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6" r:id="rId11"/>
    <p:sldId id="267" r:id="rId12"/>
    <p:sldId id="265" r:id="rId13"/>
  </p:sldIdLst>
  <p:sldSz cx="12192000" cy="6858000"/>
  <p:notesSz cx="6858000" cy="9144000"/>
  <p:defaultTextStyle>
    <a:defPPr>
      <a:defRPr lang="nl-NL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C2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/>
    <p:restoredTop sz="94726"/>
  </p:normalViewPr>
  <p:slideViewPr>
    <p:cSldViewPr snapToGrid="0" snapToObjects="1">
      <p:cViewPr>
        <p:scale>
          <a:sx n="131" d="100"/>
          <a:sy n="131" d="100"/>
        </p:scale>
        <p:origin x="144" y="60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4" d="100"/>
          <a:sy n="124" d="100"/>
        </p:scale>
        <p:origin x="379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23BD50-DF1B-D14C-AFDA-9B3167AD3A48}" type="datetimeFigureOut">
              <a:rPr lang="nl-NL"/>
              <a:t>05-03-2025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nl-NL"/>
              <a:t>Klikken om de tekststijl van het model te bewerken</a:t>
            </a:r>
            <a:endParaRPr/>
          </a:p>
          <a:p>
            <a:pPr lvl="1">
              <a:defRPr/>
            </a:pPr>
            <a:r>
              <a:rPr lang="nl-NL"/>
              <a:t>Tweede niveau</a:t>
            </a:r>
            <a:endParaRPr/>
          </a:p>
          <a:p>
            <a:pPr lvl="2">
              <a:defRPr/>
            </a:pPr>
            <a:r>
              <a:rPr lang="nl-NL"/>
              <a:t>Derde niveau</a:t>
            </a:r>
            <a:endParaRPr/>
          </a:p>
          <a:p>
            <a:pPr lvl="3">
              <a:defRPr/>
            </a:pPr>
            <a:r>
              <a:rPr lang="nl-NL"/>
              <a:t>Vierde niveau</a:t>
            </a:r>
            <a:endParaRPr/>
          </a:p>
          <a:p>
            <a:pPr lvl="4">
              <a:defRPr/>
            </a:pPr>
            <a:r>
              <a:rPr lang="nl-NL"/>
              <a:t>Vijfde niveau</a:t>
            </a:r>
            <a:endParaRPr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E425721-C4BE-9640-9AC3-0C6434FE0F76}" type="slidenum">
              <a:rPr lang="nl-NL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335FFB4-14A3-CF79-C3A3-1EEE4D3135AA}" type="slidenum">
              <a:rPr/>
              <a:t>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2D2B48B-D5E0-E23B-C08E-171587D6EAE4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425721-C4BE-9640-9AC3-0C6434FE0F7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8426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Cover P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23013" y="1600200"/>
            <a:ext cx="9144000" cy="1006474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6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Here goes the title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23013" y="2825750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nl-NL"/>
              <a:t>Here goes the subtitle</a:t>
            </a:r>
          </a:p>
        </p:txBody>
      </p:sp>
      <p:sp>
        <p:nvSpPr>
          <p:cNvPr id="10" name="Ondertitel 2"/>
          <p:cNvSpPr txBox="1"/>
          <p:nvPr userDrawn="1"/>
        </p:nvSpPr>
        <p:spPr bwMode="auto">
          <a:xfrm>
            <a:off x="3178142" y="6229564"/>
            <a:ext cx="3471136" cy="628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000" b="0" i="0">
                <a:solidFill>
                  <a:schemeClr val="bg1"/>
                </a:solidFill>
                <a:latin typeface="Roboto Light"/>
                <a:ea typeface="Roboto Light"/>
                <a:cs typeface="+mn-cs"/>
              </a:defRPr>
            </a:lvl1pPr>
            <a:lvl2pPr marL="457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>
                <a:solidFill>
                  <a:schemeClr val="tx1"/>
                </a:solidFill>
                <a:latin typeface="Roboto Light"/>
                <a:ea typeface="+mn-ea"/>
                <a:cs typeface="+mn-cs"/>
              </a:defRPr>
            </a:lvl2pPr>
            <a:lvl3pPr marL="914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>
                <a:solidFill>
                  <a:schemeClr val="tx1"/>
                </a:solidFill>
                <a:latin typeface="Roboto Light"/>
                <a:ea typeface="+mn-ea"/>
                <a:cs typeface="+mn-cs"/>
              </a:defRPr>
            </a:lvl3pPr>
            <a:lvl4pPr marL="1371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>
                <a:solidFill>
                  <a:schemeClr val="tx1"/>
                </a:solidFill>
                <a:latin typeface="Roboto Ligh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>
                <a:solidFill>
                  <a:schemeClr val="tx1"/>
                </a:solidFill>
                <a:latin typeface="Roboto Ligh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3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rPr>
              <a:t>06 | 03 | 2025 </a:t>
            </a:r>
            <a:r>
              <a:rPr lang="nl-NL" sz="13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rPr>
              <a:t>by</a:t>
            </a:r>
            <a:r>
              <a:rPr lang="nl-NL" sz="13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rPr>
              <a:t> </a:t>
            </a:r>
            <a:r>
              <a:rPr lang="nl-NL" sz="13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rPr>
              <a:t>Sanje</a:t>
            </a:r>
            <a:r>
              <a:rPr lang="nl-NL" sz="13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rPr>
              <a:t> </a:t>
            </a:r>
            <a:r>
              <a:rPr lang="nl-NL" sz="13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rPr>
              <a:t>Fenkart</a:t>
            </a:r>
            <a:endParaRPr lang="nl-NL" sz="1300" b="0" i="0" dirty="0">
              <a:solidFill>
                <a:schemeClr val="tx1">
                  <a:lumMod val="85000"/>
                  <a:lumOff val="15000"/>
                </a:schemeClr>
              </a:solidFill>
              <a:latin typeface="Roboto Light"/>
              <a:ea typeface="Roboto Light"/>
            </a:endParaRPr>
          </a:p>
          <a:p>
            <a:pPr>
              <a:defRPr/>
            </a:pPr>
            <a:endParaRPr lang="nl-NL" sz="1300" b="0" i="0" dirty="0">
              <a:solidFill>
                <a:schemeClr val="tx1">
                  <a:lumMod val="85000"/>
                  <a:lumOff val="15000"/>
                </a:schemeClr>
              </a:solidFill>
              <a:latin typeface="Roboto Light"/>
              <a:ea typeface="Roboto 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P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9290222" y="6423497"/>
            <a:ext cx="2743200" cy="23083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41814595-6856-9B4E-BECB-F9B7E4876AE1}" type="slidenum">
              <a:rPr lang="nl-NL"/>
              <a:t>‹Nr.›</a:t>
            </a:fld>
            <a:endParaRPr lang="nl-NL"/>
          </a:p>
        </p:txBody>
      </p:sp>
      <p:sp>
        <p:nvSpPr>
          <p:cNvPr id="14" name="Tekstvak 13"/>
          <p:cNvSpPr txBox="1"/>
          <p:nvPr userDrawn="1"/>
        </p:nvSpPr>
        <p:spPr bwMode="auto">
          <a:xfrm>
            <a:off x="282422" y="6441230"/>
            <a:ext cx="609805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Launch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event debrief </a:t>
            </a:r>
            <a:r>
              <a:rPr lang="nl-NL" sz="900" b="0" i="0" dirty="0">
                <a:solidFill>
                  <a:srgbClr val="CCAB30"/>
                </a:solidFill>
                <a:latin typeface="Helvetica Light"/>
              </a:rPr>
              <a:t>|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Sanje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Fenkart</a:t>
            </a:r>
            <a:endParaRPr lang="nl-NL" sz="900" b="0" i="0" dirty="0">
              <a:solidFill>
                <a:schemeClr val="tx1">
                  <a:lumMod val="85000"/>
                  <a:lumOff val="15000"/>
                </a:schemeClr>
              </a:solidFill>
              <a:latin typeface="Helvetica Light"/>
            </a:endParaRPr>
          </a:p>
        </p:txBody>
      </p:sp>
      <p:sp>
        <p:nvSpPr>
          <p:cNvPr id="3" name="Tijdelijke aanduiding voor inhoud 3"/>
          <p:cNvSpPr>
            <a:spLocks noGrp="1"/>
          </p:cNvSpPr>
          <p:nvPr>
            <p:ph sz="half" idx="15"/>
          </p:nvPr>
        </p:nvSpPr>
        <p:spPr bwMode="auto">
          <a:xfrm>
            <a:off x="668190" y="2342990"/>
            <a:ext cx="10883727" cy="37126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500" b="0" i="0" spc="0">
                <a:solidFill>
                  <a:schemeClr val="tx1">
                    <a:lumMod val="50000"/>
                    <a:lumOff val="50000"/>
                  </a:schemeClr>
                </a:solidFill>
                <a:latin typeface="Roboto Light"/>
                <a:ea typeface="Roboto Light"/>
              </a:defRPr>
            </a:lvl1pPr>
            <a:lvl2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2pPr>
            <a:lvl3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3pPr>
            <a:lvl4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4pPr>
            <a:lvl5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5pPr>
          </a:lstStyle>
          <a:p>
            <a:pPr lvl="0">
              <a:defRPr/>
            </a:pPr>
            <a:r>
              <a:rPr lang="nl-NL"/>
              <a:t>Klikken om de tekststijl van het model te bewerken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668190" y="1007816"/>
            <a:ext cx="10883727" cy="6038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Here goes a headline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68193" y="1717482"/>
            <a:ext cx="10883728" cy="3647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Here goes a sub-headline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+ Image P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9290222" y="6423497"/>
            <a:ext cx="2743200" cy="23083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41814595-6856-9B4E-BECB-F9B7E4876AE1}" type="slidenum">
              <a:rPr lang="nl-NL"/>
              <a:t>‹Nr.›</a:t>
            </a:fld>
            <a:endParaRPr lang="nl-NL"/>
          </a:p>
        </p:txBody>
      </p:sp>
      <p:sp>
        <p:nvSpPr>
          <p:cNvPr id="14" name="Tekstvak 13"/>
          <p:cNvSpPr txBox="1"/>
          <p:nvPr userDrawn="1"/>
        </p:nvSpPr>
        <p:spPr bwMode="auto">
          <a:xfrm>
            <a:off x="282422" y="6441230"/>
            <a:ext cx="609805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Launch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event debrief</a:t>
            </a:r>
            <a:r>
              <a:rPr lang="nl-NL" sz="900" b="0" i="0" dirty="0">
                <a:solidFill>
                  <a:srgbClr val="CCAB30"/>
                </a:solidFill>
                <a:latin typeface="Helvetica Light"/>
              </a:rPr>
              <a:t>|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Sanje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Fenkart</a:t>
            </a:r>
            <a:endParaRPr lang="nl-NL" sz="900" b="0" i="0" dirty="0">
              <a:solidFill>
                <a:schemeClr val="tx1">
                  <a:lumMod val="85000"/>
                  <a:lumOff val="15000"/>
                </a:schemeClr>
              </a:solidFill>
              <a:latin typeface="Helvetica Light"/>
            </a:endParaRPr>
          </a:p>
        </p:txBody>
      </p:sp>
      <p:sp>
        <p:nvSpPr>
          <p:cNvPr id="2" name="Tijdelijke aanduiding voor inhoud 3"/>
          <p:cNvSpPr>
            <a:spLocks noGrp="1"/>
          </p:cNvSpPr>
          <p:nvPr>
            <p:ph sz="half" idx="15"/>
          </p:nvPr>
        </p:nvSpPr>
        <p:spPr bwMode="auto">
          <a:xfrm>
            <a:off x="668192" y="2343020"/>
            <a:ext cx="5712288" cy="37126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500" b="0" i="0" spc="0">
                <a:solidFill>
                  <a:schemeClr val="tx1">
                    <a:lumMod val="50000"/>
                    <a:lumOff val="50000"/>
                  </a:schemeClr>
                </a:solidFill>
                <a:latin typeface="Roboto Light"/>
                <a:ea typeface="Roboto Light"/>
              </a:defRPr>
            </a:lvl1pPr>
            <a:lvl2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2pPr>
            <a:lvl3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3pPr>
            <a:lvl4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4pPr>
            <a:lvl5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5pPr>
          </a:lstStyle>
          <a:p>
            <a:pPr lvl="0">
              <a:defRPr/>
            </a:pPr>
            <a:r>
              <a:rPr lang="nl-NL"/>
              <a:t>Klikken om de tekststijl van het model te bewerken</a:t>
            </a:r>
            <a:endParaRPr/>
          </a:p>
        </p:txBody>
      </p:sp>
      <p:sp>
        <p:nvSpPr>
          <p:cNvPr id="4" name="Tijdelijke aanduiding voor afbeelding 2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6624662" y="2342991"/>
            <a:ext cx="4927256" cy="37126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solidFill>
                  <a:srgbClr val="80539A"/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Insert Image  </a:t>
            </a:r>
            <a:endParaRPr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668190" y="1007816"/>
            <a:ext cx="10883727" cy="6038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Here goes a headline</a:t>
            </a:r>
            <a:endParaRPr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68193" y="1717482"/>
            <a:ext cx="10883728" cy="3647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Here goes a sub-headline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Pag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9290222" y="6423497"/>
            <a:ext cx="2743200" cy="23083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41814595-6856-9B4E-BECB-F9B7E4876AE1}" type="slidenum">
              <a:rPr lang="nl-NL"/>
              <a:t>‹Nr.›</a:t>
            </a:fld>
            <a:endParaRPr lang="nl-NL"/>
          </a:p>
        </p:txBody>
      </p:sp>
      <p:sp>
        <p:nvSpPr>
          <p:cNvPr id="14" name="Tekstvak 13"/>
          <p:cNvSpPr txBox="1"/>
          <p:nvPr userDrawn="1"/>
        </p:nvSpPr>
        <p:spPr bwMode="auto">
          <a:xfrm>
            <a:off x="282422" y="6441230"/>
            <a:ext cx="609805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Launch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event debrief</a:t>
            </a:r>
            <a:r>
              <a:rPr lang="nl-NL" sz="900" b="0" i="0" dirty="0">
                <a:solidFill>
                  <a:srgbClr val="CCAB30"/>
                </a:solidFill>
                <a:latin typeface="Helvetica Light"/>
              </a:rPr>
              <a:t>|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Sanje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Fenkart</a:t>
            </a:r>
            <a:endParaRPr lang="nl-NL" sz="900" b="0" i="0" dirty="0">
              <a:solidFill>
                <a:schemeClr val="tx1">
                  <a:lumMod val="85000"/>
                  <a:lumOff val="15000"/>
                </a:schemeClr>
              </a:solidFill>
              <a:latin typeface="Helvetica Light"/>
            </a:endParaRPr>
          </a:p>
        </p:txBody>
      </p:sp>
      <p:sp>
        <p:nvSpPr>
          <p:cNvPr id="5" name="Tijdelijke aanduiding voor afbeelding 2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668191" y="2343020"/>
            <a:ext cx="10883725" cy="37126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solidFill>
                  <a:srgbClr val="80539A"/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Insert Image  </a:t>
            </a:r>
            <a:endParaRPr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668190" y="1007816"/>
            <a:ext cx="10883727" cy="6038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Here goes a headline</a:t>
            </a:r>
            <a:endParaRPr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68193" y="1717482"/>
            <a:ext cx="10883728" cy="3647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Here goes a sub-headline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Page 2">
    <p:bg>
      <p:bgPr>
        <a:blipFill>
          <a:blip r:embed="rId2"/>
          <a:tile tx="0" ty="0" sx="30000" sy="30000" flip="none" algn="tl"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 bwMode="auto">
          <a:xfrm>
            <a:off x="0" y="1"/>
            <a:ext cx="12192000" cy="6857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80539A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nl-NL"/>
              <a:t>Insert image</a:t>
            </a:r>
            <a:endParaRPr/>
          </a:p>
          <a:p>
            <a:pPr>
              <a:defRPr/>
            </a:pPr>
            <a:endParaRPr lang="nl-NL"/>
          </a:p>
        </p:txBody>
      </p:sp>
      <p:sp>
        <p:nvSpPr>
          <p:cNvPr id="31" name="Platshållare för text 8"/>
          <p:cNvSpPr>
            <a:spLocks noGrp="1" noChangeAspect="1"/>
          </p:cNvSpPr>
          <p:nvPr>
            <p:ph type="body" sz="quarter" idx="11"/>
          </p:nvPr>
        </p:nvSpPr>
        <p:spPr bwMode="auto">
          <a:xfrm>
            <a:off x="304800" y="327025"/>
            <a:ext cx="3650751" cy="409575"/>
          </a:xfrm>
          <a:prstGeom prst="rect">
            <a:avLst/>
          </a:prstGeom>
          <a:blipFill>
            <a:blip r:embed="rId3"/>
            <a:stretch/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vider Pag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6096000" cy="6858000"/>
          </a:xfrm>
          <a:prstGeom prst="rect">
            <a:avLst/>
          </a:prstGeom>
        </p:spPr>
      </p:pic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 bwMode="auto">
          <a:xfrm>
            <a:off x="6096000" y="0"/>
            <a:ext cx="6096000" cy="6857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80539A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nl-NL"/>
              <a:t>Insert image</a:t>
            </a:r>
            <a:endParaRPr/>
          </a:p>
          <a:p>
            <a:pPr>
              <a:defRPr/>
            </a:pPr>
            <a:endParaRPr lang="nl-NL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668192" y="1043412"/>
            <a:ext cx="5082367" cy="6038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Here goes a headline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68192" y="1753107"/>
            <a:ext cx="5082368" cy="3647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Here goes a sub-headline</a:t>
            </a:r>
            <a:endParaRPr/>
          </a:p>
        </p:txBody>
      </p:sp>
      <p:sp>
        <p:nvSpPr>
          <p:cNvPr id="8" name="Tijdelijke aanduiding voor inhoud 3"/>
          <p:cNvSpPr>
            <a:spLocks noGrp="1"/>
          </p:cNvSpPr>
          <p:nvPr>
            <p:ph sz="half" idx="15" hasCustomPrompt="1"/>
          </p:nvPr>
        </p:nvSpPr>
        <p:spPr bwMode="auto">
          <a:xfrm>
            <a:off x="668192" y="2373500"/>
            <a:ext cx="5082367" cy="36821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500" b="0" i="0" spc="0">
                <a:solidFill>
                  <a:schemeClr val="tx1">
                    <a:lumMod val="50000"/>
                    <a:lumOff val="50000"/>
                  </a:schemeClr>
                </a:solidFill>
                <a:latin typeface="Roboto Light"/>
                <a:ea typeface="Roboto Light"/>
              </a:defRPr>
            </a:lvl1pPr>
            <a:lvl2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2pPr>
            <a:lvl3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3pPr>
            <a:lvl4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4pPr>
            <a:lvl5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5pPr>
          </a:lstStyle>
          <a:p>
            <a:pPr lvl="0">
              <a:defRPr/>
            </a:pPr>
            <a:r>
              <a:rPr lang="nl-NL"/>
              <a:t>Click here to insert text</a:t>
            </a:r>
          </a:p>
        </p:txBody>
      </p:sp>
      <p:sp>
        <p:nvSpPr>
          <p:cNvPr id="9" name="Tekstvak 8"/>
          <p:cNvSpPr txBox="1"/>
          <p:nvPr userDrawn="1"/>
        </p:nvSpPr>
        <p:spPr bwMode="auto">
          <a:xfrm>
            <a:off x="282422" y="6441230"/>
            <a:ext cx="5813578" cy="237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Launch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event debrief </a:t>
            </a:r>
            <a:r>
              <a:rPr lang="nl-NL" sz="900" b="0" i="0" dirty="0">
                <a:solidFill>
                  <a:srgbClr val="CCAB30"/>
                </a:solidFill>
                <a:latin typeface="Helvetica Light"/>
              </a:rPr>
              <a:t>|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Sanje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Fenkart</a:t>
            </a:r>
            <a:endParaRPr lang="nl-NL" sz="900" b="0" i="0" dirty="0">
              <a:solidFill>
                <a:schemeClr val="tx1">
                  <a:lumMod val="85000"/>
                  <a:lumOff val="15000"/>
                </a:schemeClr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vider Page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 bwMode="auto">
          <a:xfrm>
            <a:off x="0" y="1"/>
            <a:ext cx="6096000" cy="6857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80539A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nl-NL"/>
              <a:t>Insert image</a:t>
            </a:r>
            <a:endParaRPr/>
          </a:p>
        </p:txBody>
      </p:sp>
      <p:sp>
        <p:nvSpPr>
          <p:cNvPr id="10" name="Tekstvak 9"/>
          <p:cNvSpPr txBox="1"/>
          <p:nvPr userDrawn="1"/>
        </p:nvSpPr>
        <p:spPr bwMode="auto">
          <a:xfrm>
            <a:off x="6775948" y="6441230"/>
            <a:ext cx="5102034" cy="233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900" b="0" i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Presentation title </a:t>
            </a:r>
            <a:r>
              <a:rPr lang="nl-NL" sz="900" b="0" i="0">
                <a:solidFill>
                  <a:srgbClr val="CCAB30"/>
                </a:solidFill>
                <a:latin typeface="Helvetica Light"/>
              </a:rPr>
              <a:t>|</a:t>
            </a:r>
            <a:r>
              <a:rPr lang="nl-NL" sz="900" b="0" i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</a:rPr>
              <a:t> Name Surname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6787052" y="1043412"/>
            <a:ext cx="5082367" cy="6038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Here goes a headline</a:t>
            </a:r>
            <a:endParaRPr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787052" y="1753107"/>
            <a:ext cx="5082368" cy="3647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nl-NL"/>
              <a:t>Here goes a sub-headline</a:t>
            </a:r>
            <a:endParaRPr/>
          </a:p>
        </p:txBody>
      </p:sp>
      <p:sp>
        <p:nvSpPr>
          <p:cNvPr id="14" name="Tijdelijke aanduiding voor inhoud 3"/>
          <p:cNvSpPr>
            <a:spLocks noGrp="1"/>
          </p:cNvSpPr>
          <p:nvPr>
            <p:ph sz="half" idx="15" hasCustomPrompt="1"/>
          </p:nvPr>
        </p:nvSpPr>
        <p:spPr bwMode="auto">
          <a:xfrm>
            <a:off x="6787052" y="2373500"/>
            <a:ext cx="5082367" cy="36821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500" b="0" i="0" spc="0">
                <a:solidFill>
                  <a:schemeClr val="tx1">
                    <a:lumMod val="50000"/>
                    <a:lumOff val="50000"/>
                  </a:schemeClr>
                </a:solidFill>
                <a:latin typeface="Roboto Light"/>
                <a:ea typeface="Roboto Light"/>
              </a:defRPr>
            </a:lvl1pPr>
            <a:lvl2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2pPr>
            <a:lvl3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3pPr>
            <a:lvl4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4pPr>
            <a:lvl5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5pPr>
          </a:lstStyle>
          <a:p>
            <a:pPr lvl="0">
              <a:defRPr/>
            </a:pPr>
            <a:r>
              <a:rPr lang="nl-NL"/>
              <a:t>Click here to insert text</a:t>
            </a:r>
          </a:p>
        </p:txBody>
      </p:sp>
      <p:sp>
        <p:nvSpPr>
          <p:cNvPr id="8" name="Platshållare för text 8"/>
          <p:cNvSpPr>
            <a:spLocks noGrp="1" noChangeAspect="1"/>
          </p:cNvSpPr>
          <p:nvPr>
            <p:ph type="body" sz="quarter" idx="11"/>
          </p:nvPr>
        </p:nvSpPr>
        <p:spPr bwMode="auto">
          <a:xfrm>
            <a:off x="304800" y="327025"/>
            <a:ext cx="3650751" cy="409575"/>
          </a:xfrm>
          <a:prstGeom prst="rect">
            <a:avLst/>
          </a:prstGeom>
          <a:blipFill>
            <a:blip r:embed="rId3"/>
            <a:stretch/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ackP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Ond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92586" y="1255368"/>
            <a:ext cx="2777387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2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nl-NL"/>
              <a:t>Space for address and additional info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 b="0" i="0">
          <a:solidFill>
            <a:schemeClr val="tx1"/>
          </a:solidFill>
          <a:latin typeface="Roboto Ligh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 b="0" i="0">
          <a:solidFill>
            <a:schemeClr val="tx1"/>
          </a:solidFill>
          <a:latin typeface="Roboto Ligh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 b="0" i="0">
          <a:solidFill>
            <a:schemeClr val="tx1"/>
          </a:solidFill>
          <a:latin typeface="Roboto Ligh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 b="0" i="0">
          <a:solidFill>
            <a:schemeClr val="tx1"/>
          </a:solidFill>
          <a:latin typeface="Roboto Ligh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Roboto Ligh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Roboto Ligh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ehouse.inab.certh.gr/index.php/apps/files/?dir=/Consortium/6.Communication/Network%20Launch%20event&amp;fileid=4449367#pdfviewer" TargetMode="External"/><Relationship Id="rId2" Type="http://schemas.openxmlformats.org/officeDocument/2006/relationships/hyperlink" Target="https://nordic-rse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warehouse.inab.certh.gr/index.php/apps/files/?dir=/Consortium/6.Communication/Network%20Launch%20event&amp;fileid=4449367#pdfviewer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arehouse.inab.certh.gr/index.php/apps/files/?dir=/Consortium/6.Communication/Network%20Launch%20event&amp;fileid=4449367#pdfviewer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560173" y="1600201"/>
            <a:ext cx="9144000" cy="103749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AT" dirty="0"/>
              <a:t>Launch </a:t>
            </a:r>
            <a:r>
              <a:rPr lang="de-AT" dirty="0" err="1"/>
              <a:t>event</a:t>
            </a:r>
            <a:r>
              <a:rPr lang="de-AT" dirty="0"/>
              <a:t> </a:t>
            </a:r>
            <a:r>
              <a:rPr lang="de-AT" dirty="0" err="1"/>
              <a:t>debrief</a:t>
            </a:r>
            <a:endParaRPr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 bwMode="auto">
          <a:xfrm>
            <a:off x="560173" y="2860431"/>
            <a:ext cx="9144000" cy="867507"/>
          </a:xfrm>
        </p:spPr>
        <p:txBody>
          <a:bodyPr/>
          <a:lstStyle/>
          <a:p>
            <a:pPr>
              <a:defRPr/>
            </a:pPr>
            <a:r>
              <a:rPr lang="de-AT" dirty="0" err="1"/>
              <a:t>Results</a:t>
            </a:r>
            <a:r>
              <a:rPr lang="de-AT" dirty="0"/>
              <a:t>,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actions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A8C0410-E483-BBBC-18F6-F4E4362AA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814595-6856-9B4E-BECB-F9B7E4876AE1}" type="slidenum">
              <a:rPr lang="nl-NL" smtClean="0"/>
              <a:t>9</a:t>
            </a:fld>
            <a:endParaRPr lang="nl-NL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AC632A-E7FE-83FE-2661-E6D08750ABA6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YouTube channel is alive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52 views on recording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subscribers added to Newsletter mailing list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mailing list for “broadcast” Network specific news/announcements to member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Interest for organisational membership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4CDDDDA-31E8-0BC9-4896-872067EE2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has happened so far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44160C4-3CB3-7B29-B2E8-39EB0CCF57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493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5CB9DE0-D2C8-6855-3C92-9512FC494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814595-6856-9B4E-BECB-F9B7E4876AE1}" type="slidenum">
              <a:rPr lang="nl-NL" smtClean="0"/>
              <a:t>10</a:t>
            </a:fld>
            <a:endParaRPr lang="nl-NL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696885-6CD5-8372-87B0-D4ECB119DAB9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Define organisational membership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Establish a communication/networking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Consider working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Proposed potential collaboration with </a:t>
            </a:r>
            <a:r>
              <a:rPr lang="en-GB" dirty="0" err="1"/>
              <a:t>CodeRefinery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Check if possible to go to </a:t>
            </a:r>
            <a:r>
              <a:rPr lang="en-GB" dirty="0">
                <a:hlinkClick r:id="rId2"/>
              </a:rPr>
              <a:t>NordicRSE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Start webinar/training series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3"/>
              </a:rPr>
              <a:t>Check pre-event questions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Check </a:t>
            </a:r>
            <a:r>
              <a:rPr lang="en-GB" dirty="0">
                <a:hlinkClick r:id="rId3"/>
              </a:rPr>
              <a:t>non-answered questions </a:t>
            </a:r>
            <a:r>
              <a:rPr lang="en-GB" dirty="0"/>
              <a:t>(34 remaining)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Dedicate more time to results at GAM, define 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8FB31C5-904E-530E-DA05-F5EF97828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pending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052572E-FB55-52F0-B3D6-60D53D3ECD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or has been proposed</a:t>
            </a:r>
          </a:p>
        </p:txBody>
      </p:sp>
      <p:pic>
        <p:nvPicPr>
          <p:cNvPr id="7" name="Grafik 6" descr="Ein Bild, das Text, Screenshot, Zahl, Schrift enthält.&#10;&#10;KI-generierte Inhalte können fehlerhaft sein.">
            <a:extLst>
              <a:ext uri="{FF2B5EF4-FFF2-40B4-BE49-F238E27FC236}">
                <a16:creationId xmlns:a16="http://schemas.microsoft.com/office/drawing/2014/main" id="{71BDBBA5-1226-332B-62EF-453FACFCFF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0205" y="1717482"/>
            <a:ext cx="5703217" cy="281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6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292C1D7-C2F0-8F7C-8C94-D1962CE6A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814595-6856-9B4E-BECB-F9B7E4876AE1}" type="slidenum">
              <a:rPr lang="nl-NL" smtClean="0"/>
              <a:t>11</a:t>
            </a:fld>
            <a:endParaRPr lang="nl-NL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E2981A-09BA-8516-E6D7-FA3EC99D0F61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Launch event went really well, thanks to all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Good engagement, especially on open question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Lot of actions on us to then disseminate to the Network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People are interested in being connected via a RSE/RSQ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3DC05D9-C0B4-3D6A-13C7-90D97D9B2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0C5E4F5-DE89-2D2D-5142-D07EDDF4FE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pic>
        <p:nvPicPr>
          <p:cNvPr id="7" name="Grafik 6" descr="Ein Bild, das Schrift, Grafiken, Screenshot, Reihe enthält.&#10;&#10;KI-generierte Inhalte können fehlerhaft sein.">
            <a:extLst>
              <a:ext uri="{FF2B5EF4-FFF2-40B4-BE49-F238E27FC236}">
                <a16:creationId xmlns:a16="http://schemas.microsoft.com/office/drawing/2014/main" id="{E84D37A6-F1D1-C1C0-442A-2BE597311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317" y="1611703"/>
            <a:ext cx="58166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90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7040440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9290221" y="6423496"/>
            <a:ext cx="2743200" cy="23083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D2DE370-1E8B-7312-F4DB-14F656B3D8A4}" type="slidenum">
              <a:rPr lang="nl-NL"/>
              <a:t>1</a:t>
            </a:fld>
            <a:endParaRPr lang="nl-NL"/>
          </a:p>
        </p:txBody>
      </p:sp>
      <p:sp>
        <p:nvSpPr>
          <p:cNvPr id="207489295" name="Tijdelijke aanduiding voor inhoud 3"/>
          <p:cNvSpPr>
            <a:spLocks noGrp="1"/>
          </p:cNvSpPr>
          <p:nvPr>
            <p:ph sz="half" idx="15"/>
          </p:nvPr>
        </p:nvSpPr>
        <p:spPr bwMode="auto">
          <a:xfrm>
            <a:off x="668189" y="2342989"/>
            <a:ext cx="10883727" cy="37126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500" b="0" i="0" spc="0">
                <a:solidFill>
                  <a:schemeClr val="tx1">
                    <a:lumMod val="50000"/>
                    <a:lumOff val="50000"/>
                  </a:schemeClr>
                </a:solidFill>
                <a:latin typeface="Roboto Light"/>
                <a:ea typeface="Roboto Light"/>
              </a:defRPr>
            </a:lvl1pPr>
            <a:lvl2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2pPr>
            <a:lvl3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3pPr>
            <a:lvl4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4pPr>
            <a:lvl5pPr>
              <a:defRPr sz="1500">
                <a:solidFill>
                  <a:schemeClr val="bg2">
                    <a:lumMod val="25000"/>
                  </a:schemeClr>
                </a:solidFill>
                <a:latin typeface="Roboto Light"/>
              </a:defRPr>
            </a:lvl5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AT" dirty="0"/>
              <a:t>208 </a:t>
            </a:r>
            <a:r>
              <a:rPr lang="de-AT" dirty="0" err="1"/>
              <a:t>registrations</a:t>
            </a:r>
            <a:r>
              <a:rPr lang="de-AT" dirty="0"/>
              <a:t> (incl. EVERSE </a:t>
            </a:r>
            <a:r>
              <a:rPr lang="de-AT" dirty="0" err="1"/>
              <a:t>members</a:t>
            </a:r>
            <a:r>
              <a:rPr lang="de-A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AT" dirty="0"/>
              <a:t>Peak </a:t>
            </a:r>
            <a:r>
              <a:rPr lang="de-AT" dirty="0" err="1"/>
              <a:t>attendance</a:t>
            </a:r>
            <a:r>
              <a:rPr lang="de-AT" dirty="0"/>
              <a:t>: 140 </a:t>
            </a:r>
            <a:r>
              <a:rPr lang="de-AT" dirty="0" err="1"/>
              <a:t>people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AT" dirty="0"/>
              <a:t>Average </a:t>
            </a:r>
            <a:r>
              <a:rPr lang="de-AT" dirty="0" err="1"/>
              <a:t>attendance</a:t>
            </a:r>
            <a:r>
              <a:rPr lang="de-AT" dirty="0"/>
              <a:t>: 120 </a:t>
            </a:r>
            <a:r>
              <a:rPr lang="de-AT" dirty="0" err="1"/>
              <a:t>people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AT" dirty="0" err="1"/>
              <a:t>Slido</a:t>
            </a:r>
            <a:r>
              <a:rPr lang="de-AT" dirty="0"/>
              <a:t> top </a:t>
            </a:r>
            <a:r>
              <a:rPr lang="de-AT" dirty="0" err="1"/>
              <a:t>participation</a:t>
            </a:r>
            <a:r>
              <a:rPr lang="de-AT" dirty="0"/>
              <a:t>: 119 </a:t>
            </a:r>
            <a:r>
              <a:rPr lang="de-AT" dirty="0" err="1"/>
              <a:t>answers</a:t>
            </a:r>
            <a:r>
              <a:rPr lang="de-AT" dirty="0"/>
              <a:t>/</a:t>
            </a:r>
            <a:r>
              <a:rPr lang="de-AT" dirty="0" err="1"/>
              <a:t>people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AT" dirty="0" err="1"/>
              <a:t>Slido</a:t>
            </a:r>
            <a:r>
              <a:rPr lang="de-AT" dirty="0"/>
              <a:t> </a:t>
            </a:r>
            <a:r>
              <a:rPr lang="de-AT" dirty="0" err="1"/>
              <a:t>lowest</a:t>
            </a:r>
            <a:r>
              <a:rPr lang="de-AT" dirty="0"/>
              <a:t> </a:t>
            </a:r>
            <a:r>
              <a:rPr lang="de-AT" dirty="0" err="1"/>
              <a:t>participation</a:t>
            </a:r>
            <a:r>
              <a:rPr lang="de-AT" dirty="0"/>
              <a:t>: 17 </a:t>
            </a:r>
            <a:r>
              <a:rPr lang="de-AT" dirty="0" err="1"/>
              <a:t>answers</a:t>
            </a:r>
            <a:r>
              <a:rPr lang="de-AT" dirty="0"/>
              <a:t>/</a:t>
            </a:r>
            <a:r>
              <a:rPr lang="de-AT" dirty="0" err="1"/>
              <a:t>people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AT" dirty="0"/>
              <a:t>(Very </a:t>
            </a:r>
            <a:r>
              <a:rPr lang="de-AT" dirty="0" err="1"/>
              <a:t>rough</a:t>
            </a:r>
            <a:r>
              <a:rPr lang="de-AT" dirty="0"/>
              <a:t>) </a:t>
            </a:r>
            <a:r>
              <a:rPr lang="de-AT" dirty="0" err="1"/>
              <a:t>average</a:t>
            </a:r>
            <a:r>
              <a:rPr lang="de-AT" dirty="0"/>
              <a:t>: 80 </a:t>
            </a:r>
            <a:r>
              <a:rPr lang="de-AT" dirty="0" err="1"/>
              <a:t>people</a:t>
            </a:r>
            <a:r>
              <a:rPr lang="de-AT" dirty="0"/>
              <a:t>/</a:t>
            </a:r>
            <a:r>
              <a:rPr lang="de-AT" dirty="0" err="1"/>
              <a:t>answers</a:t>
            </a:r>
            <a:endParaRPr dirty="0"/>
          </a:p>
        </p:txBody>
      </p:sp>
      <p:sp>
        <p:nvSpPr>
          <p:cNvPr id="516250781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668189" y="1007815"/>
            <a:ext cx="10883727" cy="6038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r>
              <a:rPr lang="de-AT" dirty="0" err="1"/>
              <a:t>Audience</a:t>
            </a:r>
            <a:r>
              <a:rPr lang="de-AT" dirty="0"/>
              <a:t> </a:t>
            </a:r>
            <a:endParaRPr dirty="0"/>
          </a:p>
        </p:txBody>
      </p:sp>
      <p:sp>
        <p:nvSpPr>
          <p:cNvPr id="1843036255" name="Text Placeholder 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68192" y="1717481"/>
            <a:ext cx="10883727" cy="36476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>
              <a:buNone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/>
                <a:ea typeface="Roboto Light"/>
              </a:defRPr>
            </a:lvl1pPr>
          </a:lstStyle>
          <a:p>
            <a:pPr>
              <a:defRPr/>
            </a:pPr>
            <a:endParaRPr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521F3A0-B54D-88FB-67DD-B7746AA85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4" y="5328170"/>
            <a:ext cx="10469724" cy="988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89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7489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89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7489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89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7489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89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7489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89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7489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89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7489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48929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7A99736B-2D2B-511E-3007-D39FED6A07F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7122" t="19547" r="17100" b="2"/>
          <a:stretch/>
        </p:blipFill>
        <p:spPr>
          <a:xfrm>
            <a:off x="6096000" y="457198"/>
            <a:ext cx="6096000" cy="5417126"/>
          </a:xfrm>
          <a:noFill/>
        </p:spPr>
      </p:pic>
      <p:sp>
        <p:nvSpPr>
          <p:cNvPr id="29" name="Title 2">
            <a:extLst>
              <a:ext uri="{FF2B5EF4-FFF2-40B4-BE49-F238E27FC236}">
                <a16:creationId xmlns:a16="http://schemas.microsoft.com/office/drawing/2014/main" id="{59B36A1E-85C8-1A7E-9FD3-D9BFE7B49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192" y="1043412"/>
            <a:ext cx="5082367" cy="603887"/>
          </a:xfrm>
        </p:spPr>
        <p:txBody>
          <a:bodyPr/>
          <a:lstStyle/>
          <a:p>
            <a:r>
              <a:rPr lang="en-US" dirty="0"/>
              <a:t>Audience demographics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C3E6BF8-9D8C-E537-D09B-7CF6E56888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8192" y="1753107"/>
            <a:ext cx="5082368" cy="364765"/>
          </a:xfrm>
        </p:spPr>
        <p:txBody>
          <a:bodyPr>
            <a:normAutofit/>
          </a:bodyPr>
          <a:lstStyle/>
          <a:p>
            <a:endParaRPr lang="en-GB" sz="1900" dirty="0"/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id="{081032A0-F029-C030-8BD5-076E28065321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68192" y="2373500"/>
            <a:ext cx="5082367" cy="36821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Top countries: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Germany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France</a:t>
            </a:r>
          </a:p>
          <a:p>
            <a:r>
              <a:rPr lang="en-US" dirty="0"/>
              <a:t>Non-European attendance: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South Africa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(114 answers)</a:t>
            </a:r>
          </a:p>
        </p:txBody>
      </p:sp>
    </p:spTree>
    <p:extLst>
      <p:ext uri="{BB962C8B-B14F-4D97-AF65-F5344CB8AC3E}">
        <p14:creationId xmlns:p14="http://schemas.microsoft.com/office/powerpoint/2010/main" val="269563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21AA364-C4E3-50A2-ECF5-8CA3C7B8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814595-6856-9B4E-BECB-F9B7E4876AE1}" type="slidenum">
              <a:rPr lang="nl-NL" smtClean="0"/>
              <a:t>3</a:t>
            </a:fld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F4D2364-4029-AF8F-1BA8-AB3FD96EA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Professions &amp; Connections</a:t>
            </a:r>
          </a:p>
        </p:txBody>
      </p:sp>
      <p:pic>
        <p:nvPicPr>
          <p:cNvPr id="17" name="Grafik 16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437F7B07-694E-F81F-3FFF-1E9723D0E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04923"/>
            <a:ext cx="6065522" cy="4549141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113EA90-3853-55CB-4752-3283B3B15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969" y="1611703"/>
            <a:ext cx="6065521" cy="454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91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598A93F-413C-ED6B-510C-C2044A6ED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814595-6856-9B4E-BECB-F9B7E4876AE1}" type="slidenum">
              <a:rPr lang="nl-NL" smtClean="0"/>
              <a:t>4</a:t>
            </a:fld>
            <a:endParaRPr lang="nl-NL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50F416-9C3D-75FC-8154-16F5368F49F0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50% of the participants (106) work at institution where RSE is a recognised career path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&gt;52% are not yet involved in RSE communities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41% in national 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List of other RSE initiatives on </a:t>
            </a:r>
            <a:r>
              <a:rPr lang="en-GB" dirty="0">
                <a:hlinkClick r:id="rId2"/>
              </a:rPr>
              <a:t>OwnCloud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56 submitted answers to software quality guidelines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some without any or unsure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institutional guidelines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Turing Way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OSSR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ELIXIR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FAIR4RS and many more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Bildplatzhalter 7" descr="Ein Bild, das Text, Screenshot, Schrift, Algebra enthält.&#10;&#10;KI-generierte Inhalte können fehlerhaft sein.">
            <a:extLst>
              <a:ext uri="{FF2B5EF4-FFF2-40B4-BE49-F238E27FC236}">
                <a16:creationId xmlns:a16="http://schemas.microsoft.com/office/drawing/2014/main" id="{2E42F556-DCC0-8B9D-003D-A4DEC3D9CE1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4568" r="14568"/>
          <a:stretch>
            <a:fillRect/>
          </a:stretch>
        </p:blipFill>
        <p:spPr/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B61DD4FC-2E1B-12A8-FF12-202993653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Professions &amp; Connections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A4C8696-A937-2F59-8E17-AA3B74BB98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21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BDE3ECF-77C9-338F-CF29-409FA247F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814595-6856-9B4E-BECB-F9B7E4876AE1}" type="slidenum">
              <a:rPr lang="nl-NL" smtClean="0"/>
              <a:t>5</a:t>
            </a:fld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8554A8F-1BF5-5915-0281-488DC72E2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Personal interest vs training importance</a:t>
            </a:r>
          </a:p>
        </p:txBody>
      </p:sp>
      <p:pic>
        <p:nvPicPr>
          <p:cNvPr id="7" name="Grafik 6" descr="Ein Bild, das Text, Screenshot, Schrift, Zahl enthält.&#10;&#10;KI-generierte Inhalte können fehlerhaft sein.">
            <a:extLst>
              <a:ext uri="{FF2B5EF4-FFF2-40B4-BE49-F238E27FC236}">
                <a16:creationId xmlns:a16="http://schemas.microsoft.com/office/drawing/2014/main" id="{4DE4D3BE-ACE5-E5F4-AD0E-892C0E814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168" y="1828800"/>
            <a:ext cx="4582964" cy="5029200"/>
          </a:xfrm>
          <a:prstGeom prst="rect">
            <a:avLst/>
          </a:prstGeom>
        </p:spPr>
      </p:pic>
      <p:pic>
        <p:nvPicPr>
          <p:cNvPr id="11" name="Grafik 10" descr="Ein Bild, das Text, Screenshot, Schrift, Zahl enthält.&#10;&#10;KI-generierte Inhalte können fehlerhaft sein.">
            <a:extLst>
              <a:ext uri="{FF2B5EF4-FFF2-40B4-BE49-F238E27FC236}">
                <a16:creationId xmlns:a16="http://schemas.microsoft.com/office/drawing/2014/main" id="{17AD0C44-CEE1-2F91-76F2-A869C65BA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672" y="1828800"/>
            <a:ext cx="4582964" cy="5029200"/>
          </a:xfrm>
          <a:prstGeom prst="rect">
            <a:avLst/>
          </a:prstGeom>
        </p:spPr>
      </p:pic>
      <p:sp>
        <p:nvSpPr>
          <p:cNvPr id="12" name="Ring 11">
            <a:extLst>
              <a:ext uri="{FF2B5EF4-FFF2-40B4-BE49-F238E27FC236}">
                <a16:creationId xmlns:a16="http://schemas.microsoft.com/office/drawing/2014/main" id="{AC018B54-CEA8-D297-D90D-47C5501B3BA3}"/>
              </a:ext>
            </a:extLst>
          </p:cNvPr>
          <p:cNvSpPr/>
          <p:nvPr/>
        </p:nvSpPr>
        <p:spPr>
          <a:xfrm>
            <a:off x="916604" y="2414016"/>
            <a:ext cx="290404" cy="283464"/>
          </a:xfrm>
          <a:prstGeom prst="donut">
            <a:avLst>
              <a:gd name="adj" fmla="val 195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Ring 13">
            <a:extLst>
              <a:ext uri="{FF2B5EF4-FFF2-40B4-BE49-F238E27FC236}">
                <a16:creationId xmlns:a16="http://schemas.microsoft.com/office/drawing/2014/main" id="{1857D373-2E11-5447-0ECF-ED234C7A35F6}"/>
              </a:ext>
            </a:extLst>
          </p:cNvPr>
          <p:cNvSpPr/>
          <p:nvPr/>
        </p:nvSpPr>
        <p:spPr>
          <a:xfrm>
            <a:off x="916604" y="2849880"/>
            <a:ext cx="290404" cy="283464"/>
          </a:xfrm>
          <a:prstGeom prst="donut">
            <a:avLst>
              <a:gd name="adj" fmla="val 195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Ring 14">
            <a:extLst>
              <a:ext uri="{FF2B5EF4-FFF2-40B4-BE49-F238E27FC236}">
                <a16:creationId xmlns:a16="http://schemas.microsoft.com/office/drawing/2014/main" id="{B238660D-4382-5633-9FFE-ED9A05C2372E}"/>
              </a:ext>
            </a:extLst>
          </p:cNvPr>
          <p:cNvSpPr/>
          <p:nvPr/>
        </p:nvSpPr>
        <p:spPr>
          <a:xfrm>
            <a:off x="6875702" y="3752424"/>
            <a:ext cx="290404" cy="283464"/>
          </a:xfrm>
          <a:prstGeom prst="donut">
            <a:avLst>
              <a:gd name="adj" fmla="val 195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Ring 15">
            <a:extLst>
              <a:ext uri="{FF2B5EF4-FFF2-40B4-BE49-F238E27FC236}">
                <a16:creationId xmlns:a16="http://schemas.microsoft.com/office/drawing/2014/main" id="{66427C61-CEEE-F244-FFD8-1C24EBD08AF3}"/>
              </a:ext>
            </a:extLst>
          </p:cNvPr>
          <p:cNvSpPr/>
          <p:nvPr/>
        </p:nvSpPr>
        <p:spPr>
          <a:xfrm>
            <a:off x="6868504" y="2407920"/>
            <a:ext cx="290404" cy="283464"/>
          </a:xfrm>
          <a:prstGeom prst="donut">
            <a:avLst>
              <a:gd name="adj" fmla="val 195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Ring 16">
            <a:extLst>
              <a:ext uri="{FF2B5EF4-FFF2-40B4-BE49-F238E27FC236}">
                <a16:creationId xmlns:a16="http://schemas.microsoft.com/office/drawing/2014/main" id="{AEEAA163-C397-84D4-A237-196574D39072}"/>
              </a:ext>
            </a:extLst>
          </p:cNvPr>
          <p:cNvSpPr/>
          <p:nvPr/>
        </p:nvSpPr>
        <p:spPr>
          <a:xfrm>
            <a:off x="916604" y="3743280"/>
            <a:ext cx="290404" cy="283464"/>
          </a:xfrm>
          <a:prstGeom prst="donut">
            <a:avLst>
              <a:gd name="adj" fmla="val 195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Ring 17">
            <a:extLst>
              <a:ext uri="{FF2B5EF4-FFF2-40B4-BE49-F238E27FC236}">
                <a16:creationId xmlns:a16="http://schemas.microsoft.com/office/drawing/2014/main" id="{65A20004-183D-4F74-FFF4-3516CF3F8211}"/>
              </a:ext>
            </a:extLst>
          </p:cNvPr>
          <p:cNvSpPr/>
          <p:nvPr/>
        </p:nvSpPr>
        <p:spPr>
          <a:xfrm>
            <a:off x="6868504" y="2849880"/>
            <a:ext cx="290404" cy="283464"/>
          </a:xfrm>
          <a:prstGeom prst="donut">
            <a:avLst>
              <a:gd name="adj" fmla="val 195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95E6AD2F-856A-4C5C-F43D-8155D9B6A238}"/>
              </a:ext>
            </a:extLst>
          </p:cNvPr>
          <p:cNvSpPr/>
          <p:nvPr/>
        </p:nvSpPr>
        <p:spPr>
          <a:xfrm>
            <a:off x="916604" y="5559552"/>
            <a:ext cx="3783412" cy="822960"/>
          </a:xfrm>
          <a:prstGeom prst="rect">
            <a:avLst/>
          </a:prstGeom>
          <a:solidFill>
            <a:schemeClr val="bg1">
              <a:lumMod val="85000"/>
              <a:alpha val="89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768C4F6-AF08-29A1-33CE-C73C092F480B}"/>
              </a:ext>
            </a:extLst>
          </p:cNvPr>
          <p:cNvSpPr/>
          <p:nvPr/>
        </p:nvSpPr>
        <p:spPr>
          <a:xfrm>
            <a:off x="6975184" y="5548032"/>
            <a:ext cx="3783412" cy="822960"/>
          </a:xfrm>
          <a:prstGeom prst="rect">
            <a:avLst/>
          </a:prstGeom>
          <a:solidFill>
            <a:schemeClr val="bg1">
              <a:lumMod val="85000"/>
              <a:alpha val="90039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ing 20">
            <a:extLst>
              <a:ext uri="{FF2B5EF4-FFF2-40B4-BE49-F238E27FC236}">
                <a16:creationId xmlns:a16="http://schemas.microsoft.com/office/drawing/2014/main" id="{3354A32A-94F6-09EF-B961-7CB3A58898F3}"/>
              </a:ext>
            </a:extLst>
          </p:cNvPr>
          <p:cNvSpPr/>
          <p:nvPr/>
        </p:nvSpPr>
        <p:spPr>
          <a:xfrm>
            <a:off x="6868504" y="4188147"/>
            <a:ext cx="290404" cy="283464"/>
          </a:xfrm>
          <a:prstGeom prst="donut">
            <a:avLst>
              <a:gd name="adj" fmla="val 195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ing 21">
            <a:extLst>
              <a:ext uri="{FF2B5EF4-FFF2-40B4-BE49-F238E27FC236}">
                <a16:creationId xmlns:a16="http://schemas.microsoft.com/office/drawing/2014/main" id="{57FD073F-CD44-E979-B1E8-BF350A20D403}"/>
              </a:ext>
            </a:extLst>
          </p:cNvPr>
          <p:cNvSpPr/>
          <p:nvPr/>
        </p:nvSpPr>
        <p:spPr>
          <a:xfrm>
            <a:off x="916604" y="5076553"/>
            <a:ext cx="290404" cy="283464"/>
          </a:xfrm>
          <a:prstGeom prst="donut">
            <a:avLst>
              <a:gd name="adj" fmla="val 195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4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5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1" animBg="1"/>
      <p:bldP spid="20" grpId="1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C9D69DE-28B6-4F6B-BB85-06F3013B9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814595-6856-9B4E-BECB-F9B7E4876AE1}" type="slidenum">
              <a:rPr lang="nl-NL" smtClean="0"/>
              <a:t>6</a:t>
            </a:fld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AF592D0-5E2C-15ED-62F5-A5E4CF177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Biggest Challenge</a:t>
            </a:r>
          </a:p>
        </p:txBody>
      </p:sp>
      <p:pic>
        <p:nvPicPr>
          <p:cNvPr id="11" name="Grafik 10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D234134B-3549-AEBD-271A-91F7D729B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236" y="1765341"/>
            <a:ext cx="7960186" cy="473045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F0C09AA4-CBAB-47FF-85C1-6C2B3A0CE783}"/>
              </a:ext>
            </a:extLst>
          </p:cNvPr>
          <p:cNvSpPr txBox="1"/>
          <p:nvPr/>
        </p:nvSpPr>
        <p:spPr>
          <a:xfrm>
            <a:off x="668191" y="2185507"/>
            <a:ext cx="3210833" cy="291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“</a:t>
            </a:r>
            <a:r>
              <a:rPr lang="de-AT" i="1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Community and </a:t>
            </a:r>
            <a:r>
              <a:rPr lang="de-AT" i="1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Collaboration</a:t>
            </a:r>
            <a:r>
              <a:rPr lang="de-AT" i="1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ranked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very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low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on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the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poll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,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yet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Maintenance was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very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high,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both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there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and in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the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keywords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. And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yet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sustainable</a:t>
            </a:r>
            <a:r>
              <a:rPr lang="de-AT" dirty="0">
                <a:solidFill>
                  <a:srgbClr val="000000"/>
                </a:solidFill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maintenance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of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research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software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is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impossible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without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community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and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collaboration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. Any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comments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on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this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 </a:t>
            </a:r>
            <a:r>
              <a:rPr lang="de-AT" dirty="0" err="1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disparity</a:t>
            </a:r>
            <a:r>
              <a:rPr lang="de-AT" dirty="0">
                <a:solidFill>
                  <a:srgbClr val="000000"/>
                </a:solidFill>
                <a:effectLst/>
                <a:latin typeface="Sitka Banner" pitchFamily="2" charset="0"/>
                <a:ea typeface="Baskerville" panose="02020502070401020303" pitchFamily="18" charset="0"/>
                <a:cs typeface="Roboto" panose="02000000000000000000" pitchFamily="2" charset="0"/>
              </a:rPr>
              <a:t>?“</a:t>
            </a:r>
          </a:p>
          <a:p>
            <a:endParaRPr lang="en-GB" dirty="0">
              <a:latin typeface="Garamond" panose="02020404030301010803" pitchFamily="18" charset="0"/>
              <a:ea typeface="Baskerville" panose="02020502070401020303" pitchFamily="18" charset="0"/>
            </a:endParaRPr>
          </a:p>
        </p:txBody>
      </p: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D3BBBF04-D5AA-F615-FCE0-2F1A48097256}"/>
              </a:ext>
            </a:extLst>
          </p:cNvPr>
          <p:cNvCxnSpPr>
            <a:cxnSpLocks/>
          </p:cNvCxnSpPr>
          <p:nvPr/>
        </p:nvCxnSpPr>
        <p:spPr>
          <a:xfrm>
            <a:off x="9238268" y="5910606"/>
            <a:ext cx="159313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B0227BC2-A927-C780-781A-9ACAA5BB676A}"/>
              </a:ext>
            </a:extLst>
          </p:cNvPr>
          <p:cNvCxnSpPr>
            <a:cxnSpLocks/>
          </p:cNvCxnSpPr>
          <p:nvPr/>
        </p:nvCxnSpPr>
        <p:spPr>
          <a:xfrm>
            <a:off x="7118808" y="5421984"/>
            <a:ext cx="1619839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3E993B9E-182B-62CF-DBFB-342FE748A802}"/>
              </a:ext>
            </a:extLst>
          </p:cNvPr>
          <p:cNvCxnSpPr>
            <a:cxnSpLocks/>
          </p:cNvCxnSpPr>
          <p:nvPr/>
        </p:nvCxnSpPr>
        <p:spPr>
          <a:xfrm>
            <a:off x="7560404" y="3689022"/>
            <a:ext cx="3025897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B9B07C77-C856-E2DB-4472-92895C9DA5D9}"/>
              </a:ext>
            </a:extLst>
          </p:cNvPr>
          <p:cNvCxnSpPr/>
          <p:nvPr/>
        </p:nvCxnSpPr>
        <p:spPr>
          <a:xfrm>
            <a:off x="5877613" y="4614420"/>
            <a:ext cx="415722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38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AD4CD22-EB5F-E584-E8A2-CFCD6F9C0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814595-6856-9B4E-BECB-F9B7E4876AE1}" type="slidenum">
              <a:rPr lang="nl-NL" smtClean="0"/>
              <a:t>7</a:t>
            </a:fld>
            <a:endParaRPr lang="nl-NL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586616-B8BA-8376-BB6E-942BDC0E6BFC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Interestingly 73% (85 participants) voted to join working groups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Action on us? What kind? How to organise? Topics?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If even?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72% want to share best practices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Promote </a:t>
            </a:r>
            <a:r>
              <a:rPr lang="en-GB" dirty="0" err="1"/>
              <a:t>RSQKit</a:t>
            </a:r>
            <a:endParaRPr lang="en-GB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Spread the word online, repost, in institutions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Share resources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D7C2F0"/>
                </a:solidFill>
              </a:rPr>
              <a:t>Bring cake &amp; buy beers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Followed by testing quality frameworks (46%) and help with community building (45%)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Expressed interests </a:t>
            </a:r>
            <a:r>
              <a:rPr lang="en-GB" dirty="0"/>
              <a:t>during registration show wish to be in a Network and connect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FA4F5C2-07EF-9B6F-9CFC-D289A4A78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Engagement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ED50C76-C2CE-BE5E-42E3-90863D6AD2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Audience contribution</a:t>
            </a:r>
          </a:p>
        </p:txBody>
      </p:sp>
    </p:spTree>
    <p:extLst>
      <p:ext uri="{BB962C8B-B14F-4D97-AF65-F5344CB8AC3E}">
        <p14:creationId xmlns:p14="http://schemas.microsoft.com/office/powerpoint/2010/main" val="16838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20474F6-E982-EBD2-86B3-5182B79FC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814595-6856-9B4E-BECB-F9B7E4876AE1}" type="slidenum">
              <a:rPr lang="nl-NL" smtClean="0"/>
              <a:t>8</a:t>
            </a:fld>
            <a:endParaRPr lang="nl-NL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EB1765-8582-38AD-7BC7-C6CAC9576CCA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Newsletter is preferred way of staying in touch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More than half interested in webinars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mid morning 10-12 CET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mid afternoon 14-16 CET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Request for podcasts….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look… if anyone in EVERSE has enough time and nerves to do this, post-process audio quality, find topics etc be my guest, I can’t put this additionally on my To-Do-List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dirty="0"/>
              <a:t>or be invited/go as guest to existing podcasts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Create some sort of chat platform (</a:t>
            </a:r>
            <a:r>
              <a:rPr lang="en-GB" dirty="0" err="1"/>
              <a:t>Mattermost</a:t>
            </a:r>
            <a:r>
              <a:rPr lang="en-GB" dirty="0"/>
              <a:t>, Slack, Discord)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Connect to RSS feed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Invitation to meetings (e.g. Nordic RSE)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From registration: high interest in networking and being part of the Network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52511BD-F3C8-AFDD-4DC8-EAAB1E3A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Engagement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960674C-D5FA-FAA5-CC43-5F5DD8FDCB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Our side</a:t>
            </a:r>
          </a:p>
        </p:txBody>
      </p:sp>
    </p:spTree>
    <p:extLst>
      <p:ext uri="{BB962C8B-B14F-4D97-AF65-F5344CB8AC3E}">
        <p14:creationId xmlns:p14="http://schemas.microsoft.com/office/powerpoint/2010/main" val="53402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536</Words>
  <Application>Microsoft Macintosh PowerPoint</Application>
  <DocSecurity>0</DocSecurity>
  <PresentationFormat>Breitbild</PresentationFormat>
  <Paragraphs>102</Paragraphs>
  <Slides>12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9" baseType="lpstr">
      <vt:lpstr>Arial</vt:lpstr>
      <vt:lpstr>Calibri</vt:lpstr>
      <vt:lpstr>Garamond</vt:lpstr>
      <vt:lpstr>Helvetica Light</vt:lpstr>
      <vt:lpstr>Roboto Light</vt:lpstr>
      <vt:lpstr>Sitka Banner</vt:lpstr>
      <vt:lpstr>Kantoorthema</vt:lpstr>
      <vt:lpstr>Launch event debrief</vt:lpstr>
      <vt:lpstr>Audience </vt:lpstr>
      <vt:lpstr>Audience demographics</vt:lpstr>
      <vt:lpstr>Professions &amp; Connections</vt:lpstr>
      <vt:lpstr>Professions &amp; Connections</vt:lpstr>
      <vt:lpstr>Personal interest vs training importance</vt:lpstr>
      <vt:lpstr>Biggest Challenge</vt:lpstr>
      <vt:lpstr>Engagement</vt:lpstr>
      <vt:lpstr>Engagement</vt:lpstr>
      <vt:lpstr>What has happened so far</vt:lpstr>
      <vt:lpstr>What’s pending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Bronzetto01</dc:creator>
  <cp:keywords/>
  <dc:description/>
  <cp:lastModifiedBy>Sanje Fenkart</cp:lastModifiedBy>
  <cp:revision>106</cp:revision>
  <dcterms:created xsi:type="dcterms:W3CDTF">2022-07-08T11:33:37Z</dcterms:created>
  <dcterms:modified xsi:type="dcterms:W3CDTF">2025-03-06T08:19:57Z</dcterms:modified>
  <cp:category/>
  <dc:identifier/>
  <cp:contentStatus/>
  <dc:language/>
  <cp:version/>
</cp:coreProperties>
</file>