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notesSlides/notesSlide31.xml" ContentType="application/vnd.openxmlformats-officedocument.presentationml.notesSlide+xml"/>
  <Override PartName="/ppt/notesSlides/notesSlide74.xml" ContentType="application/vnd.openxmlformats-officedocument.presentationml.notes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ppt/notesSlides/notesSlide88.xml" ContentType="application/vnd.openxmlformats-officedocument.presentationml.notes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32.xml" ContentType="application/vnd.openxmlformats-officedocument.presentationml.notesSlide+xml"/>
  <Override PartName="/ppt/slides/slide11.xml" ContentType="application/vnd.openxmlformats-officedocument.presentationml.slide+xml"/>
  <Override PartName="/ppt/slides/slide47.xml" ContentType="application/vnd.openxmlformats-officedocument.presentationml.slide+xml"/>
  <Override PartName="/ppt/slides/slide118.xml" ContentType="application/vnd.openxmlformats-officedocument.presentationml.slide+xml"/>
  <Override PartName="/ppt/notesSlides/notesSlide5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s/slide97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5.xml" ContentType="application/vnd.openxmlformats-officedocument.presentationml.notesSlide+xml"/>
  <Override PartName="/ppt/notesSlides/notesSlide71.xml" ContentType="application/vnd.openxmlformats-officedocument.presentationml.notesSlide+xml"/>
  <Override PartName="/ppt/embeddings/Microsoft_Equation12.bin" ContentType="application/vnd.openxmlformats-officedocument.oleObject"/>
  <Override PartName="/ppt/slides/slide94.xml" ContentType="application/vnd.openxmlformats-officedocument.presentationml.slide+xml"/>
  <Override PartName="/ppt/slides/slide92.xml" ContentType="application/vnd.openxmlformats-officedocument.presentationml.slide+xml"/>
  <Override PartName="/ppt/notesSlides/notesSlide11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notesSlides/notesSlide2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35.xml" ContentType="application/vnd.openxmlformats-officedocument.presentationml.notes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51.xml" ContentType="application/vnd.openxmlformats-officedocument.presentationml.notesSlide+xml"/>
  <Override PartName="/ppt/slides/slide115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78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s/slide37.xml" ContentType="application/vnd.openxmlformats-officedocument.presentationml.slide+xml"/>
  <Override PartName="/ppt/slides/slide104.xml" ContentType="application/vnd.openxmlformats-officedocument.presentationml.slide+xml"/>
  <Override PartName="/ppt/slides/slide10.xml" ContentType="application/vnd.openxmlformats-officedocument.presentationml.slide+xml"/>
  <Override PartName="/ppt/notesSlides/notesSlide45.xml" ContentType="application/vnd.openxmlformats-officedocument.presentationml.notesSlide+xml"/>
  <Override PartName="/ppt/slides/slide33.xml" ContentType="application/vnd.openxmlformats-officedocument.presentationml.slide+xml"/>
  <Override PartName="/ppt/notesSlides/notesSlide48.xml" ContentType="application/vnd.openxmlformats-officedocument.presentationml.notesSlide+xml"/>
  <Override PartName="/ppt/notesSlides/notesSlide90.xml" ContentType="application/vnd.openxmlformats-officedocument.presentationml.notesSlide+xml"/>
  <Default Extension="vml" ContentType="application/vnd.openxmlformats-officedocument.vmlDrawing"/>
  <Default Extension="png" ContentType="image/png"/>
  <Override PartName="/ppt/notesSlides/notesSlide84.xml" ContentType="application/vnd.openxmlformats-officedocument.presentationml.notesSlide+xml"/>
  <Override PartName="/ppt/slides/slide83.xml" ContentType="application/vnd.openxmlformats-officedocument.presentationml.slide+xml"/>
  <Override PartName="/ppt/embeddings/Microsoft_Equation1.bin" ContentType="application/vnd.openxmlformats-officedocument.oleObject"/>
  <Override PartName="/ppt/notesSlides/notesSlide96.xml" ContentType="application/vnd.openxmlformats-officedocument.presentationml.notes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notesSlides/notesSlide108.xml" ContentType="application/vnd.openxmlformats-officedocument.presentationml.notes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98.xml" ContentType="application/vnd.openxmlformats-officedocument.presentationml.notesSlide+xml"/>
  <Override PartName="/ppt/slides/slide55.xml" ContentType="application/vnd.openxmlformats-officedocument.presentationml.slide+xml"/>
  <Override PartName="/ppt/notesSlides/notesSlide104.xml" ContentType="application/vnd.openxmlformats-officedocument.presentationml.notesSlide+xml"/>
  <Override PartName="/ppt/embeddings/Microsoft_Equation3.bin" ContentType="application/vnd.openxmlformats-officedocument.oleObject"/>
  <Override PartName="/ppt/notesSlides/notesSlide120.xml" ContentType="application/vnd.openxmlformats-officedocument.presentationml.notes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14.xml" ContentType="application/vnd.openxmlformats-officedocument.presentationml.notesSlide+xml"/>
  <Override PartName="/ppt/theme/theme2.xml" ContentType="application/vnd.openxmlformats-officedocument.theme+xml"/>
  <Override PartName="/ppt/notesSlides/notesSlide75.xml" ContentType="application/vnd.openxmlformats-officedocument.presentationml.notesSlide+xml"/>
  <Override PartName="/ppt/slides/slide2.xml" ContentType="application/vnd.openxmlformats-officedocument.presentationml.slide+xml"/>
  <Override PartName="/ppt/slides/slide8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5.xml" ContentType="application/vnd.openxmlformats-officedocument.presentationml.notesSlide+xml"/>
  <Override PartName="/ppt/slides/slide45.xml" ContentType="application/vnd.openxmlformats-officedocument.presentationml.slide+xml"/>
  <Override PartName="/ppt/slides/slide101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54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91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86.xml" ContentType="application/vnd.openxmlformats-officedocument.presentationml.slide+xml"/>
  <Override PartName="/ppt/notesSlides/notesSlide63.xml" ContentType="application/vnd.openxmlformats-officedocument.presentationml.notesSlide+xml"/>
  <Override PartName="/ppt/slides/slide81.xml" ContentType="application/vnd.openxmlformats-officedocument.presentationml.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93.xml" ContentType="application/vnd.openxmlformats-officedocument.presentationml.notesSlide+xml"/>
  <Override PartName="/ppt/slides/slide9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105.xml" ContentType="application/vnd.openxmlformats-officedocument.presentationml.slide+xml"/>
  <Override PartName="/ppt/notesSlides/notesSlide5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37.xml" ContentType="application/vnd.openxmlformats-officedocument.presentationml.notesSlide+xml"/>
  <Override PartName="/ppt/embeddings/Microsoft_Equation10.bin" ContentType="application/vnd.openxmlformats-officedocument.oleObject"/>
  <Override PartName="/ppt/slides/slide103.xml" ContentType="application/vnd.openxmlformats-officedocument.presentationml.slide+xml"/>
  <Override PartName="/ppt/notesSlides/notesSlide60.xml" ContentType="application/vnd.openxmlformats-officedocument.presentationml.notesSlide+xml"/>
  <Override PartName="/ppt/slides/slide49.xml" ContentType="application/vnd.openxmlformats-officedocument.presentationml.slide+xml"/>
  <Override PartName="/ppt/slides/slide70.xml" ContentType="application/vnd.openxmlformats-officedocument.presentationml.slide+xml"/>
  <Override PartName="/ppt/slides/slide48.xml" ContentType="application/vnd.openxmlformats-officedocument.presentationml.slide+xml"/>
  <Override PartName="/ppt/slides/slide120.xml" ContentType="application/vnd.openxmlformats-officedocument.presentationml.slide+xml"/>
  <Override PartName="/ppt/notesSlides/notesSlide7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77.xml" ContentType="application/vnd.openxmlformats-officedocument.presentationml.slide+xml"/>
  <Override PartName="/ppt/slides/slide79.xml" ContentType="application/vnd.openxmlformats-officedocument.presentationml.slide+xml"/>
  <Override PartName="/ppt/slides/slide95.xml" ContentType="application/vnd.openxmlformats-officedocument.presentationml.slide+xml"/>
  <Default Extension="jpeg" ContentType="image/jpeg"/>
  <Override PartName="/ppt/notesSlides/notesSlide95.xml" ContentType="application/vnd.openxmlformats-officedocument.presentationml.notesSlide+xml"/>
  <Override PartName="/ppt/notesSlides/notesSlide83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96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80.xml" ContentType="application/vnd.openxmlformats-officedocument.presentationml.notes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Slides/notesSlide6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49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117.xml" ContentType="application/vnd.openxmlformats-officedocument.presentationml.slide+xml"/>
  <Override PartName="/ppt/slides/slide111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38.xml" ContentType="application/vnd.openxmlformats-officedocument.presentationml.slide+xml"/>
  <Override PartName="/ppt/slides/slide113.xml" ContentType="application/vnd.openxmlformats-officedocument.presentationml.slide+xml"/>
  <Override PartName="/ppt/notesSlides/notesSlide118.xml" ContentType="application/vnd.openxmlformats-officedocument.presentationml.notesSlide+xml"/>
  <Override PartName="/ppt/slides/slide108.xml" ContentType="application/vnd.openxmlformats-officedocument.presentationml.slide+xml"/>
  <Override PartName="/ppt/slides/slide29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85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92.xml" ContentType="application/vnd.openxmlformats-officedocument.presentationml.notesSlide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6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90.xml" ContentType="application/vnd.openxmlformats-officedocument.presentationml.slide+xml"/>
  <Override PartName="/ppt/slides/slide21.xml" ContentType="application/vnd.openxmlformats-officedocument.presentationml.slide+xml"/>
  <Override PartName="/ppt/slides/slide107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Microsoft_Equation8.bin" ContentType="application/vnd.openxmlformats-officedocument.oleObject"/>
  <Override PartName="/ppt/notesSlides/notesSlide117.xml" ContentType="application/vnd.openxmlformats-officedocument.presentationml.notesSlide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62.xml" ContentType="application/vnd.openxmlformats-officedocument.presentationml.slide+xml"/>
  <Override PartName="/ppt/slides/slide7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103.xml" ContentType="application/vnd.openxmlformats-officedocument.presentationml.notesSlide+xml"/>
  <Override PartName="/ppt/embeddings/Microsoft_Equation4.bin" ContentType="application/vnd.openxmlformats-officedocument.oleObject"/>
  <Override PartName="/ppt/slides/slide13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86.xml" ContentType="application/vnd.openxmlformats-officedocument.presentationml.notesSlide+xml"/>
  <Override PartName="/ppt/embeddings/Microsoft_Equation5.bin" ContentType="application/vnd.openxmlformats-officedocument.oleObject"/>
  <Override PartName="/ppt/slides/slide87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99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9.xml" ContentType="application/vnd.openxmlformats-officedocument.presentationml.slide+xml"/>
  <Override PartName="/ppt/notesSlides/notesSlide97.xml" ContentType="application/vnd.openxmlformats-officedocument.presentationml.notesSlide+xml"/>
  <Override PartName="/ppt/slideLayouts/slideLayout6.xml" ContentType="application/vnd.openxmlformats-officedocument.presentationml.slideLayout+xml"/>
  <Default Extension="emf" ContentType="image/x-emf"/>
  <Override PartName="/ppt/notesSlides/notesSlide43.xml" ContentType="application/vnd.openxmlformats-officedocument.presentationml.notes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7.xml" ContentType="application/vnd.openxmlformats-officedocument.presentationml.slide+xml"/>
  <Override PartName="/ppt/notesSlides/notesSlide94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67.xml" ContentType="application/vnd.openxmlformats-officedocument.presentationml.slide+xml"/>
  <Override PartName="/ppt/slides/slide100.xml" ContentType="application/vnd.openxmlformats-officedocument.presentationml.slide+xml"/>
  <Override PartName="/ppt/slides/slide12.xml" ContentType="application/vnd.openxmlformats-officedocument.presentationml.slide+xml"/>
  <Override PartName="/ppt/slides/slide46.xml" ContentType="application/vnd.openxmlformats-officedocument.presentationml.slide+xml"/>
  <Default Extension="xls" ContentType="application/vnd.ms-exce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slides/slide84.xml" ContentType="application/vnd.openxmlformats-officedocument.presentationml.slide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notesSlides/notesSlide1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50.xml" ContentType="application/vnd.openxmlformats-officedocument.presentationml.slide+xml"/>
  <Override PartName="/ppt/slides/slide57.xml" ContentType="application/vnd.openxmlformats-officedocument.presentationml.slide+xml"/>
  <Override PartName="/ppt/notesSlides/notesSlide29.xml" ContentType="application/vnd.openxmlformats-officedocument.presentationml.notesSlide+xml"/>
  <Override PartName="/ppt/notesSlides/notesSlide111.xml" ContentType="application/vnd.openxmlformats-officedocument.presentationml.notesSlide+xml"/>
  <Override PartName="/ppt/slides/slide116.xml" ContentType="application/vnd.openxmlformats-officedocument.presentationml.slide+xml"/>
  <Override PartName="/ppt/slides/slide119.xml" ContentType="application/vnd.openxmlformats-officedocument.presentationml.slide+xml"/>
  <Override PartName="/ppt/notesSlides/notesSlide10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Microsoft_Equation2.bin" ContentType="application/vnd.openxmlformats-officedocument.oleObject"/>
  <Override PartName="/ppt/slides/slide63.xml" ContentType="application/vnd.openxmlformats-officedocument.presentationml.slide+xml"/>
  <Override PartName="/ppt/notesSlides/notesSlide105.xml" ContentType="application/vnd.openxmlformats-officedocument.presentationml.notesSlide+xml"/>
  <Override PartName="/ppt/slides/slide82.xml" ContentType="application/vnd.openxmlformats-officedocument.presentationml.slide+xml"/>
  <Override PartName="/ppt/slides/slide34.xml" ContentType="application/vnd.openxmlformats-officedocument.presentationml.slide+xml"/>
  <Override PartName="/ppt/slides/slide112.xml" ContentType="application/vnd.openxmlformats-officedocument.presentationml.slide+xml"/>
  <Override PartName="/ppt/slides/slide106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s/slide88.xml" ContentType="application/vnd.openxmlformats-officedocument.presentationml.slide+xml"/>
  <Override PartName="/ppt/theme/theme1.xml" ContentType="application/vnd.openxmlformats-officedocument.theme+xml"/>
  <Override PartName="/ppt/slides/slide99.xml" ContentType="application/vnd.openxmlformats-officedocument.presentationml.slide+xml"/>
  <Override PartName="/ppt/slides/slide109.xml" ContentType="application/vnd.openxmlformats-officedocument.presentationml.slide+xml"/>
  <Override PartName="/ppt/notesSlides/notesSlide5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slides/slide114.xml" ContentType="application/vnd.openxmlformats-officedocument.presentationml.slide+xml"/>
  <Override PartName="/ppt/slides/slide64.xml" ContentType="application/vnd.openxmlformats-officedocument.presentationml.slide+xml"/>
  <Override PartName="/ppt/notesSlides/notesSlide33.xml" ContentType="application/vnd.openxmlformats-officedocument.presentationml.notesSlide+xml"/>
  <Override PartName="/ppt/notesSlides/notesSlide46.xml" ContentType="application/vnd.openxmlformats-officedocument.presentationml.notesSlide+xml"/>
  <Override PartName="/ppt/slides/slide110.xml" ContentType="application/vnd.openxmlformats-officedocument.presentationml.slide+xml"/>
  <Override PartName="/ppt/slides/slide4.xml" ContentType="application/vnd.openxmlformats-officedocument.presentationml.slide+xml"/>
  <Override PartName="/ppt/notesSlides/notesSlide89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72.xml" ContentType="application/vnd.openxmlformats-officedocument.presentationml.slide+xml"/>
  <Override PartName="/ppt/slides/slide98.xml" ContentType="application/vnd.openxmlformats-officedocument.presentationml.slide+xml"/>
  <Override PartName="/ppt/notesSlides/notesSlide70.xml" ContentType="application/vnd.openxmlformats-officedocument.presentationml.notesSlide+xml"/>
  <Override PartName="/ppt/slides/slide8.xml" ContentType="application/vnd.openxmlformats-officedocument.presentationml.slide+xml"/>
  <Override PartName="/ppt/slides/slide102.xml" ContentType="application/vnd.openxmlformats-officedocument.presentationml.slide+xml"/>
  <Override PartName="/ppt/notesSlides/notesSlide82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2.xml" ContentType="application/vnd.openxmlformats-officedocument.presentationml.notesSlide+xml"/>
  <Override PartName="/ppt/embeddings/Microsoft_Equation6.bin" ContentType="application/vnd.openxmlformats-officedocument.oleObject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notesSlides/notesSlide20.xml" ContentType="application/vnd.openxmlformats-officedocument.presentationml.notesSlide+xml"/>
  <Override PartName="/ppt/notesSlides/notesSlide10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r:id="rId1"/>
  </p:sldMasterIdLst>
  <p:notesMasterIdLst>
    <p:notesMasterId r:id="rId122"/>
  </p:notesMasterIdLst>
  <p:handoutMasterIdLst>
    <p:handoutMasterId r:id="rId123"/>
  </p:handoutMasterIdLst>
  <p:sldIdLst>
    <p:sldId id="256" r:id="rId2"/>
    <p:sldId id="257" r:id="rId3"/>
    <p:sldId id="300" r:id="rId4"/>
    <p:sldId id="378" r:id="rId5"/>
    <p:sldId id="379" r:id="rId6"/>
    <p:sldId id="380" r:id="rId7"/>
    <p:sldId id="381" r:id="rId8"/>
    <p:sldId id="303" r:id="rId9"/>
    <p:sldId id="302" r:id="rId10"/>
    <p:sldId id="377" r:id="rId11"/>
    <p:sldId id="376" r:id="rId12"/>
    <p:sldId id="336" r:id="rId13"/>
    <p:sldId id="315" r:id="rId14"/>
    <p:sldId id="309" r:id="rId15"/>
    <p:sldId id="383" r:id="rId16"/>
    <p:sldId id="382" r:id="rId17"/>
    <p:sldId id="313" r:id="rId18"/>
    <p:sldId id="344" r:id="rId19"/>
    <p:sldId id="347" r:id="rId20"/>
    <p:sldId id="259" r:id="rId21"/>
    <p:sldId id="337" r:id="rId22"/>
    <p:sldId id="390" r:id="rId23"/>
    <p:sldId id="391" r:id="rId24"/>
    <p:sldId id="392" r:id="rId25"/>
    <p:sldId id="393" r:id="rId26"/>
    <p:sldId id="394" r:id="rId27"/>
    <p:sldId id="389" r:id="rId28"/>
    <p:sldId id="398" r:id="rId29"/>
    <p:sldId id="395" r:id="rId30"/>
    <p:sldId id="399" r:id="rId31"/>
    <p:sldId id="400" r:id="rId32"/>
    <p:sldId id="397" r:id="rId33"/>
    <p:sldId id="265" r:id="rId34"/>
    <p:sldId id="317" r:id="rId35"/>
    <p:sldId id="385" r:id="rId36"/>
    <p:sldId id="387" r:id="rId37"/>
    <p:sldId id="388" r:id="rId38"/>
    <p:sldId id="404" r:id="rId39"/>
    <p:sldId id="406" r:id="rId40"/>
    <p:sldId id="401" r:id="rId41"/>
    <p:sldId id="320" r:id="rId42"/>
    <p:sldId id="352" r:id="rId43"/>
    <p:sldId id="327" r:id="rId44"/>
    <p:sldId id="328" r:id="rId45"/>
    <p:sldId id="329" r:id="rId46"/>
    <p:sldId id="443" r:id="rId47"/>
    <p:sldId id="458" r:id="rId48"/>
    <p:sldId id="444" r:id="rId49"/>
    <p:sldId id="445" r:id="rId50"/>
    <p:sldId id="446" r:id="rId51"/>
    <p:sldId id="447" r:id="rId52"/>
    <p:sldId id="448" r:id="rId53"/>
    <p:sldId id="449" r:id="rId54"/>
    <p:sldId id="450" r:id="rId55"/>
    <p:sldId id="451" r:id="rId56"/>
    <p:sldId id="452" r:id="rId57"/>
    <p:sldId id="453" r:id="rId58"/>
    <p:sldId id="454" r:id="rId59"/>
    <p:sldId id="455" r:id="rId60"/>
    <p:sldId id="456" r:id="rId61"/>
    <p:sldId id="457" r:id="rId62"/>
    <p:sldId id="353" r:id="rId63"/>
    <p:sldId id="270" r:id="rId64"/>
    <p:sldId id="283" r:id="rId65"/>
    <p:sldId id="402" r:id="rId66"/>
    <p:sldId id="273" r:id="rId67"/>
    <p:sldId id="354" r:id="rId68"/>
    <p:sldId id="275" r:id="rId69"/>
    <p:sldId id="277" r:id="rId70"/>
    <p:sldId id="279" r:id="rId71"/>
    <p:sldId id="280" r:id="rId72"/>
    <p:sldId id="281" r:id="rId73"/>
    <p:sldId id="285" r:id="rId74"/>
    <p:sldId id="355" r:id="rId75"/>
    <p:sldId id="348" r:id="rId76"/>
    <p:sldId id="465" r:id="rId77"/>
    <p:sldId id="362" r:id="rId78"/>
    <p:sldId id="372" r:id="rId79"/>
    <p:sldId id="373" r:id="rId80"/>
    <p:sldId id="374" r:id="rId81"/>
    <p:sldId id="405" r:id="rId82"/>
    <p:sldId id="408" r:id="rId83"/>
    <p:sldId id="426" r:id="rId84"/>
    <p:sldId id="409" r:id="rId85"/>
    <p:sldId id="411" r:id="rId86"/>
    <p:sldId id="415" r:id="rId87"/>
    <p:sldId id="416" r:id="rId88"/>
    <p:sldId id="417" r:id="rId89"/>
    <p:sldId id="410" r:id="rId90"/>
    <p:sldId id="459" r:id="rId91"/>
    <p:sldId id="420" r:id="rId92"/>
    <p:sldId id="418" r:id="rId93"/>
    <p:sldId id="421" r:id="rId94"/>
    <p:sldId id="422" r:id="rId95"/>
    <p:sldId id="423" r:id="rId96"/>
    <p:sldId id="460" r:id="rId97"/>
    <p:sldId id="424" r:id="rId98"/>
    <p:sldId id="431" r:id="rId99"/>
    <p:sldId id="432" r:id="rId100"/>
    <p:sldId id="343" r:id="rId101"/>
    <p:sldId id="356" r:id="rId102"/>
    <p:sldId id="427" r:id="rId103"/>
    <p:sldId id="433" r:id="rId104"/>
    <p:sldId id="428" r:id="rId105"/>
    <p:sldId id="430" r:id="rId106"/>
    <p:sldId id="429" r:id="rId107"/>
    <p:sldId id="441" r:id="rId108"/>
    <p:sldId id="442" r:id="rId109"/>
    <p:sldId id="434" r:id="rId110"/>
    <p:sldId id="435" r:id="rId111"/>
    <p:sldId id="436" r:id="rId112"/>
    <p:sldId id="437" r:id="rId113"/>
    <p:sldId id="461" r:id="rId114"/>
    <p:sldId id="438" r:id="rId115"/>
    <p:sldId id="439" r:id="rId116"/>
    <p:sldId id="440" r:id="rId117"/>
    <p:sldId id="462" r:id="rId118"/>
    <p:sldId id="463" r:id="rId119"/>
    <p:sldId id="464" r:id="rId120"/>
    <p:sldId id="297" r:id="rId12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FCFCF"/>
    <a:srgbClr val="DD2026"/>
    <a:srgbClr val="81BA16"/>
    <a:srgbClr val="F2C522"/>
    <a:srgbClr val="FF9900"/>
    <a:srgbClr val="1166AA"/>
    <a:srgbClr val="7DA9DA"/>
    <a:srgbClr val="8A8B8E"/>
    <a:srgbClr val="1B509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024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93" d="100"/>
          <a:sy n="93" d="100"/>
        </p:scale>
        <p:origin x="-2688" y="-112"/>
      </p:cViewPr>
      <p:guideLst>
        <p:guide orient="horz" pos="2880"/>
        <p:guide pos="2160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121" Type="http://schemas.openxmlformats.org/officeDocument/2006/relationships/slide" Target="slides/slide120.xml"/><Relationship Id="rId60" Type="http://schemas.openxmlformats.org/officeDocument/2006/relationships/slide" Target="slides/slide59.xml"/><Relationship Id="rId70" Type="http://schemas.openxmlformats.org/officeDocument/2006/relationships/slide" Target="slides/slide69.xml"/><Relationship Id="rId94" Type="http://schemas.openxmlformats.org/officeDocument/2006/relationships/slide" Target="slides/slide93.xml"/><Relationship Id="rId7" Type="http://schemas.openxmlformats.org/officeDocument/2006/relationships/slide" Target="slides/slide6.xml"/><Relationship Id="rId74" Type="http://schemas.openxmlformats.org/officeDocument/2006/relationships/slide" Target="slides/slide73.xml"/><Relationship Id="rId102" Type="http://schemas.openxmlformats.org/officeDocument/2006/relationships/slide" Target="slides/slide101.xml"/><Relationship Id="rId25" Type="http://schemas.openxmlformats.org/officeDocument/2006/relationships/slide" Target="slides/slide24.xml"/><Relationship Id="rId106" Type="http://schemas.openxmlformats.org/officeDocument/2006/relationships/slide" Target="slides/slide105.xml"/><Relationship Id="rId122" Type="http://schemas.openxmlformats.org/officeDocument/2006/relationships/notesMaster" Target="notesMasters/notesMaster1.xml"/><Relationship Id="rId116" Type="http://schemas.openxmlformats.org/officeDocument/2006/relationships/slide" Target="slides/slide115.xml"/><Relationship Id="rId119" Type="http://schemas.openxmlformats.org/officeDocument/2006/relationships/slide" Target="slides/slide118.xml"/><Relationship Id="rId96" Type="http://schemas.openxmlformats.org/officeDocument/2006/relationships/slide" Target="slides/slide95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18" Type="http://schemas.openxmlformats.org/officeDocument/2006/relationships/slide" Target="slides/slide117.xml"/><Relationship Id="rId128" Type="http://schemas.openxmlformats.org/officeDocument/2006/relationships/tableStyles" Target="tableStyles.xml"/><Relationship Id="rId17" Type="http://schemas.openxmlformats.org/officeDocument/2006/relationships/slide" Target="slides/slide16.xml"/><Relationship Id="rId107" Type="http://schemas.openxmlformats.org/officeDocument/2006/relationships/slide" Target="slides/slide106.xml"/><Relationship Id="rId71" Type="http://schemas.openxmlformats.org/officeDocument/2006/relationships/slide" Target="slides/slide70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89" Type="http://schemas.openxmlformats.org/officeDocument/2006/relationships/slide" Target="slides/slide88.xml"/><Relationship Id="rId114" Type="http://schemas.openxmlformats.org/officeDocument/2006/relationships/slide" Target="slides/slide113.xml"/><Relationship Id="rId88" Type="http://schemas.openxmlformats.org/officeDocument/2006/relationships/slide" Target="slides/slide87.xml"/><Relationship Id="rId82" Type="http://schemas.openxmlformats.org/officeDocument/2006/relationships/slide" Target="slides/slide81.xml"/><Relationship Id="rId124" Type="http://schemas.openxmlformats.org/officeDocument/2006/relationships/printerSettings" Target="printerSettings/printerSettings1.bin"/><Relationship Id="rId69" Type="http://schemas.openxmlformats.org/officeDocument/2006/relationships/slide" Target="slides/slide6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72" Type="http://schemas.openxmlformats.org/officeDocument/2006/relationships/slide" Target="slides/slide71.xml"/><Relationship Id="rId35" Type="http://schemas.openxmlformats.org/officeDocument/2006/relationships/slide" Target="slides/slide34.xml"/><Relationship Id="rId75" Type="http://schemas.openxmlformats.org/officeDocument/2006/relationships/slide" Target="slides/slide74.xml"/><Relationship Id="rId80" Type="http://schemas.openxmlformats.org/officeDocument/2006/relationships/slide" Target="slides/slide79.xml"/><Relationship Id="rId31" Type="http://schemas.openxmlformats.org/officeDocument/2006/relationships/slide" Target="slides/slide30.xml"/><Relationship Id="rId62" Type="http://schemas.openxmlformats.org/officeDocument/2006/relationships/slide" Target="slides/slide61.xml"/><Relationship Id="rId79" Type="http://schemas.openxmlformats.org/officeDocument/2006/relationships/slide" Target="slides/slide78.xml"/><Relationship Id="rId97" Type="http://schemas.openxmlformats.org/officeDocument/2006/relationships/slide" Target="slides/slide96.xml"/><Relationship Id="rId111" Type="http://schemas.openxmlformats.org/officeDocument/2006/relationships/slide" Target="slides/slide110.xml"/><Relationship Id="rId98" Type="http://schemas.openxmlformats.org/officeDocument/2006/relationships/slide" Target="slides/slide97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32" Type="http://schemas.openxmlformats.org/officeDocument/2006/relationships/slide" Target="slides/slide31.xml"/><Relationship Id="rId13" Type="http://schemas.openxmlformats.org/officeDocument/2006/relationships/slide" Target="slides/slide12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01" Type="http://schemas.openxmlformats.org/officeDocument/2006/relationships/slide" Target="slides/slide100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84" Type="http://schemas.openxmlformats.org/officeDocument/2006/relationships/slide" Target="slides/slide83.xml"/><Relationship Id="rId30" Type="http://schemas.openxmlformats.org/officeDocument/2006/relationships/slide" Target="slides/slide29.xml"/><Relationship Id="rId29" Type="http://schemas.openxmlformats.org/officeDocument/2006/relationships/slide" Target="slides/slide28.xml"/><Relationship Id="rId83" Type="http://schemas.openxmlformats.org/officeDocument/2006/relationships/slide" Target="slides/slide8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22" Type="http://schemas.openxmlformats.org/officeDocument/2006/relationships/slide" Target="slides/slide21.xml"/><Relationship Id="rId95" Type="http://schemas.openxmlformats.org/officeDocument/2006/relationships/slide" Target="slides/slide94.xml"/><Relationship Id="rId39" Type="http://schemas.openxmlformats.org/officeDocument/2006/relationships/slide" Target="slides/slide38.xml"/><Relationship Id="rId43" Type="http://schemas.openxmlformats.org/officeDocument/2006/relationships/slide" Target="slides/slide42.xml"/><Relationship Id="rId104" Type="http://schemas.openxmlformats.org/officeDocument/2006/relationships/slide" Target="slides/slide103.xml"/><Relationship Id="rId90" Type="http://schemas.openxmlformats.org/officeDocument/2006/relationships/slide" Target="slides/slide8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85" Type="http://schemas.openxmlformats.org/officeDocument/2006/relationships/slide" Target="slides/slide84.xml"/><Relationship Id="rId105" Type="http://schemas.openxmlformats.org/officeDocument/2006/relationships/slide" Target="slides/slide104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99" Type="http://schemas.openxmlformats.org/officeDocument/2006/relationships/slide" Target="slides/slide98.xml"/><Relationship Id="rId14" Type="http://schemas.openxmlformats.org/officeDocument/2006/relationships/slide" Target="slides/slide13.xml"/><Relationship Id="rId103" Type="http://schemas.openxmlformats.org/officeDocument/2006/relationships/slide" Target="slides/slide102.xml"/><Relationship Id="rId127" Type="http://schemas.openxmlformats.org/officeDocument/2006/relationships/theme" Target="theme/theme1.xml"/><Relationship Id="rId92" Type="http://schemas.openxmlformats.org/officeDocument/2006/relationships/slide" Target="slides/slide91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87" Type="http://schemas.openxmlformats.org/officeDocument/2006/relationships/slide" Target="slides/slide86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17" Type="http://schemas.openxmlformats.org/officeDocument/2006/relationships/slide" Target="slides/slide116.xml"/><Relationship Id="rId112" Type="http://schemas.openxmlformats.org/officeDocument/2006/relationships/slide" Target="slides/slide111.xml"/><Relationship Id="rId19" Type="http://schemas.openxmlformats.org/officeDocument/2006/relationships/slide" Target="slides/slide18.xml"/><Relationship Id="rId120" Type="http://schemas.openxmlformats.org/officeDocument/2006/relationships/slide" Target="slides/slide119.xml"/><Relationship Id="rId126" Type="http://schemas.openxmlformats.org/officeDocument/2006/relationships/viewProps" Target="viewProps.xml"/><Relationship Id="rId57" Type="http://schemas.openxmlformats.org/officeDocument/2006/relationships/slide" Target="slides/slide56.xml"/><Relationship Id="rId109" Type="http://schemas.openxmlformats.org/officeDocument/2006/relationships/slide" Target="slides/slide108.xml"/><Relationship Id="rId46" Type="http://schemas.openxmlformats.org/officeDocument/2006/relationships/slide" Target="slides/slide45.xml"/><Relationship Id="rId86" Type="http://schemas.openxmlformats.org/officeDocument/2006/relationships/slide" Target="slides/slide85.xml"/><Relationship Id="rId59" Type="http://schemas.openxmlformats.org/officeDocument/2006/relationships/slide" Target="slides/slide58.xml"/><Relationship Id="rId51" Type="http://schemas.openxmlformats.org/officeDocument/2006/relationships/slide" Target="slides/slide50.xml"/><Relationship Id="rId66" Type="http://schemas.openxmlformats.org/officeDocument/2006/relationships/slide" Target="slides/slide65.xml"/><Relationship Id="rId55" Type="http://schemas.openxmlformats.org/officeDocument/2006/relationships/slide" Target="slides/slide54.xml"/><Relationship Id="rId34" Type="http://schemas.openxmlformats.org/officeDocument/2006/relationships/slide" Target="slides/slide33.xml"/><Relationship Id="rId81" Type="http://schemas.openxmlformats.org/officeDocument/2006/relationships/slide" Target="slides/slide80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25" Type="http://schemas.openxmlformats.org/officeDocument/2006/relationships/presProps" Target="presProps.xml"/><Relationship Id="rId76" Type="http://schemas.openxmlformats.org/officeDocument/2006/relationships/slide" Target="slides/slide75.xml"/><Relationship Id="rId8" Type="http://schemas.openxmlformats.org/officeDocument/2006/relationships/slide" Target="slides/slide7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37" Type="http://schemas.openxmlformats.org/officeDocument/2006/relationships/slide" Target="slides/slide36.xml"/><Relationship Id="rId110" Type="http://schemas.openxmlformats.org/officeDocument/2006/relationships/slide" Target="slides/slide109.xml"/><Relationship Id="rId113" Type="http://schemas.openxmlformats.org/officeDocument/2006/relationships/slide" Target="slides/slide112.xml"/><Relationship Id="rId12" Type="http://schemas.openxmlformats.org/officeDocument/2006/relationships/slide" Target="slides/slide11.xml"/><Relationship Id="rId108" Type="http://schemas.openxmlformats.org/officeDocument/2006/relationships/slide" Target="slides/slide107.xml"/><Relationship Id="rId3" Type="http://schemas.openxmlformats.org/officeDocument/2006/relationships/slide" Target="slides/slide2.xml"/><Relationship Id="rId123" Type="http://schemas.openxmlformats.org/officeDocument/2006/relationships/handoutMaster" Target="handoutMasters/handoutMaster1.xml"/><Relationship Id="rId26" Type="http://schemas.openxmlformats.org/officeDocument/2006/relationships/slide" Target="slides/slide25.xml"/><Relationship Id="rId100" Type="http://schemas.openxmlformats.org/officeDocument/2006/relationships/slide" Target="slides/slide9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115" Type="http://schemas.openxmlformats.org/officeDocument/2006/relationships/slide" Target="slides/slide114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91" Type="http://schemas.openxmlformats.org/officeDocument/2006/relationships/slide" Target="slides/slide90.xml"/><Relationship Id="rId93" Type="http://schemas.openxmlformats.org/officeDocument/2006/relationships/slide" Target="slides/slide92.xml"/><Relationship Id="rId78" Type="http://schemas.openxmlformats.org/officeDocument/2006/relationships/slide" Target="slides/slide77.xml"/><Relationship Id="rId15" Type="http://schemas.openxmlformats.org/officeDocument/2006/relationships/slide" Target="slides/slide14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ict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ict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image" Target="../media/image44.pict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image" Target="../media/image44.pict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image" Target="../media/image44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AD1CB-1B2F-FA4E-B303-3B9DDE7CB4E3}" type="datetimeFigureOut">
              <a:rPr lang="en-US" smtClean="0"/>
              <a:pPr/>
              <a:t>9/30/11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BFEFF-E17F-B442-863C-9E58BDDD9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5A3DB2-99D7-484F-A2FE-D7A035E5DF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5E89DE-6941-444F-8D04-2F3A1FEF0C37}" type="slidenum">
              <a:rPr lang="en-GB"/>
              <a:pPr/>
              <a:t>1</a:t>
            </a:fld>
            <a:endParaRPr lang="en-GB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D6A902-242B-BA40-B283-576242613644}" type="slidenum">
              <a:rPr lang="en-GB"/>
              <a:pPr/>
              <a:t>10</a:t>
            </a:fld>
            <a:endParaRPr lang="en-GB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100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101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102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103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104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105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106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107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108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109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D6A902-242B-BA40-B283-576242613644}" type="slidenum">
              <a:rPr lang="en-GB"/>
              <a:pPr/>
              <a:t>11</a:t>
            </a:fld>
            <a:endParaRPr lang="en-GB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110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111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112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113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114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115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116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117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118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119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B46FF7-BA18-E243-9227-1D52C8DC0DF6}" type="slidenum">
              <a:rPr lang="en-GB"/>
              <a:pPr/>
              <a:t>12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120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B46FF7-BA18-E243-9227-1D52C8DC0DF6}" type="slidenum">
              <a:rPr lang="en-GB"/>
              <a:pPr/>
              <a:t>13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B46FF7-BA18-E243-9227-1D52C8DC0DF6}" type="slidenum">
              <a:rPr lang="en-GB"/>
              <a:pPr/>
              <a:t>14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B46FF7-BA18-E243-9227-1D52C8DC0DF6}" type="slidenum">
              <a:rPr lang="en-GB"/>
              <a:pPr/>
              <a:t>15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B46FF7-BA18-E243-9227-1D52C8DC0DF6}" type="slidenum">
              <a:rPr lang="en-GB"/>
              <a:pPr/>
              <a:t>16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B46FF7-BA18-E243-9227-1D52C8DC0DF6}" type="slidenum">
              <a:rPr lang="en-GB"/>
              <a:pPr/>
              <a:t>17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B46FF7-BA18-E243-9227-1D52C8DC0DF6}" type="slidenum">
              <a:rPr lang="en-GB"/>
              <a:pPr/>
              <a:t>18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41445D-B1E5-ED4E-85BE-7FB22A9CCC8E}" type="slidenum">
              <a:rPr lang="en-GB"/>
              <a:pPr/>
              <a:t>19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4B32B-713A-FF45-938B-68DB33D1496F}" type="slidenum">
              <a:rPr lang="en-GB"/>
              <a:pPr/>
              <a:t>2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19E962-873F-A94E-9318-911A7EEF465A}" type="slidenum">
              <a:rPr lang="en-GB"/>
              <a:pPr/>
              <a:t>20</a:t>
            </a:fld>
            <a:endParaRPr lang="en-GB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19E962-873F-A94E-9318-911A7EEF465A}" type="slidenum">
              <a:rPr lang="en-GB"/>
              <a:pPr/>
              <a:t>21</a:t>
            </a:fld>
            <a:endParaRPr lang="en-GB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03533F-4BFD-DB4B-A765-EA86F7D20208}" type="slidenum">
              <a:rPr lang="en-GB"/>
              <a:pPr/>
              <a:t>22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03533F-4BFD-DB4B-A765-EA86F7D20208}" type="slidenum">
              <a:rPr lang="en-GB"/>
              <a:pPr/>
              <a:t>23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03533F-4BFD-DB4B-A765-EA86F7D20208}" type="slidenum">
              <a:rPr lang="en-GB"/>
              <a:pPr/>
              <a:t>24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03533F-4BFD-DB4B-A765-EA86F7D20208}" type="slidenum">
              <a:rPr lang="en-GB"/>
              <a:pPr/>
              <a:t>25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03533F-4BFD-DB4B-A765-EA86F7D20208}" type="slidenum">
              <a:rPr lang="en-GB"/>
              <a:pPr/>
              <a:t>26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FC1727-6AC0-864D-BA63-701AF0AF8ACC}" type="slidenum">
              <a:rPr lang="en-GB"/>
              <a:pPr/>
              <a:t>27</a:t>
            </a:fld>
            <a:endParaRPr lang="en-GB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FC1727-6AC0-864D-BA63-701AF0AF8ACC}" type="slidenum">
              <a:rPr lang="en-GB"/>
              <a:pPr/>
              <a:t>28</a:t>
            </a:fld>
            <a:endParaRPr lang="en-GB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FC1727-6AC0-864D-BA63-701AF0AF8ACC}" type="slidenum">
              <a:rPr lang="en-GB"/>
              <a:pPr/>
              <a:t>29</a:t>
            </a:fld>
            <a:endParaRPr lang="en-GB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3AA869-2D34-684B-BEF3-98F81FA6C759}" type="slidenum">
              <a:rPr lang="en-GB"/>
              <a:pPr/>
              <a:t>3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FC1727-6AC0-864D-BA63-701AF0AF8ACC}" type="slidenum">
              <a:rPr lang="en-GB"/>
              <a:pPr/>
              <a:t>30</a:t>
            </a:fld>
            <a:endParaRPr lang="en-GB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FC1727-6AC0-864D-BA63-701AF0AF8ACC}" type="slidenum">
              <a:rPr lang="en-GB"/>
              <a:pPr/>
              <a:t>31</a:t>
            </a:fld>
            <a:endParaRPr lang="en-GB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FC1727-6AC0-864D-BA63-701AF0AF8ACC}" type="slidenum">
              <a:rPr lang="en-GB"/>
              <a:pPr/>
              <a:t>32</a:t>
            </a:fld>
            <a:endParaRPr lang="en-GB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C9D1C0-1992-E34C-A9BC-74D73342819F}" type="slidenum">
              <a:rPr lang="en-GB"/>
              <a:pPr/>
              <a:t>33</a:t>
            </a:fld>
            <a:endParaRPr lang="en-GB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C9D1C0-1992-E34C-A9BC-74D73342819F}" type="slidenum">
              <a:rPr lang="en-GB"/>
              <a:pPr/>
              <a:t>34</a:t>
            </a:fld>
            <a:endParaRPr lang="en-GB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C9D1C0-1992-E34C-A9BC-74D73342819F}" type="slidenum">
              <a:rPr lang="en-GB"/>
              <a:pPr/>
              <a:t>35</a:t>
            </a:fld>
            <a:endParaRPr lang="en-GB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C9D1C0-1992-E34C-A9BC-74D73342819F}" type="slidenum">
              <a:rPr lang="en-GB"/>
              <a:pPr/>
              <a:t>36</a:t>
            </a:fld>
            <a:endParaRPr lang="en-GB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C9D1C0-1992-E34C-A9BC-74D73342819F}" type="slidenum">
              <a:rPr lang="en-GB"/>
              <a:pPr/>
              <a:t>37</a:t>
            </a:fld>
            <a:endParaRPr lang="en-GB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A8BA60-E202-374E-B563-6052BE6CDEB0}" type="slidenum">
              <a:rPr lang="en-GB"/>
              <a:pPr/>
              <a:t>38</a:t>
            </a:fld>
            <a:endParaRPr lang="en-GB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A8BA60-E202-374E-B563-6052BE6CDEB0}" type="slidenum">
              <a:rPr lang="en-GB"/>
              <a:pPr/>
              <a:t>39</a:t>
            </a:fld>
            <a:endParaRPr lang="en-GB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41445D-B1E5-ED4E-85BE-7FB22A9CCC8E}" type="slidenum">
              <a:rPr lang="en-GB"/>
              <a:pPr/>
              <a:t>4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A8BA60-E202-374E-B563-6052BE6CDEB0}" type="slidenum">
              <a:rPr lang="en-GB"/>
              <a:pPr/>
              <a:t>40</a:t>
            </a:fld>
            <a:endParaRPr lang="en-GB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A8BA60-E202-374E-B563-6052BE6CDEB0}" type="slidenum">
              <a:rPr lang="en-GB"/>
              <a:pPr/>
              <a:t>41</a:t>
            </a:fld>
            <a:endParaRPr lang="en-GB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3AA869-2D34-684B-BEF3-98F81FA6C759}" type="slidenum">
              <a:rPr lang="en-GB"/>
              <a:pPr/>
              <a:t>42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3331AB-1499-A04D-B61D-BB6735EE48FB}" type="slidenum">
              <a:rPr lang="en-GB"/>
              <a:pPr/>
              <a:t>43</a:t>
            </a:fld>
            <a:endParaRPr lang="en-GB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160BD0-202B-1649-9B55-F4AFBBC0B91D}" type="slidenum">
              <a:rPr lang="en-GB"/>
              <a:pPr/>
              <a:t>44</a:t>
            </a:fld>
            <a:endParaRPr lang="en-GB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B40CE7-44C9-B847-8952-91B83E62D317}" type="slidenum">
              <a:rPr lang="en-GB"/>
              <a:pPr/>
              <a:t>45</a:t>
            </a:fld>
            <a:endParaRPr lang="en-GB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CCF6F2-7BF2-7B43-92BE-CAF28C779E75}" type="slidenum">
              <a:rPr lang="en-GB">
                <a:latin typeface="Arial" pitchFamily="-65" charset="0"/>
              </a:rPr>
              <a:pPr/>
              <a:t>46</a:t>
            </a:fld>
            <a:endParaRPr lang="en-GB">
              <a:latin typeface="Arial" pitchFamily="-65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CCF6F2-7BF2-7B43-92BE-CAF28C779E75}" type="slidenum">
              <a:rPr lang="en-GB">
                <a:latin typeface="Arial" pitchFamily="-65" charset="0"/>
              </a:rPr>
              <a:pPr/>
              <a:t>47</a:t>
            </a:fld>
            <a:endParaRPr lang="en-GB">
              <a:latin typeface="Arial" pitchFamily="-65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8FC378-F4E6-5B4A-AA54-9C3FBC8987E8}" type="slidenum">
              <a:rPr lang="en-GB">
                <a:latin typeface="Arial" pitchFamily="-65" charset="0"/>
              </a:rPr>
              <a:pPr/>
              <a:t>48</a:t>
            </a:fld>
            <a:endParaRPr lang="en-GB">
              <a:latin typeface="Arial" pitchFamily="-65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6DECDE-B626-734B-8845-54E63D34C588}" type="slidenum">
              <a:rPr lang="en-GB">
                <a:latin typeface="Arial" pitchFamily="-65" charset="0"/>
              </a:rPr>
              <a:pPr/>
              <a:t>49</a:t>
            </a:fld>
            <a:endParaRPr lang="en-GB">
              <a:latin typeface="Arial" pitchFamily="-65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41445D-B1E5-ED4E-85BE-7FB22A9CCC8E}" type="slidenum">
              <a:rPr lang="en-GB"/>
              <a:pPr/>
              <a:t>5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27A2DF-0E69-184D-90FF-6847B491C6D3}" type="slidenum">
              <a:rPr lang="en-GB">
                <a:latin typeface="Arial" pitchFamily="-65" charset="0"/>
              </a:rPr>
              <a:pPr/>
              <a:t>50</a:t>
            </a:fld>
            <a:endParaRPr lang="en-GB">
              <a:latin typeface="Arial" pitchFamily="-65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EE4044-EC3F-FB49-A2D8-7792B5B09897}" type="slidenum">
              <a:rPr lang="en-GB">
                <a:latin typeface="Arial" pitchFamily="-65" charset="0"/>
              </a:rPr>
              <a:pPr/>
              <a:t>51</a:t>
            </a:fld>
            <a:endParaRPr lang="en-GB">
              <a:latin typeface="Arial" pitchFamily="-65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3F3C4A-435B-B248-AD0A-BF763B5C8CE4}" type="slidenum">
              <a:rPr lang="en-GB">
                <a:latin typeface="Arial" pitchFamily="-65" charset="0"/>
              </a:rPr>
              <a:pPr/>
              <a:t>52</a:t>
            </a:fld>
            <a:endParaRPr lang="en-GB">
              <a:latin typeface="Arial" pitchFamily="-65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2C44F2-5CD5-854A-9056-2F2276AD6F31}" type="slidenum">
              <a:rPr lang="en-GB">
                <a:latin typeface="Arial" pitchFamily="-65" charset="0"/>
              </a:rPr>
              <a:pPr/>
              <a:t>53</a:t>
            </a:fld>
            <a:endParaRPr lang="en-GB">
              <a:latin typeface="Arial" pitchFamily="-65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C0F599-C2DA-754C-958F-5F1805A9E5AD}" type="slidenum">
              <a:rPr lang="en-GB">
                <a:latin typeface="Arial" pitchFamily="-65" charset="0"/>
              </a:rPr>
              <a:pPr/>
              <a:t>54</a:t>
            </a:fld>
            <a:endParaRPr lang="en-GB">
              <a:latin typeface="Arial" pitchFamily="-65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ECA3AF-3C24-B14A-A216-F068AC9134B0}" type="slidenum">
              <a:rPr lang="en-GB">
                <a:latin typeface="Arial" pitchFamily="-65" charset="0"/>
              </a:rPr>
              <a:pPr/>
              <a:t>55</a:t>
            </a:fld>
            <a:endParaRPr lang="en-GB">
              <a:latin typeface="Arial" pitchFamily="-65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E69546-BF5B-5E46-B715-251F5525B0FD}" type="slidenum">
              <a:rPr lang="en-GB">
                <a:latin typeface="Arial" pitchFamily="-65" charset="0"/>
              </a:rPr>
              <a:pPr/>
              <a:t>56</a:t>
            </a:fld>
            <a:endParaRPr lang="en-GB">
              <a:latin typeface="Arial" pitchFamily="-65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ED0783-64D1-FE46-8CC6-1E04C388CA3E}" type="slidenum">
              <a:rPr lang="en-GB">
                <a:latin typeface="Arial" pitchFamily="-65" charset="0"/>
              </a:rPr>
              <a:pPr/>
              <a:t>57</a:t>
            </a:fld>
            <a:endParaRPr lang="en-GB">
              <a:latin typeface="Arial" pitchFamily="-65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DC1FC6-5C79-2A46-B228-FC4DD7F5EE4C}" type="slidenum">
              <a:rPr lang="en-GB">
                <a:latin typeface="Arial" pitchFamily="-65" charset="0"/>
              </a:rPr>
              <a:pPr/>
              <a:t>58</a:t>
            </a:fld>
            <a:endParaRPr lang="en-GB">
              <a:latin typeface="Arial" pitchFamily="-65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BE1111-8656-BD42-B00F-E028273DAB0B}" type="slidenum">
              <a:rPr lang="en-GB">
                <a:latin typeface="Arial" pitchFamily="-65" charset="0"/>
              </a:rPr>
              <a:pPr/>
              <a:t>59</a:t>
            </a:fld>
            <a:endParaRPr lang="en-GB">
              <a:latin typeface="Arial" pitchFamily="-65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41445D-B1E5-ED4E-85BE-7FB22A9CCC8E}" type="slidenum">
              <a:rPr lang="en-GB"/>
              <a:pPr/>
              <a:t>6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6C2C82-2FF9-8E48-8000-0CE1148FD49A}" type="slidenum">
              <a:rPr lang="en-GB">
                <a:latin typeface="Arial" pitchFamily="-65" charset="0"/>
              </a:rPr>
              <a:pPr/>
              <a:t>60</a:t>
            </a:fld>
            <a:endParaRPr lang="en-GB">
              <a:latin typeface="Arial" pitchFamily="-65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F6294-9BC1-7A49-BD37-FCE4F86B4138}" type="slidenum">
              <a:rPr lang="en-GB">
                <a:latin typeface="Arial" pitchFamily="-65" charset="0"/>
              </a:rPr>
              <a:pPr/>
              <a:t>61</a:t>
            </a:fld>
            <a:endParaRPr lang="en-GB">
              <a:latin typeface="Arial" pitchFamily="-65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3AA869-2D34-684B-BEF3-98F81FA6C759}" type="slidenum">
              <a:rPr lang="en-GB"/>
              <a:pPr/>
              <a:t>62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1B100E-9170-494A-B6AA-5E2C9E1E7121}" type="slidenum">
              <a:rPr lang="en-GB"/>
              <a:pPr/>
              <a:t>63</a:t>
            </a:fld>
            <a:endParaRPr lang="en-GB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838E4B-7420-A348-A3CC-79F1BE3C748C}" type="slidenum">
              <a:rPr lang="en-GB"/>
              <a:pPr/>
              <a:t>64</a:t>
            </a:fld>
            <a:endParaRPr lang="en-GB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838E4B-7420-A348-A3CC-79F1BE3C748C}" type="slidenum">
              <a:rPr lang="en-GB"/>
              <a:pPr/>
              <a:t>65</a:t>
            </a:fld>
            <a:endParaRPr lang="en-GB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658D79-2B5C-2142-9020-DA83D07503E9}" type="slidenum">
              <a:rPr lang="en-GB"/>
              <a:pPr/>
              <a:t>66</a:t>
            </a:fld>
            <a:endParaRPr lang="en-GB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3AA869-2D34-684B-BEF3-98F81FA6C759}" type="slidenum">
              <a:rPr lang="en-GB"/>
              <a:pPr/>
              <a:t>67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8BF135-DAA9-6B47-A7B6-4FC6E8772837}" type="slidenum">
              <a:rPr lang="en-GB"/>
              <a:pPr/>
              <a:t>68</a:t>
            </a:fld>
            <a:endParaRPr lang="en-GB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DD369C-09A2-3548-BB45-04186B002295}" type="slidenum">
              <a:rPr lang="en-GB"/>
              <a:pPr/>
              <a:t>69</a:t>
            </a:fld>
            <a:endParaRPr lang="en-GB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41445D-B1E5-ED4E-85BE-7FB22A9CCC8E}" type="slidenum">
              <a:rPr lang="en-GB"/>
              <a:pPr/>
              <a:t>7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FAEE49-9734-BD48-8C8C-EB6EFCCD7711}" type="slidenum">
              <a:rPr lang="en-GB"/>
              <a:pPr/>
              <a:t>70</a:t>
            </a:fld>
            <a:endParaRPr lang="en-GB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5757B6-3549-6247-AAE6-EBE3AF37719A}" type="slidenum">
              <a:rPr lang="en-GB"/>
              <a:pPr/>
              <a:t>71</a:t>
            </a:fld>
            <a:endParaRPr lang="en-GB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1C6CEC-1A78-3847-A679-886D5B0275FD}" type="slidenum">
              <a:rPr lang="en-GB"/>
              <a:pPr/>
              <a:t>72</a:t>
            </a:fld>
            <a:endParaRPr lang="en-GB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9FD3BC-A367-0F4D-B690-A988A1E23453}" type="slidenum">
              <a:rPr lang="en-GB"/>
              <a:pPr/>
              <a:t>73</a:t>
            </a:fld>
            <a:endParaRPr lang="en-GB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3AA869-2D34-684B-BEF3-98F81FA6C759}" type="slidenum">
              <a:rPr lang="en-GB"/>
              <a:pPr/>
              <a:t>74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99BE92-4773-AF4E-93F6-14BF035CCA7B}" type="slidenum">
              <a:rPr lang="en-GB"/>
              <a:pPr/>
              <a:t>75</a:t>
            </a:fld>
            <a:endParaRPr lang="en-GB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99BE92-4773-AF4E-93F6-14BF035CCA7B}" type="slidenum">
              <a:rPr lang="en-GB"/>
              <a:pPr/>
              <a:t>76</a:t>
            </a:fld>
            <a:endParaRPr lang="en-GB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6C5B3-21C2-EF41-8139-054BC214544A}" type="slidenum">
              <a:rPr lang="en-GB"/>
              <a:pPr/>
              <a:t>77</a:t>
            </a:fld>
            <a:endParaRPr lang="en-GB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6C5B3-21C2-EF41-8139-054BC214544A}" type="slidenum">
              <a:rPr lang="en-GB"/>
              <a:pPr/>
              <a:t>78</a:t>
            </a:fld>
            <a:endParaRPr lang="en-GB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6C5B3-21C2-EF41-8139-054BC214544A}" type="slidenum">
              <a:rPr lang="en-GB"/>
              <a:pPr/>
              <a:t>79</a:t>
            </a:fld>
            <a:endParaRPr lang="en-GB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B46FF7-BA18-E243-9227-1D52C8DC0DF6}" type="slidenum">
              <a:rPr lang="en-GB"/>
              <a:pPr/>
              <a:t>8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6C5B3-21C2-EF41-8139-054BC214544A}" type="slidenum">
              <a:rPr lang="en-GB"/>
              <a:pPr/>
              <a:t>80</a:t>
            </a:fld>
            <a:endParaRPr lang="en-GB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3AA869-2D34-684B-BEF3-98F81FA6C759}" type="slidenum">
              <a:rPr lang="en-GB"/>
              <a:pPr/>
              <a:t>81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82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83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84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85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86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87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88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89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D6A902-242B-BA40-B283-576242613644}" type="slidenum">
              <a:rPr lang="en-GB"/>
              <a:pPr/>
              <a:t>9</a:t>
            </a:fld>
            <a:endParaRPr lang="en-GB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90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91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92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93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94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95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96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97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98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8EEDC-DDCC-9841-8741-3A73A783DB6E}" type="slidenum">
              <a:rPr lang="en-GB"/>
              <a:pPr/>
              <a:t>99</a:t>
            </a:fld>
            <a:endParaRPr lang="en-GB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 b="1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209925" y="6624638"/>
            <a:ext cx="95091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235450" y="6624638"/>
            <a:ext cx="4079875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70888" y="6624638"/>
            <a:ext cx="744537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217F3-8E75-734B-AE2E-B944F02123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91F8F-4264-DC4D-8186-3D2CC931E5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2057400" cy="5461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65163"/>
            <a:ext cx="6019800" cy="5461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7C447-1211-E642-A2C5-D6DF53A41B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6418-E8FD-7245-85F3-9855A6ACDC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88910-60A7-D640-B7B9-E3EBA082D8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5C5FD-F761-5241-8E7F-B9DF777A9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28E82-B14E-B947-8693-C1972B55B1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BF2CA-A70C-AD4B-BE4A-D0348795C1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EFE8C-C320-9F49-9EE3-AA513E3734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49B8B-A408-F241-933F-A86F18CE35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E3EC8-78CB-FB4A-8D1A-B934B65DB2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65163"/>
            <a:ext cx="8229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0" y="6613525"/>
            <a:ext cx="887413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03700" y="6613525"/>
            <a:ext cx="4168775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34388" y="6613525"/>
            <a:ext cx="661987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2FE4C86-2297-3643-9ED3-9ECED64110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25475" indent="-18256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73150" indent="-179388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24000" indent="-18256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978025" indent="-18891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  <a:ea typeface="ＭＳ Ｐゴシック" charset="-128"/>
        </a:defRPr>
      </a:lvl5pPr>
      <a:lvl6pPr marL="24352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  <a:ea typeface="ＭＳ Ｐゴシック" charset="-128"/>
        </a:defRPr>
      </a:lvl6pPr>
      <a:lvl7pPr marL="28924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  <a:ea typeface="ＭＳ Ｐゴシック" charset="-128"/>
        </a:defRPr>
      </a:lvl7pPr>
      <a:lvl8pPr marL="33496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  <a:ea typeface="ＭＳ Ｐゴシック" charset="-128"/>
        </a:defRPr>
      </a:lvl8pPr>
      <a:lvl9pPr marL="38068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0.xml"/><Relationship Id="rId3" Type="http://schemas.openxmlformats.org/officeDocument/2006/relationships/image" Target="../media/image39.gif"/></Relationships>
</file>

<file path=ppt/slides/_rels/slide10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1.xml"/><Relationship Id="rId3" Type="http://schemas.openxmlformats.org/officeDocument/2006/relationships/image" Target="../media/image39.gif"/></Relationships>
</file>

<file path=ppt/slides/_rels/slide10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2.xml"/><Relationship Id="rId3" Type="http://schemas.openxmlformats.org/officeDocument/2006/relationships/image" Target="../media/image41.gif"/><Relationship Id="rId5" Type="http://schemas.openxmlformats.org/officeDocument/2006/relationships/image" Target="../media/image43.gif"/></Relationships>
</file>

<file path=ppt/slides/_rels/slide10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3.xml"/><Relationship Id="rId3" Type="http://schemas.openxmlformats.org/officeDocument/2006/relationships/image" Target="../media/image41.gif"/><Relationship Id="rId5" Type="http://schemas.openxmlformats.org/officeDocument/2006/relationships/image" Target="../media/image43.gif"/></Relationships>
</file>

<file path=ppt/slides/_rels/slide10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2.gif"/><Relationship Id="rId5" Type="http://schemas.openxmlformats.org/officeDocument/2006/relationships/image" Target="../media/image43.gif"/><Relationship Id="rId7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4.xml"/><Relationship Id="rId3" Type="http://schemas.openxmlformats.org/officeDocument/2006/relationships/image" Target="../media/image41.gif"/><Relationship Id="rId6" Type="http://schemas.openxmlformats.org/officeDocument/2006/relationships/image" Target="../media/image32.jpeg"/></Relationships>
</file>

<file path=ppt/slides/_rels/slide10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2.gif"/><Relationship Id="rId5" Type="http://schemas.openxmlformats.org/officeDocument/2006/relationships/image" Target="../media/image43.gif"/><Relationship Id="rId7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5.xml"/><Relationship Id="rId3" Type="http://schemas.openxmlformats.org/officeDocument/2006/relationships/image" Target="../media/image41.gif"/><Relationship Id="rId6" Type="http://schemas.openxmlformats.org/officeDocument/2006/relationships/image" Target="../media/image32.jpeg"/></Relationships>
</file>

<file path=ppt/slides/_rels/slide10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2.gif"/><Relationship Id="rId5" Type="http://schemas.openxmlformats.org/officeDocument/2006/relationships/image" Target="../media/image43.gif"/><Relationship Id="rId7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6.xml"/><Relationship Id="rId3" Type="http://schemas.openxmlformats.org/officeDocument/2006/relationships/image" Target="../media/image41.gif"/><Relationship Id="rId6" Type="http://schemas.openxmlformats.org/officeDocument/2006/relationships/image" Target="../media/image32.jpeg"/></Relationships>
</file>

<file path=ppt/slides/_rels/slide107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7.xml"/></Relationships>
</file>

<file path=ppt/slides/_rels/slide108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8.xml"/></Relationships>
</file>

<file path=ppt/slides/_rels/slide10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9.xml"/><Relationship Id="rId5" Type="http://schemas.openxmlformats.org/officeDocument/2006/relationships/image" Target="../media/image45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4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0.xml"/><Relationship Id="rId5" Type="http://schemas.openxmlformats.org/officeDocument/2006/relationships/image" Target="../media/image46.gif"/></Relationships>
</file>

<file path=ppt/slides/_rels/slide111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5.bin"/><Relationship Id="rId4" Type="http://schemas.openxmlformats.org/officeDocument/2006/relationships/image" Target="../media/image46.gi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1.xml"/><Relationship Id="rId5" Type="http://schemas.openxmlformats.org/officeDocument/2006/relationships/image" Target="../media/image14.png"/></Relationships>
</file>

<file path=ppt/slides/_rels/slide112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6.bin"/><Relationship Id="rId4" Type="http://schemas.openxmlformats.org/officeDocument/2006/relationships/image" Target="../media/image46.gi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2.xml"/><Relationship Id="rId5" Type="http://schemas.openxmlformats.org/officeDocument/2006/relationships/image" Target="../media/image14.png"/></Relationships>
</file>

<file path=ppt/slides/_rels/slide113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8.bin"/><Relationship Id="rId4" Type="http://schemas.openxmlformats.org/officeDocument/2006/relationships/image" Target="../media/image46.gi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3.xml"/><Relationship Id="rId5" Type="http://schemas.openxmlformats.org/officeDocument/2006/relationships/oleObject" Target="../embeddings/Microsoft_Excel_97_-_2004_Worksheet7.xls"/></Relationships>
</file>

<file path=ppt/slides/_rels/slide114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10.bin"/><Relationship Id="rId4" Type="http://schemas.openxmlformats.org/officeDocument/2006/relationships/image" Target="../media/image46.gi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4.xml"/><Relationship Id="rId5" Type="http://schemas.openxmlformats.org/officeDocument/2006/relationships/oleObject" Target="../embeddings/Microsoft_Excel_97_-_2004_Worksheet9.xls"/></Relationships>
</file>

<file path=ppt/slides/_rels/slide115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12.bin"/><Relationship Id="rId4" Type="http://schemas.openxmlformats.org/officeDocument/2006/relationships/image" Target="../media/image46.gi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5.xml"/><Relationship Id="rId5" Type="http://schemas.openxmlformats.org/officeDocument/2006/relationships/oleObject" Target="../embeddings/Microsoft_Excel_97_-_2004_Worksheet11.xls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46.gi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9.xml"/><Relationship Id="rId5" Type="http://schemas.openxmlformats.org/officeDocument/2006/relationships/oleObject" Target="../embeddings/Microsoft_Excel_97_-_2004_Worksheet13.xls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3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gif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2.png"/><Relationship Id="rId5" Type="http://schemas.openxmlformats.org/officeDocument/2006/relationships/image" Target="../media/image7.gif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2.png"/><Relationship Id="rId5" Type="http://schemas.openxmlformats.org/officeDocument/2006/relationships/image" Target="../media/image7.gif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2.png"/><Relationship Id="rId5" Type="http://schemas.openxmlformats.org/officeDocument/2006/relationships/image" Target="../media/image7.gif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image" Target="../media/image13.png"/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2.png"/><Relationship Id="rId5" Type="http://schemas.openxmlformats.org/officeDocument/2006/relationships/image" Target="../media/image7.gif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image" Target="../media/image13.png"/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2.png"/><Relationship Id="rId5" Type="http://schemas.openxmlformats.org/officeDocument/2006/relationships/image" Target="../media/image7.gif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7.gif"/><Relationship Id="rId5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6" Type="http://schemas.openxmlformats.org/officeDocument/2006/relationships/image" Target="../media/image10.png"/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.gif"/><Relationship Id="rId5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7.gif"/><Relationship Id="rId5" Type="http://schemas.openxmlformats.org/officeDocument/2006/relationships/image" Target="../media/image8.gif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5" Type="http://schemas.openxmlformats.org/officeDocument/2006/relationships/image" Target="../media/image8.gif"/><Relationship Id="rId7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7.gif"/><Relationship Id="rId6" Type="http://schemas.openxmlformats.org/officeDocument/2006/relationships/image" Target="../media/image15.gi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8.png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8.png"/><Relationship Id="rId5" Type="http://schemas.openxmlformats.org/officeDocument/2006/relationships/image" Target="../media/image20.png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8.png"/><Relationship Id="rId5" Type="http://schemas.openxmlformats.org/officeDocument/2006/relationships/image" Target="../media/image2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20.png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20.png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gi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24.png"/></Relationships>
</file>

<file path=ppt/slides/_rels/slide6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26.png"/></Relationships>
</file>

<file path=ppt/slides/_rels/slide6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26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3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gif"/></Relationships>
</file>

<file path=ppt/slides/_rels/slide7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30.jpeg"/></Relationships>
</file>

<file path=ppt/slides/_rels/slide7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30.jpeg"/></Relationships>
</file>

<file path=ppt/slides/_rels/slide7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32.jpeg"/></Relationships>
</file>

<file path=ppt/slides/_rels/slide7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32.jpeg"/><Relationship Id="rId5" Type="http://schemas.openxmlformats.org/officeDocument/2006/relationships/image" Target="../media/image34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3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5.xml"/><Relationship Id="rId3" Type="http://schemas.openxmlformats.org/officeDocument/2006/relationships/image" Target="../media/image36.gif"/></Relationships>
</file>

<file path=ppt/slides/_rels/slide8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36.gif"/></Relationships>
</file>

<file path=ppt/slides/_rels/slide8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7.xml"/><Relationship Id="rId3" Type="http://schemas.openxmlformats.org/officeDocument/2006/relationships/image" Target="../media/image36.gif"/></Relationships>
</file>

<file path=ppt/slides/_rels/slide88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Relationship Id="rId3" Type="http://schemas.openxmlformats.org/officeDocument/2006/relationships/image" Target="../media/image36.gif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3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3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1.xml"/><Relationship Id="rId3" Type="http://schemas.openxmlformats.org/officeDocument/2006/relationships/image" Target="../media/image36.gif"/></Relationships>
</file>

<file path=ppt/slides/_rels/slide9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2.xml"/><Relationship Id="rId3" Type="http://schemas.openxmlformats.org/officeDocument/2006/relationships/image" Target="../media/image36.gif"/></Relationships>
</file>

<file path=ppt/slides/_rels/slide9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3.xml"/><Relationship Id="rId3" Type="http://schemas.openxmlformats.org/officeDocument/2006/relationships/image" Target="../media/image36.gif"/></Relationships>
</file>

<file path=ppt/slides/_rels/slide9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4.xml"/><Relationship Id="rId3" Type="http://schemas.openxmlformats.org/officeDocument/2006/relationships/image" Target="../media/image36.gif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3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3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7.xml"/><Relationship Id="rId3" Type="http://schemas.openxmlformats.org/officeDocument/2006/relationships/image" Target="../media/image36.gif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9.xml"/><Relationship Id="rId3" Type="http://schemas.openxmlformats.org/officeDocument/2006/relationships/image" Target="../media/image39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grey_welcome"/>
          <p:cNvPicPr>
            <a:picLocks noChangeAspect="1" noChangeArrowheads="1"/>
          </p:cNvPicPr>
          <p:nvPr/>
        </p:nvPicPr>
        <p:blipFill>
          <a:blip r:embed="rId3">
            <a:alphaModFix amt="18000"/>
          </a:blip>
          <a:srcRect/>
          <a:stretch>
            <a:fillRect/>
          </a:stretch>
        </p:blipFill>
        <p:spPr bwMode="auto">
          <a:xfrm>
            <a:off x="0" y="127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647700" y="674688"/>
            <a:ext cx="777875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dirty="0" smtClean="0"/>
              <a:t>Coupling Correction  Through Beam Position  Data</a:t>
            </a:r>
            <a:endParaRPr lang="en-US" sz="4400" dirty="0"/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885825" y="3746500"/>
            <a:ext cx="718343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000" dirty="0"/>
              <a:t>J. </a:t>
            </a:r>
            <a:r>
              <a:rPr lang="en-US" sz="3000" dirty="0" err="1"/>
              <a:t>Chavanne</a:t>
            </a:r>
            <a:r>
              <a:rPr lang="en-US" sz="3000" dirty="0"/>
              <a:t>,</a:t>
            </a:r>
            <a:r>
              <a:rPr lang="en-US" sz="3000" dirty="0" smtClean="0"/>
              <a:t> P. </a:t>
            </a:r>
            <a:r>
              <a:rPr lang="en-US" sz="3000" dirty="0" err="1" smtClean="0"/>
              <a:t>Elleaume</a:t>
            </a:r>
            <a:r>
              <a:rPr lang="en-US" sz="3000" dirty="0" smtClean="0"/>
              <a:t>, F</a:t>
            </a:r>
            <a:r>
              <a:rPr lang="en-US" sz="3000" dirty="0"/>
              <a:t>. </a:t>
            </a:r>
            <a:r>
              <a:rPr lang="en-US" sz="3000" dirty="0" err="1"/>
              <a:t>Ewald</a:t>
            </a:r>
            <a:r>
              <a:rPr lang="en-US" sz="3000" dirty="0"/>
              <a:t>,</a:t>
            </a:r>
            <a:r>
              <a:rPr lang="en-US" sz="3000" dirty="0" smtClean="0"/>
              <a:t> </a:t>
            </a:r>
          </a:p>
          <a:p>
            <a:pPr algn="ctr"/>
            <a:r>
              <a:rPr lang="en-US" sz="3000" dirty="0" smtClean="0"/>
              <a:t>L</a:t>
            </a:r>
            <a:r>
              <a:rPr lang="en-US" sz="3000" dirty="0"/>
              <a:t>. </a:t>
            </a:r>
            <a:r>
              <a:rPr lang="en-US" sz="3000" dirty="0" err="1"/>
              <a:t>Farvacque</a:t>
            </a:r>
            <a:r>
              <a:rPr lang="en-US" sz="3000" dirty="0"/>
              <a:t>,</a:t>
            </a:r>
            <a:r>
              <a:rPr lang="en-US" sz="3000" dirty="0" smtClean="0"/>
              <a:t> A</a:t>
            </a:r>
            <a:r>
              <a:rPr lang="en-US" sz="3000" dirty="0"/>
              <a:t>. </a:t>
            </a:r>
            <a:r>
              <a:rPr lang="en-US" sz="3000" dirty="0" err="1"/>
              <a:t>Franchi</a:t>
            </a:r>
            <a:r>
              <a:rPr lang="en-US" sz="3000" dirty="0"/>
              <a:t>,</a:t>
            </a:r>
            <a:r>
              <a:rPr lang="en-US" sz="3000" dirty="0" smtClean="0"/>
              <a:t> </a:t>
            </a:r>
          </a:p>
          <a:p>
            <a:pPr algn="ctr"/>
            <a:r>
              <a:rPr lang="en-US" sz="3000" dirty="0" smtClean="0"/>
              <a:t>T</a:t>
            </a:r>
            <a:r>
              <a:rPr lang="en-US" sz="3000" dirty="0"/>
              <a:t>. </a:t>
            </a:r>
            <a:r>
              <a:rPr lang="en-US" sz="3000" dirty="0" err="1"/>
              <a:t>Perron</a:t>
            </a:r>
            <a:r>
              <a:rPr lang="en-US" sz="3000" dirty="0"/>
              <a:t>, K. </a:t>
            </a:r>
            <a:r>
              <a:rPr lang="en-US" sz="3000" dirty="0" err="1"/>
              <a:t>Scheidt</a:t>
            </a:r>
            <a:endParaRPr lang="en-US" sz="3000" dirty="0"/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528638" y="5610225"/>
            <a:ext cx="8004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 smtClean="0"/>
              <a:t>Low-emittance Rings workshop 2011 </a:t>
            </a:r>
          </a:p>
          <a:p>
            <a:r>
              <a:rPr lang="en-US" b="1" dirty="0" err="1" smtClean="0"/>
              <a:t>Heraklion</a:t>
            </a:r>
            <a:r>
              <a:rPr lang="en-US" b="1" dirty="0" smtClean="0"/>
              <a:t>, Crete, </a:t>
            </a:r>
            <a:r>
              <a:rPr lang="en-US" b="1" dirty="0" err="1" smtClean="0"/>
              <a:t>greece</a:t>
            </a:r>
            <a:r>
              <a:rPr lang="en-US" b="1" dirty="0" smtClean="0"/>
              <a:t>, 3</a:t>
            </a:r>
            <a:r>
              <a:rPr lang="en-US" b="1" baseline="30000" dirty="0" smtClean="0"/>
              <a:t>rd</a:t>
            </a:r>
            <a:r>
              <a:rPr lang="en-US" b="1" dirty="0" smtClean="0"/>
              <a:t> </a:t>
            </a:r>
            <a:r>
              <a:rPr lang="en-US" b="1" dirty="0"/>
              <a:t>to</a:t>
            </a:r>
            <a:r>
              <a:rPr lang="en-US" b="1" dirty="0" smtClean="0"/>
              <a:t> 5</a:t>
            </a:r>
            <a:r>
              <a:rPr lang="en-US" b="1" baseline="30000" dirty="0" smtClean="0"/>
              <a:t>th</a:t>
            </a:r>
            <a:r>
              <a:rPr lang="en-US" b="1" dirty="0" smtClean="0"/>
              <a:t> October </a:t>
            </a:r>
            <a:r>
              <a:rPr lang="en-US" b="1" dirty="0"/>
              <a:t>2011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CF9B3F-7AAE-114F-A225-A30954F5792F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665163"/>
            <a:ext cx="87344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Meas. vertical emittance E</a:t>
            </a:r>
            <a:r>
              <a:rPr lang="en-US" i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mtClean="0"/>
              <a:t> from RMS beam size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340" y="1468438"/>
            <a:ext cx="2863878" cy="5106987"/>
          </a:xfrm>
        </p:spPr>
        <p:txBody>
          <a:bodyPr/>
          <a:lstStyle/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r>
              <a:rPr lang="en-US" sz="3600" dirty="0" smtClean="0"/>
              <a:t>E</a:t>
            </a:r>
            <a:r>
              <a:rPr lang="en-US" sz="2800" dirty="0" smtClean="0"/>
              <a:t>x=4.2 nm</a:t>
            </a:r>
            <a:endParaRPr lang="en-US" sz="2800" dirty="0" smtClean="0">
              <a:ea typeface="+mn-ea"/>
              <a:cs typeface="+mn-cs"/>
            </a:endParaRPr>
          </a:p>
          <a:p>
            <a:pPr marL="0" indent="0" eaLnBrk="1" hangingPunct="1">
              <a:spcAft>
                <a:spcPts val="0"/>
              </a:spcAft>
              <a:defRPr/>
            </a:pPr>
            <a:r>
              <a:rPr lang="en-US" sz="2700" dirty="0" smtClean="0">
                <a:ea typeface="+mn-ea"/>
                <a:cs typeface="+mn-cs"/>
              </a:rPr>
              <a:t> </a:t>
            </a:r>
            <a:r>
              <a:rPr lang="en-US" sz="2700" dirty="0" smtClean="0">
                <a:solidFill>
                  <a:srgbClr val="008000"/>
                </a:solidFill>
                <a:ea typeface="+mn-ea"/>
                <a:cs typeface="+mn-cs"/>
              </a:rPr>
              <a:t>Well corrected </a:t>
            </a:r>
            <a:r>
              <a:rPr lang="en-US" sz="2700" dirty="0" smtClean="0">
                <a:ea typeface="+mn-ea"/>
                <a:cs typeface="+mn-cs"/>
              </a:rPr>
              <a:t>coupling</a:t>
            </a:r>
          </a:p>
          <a:p>
            <a:pPr marL="0" indent="0" eaLnBrk="1" hangingPunct="1">
              <a:spcAft>
                <a:spcPts val="0"/>
              </a:spcAft>
              <a:defRPr/>
            </a:pPr>
            <a:r>
              <a:rPr lang="en-US" sz="2700" dirty="0" smtClean="0">
                <a:ea typeface="+mn-ea"/>
                <a:cs typeface="+mn-cs"/>
              </a:rPr>
              <a:t> Low beam current (</a:t>
            </a:r>
            <a:r>
              <a:rPr lang="en-US" sz="2700" dirty="0" smtClean="0">
                <a:solidFill>
                  <a:srgbClr val="008000"/>
                </a:solidFill>
                <a:ea typeface="+mn-ea"/>
                <a:cs typeface="+mn-cs"/>
              </a:rPr>
              <a:t>20 </a:t>
            </a:r>
            <a:r>
              <a:rPr lang="en-US" sz="2700" dirty="0" err="1" smtClean="0">
                <a:solidFill>
                  <a:srgbClr val="008000"/>
                </a:solidFill>
                <a:ea typeface="+mn-ea"/>
                <a:cs typeface="+mn-cs"/>
              </a:rPr>
              <a:t>mA</a:t>
            </a:r>
            <a:r>
              <a:rPr lang="en-US" sz="2700" dirty="0" smtClean="0">
                <a:ea typeface="+mn-ea"/>
                <a:cs typeface="+mn-cs"/>
              </a:rPr>
              <a:t>)</a:t>
            </a:r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endParaRPr lang="en-US" sz="2250" dirty="0" smtClean="0"/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endParaRPr lang="en-US" sz="2250" dirty="0" smtClean="0"/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r>
              <a:rPr lang="en-US" sz="3600" dirty="0" err="1" smtClean="0"/>
              <a:t>Ε</a:t>
            </a:r>
            <a:r>
              <a:rPr lang="en-US" dirty="0" err="1" smtClean="0"/>
              <a:t>y</a:t>
            </a:r>
            <a:r>
              <a:rPr lang="en-US" dirty="0" smtClean="0"/>
              <a:t>=</a:t>
            </a:r>
            <a:r>
              <a:rPr lang="en-US" dirty="0" smtClean="0">
                <a:solidFill>
                  <a:srgbClr val="008000"/>
                </a:solidFill>
              </a:rPr>
              <a:t>3.0 pm</a:t>
            </a:r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     </a:t>
            </a:r>
            <a:r>
              <a:rPr lang="en-US" sz="2300" dirty="0" smtClean="0"/>
              <a:t>±</a:t>
            </a:r>
            <a:r>
              <a:rPr lang="en-US" sz="2300" dirty="0" smtClean="0">
                <a:solidFill>
                  <a:srgbClr val="008000"/>
                </a:solidFill>
              </a:rPr>
              <a:t>1.3</a:t>
            </a:r>
            <a:r>
              <a:rPr lang="en-US" dirty="0" smtClean="0"/>
              <a:t>   </a:t>
            </a:r>
            <a:r>
              <a:rPr lang="en-US" sz="1800" dirty="0" smtClean="0"/>
              <a:t>(STD)</a:t>
            </a:r>
            <a:endParaRPr lang="en-US" dirty="0" smtClean="0"/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     </a:t>
            </a:r>
            <a:r>
              <a:rPr lang="en-US" sz="2300" dirty="0" smtClean="0"/>
              <a:t>±0.15 </a:t>
            </a:r>
            <a:r>
              <a:rPr lang="en-US" sz="2000" dirty="0" smtClean="0"/>
              <a:t>(</a:t>
            </a:r>
            <a:r>
              <a:rPr lang="en-US" sz="2000" dirty="0" smtClean="0"/>
              <a:t>fluctuation</a:t>
            </a:r>
            <a:r>
              <a:rPr lang="en-US" sz="2000" dirty="0" smtClean="0"/>
              <a:t>)</a:t>
            </a:r>
            <a:endParaRPr lang="en-US" dirty="0" smtClean="0">
              <a:ea typeface="+mn-ea"/>
              <a:cs typeface="+mn-cs"/>
            </a:endParaRPr>
          </a:p>
        </p:txBody>
      </p:sp>
      <p:pic>
        <p:nvPicPr>
          <p:cNvPr id="26630" name="Picture 7" descr="Distribution_Emit_Measurement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27363" y="1649612"/>
            <a:ext cx="5888037" cy="441602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631" name="TextBox 15"/>
          <p:cNvSpPr txBox="1">
            <a:spLocks noChangeArrowheads="1"/>
          </p:cNvSpPr>
          <p:nvPr/>
        </p:nvSpPr>
        <p:spPr bwMode="auto">
          <a:xfrm>
            <a:off x="7702550" y="2474913"/>
            <a:ext cx="969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5.5 pm</a:t>
            </a:r>
          </a:p>
        </p:txBody>
      </p:sp>
      <p:sp>
        <p:nvSpPr>
          <p:cNvPr id="26632" name="TextBox 15"/>
          <p:cNvSpPr txBox="1">
            <a:spLocks noChangeArrowheads="1"/>
          </p:cNvSpPr>
          <p:nvPr/>
        </p:nvSpPr>
        <p:spPr bwMode="auto">
          <a:xfrm>
            <a:off x="8083550" y="4364038"/>
            <a:ext cx="9699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2.8 pm</a:t>
            </a:r>
          </a:p>
        </p:txBody>
      </p:sp>
      <p:sp>
        <p:nvSpPr>
          <p:cNvPr id="26633" name="TextBox 15"/>
          <p:cNvSpPr txBox="1">
            <a:spLocks noChangeArrowheads="1"/>
          </p:cNvSpPr>
          <p:nvPr/>
        </p:nvSpPr>
        <p:spPr bwMode="auto">
          <a:xfrm>
            <a:off x="7864475" y="4852988"/>
            <a:ext cx="969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3.6 pm</a:t>
            </a:r>
          </a:p>
        </p:txBody>
      </p:sp>
      <p:sp>
        <p:nvSpPr>
          <p:cNvPr id="26634" name="TextBox 15"/>
          <p:cNvSpPr txBox="1">
            <a:spLocks noChangeArrowheads="1"/>
          </p:cNvSpPr>
          <p:nvPr/>
        </p:nvSpPr>
        <p:spPr bwMode="auto">
          <a:xfrm>
            <a:off x="7267575" y="5668963"/>
            <a:ext cx="971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1.4 pm</a:t>
            </a:r>
          </a:p>
        </p:txBody>
      </p:sp>
      <p:sp>
        <p:nvSpPr>
          <p:cNvPr id="26635" name="TextBox 15"/>
          <p:cNvSpPr txBox="1">
            <a:spLocks noChangeArrowheads="1"/>
          </p:cNvSpPr>
          <p:nvPr/>
        </p:nvSpPr>
        <p:spPr bwMode="auto">
          <a:xfrm>
            <a:off x="4779963" y="5746750"/>
            <a:ext cx="969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2.8 pm</a:t>
            </a:r>
          </a:p>
        </p:txBody>
      </p:sp>
      <p:sp>
        <p:nvSpPr>
          <p:cNvPr id="26636" name="TextBox 15"/>
          <p:cNvSpPr txBox="1">
            <a:spLocks noChangeArrowheads="1"/>
          </p:cNvSpPr>
          <p:nvPr/>
        </p:nvSpPr>
        <p:spPr bwMode="auto">
          <a:xfrm>
            <a:off x="3652838" y="5229225"/>
            <a:ext cx="969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1.0 pm</a:t>
            </a:r>
          </a:p>
        </p:txBody>
      </p:sp>
      <p:sp>
        <p:nvSpPr>
          <p:cNvPr id="26637" name="TextBox 15"/>
          <p:cNvSpPr txBox="1">
            <a:spLocks noChangeArrowheads="1"/>
          </p:cNvSpPr>
          <p:nvPr/>
        </p:nvSpPr>
        <p:spPr bwMode="auto">
          <a:xfrm>
            <a:off x="3186113" y="3608388"/>
            <a:ext cx="969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2.3 pm</a:t>
            </a:r>
          </a:p>
        </p:txBody>
      </p:sp>
      <p:sp>
        <p:nvSpPr>
          <p:cNvPr id="26638" name="TextBox 15"/>
          <p:cNvSpPr txBox="1">
            <a:spLocks noChangeArrowheads="1"/>
          </p:cNvSpPr>
          <p:nvPr/>
        </p:nvSpPr>
        <p:spPr bwMode="auto">
          <a:xfrm>
            <a:off x="3289300" y="3155950"/>
            <a:ext cx="971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3.7 pm</a:t>
            </a:r>
          </a:p>
        </p:txBody>
      </p:sp>
      <p:sp>
        <p:nvSpPr>
          <p:cNvPr id="26639" name="TextBox 15"/>
          <p:cNvSpPr txBox="1">
            <a:spLocks noChangeArrowheads="1"/>
          </p:cNvSpPr>
          <p:nvPr/>
        </p:nvSpPr>
        <p:spPr bwMode="auto">
          <a:xfrm>
            <a:off x="3989388" y="2105025"/>
            <a:ext cx="969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4.2 pm</a:t>
            </a:r>
          </a:p>
        </p:txBody>
      </p:sp>
      <p:sp>
        <p:nvSpPr>
          <p:cNvPr id="26640" name="TextBox 15"/>
          <p:cNvSpPr txBox="1">
            <a:spLocks noChangeArrowheads="1"/>
          </p:cNvSpPr>
          <p:nvPr/>
        </p:nvSpPr>
        <p:spPr bwMode="auto">
          <a:xfrm>
            <a:off x="5286375" y="1665288"/>
            <a:ext cx="969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3.3 pm</a:t>
            </a:r>
          </a:p>
        </p:txBody>
      </p:sp>
      <p:sp>
        <p:nvSpPr>
          <p:cNvPr id="26641" name="TextBox 15"/>
          <p:cNvSpPr txBox="1">
            <a:spLocks noChangeArrowheads="1"/>
          </p:cNvSpPr>
          <p:nvPr/>
        </p:nvSpPr>
        <p:spPr bwMode="auto">
          <a:xfrm>
            <a:off x="7058025" y="1765300"/>
            <a:ext cx="969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1.8 pm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85750" y="4879975"/>
            <a:ext cx="361950" cy="1588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2038350" y="4057650"/>
            <a:ext cx="1371600" cy="1308100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1739900" y="3797300"/>
            <a:ext cx="1943100" cy="1257300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1758950" y="2825750"/>
            <a:ext cx="2921000" cy="2273300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>
            <a:off x="2044700" y="2095500"/>
            <a:ext cx="3352800" cy="3251200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 flipV="1">
            <a:off x="2070100" y="1993900"/>
            <a:ext cx="4889500" cy="3403600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 flipV="1">
            <a:off x="2070100" y="2819400"/>
            <a:ext cx="5867400" cy="2590800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 flipV="1">
            <a:off x="2057400" y="4559300"/>
            <a:ext cx="6096000" cy="838200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6633" idx="1"/>
          </p:cNvCxnSpPr>
          <p:nvPr/>
        </p:nvCxnSpPr>
        <p:spPr>
          <a:xfrm rot="10800000" flipV="1">
            <a:off x="2082801" y="5037932"/>
            <a:ext cx="5781675" cy="346868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10800000">
            <a:off x="2082800" y="5397500"/>
            <a:ext cx="5232400" cy="342900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0800000">
            <a:off x="2095500" y="5384800"/>
            <a:ext cx="2628900" cy="533400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6636" idx="1"/>
          </p:cNvCxnSpPr>
          <p:nvPr/>
        </p:nvCxnSpPr>
        <p:spPr>
          <a:xfrm rot="10800000">
            <a:off x="2070100" y="5359401"/>
            <a:ext cx="1582738" cy="53975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100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</a:t>
            </a:r>
            <a:r>
              <a:rPr lang="en-US" sz="3600" dirty="0" err="1" smtClean="0">
                <a:sym typeface="Wingdings"/>
              </a:rPr>
              <a:t>Guignard’s</a:t>
            </a:r>
            <a:r>
              <a:rPr lang="en-US" sz="3600" dirty="0" smtClean="0">
                <a:sym typeface="Wingdings"/>
              </a:rPr>
              <a:t> formula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/>
              <a:t>One may be then tempted to use </a:t>
            </a:r>
            <a:r>
              <a:rPr lang="en-US" sz="2200" dirty="0" err="1" smtClean="0"/>
              <a:t>Guignard’s</a:t>
            </a:r>
            <a:r>
              <a:rPr lang="en-US" sz="2200" dirty="0" smtClean="0"/>
              <a:t> formula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r>
              <a:rPr lang="en-US" sz="2200" dirty="0" smtClean="0"/>
              <a:t>The “large”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x</a:t>
            </a:r>
            <a:r>
              <a:rPr lang="en-US" sz="2200" dirty="0" smtClean="0"/>
              <a:t> easier to measure and “</a:t>
            </a:r>
            <a:r>
              <a:rPr lang="en-US" sz="2200" dirty="0" err="1" smtClean="0"/>
              <a:t>g</a:t>
            </a:r>
            <a:r>
              <a:rPr lang="en-US" sz="2200" dirty="0" smtClean="0"/>
              <a:t>” evaluated from tune measurements (closest tune approach). Δ = </a:t>
            </a:r>
            <a:r>
              <a:rPr lang="en-US" sz="2200" dirty="0" err="1" smtClean="0"/>
              <a:t>Qx-Qy</a:t>
            </a:r>
            <a:r>
              <a:rPr lang="en-US" sz="2200" dirty="0" smtClean="0"/>
              <a:t> (fractional part, |C</a:t>
            </a:r>
            <a:r>
              <a:rPr lang="en-US" sz="2200" baseline="30000" dirty="0" smtClean="0"/>
              <a:t>-</a:t>
            </a:r>
            <a:r>
              <a:rPr lang="en-US" sz="2200" dirty="0" smtClean="0"/>
              <a:t>| is the difference resonance stop band.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 But the formula is only valid for: </a:t>
            </a:r>
          </a:p>
          <a:p>
            <a:pPr lvl="1">
              <a:spcBef>
                <a:spcPct val="200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200" dirty="0" smtClean="0"/>
              <a:t> sum resonance negligible, i.e. |C</a:t>
            </a:r>
            <a:r>
              <a:rPr lang="en-US" sz="2200" baseline="30000" dirty="0" smtClean="0"/>
              <a:t>-</a:t>
            </a:r>
            <a:r>
              <a:rPr lang="en-US" sz="2200" dirty="0" smtClean="0"/>
              <a:t>| &gt;&gt;  |C</a:t>
            </a:r>
            <a:r>
              <a:rPr lang="en-US" sz="2200" baseline="30000" dirty="0" smtClean="0"/>
              <a:t>+</a:t>
            </a:r>
            <a:r>
              <a:rPr lang="en-US" sz="2200" dirty="0" smtClean="0"/>
              <a:t>| </a:t>
            </a:r>
          </a:p>
          <a:p>
            <a:pPr marL="723900" lvl="1" indent="-266700">
              <a:spcBef>
                <a:spcPct val="200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200" dirty="0" smtClean="0"/>
              <a:t>Vert. dispersion </a:t>
            </a:r>
            <a:r>
              <a:rPr lang="en-US" sz="2200" dirty="0" err="1" smtClean="0"/>
              <a:t>Dy</a:t>
            </a:r>
            <a:r>
              <a:rPr lang="en-US" sz="2200" dirty="0" smtClean="0"/>
              <a:t>  contribution to </a:t>
            </a:r>
            <a:r>
              <a:rPr lang="en-US" sz="2200" kern="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 &lt;&lt; </a:t>
            </a:r>
            <a:r>
              <a:rPr lang="en-US" sz="2200" dirty="0" err="1" smtClean="0"/>
              <a:t>betatron</a:t>
            </a:r>
            <a:r>
              <a:rPr lang="en-US" sz="2200" dirty="0" smtClean="0"/>
              <a:t> coupling contribution  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</a:t>
            </a:r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>
          <a:xfrm>
            <a:off x="1409700" y="2838451"/>
            <a:ext cx="1752600" cy="6413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 descr="eq_guignard_ey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>
          <a:xfrm>
            <a:off x="4292599" y="2732942"/>
            <a:ext cx="2654301" cy="85948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101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</a:t>
            </a:r>
            <a:r>
              <a:rPr lang="en-US" sz="3600" dirty="0" err="1" smtClean="0">
                <a:sym typeface="Wingdings"/>
              </a:rPr>
              <a:t>Guignard’s</a:t>
            </a:r>
            <a:r>
              <a:rPr lang="en-US" sz="3600" dirty="0" smtClean="0">
                <a:sym typeface="Wingdings"/>
              </a:rPr>
              <a:t> formula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/>
              <a:t>One may be then tempted to use </a:t>
            </a:r>
            <a:r>
              <a:rPr lang="en-US" sz="2200" dirty="0" err="1" smtClean="0"/>
              <a:t>Guignard’s</a:t>
            </a:r>
            <a:r>
              <a:rPr lang="en-US" sz="2200" dirty="0" smtClean="0"/>
              <a:t> formula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r>
              <a:rPr lang="en-US" sz="2200" dirty="0" smtClean="0"/>
              <a:t>The “large”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x</a:t>
            </a:r>
            <a:r>
              <a:rPr lang="en-US" sz="2200" dirty="0" smtClean="0"/>
              <a:t> easier to measure and “</a:t>
            </a:r>
            <a:r>
              <a:rPr lang="en-US" sz="2200" dirty="0" err="1" smtClean="0"/>
              <a:t>g</a:t>
            </a:r>
            <a:r>
              <a:rPr lang="en-US" sz="2200" dirty="0" smtClean="0"/>
              <a:t>” evaluated from tune measurements (closest tune approach). Δ = </a:t>
            </a:r>
            <a:r>
              <a:rPr lang="en-US" sz="2200" dirty="0" err="1" smtClean="0"/>
              <a:t>Qx-Qy</a:t>
            </a:r>
            <a:r>
              <a:rPr lang="en-US" sz="2200" dirty="0" smtClean="0"/>
              <a:t> (fractional part, |C</a:t>
            </a:r>
            <a:r>
              <a:rPr lang="en-US" sz="2200" baseline="30000" dirty="0" smtClean="0"/>
              <a:t>-</a:t>
            </a:r>
            <a:r>
              <a:rPr lang="en-US" sz="2200" dirty="0" smtClean="0"/>
              <a:t>| is the difference resonance stop band.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 But the formula is only valid for: </a:t>
            </a:r>
          </a:p>
          <a:p>
            <a:pPr lvl="1">
              <a:spcBef>
                <a:spcPct val="200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200" dirty="0" smtClean="0"/>
              <a:t> sum resonance negligible, i.e. |C</a:t>
            </a:r>
            <a:r>
              <a:rPr lang="en-US" sz="2200" baseline="30000" dirty="0" smtClean="0"/>
              <a:t>-</a:t>
            </a:r>
            <a:r>
              <a:rPr lang="en-US" sz="2200" dirty="0" smtClean="0"/>
              <a:t>| </a:t>
            </a:r>
            <a:r>
              <a:rPr lang="en-US" sz="2200" dirty="0" smtClean="0">
                <a:solidFill>
                  <a:srgbClr val="DD2026"/>
                </a:solidFill>
              </a:rPr>
              <a:t>&lt;&lt;</a:t>
            </a:r>
            <a:r>
              <a:rPr lang="en-US" sz="2200" dirty="0" smtClean="0"/>
              <a:t>  |C</a:t>
            </a:r>
            <a:r>
              <a:rPr lang="en-US" sz="2200" baseline="30000" dirty="0" smtClean="0"/>
              <a:t>+</a:t>
            </a:r>
            <a:r>
              <a:rPr lang="en-US" sz="2200" dirty="0" smtClean="0"/>
              <a:t>| </a:t>
            </a:r>
          </a:p>
          <a:p>
            <a:pPr marL="723900" lvl="1" indent="-266700">
              <a:spcBef>
                <a:spcPct val="200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200" dirty="0" smtClean="0"/>
              <a:t>Vert. dispersion </a:t>
            </a:r>
            <a:r>
              <a:rPr lang="en-US" sz="2200" dirty="0" err="1" smtClean="0"/>
              <a:t>Dy</a:t>
            </a:r>
            <a:r>
              <a:rPr lang="en-US" sz="2200" dirty="0" smtClean="0"/>
              <a:t>  contribution to </a:t>
            </a:r>
            <a:r>
              <a:rPr lang="en-US" sz="2200" kern="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  </a:t>
            </a:r>
            <a:r>
              <a:rPr lang="en-US" sz="2200" dirty="0" smtClean="0">
                <a:solidFill>
                  <a:srgbClr val="DD2026"/>
                </a:solidFill>
              </a:rPr>
              <a:t>&gt; </a:t>
            </a:r>
            <a:r>
              <a:rPr lang="en-US" sz="2200" dirty="0" smtClean="0"/>
              <a:t> </a:t>
            </a:r>
            <a:r>
              <a:rPr lang="en-US" sz="2200" dirty="0" err="1" smtClean="0"/>
              <a:t>betatron</a:t>
            </a:r>
            <a:r>
              <a:rPr lang="en-US" sz="2200" dirty="0" smtClean="0"/>
              <a:t>  coupling contribution  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</a:t>
            </a:r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>
          <a:xfrm>
            <a:off x="1409700" y="2838451"/>
            <a:ext cx="1752600" cy="6413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 descr="eq_guignard_ey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>
          <a:xfrm>
            <a:off x="4292599" y="2732942"/>
            <a:ext cx="2654301" cy="85948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6794501" y="4406900"/>
            <a:ext cx="2044700" cy="461665"/>
          </a:xfrm>
          <a:prstGeom prst="rect">
            <a:avLst/>
          </a:prstGeom>
          <a:solidFill>
            <a:srgbClr val="FF66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400" b="1" i="1" dirty="0" smtClean="0"/>
              <a:t>@ ESRF SR</a:t>
            </a:r>
            <a:endParaRPr lang="en-US" sz="2400" b="1" i="1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838701" y="4864100"/>
            <a:ext cx="673099" cy="369332"/>
          </a:xfrm>
          <a:prstGeom prst="rect">
            <a:avLst/>
          </a:prstGeom>
          <a:solidFill>
            <a:srgbClr val="FF66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dirty="0" smtClean="0"/>
              <a:t>9E-4</a:t>
            </a:r>
            <a:endParaRPr lang="en-US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969001" y="4864100"/>
            <a:ext cx="673099" cy="369332"/>
          </a:xfrm>
          <a:prstGeom prst="rect">
            <a:avLst/>
          </a:prstGeom>
          <a:solidFill>
            <a:srgbClr val="FF66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dirty="0" smtClean="0"/>
              <a:t>3E-3</a:t>
            </a:r>
            <a:endParaRPr lang="en-US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902201" y="6146800"/>
            <a:ext cx="1041399" cy="369332"/>
          </a:xfrm>
          <a:prstGeom prst="rect">
            <a:avLst/>
          </a:prstGeom>
          <a:solidFill>
            <a:srgbClr val="FF66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dirty="0" smtClean="0"/>
              <a:t>0.94 pm</a:t>
            </a:r>
            <a:endParaRPr lang="en-US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438901" y="6146800"/>
            <a:ext cx="1041399" cy="369332"/>
          </a:xfrm>
          <a:prstGeom prst="rect">
            <a:avLst/>
          </a:prstGeom>
          <a:solidFill>
            <a:srgbClr val="FF66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dirty="0" smtClean="0"/>
              <a:t>0.65 pm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102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(1)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/>
              <a:t>One may use the reduction of the  Touschek lifetime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3">
            <a:lum bright="-20000" contrast="50000"/>
          </a:blip>
          <a:stretch>
            <a:fillRect/>
          </a:stretch>
        </p:blipFill>
        <p:spPr>
          <a:xfrm>
            <a:off x="1039260" y="2736850"/>
            <a:ext cx="1646168" cy="10096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 descr="eq_guignard_ey.gif"/>
          <p:cNvPicPr>
            <a:picLocks noChangeAspect="1"/>
          </p:cNvPicPr>
          <p:nvPr/>
        </p:nvPicPr>
        <p:blipFill>
          <a:blip r:embed="rId4">
            <a:lum bright="-20000" contrast="50000"/>
          </a:blip>
          <a:stretch>
            <a:fillRect/>
          </a:stretch>
        </p:blipFill>
        <p:spPr>
          <a:xfrm>
            <a:off x="3287361" y="2745642"/>
            <a:ext cx="1945039" cy="103811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5499100" y="3238500"/>
            <a:ext cx="1219200" cy="1270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eq_guignard_ey.gif"/>
          <p:cNvPicPr>
            <a:picLocks noChangeAspect="1"/>
          </p:cNvPicPr>
          <p:nvPr/>
        </p:nvPicPr>
        <p:blipFill>
          <a:blip r:embed="rId5">
            <a:lum bright="-20000" contrast="30000"/>
          </a:blip>
          <a:stretch>
            <a:fillRect/>
          </a:stretch>
        </p:blipFill>
        <p:spPr>
          <a:xfrm>
            <a:off x="6898760" y="2774950"/>
            <a:ext cx="1462232" cy="9461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103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(1)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/>
              <a:t>One may use the reduction of the  Touschek lifetime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r>
              <a:rPr lang="en-US" sz="2200" dirty="0" smtClean="0"/>
              <a:t>This approach is valid under the assumption that the lifetime reduction is exclusively induced by the Touschek effect.</a:t>
            </a:r>
          </a:p>
          <a:p>
            <a:pPr marL="177800">
              <a:spcBef>
                <a:spcPct val="20000"/>
              </a:spcBef>
              <a:spcAft>
                <a:spcPts val="600"/>
              </a:spcAft>
            </a:pPr>
            <a:r>
              <a:rPr lang="en-US" sz="2200" dirty="0" smtClean="0"/>
              <a:t>However, the </a:t>
            </a:r>
            <a:r>
              <a:rPr lang="en-US" sz="2200" dirty="0" smtClean="0">
                <a:solidFill>
                  <a:srgbClr val="FF0000"/>
                </a:solidFill>
              </a:rPr>
              <a:t>sum resonance ( |C</a:t>
            </a:r>
            <a:r>
              <a:rPr lang="en-US" sz="2200" baseline="30000" dirty="0" smtClean="0">
                <a:solidFill>
                  <a:srgbClr val="FF0000"/>
                </a:solidFill>
              </a:rPr>
              <a:t>+</a:t>
            </a:r>
            <a:r>
              <a:rPr lang="en-US" sz="2200" dirty="0" smtClean="0">
                <a:solidFill>
                  <a:srgbClr val="FF0000"/>
                </a:solidFill>
              </a:rPr>
              <a:t>| ) is unstable</a:t>
            </a:r>
            <a:r>
              <a:rPr lang="en-US" sz="2200" dirty="0" smtClean="0"/>
              <a:t> and may account for lower-than-expected lifetime with larger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, if </a:t>
            </a:r>
            <a:r>
              <a:rPr lang="en-US" sz="2200" u="sng" dirty="0" smtClean="0"/>
              <a:t>inadvertently</a:t>
            </a:r>
            <a:r>
              <a:rPr lang="en-US" sz="2200" dirty="0" smtClean="0"/>
              <a:t> enhanced during coupling correction.</a:t>
            </a:r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3">
            <a:lum bright="-20000" contrast="50000"/>
          </a:blip>
          <a:stretch>
            <a:fillRect/>
          </a:stretch>
        </p:blipFill>
        <p:spPr>
          <a:xfrm>
            <a:off x="1039260" y="2736850"/>
            <a:ext cx="1646168" cy="10096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 descr="eq_guignard_ey.gif"/>
          <p:cNvPicPr>
            <a:picLocks noChangeAspect="1"/>
          </p:cNvPicPr>
          <p:nvPr/>
        </p:nvPicPr>
        <p:blipFill>
          <a:blip r:embed="rId4">
            <a:lum bright="-20000" contrast="50000"/>
          </a:blip>
          <a:stretch>
            <a:fillRect/>
          </a:stretch>
        </p:blipFill>
        <p:spPr>
          <a:xfrm>
            <a:off x="3287361" y="2745642"/>
            <a:ext cx="1945039" cy="103811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5499100" y="3238500"/>
            <a:ext cx="1219200" cy="1270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eq_guignard_ey.gif"/>
          <p:cNvPicPr>
            <a:picLocks noChangeAspect="1"/>
          </p:cNvPicPr>
          <p:nvPr/>
        </p:nvPicPr>
        <p:blipFill>
          <a:blip r:embed="rId5">
            <a:lum bright="-20000" contrast="30000"/>
          </a:blip>
          <a:stretch>
            <a:fillRect/>
          </a:stretch>
        </p:blipFill>
        <p:spPr>
          <a:xfrm>
            <a:off x="6898760" y="2774950"/>
            <a:ext cx="1462232" cy="9461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/>
              <a:t>One may use the reduction of the  Touschek lifetime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r>
              <a:rPr lang="en-US" sz="2200" dirty="0" smtClean="0"/>
              <a:t>This approach is valid under the assumption that the lifetime reduction is exclusively induced by the </a:t>
            </a:r>
            <a:r>
              <a:rPr lang="en-US" sz="2200" dirty="0" err="1" smtClean="0"/>
              <a:t>Touschek</a:t>
            </a:r>
            <a:r>
              <a:rPr lang="en-US" sz="2200" dirty="0" smtClean="0"/>
              <a:t> effect.</a:t>
            </a:r>
          </a:p>
          <a:p>
            <a:pPr marL="177800">
              <a:spcBef>
                <a:spcPct val="20000"/>
              </a:spcBef>
              <a:spcAft>
                <a:spcPts val="600"/>
              </a:spcAft>
            </a:pPr>
            <a:r>
              <a:rPr lang="en-US" sz="2200" dirty="0" smtClean="0"/>
              <a:t>However, the sum resonance ( |C</a:t>
            </a:r>
            <a:r>
              <a:rPr lang="en-US" sz="2200" baseline="30000" dirty="0" smtClean="0"/>
              <a:t>+</a:t>
            </a:r>
            <a:r>
              <a:rPr lang="en-US" sz="2200" dirty="0" smtClean="0"/>
              <a:t>| ) is unstable and may account for lower-than-expected lifetime with larger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, if </a:t>
            </a:r>
            <a:r>
              <a:rPr lang="en-US" sz="2200" u="sng" dirty="0" smtClean="0"/>
              <a:t>inadvertently </a:t>
            </a:r>
            <a:r>
              <a:rPr lang="en-US" sz="2200" dirty="0" smtClean="0"/>
              <a:t>enhanced during coupling correction.</a:t>
            </a:r>
          </a:p>
        </p:txBody>
      </p:sp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104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(1)</a:t>
            </a:r>
            <a:endParaRPr lang="en-US" sz="3600" dirty="0" smtClean="0"/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3">
            <a:lum bright="-20000" contrast="50000"/>
          </a:blip>
          <a:stretch>
            <a:fillRect/>
          </a:stretch>
        </p:blipFill>
        <p:spPr>
          <a:xfrm>
            <a:off x="1039260" y="2736850"/>
            <a:ext cx="1646168" cy="10096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 descr="eq_guignard_ey.gif"/>
          <p:cNvPicPr>
            <a:picLocks noChangeAspect="1"/>
          </p:cNvPicPr>
          <p:nvPr/>
        </p:nvPicPr>
        <p:blipFill>
          <a:blip r:embed="rId4">
            <a:lum bright="-20000" contrast="50000"/>
          </a:blip>
          <a:stretch>
            <a:fillRect/>
          </a:stretch>
        </p:blipFill>
        <p:spPr>
          <a:xfrm>
            <a:off x="3287361" y="2745642"/>
            <a:ext cx="1945039" cy="103811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5499100" y="3238500"/>
            <a:ext cx="1219200" cy="1270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eq_guignard_ey.gif"/>
          <p:cNvPicPr>
            <a:picLocks noChangeAspect="1"/>
          </p:cNvPicPr>
          <p:nvPr/>
        </p:nvPicPr>
        <p:blipFill>
          <a:blip r:embed="rId5">
            <a:lum bright="-20000" contrast="30000"/>
          </a:blip>
          <a:stretch>
            <a:fillRect/>
          </a:stretch>
        </p:blipFill>
        <p:spPr>
          <a:xfrm>
            <a:off x="6898760" y="2774950"/>
            <a:ext cx="1462232" cy="9461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7" descr="ug12-undul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18088" y="1457325"/>
            <a:ext cx="3298825" cy="4908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2" name="Picture 7" descr="ug12-undul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23938" y="1498600"/>
            <a:ext cx="3298825" cy="4918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5" name="Right Brace 14"/>
          <p:cNvSpPr/>
          <p:nvPr/>
        </p:nvSpPr>
        <p:spPr>
          <a:xfrm>
            <a:off x="8112125" y="1917700"/>
            <a:ext cx="298450" cy="27082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Footer Placeholder 4"/>
          <p:cNvSpPr txBox="1">
            <a:spLocks/>
          </p:cNvSpPr>
          <p:nvPr/>
        </p:nvSpPr>
        <p:spPr bwMode="auto">
          <a:xfrm>
            <a:off x="1320800" y="2120900"/>
            <a:ext cx="6591300" cy="318770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216000" tIns="14040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Aft>
                <a:spcPts val="1200"/>
              </a:spcAft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At the ESRF, while</a:t>
            </a: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 trimming skews,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it has been sometimes observed that:</a:t>
            </a: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lang="en-GB" sz="2400" b="1" dirty="0" smtClean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/>
              <a:t>One may be then tempted to use </a:t>
            </a:r>
            <a:r>
              <a:rPr lang="en-US" sz="2200" dirty="0" err="1" smtClean="0"/>
              <a:t>Touschek</a:t>
            </a:r>
            <a:r>
              <a:rPr lang="en-US" sz="2200" dirty="0" smtClean="0"/>
              <a:t>-lifetime reduction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r>
              <a:rPr lang="en-US" sz="2200" dirty="0" smtClean="0"/>
              <a:t>This approach is valid under the assumption that the lifetime reduction is exclusively induced by the </a:t>
            </a:r>
            <a:r>
              <a:rPr lang="en-US" sz="2200" dirty="0" err="1" smtClean="0"/>
              <a:t>Touschek</a:t>
            </a:r>
            <a:r>
              <a:rPr lang="en-US" sz="2200" dirty="0" smtClean="0"/>
              <a:t> effect.</a:t>
            </a:r>
          </a:p>
          <a:p>
            <a:pPr marL="177800">
              <a:spcBef>
                <a:spcPct val="20000"/>
              </a:spcBef>
              <a:spcAft>
                <a:spcPts val="600"/>
              </a:spcAft>
            </a:pPr>
            <a:r>
              <a:rPr lang="en-US" sz="2200" dirty="0" smtClean="0"/>
              <a:t>However, the sum resonance ( |C</a:t>
            </a:r>
            <a:r>
              <a:rPr lang="en-US" sz="2200" baseline="30000" dirty="0" smtClean="0"/>
              <a:t>+</a:t>
            </a:r>
            <a:r>
              <a:rPr lang="en-US" sz="2200" dirty="0" smtClean="0"/>
              <a:t>| ) is unstable and may account for lower-than-expected lifetime with larger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, if </a:t>
            </a:r>
            <a:r>
              <a:rPr lang="en-US" sz="2200" u="sng" dirty="0" smtClean="0"/>
              <a:t>inadvertently </a:t>
            </a:r>
            <a:r>
              <a:rPr lang="en-US" sz="2200" dirty="0" smtClean="0"/>
              <a:t>enhanced during coupling correction.</a:t>
            </a:r>
          </a:p>
        </p:txBody>
      </p:sp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105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(1)</a:t>
            </a:r>
            <a:endParaRPr lang="en-US" sz="3600" dirty="0" smtClean="0"/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3">
            <a:lum bright="-20000" contrast="50000"/>
          </a:blip>
          <a:stretch>
            <a:fillRect/>
          </a:stretch>
        </p:blipFill>
        <p:spPr>
          <a:xfrm>
            <a:off x="1039260" y="2736850"/>
            <a:ext cx="1646168" cy="10096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 descr="eq_guignard_ey.gif"/>
          <p:cNvPicPr>
            <a:picLocks noChangeAspect="1"/>
          </p:cNvPicPr>
          <p:nvPr/>
        </p:nvPicPr>
        <p:blipFill>
          <a:blip r:embed="rId4">
            <a:lum bright="-20000" contrast="50000"/>
          </a:blip>
          <a:stretch>
            <a:fillRect/>
          </a:stretch>
        </p:blipFill>
        <p:spPr>
          <a:xfrm>
            <a:off x="3287361" y="2745642"/>
            <a:ext cx="1945039" cy="103811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5499100" y="3238500"/>
            <a:ext cx="1219200" cy="1270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eq_guignard_ey.gif"/>
          <p:cNvPicPr>
            <a:picLocks noChangeAspect="1"/>
          </p:cNvPicPr>
          <p:nvPr/>
        </p:nvPicPr>
        <p:blipFill>
          <a:blip r:embed="rId5">
            <a:lum bright="-20000" contrast="30000"/>
          </a:blip>
          <a:stretch>
            <a:fillRect/>
          </a:stretch>
        </p:blipFill>
        <p:spPr>
          <a:xfrm>
            <a:off x="6898760" y="2774950"/>
            <a:ext cx="1462232" cy="9461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7" descr="ug12-undul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18088" y="1457325"/>
            <a:ext cx="3298825" cy="4908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2" name="Picture 7" descr="ug12-undul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23938" y="1498600"/>
            <a:ext cx="3298825" cy="4918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5" name="Right Brace 14"/>
          <p:cNvSpPr/>
          <p:nvPr/>
        </p:nvSpPr>
        <p:spPr>
          <a:xfrm>
            <a:off x="8112125" y="1917700"/>
            <a:ext cx="298450" cy="27082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Footer Placeholder 4"/>
          <p:cNvSpPr txBox="1">
            <a:spLocks/>
          </p:cNvSpPr>
          <p:nvPr/>
        </p:nvSpPr>
        <p:spPr bwMode="auto">
          <a:xfrm>
            <a:off x="1320800" y="2120900"/>
            <a:ext cx="6591300" cy="318770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216000" tIns="14040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Aft>
                <a:spcPts val="1200"/>
              </a:spcAft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At the ESRF, while</a:t>
            </a: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 trimming skews,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it has been sometimes observed that: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1. reducing |C</a:t>
            </a:r>
            <a:r>
              <a:rPr lang="en-GB" sz="2400" b="1" baseline="30000" dirty="0" smtClean="0">
                <a:solidFill>
                  <a:srgbClr val="0000FF"/>
                </a:solidFill>
                <a:latin typeface="Helvetica"/>
                <a:cs typeface="Helvetica"/>
              </a:rPr>
              <a:t>-</a:t>
            </a: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|, both </a:t>
            </a:r>
            <a:r>
              <a:rPr lang="en-GB" sz="2400" b="1" dirty="0" err="1" smtClean="0">
                <a:solidFill>
                  <a:srgbClr val="0000FF"/>
                </a:solidFill>
                <a:latin typeface="Helvetica"/>
                <a:cs typeface="Helvetica"/>
              </a:rPr>
              <a:t>Ey</a:t>
            </a: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 and lifetime decrease (stronger Touschek)</a:t>
            </a: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2400" b="1" dirty="0" smtClean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/>
              <a:t>One may be then tempted to use </a:t>
            </a:r>
            <a:r>
              <a:rPr lang="en-US" sz="2200" dirty="0" err="1" smtClean="0"/>
              <a:t>Touschek</a:t>
            </a:r>
            <a:r>
              <a:rPr lang="en-US" sz="2200" dirty="0" smtClean="0"/>
              <a:t>-lifetime reduction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r>
              <a:rPr lang="en-US" sz="2200" dirty="0" smtClean="0"/>
              <a:t>This approach is valid under the assumption that the lifetime reduction is exclusively induced by the </a:t>
            </a:r>
            <a:r>
              <a:rPr lang="en-US" sz="2200" dirty="0" err="1" smtClean="0"/>
              <a:t>Touschek</a:t>
            </a:r>
            <a:r>
              <a:rPr lang="en-US" sz="2200" dirty="0" smtClean="0"/>
              <a:t> effect.</a:t>
            </a:r>
          </a:p>
          <a:p>
            <a:pPr marL="177800">
              <a:spcBef>
                <a:spcPct val="20000"/>
              </a:spcBef>
              <a:spcAft>
                <a:spcPts val="600"/>
              </a:spcAft>
            </a:pPr>
            <a:r>
              <a:rPr lang="en-US" sz="2200" dirty="0" smtClean="0"/>
              <a:t>However, the sum resonance ( |C</a:t>
            </a:r>
            <a:r>
              <a:rPr lang="en-US" sz="2200" baseline="30000" dirty="0" smtClean="0"/>
              <a:t>+</a:t>
            </a:r>
            <a:r>
              <a:rPr lang="en-US" sz="2200" dirty="0" smtClean="0"/>
              <a:t>| ) is unstable and may account for lower-than-expected lifetime with larger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, if </a:t>
            </a:r>
            <a:r>
              <a:rPr lang="en-US" sz="2200" u="sng" dirty="0" smtClean="0"/>
              <a:t>inadvertently </a:t>
            </a:r>
            <a:r>
              <a:rPr lang="en-US" sz="2200" dirty="0" smtClean="0"/>
              <a:t>enhanced during coupling correction.</a:t>
            </a:r>
          </a:p>
        </p:txBody>
      </p:sp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106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(1)</a:t>
            </a:r>
            <a:endParaRPr lang="en-US" sz="3600" dirty="0" smtClean="0"/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3">
            <a:lum bright="-20000" contrast="50000"/>
          </a:blip>
          <a:stretch>
            <a:fillRect/>
          </a:stretch>
        </p:blipFill>
        <p:spPr>
          <a:xfrm>
            <a:off x="1039260" y="2736850"/>
            <a:ext cx="1646168" cy="10096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 descr="eq_guignard_ey.gif"/>
          <p:cNvPicPr>
            <a:picLocks noChangeAspect="1"/>
          </p:cNvPicPr>
          <p:nvPr/>
        </p:nvPicPr>
        <p:blipFill>
          <a:blip r:embed="rId4">
            <a:lum bright="-20000" contrast="50000"/>
          </a:blip>
          <a:stretch>
            <a:fillRect/>
          </a:stretch>
        </p:blipFill>
        <p:spPr>
          <a:xfrm>
            <a:off x="3287361" y="2745642"/>
            <a:ext cx="1945039" cy="103811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5499100" y="3238500"/>
            <a:ext cx="1219200" cy="1270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eq_guignard_ey.gif"/>
          <p:cNvPicPr>
            <a:picLocks noChangeAspect="1"/>
          </p:cNvPicPr>
          <p:nvPr/>
        </p:nvPicPr>
        <p:blipFill>
          <a:blip r:embed="rId5">
            <a:lum bright="-20000" contrast="30000"/>
          </a:blip>
          <a:stretch>
            <a:fillRect/>
          </a:stretch>
        </p:blipFill>
        <p:spPr>
          <a:xfrm>
            <a:off x="6898760" y="2774950"/>
            <a:ext cx="1462232" cy="9461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7" descr="ug12-undul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18088" y="1457325"/>
            <a:ext cx="3298825" cy="4908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2" name="Picture 7" descr="ug12-undul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23938" y="1498600"/>
            <a:ext cx="3298825" cy="4918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5" name="Right Brace 14"/>
          <p:cNvSpPr/>
          <p:nvPr/>
        </p:nvSpPr>
        <p:spPr>
          <a:xfrm>
            <a:off x="8112125" y="1917700"/>
            <a:ext cx="298450" cy="27082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Footer Placeholder 4"/>
          <p:cNvSpPr txBox="1">
            <a:spLocks/>
          </p:cNvSpPr>
          <p:nvPr/>
        </p:nvSpPr>
        <p:spPr bwMode="auto">
          <a:xfrm>
            <a:off x="1320800" y="2120900"/>
            <a:ext cx="6591300" cy="318770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216000" tIns="14040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Aft>
                <a:spcPts val="1200"/>
              </a:spcAft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At the ESRF, while</a:t>
            </a: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 trimming skews,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it has been sometimes observed that: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1. reducing |C</a:t>
            </a:r>
            <a:r>
              <a:rPr lang="en-GB" sz="2400" b="1" baseline="30000" dirty="0" smtClean="0">
                <a:solidFill>
                  <a:srgbClr val="0000FF"/>
                </a:solidFill>
                <a:latin typeface="Helvetica"/>
                <a:cs typeface="Helvetica"/>
              </a:rPr>
              <a:t>-</a:t>
            </a: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|, both </a:t>
            </a:r>
            <a:r>
              <a:rPr lang="en-GB" sz="2400" b="1" dirty="0" err="1" smtClean="0">
                <a:solidFill>
                  <a:srgbClr val="0000FF"/>
                </a:solidFill>
                <a:latin typeface="Helvetica"/>
                <a:cs typeface="Helvetica"/>
              </a:rPr>
              <a:t>Ey</a:t>
            </a: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 and lifetime decrease (stronger Touschek)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2. increasing |C</a:t>
            </a:r>
            <a:r>
              <a:rPr lang="en-GB" sz="2400" b="1" baseline="30000" dirty="0" smtClean="0">
                <a:solidFill>
                  <a:srgbClr val="0000FF"/>
                </a:solidFill>
                <a:latin typeface="Helvetica"/>
                <a:cs typeface="Helvetica"/>
              </a:rPr>
              <a:t>+</a:t>
            </a: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|, </a:t>
            </a:r>
            <a:r>
              <a:rPr lang="en-GB" sz="2400" b="1" dirty="0" err="1" smtClean="0">
                <a:solidFill>
                  <a:srgbClr val="0000FF"/>
                </a:solidFill>
                <a:latin typeface="Helvetica"/>
                <a:cs typeface="Helvetica"/>
              </a:rPr>
              <a:t>Ey</a:t>
            </a:r>
            <a:r>
              <a:rPr lang="en-GB" sz="2400" b="1" dirty="0" smtClean="0">
                <a:solidFill>
                  <a:srgbClr val="0000FF"/>
                </a:solidFill>
                <a:latin typeface="Helvetica"/>
                <a:cs typeface="Helvetica"/>
              </a:rPr>
              <a:t> increases whereas lifetime decreases (sum resonance stronger than Touschek ?)</a:t>
            </a: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lang="en-GB" sz="2400" b="1" dirty="0" smtClean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107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One may infer the average </a:t>
            </a:r>
            <a:r>
              <a:rPr lang="en-US" sz="2200" kern="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via </a:t>
            </a:r>
          </a:p>
          <a:p>
            <a:pPr marL="179388" lvl="0" indent="-179388">
              <a:spcBef>
                <a:spcPts val="0"/>
              </a:spcBef>
              <a:spcAft>
                <a:spcPts val="3000"/>
              </a:spcAft>
            </a:pPr>
            <a:r>
              <a:rPr lang="en-US" sz="2200" dirty="0" smtClean="0"/>
              <a:t>  Touschek-lifetime measurement.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5295900" y="2236788"/>
          <a:ext cx="2273300" cy="957262"/>
        </p:xfrm>
        <a:graphic>
          <a:graphicData uri="http://schemas.openxmlformats.org/presentationml/2006/ole">
            <p:oleObj spid="_x0000_s226306" name="Equation" r:id="rId4" imgW="1054100" imgH="4445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108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One may infer the average </a:t>
            </a:r>
            <a:r>
              <a:rPr lang="en-US" sz="2200" kern="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via </a:t>
            </a:r>
          </a:p>
          <a:p>
            <a:pPr marL="179388" lvl="0" indent="-179388">
              <a:spcBef>
                <a:spcPts val="0"/>
              </a:spcBef>
              <a:spcAft>
                <a:spcPts val="3000"/>
              </a:spcAft>
            </a:pPr>
            <a:r>
              <a:rPr lang="en-US" sz="2200" dirty="0" smtClean="0"/>
              <a:t>  Touschek-lifetime measurement.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>
                <a:latin typeface="Times"/>
                <a:cs typeface="Times"/>
              </a:rPr>
              <a:t> </a:t>
            </a:r>
            <a:r>
              <a:rPr lang="en-US" sz="2800" b="1" i="1" dirty="0" smtClean="0">
                <a:latin typeface="Times"/>
                <a:cs typeface="Times"/>
              </a:rPr>
              <a:t>A</a:t>
            </a:r>
            <a:r>
              <a:rPr lang="en-US" sz="2200" dirty="0" smtClean="0"/>
              <a:t> depends on several RF-related parameters (bunch length, RF acceptance, dynamic aperture).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US" sz="2200" dirty="0" smtClean="0"/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5295900" y="2236788"/>
          <a:ext cx="2273300" cy="957262"/>
        </p:xfrm>
        <a:graphic>
          <a:graphicData uri="http://schemas.openxmlformats.org/presentationml/2006/ole">
            <p:oleObj spid="_x0000_s228354" name="Equation" r:id="rId4" imgW="1054100" imgH="4445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109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One may infer the average </a:t>
            </a:r>
            <a:r>
              <a:rPr lang="en-US" sz="2200" kern="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via </a:t>
            </a:r>
          </a:p>
          <a:p>
            <a:pPr marL="179388" lvl="0" indent="-179388">
              <a:spcBef>
                <a:spcPts val="0"/>
              </a:spcBef>
              <a:spcAft>
                <a:spcPts val="3000"/>
              </a:spcAft>
            </a:pPr>
            <a:r>
              <a:rPr lang="en-US" sz="2200" dirty="0" smtClean="0"/>
              <a:t>  Touschek-lifetime measurement.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>
                <a:latin typeface="Times"/>
                <a:cs typeface="Times"/>
              </a:rPr>
              <a:t> </a:t>
            </a:r>
            <a:r>
              <a:rPr lang="en-US" sz="2800" b="1" i="1" dirty="0" smtClean="0">
                <a:latin typeface="Times"/>
                <a:cs typeface="Times"/>
              </a:rPr>
              <a:t>A</a:t>
            </a:r>
            <a:r>
              <a:rPr lang="en-US" sz="2200" dirty="0" smtClean="0"/>
              <a:t> depends on several RF-related parameters (bunch length, RF acceptance, dynamic aperture).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The emittance in the formula shall be the </a:t>
            </a:r>
            <a:r>
              <a:rPr lang="en-US" sz="2200" dirty="0" smtClean="0">
                <a:solidFill>
                  <a:srgbClr val="FF0000"/>
                </a:solidFill>
              </a:rPr>
              <a:t>apparent</a:t>
            </a:r>
            <a:r>
              <a:rPr lang="en-US" sz="2200" dirty="0" smtClean="0"/>
              <a:t> one,</a:t>
            </a:r>
            <a:r>
              <a:rPr lang="en-US" sz="2200" u="sng" dirty="0" smtClean="0">
                <a:solidFill>
                  <a:srgbClr val="008000"/>
                </a:solidFill>
              </a:rPr>
              <a:t> not the model </a:t>
            </a:r>
            <a:r>
              <a:rPr lang="en-US" sz="2200" u="sng" dirty="0" err="1" smtClean="0">
                <a:solidFill>
                  <a:srgbClr val="008000"/>
                </a:solidFill>
              </a:rPr>
              <a:t>eigen</a:t>
            </a:r>
            <a:r>
              <a:rPr lang="en-US" sz="2200" u="sng" dirty="0" smtClean="0">
                <a:solidFill>
                  <a:srgbClr val="008000"/>
                </a:solidFill>
              </a:rPr>
              <a:t>-emittance </a:t>
            </a:r>
            <a:r>
              <a:rPr lang="en-US" sz="2400" u="sng" kern="0" dirty="0" err="1" smtClean="0">
                <a:solidFill>
                  <a:srgbClr val="008000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u="sng" kern="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v</a:t>
            </a:r>
            <a:r>
              <a:rPr lang="en-US" sz="2200" u="sng" dirty="0" smtClean="0">
                <a:solidFill>
                  <a:srgbClr val="008000"/>
                </a:solidFill>
              </a:rPr>
              <a:t> </a:t>
            </a:r>
            <a:endParaRPr lang="en-US" sz="2200" dirty="0" smtClean="0"/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5295900" y="2236788"/>
          <a:ext cx="2273300" cy="957262"/>
        </p:xfrm>
        <a:graphic>
          <a:graphicData uri="http://schemas.openxmlformats.org/presentationml/2006/ole">
            <p:oleObj spid="_x0000_s203778" name="Equation" r:id="rId4" imgW="1054100" imgH="444500" progId="Equation.3">
              <p:embed/>
            </p:oleObj>
          </a:graphicData>
        </a:graphic>
      </p:graphicFrame>
      <p:pic>
        <p:nvPicPr>
          <p:cNvPr id="12" name="Picture 11" descr="eq_guignard_ey.gif"/>
          <p:cNvPicPr>
            <a:picLocks noChangeAspect="1"/>
          </p:cNvPicPr>
          <p:nvPr/>
        </p:nvPicPr>
        <p:blipFill>
          <a:blip r:embed="rId5">
            <a:lum bright="-20000" contrast="50000"/>
          </a:blip>
          <a:stretch>
            <a:fillRect/>
          </a:stretch>
        </p:blipFill>
        <p:spPr>
          <a:xfrm>
            <a:off x="3459232" y="5270948"/>
            <a:ext cx="1900168" cy="94582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CF9B3F-7AAE-114F-A225-A30954F5792F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665163"/>
            <a:ext cx="87344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/>
              <a:t>Meas. vertical emittance </a:t>
            </a:r>
            <a:r>
              <a:rPr lang="en-US" dirty="0" err="1" smtClean="0"/>
              <a:t>E</a:t>
            </a:r>
            <a:r>
              <a:rPr lang="en-US" i="1" dirty="0" err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dirty="0" smtClean="0"/>
              <a:t> from RMS beam size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340" y="1468438"/>
            <a:ext cx="2863878" cy="5106987"/>
          </a:xfrm>
        </p:spPr>
        <p:txBody>
          <a:bodyPr/>
          <a:lstStyle/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r>
              <a:rPr lang="en-US" sz="3600" dirty="0" smtClean="0"/>
              <a:t>E</a:t>
            </a:r>
            <a:r>
              <a:rPr lang="en-US" sz="2800" dirty="0" smtClean="0"/>
              <a:t>x=4.2 nm</a:t>
            </a:r>
            <a:endParaRPr lang="en-US" sz="2800" dirty="0" smtClean="0">
              <a:ea typeface="+mn-ea"/>
              <a:cs typeface="+mn-cs"/>
            </a:endParaRPr>
          </a:p>
          <a:p>
            <a:pPr marL="0" indent="0" eaLnBrk="1" hangingPunct="1">
              <a:spcAft>
                <a:spcPts val="0"/>
              </a:spcAft>
              <a:defRPr/>
            </a:pPr>
            <a:r>
              <a:rPr lang="en-US" sz="2700" dirty="0" smtClean="0">
                <a:ea typeface="+mn-ea"/>
                <a:cs typeface="+mn-cs"/>
              </a:rPr>
              <a:t> </a:t>
            </a:r>
            <a:r>
              <a:rPr lang="en-US" sz="2700" dirty="0" smtClean="0">
                <a:solidFill>
                  <a:srgbClr val="008000"/>
                </a:solidFill>
                <a:ea typeface="+mn-ea"/>
                <a:cs typeface="+mn-cs"/>
              </a:rPr>
              <a:t>Well corrected </a:t>
            </a:r>
            <a:r>
              <a:rPr lang="en-US" sz="2700" dirty="0" smtClean="0">
                <a:ea typeface="+mn-ea"/>
                <a:cs typeface="+mn-cs"/>
              </a:rPr>
              <a:t>coupling</a:t>
            </a:r>
          </a:p>
          <a:p>
            <a:pPr marL="0" indent="0" eaLnBrk="1" hangingPunct="1">
              <a:spcAft>
                <a:spcPts val="0"/>
              </a:spcAft>
              <a:defRPr/>
            </a:pPr>
            <a:r>
              <a:rPr lang="en-US" sz="2700" dirty="0" smtClean="0">
                <a:ea typeface="+mn-ea"/>
                <a:cs typeface="+mn-cs"/>
              </a:rPr>
              <a:t> Low beam current (</a:t>
            </a:r>
            <a:r>
              <a:rPr lang="en-US" sz="2700" dirty="0" smtClean="0">
                <a:solidFill>
                  <a:srgbClr val="008000"/>
                </a:solidFill>
                <a:ea typeface="+mn-ea"/>
                <a:cs typeface="+mn-cs"/>
              </a:rPr>
              <a:t>20 </a:t>
            </a:r>
            <a:r>
              <a:rPr lang="en-US" sz="2700" dirty="0" err="1" smtClean="0">
                <a:solidFill>
                  <a:srgbClr val="008000"/>
                </a:solidFill>
                <a:ea typeface="+mn-ea"/>
                <a:cs typeface="+mn-cs"/>
              </a:rPr>
              <a:t>mA</a:t>
            </a:r>
            <a:r>
              <a:rPr lang="en-US" sz="2700" dirty="0" smtClean="0">
                <a:ea typeface="+mn-ea"/>
                <a:cs typeface="+mn-cs"/>
              </a:rPr>
              <a:t>)</a:t>
            </a:r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endParaRPr lang="en-US" sz="2250" dirty="0" smtClean="0"/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endParaRPr lang="en-US" sz="2250" dirty="0" smtClean="0"/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r>
              <a:rPr lang="en-US" sz="3600" dirty="0" err="1" smtClean="0"/>
              <a:t>Ε</a:t>
            </a:r>
            <a:r>
              <a:rPr lang="en-US" dirty="0" err="1" smtClean="0"/>
              <a:t>y</a:t>
            </a:r>
            <a:r>
              <a:rPr lang="en-US" dirty="0" smtClean="0"/>
              <a:t>=</a:t>
            </a:r>
            <a:r>
              <a:rPr lang="en-US" dirty="0" smtClean="0">
                <a:solidFill>
                  <a:srgbClr val="008000"/>
                </a:solidFill>
              </a:rPr>
              <a:t>3.0 pm</a:t>
            </a:r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     </a:t>
            </a:r>
            <a:r>
              <a:rPr lang="en-US" sz="2300" dirty="0" smtClean="0"/>
              <a:t>±</a:t>
            </a:r>
            <a:r>
              <a:rPr lang="en-US" sz="2300" dirty="0" smtClean="0">
                <a:solidFill>
                  <a:srgbClr val="008000"/>
                </a:solidFill>
              </a:rPr>
              <a:t>1.3</a:t>
            </a:r>
            <a:r>
              <a:rPr lang="en-US" dirty="0" smtClean="0"/>
              <a:t>   </a:t>
            </a:r>
            <a:r>
              <a:rPr lang="en-US" sz="1800" dirty="0" smtClean="0"/>
              <a:t>(STD)</a:t>
            </a:r>
            <a:endParaRPr lang="en-US" dirty="0" smtClean="0"/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     </a:t>
            </a:r>
            <a:r>
              <a:rPr lang="en-US" sz="2300" dirty="0" smtClean="0"/>
              <a:t>±0.15 </a:t>
            </a:r>
            <a:r>
              <a:rPr lang="en-US" sz="2000" dirty="0" smtClean="0"/>
              <a:t>(fluctuation)</a:t>
            </a:r>
            <a:endParaRPr lang="en-US" dirty="0" smtClean="0">
              <a:ea typeface="+mn-ea"/>
              <a:cs typeface="+mn-cs"/>
            </a:endParaRPr>
          </a:p>
        </p:txBody>
      </p:sp>
      <p:pic>
        <p:nvPicPr>
          <p:cNvPr id="26630" name="Picture 7" descr="Distribution_Emit_Measurement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27363" y="1649612"/>
            <a:ext cx="5888037" cy="441602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631" name="TextBox 15"/>
          <p:cNvSpPr txBox="1">
            <a:spLocks noChangeArrowheads="1"/>
          </p:cNvSpPr>
          <p:nvPr/>
        </p:nvSpPr>
        <p:spPr bwMode="auto">
          <a:xfrm>
            <a:off x="7702550" y="2474913"/>
            <a:ext cx="969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5.5 pm</a:t>
            </a:r>
          </a:p>
        </p:txBody>
      </p:sp>
      <p:sp>
        <p:nvSpPr>
          <p:cNvPr id="26632" name="TextBox 15"/>
          <p:cNvSpPr txBox="1">
            <a:spLocks noChangeArrowheads="1"/>
          </p:cNvSpPr>
          <p:nvPr/>
        </p:nvSpPr>
        <p:spPr bwMode="auto">
          <a:xfrm>
            <a:off x="8083550" y="4364038"/>
            <a:ext cx="9699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2.8 pm</a:t>
            </a:r>
          </a:p>
        </p:txBody>
      </p:sp>
      <p:sp>
        <p:nvSpPr>
          <p:cNvPr id="26633" name="TextBox 15"/>
          <p:cNvSpPr txBox="1">
            <a:spLocks noChangeArrowheads="1"/>
          </p:cNvSpPr>
          <p:nvPr/>
        </p:nvSpPr>
        <p:spPr bwMode="auto">
          <a:xfrm>
            <a:off x="7864475" y="4852988"/>
            <a:ext cx="969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3.6 pm</a:t>
            </a:r>
          </a:p>
        </p:txBody>
      </p:sp>
      <p:sp>
        <p:nvSpPr>
          <p:cNvPr id="26634" name="TextBox 15"/>
          <p:cNvSpPr txBox="1">
            <a:spLocks noChangeArrowheads="1"/>
          </p:cNvSpPr>
          <p:nvPr/>
        </p:nvSpPr>
        <p:spPr bwMode="auto">
          <a:xfrm>
            <a:off x="7267575" y="5668963"/>
            <a:ext cx="971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1.4 pm</a:t>
            </a:r>
          </a:p>
        </p:txBody>
      </p:sp>
      <p:sp>
        <p:nvSpPr>
          <p:cNvPr id="26635" name="TextBox 15"/>
          <p:cNvSpPr txBox="1">
            <a:spLocks noChangeArrowheads="1"/>
          </p:cNvSpPr>
          <p:nvPr/>
        </p:nvSpPr>
        <p:spPr bwMode="auto">
          <a:xfrm>
            <a:off x="4779963" y="5746750"/>
            <a:ext cx="969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2.8 pm</a:t>
            </a:r>
          </a:p>
        </p:txBody>
      </p:sp>
      <p:sp>
        <p:nvSpPr>
          <p:cNvPr id="26636" name="TextBox 15"/>
          <p:cNvSpPr txBox="1">
            <a:spLocks noChangeArrowheads="1"/>
          </p:cNvSpPr>
          <p:nvPr/>
        </p:nvSpPr>
        <p:spPr bwMode="auto">
          <a:xfrm>
            <a:off x="3652838" y="5229225"/>
            <a:ext cx="969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1.0 pm</a:t>
            </a:r>
          </a:p>
        </p:txBody>
      </p:sp>
      <p:sp>
        <p:nvSpPr>
          <p:cNvPr id="26637" name="TextBox 15"/>
          <p:cNvSpPr txBox="1">
            <a:spLocks noChangeArrowheads="1"/>
          </p:cNvSpPr>
          <p:nvPr/>
        </p:nvSpPr>
        <p:spPr bwMode="auto">
          <a:xfrm>
            <a:off x="3186113" y="3608388"/>
            <a:ext cx="969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2.3 pm</a:t>
            </a:r>
          </a:p>
        </p:txBody>
      </p:sp>
      <p:sp>
        <p:nvSpPr>
          <p:cNvPr id="26638" name="TextBox 15"/>
          <p:cNvSpPr txBox="1">
            <a:spLocks noChangeArrowheads="1"/>
          </p:cNvSpPr>
          <p:nvPr/>
        </p:nvSpPr>
        <p:spPr bwMode="auto">
          <a:xfrm>
            <a:off x="3289300" y="3155950"/>
            <a:ext cx="971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3.7 pm</a:t>
            </a:r>
          </a:p>
        </p:txBody>
      </p:sp>
      <p:sp>
        <p:nvSpPr>
          <p:cNvPr id="26639" name="TextBox 15"/>
          <p:cNvSpPr txBox="1">
            <a:spLocks noChangeArrowheads="1"/>
          </p:cNvSpPr>
          <p:nvPr/>
        </p:nvSpPr>
        <p:spPr bwMode="auto">
          <a:xfrm>
            <a:off x="3989388" y="2105025"/>
            <a:ext cx="969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4.2 pm</a:t>
            </a:r>
          </a:p>
        </p:txBody>
      </p:sp>
      <p:sp>
        <p:nvSpPr>
          <p:cNvPr id="26640" name="TextBox 15"/>
          <p:cNvSpPr txBox="1">
            <a:spLocks noChangeArrowheads="1"/>
          </p:cNvSpPr>
          <p:nvPr/>
        </p:nvSpPr>
        <p:spPr bwMode="auto">
          <a:xfrm>
            <a:off x="5286375" y="1665288"/>
            <a:ext cx="969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3.3 pm</a:t>
            </a:r>
          </a:p>
        </p:txBody>
      </p:sp>
      <p:sp>
        <p:nvSpPr>
          <p:cNvPr id="26641" name="TextBox 15"/>
          <p:cNvSpPr txBox="1">
            <a:spLocks noChangeArrowheads="1"/>
          </p:cNvSpPr>
          <p:nvPr/>
        </p:nvSpPr>
        <p:spPr bwMode="auto">
          <a:xfrm>
            <a:off x="7058025" y="1765300"/>
            <a:ext cx="969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1.8 pm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85750" y="4879975"/>
            <a:ext cx="361950" cy="1588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urved Left Arrow 18"/>
          <p:cNvSpPr/>
          <p:nvPr/>
        </p:nvSpPr>
        <p:spPr>
          <a:xfrm>
            <a:off x="2120900" y="2832100"/>
            <a:ext cx="1600200" cy="2768600"/>
          </a:xfrm>
          <a:prstGeom prst="curvedLeftArrow">
            <a:avLst>
              <a:gd name="adj1" fmla="val 10665"/>
              <a:gd name="adj2" fmla="val 50000"/>
              <a:gd name="adj3" fmla="val 21447"/>
            </a:avLst>
          </a:prstGeom>
          <a:solidFill>
            <a:srgbClr val="008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575881" y="1739901"/>
            <a:ext cx="2904419" cy="3340099"/>
          </a:xfrm>
          <a:prstGeom prst="rect">
            <a:avLst/>
          </a:prstGeom>
          <a:solidFill>
            <a:srgbClr val="FFFF00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ct val="200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3200" b="1" kern="0" dirty="0" smtClean="0">
                <a:latin typeface="+mn-lt"/>
              </a:rPr>
              <a:t>Are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vertical emittance and </a:t>
            </a:r>
            <a:r>
              <a:rPr lang="en-US" sz="3600" b="1" dirty="0" err="1" smtClean="0">
                <a:solidFill>
                  <a:srgbClr val="000000"/>
                </a:solidFill>
              </a:rPr>
              <a:t>E</a:t>
            </a:r>
            <a:r>
              <a:rPr lang="en-US" sz="3600" b="1" baseline="-25000" dirty="0" err="1" smtClean="0">
                <a:solidFill>
                  <a:srgbClr val="000000"/>
                </a:solidFill>
              </a:rPr>
              <a:t>y</a:t>
            </a:r>
            <a:r>
              <a:rPr lang="en-US" sz="3600" b="1" dirty="0" smtClean="0">
                <a:solidFill>
                  <a:srgbClr val="000000"/>
                </a:solidFill>
              </a:rPr>
              <a:t>/E</a:t>
            </a:r>
            <a:r>
              <a:rPr lang="en-US" sz="3600" b="1" baseline="-25000" dirty="0" smtClean="0">
                <a:solidFill>
                  <a:srgbClr val="000000"/>
                </a:solidFill>
              </a:rPr>
              <a:t>x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always good indicators of coupling?</a:t>
            </a:r>
            <a:endParaRPr kumimoji="0" lang="en-US" sz="32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110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One may infer the average </a:t>
            </a:r>
            <a:r>
              <a:rPr lang="en-US" sz="2200" kern="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via </a:t>
            </a:r>
          </a:p>
          <a:p>
            <a:pPr marL="179388" lvl="0" indent="-179388">
              <a:spcBef>
                <a:spcPts val="0"/>
              </a:spcBef>
              <a:spcAft>
                <a:spcPts val="3000"/>
              </a:spcAft>
            </a:pPr>
            <a:r>
              <a:rPr lang="en-US" sz="2200" dirty="0" smtClean="0"/>
              <a:t>  Touschek-lifetime measurement.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>
                <a:latin typeface="Times"/>
                <a:cs typeface="Times"/>
              </a:rPr>
              <a:t> </a:t>
            </a:r>
            <a:r>
              <a:rPr lang="en-US" sz="2800" b="1" i="1" dirty="0" smtClean="0">
                <a:latin typeface="Times"/>
                <a:cs typeface="Times"/>
              </a:rPr>
              <a:t>A</a:t>
            </a:r>
            <a:r>
              <a:rPr lang="en-US" sz="2200" dirty="0" smtClean="0"/>
              <a:t> depends on several RF-related parameters (bunch length, RF acceptance, dynamic aperture) and </a:t>
            </a:r>
            <a:r>
              <a:rPr lang="en-US" sz="2200" dirty="0" err="1" smtClean="0"/>
              <a:t>β</a:t>
            </a:r>
            <a:r>
              <a:rPr lang="en-US" sz="2200" dirty="0" smtClean="0"/>
              <a:t>-functions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Actually, it shall be the </a:t>
            </a:r>
            <a:r>
              <a:rPr lang="en-US" sz="2200" dirty="0" smtClean="0">
                <a:solidFill>
                  <a:srgbClr val="FF0000"/>
                </a:solidFill>
              </a:rPr>
              <a:t>apparent emittance averaged along the low-beta regions of the ring</a:t>
            </a:r>
            <a:r>
              <a:rPr lang="en-US" sz="2200" dirty="0" smtClean="0"/>
              <a:t> (those with the high scattering rate contributing the most the lifetime integral), </a:t>
            </a:r>
            <a:r>
              <a:rPr lang="en-US" sz="2200" u="sng" dirty="0" smtClean="0">
                <a:solidFill>
                  <a:srgbClr val="008000"/>
                </a:solidFill>
              </a:rPr>
              <a:t>not the model </a:t>
            </a:r>
            <a:r>
              <a:rPr lang="en-US" sz="2200" u="sng" dirty="0" err="1" smtClean="0">
                <a:solidFill>
                  <a:srgbClr val="008000"/>
                </a:solidFill>
              </a:rPr>
              <a:t>eigen</a:t>
            </a:r>
            <a:r>
              <a:rPr lang="en-US" sz="2200" u="sng" dirty="0" smtClean="0">
                <a:solidFill>
                  <a:srgbClr val="008000"/>
                </a:solidFill>
              </a:rPr>
              <a:t>-emittance </a:t>
            </a:r>
            <a:r>
              <a:rPr lang="en-US" sz="2400" u="sng" kern="0" dirty="0" err="1" smtClean="0">
                <a:solidFill>
                  <a:srgbClr val="008000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u="sng" kern="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v</a:t>
            </a:r>
            <a:r>
              <a:rPr lang="en-US" sz="2200" u="sng" dirty="0" smtClean="0">
                <a:solidFill>
                  <a:srgbClr val="008000"/>
                </a:solidFill>
              </a:rPr>
              <a:t>   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5295900" y="2236788"/>
          <a:ext cx="2273300" cy="957262"/>
        </p:xfrm>
        <a:graphic>
          <a:graphicData uri="http://schemas.openxmlformats.org/presentationml/2006/ole">
            <p:oleObj spid="_x0000_s207874" name="Equation" r:id="rId4" imgW="1054100" imgH="444500" progId="Equation.3">
              <p:embed/>
            </p:oleObj>
          </a:graphicData>
        </a:graphic>
      </p:graphicFrame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5">
            <a:lum bright="-20000" contrast="50000"/>
          </a:blip>
          <a:stretch>
            <a:fillRect/>
          </a:stretch>
        </p:blipFill>
        <p:spPr>
          <a:xfrm>
            <a:off x="2870201" y="5561578"/>
            <a:ext cx="3161520" cy="87732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One may infer the average </a:t>
            </a:r>
            <a:r>
              <a:rPr lang="en-US" sz="2200" kern="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via </a:t>
            </a:r>
          </a:p>
          <a:p>
            <a:pPr marL="179388" lvl="0" indent="-179388">
              <a:spcBef>
                <a:spcPts val="0"/>
              </a:spcBef>
              <a:spcAft>
                <a:spcPts val="3000"/>
              </a:spcAft>
            </a:pPr>
            <a:r>
              <a:rPr lang="en-US" sz="2200" dirty="0" smtClean="0"/>
              <a:t>  Touschek-lifetime measurement.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>
                <a:latin typeface="Times"/>
                <a:cs typeface="Times"/>
              </a:rPr>
              <a:t> </a:t>
            </a:r>
            <a:r>
              <a:rPr lang="en-US" sz="2800" b="1" i="1" dirty="0" smtClean="0">
                <a:latin typeface="Times"/>
                <a:cs typeface="Times"/>
              </a:rPr>
              <a:t>A</a:t>
            </a:r>
            <a:r>
              <a:rPr lang="en-US" sz="2200" dirty="0" smtClean="0"/>
              <a:t> depends on several RF-related parameters (bunch length, RF acceptance, dynamic aperture).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Actually it shall be the </a:t>
            </a:r>
            <a:r>
              <a:rPr lang="en-US" sz="2200" dirty="0" smtClean="0">
                <a:solidFill>
                  <a:srgbClr val="FF0000"/>
                </a:solidFill>
              </a:rPr>
              <a:t>apparent emittance averaged along the low-beta regions of the ring</a:t>
            </a:r>
            <a:r>
              <a:rPr lang="en-US" sz="2200" dirty="0" smtClean="0"/>
              <a:t> (those with the high scattering rate contributing the most the lifetime integral) , </a:t>
            </a:r>
            <a:r>
              <a:rPr lang="en-US" sz="2200" u="sng" dirty="0" smtClean="0">
                <a:solidFill>
                  <a:srgbClr val="008000"/>
                </a:solidFill>
              </a:rPr>
              <a:t>not the model </a:t>
            </a:r>
            <a:r>
              <a:rPr lang="en-US" sz="2200" u="sng" dirty="0" err="1" smtClean="0">
                <a:solidFill>
                  <a:srgbClr val="008000"/>
                </a:solidFill>
              </a:rPr>
              <a:t>eigen</a:t>
            </a:r>
            <a:r>
              <a:rPr lang="en-US" sz="2200" u="sng" dirty="0" smtClean="0">
                <a:solidFill>
                  <a:srgbClr val="008000"/>
                </a:solidFill>
              </a:rPr>
              <a:t>-emittance </a:t>
            </a:r>
            <a:r>
              <a:rPr lang="en-US" sz="2400" u="sng" kern="0" dirty="0" err="1" smtClean="0">
                <a:solidFill>
                  <a:srgbClr val="008000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u="sng" kern="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v</a:t>
            </a:r>
            <a:r>
              <a:rPr lang="en-US" sz="2200" u="sng" dirty="0" smtClean="0">
                <a:solidFill>
                  <a:srgbClr val="008000"/>
                </a:solidFill>
              </a:rPr>
              <a:t> </a:t>
            </a:r>
            <a:endParaRPr lang="en-US" sz="2200" dirty="0" smtClean="0"/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111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4">
            <a:lum bright="-20000" contrast="50000"/>
          </a:blip>
          <a:stretch>
            <a:fillRect/>
          </a:stretch>
        </p:blipFill>
        <p:spPr>
          <a:xfrm>
            <a:off x="2870201" y="5561578"/>
            <a:ext cx="3161520" cy="87732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9" name="Picture 8" descr="Eq1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6950" y="2943225"/>
            <a:ext cx="7448550" cy="3579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Donut 10"/>
          <p:cNvSpPr/>
          <p:nvPr/>
        </p:nvSpPr>
        <p:spPr>
          <a:xfrm>
            <a:off x="5873750" y="3386138"/>
            <a:ext cx="2301875" cy="1270000"/>
          </a:xfrm>
          <a:prstGeom prst="donut">
            <a:avLst>
              <a:gd name="adj" fmla="val 4490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5295900" y="2236788"/>
          <a:ext cx="2273300" cy="957262"/>
        </p:xfrm>
        <a:graphic>
          <a:graphicData uri="http://schemas.openxmlformats.org/presentationml/2006/ole">
            <p:oleObj spid="_x0000_s209922" name="Equation" r:id="rId6" imgW="1054100" imgH="4445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One may infer the average </a:t>
            </a:r>
            <a:r>
              <a:rPr lang="en-US" sz="2200" kern="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via </a:t>
            </a:r>
          </a:p>
          <a:p>
            <a:pPr marL="179388" lvl="0" indent="-179388">
              <a:spcBef>
                <a:spcPts val="0"/>
              </a:spcBef>
              <a:spcAft>
                <a:spcPts val="3000"/>
              </a:spcAft>
            </a:pPr>
            <a:r>
              <a:rPr lang="en-US" sz="2200" dirty="0" smtClean="0"/>
              <a:t>  Touschek-lifetime measurement.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>
                <a:latin typeface="Times"/>
                <a:cs typeface="Times"/>
              </a:rPr>
              <a:t> </a:t>
            </a:r>
            <a:r>
              <a:rPr lang="en-US" sz="2800" b="1" i="1" dirty="0" smtClean="0">
                <a:latin typeface="Times"/>
                <a:cs typeface="Times"/>
              </a:rPr>
              <a:t>A</a:t>
            </a:r>
            <a:r>
              <a:rPr lang="en-US" sz="2200" dirty="0" smtClean="0"/>
              <a:t> depends on several RF-related parameters (bunch length, RF acceptance, dynamic aperture).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Actually, it shall be the </a:t>
            </a:r>
            <a:r>
              <a:rPr lang="en-US" sz="2200" dirty="0" smtClean="0">
                <a:solidFill>
                  <a:srgbClr val="FF0000"/>
                </a:solidFill>
              </a:rPr>
              <a:t>apparent emittance averaged along the low-beta regions of the ring</a:t>
            </a:r>
            <a:r>
              <a:rPr lang="en-US" sz="2200" dirty="0" smtClean="0"/>
              <a:t> (those with the high scattering rate contributing the most the lifetime integral) , </a:t>
            </a:r>
            <a:r>
              <a:rPr lang="en-US" sz="2200" u="sng" dirty="0" smtClean="0">
                <a:solidFill>
                  <a:srgbClr val="008000"/>
                </a:solidFill>
              </a:rPr>
              <a:t>not the model </a:t>
            </a:r>
            <a:r>
              <a:rPr lang="en-US" sz="2200" u="sng" dirty="0" err="1" smtClean="0">
                <a:solidFill>
                  <a:srgbClr val="008000"/>
                </a:solidFill>
              </a:rPr>
              <a:t>eigen</a:t>
            </a:r>
            <a:r>
              <a:rPr lang="en-US" sz="2200" u="sng" dirty="0" smtClean="0">
                <a:solidFill>
                  <a:srgbClr val="008000"/>
                </a:solidFill>
              </a:rPr>
              <a:t>-emittance </a:t>
            </a:r>
            <a:r>
              <a:rPr lang="en-US" sz="2400" u="sng" kern="0" dirty="0" err="1" smtClean="0">
                <a:solidFill>
                  <a:srgbClr val="008000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u="sng" kern="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v</a:t>
            </a:r>
            <a:r>
              <a:rPr lang="en-US" sz="2200" u="sng" dirty="0" smtClean="0">
                <a:solidFill>
                  <a:srgbClr val="008000"/>
                </a:solidFill>
              </a:rPr>
              <a:t> </a:t>
            </a:r>
            <a:endParaRPr lang="en-US" sz="2200" dirty="0" smtClean="0"/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112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4">
            <a:lum bright="-20000" contrast="50000"/>
          </a:blip>
          <a:stretch>
            <a:fillRect/>
          </a:stretch>
        </p:blipFill>
        <p:spPr>
          <a:xfrm>
            <a:off x="2870201" y="5561578"/>
            <a:ext cx="3161520" cy="87732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9" name="Picture 8" descr="Eq1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6950" y="2943225"/>
            <a:ext cx="7448550" cy="3579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 rot="5400000">
            <a:off x="4021407" y="2264029"/>
            <a:ext cx="1493822" cy="6795564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</a:ln>
        </p:spPr>
        <p:txBody>
          <a:bodyPr vert="vert270" wrap="square">
            <a:noAutofit/>
          </a:bodyPr>
          <a:lstStyle/>
          <a:p>
            <a:pPr algn="ctr">
              <a:defRPr/>
            </a:pPr>
            <a:r>
              <a:rPr lang="en-US" sz="2200" kern="0" dirty="0" smtClean="0">
                <a:solidFill>
                  <a:srgbClr val="0000FF"/>
                </a:solidFill>
                <a:latin typeface="Arial"/>
                <a:ea typeface="华文楷体"/>
                <a:cs typeface="Arial"/>
              </a:rPr>
              <a:t>Eigen-emittance </a:t>
            </a:r>
            <a:r>
              <a:rPr lang="en-US" sz="3200" kern="0" dirty="0" err="1" smtClean="0">
                <a:solidFill>
                  <a:srgbClr val="0000FF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kern="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v</a:t>
            </a:r>
            <a:r>
              <a:rPr lang="en-US" sz="2400" i="1" kern="0" dirty="0">
                <a:solidFill>
                  <a:srgbClr val="0000FF"/>
                </a:solidFill>
                <a:latin typeface="+mj-lt"/>
                <a:cs typeface="Times New Roman"/>
              </a:rPr>
              <a:t>= 9 </a:t>
            </a:r>
            <a:r>
              <a:rPr lang="en-US" sz="2400" i="1" kern="0" dirty="0" smtClean="0">
                <a:solidFill>
                  <a:srgbClr val="0000FF"/>
                </a:solidFill>
                <a:latin typeface="+mj-lt"/>
                <a:cs typeface="Times New Roman"/>
              </a:rPr>
              <a:t>pm </a:t>
            </a:r>
            <a:r>
              <a:rPr lang="en-US" sz="2400" kern="0" dirty="0" smtClean="0">
                <a:solidFill>
                  <a:srgbClr val="0000FF"/>
                </a:solidFill>
                <a:latin typeface="Arial"/>
                <a:cs typeface="Arial"/>
              </a:rPr>
              <a:t>[from the model] </a:t>
            </a:r>
          </a:p>
          <a:p>
            <a:pPr algn="ctr">
              <a:defRPr/>
            </a:pPr>
            <a:r>
              <a:rPr lang="en-US" sz="2400" kern="0" dirty="0" smtClean="0">
                <a:solidFill>
                  <a:srgbClr val="0000FF"/>
                </a:solidFill>
                <a:latin typeface="Arial"/>
                <a:cs typeface="Arial"/>
              </a:rPr>
              <a:t>Vs</a:t>
            </a:r>
          </a:p>
          <a:p>
            <a:pPr algn="ctr">
              <a:defRPr/>
            </a:pPr>
            <a:r>
              <a:rPr lang="en-US" sz="2400" kern="0" dirty="0" smtClean="0">
                <a:solidFill>
                  <a:srgbClr val="0000FF"/>
                </a:solidFill>
                <a:latin typeface="Arial"/>
                <a:cs typeface="Arial"/>
              </a:rPr>
              <a:t>Av. apparent emittance &lt;</a:t>
            </a:r>
            <a:r>
              <a:rPr lang="en-US" sz="2400" kern="0" dirty="0" err="1" smtClean="0">
                <a:solidFill>
                  <a:srgbClr val="0000FF"/>
                </a:solidFill>
                <a:latin typeface="Arial"/>
                <a:cs typeface="Arial"/>
              </a:rPr>
              <a:t>E</a:t>
            </a:r>
            <a:r>
              <a:rPr lang="en-US" sz="2400" kern="0" baseline="-25000" dirty="0" err="1" smtClean="0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lang="en-US" sz="2400" kern="0" dirty="0" smtClean="0">
                <a:solidFill>
                  <a:srgbClr val="0000FF"/>
                </a:solidFill>
                <a:latin typeface="Arial"/>
                <a:cs typeface="Arial"/>
              </a:rPr>
              <a:t>&gt;=16 pm [measured]</a:t>
            </a:r>
            <a:endParaRPr 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1" name="Donut 10"/>
          <p:cNvSpPr/>
          <p:nvPr/>
        </p:nvSpPr>
        <p:spPr>
          <a:xfrm>
            <a:off x="5873750" y="3386138"/>
            <a:ext cx="2301875" cy="1270000"/>
          </a:xfrm>
          <a:prstGeom prst="donut">
            <a:avLst>
              <a:gd name="adj" fmla="val 4490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5295900" y="2236788"/>
          <a:ext cx="2273300" cy="957262"/>
        </p:xfrm>
        <a:graphic>
          <a:graphicData uri="http://schemas.openxmlformats.org/presentationml/2006/ole">
            <p:oleObj spid="_x0000_s211970" name="Equation" r:id="rId6" imgW="1054100" imgH="4445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113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One may infer the average </a:t>
            </a:r>
            <a:r>
              <a:rPr lang="en-US" sz="2200" kern="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via </a:t>
            </a:r>
          </a:p>
          <a:p>
            <a:pPr marL="179388" lvl="0" indent="-179388">
              <a:spcBef>
                <a:spcPts val="0"/>
              </a:spcBef>
              <a:spcAft>
                <a:spcPts val="3000"/>
              </a:spcAft>
            </a:pPr>
            <a:r>
              <a:rPr lang="en-US" sz="2200" dirty="0" smtClean="0"/>
              <a:t>  Touschek-lifetime measurement.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>
                <a:latin typeface="Times"/>
                <a:cs typeface="Times"/>
              </a:rPr>
              <a:t> </a:t>
            </a:r>
            <a:r>
              <a:rPr lang="en-US" sz="2800" b="1" i="1" dirty="0" smtClean="0">
                <a:latin typeface="Times"/>
                <a:cs typeface="Times"/>
              </a:rPr>
              <a:t>A</a:t>
            </a:r>
            <a:r>
              <a:rPr lang="en-US" sz="2200" dirty="0" smtClean="0"/>
              <a:t> depends on several RF-related parameters (bunch length, RF acceptance, dynamic aperture).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It actually shall be the </a:t>
            </a:r>
            <a:r>
              <a:rPr lang="en-US" sz="2200" dirty="0" smtClean="0">
                <a:solidFill>
                  <a:srgbClr val="FF0000"/>
                </a:solidFill>
              </a:rPr>
              <a:t>apparent emittance averaged along the low-beta regions of the ring</a:t>
            </a:r>
            <a:r>
              <a:rPr lang="en-US" sz="2200" dirty="0" smtClean="0"/>
              <a:t> (those with the high scattering rate contributing the most the lifetime integral), </a:t>
            </a:r>
            <a:r>
              <a:rPr lang="en-US" sz="2200" u="sng" dirty="0" smtClean="0">
                <a:solidFill>
                  <a:srgbClr val="008000"/>
                </a:solidFill>
              </a:rPr>
              <a:t>not the model </a:t>
            </a:r>
            <a:r>
              <a:rPr lang="en-US" sz="2200" u="sng" dirty="0" err="1" smtClean="0">
                <a:solidFill>
                  <a:srgbClr val="008000"/>
                </a:solidFill>
              </a:rPr>
              <a:t>eigen</a:t>
            </a:r>
            <a:r>
              <a:rPr lang="en-US" sz="2200" u="sng" dirty="0" smtClean="0">
                <a:solidFill>
                  <a:srgbClr val="008000"/>
                </a:solidFill>
              </a:rPr>
              <a:t>-emittance </a:t>
            </a:r>
            <a:r>
              <a:rPr lang="en-US" sz="2400" u="sng" kern="0" dirty="0" err="1" smtClean="0">
                <a:solidFill>
                  <a:srgbClr val="008000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u="sng" kern="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v</a:t>
            </a:r>
            <a:r>
              <a:rPr lang="en-US" sz="2200" u="sng" dirty="0" smtClean="0">
                <a:solidFill>
                  <a:srgbClr val="008000"/>
                </a:solidFill>
              </a:rPr>
              <a:t>   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4">
            <a:lum bright="-20000" contrast="50000"/>
          </a:blip>
          <a:stretch>
            <a:fillRect/>
          </a:stretch>
        </p:blipFill>
        <p:spPr>
          <a:xfrm>
            <a:off x="2870201" y="5561578"/>
            <a:ext cx="3161520" cy="87732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aphicFrame>
        <p:nvGraphicFramePr>
          <p:cNvPr id="214019" name="Object 3"/>
          <p:cNvGraphicFramePr>
            <a:graphicFrameLocks noChangeAspect="1"/>
          </p:cNvGraphicFramePr>
          <p:nvPr/>
        </p:nvGraphicFramePr>
        <p:xfrm>
          <a:off x="533401" y="2133600"/>
          <a:ext cx="6159846" cy="4322763"/>
        </p:xfrm>
        <a:graphic>
          <a:graphicData uri="http://schemas.openxmlformats.org/presentationml/2006/ole">
            <p:oleObj spid="_x0000_s269315" name="Chart" r:id="rId5" imgW="6731000" imgH="4737100" progId="Excel.Sheet.8">
              <p:embed/>
            </p:oleObj>
          </a:graphicData>
        </a:graphic>
      </p:graphicFrame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6388100" y="2236788"/>
          <a:ext cx="2273300" cy="957262"/>
        </p:xfrm>
        <a:graphic>
          <a:graphicData uri="http://schemas.openxmlformats.org/presentationml/2006/ole">
            <p:oleObj spid="_x0000_s269314" name="Equation" r:id="rId6" imgW="1054100" imgH="444500" progId="Equation.3">
              <p:embed/>
            </p:oleObj>
          </a:graphicData>
        </a:graphic>
      </p:graphicFrame>
      <p:sp>
        <p:nvSpPr>
          <p:cNvPr id="11" name="Donut 10"/>
          <p:cNvSpPr/>
          <p:nvPr/>
        </p:nvSpPr>
        <p:spPr>
          <a:xfrm>
            <a:off x="1993900" y="5803900"/>
            <a:ext cx="3997325" cy="769938"/>
          </a:xfrm>
          <a:prstGeom prst="donut">
            <a:avLst>
              <a:gd name="adj" fmla="val 4490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965200" y="5207000"/>
            <a:ext cx="5567387" cy="461665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Measured &lt;</a:t>
            </a:r>
            <a:r>
              <a:rPr lang="en-US" b="1" dirty="0" err="1" smtClean="0">
                <a:solidFill>
                  <a:srgbClr val="0000FF"/>
                </a:solidFill>
              </a:rPr>
              <a:t>Ey</a:t>
            </a:r>
            <a:r>
              <a:rPr lang="en-US" b="1" dirty="0" smtClean="0">
                <a:solidFill>
                  <a:srgbClr val="0000FF"/>
                </a:solidFill>
              </a:rPr>
              <a:t>&gt; not model </a:t>
            </a:r>
            <a:r>
              <a:rPr lang="en-US" b="1" dirty="0" err="1" smtClean="0">
                <a:solidFill>
                  <a:srgbClr val="0000FF"/>
                </a:solidFill>
              </a:rPr>
              <a:t>eigen</a:t>
            </a:r>
            <a:r>
              <a:rPr lang="en-US" b="1" dirty="0" smtClean="0">
                <a:solidFill>
                  <a:srgbClr val="0000FF"/>
                </a:solidFill>
              </a:rPr>
              <a:t>-emittance </a:t>
            </a:r>
            <a:r>
              <a:rPr lang="en-US" kern="0" dirty="0" err="1" smtClean="0">
                <a:solidFill>
                  <a:srgbClr val="0000FF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1400" i="1" kern="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v</a:t>
            </a:r>
            <a:r>
              <a:rPr lang="en-US" sz="1400" i="1" kern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 </a:t>
            </a:r>
            <a:r>
              <a:rPr lang="en-US" sz="2400" kern="0" dirty="0" smtClean="0">
                <a:solidFill>
                  <a:srgbClr val="0000FF"/>
                </a:solidFill>
                <a:latin typeface="Arial"/>
                <a:cs typeface="Arial"/>
              </a:rPr>
              <a:t>!!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114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One may infer the average </a:t>
            </a:r>
            <a:r>
              <a:rPr lang="en-US" sz="2200" kern="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via </a:t>
            </a:r>
          </a:p>
          <a:p>
            <a:pPr marL="179388" lvl="0" indent="-179388">
              <a:spcBef>
                <a:spcPts val="0"/>
              </a:spcBef>
              <a:spcAft>
                <a:spcPts val="3000"/>
              </a:spcAft>
            </a:pPr>
            <a:r>
              <a:rPr lang="en-US" sz="2200" dirty="0" smtClean="0"/>
              <a:t>  Touschek-lifetime measurement.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>
                <a:latin typeface="Times"/>
                <a:cs typeface="Times"/>
              </a:rPr>
              <a:t> </a:t>
            </a:r>
            <a:r>
              <a:rPr lang="en-US" sz="2800" b="1" i="1" dirty="0" smtClean="0">
                <a:latin typeface="Times"/>
                <a:cs typeface="Times"/>
              </a:rPr>
              <a:t>A</a:t>
            </a:r>
            <a:r>
              <a:rPr lang="en-US" sz="2200" dirty="0" smtClean="0"/>
              <a:t> depends on several RF-related parameters (bunch length, RF acceptance, dynamic aperture).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It actually shall be the </a:t>
            </a:r>
            <a:r>
              <a:rPr lang="en-US" sz="2200" dirty="0" smtClean="0">
                <a:solidFill>
                  <a:srgbClr val="FF0000"/>
                </a:solidFill>
              </a:rPr>
              <a:t>apparent emittance averaged along the low-beta regions of the ring</a:t>
            </a:r>
            <a:r>
              <a:rPr lang="en-US" sz="2200" dirty="0" smtClean="0"/>
              <a:t> (those with the high scattering rate contributing the most the lifetime integral), </a:t>
            </a:r>
            <a:r>
              <a:rPr lang="en-US" sz="2200" u="sng" dirty="0" smtClean="0">
                <a:solidFill>
                  <a:srgbClr val="008000"/>
                </a:solidFill>
              </a:rPr>
              <a:t>not the model </a:t>
            </a:r>
            <a:r>
              <a:rPr lang="en-US" sz="2200" u="sng" dirty="0" err="1" smtClean="0">
                <a:solidFill>
                  <a:srgbClr val="008000"/>
                </a:solidFill>
              </a:rPr>
              <a:t>eigen</a:t>
            </a:r>
            <a:r>
              <a:rPr lang="en-US" sz="2200" u="sng" dirty="0" smtClean="0">
                <a:solidFill>
                  <a:srgbClr val="008000"/>
                </a:solidFill>
              </a:rPr>
              <a:t>-emittance </a:t>
            </a:r>
            <a:r>
              <a:rPr lang="en-US" sz="2400" u="sng" kern="0" dirty="0" err="1" smtClean="0">
                <a:solidFill>
                  <a:srgbClr val="008000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u="sng" kern="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v</a:t>
            </a:r>
            <a:r>
              <a:rPr lang="en-US" sz="2200" u="sng" dirty="0" smtClean="0">
                <a:solidFill>
                  <a:srgbClr val="008000"/>
                </a:solidFill>
              </a:rPr>
              <a:t>   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4">
            <a:lum bright="-20000" contrast="50000"/>
          </a:blip>
          <a:stretch>
            <a:fillRect/>
          </a:stretch>
        </p:blipFill>
        <p:spPr>
          <a:xfrm>
            <a:off x="2870201" y="5561578"/>
            <a:ext cx="3161520" cy="87732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aphicFrame>
        <p:nvGraphicFramePr>
          <p:cNvPr id="214019" name="Object 3"/>
          <p:cNvGraphicFramePr>
            <a:graphicFrameLocks noChangeAspect="1"/>
          </p:cNvGraphicFramePr>
          <p:nvPr/>
        </p:nvGraphicFramePr>
        <p:xfrm>
          <a:off x="533401" y="2133600"/>
          <a:ext cx="6159846" cy="4322763"/>
        </p:xfrm>
        <a:graphic>
          <a:graphicData uri="http://schemas.openxmlformats.org/presentationml/2006/ole">
            <p:oleObj spid="_x0000_s214019" name="Chart" r:id="rId5" imgW="6731000" imgH="4737100" progId="Excel.Sheet.8">
              <p:embed/>
            </p:oleObj>
          </a:graphicData>
        </a:graphic>
      </p:graphicFrame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6388100" y="2236788"/>
          <a:ext cx="2273300" cy="957262"/>
        </p:xfrm>
        <a:graphic>
          <a:graphicData uri="http://schemas.openxmlformats.org/presentationml/2006/ole">
            <p:oleObj spid="_x0000_s214018" name="Equation" r:id="rId6" imgW="1054100" imgH="444500" progId="Equation.3">
              <p:embed/>
            </p:oleObj>
          </a:graphicData>
        </a:graphic>
      </p:graphicFrame>
      <p:sp>
        <p:nvSpPr>
          <p:cNvPr id="9" name="Line 5"/>
          <p:cNvSpPr>
            <a:spLocks noChangeShapeType="1"/>
          </p:cNvSpPr>
          <p:nvPr/>
        </p:nvSpPr>
        <p:spPr bwMode="auto">
          <a:xfrm flipH="1">
            <a:off x="1524000" y="3606800"/>
            <a:ext cx="45720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892300" y="3213100"/>
            <a:ext cx="227647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/>
              <a:t>1/ Vacuum Lifetime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115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One may infer the average </a:t>
            </a:r>
            <a:r>
              <a:rPr lang="en-US" sz="2200" kern="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via </a:t>
            </a:r>
          </a:p>
          <a:p>
            <a:pPr marL="179388" lvl="0" indent="-179388">
              <a:spcBef>
                <a:spcPts val="0"/>
              </a:spcBef>
              <a:spcAft>
                <a:spcPts val="3000"/>
              </a:spcAft>
            </a:pPr>
            <a:r>
              <a:rPr lang="en-US" sz="2200" dirty="0" smtClean="0"/>
              <a:t>  Touschek-lifetime measurement.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>
                <a:latin typeface="Times"/>
                <a:cs typeface="Times"/>
              </a:rPr>
              <a:t> </a:t>
            </a:r>
            <a:r>
              <a:rPr lang="en-US" sz="2800" b="1" i="1" dirty="0" smtClean="0">
                <a:latin typeface="Times"/>
                <a:cs typeface="Times"/>
              </a:rPr>
              <a:t>A</a:t>
            </a:r>
            <a:r>
              <a:rPr lang="en-US" sz="2200" dirty="0" smtClean="0"/>
              <a:t> depends on several RF-related parameters (bunch length, RF acceptance, dynamic aperture).</a:t>
            </a:r>
          </a:p>
          <a:p>
            <a:pPr marL="179388" lvl="0" indent="-179388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200" dirty="0" smtClean="0"/>
              <a:t>It actually shall be the </a:t>
            </a:r>
            <a:r>
              <a:rPr lang="en-US" sz="2200" dirty="0" smtClean="0">
                <a:solidFill>
                  <a:srgbClr val="FF0000"/>
                </a:solidFill>
              </a:rPr>
              <a:t>apparent emittance averaged along the low-beta regions of the ring</a:t>
            </a:r>
            <a:r>
              <a:rPr lang="en-US" sz="2200" dirty="0" smtClean="0"/>
              <a:t> (those with the high scattering rate contributing the most the lifetime integral), </a:t>
            </a:r>
            <a:r>
              <a:rPr lang="en-US" sz="2200" u="sng" dirty="0" smtClean="0">
                <a:solidFill>
                  <a:srgbClr val="008000"/>
                </a:solidFill>
              </a:rPr>
              <a:t>not the model </a:t>
            </a:r>
            <a:r>
              <a:rPr lang="en-US" sz="2200" u="sng" dirty="0" err="1" smtClean="0">
                <a:solidFill>
                  <a:srgbClr val="008000"/>
                </a:solidFill>
              </a:rPr>
              <a:t>eigen</a:t>
            </a:r>
            <a:r>
              <a:rPr lang="en-US" sz="2200" u="sng" dirty="0" smtClean="0">
                <a:solidFill>
                  <a:srgbClr val="008000"/>
                </a:solidFill>
              </a:rPr>
              <a:t>-emittance </a:t>
            </a:r>
            <a:r>
              <a:rPr lang="en-US" sz="2400" u="sng" kern="0" dirty="0" err="1" smtClean="0">
                <a:solidFill>
                  <a:srgbClr val="008000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u="sng" kern="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v</a:t>
            </a:r>
            <a:r>
              <a:rPr lang="en-US" sz="2200" u="sng" dirty="0" smtClean="0">
                <a:solidFill>
                  <a:srgbClr val="008000"/>
                </a:solidFill>
              </a:rPr>
              <a:t>   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4">
            <a:lum bright="-20000" contrast="50000"/>
          </a:blip>
          <a:stretch>
            <a:fillRect/>
          </a:stretch>
        </p:blipFill>
        <p:spPr>
          <a:xfrm>
            <a:off x="2870201" y="5561578"/>
            <a:ext cx="3161520" cy="87732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aphicFrame>
        <p:nvGraphicFramePr>
          <p:cNvPr id="214019" name="Object 3"/>
          <p:cNvGraphicFramePr>
            <a:graphicFrameLocks noChangeAspect="1"/>
          </p:cNvGraphicFramePr>
          <p:nvPr/>
        </p:nvGraphicFramePr>
        <p:xfrm>
          <a:off x="533401" y="2133600"/>
          <a:ext cx="6159846" cy="4322763"/>
        </p:xfrm>
        <a:graphic>
          <a:graphicData uri="http://schemas.openxmlformats.org/presentationml/2006/ole">
            <p:oleObj spid="_x0000_s216067" name="Chart" r:id="rId5" imgW="6731000" imgH="4737100" progId="Excel.Sheet.8">
              <p:embed/>
            </p:oleObj>
          </a:graphicData>
        </a:graphic>
      </p:graphicFrame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6388100" y="2236788"/>
          <a:ext cx="2273300" cy="957262"/>
        </p:xfrm>
        <a:graphic>
          <a:graphicData uri="http://schemas.openxmlformats.org/presentationml/2006/ole">
            <p:oleObj spid="_x0000_s216066" name="Equation" r:id="rId6" imgW="1054100" imgH="444500" progId="Equation.3">
              <p:embed/>
            </p:oleObj>
          </a:graphicData>
        </a:graphic>
      </p:graphicFrame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4300" y="4140200"/>
            <a:ext cx="4762500" cy="2197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350" b="1" i="1" dirty="0" smtClean="0">
                <a:latin typeface="Times"/>
                <a:cs typeface="Times"/>
              </a:rPr>
              <a:t>A</a:t>
            </a:r>
            <a:r>
              <a:rPr lang="en-US" sz="2350" b="1" dirty="0" smtClean="0"/>
              <a:t> inferred from lifetime </a:t>
            </a:r>
          </a:p>
          <a:p>
            <a:pPr algn="ctr"/>
            <a:r>
              <a:rPr lang="en-US" sz="2350" b="1" dirty="0" smtClean="0"/>
              <a:t>measurement at large </a:t>
            </a:r>
          </a:p>
          <a:p>
            <a:pPr algn="ctr"/>
            <a:r>
              <a:rPr lang="en-US" sz="2350" b="1" dirty="0" smtClean="0"/>
              <a:t>emittance (</a:t>
            </a:r>
            <a:r>
              <a:rPr lang="en-US" sz="2350" b="1" dirty="0" smtClean="0">
                <a:solidFill>
                  <a:srgbClr val="FF0000"/>
                </a:solidFill>
              </a:rPr>
              <a:t>with white noise, </a:t>
            </a:r>
          </a:p>
          <a:p>
            <a:pPr algn="ctr"/>
            <a:r>
              <a:rPr lang="en-US" sz="2350" b="1" dirty="0" smtClean="0">
                <a:solidFill>
                  <a:srgbClr val="FF0000"/>
                </a:solidFill>
              </a:rPr>
              <a:t>rather than with coupling</a:t>
            </a:r>
            <a:r>
              <a:rPr lang="en-US" sz="2350" b="1" dirty="0" smtClean="0"/>
              <a:t>) =&gt; no need of RF-related parameters</a:t>
            </a:r>
            <a:endParaRPr lang="en-US" sz="2350" b="1" dirty="0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flipH="1">
            <a:off x="2070100" y="4318000"/>
            <a:ext cx="2209800" cy="5461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flipV="1">
            <a:off x="4241800" y="2590800"/>
            <a:ext cx="3060700" cy="1739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116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graphicFrame>
        <p:nvGraphicFramePr>
          <p:cNvPr id="12" name="Group 388"/>
          <p:cNvGraphicFramePr>
            <a:graphicFrameLocks noGrp="1"/>
          </p:cNvGraphicFramePr>
          <p:nvPr/>
        </p:nvGraphicFramePr>
        <p:xfrm>
          <a:off x="514350" y="2355850"/>
          <a:ext cx="8001000" cy="4067181"/>
        </p:xfrm>
        <a:graphic>
          <a:graphicData uri="http://schemas.openxmlformats.org/drawingml/2006/table">
            <a:tbl>
              <a:tblPr/>
              <a:tblGrid>
                <a:gridCol w="1676400"/>
                <a:gridCol w="3675063"/>
                <a:gridCol w="1323975"/>
                <a:gridCol w="1325562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Conditions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200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mA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/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8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no Single </a:t>
                      </a:r>
                      <a:r>
                        <a:rPr kumimoji="0" lang="it-IT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Bunch</a:t>
                      </a:r>
                      <a:r>
                        <a:rPr kumimoji="0" lang="it-IT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          </a:t>
                      </a:r>
                      <a:endParaRPr kumimoji="0" lang="it-IT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01-Feb-11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Measurements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Model </a:t>
                      </a:r>
                      <a:r>
                        <a:rPr kumimoji="0" lang="en-GB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eigen</a:t>
                      </a: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-emittance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</a:rPr>
                        <a:t>2.4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</a:t>
                      </a:r>
                      <a:r>
                        <a:rPr kumimoji="0" lang="en-GB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</a:t>
                      </a:r>
                      <a:r>
                        <a:rPr kumimoji="0" lang="en-GB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Emitt</a:t>
                      </a:r>
                      <a:r>
                        <a:rPr kumimoji="0" lang="en-GB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.  &lt;IAX&gt;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65" charset="0"/>
                        </a:rPr>
                        <a:t>4.2±1.2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 ID25-b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3.64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 ID25-XRL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3.75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D9-a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7.1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Total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51.5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Processing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Touschek Prolongated Vert Emitt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65" charset="0"/>
                        </a:rPr>
                        <a:t>3.9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Vacuum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170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Touschek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Estimation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Total  Lifetime @ 2pm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40.4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117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graphicFrame>
        <p:nvGraphicFramePr>
          <p:cNvPr id="12" name="Group 388"/>
          <p:cNvGraphicFramePr>
            <a:graphicFrameLocks noGrp="1"/>
          </p:cNvGraphicFramePr>
          <p:nvPr/>
        </p:nvGraphicFramePr>
        <p:xfrm>
          <a:off x="514350" y="2355850"/>
          <a:ext cx="8001000" cy="4067181"/>
        </p:xfrm>
        <a:graphic>
          <a:graphicData uri="http://schemas.openxmlformats.org/drawingml/2006/table">
            <a:tbl>
              <a:tblPr/>
              <a:tblGrid>
                <a:gridCol w="1676400"/>
                <a:gridCol w="3675063"/>
                <a:gridCol w="1323975"/>
                <a:gridCol w="1325562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Conditions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200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mA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/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8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no Single </a:t>
                      </a:r>
                      <a:r>
                        <a:rPr kumimoji="0" lang="it-IT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Bunch</a:t>
                      </a:r>
                      <a:r>
                        <a:rPr kumimoji="0" lang="it-IT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          </a:t>
                      </a:r>
                      <a:endParaRPr kumimoji="0" lang="it-IT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01-Feb-11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Measurements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Model </a:t>
                      </a:r>
                      <a:r>
                        <a:rPr kumimoji="0" lang="en-GB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eigen</a:t>
                      </a: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-emittance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2.4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 &lt;IAX&gt;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65" charset="0"/>
                        </a:rPr>
                        <a:t>4.2±1.2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 ID25-b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3.64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 ID25-XRL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3.75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D9-a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7.1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Total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51.5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Processing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Touschek Prolongated Vert Emitt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65" charset="0"/>
                        </a:rPr>
                        <a:t>3.9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Vacuum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170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Touschek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Estimation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Total  Lifetime @ 2pm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40.4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9" name="Curved Left Arrow 18"/>
          <p:cNvSpPr/>
          <p:nvPr/>
        </p:nvSpPr>
        <p:spPr>
          <a:xfrm>
            <a:off x="8343900" y="3302000"/>
            <a:ext cx="533400" cy="2171700"/>
          </a:xfrm>
          <a:prstGeom prst="curvedLeftArrow">
            <a:avLst>
              <a:gd name="adj1" fmla="val 26055"/>
              <a:gd name="adj2" fmla="val 140462"/>
              <a:gd name="adj3" fmla="val 45513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695700" y="4038600"/>
            <a:ext cx="2235200" cy="88900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tIns="154800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0"/>
              </a:spcBef>
            </a:pPr>
            <a:r>
              <a:rPr lang="en-US" sz="3600" b="1" dirty="0" smtClean="0">
                <a:solidFill>
                  <a:srgbClr val="0000FF"/>
                </a:solidFill>
              </a:rPr>
              <a:t>OK!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118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graphicFrame>
        <p:nvGraphicFramePr>
          <p:cNvPr id="12" name="Group 388"/>
          <p:cNvGraphicFramePr>
            <a:graphicFrameLocks noGrp="1"/>
          </p:cNvGraphicFramePr>
          <p:nvPr/>
        </p:nvGraphicFramePr>
        <p:xfrm>
          <a:off x="514350" y="2355850"/>
          <a:ext cx="8001000" cy="4067181"/>
        </p:xfrm>
        <a:graphic>
          <a:graphicData uri="http://schemas.openxmlformats.org/drawingml/2006/table">
            <a:tbl>
              <a:tblPr/>
              <a:tblGrid>
                <a:gridCol w="1676400"/>
                <a:gridCol w="3675063"/>
                <a:gridCol w="1323975"/>
                <a:gridCol w="1325562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Conditions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200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mA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/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8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no Single </a:t>
                      </a:r>
                      <a:r>
                        <a:rPr kumimoji="0" lang="it-IT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Bunch</a:t>
                      </a:r>
                      <a:r>
                        <a:rPr kumimoji="0" lang="it-IT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          </a:t>
                      </a:r>
                      <a:endParaRPr kumimoji="0" lang="it-IT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01-Feb-11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Measurements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65" charset="0"/>
                        </a:rPr>
                        <a:t>Model </a:t>
                      </a:r>
                      <a:r>
                        <a:rPr kumimoji="0" lang="en-GB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65" charset="0"/>
                        </a:rPr>
                        <a:t>eigen</a:t>
                      </a: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65" charset="0"/>
                        </a:rPr>
                        <a:t>-emittance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65" charset="0"/>
                        </a:rPr>
                        <a:t>2.4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 &lt;IAX&gt;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65" charset="0"/>
                        </a:rPr>
                        <a:t>4.2±1.2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 ID25-b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3.64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 ID25-XRL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3.75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D9-a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7.1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Total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51.5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Processing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Touschek Prolongated Vert Emitt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65" charset="0"/>
                        </a:rPr>
                        <a:t>3.9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Vacuum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170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Touschek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Estimation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Total  Lifetime @ 2pm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40.4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9" name="Curved Left Arrow 18"/>
          <p:cNvSpPr/>
          <p:nvPr/>
        </p:nvSpPr>
        <p:spPr>
          <a:xfrm>
            <a:off x="8343900" y="2984500"/>
            <a:ext cx="533400" cy="2489200"/>
          </a:xfrm>
          <a:prstGeom prst="curvedLeftArrow">
            <a:avLst>
              <a:gd name="adj1" fmla="val 26055"/>
              <a:gd name="adj2" fmla="val 140462"/>
              <a:gd name="adj3" fmla="val 45513"/>
            </a:avLst>
          </a:prstGeom>
          <a:solidFill>
            <a:srgbClr val="FF0000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695700" y="4038600"/>
            <a:ext cx="2235200" cy="8890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tIns="154800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0"/>
              </a:spcBef>
            </a:pPr>
            <a:r>
              <a:rPr lang="en-US" sz="3600" b="1" dirty="0" smtClean="0">
                <a:solidFill>
                  <a:srgbClr val="FF0000"/>
                </a:solidFill>
              </a:rPr>
              <a:t>NO!!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119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lifetime measurement (2)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endParaRPr lang="en-US" sz="2200" dirty="0" smtClean="0"/>
          </a:p>
        </p:txBody>
      </p:sp>
      <p:graphicFrame>
        <p:nvGraphicFramePr>
          <p:cNvPr id="12" name="Group 388"/>
          <p:cNvGraphicFramePr>
            <a:graphicFrameLocks noGrp="1"/>
          </p:cNvGraphicFramePr>
          <p:nvPr/>
        </p:nvGraphicFramePr>
        <p:xfrm>
          <a:off x="514350" y="2355850"/>
          <a:ext cx="8001000" cy="4067181"/>
        </p:xfrm>
        <a:graphic>
          <a:graphicData uri="http://schemas.openxmlformats.org/drawingml/2006/table">
            <a:tbl>
              <a:tblPr/>
              <a:tblGrid>
                <a:gridCol w="1676400"/>
                <a:gridCol w="3675063"/>
                <a:gridCol w="1323975"/>
                <a:gridCol w="1325562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Conditions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200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mA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/</a:t>
                      </a: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8</a:t>
                      </a: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no Single </a:t>
                      </a:r>
                      <a:r>
                        <a:rPr kumimoji="0" lang="it-IT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Bunch</a:t>
                      </a:r>
                      <a:r>
                        <a:rPr kumimoji="0" lang="it-IT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           </a:t>
                      </a:r>
                      <a:endParaRPr kumimoji="0" lang="it-IT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01-Feb-11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Measurements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65" charset="0"/>
                        </a:rPr>
                        <a:t>Model </a:t>
                      </a:r>
                      <a:r>
                        <a:rPr kumimoji="0" lang="en-GB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65" charset="0"/>
                        </a:rPr>
                        <a:t>eigen</a:t>
                      </a: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65" charset="0"/>
                        </a:rPr>
                        <a:t>-emittance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65" charset="0"/>
                        </a:rPr>
                        <a:t>2.4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 &lt;IAX&gt;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65" charset="0"/>
                        </a:rPr>
                        <a:t>4.2±1.2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 ID25-b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3.64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 ID25-XRL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3.75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Vert Emitt. D9-a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7.1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Total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51.5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Processing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Touschek Prolongated Vert Emitt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[pm]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65" charset="0"/>
                        </a:rPr>
                        <a:t>3.9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Vacuum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170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Touschek Lifetime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74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Estimation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Total  Lifetime @ 2pm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[h]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</a:rPr>
                        <a:t>40.4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9" name="Curved Left Arrow 18"/>
          <p:cNvSpPr/>
          <p:nvPr/>
        </p:nvSpPr>
        <p:spPr>
          <a:xfrm>
            <a:off x="8343900" y="2984500"/>
            <a:ext cx="533400" cy="2489200"/>
          </a:xfrm>
          <a:prstGeom prst="curvedLeftArrow">
            <a:avLst>
              <a:gd name="adj1" fmla="val 26055"/>
              <a:gd name="adj2" fmla="val 140462"/>
              <a:gd name="adj3" fmla="val 45513"/>
            </a:avLst>
          </a:prstGeom>
          <a:solidFill>
            <a:srgbClr val="FF0000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695700" y="4038600"/>
            <a:ext cx="2235200" cy="8890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tIns="154800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0"/>
              </a:spcBef>
            </a:pPr>
            <a:r>
              <a:rPr lang="en-US" sz="3600" b="1" dirty="0" smtClean="0">
                <a:solidFill>
                  <a:srgbClr val="FF0000"/>
                </a:solidFill>
              </a:rPr>
              <a:t>NO!!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9" name="Picture 8" descr="eq_guignard_ey.gif"/>
          <p:cNvPicPr>
            <a:picLocks noChangeAspect="1"/>
          </p:cNvPicPr>
          <p:nvPr/>
        </p:nvPicPr>
        <p:blipFill>
          <a:blip r:embed="rId4">
            <a:lum bright="-20000" contrast="50000"/>
          </a:blip>
          <a:stretch>
            <a:fillRect/>
          </a:stretch>
        </p:blipFill>
        <p:spPr>
          <a:xfrm>
            <a:off x="2870201" y="5561578"/>
            <a:ext cx="3161520" cy="87732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533401" y="2133600"/>
          <a:ext cx="6159846" cy="4322763"/>
        </p:xfrm>
        <a:graphic>
          <a:graphicData uri="http://schemas.openxmlformats.org/presentationml/2006/ole">
            <p:oleObj spid="_x0000_s275458" name="Chart" r:id="rId5" imgW="6731000" imgH="4737100" progId="Excel.Sheet.8">
              <p:embed/>
            </p:oleObj>
          </a:graphicData>
        </a:graphic>
      </p:graphicFrame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965200" y="5207000"/>
            <a:ext cx="5567387" cy="461665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Measured &lt;</a:t>
            </a:r>
            <a:r>
              <a:rPr lang="en-US" b="1" dirty="0" err="1" smtClean="0">
                <a:solidFill>
                  <a:srgbClr val="0000FF"/>
                </a:solidFill>
              </a:rPr>
              <a:t>Ey</a:t>
            </a:r>
            <a:r>
              <a:rPr lang="en-US" b="1" dirty="0" smtClean="0">
                <a:solidFill>
                  <a:srgbClr val="0000FF"/>
                </a:solidFill>
              </a:rPr>
              <a:t>&gt; </a:t>
            </a:r>
            <a:r>
              <a:rPr lang="en-US" b="1" dirty="0" smtClean="0">
                <a:solidFill>
                  <a:srgbClr val="FF0000"/>
                </a:solidFill>
              </a:rPr>
              <a:t>not model </a:t>
            </a:r>
            <a:r>
              <a:rPr lang="en-US" b="1" dirty="0" err="1" smtClean="0">
                <a:solidFill>
                  <a:srgbClr val="FF0000"/>
                </a:solidFill>
              </a:rPr>
              <a:t>eigen</a:t>
            </a:r>
            <a:r>
              <a:rPr lang="en-US" b="1" dirty="0" smtClean="0">
                <a:solidFill>
                  <a:srgbClr val="FF0000"/>
                </a:solidFill>
              </a:rPr>
              <a:t>-emittance </a:t>
            </a:r>
            <a:r>
              <a:rPr lang="en-US" kern="0" dirty="0" err="1" smtClean="0">
                <a:solidFill>
                  <a:srgbClr val="FF0000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1400" i="1" kern="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lang="en-US" sz="1400" i="1" kern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lang="en-US" sz="2400" kern="0" dirty="0" smtClean="0">
                <a:solidFill>
                  <a:srgbClr val="0000FF"/>
                </a:solidFill>
                <a:latin typeface="Arial"/>
                <a:cs typeface="Arial"/>
              </a:rPr>
              <a:t>!!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98500" y="2222500"/>
            <a:ext cx="4651521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>
                <a:solidFill>
                  <a:srgbClr val="008000"/>
                </a:solidFill>
              </a:rPr>
              <a:t>Touschek lifetime measurement @ ESRF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965200" y="2971800"/>
            <a:ext cx="3263900" cy="1041400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large &lt;</a:t>
            </a:r>
            <a:r>
              <a:rPr lang="en-US" b="1" dirty="0" err="1" smtClean="0">
                <a:solidFill>
                  <a:srgbClr val="0000FF"/>
                </a:solidFill>
              </a:rPr>
              <a:t>Ey</a:t>
            </a:r>
            <a:r>
              <a:rPr lang="en-US" b="1" dirty="0" smtClean="0">
                <a:solidFill>
                  <a:srgbClr val="0000FF"/>
                </a:solidFill>
              </a:rPr>
              <a:t>&gt; with white noise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rather than with coupling </a:t>
            </a:r>
            <a:r>
              <a:rPr lang="en-US" b="1" dirty="0" smtClean="0">
                <a:solidFill>
                  <a:srgbClr val="0000FF"/>
                </a:solidFill>
              </a:rPr>
              <a:t>to keep </a:t>
            </a:r>
            <a:r>
              <a:rPr lang="en-US" b="1" dirty="0" err="1" smtClean="0">
                <a:solidFill>
                  <a:srgbClr val="0000FF"/>
                </a:solidFill>
              </a:rPr>
              <a:t>βx</a:t>
            </a:r>
            <a:r>
              <a:rPr lang="en-US" b="1" dirty="0" smtClean="0">
                <a:solidFill>
                  <a:srgbClr val="0000FF"/>
                </a:solidFill>
              </a:rPr>
              <a:t>, </a:t>
            </a:r>
            <a:r>
              <a:rPr lang="en-US" b="1" dirty="0" err="1" smtClean="0">
                <a:solidFill>
                  <a:srgbClr val="0000FF"/>
                </a:solidFill>
              </a:rPr>
              <a:t>βy</a:t>
            </a:r>
            <a:r>
              <a:rPr lang="en-US" b="1" dirty="0" smtClean="0">
                <a:solidFill>
                  <a:srgbClr val="0000FF"/>
                </a:solidFill>
              </a:rPr>
              <a:t> &amp; </a:t>
            </a:r>
            <a:r>
              <a:rPr lang="en-US" b="1" dirty="0" err="1" smtClean="0">
                <a:solidFill>
                  <a:srgbClr val="0000FF"/>
                </a:solidFill>
              </a:rPr>
              <a:t>δEy</a:t>
            </a:r>
            <a:r>
              <a:rPr lang="en-US" b="1" dirty="0" smtClean="0">
                <a:solidFill>
                  <a:srgbClr val="0000FF"/>
                </a:solidFill>
              </a:rPr>
              <a:t> constant</a:t>
            </a:r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>
            <a:off x="1562100" y="4025900"/>
            <a:ext cx="241300" cy="647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5"/>
          <p:cNvSpPr>
            <a:spLocks noChangeShapeType="1"/>
          </p:cNvSpPr>
          <p:nvPr/>
        </p:nvSpPr>
        <p:spPr bwMode="auto">
          <a:xfrm>
            <a:off x="1689100" y="5740400"/>
            <a:ext cx="647700" cy="4699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C1B18-3E7F-2847-BED3-6AE8B91F3679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665163"/>
            <a:ext cx="87344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Meas. vertical emittance E</a:t>
            </a:r>
            <a:r>
              <a:rPr lang="en-US" i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mtClean="0"/>
              <a:t> from RMS beam size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30200" y="1854200"/>
          <a:ext cx="8623300" cy="27051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888461"/>
                <a:gridCol w="3292533"/>
                <a:gridCol w="1215101"/>
                <a:gridCol w="3227205"/>
              </a:tblGrid>
              <a:tr h="547863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Stored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beam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current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</a:t>
                      </a:r>
                      <a:r>
                        <a:rPr lang="en-US" sz="1500" dirty="0" err="1" smtClean="0">
                          <a:solidFill>
                            <a:srgbClr val="0000FF"/>
                          </a:solidFill>
                        </a:rPr>
                        <a:t>mA</a:t>
                      </a: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]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</a:p>
                    <a:p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[pm]</a:t>
                      </a:r>
                    </a:p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INCREASING ION TRAPPING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 </a:t>
                      </a:r>
                    </a:p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endParaRPr lang="en-US" sz="15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3.0  ± 1.5   (STD)  ±0.15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1.7   (STD)  ±0.07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160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10.1  ± 2.0   (STD)  ±0.12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1.8   (STD)  ±0.35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117600" y="1384301"/>
            <a:ext cx="767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Fixed low coupling</a:t>
            </a:r>
            <a:endParaRPr lang="en-US" sz="2000" dirty="0" smtClean="0">
              <a:solidFill>
                <a:srgbClr val="8000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07340" y="5753101"/>
            <a:ext cx="5583860" cy="7365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6800" rIns="91440" bIns="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STD =standard deviation from 11 IAX monitors 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F</a:t>
            </a:r>
            <a:r>
              <a:rPr lang="en-US" sz="2000" dirty="0" smtClean="0">
                <a:solidFill>
                  <a:srgbClr val="000000"/>
                </a:solidFill>
              </a:rPr>
              <a:t>=F</a:t>
            </a:r>
            <a:r>
              <a:rPr lang="en-US" sz="2000" dirty="0" smtClean="0"/>
              <a:t>luctuation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over 30 </a:t>
            </a:r>
            <a:r>
              <a:rPr lang="en-US" sz="2000" dirty="0" err="1" smtClean="0">
                <a:solidFill>
                  <a:srgbClr val="000000"/>
                </a:solidFill>
              </a:rPr>
              <a:t>s</a:t>
            </a:r>
            <a:r>
              <a:rPr lang="en-US" sz="2000" dirty="0" smtClean="0">
                <a:solidFill>
                  <a:srgbClr val="000000"/>
                </a:solidFill>
              </a:rPr>
              <a:t> from 1-Hz sampling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120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400" dirty="0" smtClean="0"/>
              <a:t>EXTRA: Brilliance @ </a:t>
            </a:r>
            <a:r>
              <a:rPr lang="en-US" sz="2400" dirty="0" err="1" smtClean="0"/>
              <a:t>ε</a:t>
            </a:r>
            <a:r>
              <a:rPr lang="en-US" sz="2400" baseline="-25000" dirty="0" err="1" smtClean="0"/>
              <a:t>y</a:t>
            </a:r>
            <a:r>
              <a:rPr lang="en-US" sz="2400" dirty="0" smtClean="0"/>
              <a:t> = 3 pm @200 </a:t>
            </a:r>
            <a:r>
              <a:rPr lang="en-US" sz="2400" dirty="0" err="1" smtClean="0"/>
              <a:t>mA</a:t>
            </a:r>
            <a:r>
              <a:rPr lang="en-US" sz="2400" dirty="0" smtClean="0"/>
              <a:t> </a:t>
            </a:r>
          </a:p>
        </p:txBody>
      </p:sp>
      <p:pic>
        <p:nvPicPr>
          <p:cNvPr id="75781" name="Picture 7" descr="ug12-undul.jpg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2489201" y="1668188"/>
            <a:ext cx="6413500" cy="47072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5782" name="Rectangle 3"/>
          <p:cNvSpPr txBox="1">
            <a:spLocks noChangeArrowheads="1"/>
          </p:cNvSpPr>
          <p:nvPr/>
        </p:nvSpPr>
        <p:spPr bwMode="auto">
          <a:xfrm>
            <a:off x="400050" y="1522413"/>
            <a:ext cx="2217738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spcAft>
                <a:spcPts val="1200"/>
              </a:spcAft>
              <a:buClr>
                <a:srgbClr val="7DA9DA"/>
              </a:buClr>
            </a:pPr>
            <a:r>
              <a:rPr lang="en-US" sz="2000" dirty="0"/>
              <a:t>Solid curve: Brilliance of the X-ray beam emitted from the two in-vacuum </a:t>
            </a:r>
            <a:r>
              <a:rPr lang="en-US" sz="2000" dirty="0" err="1"/>
              <a:t>undulators</a:t>
            </a:r>
            <a:r>
              <a:rPr lang="en-US" sz="2000" dirty="0"/>
              <a:t> installed on ID27 (High Pressure </a:t>
            </a:r>
            <a:r>
              <a:rPr lang="en-US" sz="2000" dirty="0" err="1"/>
              <a:t>beamline</a:t>
            </a:r>
            <a:r>
              <a:rPr lang="en-US" sz="2000" dirty="0"/>
              <a:t>). Each </a:t>
            </a:r>
            <a:r>
              <a:rPr lang="en-US" sz="2000" dirty="0" err="1"/>
              <a:t>undulator</a:t>
            </a:r>
            <a:r>
              <a:rPr lang="en-US" sz="2000" dirty="0"/>
              <a:t> segment has a period of 23 mm, a length of 2 </a:t>
            </a:r>
            <a:r>
              <a:rPr lang="en-US" sz="2000" dirty="0" err="1"/>
              <a:t>m</a:t>
            </a:r>
            <a:r>
              <a:rPr lang="en-US" sz="2000" dirty="0"/>
              <a:t> and is operated with a minimum gap of 6 mm.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C1B18-3E7F-2847-BED3-6AE8B91F3679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665163"/>
            <a:ext cx="87344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Meas. vertical emittance E</a:t>
            </a:r>
            <a:r>
              <a:rPr lang="en-US" i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mtClean="0"/>
              <a:t> from RMS beam size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30200" y="1854200"/>
          <a:ext cx="8623300" cy="306959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888461"/>
                <a:gridCol w="3292533"/>
                <a:gridCol w="1215101"/>
                <a:gridCol w="3227205"/>
              </a:tblGrid>
              <a:tr h="547863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Stored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beam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current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</a:t>
                      </a:r>
                      <a:r>
                        <a:rPr lang="en-US" sz="1500" dirty="0" err="1" smtClean="0">
                          <a:solidFill>
                            <a:srgbClr val="0000FF"/>
                          </a:solidFill>
                        </a:rPr>
                        <a:t>mA</a:t>
                      </a: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] </a:t>
                      </a:r>
                    </a:p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[pm]</a:t>
                      </a:r>
                    </a:p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INCREASING ION TRAPPING</a:t>
                      </a:r>
                    </a:p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3.0  ± 1.5   (STD)  ±0.15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1.7   (STD)  ±0.07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160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10.1  ± 2.0   (STD)  ±0.12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1.8   (STD)  ±0.35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200*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4.2  ± 1.4   (STD)  ±0.05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 </a:t>
                      </a:r>
                      <a:r>
                        <a:rPr lang="en-US" sz="1750" dirty="0" err="1" smtClean="0">
                          <a:solidFill>
                            <a:srgbClr val="0000FF"/>
                          </a:solidFill>
                          <a:latin typeface="Wingdings"/>
                          <a:ea typeface="Wingdings"/>
                          <a:cs typeface="Wingdings"/>
                        </a:rPr>
                        <a:t></a:t>
                      </a:r>
                      <a:r>
                        <a:rPr lang="en-US" sz="1750" baseline="0" dirty="0" smtClean="0">
                          <a:solidFill>
                            <a:srgbClr val="0000FF"/>
                          </a:solidFill>
                        </a:rPr>
                        <a:t> with bunch-by-bunch feedback</a:t>
                      </a:r>
                      <a:endParaRPr lang="en-US" sz="1750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07340" y="5753101"/>
            <a:ext cx="5583860" cy="7365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6800" rIns="91440" bIns="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STD =standard deviation from 11 IAX monitors 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F=F</a:t>
            </a:r>
            <a:r>
              <a:rPr lang="en-US" sz="2000" dirty="0" smtClean="0"/>
              <a:t>luctuation</a:t>
            </a:r>
            <a:r>
              <a:rPr lang="en-US" sz="2000" dirty="0" smtClean="0">
                <a:solidFill>
                  <a:srgbClr val="000000"/>
                </a:solidFill>
              </a:rPr>
              <a:t> over </a:t>
            </a:r>
            <a:r>
              <a:rPr lang="en-US" sz="2000" dirty="0" smtClean="0">
                <a:solidFill>
                  <a:srgbClr val="000000"/>
                </a:solidFill>
              </a:rPr>
              <a:t>30 </a:t>
            </a:r>
            <a:r>
              <a:rPr lang="en-US" sz="2000" dirty="0" err="1" smtClean="0">
                <a:solidFill>
                  <a:srgbClr val="000000"/>
                </a:solidFill>
              </a:rPr>
              <a:t>s</a:t>
            </a:r>
            <a:r>
              <a:rPr lang="en-US" sz="2000" dirty="0" smtClean="0">
                <a:solidFill>
                  <a:srgbClr val="000000"/>
                </a:solidFill>
              </a:rPr>
              <a:t> from 1-Hz sampling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117600" y="1384301"/>
            <a:ext cx="767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Fixed low coupling</a:t>
            </a:r>
            <a:endParaRPr lang="en-US" sz="2000" dirty="0" smtClean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C1B18-3E7F-2847-BED3-6AE8B91F3679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665163"/>
            <a:ext cx="87344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Meas. vertical emittance E</a:t>
            </a:r>
            <a:r>
              <a:rPr lang="en-US" i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mtClean="0"/>
              <a:t> from RMS beam size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30200" y="1854200"/>
          <a:ext cx="8623300" cy="27051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888461"/>
                <a:gridCol w="3292533"/>
                <a:gridCol w="1215101"/>
                <a:gridCol w="3227205"/>
              </a:tblGrid>
              <a:tr h="547863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Stored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beam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current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</a:t>
                      </a:r>
                      <a:r>
                        <a:rPr lang="en-US" sz="1500" dirty="0" err="1" smtClean="0">
                          <a:solidFill>
                            <a:srgbClr val="0000FF"/>
                          </a:solidFill>
                        </a:rPr>
                        <a:t>mA</a:t>
                      </a: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] 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[pm]</a:t>
                      </a:r>
                    </a:p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INCREASING ION TRAPPING</a:t>
                      </a:r>
                    </a:p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Corrector  skew quad (S13C1)</a:t>
                      </a:r>
                      <a:r>
                        <a:rPr lang="en-US" sz="1500" baseline="0" dirty="0" smtClean="0">
                          <a:solidFill>
                            <a:srgbClr val="800000"/>
                          </a:solidFill>
                        </a:rPr>
                        <a:t> current </a:t>
                      </a:r>
                    </a:p>
                    <a:p>
                      <a:r>
                        <a:rPr lang="en-US" sz="1500" baseline="0" dirty="0" smtClean="0">
                          <a:solidFill>
                            <a:srgbClr val="800000"/>
                          </a:solidFill>
                        </a:rPr>
                        <a:t>[A]</a:t>
                      </a:r>
                      <a:endParaRPr lang="en-US" sz="15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[pm]</a:t>
                      </a:r>
                    </a:p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INCREASING COUPLING </a:t>
                      </a: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3.0  ± 1.5   (STD)  ±0.15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3.1  ±  1.5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1.7   (STD)  ±0.07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0.08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 1.8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160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10.1  ± 2.0   (STD)  ±0.12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0.15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10.0  ±  2.7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1.8   (STD)  ±0.35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0.18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 3.2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07340" y="5753101"/>
            <a:ext cx="5583860" cy="7365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6800" rIns="91440" bIns="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STD =standard deviation from 11 IAX monitors 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F=F</a:t>
            </a:r>
            <a:r>
              <a:rPr lang="en-US" sz="2000" dirty="0" smtClean="0"/>
              <a:t>luctuation</a:t>
            </a:r>
            <a:r>
              <a:rPr lang="en-US" sz="2000" dirty="0" smtClean="0">
                <a:solidFill>
                  <a:srgbClr val="000000"/>
                </a:solidFill>
              </a:rPr>
              <a:t> over </a:t>
            </a:r>
            <a:r>
              <a:rPr lang="en-US" sz="2000" dirty="0" smtClean="0">
                <a:solidFill>
                  <a:srgbClr val="000000"/>
                </a:solidFill>
              </a:rPr>
              <a:t>30 </a:t>
            </a:r>
            <a:r>
              <a:rPr lang="en-US" sz="2000" dirty="0" err="1" smtClean="0">
                <a:solidFill>
                  <a:srgbClr val="000000"/>
                </a:solidFill>
              </a:rPr>
              <a:t>s</a:t>
            </a:r>
            <a:r>
              <a:rPr lang="en-US" sz="2000" dirty="0" smtClean="0">
                <a:solidFill>
                  <a:srgbClr val="000000"/>
                </a:solidFill>
              </a:rPr>
              <a:t> from 1-Hz sampling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117600" y="1384301"/>
            <a:ext cx="767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Fixed low coupling                                 </a:t>
            </a:r>
            <a:r>
              <a:rPr lang="en-US" sz="2000" dirty="0" smtClean="0">
                <a:solidFill>
                  <a:srgbClr val="800000"/>
                </a:solidFill>
              </a:rPr>
              <a:t>Fixed low beam current</a:t>
            </a:r>
          </a:p>
        </p:txBody>
      </p:sp>
      <p:sp>
        <p:nvSpPr>
          <p:cNvPr id="15" name="Donut 14"/>
          <p:cNvSpPr/>
          <p:nvPr/>
        </p:nvSpPr>
        <p:spPr>
          <a:xfrm>
            <a:off x="1212850" y="2920999"/>
            <a:ext cx="666750" cy="1943101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Donut 15"/>
          <p:cNvSpPr/>
          <p:nvPr/>
        </p:nvSpPr>
        <p:spPr>
          <a:xfrm>
            <a:off x="5708650" y="2920999"/>
            <a:ext cx="666750" cy="1943101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C1B18-3E7F-2847-BED3-6AE8B91F3679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665163"/>
            <a:ext cx="87344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Meas. vertical emittance E</a:t>
            </a:r>
            <a:r>
              <a:rPr lang="en-US" i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mtClean="0"/>
              <a:t> from RMS beam size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30200" y="1854200"/>
          <a:ext cx="8623300" cy="27051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888461"/>
                <a:gridCol w="3292533"/>
                <a:gridCol w="1215101"/>
                <a:gridCol w="3227205"/>
              </a:tblGrid>
              <a:tr h="547863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Stored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beam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current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</a:t>
                      </a:r>
                      <a:r>
                        <a:rPr lang="en-US" sz="1500" dirty="0" err="1" smtClean="0">
                          <a:solidFill>
                            <a:srgbClr val="0000FF"/>
                          </a:solidFill>
                        </a:rPr>
                        <a:t>mA</a:t>
                      </a: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] 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[pm]</a:t>
                      </a:r>
                    </a:p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INCREASING ION TRAPPING</a:t>
                      </a:r>
                    </a:p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Corrector  skew quad (S13C1)</a:t>
                      </a:r>
                      <a:r>
                        <a:rPr lang="en-US" sz="1500" baseline="0" dirty="0" smtClean="0">
                          <a:solidFill>
                            <a:srgbClr val="800000"/>
                          </a:solidFill>
                        </a:rPr>
                        <a:t> current </a:t>
                      </a:r>
                    </a:p>
                    <a:p>
                      <a:r>
                        <a:rPr lang="en-US" sz="1500" baseline="0" dirty="0" smtClean="0">
                          <a:solidFill>
                            <a:srgbClr val="800000"/>
                          </a:solidFill>
                        </a:rPr>
                        <a:t>[A]</a:t>
                      </a:r>
                      <a:endParaRPr lang="en-US" sz="15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[pm]</a:t>
                      </a:r>
                    </a:p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INCREASING COUPLING </a:t>
                      </a: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3.0  ± 1.5   (STD)  ±0.15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3.1  ±  1.5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1.7   (STD)  ±0.07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0.08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 1.8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160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10.1  ± 2.0   (STD)  ±0.12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0.15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10.0  ±  2.7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1.8   (STD)  ±0.35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0.18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 3.2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07340" y="5753101"/>
            <a:ext cx="5583860" cy="7365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6800" rIns="91440" bIns="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STD =standard deviation from 11 IAX monitors 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F=F</a:t>
            </a:r>
            <a:r>
              <a:rPr lang="en-US" sz="2000" dirty="0" smtClean="0"/>
              <a:t>luctuation</a:t>
            </a:r>
            <a:r>
              <a:rPr lang="en-US" sz="2000" dirty="0" smtClean="0">
                <a:solidFill>
                  <a:srgbClr val="000000"/>
                </a:solidFill>
              </a:rPr>
              <a:t> over </a:t>
            </a:r>
            <a:r>
              <a:rPr lang="en-US" sz="2000" dirty="0" smtClean="0">
                <a:solidFill>
                  <a:srgbClr val="000000"/>
                </a:solidFill>
              </a:rPr>
              <a:t>30 </a:t>
            </a:r>
            <a:r>
              <a:rPr lang="en-US" sz="2000" dirty="0" err="1" smtClean="0">
                <a:solidFill>
                  <a:srgbClr val="000000"/>
                </a:solidFill>
              </a:rPr>
              <a:t>s</a:t>
            </a:r>
            <a:r>
              <a:rPr lang="en-US" sz="2000" dirty="0" smtClean="0">
                <a:solidFill>
                  <a:srgbClr val="000000"/>
                </a:solidFill>
              </a:rPr>
              <a:t> from 1-Hz sampling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117600" y="1384301"/>
            <a:ext cx="767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Fixed low coupling                                 </a:t>
            </a:r>
            <a:r>
              <a:rPr lang="en-US" sz="2000" dirty="0" smtClean="0">
                <a:solidFill>
                  <a:srgbClr val="800000"/>
                </a:solidFill>
              </a:rPr>
              <a:t>Fixed low beam current</a:t>
            </a:r>
          </a:p>
        </p:txBody>
      </p:sp>
      <p:sp>
        <p:nvSpPr>
          <p:cNvPr id="15" name="Donut 14"/>
          <p:cNvSpPr/>
          <p:nvPr/>
        </p:nvSpPr>
        <p:spPr>
          <a:xfrm>
            <a:off x="1212850" y="2920999"/>
            <a:ext cx="666750" cy="1943101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Donut 15"/>
          <p:cNvSpPr/>
          <p:nvPr/>
        </p:nvSpPr>
        <p:spPr>
          <a:xfrm>
            <a:off x="5708650" y="2920999"/>
            <a:ext cx="666750" cy="1943101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2260600" y="4686300"/>
            <a:ext cx="3543300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i="1" dirty="0" smtClean="0"/>
              <a:t>2 different physical phenomena,  </a:t>
            </a:r>
          </a:p>
          <a:p>
            <a:pPr algn="ctr">
              <a:spcAft>
                <a:spcPts val="1800"/>
              </a:spcAft>
            </a:pPr>
            <a:r>
              <a:rPr lang="en-US" sz="2400" b="1" i="1" dirty="0" smtClean="0"/>
              <a:t>same average vertical emittance</a:t>
            </a:r>
            <a:endParaRPr lang="en-US" sz="24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C1B18-3E7F-2847-BED3-6AE8B91F3679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665163"/>
            <a:ext cx="87344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Meas. vertical emittance E</a:t>
            </a:r>
            <a:r>
              <a:rPr lang="en-US" i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mtClean="0"/>
              <a:t> from RMS beam size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30200" y="1854200"/>
          <a:ext cx="8623300" cy="27051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888461"/>
                <a:gridCol w="3292533"/>
                <a:gridCol w="1215101"/>
                <a:gridCol w="3227205"/>
              </a:tblGrid>
              <a:tr h="547863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Stored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beam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current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</a:t>
                      </a:r>
                      <a:r>
                        <a:rPr lang="en-US" sz="1500" dirty="0" err="1" smtClean="0">
                          <a:solidFill>
                            <a:srgbClr val="0000FF"/>
                          </a:solidFill>
                        </a:rPr>
                        <a:t>mA</a:t>
                      </a: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] 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[pm]</a:t>
                      </a:r>
                    </a:p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INCREASING ION TRAPPING</a:t>
                      </a:r>
                    </a:p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Corrector  skew quad (S13C1)</a:t>
                      </a:r>
                      <a:r>
                        <a:rPr lang="en-US" sz="1500" baseline="0" dirty="0" smtClean="0">
                          <a:solidFill>
                            <a:srgbClr val="800000"/>
                          </a:solidFill>
                        </a:rPr>
                        <a:t> current </a:t>
                      </a:r>
                    </a:p>
                    <a:p>
                      <a:r>
                        <a:rPr lang="en-US" sz="1500" baseline="0" dirty="0" smtClean="0">
                          <a:solidFill>
                            <a:srgbClr val="800000"/>
                          </a:solidFill>
                        </a:rPr>
                        <a:t>[A]</a:t>
                      </a:r>
                      <a:endParaRPr lang="en-US" sz="15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[pm]</a:t>
                      </a:r>
                    </a:p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INCREASING COUPLING </a:t>
                      </a: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3.0  ± 1.5   (STD)  ±0.15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3.1  ±  1.5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1.7   (STD)  ±0.07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0.08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 1.8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160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10.1  ± 2.0   (STD)  ±0.12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0.15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10.0  ±  2.7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1.8   (STD)  ±0.35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0.18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 3.2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07340" y="5753101"/>
            <a:ext cx="5583860" cy="7365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6800" rIns="91440" bIns="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STD =standard deviation from 11 IAX monitors 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F=F</a:t>
            </a:r>
            <a:r>
              <a:rPr lang="en-US" sz="2000" dirty="0" smtClean="0"/>
              <a:t>luctuation</a:t>
            </a:r>
            <a:r>
              <a:rPr lang="en-US" sz="2000" dirty="0" smtClean="0">
                <a:solidFill>
                  <a:srgbClr val="000000"/>
                </a:solidFill>
              </a:rPr>
              <a:t> over </a:t>
            </a:r>
            <a:r>
              <a:rPr lang="en-US" sz="2000" dirty="0" smtClean="0">
                <a:solidFill>
                  <a:srgbClr val="000000"/>
                </a:solidFill>
              </a:rPr>
              <a:t>30 </a:t>
            </a:r>
            <a:r>
              <a:rPr lang="en-US" sz="2000" dirty="0" err="1" smtClean="0">
                <a:solidFill>
                  <a:srgbClr val="000000"/>
                </a:solidFill>
              </a:rPr>
              <a:t>s</a:t>
            </a:r>
            <a:r>
              <a:rPr lang="en-US" sz="2000" dirty="0" smtClean="0">
                <a:solidFill>
                  <a:srgbClr val="000000"/>
                </a:solidFill>
              </a:rPr>
              <a:t> from 1-Hz sampling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117600" y="1384301"/>
            <a:ext cx="767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Fixed low coupling                                 </a:t>
            </a:r>
            <a:r>
              <a:rPr lang="en-US" sz="2000" dirty="0" smtClean="0">
                <a:solidFill>
                  <a:srgbClr val="800000"/>
                </a:solidFill>
              </a:rPr>
              <a:t>Fixed low beam current</a:t>
            </a:r>
          </a:p>
        </p:txBody>
      </p:sp>
      <p:sp>
        <p:nvSpPr>
          <p:cNvPr id="15" name="Donut 14"/>
          <p:cNvSpPr/>
          <p:nvPr/>
        </p:nvSpPr>
        <p:spPr>
          <a:xfrm>
            <a:off x="1212850" y="2920999"/>
            <a:ext cx="666750" cy="1943101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Donut 15"/>
          <p:cNvSpPr/>
          <p:nvPr/>
        </p:nvSpPr>
        <p:spPr>
          <a:xfrm>
            <a:off x="5708650" y="2920999"/>
            <a:ext cx="666750" cy="1943101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2260600" y="4686300"/>
            <a:ext cx="3543300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i="1" dirty="0" smtClean="0"/>
              <a:t>2 different physical phenomena,  </a:t>
            </a:r>
          </a:p>
          <a:p>
            <a:pPr algn="ctr">
              <a:spcAft>
                <a:spcPts val="1800"/>
              </a:spcAft>
            </a:pPr>
            <a:r>
              <a:rPr lang="en-US" sz="2400" b="1" i="1" dirty="0" smtClean="0"/>
              <a:t>same average vertical emittance</a:t>
            </a:r>
            <a:endParaRPr lang="en-US" sz="2400" b="1" i="1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438900" y="1739901"/>
            <a:ext cx="2654300" cy="3860799"/>
          </a:xfrm>
          <a:prstGeom prst="rect">
            <a:avLst/>
          </a:prstGeom>
          <a:solidFill>
            <a:srgbClr val="FFFF00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ct val="200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900" b="1" kern="0" dirty="0" smtClean="0">
                <a:latin typeface="+mn-lt"/>
              </a:rPr>
              <a:t>Are</a:t>
            </a:r>
            <a:r>
              <a:rPr kumimoji="0" 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vertical emittance and </a:t>
            </a:r>
            <a:r>
              <a:rPr lang="en-US" sz="2900" b="1" dirty="0" err="1" smtClean="0">
                <a:solidFill>
                  <a:srgbClr val="000000"/>
                </a:solidFill>
              </a:rPr>
              <a:t>E</a:t>
            </a:r>
            <a:r>
              <a:rPr lang="en-US" sz="2900" b="1" baseline="-25000" dirty="0" err="1" smtClean="0">
                <a:solidFill>
                  <a:srgbClr val="000000"/>
                </a:solidFill>
              </a:rPr>
              <a:t>y</a:t>
            </a:r>
            <a:r>
              <a:rPr lang="en-US" sz="2900" b="1" dirty="0" smtClean="0">
                <a:solidFill>
                  <a:srgbClr val="000000"/>
                </a:solidFill>
              </a:rPr>
              <a:t>/E</a:t>
            </a:r>
            <a:r>
              <a:rPr lang="en-US" sz="2900" b="1" baseline="-25000" dirty="0" smtClean="0">
                <a:solidFill>
                  <a:srgbClr val="000000"/>
                </a:solidFill>
              </a:rPr>
              <a:t>x</a:t>
            </a:r>
            <a:r>
              <a:rPr kumimoji="0" 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always good indicators of coupling?</a:t>
            </a:r>
          </a:p>
          <a:p>
            <a:pPr lvl="0" algn="ctr">
              <a:spcBef>
                <a:spcPct val="200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900" b="1" kern="0" dirty="0" smtClean="0">
                <a:solidFill>
                  <a:srgbClr val="FF0000"/>
                </a:solidFill>
                <a:latin typeface="+mn-lt"/>
              </a:rPr>
              <a:t>Maybe not</a:t>
            </a:r>
            <a:endParaRPr kumimoji="0" lang="en-US" sz="2900" b="0" i="0" u="none" strike="noStrike" kern="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C1B18-3E7F-2847-BED3-6AE8B91F3679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665163"/>
            <a:ext cx="87344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Meas. vertical emittance E</a:t>
            </a:r>
            <a:r>
              <a:rPr lang="en-US" i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mtClean="0"/>
              <a:t> from RMS beam size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30200" y="1854200"/>
          <a:ext cx="8623300" cy="27051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888461"/>
                <a:gridCol w="3292533"/>
                <a:gridCol w="1215101"/>
                <a:gridCol w="3227205"/>
              </a:tblGrid>
              <a:tr h="547863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Stored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beam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current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</a:t>
                      </a:r>
                      <a:r>
                        <a:rPr lang="en-US" sz="1500" dirty="0" err="1" smtClean="0">
                          <a:solidFill>
                            <a:srgbClr val="0000FF"/>
                          </a:solidFill>
                        </a:rPr>
                        <a:t>mA</a:t>
                      </a: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] 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[pm]</a:t>
                      </a:r>
                    </a:p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INCREASING ION TRAPPING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Corrector  skew quad (S13C1)</a:t>
                      </a:r>
                      <a:r>
                        <a:rPr lang="en-US" sz="1500" baseline="0" dirty="0" smtClean="0">
                          <a:solidFill>
                            <a:srgbClr val="800000"/>
                          </a:solidFill>
                        </a:rPr>
                        <a:t> current </a:t>
                      </a:r>
                    </a:p>
                    <a:p>
                      <a:r>
                        <a:rPr lang="en-US" sz="1500" baseline="0" dirty="0" smtClean="0">
                          <a:solidFill>
                            <a:srgbClr val="800000"/>
                          </a:solidFill>
                        </a:rPr>
                        <a:t>[A]</a:t>
                      </a:r>
                      <a:endParaRPr lang="en-US" sz="15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[pm]</a:t>
                      </a:r>
                    </a:p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INCREASING COUPLING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 </a:t>
                      </a:r>
                    </a:p>
                    <a:p>
                      <a:endParaRPr lang="en-US" sz="150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3.0  ± 1.5   (STD)  ±0.15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3.1  ±  1.5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1.7   (STD)  ±0.07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0.08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 1.8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160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10.1  ± 2.0   (STD)  ±0.12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0.15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10.0  ±  2.7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1.8   (STD)  ±0.35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0.18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 3.2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07340" y="5753101"/>
            <a:ext cx="5583860" cy="7365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6800" rIns="91440" bIns="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STD =standard deviation from 11 IAX monitors 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F=F</a:t>
            </a:r>
            <a:r>
              <a:rPr lang="en-US" sz="2000" dirty="0" smtClean="0"/>
              <a:t>luctuation</a:t>
            </a:r>
            <a:r>
              <a:rPr lang="en-US" sz="2000" dirty="0" smtClean="0">
                <a:solidFill>
                  <a:srgbClr val="000000"/>
                </a:solidFill>
              </a:rPr>
              <a:t> over </a:t>
            </a:r>
            <a:r>
              <a:rPr lang="en-US" sz="2000" dirty="0" smtClean="0">
                <a:solidFill>
                  <a:srgbClr val="000000"/>
                </a:solidFill>
              </a:rPr>
              <a:t>30 </a:t>
            </a:r>
            <a:r>
              <a:rPr lang="en-US" sz="2000" dirty="0" err="1" smtClean="0">
                <a:solidFill>
                  <a:srgbClr val="000000"/>
                </a:solidFill>
              </a:rPr>
              <a:t>s</a:t>
            </a:r>
            <a:r>
              <a:rPr lang="en-US" sz="2000" dirty="0" smtClean="0">
                <a:solidFill>
                  <a:srgbClr val="000000"/>
                </a:solidFill>
              </a:rPr>
              <a:t> from 1-Hz sampling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117600" y="1384301"/>
            <a:ext cx="767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Fixed low coupling                                 </a:t>
            </a:r>
            <a:r>
              <a:rPr lang="en-US" sz="2000" dirty="0" smtClean="0">
                <a:solidFill>
                  <a:srgbClr val="800000"/>
                </a:solidFill>
              </a:rPr>
              <a:t>Fixed low beam current</a:t>
            </a:r>
          </a:p>
        </p:txBody>
      </p:sp>
      <p:sp>
        <p:nvSpPr>
          <p:cNvPr id="15" name="Donut 14"/>
          <p:cNvSpPr/>
          <p:nvPr/>
        </p:nvSpPr>
        <p:spPr>
          <a:xfrm>
            <a:off x="1892300" y="4140200"/>
            <a:ext cx="596900" cy="571500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6426200" y="4140200"/>
            <a:ext cx="596900" cy="571500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1143001" y="4800600"/>
            <a:ext cx="2120899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400" b="1" i="1" dirty="0" smtClean="0"/>
              <a:t>20% larger STD</a:t>
            </a:r>
            <a:endParaRPr lang="en-US" sz="2400" b="1" i="1" dirty="0"/>
          </a:p>
        </p:txBody>
      </p: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5664201" y="4800600"/>
            <a:ext cx="2120899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400" b="1" i="1" dirty="0" smtClean="0"/>
              <a:t>110% larger STD</a:t>
            </a:r>
            <a:endParaRPr lang="en-US" sz="2400" b="1" i="1" dirty="0"/>
          </a:p>
        </p:txBody>
      </p:sp>
      <p:sp>
        <p:nvSpPr>
          <p:cNvPr id="16" name="Donut 15"/>
          <p:cNvSpPr/>
          <p:nvPr/>
        </p:nvSpPr>
        <p:spPr>
          <a:xfrm>
            <a:off x="1892300" y="3009900"/>
            <a:ext cx="596900" cy="571500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Donut 16"/>
          <p:cNvSpPr/>
          <p:nvPr/>
        </p:nvSpPr>
        <p:spPr>
          <a:xfrm>
            <a:off x="6426200" y="3009900"/>
            <a:ext cx="596900" cy="571500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>
            <a:stCxn id="16" idx="4"/>
            <a:endCxn id="15" idx="0"/>
          </p:cNvCxnSpPr>
          <p:nvPr/>
        </p:nvCxnSpPr>
        <p:spPr>
          <a:xfrm rot="5400000">
            <a:off x="1911350" y="3860800"/>
            <a:ext cx="558800" cy="1588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6432550" y="3860800"/>
            <a:ext cx="558800" cy="1588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C1B18-3E7F-2847-BED3-6AE8B91F3679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665163"/>
            <a:ext cx="87344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Meas. vertical emittance E</a:t>
            </a:r>
            <a:r>
              <a:rPr lang="en-US" i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mtClean="0"/>
              <a:t> from RMS beam size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30200" y="1854200"/>
          <a:ext cx="8623300" cy="27051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888461"/>
                <a:gridCol w="3292533"/>
                <a:gridCol w="1215101"/>
                <a:gridCol w="3227205"/>
              </a:tblGrid>
              <a:tr h="547863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Stored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beam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current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</a:t>
                      </a:r>
                      <a:r>
                        <a:rPr lang="en-US" sz="1500" dirty="0" err="1" smtClean="0">
                          <a:solidFill>
                            <a:srgbClr val="0000FF"/>
                          </a:solidFill>
                        </a:rPr>
                        <a:t>mA</a:t>
                      </a: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] 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[pm] 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Corrector  skew quad (S13C1)</a:t>
                      </a:r>
                      <a:r>
                        <a:rPr lang="en-US" sz="1500" baseline="0" dirty="0" smtClean="0">
                          <a:solidFill>
                            <a:srgbClr val="800000"/>
                          </a:solidFill>
                        </a:rPr>
                        <a:t> current </a:t>
                      </a:r>
                    </a:p>
                    <a:p>
                      <a:r>
                        <a:rPr lang="en-US" sz="1500" baseline="0" dirty="0" smtClean="0">
                          <a:solidFill>
                            <a:srgbClr val="800000"/>
                          </a:solidFill>
                        </a:rPr>
                        <a:t>[A]</a:t>
                      </a:r>
                      <a:endParaRPr lang="en-US" sz="15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Measured Vertical emittance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[pm]</a:t>
                      </a:r>
                    </a:p>
                    <a:p>
                      <a:endParaRPr lang="en-US" sz="1500" dirty="0" smtClean="0">
                        <a:solidFill>
                          <a:srgbClr val="8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INCREASING COUPLING </a:t>
                      </a:r>
                    </a:p>
                    <a:p>
                      <a:r>
                        <a:rPr lang="en-US" sz="1500" dirty="0" smtClean="0">
                          <a:solidFill>
                            <a:srgbClr val="800000"/>
                          </a:solidFill>
                        </a:rPr>
                        <a:t> </a:t>
                      </a:r>
                    </a:p>
                    <a:p>
                      <a:endParaRPr lang="en-US" sz="150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3.0  ± 1.5   (STD)  ±0.15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3.1  ±  1.5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1.7   (STD)  ±0.07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0.08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  5.7  ±  1.8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160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10.1  ± 2.0   (STD)  ±0.12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0.15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10.0  ±  2.7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306623"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0000FF"/>
                          </a:solidFill>
                        </a:rPr>
                        <a:t>200</a:t>
                      </a:r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1.8   (STD)  ±0.35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kumimoji="0" lang="en-US" sz="175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7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750" dirty="0" smtClean="0">
                          <a:solidFill>
                            <a:srgbClr val="800000"/>
                          </a:solidFill>
                        </a:rPr>
                        <a:t>0.18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17.2  ±  3.2   (STD)  ±0.20 </a:t>
                      </a:r>
                      <a:r>
                        <a:rPr kumimoji="0" lang="en-US" sz="175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ＭＳ Ｐゴシック" charset="-128"/>
                        </a:rPr>
                        <a:t>(F)</a:t>
                      </a:r>
                      <a:endParaRPr lang="en-US" sz="175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07340" y="5753101"/>
            <a:ext cx="5583860" cy="7365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6800" rIns="91440" bIns="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STD =standard deviation from 11 IAX monitors 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F=F</a:t>
            </a:r>
            <a:r>
              <a:rPr lang="en-US" sz="2000" dirty="0" smtClean="0"/>
              <a:t>luctuation</a:t>
            </a:r>
            <a:r>
              <a:rPr lang="en-US" sz="2000" dirty="0" smtClean="0">
                <a:solidFill>
                  <a:srgbClr val="000000"/>
                </a:solidFill>
              </a:rPr>
              <a:t> over </a:t>
            </a:r>
            <a:r>
              <a:rPr lang="en-US" sz="2000" dirty="0" smtClean="0">
                <a:solidFill>
                  <a:srgbClr val="000000"/>
                </a:solidFill>
              </a:rPr>
              <a:t>30 </a:t>
            </a:r>
            <a:r>
              <a:rPr lang="en-US" sz="2000" dirty="0" err="1" smtClean="0">
                <a:solidFill>
                  <a:srgbClr val="000000"/>
                </a:solidFill>
              </a:rPr>
              <a:t>s</a:t>
            </a:r>
            <a:r>
              <a:rPr lang="en-US" sz="2000" dirty="0" smtClean="0">
                <a:solidFill>
                  <a:srgbClr val="000000"/>
                </a:solidFill>
              </a:rPr>
              <a:t> from 1-Hz sampling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117600" y="1384301"/>
            <a:ext cx="767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Fixed low coupling                                 </a:t>
            </a:r>
            <a:r>
              <a:rPr lang="en-US" sz="2000" dirty="0" smtClean="0">
                <a:solidFill>
                  <a:srgbClr val="800000"/>
                </a:solidFill>
              </a:rPr>
              <a:t>Fixed low beam current</a:t>
            </a:r>
          </a:p>
        </p:txBody>
      </p:sp>
      <p:sp>
        <p:nvSpPr>
          <p:cNvPr id="15" name="Donut 14"/>
          <p:cNvSpPr/>
          <p:nvPr/>
        </p:nvSpPr>
        <p:spPr>
          <a:xfrm>
            <a:off x="1892300" y="4140200"/>
            <a:ext cx="596900" cy="571500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6426200" y="4140200"/>
            <a:ext cx="596900" cy="571500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1143001" y="4800600"/>
            <a:ext cx="2120899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400" b="1" i="1" dirty="0" smtClean="0"/>
              <a:t>20% larger STD</a:t>
            </a:r>
            <a:endParaRPr lang="en-US" sz="2400" b="1" i="1" dirty="0"/>
          </a:p>
        </p:txBody>
      </p: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5664201" y="4800600"/>
            <a:ext cx="2120899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400" b="1" i="1" dirty="0" smtClean="0"/>
              <a:t>110% larger STD</a:t>
            </a:r>
            <a:endParaRPr lang="en-US" sz="2400" b="1" i="1" dirty="0"/>
          </a:p>
        </p:txBody>
      </p:sp>
      <p:sp>
        <p:nvSpPr>
          <p:cNvPr id="16" name="Donut 15"/>
          <p:cNvSpPr/>
          <p:nvPr/>
        </p:nvSpPr>
        <p:spPr>
          <a:xfrm>
            <a:off x="1892300" y="3009900"/>
            <a:ext cx="596900" cy="571500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Donut 16"/>
          <p:cNvSpPr/>
          <p:nvPr/>
        </p:nvSpPr>
        <p:spPr>
          <a:xfrm>
            <a:off x="6426200" y="3009900"/>
            <a:ext cx="596900" cy="571500"/>
          </a:xfrm>
          <a:prstGeom prst="donut">
            <a:avLst>
              <a:gd name="adj" fmla="val 44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>
            <a:stCxn id="16" idx="4"/>
            <a:endCxn id="15" idx="0"/>
          </p:cNvCxnSpPr>
          <p:nvPr/>
        </p:nvCxnSpPr>
        <p:spPr>
          <a:xfrm rot="5400000">
            <a:off x="1911350" y="3860800"/>
            <a:ext cx="558800" cy="1588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6432550" y="3860800"/>
            <a:ext cx="558800" cy="1588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1495425" y="1701800"/>
            <a:ext cx="6226175" cy="2405019"/>
          </a:xfrm>
          <a:prstGeom prst="rect">
            <a:avLst/>
          </a:prstGeom>
          <a:solidFill>
            <a:srgbClr val="FFFF00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wrap="square" lIns="216000" tIns="93600" rIns="216000" bIns="93600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3600" b="1" i="1" dirty="0" smtClean="0"/>
              <a:t>The spread among vertical emittance measurements along the ring increases with coupling. Why?</a:t>
            </a:r>
            <a:endParaRPr lang="en-US" sz="36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1A8E90-FFEB-1B4B-9CD5-C93BF2B90BE3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 </a:t>
            </a:r>
            <a:r>
              <a:rPr lang="en-US" sz="1800" dirty="0" smtClean="0"/>
              <a:t>   </a:t>
            </a:r>
            <a:r>
              <a:rPr lang="en-US" dirty="0" smtClean="0"/>
              <a:t>in the </a:t>
            </a:r>
            <a:r>
              <a:rPr lang="en-US" dirty="0" smtClean="0">
                <a:solidFill>
                  <a:srgbClr val="0000FF"/>
                </a:solidFill>
              </a:rPr>
              <a:t>absence </a:t>
            </a:r>
            <a:r>
              <a:rPr lang="en-US" sz="2000" dirty="0" smtClean="0"/>
              <a:t>  </a:t>
            </a:r>
            <a:r>
              <a:rPr lang="en-US" dirty="0" smtClean="0"/>
              <a:t>of coupling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229600" cy="5106987"/>
          </a:xfrm>
        </p:spPr>
        <p:txBody>
          <a:bodyPr/>
          <a:lstStyle/>
          <a:p>
            <a:pPr eaLnBrk="1" hangingPunct="1">
              <a:spcAft>
                <a:spcPts val="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Eigen-emittance </a:t>
            </a:r>
            <a:r>
              <a:rPr lang="en-US" sz="28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dirty="0" smtClean="0">
                <a:ea typeface="+mn-ea"/>
                <a:cs typeface="+mn-cs"/>
              </a:rPr>
              <a:t>: constant along the ring, dependent on the linear lattice only. Ideally </a:t>
            </a:r>
            <a:r>
              <a:rPr lang="en-US" sz="32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i="1" dirty="0" smtClean="0">
                <a:latin typeface="Times New Roman"/>
                <a:cs typeface="Times New Roman"/>
              </a:rPr>
              <a:t>v</a:t>
            </a:r>
            <a:r>
              <a:rPr lang="en-US" sz="2800" dirty="0" smtClean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2800" dirty="0" smtClean="0"/>
              <a:t>0</a:t>
            </a:r>
            <a:endParaRPr lang="en-US" sz="2800" dirty="0" smtClean="0">
              <a:ea typeface="+mn-ea"/>
              <a:cs typeface="+mn-cs"/>
            </a:endParaRPr>
          </a:p>
          <a:p>
            <a:pPr eaLnBrk="1" hangingPunct="1">
              <a:spcAft>
                <a:spcPts val="720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Non measurable RMS emittance: </a:t>
            </a:r>
          </a:p>
          <a:p>
            <a:pPr eaLnBrk="1" hangingPunct="1">
              <a:spcAft>
                <a:spcPts val="300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Measurable emittance from RMS beam size:</a:t>
            </a:r>
          </a:p>
          <a:p>
            <a:pPr marL="0" indent="0" eaLnBrk="1" hangingPunct="1">
              <a:spcBef>
                <a:spcPts val="300"/>
              </a:spcBef>
              <a:spcAft>
                <a:spcPts val="0"/>
              </a:spcAft>
              <a:buFontTx/>
              <a:buNone/>
              <a:defRPr/>
            </a:pPr>
            <a:endParaRPr lang="en-US" sz="2800" dirty="0" smtClean="0">
              <a:ea typeface="+mn-ea"/>
              <a:cs typeface="+mn-cs"/>
            </a:endParaRPr>
          </a:p>
          <a:p>
            <a:pPr marL="0" indent="0" eaLnBrk="1" hangingPunct="1">
              <a:spcBef>
                <a:spcPts val="300"/>
              </a:spcBef>
              <a:spcAft>
                <a:spcPts val="0"/>
              </a:spcAft>
              <a:buFontTx/>
              <a:buNone/>
              <a:defRPr/>
            </a:pPr>
            <a:r>
              <a:rPr lang="en-US" sz="3200" dirty="0" err="1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i="1" dirty="0" err="1" smtClean="0">
                <a:latin typeface="Times New Roman"/>
                <a:cs typeface="Times New Roman"/>
              </a:rPr>
              <a:t>v</a:t>
            </a:r>
            <a:r>
              <a:rPr lang="en-US" sz="2800" dirty="0" smtClean="0"/>
              <a:t>=</a:t>
            </a:r>
            <a:r>
              <a:rPr lang="en-US" sz="4000" dirty="0" err="1" smtClean="0"/>
              <a:t>ε</a:t>
            </a:r>
            <a:r>
              <a:rPr lang="en-US" sz="2800" dirty="0" err="1" smtClean="0"/>
              <a:t>y</a:t>
            </a:r>
            <a:r>
              <a:rPr lang="en-US" sz="2800" dirty="0" smtClean="0"/>
              <a:t>=</a:t>
            </a:r>
            <a:r>
              <a:rPr lang="en-US" sz="2800" dirty="0" err="1" smtClean="0"/>
              <a:t>E</a:t>
            </a:r>
            <a:r>
              <a:rPr lang="en-US" sz="2800" i="1" dirty="0" err="1" smtClean="0">
                <a:latin typeface="Times New Roman"/>
                <a:cs typeface="Times New Roman"/>
              </a:rPr>
              <a:t>y</a:t>
            </a:r>
            <a:r>
              <a:rPr lang="en-US" sz="2800" dirty="0" smtClean="0"/>
              <a:t>=const.  </a:t>
            </a:r>
            <a:r>
              <a:rPr lang="en-US" sz="2800" dirty="0" smtClean="0">
                <a:ea typeface="+mn-ea"/>
                <a:cs typeface="+mn-cs"/>
              </a:rPr>
              <a:t>  </a:t>
            </a:r>
          </a:p>
          <a:p>
            <a:pPr marL="0" indent="0" eaLnBrk="1" hangingPunct="1">
              <a:spcBef>
                <a:spcPts val="300"/>
              </a:spcBef>
              <a:spcAft>
                <a:spcPts val="0"/>
              </a:spcAft>
              <a:buFontTx/>
              <a:buNone/>
              <a:defRPr/>
            </a:pPr>
            <a:r>
              <a:rPr lang="en-US" sz="2800" dirty="0" smtClean="0">
                <a:ea typeface="+mn-ea"/>
                <a:cs typeface="+mn-cs"/>
              </a:rPr>
              <a:t>With zero vertical dispersion, </a:t>
            </a:r>
            <a:r>
              <a:rPr lang="en-US" sz="3200" dirty="0" err="1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i="1" dirty="0" err="1" smtClean="0">
                <a:latin typeface="Times New Roman"/>
                <a:ea typeface="+mn-ea"/>
                <a:cs typeface="Times New Roman"/>
              </a:rPr>
              <a:t>v</a:t>
            </a:r>
            <a:r>
              <a:rPr lang="en-US" sz="2800" dirty="0" smtClean="0">
                <a:ea typeface="+mn-ea"/>
                <a:cs typeface="+mn-cs"/>
              </a:rPr>
              <a:t>=</a:t>
            </a:r>
            <a:r>
              <a:rPr lang="en-US" sz="4000" dirty="0" err="1" smtClean="0">
                <a:ea typeface="+mn-ea"/>
                <a:cs typeface="+mn-cs"/>
              </a:rPr>
              <a:t>ε</a:t>
            </a:r>
            <a:r>
              <a:rPr lang="en-US" sz="2800" dirty="0" err="1" smtClean="0">
                <a:ea typeface="+mn-ea"/>
                <a:cs typeface="+mn-cs"/>
              </a:rPr>
              <a:t>y</a:t>
            </a:r>
            <a:r>
              <a:rPr lang="en-US" sz="2800" dirty="0" smtClean="0">
                <a:ea typeface="+mn-ea"/>
                <a:cs typeface="+mn-cs"/>
              </a:rPr>
              <a:t>=</a:t>
            </a:r>
            <a:r>
              <a:rPr lang="en-US" sz="2800" dirty="0" smtClean="0"/>
              <a:t>E</a:t>
            </a:r>
            <a:r>
              <a:rPr lang="en-US" sz="2800" i="1" dirty="0" smtClean="0">
                <a:latin typeface="Times New Roman"/>
                <a:cs typeface="Times New Roman"/>
              </a:rPr>
              <a:t>y</a:t>
            </a:r>
            <a:r>
              <a:rPr lang="en-US" sz="2800" dirty="0" smtClean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2800" dirty="0" smtClean="0">
                <a:ea typeface="+mn-ea"/>
                <a:cs typeface="+mn-cs"/>
              </a:rPr>
              <a:t>0 </a:t>
            </a:r>
          </a:p>
        </p:txBody>
      </p:sp>
      <p:pic>
        <p:nvPicPr>
          <p:cNvPr id="8" name="Picture 7" descr="Eq3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4554538" y="2991176"/>
            <a:ext cx="4081462" cy="9200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6" descr="Eq4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4222750" y="4366110"/>
            <a:ext cx="4419600" cy="9070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9747D2-6F81-BA4E-9E75-3A786F4DE738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  <a:buClrTx/>
            </a:pPr>
            <a:r>
              <a:rPr lang="en-US" sz="2800" dirty="0" smtClean="0"/>
              <a:t>Vertical emittance</a:t>
            </a:r>
            <a:r>
              <a:rPr lang="en-US" sz="2800" u="sng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/>
              <a:t> in the presence of coupling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US" sz="2800" dirty="0" smtClean="0"/>
              <a:t>Coupling correction via Resonance Driving Terms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US" sz="2800" dirty="0" smtClean="0"/>
              <a:t>2010: Application in the ESRF storage ring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US" sz="2800" dirty="0" smtClean="0"/>
              <a:t>2010: Preserving small vertical emittance during beam delivery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US" sz="2800" dirty="0" smtClean="0"/>
              <a:t>2011: Towards ultra-small vertical emittance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US" sz="2800" dirty="0" smtClean="0"/>
              <a:t>PS: Indirect measurements of vertical emittance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FF3607-37EE-8645-A987-7F37EBE2E05C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</a:t>
            </a:r>
            <a:r>
              <a:rPr lang="en-US" dirty="0" err="1" smtClean="0"/>
              <a:t>emittance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229600" cy="5106987"/>
          </a:xfrm>
        </p:spPr>
        <p:txBody>
          <a:bodyPr/>
          <a:lstStyle/>
          <a:p>
            <a:pPr eaLnBrk="1" hangingPunct="1">
              <a:spcAft>
                <a:spcPts val="0"/>
              </a:spcAft>
              <a:defRPr/>
            </a:pPr>
            <a:r>
              <a:rPr lang="en-US" sz="2800" dirty="0" smtClean="0"/>
              <a:t>Eigen-emittance </a:t>
            </a:r>
            <a:r>
              <a:rPr lang="en-US" sz="28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dirty="0" smtClean="0"/>
              <a:t>: still </a:t>
            </a:r>
            <a:r>
              <a:rPr lang="en-US" sz="2800" b="1" dirty="0" smtClean="0"/>
              <a:t>constant </a:t>
            </a:r>
            <a:r>
              <a:rPr lang="en-US" sz="2800" dirty="0" smtClean="0"/>
              <a:t>along the ring, but </a:t>
            </a:r>
            <a:r>
              <a:rPr lang="en-US" sz="32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i="1" dirty="0" smtClean="0">
                <a:latin typeface="Times New Roman"/>
                <a:cs typeface="Times New Roman"/>
              </a:rPr>
              <a:t>v</a:t>
            </a:r>
            <a:r>
              <a:rPr lang="en-US" sz="2800" dirty="0" smtClean="0"/>
              <a:t>≠0 </a:t>
            </a:r>
          </a:p>
          <a:p>
            <a:pPr eaLnBrk="1" hangingPunct="1">
              <a:spcAft>
                <a:spcPts val="3600"/>
              </a:spcAft>
              <a:defRPr/>
            </a:pPr>
            <a:r>
              <a:rPr lang="en-US" sz="2800" dirty="0" smtClean="0"/>
              <a:t>Non measurable </a:t>
            </a:r>
            <a:r>
              <a:rPr lang="en-US" sz="2800" dirty="0" smtClean="0">
                <a:solidFill>
                  <a:srgbClr val="FF0000"/>
                </a:solidFill>
              </a:rPr>
              <a:t>projected</a:t>
            </a:r>
            <a:r>
              <a:rPr lang="en-US" sz="2800" dirty="0" smtClean="0"/>
              <a:t> </a:t>
            </a:r>
            <a:r>
              <a:rPr lang="en-US" sz="2800" b="1" i="1" dirty="0" smtClean="0"/>
              <a:t>s</a:t>
            </a:r>
            <a:r>
              <a:rPr lang="en-US" sz="2800" b="1" dirty="0" smtClean="0"/>
              <a:t>-dependent </a:t>
            </a:r>
            <a:r>
              <a:rPr lang="en-US" sz="2800" dirty="0" smtClean="0"/>
              <a:t>RMS emittance: </a:t>
            </a:r>
          </a:p>
          <a:p>
            <a:pPr eaLnBrk="1" hangingPunct="1">
              <a:spcAft>
                <a:spcPts val="6600"/>
              </a:spcAft>
              <a:defRPr/>
            </a:pPr>
            <a:r>
              <a:rPr lang="en-US" sz="2800" dirty="0" smtClean="0"/>
              <a:t>Measurable </a:t>
            </a:r>
            <a:r>
              <a:rPr lang="en-US" sz="2800" dirty="0" smtClean="0">
                <a:solidFill>
                  <a:srgbClr val="FF0000"/>
                </a:solidFill>
              </a:rPr>
              <a:t>apparent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</a:t>
            </a:r>
            <a:r>
              <a:rPr lang="en-US" sz="2800" dirty="0" smtClean="0"/>
              <a:t> emittance from RMS beam size:</a:t>
            </a:r>
          </a:p>
          <a:p>
            <a:pPr eaLnBrk="1" hangingPunct="1">
              <a:spcAft>
                <a:spcPts val="4200"/>
              </a:spcAft>
              <a:buNone/>
            </a:pPr>
            <a:endParaRPr lang="en-US" sz="2800" b="1" dirty="0" smtClean="0"/>
          </a:p>
          <a:p>
            <a:pPr algn="ctr" eaLnBrk="1" hangingPunct="1">
              <a:spcAft>
                <a:spcPts val="3000"/>
              </a:spcAft>
              <a:buFontTx/>
              <a:buNone/>
            </a:pPr>
            <a:endParaRPr lang="en-US" sz="2800" dirty="0" smtClean="0"/>
          </a:p>
        </p:txBody>
      </p:sp>
      <p:pic>
        <p:nvPicPr>
          <p:cNvPr id="28678" name="Picture 6" descr="Eq4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4228054" y="4367213"/>
            <a:ext cx="4420187" cy="9071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7" descr="Eq3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4554538" y="2991176"/>
            <a:ext cx="4081462" cy="9200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FF3607-37EE-8645-A987-7F37EBE2E05C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229600" cy="5106987"/>
          </a:xfrm>
        </p:spPr>
        <p:txBody>
          <a:bodyPr/>
          <a:lstStyle/>
          <a:p>
            <a:pPr eaLnBrk="1" hangingPunct="1">
              <a:spcAft>
                <a:spcPts val="0"/>
              </a:spcAft>
              <a:defRPr/>
            </a:pPr>
            <a:r>
              <a:rPr lang="en-US" sz="2800" dirty="0" smtClean="0"/>
              <a:t>Eigen-emittance </a:t>
            </a:r>
            <a:r>
              <a:rPr lang="en-US" sz="28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dirty="0" smtClean="0"/>
              <a:t>: still </a:t>
            </a:r>
            <a:r>
              <a:rPr lang="en-US" sz="2800" b="1" dirty="0" smtClean="0"/>
              <a:t>constant </a:t>
            </a:r>
            <a:r>
              <a:rPr lang="en-US" sz="2800" dirty="0" smtClean="0"/>
              <a:t>along the ring, but </a:t>
            </a:r>
            <a:r>
              <a:rPr lang="en-US" sz="32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i="1" dirty="0" smtClean="0">
                <a:latin typeface="Times New Roman"/>
                <a:cs typeface="Times New Roman"/>
              </a:rPr>
              <a:t>v</a:t>
            </a:r>
            <a:r>
              <a:rPr lang="en-US" sz="2800" dirty="0" smtClean="0"/>
              <a:t>≠0 </a:t>
            </a:r>
          </a:p>
          <a:p>
            <a:pPr eaLnBrk="1" hangingPunct="1">
              <a:spcAft>
                <a:spcPts val="3600"/>
              </a:spcAft>
              <a:defRPr/>
            </a:pPr>
            <a:r>
              <a:rPr lang="en-US" sz="2800" dirty="0" smtClean="0"/>
              <a:t>Non measurable </a:t>
            </a:r>
            <a:r>
              <a:rPr lang="en-US" sz="2800" dirty="0" smtClean="0">
                <a:solidFill>
                  <a:srgbClr val="FF0000"/>
                </a:solidFill>
              </a:rPr>
              <a:t>projected</a:t>
            </a:r>
            <a:r>
              <a:rPr lang="en-US" sz="2800" dirty="0" smtClean="0"/>
              <a:t> </a:t>
            </a:r>
            <a:r>
              <a:rPr lang="en-US" sz="2800" b="1" i="1" dirty="0" smtClean="0"/>
              <a:t>s</a:t>
            </a:r>
            <a:r>
              <a:rPr lang="en-US" sz="2800" b="1" dirty="0" smtClean="0"/>
              <a:t>-dependent </a:t>
            </a:r>
            <a:r>
              <a:rPr lang="en-US" sz="2800" dirty="0" smtClean="0"/>
              <a:t>RMS emittance: </a:t>
            </a:r>
          </a:p>
          <a:p>
            <a:pPr eaLnBrk="1" hangingPunct="1">
              <a:spcAft>
                <a:spcPts val="6600"/>
              </a:spcAft>
              <a:defRPr/>
            </a:pPr>
            <a:r>
              <a:rPr lang="en-US" sz="2800" dirty="0" smtClean="0"/>
              <a:t>Measurable </a:t>
            </a:r>
            <a:r>
              <a:rPr lang="en-US" sz="2800" dirty="0" smtClean="0">
                <a:solidFill>
                  <a:srgbClr val="FF0000"/>
                </a:solidFill>
              </a:rPr>
              <a:t>apparent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</a:t>
            </a:r>
            <a:r>
              <a:rPr lang="en-US" sz="2800" dirty="0" smtClean="0"/>
              <a:t> emittance from RMS beam size:</a:t>
            </a:r>
          </a:p>
          <a:p>
            <a:pPr marL="0" indent="0" eaLnBrk="1" hangingPunct="1">
              <a:spcBef>
                <a:spcPts val="300"/>
              </a:spcBef>
              <a:spcAft>
                <a:spcPts val="0"/>
              </a:spcAft>
              <a:buFontTx/>
              <a:buNone/>
              <a:defRPr/>
            </a:pPr>
            <a:r>
              <a:rPr lang="en-US" sz="3600" dirty="0" err="1" smtClean="0">
                <a:solidFill>
                  <a:srgbClr val="FF0000"/>
                </a:solidFill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3200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lang="en-US" sz="3200" dirty="0" smtClean="0">
                <a:solidFill>
                  <a:srgbClr val="FF0000"/>
                </a:solidFill>
              </a:rPr>
              <a:t>=const ≠ </a:t>
            </a:r>
            <a:r>
              <a:rPr lang="en-US" sz="4400" dirty="0" err="1" smtClean="0">
                <a:solidFill>
                  <a:srgbClr val="FF0000"/>
                </a:solidFill>
              </a:rPr>
              <a:t>ε</a:t>
            </a:r>
            <a:r>
              <a:rPr lang="en-US" sz="3200" dirty="0" err="1" smtClean="0">
                <a:solidFill>
                  <a:srgbClr val="FF0000"/>
                </a:solidFill>
              </a:rPr>
              <a:t>y(s</a:t>
            </a:r>
            <a:r>
              <a:rPr lang="en-US" sz="3200" dirty="0" smtClean="0">
                <a:solidFill>
                  <a:srgbClr val="FF0000"/>
                </a:solidFill>
              </a:rPr>
              <a:t>) ≠ </a:t>
            </a:r>
            <a:r>
              <a:rPr lang="en-US" sz="3200" dirty="0" err="1" smtClean="0">
                <a:solidFill>
                  <a:srgbClr val="FF0000"/>
                </a:solidFill>
              </a:rPr>
              <a:t>E</a:t>
            </a:r>
            <a:r>
              <a:rPr lang="en-US" sz="3200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lang="en-US" sz="3200" dirty="0" err="1" smtClean="0">
                <a:solidFill>
                  <a:srgbClr val="FF0000"/>
                </a:solidFill>
              </a:rPr>
              <a:t>(s</a:t>
            </a:r>
            <a:r>
              <a:rPr lang="en-US" sz="3200" dirty="0" smtClean="0">
                <a:solidFill>
                  <a:srgbClr val="FF0000"/>
                </a:solidFill>
              </a:rPr>
              <a:t>)</a:t>
            </a:r>
          </a:p>
          <a:p>
            <a:pPr eaLnBrk="1" hangingPunct="1">
              <a:spcAft>
                <a:spcPts val="4200"/>
              </a:spcAft>
              <a:buNone/>
            </a:pPr>
            <a:endParaRPr lang="en-US" sz="2800" b="1" dirty="0" smtClean="0"/>
          </a:p>
          <a:p>
            <a:pPr algn="ctr" eaLnBrk="1" hangingPunct="1">
              <a:spcAft>
                <a:spcPts val="3000"/>
              </a:spcAft>
              <a:buFontTx/>
              <a:buNone/>
            </a:pPr>
            <a:endParaRPr lang="en-US" sz="2800" dirty="0" smtClean="0"/>
          </a:p>
        </p:txBody>
      </p:sp>
      <p:pic>
        <p:nvPicPr>
          <p:cNvPr id="9" name="Picture 7" descr="Eq3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4554538" y="2991176"/>
            <a:ext cx="4081462" cy="9200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6" descr="Eq4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4228054" y="4367213"/>
            <a:ext cx="4420187" cy="9071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222445-3B1E-6349-9A68-93DF67D28E32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3405188" cy="5106987"/>
          </a:xfrm>
        </p:spPr>
        <p:txBody>
          <a:bodyPr/>
          <a:lstStyle/>
          <a:p>
            <a:pPr marL="0" indent="0" eaLnBrk="1" hangingPunct="1">
              <a:spcAft>
                <a:spcPts val="1200"/>
              </a:spcAft>
              <a:buClrTx/>
            </a:pPr>
            <a:r>
              <a:rPr lang="en-US" dirty="0" smtClean="0"/>
              <a:t>Coupling sources (tilted quads, misaligned sextupoles, ID error fields, etc.) generate skew quad fields </a:t>
            </a:r>
            <a:r>
              <a:rPr lang="en-US" b="1" i="1" dirty="0" smtClean="0"/>
              <a:t>J</a:t>
            </a:r>
            <a:r>
              <a:rPr lang="en-US" sz="2000" b="1" i="1" baseline="-25000" dirty="0" smtClean="0"/>
              <a:t>1</a:t>
            </a:r>
            <a:r>
              <a:rPr lang="en-US" sz="2000" dirty="0" smtClean="0"/>
              <a:t>(s)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222445-3B1E-6349-9A68-93DF67D28E32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3405188" cy="5106987"/>
          </a:xfrm>
        </p:spPr>
        <p:txBody>
          <a:bodyPr/>
          <a:lstStyle/>
          <a:p>
            <a:pPr marL="0" indent="0" eaLnBrk="1" hangingPunct="1">
              <a:spcAft>
                <a:spcPts val="1200"/>
              </a:spcAft>
              <a:buClrTx/>
            </a:pPr>
            <a:r>
              <a:rPr lang="en-US" dirty="0" smtClean="0"/>
              <a:t>Coupling sources (tilted quads, misaligned sextupoles, ID error fields, etc.) generate skew quad fields </a:t>
            </a:r>
            <a:r>
              <a:rPr lang="en-US" b="1" i="1" dirty="0" smtClean="0"/>
              <a:t>J</a:t>
            </a:r>
            <a:r>
              <a:rPr lang="en-US" sz="2000" b="1" i="1" baseline="-25000" dirty="0" smtClean="0"/>
              <a:t>1</a:t>
            </a:r>
            <a:r>
              <a:rPr lang="en-US" sz="2000" dirty="0" smtClean="0"/>
              <a:t>(s)</a:t>
            </a:r>
          </a:p>
        </p:txBody>
      </p:sp>
      <p:pic>
        <p:nvPicPr>
          <p:cNvPr id="22534" name="Picture 9" descr="Eq1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3986213" y="1655763"/>
            <a:ext cx="4933950" cy="4257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120900" y="3517900"/>
            <a:ext cx="3073400" cy="800100"/>
          </a:xfrm>
          <a:prstGeom prst="straightConnector1">
            <a:avLst/>
          </a:prstGeom>
          <a:ln w="63500">
            <a:solidFill>
              <a:srgbClr val="FF0000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onut 9"/>
          <p:cNvSpPr/>
          <p:nvPr/>
        </p:nvSpPr>
        <p:spPr>
          <a:xfrm>
            <a:off x="5314950" y="4013200"/>
            <a:ext cx="882650" cy="647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222445-3B1E-6349-9A68-93DF67D28E32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3405188" cy="5106987"/>
          </a:xfrm>
        </p:spPr>
        <p:txBody>
          <a:bodyPr/>
          <a:lstStyle/>
          <a:p>
            <a:pPr marL="0" indent="0" eaLnBrk="1" hangingPunct="1">
              <a:spcAft>
                <a:spcPts val="1200"/>
              </a:spcAft>
              <a:buClrTx/>
            </a:pPr>
            <a:r>
              <a:rPr lang="en-US" dirty="0" smtClean="0"/>
              <a:t>Coupling sources (tilted quads, misaligned sextupoles, ID error fields, etc.) generate skew quad fields </a:t>
            </a:r>
            <a:r>
              <a:rPr lang="en-US" b="1" i="1" dirty="0" smtClean="0"/>
              <a:t>J</a:t>
            </a:r>
            <a:r>
              <a:rPr lang="en-US" sz="2000" b="1" i="1" baseline="-25000" dirty="0" smtClean="0"/>
              <a:t>1</a:t>
            </a:r>
            <a:r>
              <a:rPr lang="en-US" sz="2000" dirty="0" smtClean="0"/>
              <a:t>(s)</a:t>
            </a:r>
            <a:endParaRPr lang="en-US" sz="1800" dirty="0" smtClean="0"/>
          </a:p>
          <a:p>
            <a:pPr marL="0" indent="0" eaLnBrk="1" hangingPunct="1">
              <a:spcAft>
                <a:spcPts val="1200"/>
              </a:spcAft>
              <a:buClrTx/>
            </a:pPr>
            <a:r>
              <a:rPr lang="en-US" dirty="0" smtClean="0"/>
              <a:t>  </a:t>
            </a:r>
            <a:r>
              <a:rPr lang="en-US" b="1" i="1" dirty="0" smtClean="0"/>
              <a:t>J</a:t>
            </a:r>
            <a:r>
              <a:rPr lang="en-US" b="1" i="1" baseline="-25000" dirty="0" smtClean="0"/>
              <a:t>1</a:t>
            </a:r>
            <a:r>
              <a:rPr lang="en-US" dirty="0" smtClean="0"/>
              <a:t>(s) generate two </a:t>
            </a:r>
            <a:r>
              <a:rPr lang="en-US" i="1" dirty="0" smtClean="0">
                <a:solidFill>
                  <a:srgbClr val="0000FF"/>
                </a:solidFill>
              </a:rPr>
              <a:t>Resonance Driving Terms </a:t>
            </a:r>
            <a:r>
              <a:rPr lang="en-US" dirty="0" smtClean="0"/>
              <a:t>(</a:t>
            </a:r>
            <a:r>
              <a:rPr lang="en-US" dirty="0" err="1" smtClean="0"/>
              <a:t>RDTs</a:t>
            </a:r>
            <a:r>
              <a:rPr lang="en-US" dirty="0" smtClean="0"/>
              <a:t>) </a:t>
            </a:r>
            <a:r>
              <a:rPr lang="en-US" dirty="0" err="1" smtClean="0"/>
              <a:t>f(s</a:t>
            </a:r>
            <a:r>
              <a:rPr lang="en-US" dirty="0" smtClean="0"/>
              <a:t>)</a:t>
            </a:r>
          </a:p>
          <a:p>
            <a:pPr marL="0" indent="0" eaLnBrk="1" hangingPunct="1">
              <a:spcAft>
                <a:spcPts val="1200"/>
              </a:spcAft>
              <a:buClrTx/>
              <a:buFontTx/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a</a:t>
            </a:r>
            <a:r>
              <a:rPr lang="en-US" dirty="0" smtClean="0"/>
              <a:t>=</a:t>
            </a:r>
            <a:r>
              <a:rPr lang="en-US" dirty="0" err="1" smtClean="0"/>
              <a:t>M</a:t>
            </a:r>
            <a:r>
              <a:rPr lang="en-US" baseline="-25000" dirty="0" err="1" smtClean="0"/>
              <a:t>ab</a:t>
            </a:r>
            <a:r>
              <a:rPr lang="en-US" dirty="0" err="1" smtClean="0"/>
              <a:t>(β,φ</a:t>
            </a:r>
            <a:r>
              <a:rPr lang="en-US" dirty="0" smtClean="0"/>
              <a:t>)</a:t>
            </a:r>
            <a:r>
              <a:rPr lang="en-US" b="1" i="1" dirty="0" smtClean="0"/>
              <a:t> J</a:t>
            </a:r>
            <a:r>
              <a:rPr lang="en-US" b="1" i="1" baseline="-25000" dirty="0" smtClean="0"/>
              <a:t>b,1</a:t>
            </a:r>
            <a:endParaRPr lang="en-US" dirty="0" smtClean="0"/>
          </a:p>
          <a:p>
            <a:pPr marL="0" indent="0" eaLnBrk="1" hangingPunct="1">
              <a:spcAft>
                <a:spcPts val="1200"/>
              </a:spcAft>
              <a:buFontTx/>
              <a:buNone/>
            </a:pPr>
            <a:r>
              <a:rPr lang="en-US" u="sng" dirty="0" smtClean="0"/>
              <a:t>Linear dependence</a:t>
            </a:r>
            <a:r>
              <a:rPr lang="en-US" dirty="0" smtClean="0"/>
              <a:t>!</a:t>
            </a:r>
          </a:p>
          <a:p>
            <a:pPr marL="0" indent="0" eaLnBrk="1" hangingPunct="1">
              <a:spcAft>
                <a:spcPts val="1200"/>
              </a:spcAft>
              <a:buClrTx/>
            </a:pPr>
            <a:endParaRPr lang="en-US" sz="2000" dirty="0" smtClean="0"/>
          </a:p>
        </p:txBody>
      </p:sp>
      <p:pic>
        <p:nvPicPr>
          <p:cNvPr id="22534" name="Picture 9" descr="Eq1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3986213" y="1655763"/>
            <a:ext cx="4933950" cy="4257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009900" y="4762500"/>
            <a:ext cx="990600" cy="127000"/>
          </a:xfrm>
          <a:prstGeom prst="straightConnector1">
            <a:avLst/>
          </a:prstGeom>
          <a:ln w="63500">
            <a:solidFill>
              <a:srgbClr val="FF0000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onut 11"/>
          <p:cNvSpPr/>
          <p:nvPr/>
        </p:nvSpPr>
        <p:spPr>
          <a:xfrm>
            <a:off x="4000500" y="4368800"/>
            <a:ext cx="838200" cy="787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222445-3B1E-6349-9A68-93DF67D28E32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3405188" cy="5106987"/>
          </a:xfrm>
        </p:spPr>
        <p:txBody>
          <a:bodyPr/>
          <a:lstStyle/>
          <a:p>
            <a:pPr marL="0" indent="0" eaLnBrk="1" hangingPunct="1">
              <a:spcAft>
                <a:spcPts val="1200"/>
              </a:spcAft>
              <a:buClrTx/>
            </a:pPr>
            <a:r>
              <a:rPr lang="en-US" dirty="0" smtClean="0"/>
              <a:t>Coupling sources (tilted quads, misaligned sextupoles, ID error fields, etc.) generate skew quad fields </a:t>
            </a:r>
            <a:r>
              <a:rPr lang="en-US" b="1" i="1" dirty="0" smtClean="0"/>
              <a:t>J</a:t>
            </a:r>
            <a:r>
              <a:rPr lang="en-US" sz="2000" b="1" i="1" baseline="-25000" dirty="0" smtClean="0"/>
              <a:t>1</a:t>
            </a:r>
            <a:r>
              <a:rPr lang="en-US" sz="2000" dirty="0" smtClean="0"/>
              <a:t>(s)</a:t>
            </a:r>
            <a:endParaRPr lang="en-US" sz="1800" dirty="0" smtClean="0"/>
          </a:p>
          <a:p>
            <a:pPr marL="0" indent="0" eaLnBrk="1" hangingPunct="1">
              <a:spcAft>
                <a:spcPts val="1200"/>
              </a:spcAft>
              <a:buClrTx/>
            </a:pPr>
            <a:r>
              <a:rPr lang="en-US" dirty="0" smtClean="0"/>
              <a:t>  </a:t>
            </a:r>
            <a:r>
              <a:rPr lang="en-US" b="1" i="1" dirty="0" smtClean="0"/>
              <a:t>J</a:t>
            </a:r>
            <a:r>
              <a:rPr lang="en-US" b="1" i="1" baseline="-25000" dirty="0" smtClean="0"/>
              <a:t>1</a:t>
            </a:r>
            <a:r>
              <a:rPr lang="en-US" dirty="0" smtClean="0"/>
              <a:t>(s) generate two </a:t>
            </a:r>
            <a:r>
              <a:rPr lang="en-US" i="1" dirty="0" smtClean="0">
                <a:solidFill>
                  <a:srgbClr val="0000FF"/>
                </a:solidFill>
              </a:rPr>
              <a:t>Resonance Driving Terms </a:t>
            </a:r>
            <a:r>
              <a:rPr lang="en-US" dirty="0" smtClean="0"/>
              <a:t>(</a:t>
            </a:r>
            <a:r>
              <a:rPr lang="en-US" dirty="0" err="1" smtClean="0"/>
              <a:t>RDTs</a:t>
            </a:r>
            <a:r>
              <a:rPr lang="en-US" dirty="0" smtClean="0"/>
              <a:t>) </a:t>
            </a:r>
            <a:r>
              <a:rPr lang="en-US" dirty="0" err="1" smtClean="0"/>
              <a:t>f(s</a:t>
            </a:r>
            <a:r>
              <a:rPr lang="en-US" dirty="0" smtClean="0"/>
              <a:t>)</a:t>
            </a:r>
          </a:p>
          <a:p>
            <a:pPr marL="0" indent="0" eaLnBrk="1" hangingPunct="1">
              <a:spcAft>
                <a:spcPts val="1200"/>
              </a:spcAft>
              <a:buClrTx/>
              <a:buFontTx/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a</a:t>
            </a:r>
            <a:r>
              <a:rPr lang="en-US" dirty="0" smtClean="0"/>
              <a:t>=</a:t>
            </a:r>
            <a:r>
              <a:rPr lang="en-US" dirty="0" err="1" smtClean="0"/>
              <a:t>M</a:t>
            </a:r>
            <a:r>
              <a:rPr lang="en-US" baseline="-25000" dirty="0" err="1" smtClean="0"/>
              <a:t>ab</a:t>
            </a:r>
            <a:r>
              <a:rPr lang="en-US" dirty="0" err="1" smtClean="0"/>
              <a:t>(β,φ</a:t>
            </a:r>
            <a:r>
              <a:rPr lang="en-US" dirty="0" smtClean="0"/>
              <a:t>)</a:t>
            </a:r>
            <a:r>
              <a:rPr lang="en-US" b="1" i="1" dirty="0" smtClean="0"/>
              <a:t> J</a:t>
            </a:r>
            <a:r>
              <a:rPr lang="en-US" b="1" i="1" baseline="-25000" dirty="0" smtClean="0"/>
              <a:t>b,1</a:t>
            </a:r>
            <a:endParaRPr lang="en-US" dirty="0" smtClean="0"/>
          </a:p>
          <a:p>
            <a:pPr marL="0" indent="0" eaLnBrk="1" hangingPunct="1">
              <a:spcAft>
                <a:spcPts val="1200"/>
              </a:spcAft>
              <a:buFontTx/>
              <a:buNone/>
            </a:pPr>
            <a:r>
              <a:rPr lang="en-US" u="sng" dirty="0" smtClean="0"/>
              <a:t>Linear dependence</a:t>
            </a:r>
            <a:r>
              <a:rPr lang="en-US" dirty="0" smtClean="0"/>
              <a:t>!</a:t>
            </a:r>
          </a:p>
          <a:p>
            <a:pPr marL="0" indent="0" eaLnBrk="1" hangingPunct="1">
              <a:spcAft>
                <a:spcPts val="1200"/>
              </a:spcAft>
              <a:buClrTx/>
            </a:pPr>
            <a:endParaRPr lang="en-US" sz="2000" dirty="0" smtClean="0"/>
          </a:p>
        </p:txBody>
      </p:sp>
      <p:pic>
        <p:nvPicPr>
          <p:cNvPr id="22534" name="Picture 9" descr="Eq1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3986213" y="1655763"/>
            <a:ext cx="4933950" cy="4257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009900" y="4762500"/>
            <a:ext cx="990600" cy="127000"/>
          </a:xfrm>
          <a:prstGeom prst="straightConnector1">
            <a:avLst/>
          </a:prstGeom>
          <a:ln w="63500">
            <a:solidFill>
              <a:srgbClr val="FF0000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onut 11"/>
          <p:cNvSpPr/>
          <p:nvPr/>
        </p:nvSpPr>
        <p:spPr>
          <a:xfrm>
            <a:off x="4000500" y="4368800"/>
            <a:ext cx="838200" cy="787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737100" y="2667000"/>
            <a:ext cx="1778000" cy="1727200"/>
          </a:xfrm>
          <a:prstGeom prst="straightConnector1">
            <a:avLst/>
          </a:prstGeom>
          <a:ln w="63500">
            <a:solidFill>
              <a:srgbClr val="FF0000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724400" y="3352800"/>
            <a:ext cx="1587500" cy="1016000"/>
          </a:xfrm>
          <a:prstGeom prst="straightConnector1">
            <a:avLst/>
          </a:prstGeom>
          <a:ln w="63500">
            <a:solidFill>
              <a:srgbClr val="FF0000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724400" y="3924300"/>
            <a:ext cx="1193800" cy="469900"/>
          </a:xfrm>
          <a:prstGeom prst="straightConnector1">
            <a:avLst/>
          </a:prstGeom>
          <a:ln w="63500">
            <a:solidFill>
              <a:srgbClr val="FF0000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711700" y="3937000"/>
            <a:ext cx="2324100" cy="482600"/>
          </a:xfrm>
          <a:prstGeom prst="straightConnector1">
            <a:avLst/>
          </a:prstGeom>
          <a:ln w="63500">
            <a:solidFill>
              <a:srgbClr val="FF0000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222445-3B1E-6349-9A68-93DF67D28E32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3405188" cy="5106987"/>
          </a:xfrm>
        </p:spPr>
        <p:txBody>
          <a:bodyPr/>
          <a:lstStyle/>
          <a:p>
            <a:pPr marL="0" indent="0" eaLnBrk="1" hangingPunct="1">
              <a:spcAft>
                <a:spcPts val="1200"/>
              </a:spcAft>
              <a:buClrTx/>
            </a:pPr>
            <a:r>
              <a:rPr lang="en-US" dirty="0" smtClean="0"/>
              <a:t>Coupling sources (tilted quads, misaligned sextupoles, ID error fields, etc.) generate skew quad fields </a:t>
            </a:r>
            <a:r>
              <a:rPr lang="en-US" b="1" i="1" dirty="0" smtClean="0"/>
              <a:t>J</a:t>
            </a:r>
            <a:r>
              <a:rPr lang="en-US" sz="2000" b="1" i="1" baseline="-25000" dirty="0" smtClean="0"/>
              <a:t>1</a:t>
            </a:r>
            <a:r>
              <a:rPr lang="en-US" sz="2000" dirty="0" smtClean="0"/>
              <a:t>(s)</a:t>
            </a:r>
            <a:endParaRPr lang="en-US" sz="1800" dirty="0" smtClean="0"/>
          </a:p>
          <a:p>
            <a:pPr marL="0" indent="0" eaLnBrk="1" hangingPunct="1">
              <a:spcAft>
                <a:spcPts val="1200"/>
              </a:spcAft>
              <a:buClrTx/>
            </a:pPr>
            <a:r>
              <a:rPr lang="en-US" dirty="0" smtClean="0"/>
              <a:t>  </a:t>
            </a:r>
            <a:r>
              <a:rPr lang="en-US" b="1" i="1" dirty="0" smtClean="0"/>
              <a:t>J</a:t>
            </a:r>
            <a:r>
              <a:rPr lang="en-US" b="1" i="1" baseline="-25000" dirty="0" smtClean="0"/>
              <a:t>1</a:t>
            </a:r>
            <a:r>
              <a:rPr lang="en-US" dirty="0" smtClean="0"/>
              <a:t>(s) generate two </a:t>
            </a:r>
            <a:r>
              <a:rPr lang="en-US" i="1" dirty="0" smtClean="0">
                <a:solidFill>
                  <a:srgbClr val="0000FF"/>
                </a:solidFill>
              </a:rPr>
              <a:t>Resonance Driving Terms </a:t>
            </a:r>
            <a:r>
              <a:rPr lang="en-US" dirty="0" smtClean="0"/>
              <a:t>(</a:t>
            </a:r>
            <a:r>
              <a:rPr lang="en-US" dirty="0" err="1" smtClean="0"/>
              <a:t>RDTs</a:t>
            </a:r>
            <a:r>
              <a:rPr lang="en-US" dirty="0" smtClean="0"/>
              <a:t>) </a:t>
            </a:r>
            <a:r>
              <a:rPr lang="en-US" dirty="0" err="1" smtClean="0"/>
              <a:t>f(s</a:t>
            </a:r>
            <a:r>
              <a:rPr lang="en-US" dirty="0" smtClean="0"/>
              <a:t>)</a:t>
            </a:r>
          </a:p>
          <a:p>
            <a:pPr marL="0" indent="0" eaLnBrk="1" hangingPunct="1">
              <a:spcAft>
                <a:spcPts val="1200"/>
              </a:spcAft>
              <a:buClrTx/>
              <a:buFontTx/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a</a:t>
            </a:r>
            <a:r>
              <a:rPr lang="en-US" dirty="0" smtClean="0"/>
              <a:t>=</a:t>
            </a:r>
            <a:r>
              <a:rPr lang="en-US" dirty="0" err="1" smtClean="0"/>
              <a:t>M</a:t>
            </a:r>
            <a:r>
              <a:rPr lang="en-US" baseline="-25000" dirty="0" err="1" smtClean="0"/>
              <a:t>ab</a:t>
            </a:r>
            <a:r>
              <a:rPr lang="en-US" dirty="0" err="1" smtClean="0"/>
              <a:t>(β,φ</a:t>
            </a:r>
            <a:r>
              <a:rPr lang="en-US" dirty="0" smtClean="0"/>
              <a:t>)</a:t>
            </a:r>
            <a:r>
              <a:rPr lang="en-US" b="1" i="1" dirty="0" smtClean="0"/>
              <a:t> J</a:t>
            </a:r>
            <a:r>
              <a:rPr lang="en-US" b="1" i="1" baseline="-25000" dirty="0" smtClean="0"/>
              <a:t>b,1</a:t>
            </a:r>
            <a:endParaRPr lang="en-US" dirty="0" smtClean="0"/>
          </a:p>
          <a:p>
            <a:pPr marL="0" indent="0" eaLnBrk="1" hangingPunct="1">
              <a:spcAft>
                <a:spcPts val="1200"/>
              </a:spcAft>
              <a:buFontTx/>
              <a:buNone/>
            </a:pPr>
            <a:r>
              <a:rPr lang="en-US" u="sng" dirty="0" smtClean="0"/>
              <a:t>Linear dependence</a:t>
            </a:r>
            <a:r>
              <a:rPr lang="en-US" dirty="0" smtClean="0"/>
              <a:t>!</a:t>
            </a:r>
          </a:p>
          <a:p>
            <a:pPr marL="0" indent="0" eaLnBrk="1" hangingPunct="1">
              <a:spcAft>
                <a:spcPts val="1200"/>
              </a:spcAft>
              <a:buClrTx/>
            </a:pPr>
            <a:endParaRPr lang="en-US" sz="2000" dirty="0" smtClean="0"/>
          </a:p>
        </p:txBody>
      </p:sp>
      <p:pic>
        <p:nvPicPr>
          <p:cNvPr id="22534" name="Picture 9" descr="Eq1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3986213" y="1655763"/>
            <a:ext cx="4933950" cy="4257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2" name="Donut 11"/>
          <p:cNvSpPr/>
          <p:nvPr/>
        </p:nvSpPr>
        <p:spPr>
          <a:xfrm>
            <a:off x="4279900" y="28448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Donut 15"/>
          <p:cNvSpPr/>
          <p:nvPr/>
        </p:nvSpPr>
        <p:spPr>
          <a:xfrm>
            <a:off x="4241800" y="14986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Donut 16"/>
          <p:cNvSpPr/>
          <p:nvPr/>
        </p:nvSpPr>
        <p:spPr>
          <a:xfrm>
            <a:off x="4241800" y="21463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2FE20C-E211-644D-A974-F8C9D54254BE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9"/>
            <a:ext cx="8229600" cy="5021262"/>
          </a:xfrm>
        </p:spPr>
        <p:txBody>
          <a:bodyPr/>
          <a:lstStyle/>
          <a:p>
            <a:pPr eaLnBrk="1" hangingPunct="1">
              <a:spcAft>
                <a:spcPts val="9600"/>
              </a:spcAft>
              <a:buFontTx/>
              <a:buNone/>
            </a:pPr>
            <a:r>
              <a:rPr lang="en-US" sz="2800" dirty="0" smtClean="0"/>
              <a:t>Non measurable </a:t>
            </a:r>
            <a:r>
              <a:rPr lang="en-US" sz="2800" dirty="0" smtClean="0">
                <a:solidFill>
                  <a:srgbClr val="FF0000"/>
                </a:solidFill>
              </a:rPr>
              <a:t>projected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 </a:t>
            </a:r>
            <a:r>
              <a:rPr lang="en-US" sz="2800" dirty="0" smtClean="0"/>
              <a:t>emittance </a:t>
            </a:r>
          </a:p>
          <a:p>
            <a:pPr eaLnBrk="1" hangingPunct="1">
              <a:spcAft>
                <a:spcPts val="600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2800" dirty="0" smtClean="0"/>
              <a:t>Measurable </a:t>
            </a:r>
            <a:r>
              <a:rPr lang="en-US" sz="2800" dirty="0" smtClean="0">
                <a:solidFill>
                  <a:srgbClr val="FF0000"/>
                </a:solidFill>
              </a:rPr>
              <a:t>apparent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</a:t>
            </a:r>
            <a:r>
              <a:rPr lang="en-US" sz="2800" dirty="0" smtClean="0"/>
              <a:t> emittance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 smtClean="0"/>
          </a:p>
          <a:p>
            <a:pPr algn="ctr" eaLnBrk="1" hangingPunct="1">
              <a:spcAft>
                <a:spcPts val="3000"/>
              </a:spcAft>
              <a:buFontTx/>
              <a:buNone/>
            </a:pPr>
            <a:endParaRPr lang="en-US" sz="2800" dirty="0" smtClean="0"/>
          </a:p>
        </p:txBody>
      </p:sp>
      <p:pic>
        <p:nvPicPr>
          <p:cNvPr id="20486" name="Picture 6" descr="Eq4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1216690" y="4646613"/>
            <a:ext cx="7555835" cy="1055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487" name="Picture 7" descr="Eq3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rcRect/>
          <a:stretch>
            <a:fillRect/>
          </a:stretch>
        </p:blipFill>
        <p:spPr bwMode="auto">
          <a:xfrm>
            <a:off x="496142" y="2133600"/>
            <a:ext cx="8276383" cy="67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7" name="Donut 26"/>
          <p:cNvSpPr/>
          <p:nvPr/>
        </p:nvSpPr>
        <p:spPr>
          <a:xfrm>
            <a:off x="4838700" y="2171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Donut 27"/>
          <p:cNvSpPr/>
          <p:nvPr/>
        </p:nvSpPr>
        <p:spPr>
          <a:xfrm>
            <a:off x="5562600" y="2171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Donut 28"/>
          <p:cNvSpPr/>
          <p:nvPr/>
        </p:nvSpPr>
        <p:spPr>
          <a:xfrm>
            <a:off x="3670300" y="2171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Donut 29"/>
          <p:cNvSpPr/>
          <p:nvPr/>
        </p:nvSpPr>
        <p:spPr>
          <a:xfrm>
            <a:off x="7264400" y="2171700"/>
            <a:ext cx="939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nut 30"/>
          <p:cNvSpPr/>
          <p:nvPr/>
        </p:nvSpPr>
        <p:spPr>
          <a:xfrm>
            <a:off x="3835400" y="4838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2717800" y="4838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597400" y="4838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Donut 33"/>
          <p:cNvSpPr/>
          <p:nvPr/>
        </p:nvSpPr>
        <p:spPr>
          <a:xfrm>
            <a:off x="5562600" y="4838700"/>
            <a:ext cx="8890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2FE20C-E211-644D-A974-F8C9D54254BE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9"/>
            <a:ext cx="8229600" cy="5021262"/>
          </a:xfrm>
        </p:spPr>
        <p:txBody>
          <a:bodyPr/>
          <a:lstStyle/>
          <a:p>
            <a:pPr eaLnBrk="1" hangingPunct="1">
              <a:spcAft>
                <a:spcPts val="9600"/>
              </a:spcAft>
              <a:buFontTx/>
              <a:buNone/>
            </a:pPr>
            <a:r>
              <a:rPr lang="en-US" sz="2800" dirty="0" smtClean="0"/>
              <a:t>Non measurable </a:t>
            </a:r>
            <a:r>
              <a:rPr lang="en-US" sz="2800" dirty="0" smtClean="0">
                <a:solidFill>
                  <a:srgbClr val="FF0000"/>
                </a:solidFill>
              </a:rPr>
              <a:t>projected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 </a:t>
            </a:r>
            <a:r>
              <a:rPr lang="en-US" sz="2800" dirty="0" smtClean="0"/>
              <a:t>emittance </a:t>
            </a:r>
          </a:p>
          <a:p>
            <a:pPr eaLnBrk="1" hangingPunct="1">
              <a:spcAft>
                <a:spcPts val="600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2800" dirty="0" smtClean="0"/>
              <a:t>Measurable </a:t>
            </a:r>
            <a:r>
              <a:rPr lang="en-US" sz="2800" dirty="0" smtClean="0">
                <a:solidFill>
                  <a:srgbClr val="FF0000"/>
                </a:solidFill>
              </a:rPr>
              <a:t>apparent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</a:t>
            </a:r>
            <a:r>
              <a:rPr lang="en-US" sz="2800" dirty="0" smtClean="0"/>
              <a:t> emittance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 smtClean="0"/>
          </a:p>
          <a:p>
            <a:pPr algn="ctr" eaLnBrk="1" hangingPunct="1">
              <a:spcAft>
                <a:spcPts val="3000"/>
              </a:spcAft>
              <a:buFontTx/>
              <a:buNone/>
            </a:pPr>
            <a:endParaRPr lang="en-US" sz="2800" dirty="0" smtClean="0"/>
          </a:p>
        </p:txBody>
      </p:sp>
      <p:pic>
        <p:nvPicPr>
          <p:cNvPr id="20486" name="Picture 6" descr="Eq4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1216690" y="4646613"/>
            <a:ext cx="7555835" cy="1055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487" name="Picture 7" descr="Eq3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rcRect/>
          <a:stretch>
            <a:fillRect/>
          </a:stretch>
        </p:blipFill>
        <p:spPr bwMode="auto">
          <a:xfrm>
            <a:off x="496142" y="2133600"/>
            <a:ext cx="8276383" cy="67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7" name="Donut 26"/>
          <p:cNvSpPr/>
          <p:nvPr/>
        </p:nvSpPr>
        <p:spPr>
          <a:xfrm>
            <a:off x="4838700" y="2171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Donut 27"/>
          <p:cNvSpPr/>
          <p:nvPr/>
        </p:nvSpPr>
        <p:spPr>
          <a:xfrm>
            <a:off x="5562600" y="2171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Donut 28"/>
          <p:cNvSpPr/>
          <p:nvPr/>
        </p:nvSpPr>
        <p:spPr>
          <a:xfrm>
            <a:off x="3670300" y="2171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Donut 29"/>
          <p:cNvSpPr/>
          <p:nvPr/>
        </p:nvSpPr>
        <p:spPr>
          <a:xfrm>
            <a:off x="7264400" y="2171700"/>
            <a:ext cx="939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nut 30"/>
          <p:cNvSpPr/>
          <p:nvPr/>
        </p:nvSpPr>
        <p:spPr>
          <a:xfrm>
            <a:off x="3835400" y="4838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2717800" y="4838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4597400" y="4838700"/>
            <a:ext cx="6858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Donut 33"/>
          <p:cNvSpPr/>
          <p:nvPr/>
        </p:nvSpPr>
        <p:spPr>
          <a:xfrm>
            <a:off x="5562600" y="4838700"/>
            <a:ext cx="889000" cy="6604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ooter Placeholder 4"/>
          <p:cNvSpPr txBox="1">
            <a:spLocks/>
          </p:cNvSpPr>
          <p:nvPr/>
        </p:nvSpPr>
        <p:spPr bwMode="auto">
          <a:xfrm>
            <a:off x="495300" y="3489325"/>
            <a:ext cx="68961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Nonlinear dependence on the </a:t>
            </a:r>
            <a:r>
              <a:rPr kumimoji="0" lang="en-GB" sz="2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RDTs</a:t>
            </a:r>
            <a:r>
              <a:rPr kumimoji="0" lang="en-GB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and J</a:t>
            </a:r>
            <a:r>
              <a:rPr kumimoji="0" lang="en-GB" sz="23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</a:t>
            </a:r>
            <a:endParaRPr kumimoji="0" lang="en-GB" sz="23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5537200" y="2921000"/>
            <a:ext cx="1676400" cy="800100"/>
          </a:xfrm>
          <a:prstGeom prst="straightConnector1">
            <a:avLst/>
          </a:prstGeom>
          <a:ln w="63500">
            <a:solidFill>
              <a:srgbClr val="FF0000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7061200" y="3073400"/>
            <a:ext cx="774700" cy="546100"/>
          </a:xfrm>
          <a:prstGeom prst="straightConnector1">
            <a:avLst/>
          </a:prstGeom>
          <a:ln w="63500">
            <a:solidFill>
              <a:srgbClr val="FF0000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 flipV="1">
            <a:off x="6007100" y="3733800"/>
            <a:ext cx="1181100" cy="977900"/>
          </a:xfrm>
          <a:prstGeom prst="straightConnector1">
            <a:avLst/>
          </a:prstGeom>
          <a:ln w="63500">
            <a:solidFill>
              <a:srgbClr val="FF0000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2FE20C-E211-644D-A974-F8C9D54254BE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9"/>
            <a:ext cx="8229600" cy="5021262"/>
          </a:xfrm>
        </p:spPr>
        <p:txBody>
          <a:bodyPr/>
          <a:lstStyle/>
          <a:p>
            <a:pPr eaLnBrk="1" hangingPunct="1">
              <a:spcAft>
                <a:spcPts val="9600"/>
              </a:spcAft>
              <a:buFontTx/>
              <a:buNone/>
            </a:pPr>
            <a:r>
              <a:rPr lang="en-US" sz="2800" dirty="0" smtClean="0"/>
              <a:t>Non measurable </a:t>
            </a:r>
            <a:r>
              <a:rPr lang="en-US" sz="2800" dirty="0" smtClean="0">
                <a:solidFill>
                  <a:srgbClr val="FF0000"/>
                </a:solidFill>
              </a:rPr>
              <a:t>projected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 </a:t>
            </a:r>
            <a:r>
              <a:rPr lang="en-US" sz="2800" dirty="0" smtClean="0"/>
              <a:t>emittance </a:t>
            </a:r>
          </a:p>
          <a:p>
            <a:pPr eaLnBrk="1" hangingPunct="1">
              <a:spcAft>
                <a:spcPts val="600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2800" dirty="0" smtClean="0"/>
              <a:t>Measurable </a:t>
            </a:r>
            <a:r>
              <a:rPr lang="en-US" sz="2800" dirty="0" smtClean="0">
                <a:solidFill>
                  <a:srgbClr val="FF0000"/>
                </a:solidFill>
              </a:rPr>
              <a:t>apparent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</a:t>
            </a:r>
            <a:r>
              <a:rPr lang="en-US" sz="2800" dirty="0" smtClean="0"/>
              <a:t> emittance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 smtClean="0"/>
          </a:p>
          <a:p>
            <a:pPr algn="ctr" eaLnBrk="1" hangingPunct="1">
              <a:spcAft>
                <a:spcPts val="3000"/>
              </a:spcAft>
              <a:buFontTx/>
              <a:buNone/>
            </a:pPr>
            <a:endParaRPr lang="en-US" sz="2800" dirty="0" smtClean="0"/>
          </a:p>
        </p:txBody>
      </p:sp>
      <p:pic>
        <p:nvPicPr>
          <p:cNvPr id="20487" name="Picture 7" descr="Eq3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496142" y="2133600"/>
            <a:ext cx="8276383" cy="67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495300" y="3527425"/>
            <a:ext cx="78359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Vert.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Eigen-emittance         Hor. Eigen-emittance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3454400" y="3035300"/>
            <a:ext cx="1143000" cy="508000"/>
          </a:xfrm>
          <a:prstGeom prst="straightConnector1">
            <a:avLst/>
          </a:prstGeom>
          <a:ln w="63500">
            <a:solidFill>
              <a:srgbClr val="0000FF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6464300" y="2730500"/>
            <a:ext cx="1320800" cy="1143000"/>
          </a:xfrm>
          <a:prstGeom prst="straightConnector1">
            <a:avLst/>
          </a:prstGeom>
          <a:ln w="63500">
            <a:solidFill>
              <a:srgbClr val="0000FF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7429500" y="3009900"/>
            <a:ext cx="1219200" cy="558800"/>
          </a:xfrm>
          <a:prstGeom prst="straightConnector1">
            <a:avLst/>
          </a:prstGeom>
          <a:ln w="63500">
            <a:solidFill>
              <a:srgbClr val="0000FF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6" descr="Eq4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rcRect/>
          <a:stretch>
            <a:fillRect/>
          </a:stretch>
        </p:blipFill>
        <p:spPr bwMode="auto">
          <a:xfrm>
            <a:off x="1216690" y="4646613"/>
            <a:ext cx="7555835" cy="1055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21" name="Straight Arrow Connector 20"/>
          <p:cNvCxnSpPr/>
          <p:nvPr/>
        </p:nvCxnSpPr>
        <p:spPr>
          <a:xfrm rot="5400000">
            <a:off x="3048000" y="4203700"/>
            <a:ext cx="1079500" cy="368300"/>
          </a:xfrm>
          <a:prstGeom prst="straightConnector1">
            <a:avLst/>
          </a:prstGeom>
          <a:ln w="63500">
            <a:solidFill>
              <a:srgbClr val="0000FF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H="1">
            <a:off x="7588250" y="4070350"/>
            <a:ext cx="1041400" cy="673100"/>
          </a:xfrm>
          <a:prstGeom prst="straightConnector1">
            <a:avLst/>
          </a:prstGeom>
          <a:ln w="63500">
            <a:solidFill>
              <a:srgbClr val="0000FF">
                <a:alpha val="50000"/>
              </a:srgbClr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47F44-EBF5-9148-9E19-D2FC680C3433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/>
              <a:t>Vertical emittance</a:t>
            </a:r>
            <a:r>
              <a:rPr lang="en-US" sz="2800" u="sng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/>
              <a:t> in the presence of coupling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Coupling correction via Resonance Driving Terms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2010: Application in the ESRF storage ring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2010: Preserving small vertical emittance during beam delivery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2011: Towards ultra-small vertical emittance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PS: Indirect measurements of vertical emittance 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2FE20C-E211-644D-A974-F8C9D54254BE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9"/>
            <a:ext cx="8229600" cy="5021262"/>
          </a:xfrm>
        </p:spPr>
        <p:txBody>
          <a:bodyPr/>
          <a:lstStyle/>
          <a:p>
            <a:pPr eaLnBrk="1" hangingPunct="1">
              <a:spcAft>
                <a:spcPts val="9600"/>
              </a:spcAft>
              <a:buFontTx/>
              <a:buNone/>
            </a:pPr>
            <a:r>
              <a:rPr lang="en-US" sz="2800" dirty="0" smtClean="0"/>
              <a:t>Non measurable </a:t>
            </a:r>
            <a:r>
              <a:rPr lang="en-US" sz="2800" dirty="0" smtClean="0">
                <a:solidFill>
                  <a:srgbClr val="FF0000"/>
                </a:solidFill>
              </a:rPr>
              <a:t>projected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 </a:t>
            </a:r>
            <a:r>
              <a:rPr lang="en-US" sz="2800" dirty="0" smtClean="0"/>
              <a:t>emittance </a:t>
            </a:r>
          </a:p>
          <a:p>
            <a:pPr eaLnBrk="1" hangingPunct="1">
              <a:spcAft>
                <a:spcPts val="600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2800" dirty="0" smtClean="0"/>
              <a:t>Measurable </a:t>
            </a:r>
            <a:r>
              <a:rPr lang="en-US" sz="2800" dirty="0" smtClean="0">
                <a:solidFill>
                  <a:srgbClr val="FF0000"/>
                </a:solidFill>
              </a:rPr>
              <a:t>apparent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</a:t>
            </a:r>
            <a:r>
              <a:rPr lang="en-US" sz="2800" dirty="0" smtClean="0"/>
              <a:t> emittance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 smtClean="0"/>
          </a:p>
          <a:p>
            <a:pPr algn="ctr" eaLnBrk="1" hangingPunct="1">
              <a:spcAft>
                <a:spcPts val="3000"/>
              </a:spcAft>
              <a:buFontTx/>
              <a:buNone/>
            </a:pPr>
            <a:endParaRPr lang="en-US" sz="2800" dirty="0" smtClean="0"/>
          </a:p>
        </p:txBody>
      </p:sp>
      <p:pic>
        <p:nvPicPr>
          <p:cNvPr id="20487" name="Picture 7" descr="Eq3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496142" y="2133600"/>
            <a:ext cx="8276383" cy="67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203200" y="3251201"/>
            <a:ext cx="86741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ts val="3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If |f</a:t>
            </a:r>
            <a:r>
              <a:rPr lang="en-US" sz="2400" kern="0" baseline="-2500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1010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r>
              <a:rPr lang="en-US" sz="20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 ~ 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|f</a:t>
            </a:r>
            <a:r>
              <a:rPr lang="en-US" sz="2400" kern="0" baseline="-2500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1001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| ( i.e. S</a:t>
            </a:r>
            <a:r>
              <a:rPr lang="en-US" sz="2400" kern="0" baseline="-2500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 ~ S</a:t>
            </a:r>
            <a:r>
              <a:rPr lang="en-US" sz="2400" kern="0" baseline="-2500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-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) [low-</a:t>
            </a:r>
            <a:r>
              <a:rPr lang="en-US" sz="2400" kern="0" dirty="0" err="1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emitt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. rings] </a:t>
            </a:r>
            <a:r>
              <a:rPr lang="en-US" sz="4400" kern="0" dirty="0" err="1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ε</a:t>
            </a:r>
            <a:r>
              <a:rPr lang="en-US" sz="3200" kern="0" dirty="0" err="1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y(s</a:t>
            </a:r>
            <a:r>
              <a:rPr lang="en-US" sz="32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) ≠ </a:t>
            </a:r>
            <a:r>
              <a:rPr lang="en-US" sz="3200" kern="0" dirty="0" err="1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E</a:t>
            </a:r>
            <a:r>
              <a:rPr lang="en-US" sz="3200" i="1" kern="0" dirty="0" err="1" smtClean="0">
                <a:solidFill>
                  <a:srgbClr val="FF0000"/>
                </a:solidFill>
                <a:latin typeface="Times New Roman"/>
                <a:ea typeface="ＭＳ Ｐゴシック" charset="-128"/>
                <a:cs typeface="Times New Roman"/>
              </a:rPr>
              <a:t>y</a:t>
            </a:r>
            <a:r>
              <a:rPr lang="en-US" sz="3200" kern="0" dirty="0" err="1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(s</a:t>
            </a:r>
            <a:r>
              <a:rPr lang="en-US" sz="32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)</a:t>
            </a:r>
          </a:p>
        </p:txBody>
      </p:sp>
      <p:pic>
        <p:nvPicPr>
          <p:cNvPr id="38" name="Picture 6" descr="Eq4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rcRect/>
          <a:stretch>
            <a:fillRect/>
          </a:stretch>
        </p:blipFill>
        <p:spPr bwMode="auto">
          <a:xfrm>
            <a:off x="1216690" y="4646613"/>
            <a:ext cx="7555835" cy="1055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2FE20C-E211-644D-A974-F8C9D54254BE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9"/>
            <a:ext cx="8229600" cy="5021262"/>
          </a:xfrm>
        </p:spPr>
        <p:txBody>
          <a:bodyPr/>
          <a:lstStyle/>
          <a:p>
            <a:pPr eaLnBrk="1" hangingPunct="1">
              <a:spcAft>
                <a:spcPts val="9600"/>
              </a:spcAft>
              <a:buFontTx/>
              <a:buNone/>
            </a:pPr>
            <a:r>
              <a:rPr lang="en-US" sz="2800" dirty="0" smtClean="0"/>
              <a:t>Non measurable </a:t>
            </a:r>
            <a:r>
              <a:rPr lang="en-US" sz="2800" dirty="0" smtClean="0">
                <a:solidFill>
                  <a:srgbClr val="FF0000"/>
                </a:solidFill>
              </a:rPr>
              <a:t>projected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 </a:t>
            </a:r>
            <a:r>
              <a:rPr lang="en-US" sz="2800" dirty="0" smtClean="0"/>
              <a:t>emittance </a:t>
            </a:r>
          </a:p>
          <a:p>
            <a:pPr eaLnBrk="1" hangingPunct="1">
              <a:spcAft>
                <a:spcPts val="600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2800" dirty="0" smtClean="0"/>
              <a:t>Measurable </a:t>
            </a:r>
            <a:r>
              <a:rPr lang="en-US" sz="2800" dirty="0" smtClean="0">
                <a:solidFill>
                  <a:srgbClr val="FF0000"/>
                </a:solidFill>
              </a:rPr>
              <a:t>apparent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</a:t>
            </a:r>
            <a:r>
              <a:rPr lang="en-US" sz="2800" dirty="0" smtClean="0"/>
              <a:t> emittance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 smtClean="0"/>
          </a:p>
          <a:p>
            <a:pPr algn="ctr" eaLnBrk="1" hangingPunct="1">
              <a:spcAft>
                <a:spcPts val="3000"/>
              </a:spcAft>
              <a:buFontTx/>
              <a:buNone/>
            </a:pPr>
            <a:endParaRPr lang="en-US" sz="2800" dirty="0" smtClean="0"/>
          </a:p>
        </p:txBody>
      </p:sp>
      <p:pic>
        <p:nvPicPr>
          <p:cNvPr id="20487" name="Picture 7" descr="Eq3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496142" y="2133600"/>
            <a:ext cx="8276383" cy="67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203200" y="3251201"/>
            <a:ext cx="86741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ts val="3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If |f</a:t>
            </a:r>
            <a:r>
              <a:rPr lang="en-US" sz="2400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1010</a:t>
            </a:r>
            <a:r>
              <a:rPr lang="en-US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r>
              <a:rPr lang="en-US" sz="20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&lt;&lt;</a:t>
            </a:r>
            <a:r>
              <a:rPr lang="en-US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|f</a:t>
            </a:r>
            <a:r>
              <a:rPr lang="en-US" sz="2400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1001</a:t>
            </a:r>
            <a:r>
              <a:rPr lang="en-US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 ( i.e. S</a:t>
            </a:r>
            <a:r>
              <a:rPr lang="en-US" sz="2400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2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&lt;&lt; </a:t>
            </a:r>
            <a:r>
              <a:rPr lang="en-US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</a:t>
            </a:r>
            <a:r>
              <a:rPr lang="en-US" sz="2400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-</a:t>
            </a:r>
            <a:r>
              <a:rPr lang="en-US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) [</a:t>
            </a:r>
            <a:r>
              <a:rPr lang="en-US" sz="2400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hadron</a:t>
            </a:r>
            <a:r>
              <a:rPr lang="en-US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rings] </a:t>
            </a:r>
            <a:r>
              <a:rPr lang="en-US" sz="21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   </a:t>
            </a:r>
            <a:r>
              <a:rPr lang="en-US" sz="4400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ε</a:t>
            </a:r>
            <a:r>
              <a:rPr lang="en-US" sz="3200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y(s</a:t>
            </a:r>
            <a:r>
              <a:rPr lang="en-US" sz="32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) </a:t>
            </a:r>
            <a:r>
              <a:rPr lang="en-US" sz="3200" kern="0" dirty="0" smtClean="0">
                <a:solidFill>
                  <a:srgbClr val="0000FF"/>
                </a:solidFill>
                <a:latin typeface="ＭＳ ゴシック"/>
                <a:ea typeface="ＭＳ ゴシック"/>
                <a:cs typeface="ＭＳ ゴシック"/>
              </a:rPr>
              <a:t>=</a:t>
            </a:r>
            <a:r>
              <a:rPr lang="en-US" sz="32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US" sz="3200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E</a:t>
            </a:r>
            <a:r>
              <a:rPr lang="en-US" sz="3200" i="1" kern="0" dirty="0" err="1" smtClean="0">
                <a:solidFill>
                  <a:srgbClr val="0000FF"/>
                </a:solidFill>
                <a:latin typeface="Times New Roman"/>
                <a:ea typeface="ＭＳ Ｐゴシック" charset="-128"/>
                <a:cs typeface="Times New Roman"/>
              </a:rPr>
              <a:t>y</a:t>
            </a:r>
            <a:r>
              <a:rPr lang="en-US" sz="3200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(s</a:t>
            </a:r>
            <a:r>
              <a:rPr lang="en-US" sz="32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)</a:t>
            </a:r>
          </a:p>
        </p:txBody>
      </p:sp>
      <p:pic>
        <p:nvPicPr>
          <p:cNvPr id="38" name="Picture 6" descr="Eq4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rcRect/>
          <a:stretch>
            <a:fillRect/>
          </a:stretch>
        </p:blipFill>
        <p:spPr bwMode="auto">
          <a:xfrm>
            <a:off x="1216690" y="4646613"/>
            <a:ext cx="7555835" cy="1055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 flipV="1">
            <a:off x="5562600" y="2209800"/>
            <a:ext cx="622300" cy="584202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353300" y="2197100"/>
            <a:ext cx="622300" cy="584202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626100" y="4876800"/>
            <a:ext cx="622300" cy="584202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559300" y="4876800"/>
            <a:ext cx="622300" cy="584202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5537200" y="2209800"/>
            <a:ext cx="647700" cy="5715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7327900" y="2209800"/>
            <a:ext cx="647700" cy="5715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5600700" y="4876800"/>
            <a:ext cx="647700" cy="5715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0800000">
            <a:off x="4559300" y="4876800"/>
            <a:ext cx="647700" cy="5715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2FE20C-E211-644D-A974-F8C9D54254BE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9"/>
            <a:ext cx="8229600" cy="5021262"/>
          </a:xfrm>
        </p:spPr>
        <p:txBody>
          <a:bodyPr/>
          <a:lstStyle/>
          <a:p>
            <a:pPr eaLnBrk="1" hangingPunct="1">
              <a:spcAft>
                <a:spcPts val="9600"/>
              </a:spcAft>
              <a:buFontTx/>
              <a:buNone/>
            </a:pPr>
            <a:r>
              <a:rPr lang="en-US" sz="2800" dirty="0" smtClean="0"/>
              <a:t>Non measurable </a:t>
            </a:r>
            <a:r>
              <a:rPr lang="en-US" sz="2800" dirty="0" smtClean="0">
                <a:solidFill>
                  <a:srgbClr val="FF0000"/>
                </a:solidFill>
              </a:rPr>
              <a:t>projected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 </a:t>
            </a:r>
            <a:r>
              <a:rPr lang="en-US" sz="2800" dirty="0" smtClean="0"/>
              <a:t>emittance </a:t>
            </a:r>
          </a:p>
          <a:p>
            <a:pPr eaLnBrk="1" hangingPunct="1">
              <a:spcAft>
                <a:spcPts val="600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8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2800" dirty="0" smtClean="0"/>
              <a:t>Measurable </a:t>
            </a:r>
            <a:r>
              <a:rPr lang="en-US" sz="2800" dirty="0" smtClean="0">
                <a:solidFill>
                  <a:srgbClr val="FF0000"/>
                </a:solidFill>
              </a:rPr>
              <a:t>apparent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s</a:t>
            </a:r>
            <a:r>
              <a:rPr lang="en-US" sz="2800" b="1" dirty="0" smtClean="0"/>
              <a:t>-dependent</a:t>
            </a:r>
            <a:r>
              <a:rPr lang="en-US" sz="2800" dirty="0" smtClean="0"/>
              <a:t> emittance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 smtClean="0"/>
          </a:p>
          <a:p>
            <a:pPr algn="ctr" eaLnBrk="1" hangingPunct="1">
              <a:spcAft>
                <a:spcPts val="3000"/>
              </a:spcAft>
              <a:buFontTx/>
              <a:buNone/>
            </a:pPr>
            <a:endParaRPr lang="en-US" sz="2800" dirty="0" smtClean="0"/>
          </a:p>
        </p:txBody>
      </p:sp>
      <p:pic>
        <p:nvPicPr>
          <p:cNvPr id="20487" name="Picture 7" descr="Eq3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496142" y="2133600"/>
            <a:ext cx="8276383" cy="67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65163"/>
            <a:ext cx="8229600" cy="847725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4" name="Footer Placeholder 4"/>
          <p:cNvSpPr txBox="1">
            <a:spLocks/>
          </p:cNvSpPr>
          <p:nvPr/>
        </p:nvSpPr>
        <p:spPr bwMode="auto">
          <a:xfrm>
            <a:off x="508000" y="3387725"/>
            <a:ext cx="84201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ts val="0"/>
              </a:spcBef>
              <a:spcAft>
                <a:spcPts val="0"/>
              </a:spcAft>
              <a:buClr>
                <a:srgbClr val="7DA9DA"/>
              </a:buClr>
            </a:pPr>
            <a:r>
              <a:rPr lang="en-US" sz="2400" kern="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In </a:t>
            </a:r>
            <a:r>
              <a:rPr lang="en-US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absence </a:t>
            </a:r>
            <a:r>
              <a:rPr lang="en-US" sz="2400" kern="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of coupling C=1, S</a:t>
            </a:r>
            <a:r>
              <a:rPr lang="en-US" sz="2400" kern="0" baseline="-250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-</a:t>
            </a:r>
            <a:r>
              <a:rPr lang="en-US" sz="2400" kern="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=S</a:t>
            </a:r>
            <a:r>
              <a:rPr lang="en-US" sz="2400" kern="0" baseline="-250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kern="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=0 and </a:t>
            </a:r>
            <a:r>
              <a:rPr lang="en-US" sz="2400" kern="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E</a:t>
            </a:r>
            <a:r>
              <a:rPr lang="en-US" sz="2400" i="1" kern="0" dirty="0" err="1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z="2400" kern="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=</a:t>
            </a:r>
            <a:r>
              <a:rPr lang="en-US" sz="3200" kern="0" dirty="0" err="1" smtClean="0">
                <a:solidFill>
                  <a:srgbClr val="000000"/>
                </a:solidFill>
                <a:latin typeface="Brush Script MT Italic" charset="0"/>
                <a:ea typeface="华文楷体" charset="-122"/>
                <a:cs typeface="华文楷体" charset="-122"/>
              </a:rPr>
              <a:t>E</a:t>
            </a:r>
            <a:r>
              <a:rPr lang="en-US" sz="2400" i="1" kern="0" dirty="0" err="1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v</a:t>
            </a:r>
            <a:r>
              <a:rPr lang="en-US" sz="2400" kern="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=</a:t>
            </a:r>
            <a:r>
              <a:rPr lang="en-US" sz="3200" kern="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ε</a:t>
            </a:r>
            <a:r>
              <a:rPr lang="en-US" sz="2400" kern="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y</a:t>
            </a:r>
            <a:r>
              <a:rPr lang="en-US" sz="2400" kern="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rPr>
              <a:t>=const</a:t>
            </a:r>
          </a:p>
        </p:txBody>
      </p:sp>
      <p:pic>
        <p:nvPicPr>
          <p:cNvPr id="16" name="Picture 6" descr="Eq4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rcRect/>
          <a:stretch>
            <a:fillRect/>
          </a:stretch>
        </p:blipFill>
        <p:spPr bwMode="auto">
          <a:xfrm>
            <a:off x="1216690" y="4646613"/>
            <a:ext cx="7555835" cy="1055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 flipV="1">
            <a:off x="4532313" y="2174875"/>
            <a:ext cx="2176462" cy="6223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589713" y="2174875"/>
            <a:ext cx="2176462" cy="6223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924300" y="4841875"/>
            <a:ext cx="4270375" cy="708025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32313" y="2200275"/>
            <a:ext cx="2138362" cy="5842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678613" y="2200275"/>
            <a:ext cx="2138362" cy="5842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922713" y="4841875"/>
            <a:ext cx="4268787" cy="708025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V="1">
            <a:off x="3683000" y="3009900"/>
            <a:ext cx="863600" cy="203200"/>
          </a:xfrm>
          <a:prstGeom prst="straightConnector1">
            <a:avLst/>
          </a:prstGeom>
          <a:ln w="38100">
            <a:solidFill>
              <a:srgbClr val="0000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 flipV="1">
            <a:off x="3124200" y="3911600"/>
            <a:ext cx="1092200" cy="1054100"/>
          </a:xfrm>
          <a:prstGeom prst="straightConnector1">
            <a:avLst/>
          </a:prstGeom>
          <a:ln w="38100">
            <a:solidFill>
              <a:srgbClr val="0000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101BC0-7C92-754F-A913-DE0BE0D915DA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686800" cy="2103437"/>
          </a:xfrm>
        </p:spPr>
        <p:txBody>
          <a:bodyPr/>
          <a:lstStyle/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Measurable apparent</a:t>
            </a:r>
            <a:r>
              <a:rPr lang="en-US" sz="2200" dirty="0" smtClean="0"/>
              <a:t> emittance: </a:t>
            </a:r>
          </a:p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008000"/>
                </a:solidFill>
              </a:rPr>
              <a:t>Non measurable projected </a:t>
            </a:r>
            <a:r>
              <a:rPr lang="en-US" sz="2200" dirty="0" smtClean="0"/>
              <a:t>emittance:</a:t>
            </a:r>
          </a:p>
        </p:txBody>
      </p:sp>
      <p:pic>
        <p:nvPicPr>
          <p:cNvPr id="32776" name="Picture 8" descr="Eq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950" y="2943225"/>
            <a:ext cx="7448550" cy="3579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6273" y="2804719"/>
            <a:ext cx="677108" cy="2566582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32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kern="0" dirty="0" err="1">
                <a:latin typeface="Times New Roman"/>
                <a:cs typeface="Times New Roman"/>
              </a:rPr>
              <a:t>v</a:t>
            </a:r>
            <a:r>
              <a:rPr lang="en-US" sz="2400" i="1" kern="0" dirty="0">
                <a:latin typeface="+mj-lt"/>
                <a:cs typeface="Times New Roman"/>
              </a:rPr>
              <a:t>= </a:t>
            </a:r>
            <a:r>
              <a:rPr lang="en-US" sz="2400" i="1" kern="0" dirty="0">
                <a:solidFill>
                  <a:srgbClr val="000000"/>
                </a:solidFill>
                <a:latin typeface="+mj-lt"/>
                <a:cs typeface="Times New Roman"/>
              </a:rPr>
              <a:t>9</a:t>
            </a:r>
            <a:r>
              <a:rPr lang="en-US" sz="2400" i="1" kern="0" dirty="0">
                <a:latin typeface="+mj-lt"/>
                <a:cs typeface="Times New Roman"/>
              </a:rPr>
              <a:t> pm</a:t>
            </a:r>
            <a:endParaRPr lang="en-US" dirty="0">
              <a:latin typeface="+mj-lt"/>
            </a:endParaRPr>
          </a:p>
        </p:txBody>
      </p:sp>
      <p:pic>
        <p:nvPicPr>
          <p:cNvPr id="10" name="Picture 7" descr="Eq3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5380038" y="2209800"/>
            <a:ext cx="3052762" cy="673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Picture 6" descr="Eq4.gif"/>
          <p:cNvPicPr>
            <a:picLocks noChangeAspect="1"/>
          </p:cNvPicPr>
          <p:nvPr/>
        </p:nvPicPr>
        <p:blipFill>
          <a:blip r:embed="rId5">
            <a:lum bright="-30000" contrast="50000"/>
          </a:blip>
          <a:stretch>
            <a:fillRect/>
          </a:stretch>
        </p:blipFill>
        <p:spPr bwMode="auto">
          <a:xfrm>
            <a:off x="4610100" y="1365642"/>
            <a:ext cx="3822700" cy="7845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5762625" y="3051174"/>
            <a:ext cx="2797176" cy="1077218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600" b="1" i="1" dirty="0" smtClean="0"/>
              <a:t>Lattice errors from Orbit Response Matrix  measurement</a:t>
            </a:r>
            <a:r>
              <a:rPr lang="en-US" sz="1600" b="1" i="1" dirty="0" smtClean="0"/>
              <a:t> + </a:t>
            </a:r>
            <a:r>
              <a:rPr lang="en-US" sz="1600" b="1" i="1" dirty="0" err="1" smtClean="0"/>
              <a:t>Accel</a:t>
            </a:r>
            <a:r>
              <a:rPr lang="en-US" sz="1600" b="1" i="1" dirty="0" smtClean="0"/>
              <a:t>. Toolbox</a:t>
            </a:r>
            <a:endParaRPr lang="en-US" sz="16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101BC0-7C92-754F-A913-DE0BE0D915DA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686800" cy="2103437"/>
          </a:xfrm>
        </p:spPr>
        <p:txBody>
          <a:bodyPr/>
          <a:lstStyle/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Measurable apparent</a:t>
            </a:r>
            <a:r>
              <a:rPr lang="en-US" sz="2200" dirty="0" smtClean="0"/>
              <a:t> emittance: </a:t>
            </a:r>
          </a:p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008000"/>
                </a:solidFill>
              </a:rPr>
              <a:t>Non measurable projected </a:t>
            </a:r>
            <a:r>
              <a:rPr lang="en-US" sz="2200" dirty="0" smtClean="0"/>
              <a:t>emittance:</a:t>
            </a:r>
          </a:p>
        </p:txBody>
      </p:sp>
      <p:pic>
        <p:nvPicPr>
          <p:cNvPr id="32776" name="Picture 8" descr="Eq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950" y="2943225"/>
            <a:ext cx="7448550" cy="3579813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6273" y="2804719"/>
            <a:ext cx="677108" cy="2566582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32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kern="0" dirty="0" err="1">
                <a:latin typeface="Times New Roman"/>
                <a:cs typeface="Times New Roman"/>
              </a:rPr>
              <a:t>v</a:t>
            </a:r>
            <a:r>
              <a:rPr lang="en-US" sz="2400" i="1" kern="0" dirty="0">
                <a:latin typeface="+mj-lt"/>
                <a:cs typeface="Times New Roman"/>
              </a:rPr>
              <a:t>= </a:t>
            </a:r>
            <a:r>
              <a:rPr lang="en-US" sz="2400" i="1" kern="0" dirty="0">
                <a:solidFill>
                  <a:srgbClr val="000000"/>
                </a:solidFill>
                <a:latin typeface="+mj-lt"/>
                <a:cs typeface="Times New Roman"/>
              </a:rPr>
              <a:t>9</a:t>
            </a:r>
            <a:r>
              <a:rPr lang="en-US" sz="2400" i="1" kern="0" dirty="0">
                <a:latin typeface="+mj-lt"/>
                <a:cs typeface="Times New Roman"/>
              </a:rPr>
              <a:t> pm</a:t>
            </a:r>
            <a:endParaRPr lang="en-US" dirty="0">
              <a:latin typeface="+mj-lt"/>
            </a:endParaRPr>
          </a:p>
        </p:txBody>
      </p:sp>
      <p:pic>
        <p:nvPicPr>
          <p:cNvPr id="10" name="Picture 7" descr="Eq3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5380038" y="2209800"/>
            <a:ext cx="3052762" cy="673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rot="10800000">
            <a:off x="3875088" y="3822700"/>
            <a:ext cx="1601787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5529263" y="3598863"/>
            <a:ext cx="262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/>
              <a:t>100% overestimation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5192713" y="5695950"/>
            <a:ext cx="1063625" cy="19050"/>
          </a:xfrm>
          <a:prstGeom prst="straightConnector1">
            <a:avLst/>
          </a:prstGeom>
          <a:ln w="63500">
            <a:solidFill>
              <a:srgbClr val="0000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399213" y="5453063"/>
            <a:ext cx="2528887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 dirty="0">
                <a:solidFill>
                  <a:srgbClr val="0000FF"/>
                </a:solidFill>
              </a:rPr>
              <a:t>40% underestimation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7" name="Picture 6" descr="Eq4.gif"/>
          <p:cNvPicPr>
            <a:picLocks noChangeAspect="1"/>
          </p:cNvPicPr>
          <p:nvPr/>
        </p:nvPicPr>
        <p:blipFill>
          <a:blip r:embed="rId5">
            <a:lum bright="-30000" contrast="50000"/>
          </a:blip>
          <a:stretch>
            <a:fillRect/>
          </a:stretch>
        </p:blipFill>
        <p:spPr bwMode="auto">
          <a:xfrm>
            <a:off x="4610100" y="1365642"/>
            <a:ext cx="3822700" cy="7845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" name="Left Bracket 22"/>
          <p:cNvSpPr/>
          <p:nvPr/>
        </p:nvSpPr>
        <p:spPr>
          <a:xfrm>
            <a:off x="3365500" y="3822700"/>
            <a:ext cx="114300" cy="1219200"/>
          </a:xfrm>
          <a:prstGeom prst="leftBracket">
            <a:avLst/>
          </a:prstGeom>
          <a:ln w="444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Bracket 24"/>
          <p:cNvSpPr/>
          <p:nvPr/>
        </p:nvSpPr>
        <p:spPr>
          <a:xfrm>
            <a:off x="4724400" y="5295900"/>
            <a:ext cx="88900" cy="444500"/>
          </a:xfrm>
          <a:prstGeom prst="leftBracket">
            <a:avLst/>
          </a:prstGeom>
          <a:ln w="444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101BC0-7C92-754F-A913-DE0BE0D915DA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686800" cy="2103437"/>
          </a:xfrm>
        </p:spPr>
        <p:txBody>
          <a:bodyPr/>
          <a:lstStyle/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Measurable apparent</a:t>
            </a:r>
            <a:r>
              <a:rPr lang="en-US" sz="2200" dirty="0" smtClean="0"/>
              <a:t> emittance: </a:t>
            </a:r>
          </a:p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008000"/>
                </a:solidFill>
              </a:rPr>
              <a:t>Non measurable projected </a:t>
            </a:r>
            <a:r>
              <a:rPr lang="en-US" sz="2200" dirty="0" smtClean="0"/>
              <a:t>emittance:</a:t>
            </a:r>
          </a:p>
        </p:txBody>
      </p:sp>
      <p:pic>
        <p:nvPicPr>
          <p:cNvPr id="32776" name="Picture 8" descr="Eq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950" y="2943225"/>
            <a:ext cx="7448550" cy="3579813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6273" y="2804719"/>
            <a:ext cx="677108" cy="2566582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32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kern="0" dirty="0" err="1">
                <a:latin typeface="Times New Roman"/>
                <a:cs typeface="Times New Roman"/>
              </a:rPr>
              <a:t>v</a:t>
            </a:r>
            <a:r>
              <a:rPr lang="en-US" sz="2400" i="1" kern="0" dirty="0">
                <a:latin typeface="+mj-lt"/>
                <a:cs typeface="Times New Roman"/>
              </a:rPr>
              <a:t>= </a:t>
            </a:r>
            <a:r>
              <a:rPr lang="en-US" sz="2400" i="1" kern="0" dirty="0">
                <a:solidFill>
                  <a:srgbClr val="000000"/>
                </a:solidFill>
                <a:latin typeface="+mj-lt"/>
                <a:cs typeface="Times New Roman"/>
              </a:rPr>
              <a:t>9</a:t>
            </a:r>
            <a:r>
              <a:rPr lang="en-US" sz="2400" i="1" kern="0" dirty="0">
                <a:latin typeface="+mj-lt"/>
                <a:cs typeface="Times New Roman"/>
              </a:rPr>
              <a:t> pm</a:t>
            </a:r>
            <a:endParaRPr lang="en-US" dirty="0">
              <a:latin typeface="+mj-lt"/>
            </a:endParaRPr>
          </a:p>
        </p:txBody>
      </p:sp>
      <p:pic>
        <p:nvPicPr>
          <p:cNvPr id="10" name="Picture 7" descr="Eq3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5380038" y="2209800"/>
            <a:ext cx="3052762" cy="673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rot="10800000">
            <a:off x="3875088" y="3822700"/>
            <a:ext cx="1601787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5529263" y="3598863"/>
            <a:ext cx="262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/>
              <a:t>100% overestimation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5192713" y="5695950"/>
            <a:ext cx="1063625" cy="19050"/>
          </a:xfrm>
          <a:prstGeom prst="straightConnector1">
            <a:avLst/>
          </a:prstGeom>
          <a:ln w="63500">
            <a:solidFill>
              <a:srgbClr val="0000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399213" y="5453063"/>
            <a:ext cx="2528887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 dirty="0">
                <a:solidFill>
                  <a:srgbClr val="0000FF"/>
                </a:solidFill>
              </a:rPr>
              <a:t>40% underestimation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7" name="Picture 6" descr="Eq4.gif"/>
          <p:cNvPicPr>
            <a:picLocks noChangeAspect="1"/>
          </p:cNvPicPr>
          <p:nvPr/>
        </p:nvPicPr>
        <p:blipFill>
          <a:blip r:embed="rId5">
            <a:lum bright="-30000" contrast="50000"/>
          </a:blip>
          <a:stretch>
            <a:fillRect/>
          </a:stretch>
        </p:blipFill>
        <p:spPr bwMode="auto">
          <a:xfrm>
            <a:off x="4610100" y="1365642"/>
            <a:ext cx="3822700" cy="7845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" name="Left Bracket 22"/>
          <p:cNvSpPr/>
          <p:nvPr/>
        </p:nvSpPr>
        <p:spPr>
          <a:xfrm>
            <a:off x="3365500" y="3822700"/>
            <a:ext cx="114300" cy="1219200"/>
          </a:xfrm>
          <a:prstGeom prst="leftBracket">
            <a:avLst/>
          </a:prstGeom>
          <a:ln w="444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Bracket 24"/>
          <p:cNvSpPr/>
          <p:nvPr/>
        </p:nvSpPr>
        <p:spPr>
          <a:xfrm>
            <a:off x="4724400" y="5295900"/>
            <a:ext cx="88900" cy="444500"/>
          </a:xfrm>
          <a:prstGeom prst="leftBracket">
            <a:avLst/>
          </a:prstGeom>
          <a:ln w="444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nut 17"/>
          <p:cNvSpPr/>
          <p:nvPr/>
        </p:nvSpPr>
        <p:spPr>
          <a:xfrm>
            <a:off x="190500" y="3810000"/>
            <a:ext cx="777875" cy="1020763"/>
          </a:xfrm>
          <a:prstGeom prst="donut">
            <a:avLst>
              <a:gd name="adj" fmla="val 111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Donut 18"/>
          <p:cNvSpPr/>
          <p:nvPr/>
        </p:nvSpPr>
        <p:spPr>
          <a:xfrm>
            <a:off x="1711325" y="3489325"/>
            <a:ext cx="776288" cy="838200"/>
          </a:xfrm>
          <a:prstGeom prst="donut">
            <a:avLst>
              <a:gd name="adj" fmla="val 111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6200000" flipV="1">
            <a:off x="825500" y="4711701"/>
            <a:ext cx="928687" cy="868362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1218407" y="4871243"/>
            <a:ext cx="1308100" cy="169863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61924" y="5616574"/>
            <a:ext cx="7178676" cy="544062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 lIns="216000" tIns="93600" rIns="108000" bIns="140400" anchor="ctr">
            <a:prstTxWarp prst="textNoShape">
              <a:avLst/>
            </a:prstTxWarp>
            <a:spAutoFit/>
          </a:bodyPr>
          <a:lstStyle/>
          <a:p>
            <a:pPr>
              <a:spcAft>
                <a:spcPts val="3000"/>
              </a:spcAft>
              <a:defRPr/>
            </a:pPr>
            <a:r>
              <a:rPr lang="en-US" sz="2000" b="1" i="1" dirty="0"/>
              <a:t>300% overestimation   </a:t>
            </a:r>
            <a:r>
              <a:rPr lang="en-US" sz="2000" b="1" i="1" dirty="0" err="1"/>
              <a:t>Ey(apparent</a:t>
            </a:r>
            <a:r>
              <a:rPr lang="en-US" sz="2000" b="1" i="1" dirty="0"/>
              <a:t>) Vs </a:t>
            </a:r>
            <a:r>
              <a:rPr lang="en-US" sz="20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1600" i="1" kern="0" dirty="0" err="1">
                <a:latin typeface="Times New Roman"/>
                <a:cs typeface="Times New Roman"/>
              </a:rPr>
              <a:t>v</a:t>
            </a:r>
            <a:r>
              <a:rPr lang="en-US" sz="2000" b="1" i="1" dirty="0"/>
              <a:t> (equilibrium)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101BC0-7C92-754F-A913-DE0BE0D915DA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686800" cy="2103437"/>
          </a:xfrm>
        </p:spPr>
        <p:txBody>
          <a:bodyPr/>
          <a:lstStyle/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Measurable apparent</a:t>
            </a:r>
            <a:r>
              <a:rPr lang="en-US" sz="2200" dirty="0" smtClean="0"/>
              <a:t> emittance: </a:t>
            </a:r>
          </a:p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008000"/>
                </a:solidFill>
              </a:rPr>
              <a:t>Non measurable projected </a:t>
            </a:r>
            <a:r>
              <a:rPr lang="en-US" sz="2200" dirty="0" smtClean="0"/>
              <a:t>emittance:</a:t>
            </a:r>
          </a:p>
        </p:txBody>
      </p:sp>
      <p:pic>
        <p:nvPicPr>
          <p:cNvPr id="32776" name="Picture 8" descr="Eq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950" y="2943225"/>
            <a:ext cx="7448550" cy="3579813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6273" y="2804719"/>
            <a:ext cx="677108" cy="2566582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32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kern="0" dirty="0" err="1">
                <a:latin typeface="Times New Roman"/>
                <a:cs typeface="Times New Roman"/>
              </a:rPr>
              <a:t>v</a:t>
            </a:r>
            <a:r>
              <a:rPr lang="en-US" sz="2400" i="1" kern="0" dirty="0">
                <a:latin typeface="+mj-lt"/>
                <a:cs typeface="Times New Roman"/>
              </a:rPr>
              <a:t>= </a:t>
            </a:r>
            <a:r>
              <a:rPr lang="en-US" sz="2400" i="1" kern="0" dirty="0">
                <a:solidFill>
                  <a:srgbClr val="000000"/>
                </a:solidFill>
                <a:latin typeface="+mj-lt"/>
                <a:cs typeface="Times New Roman"/>
              </a:rPr>
              <a:t>9</a:t>
            </a:r>
            <a:r>
              <a:rPr lang="en-US" sz="2400" i="1" kern="0" dirty="0">
                <a:latin typeface="+mj-lt"/>
                <a:cs typeface="Times New Roman"/>
              </a:rPr>
              <a:t> pm</a:t>
            </a:r>
            <a:endParaRPr lang="en-US" dirty="0">
              <a:latin typeface="+mj-lt"/>
            </a:endParaRPr>
          </a:p>
        </p:txBody>
      </p:sp>
      <p:pic>
        <p:nvPicPr>
          <p:cNvPr id="10" name="Picture 7" descr="Eq3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5380038" y="2209800"/>
            <a:ext cx="3052762" cy="673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rot="10800000">
            <a:off x="3875088" y="3822700"/>
            <a:ext cx="1601787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5529263" y="3598863"/>
            <a:ext cx="262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/>
              <a:t>100% overestimation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5192713" y="5695950"/>
            <a:ext cx="1063625" cy="19050"/>
          </a:xfrm>
          <a:prstGeom prst="straightConnector1">
            <a:avLst/>
          </a:prstGeom>
          <a:ln w="63500">
            <a:solidFill>
              <a:srgbClr val="0000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399213" y="5453063"/>
            <a:ext cx="2528887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 dirty="0">
                <a:solidFill>
                  <a:srgbClr val="0000FF"/>
                </a:solidFill>
              </a:rPr>
              <a:t>40% underestimation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7" name="Picture 6" descr="Eq4.gif"/>
          <p:cNvPicPr>
            <a:picLocks noChangeAspect="1"/>
          </p:cNvPicPr>
          <p:nvPr/>
        </p:nvPicPr>
        <p:blipFill>
          <a:blip r:embed="rId5">
            <a:lum bright="-30000" contrast="50000"/>
          </a:blip>
          <a:stretch>
            <a:fillRect/>
          </a:stretch>
        </p:blipFill>
        <p:spPr bwMode="auto">
          <a:xfrm>
            <a:off x="4610100" y="1365642"/>
            <a:ext cx="3822700" cy="7845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" name="Left Bracket 22"/>
          <p:cNvSpPr/>
          <p:nvPr/>
        </p:nvSpPr>
        <p:spPr>
          <a:xfrm>
            <a:off x="3365500" y="3822700"/>
            <a:ext cx="114300" cy="1219200"/>
          </a:xfrm>
          <a:prstGeom prst="leftBracket">
            <a:avLst/>
          </a:prstGeom>
          <a:ln w="444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Bracket 24"/>
          <p:cNvSpPr/>
          <p:nvPr/>
        </p:nvSpPr>
        <p:spPr>
          <a:xfrm>
            <a:off x="4724400" y="5295900"/>
            <a:ext cx="88900" cy="444500"/>
          </a:xfrm>
          <a:prstGeom prst="leftBracket">
            <a:avLst/>
          </a:prstGeom>
          <a:ln w="444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nut 17"/>
          <p:cNvSpPr/>
          <p:nvPr/>
        </p:nvSpPr>
        <p:spPr>
          <a:xfrm>
            <a:off x="190500" y="3810000"/>
            <a:ext cx="777875" cy="1020763"/>
          </a:xfrm>
          <a:prstGeom prst="donut">
            <a:avLst>
              <a:gd name="adj" fmla="val 111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Donut 18"/>
          <p:cNvSpPr/>
          <p:nvPr/>
        </p:nvSpPr>
        <p:spPr>
          <a:xfrm>
            <a:off x="1711325" y="3489325"/>
            <a:ext cx="776288" cy="838200"/>
          </a:xfrm>
          <a:prstGeom prst="donut">
            <a:avLst>
              <a:gd name="adj" fmla="val 111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6200000" flipV="1">
            <a:off x="825500" y="4711701"/>
            <a:ext cx="928687" cy="868362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1218407" y="4871243"/>
            <a:ext cx="1308100" cy="169863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61924" y="5616574"/>
            <a:ext cx="7178676" cy="544062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 lIns="216000" tIns="93600" rIns="108000" bIns="140400" anchor="ctr">
            <a:prstTxWarp prst="textNoShape">
              <a:avLst/>
            </a:prstTxWarp>
            <a:spAutoFit/>
          </a:bodyPr>
          <a:lstStyle/>
          <a:p>
            <a:pPr>
              <a:spcAft>
                <a:spcPts val="3000"/>
              </a:spcAft>
              <a:defRPr/>
            </a:pPr>
            <a:r>
              <a:rPr lang="en-US" sz="2000" b="1" i="1" dirty="0"/>
              <a:t>300% overestimation   </a:t>
            </a:r>
            <a:r>
              <a:rPr lang="en-US" sz="2000" b="1" i="1" dirty="0" err="1"/>
              <a:t>Ey(apparent</a:t>
            </a:r>
            <a:r>
              <a:rPr lang="en-US" sz="2000" b="1" i="1" dirty="0"/>
              <a:t>) Vs </a:t>
            </a:r>
            <a:r>
              <a:rPr lang="en-US" sz="20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1600" i="1" kern="0" dirty="0" err="1">
                <a:latin typeface="Times New Roman"/>
                <a:cs typeface="Times New Roman"/>
              </a:rPr>
              <a:t>v</a:t>
            </a:r>
            <a:r>
              <a:rPr lang="en-US" sz="2000" b="1" i="1" dirty="0"/>
              <a:t> (equilibrium)</a:t>
            </a:r>
          </a:p>
        </p:txBody>
      </p:sp>
      <p:pic>
        <p:nvPicPr>
          <p:cNvPr id="24" name="Picture 8" descr="Eq1.gif"/>
          <p:cNvPicPr>
            <a:picLocks noChangeAspect="1"/>
          </p:cNvPicPr>
          <p:nvPr/>
        </p:nvPicPr>
        <p:blipFill>
          <a:blip r:embed="rId6">
            <a:lum bright="-30000" contrast="50000"/>
          </a:blip>
          <a:srcRect/>
          <a:stretch>
            <a:fillRect/>
          </a:stretch>
        </p:blipFill>
        <p:spPr bwMode="auto">
          <a:xfrm>
            <a:off x="203200" y="2601913"/>
            <a:ext cx="5895777" cy="36591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101BC0-7C92-754F-A913-DE0BE0D915DA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emittance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686800" cy="2103437"/>
          </a:xfrm>
        </p:spPr>
        <p:txBody>
          <a:bodyPr/>
          <a:lstStyle/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Measurable apparent</a:t>
            </a:r>
            <a:r>
              <a:rPr lang="en-US" sz="2200" dirty="0" smtClean="0"/>
              <a:t> emittance: </a:t>
            </a:r>
          </a:p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008000"/>
                </a:solidFill>
              </a:rPr>
              <a:t>Non measurable projected </a:t>
            </a:r>
            <a:r>
              <a:rPr lang="en-US" sz="2200" dirty="0" smtClean="0"/>
              <a:t>emittance:</a:t>
            </a:r>
          </a:p>
        </p:txBody>
      </p:sp>
      <p:pic>
        <p:nvPicPr>
          <p:cNvPr id="32776" name="Picture 8" descr="Eq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950" y="2943225"/>
            <a:ext cx="7448550" cy="3579813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6273" y="2804719"/>
            <a:ext cx="677108" cy="2566582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32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kern="0" dirty="0" err="1">
                <a:latin typeface="Times New Roman"/>
                <a:cs typeface="Times New Roman"/>
              </a:rPr>
              <a:t>v</a:t>
            </a:r>
            <a:r>
              <a:rPr lang="en-US" sz="2400" i="1" kern="0" dirty="0">
                <a:latin typeface="+mj-lt"/>
                <a:cs typeface="Times New Roman"/>
              </a:rPr>
              <a:t>= </a:t>
            </a:r>
            <a:r>
              <a:rPr lang="en-US" sz="2400" i="1" kern="0" dirty="0">
                <a:solidFill>
                  <a:srgbClr val="000000"/>
                </a:solidFill>
                <a:latin typeface="+mj-lt"/>
                <a:cs typeface="Times New Roman"/>
              </a:rPr>
              <a:t>9</a:t>
            </a:r>
            <a:r>
              <a:rPr lang="en-US" sz="2400" i="1" kern="0" dirty="0">
                <a:latin typeface="+mj-lt"/>
                <a:cs typeface="Times New Roman"/>
              </a:rPr>
              <a:t> pm</a:t>
            </a:r>
            <a:endParaRPr lang="en-US" dirty="0">
              <a:latin typeface="+mj-lt"/>
            </a:endParaRPr>
          </a:p>
        </p:txBody>
      </p:sp>
      <p:pic>
        <p:nvPicPr>
          <p:cNvPr id="10" name="Picture 7" descr="Eq3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5380038" y="2209800"/>
            <a:ext cx="3052762" cy="673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rot="10800000">
            <a:off x="3875088" y="3822700"/>
            <a:ext cx="1601787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5529263" y="3598863"/>
            <a:ext cx="262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/>
              <a:t>100% overestimation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5192713" y="5695950"/>
            <a:ext cx="1063625" cy="19050"/>
          </a:xfrm>
          <a:prstGeom prst="straightConnector1">
            <a:avLst/>
          </a:prstGeom>
          <a:ln w="63500">
            <a:solidFill>
              <a:srgbClr val="0000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399213" y="5453063"/>
            <a:ext cx="2528887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 dirty="0">
                <a:solidFill>
                  <a:srgbClr val="0000FF"/>
                </a:solidFill>
              </a:rPr>
              <a:t>40% underestimation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7" name="Picture 6" descr="Eq4.gif"/>
          <p:cNvPicPr>
            <a:picLocks noChangeAspect="1"/>
          </p:cNvPicPr>
          <p:nvPr/>
        </p:nvPicPr>
        <p:blipFill>
          <a:blip r:embed="rId5">
            <a:lum bright="-30000" contrast="50000"/>
          </a:blip>
          <a:stretch>
            <a:fillRect/>
          </a:stretch>
        </p:blipFill>
        <p:spPr bwMode="auto">
          <a:xfrm>
            <a:off x="4610100" y="1365642"/>
            <a:ext cx="3822700" cy="7845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" name="Left Bracket 22"/>
          <p:cNvSpPr/>
          <p:nvPr/>
        </p:nvSpPr>
        <p:spPr>
          <a:xfrm>
            <a:off x="3365500" y="3822700"/>
            <a:ext cx="114300" cy="1219200"/>
          </a:xfrm>
          <a:prstGeom prst="leftBracket">
            <a:avLst/>
          </a:prstGeom>
          <a:ln w="444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Bracket 24"/>
          <p:cNvSpPr/>
          <p:nvPr/>
        </p:nvSpPr>
        <p:spPr>
          <a:xfrm>
            <a:off x="4724400" y="5295900"/>
            <a:ext cx="88900" cy="444500"/>
          </a:xfrm>
          <a:prstGeom prst="leftBracket">
            <a:avLst/>
          </a:prstGeom>
          <a:ln w="444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nut 17"/>
          <p:cNvSpPr/>
          <p:nvPr/>
        </p:nvSpPr>
        <p:spPr>
          <a:xfrm>
            <a:off x="190500" y="3810000"/>
            <a:ext cx="777875" cy="1020763"/>
          </a:xfrm>
          <a:prstGeom prst="donut">
            <a:avLst>
              <a:gd name="adj" fmla="val 111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Donut 18"/>
          <p:cNvSpPr/>
          <p:nvPr/>
        </p:nvSpPr>
        <p:spPr>
          <a:xfrm>
            <a:off x="1711325" y="3489325"/>
            <a:ext cx="776288" cy="838200"/>
          </a:xfrm>
          <a:prstGeom prst="donut">
            <a:avLst>
              <a:gd name="adj" fmla="val 111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6200000" flipV="1">
            <a:off x="825500" y="4711701"/>
            <a:ext cx="928687" cy="868362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1218407" y="4871243"/>
            <a:ext cx="1308100" cy="169863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61924" y="5616574"/>
            <a:ext cx="7178676" cy="544062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 lIns="216000" tIns="93600" rIns="108000" bIns="140400" anchor="ctr">
            <a:prstTxWarp prst="textNoShape">
              <a:avLst/>
            </a:prstTxWarp>
            <a:spAutoFit/>
          </a:bodyPr>
          <a:lstStyle/>
          <a:p>
            <a:pPr>
              <a:spcAft>
                <a:spcPts val="3000"/>
              </a:spcAft>
              <a:defRPr/>
            </a:pPr>
            <a:r>
              <a:rPr lang="en-US" sz="2000" b="1" i="1" dirty="0"/>
              <a:t>300% overestimation   </a:t>
            </a:r>
            <a:r>
              <a:rPr lang="en-US" sz="2000" b="1" i="1" dirty="0" err="1"/>
              <a:t>Ey(apparent</a:t>
            </a:r>
            <a:r>
              <a:rPr lang="en-US" sz="2000" b="1" i="1" dirty="0"/>
              <a:t>) Vs </a:t>
            </a:r>
            <a:r>
              <a:rPr lang="en-US" sz="20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1600" i="1" kern="0" dirty="0" err="1">
                <a:latin typeface="Times New Roman"/>
                <a:cs typeface="Times New Roman"/>
              </a:rPr>
              <a:t>v</a:t>
            </a:r>
            <a:r>
              <a:rPr lang="en-US" sz="2000" b="1" i="1" dirty="0"/>
              <a:t> (equilibrium)</a:t>
            </a:r>
          </a:p>
        </p:txBody>
      </p:sp>
      <p:pic>
        <p:nvPicPr>
          <p:cNvPr id="24" name="Picture 8" descr="Eq1.gif"/>
          <p:cNvPicPr>
            <a:picLocks noChangeAspect="1"/>
          </p:cNvPicPr>
          <p:nvPr/>
        </p:nvPicPr>
        <p:blipFill>
          <a:blip r:embed="rId6">
            <a:lum bright="-30000" contrast="50000"/>
          </a:blip>
          <a:srcRect/>
          <a:stretch>
            <a:fillRect/>
          </a:stretch>
        </p:blipFill>
        <p:spPr bwMode="auto">
          <a:xfrm>
            <a:off x="203200" y="2601913"/>
            <a:ext cx="5895777" cy="36591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6261100" y="1739901"/>
            <a:ext cx="2832100" cy="3962399"/>
          </a:xfrm>
          <a:prstGeom prst="rect">
            <a:avLst/>
          </a:prstGeom>
          <a:solidFill>
            <a:srgbClr val="FFFF00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ct val="200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4000" b="1" kern="0" dirty="0" smtClean="0">
                <a:latin typeface="+mn-lt"/>
              </a:rPr>
              <a:t>Which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“vertical emittance” shall we choose, then?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Eq4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4610100" y="1365642"/>
            <a:ext cx="3822700" cy="7845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ECABE7-404B-6D4F-A8DE-2768DE12118F}" type="slidenum">
              <a:rPr lang="en-GB" smtClean="0"/>
              <a:pPr/>
              <a:t>38</a:t>
            </a:fld>
            <a:endParaRPr lang="en-GB" smtClean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</a:t>
            </a:r>
            <a:r>
              <a:rPr lang="en-US" dirty="0" err="1" smtClean="0"/>
              <a:t>emittance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686800" cy="2103437"/>
          </a:xfrm>
        </p:spPr>
        <p:txBody>
          <a:bodyPr/>
          <a:lstStyle/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Measurable apparent</a:t>
            </a:r>
            <a:r>
              <a:rPr lang="en-US" sz="2200" dirty="0" smtClean="0"/>
              <a:t> emittance: </a:t>
            </a:r>
          </a:p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008000"/>
                </a:solidFill>
              </a:rPr>
              <a:t>Non measurable projected </a:t>
            </a:r>
            <a:r>
              <a:rPr lang="en-US" sz="2200" dirty="0" smtClean="0"/>
              <a:t>emittance: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6273" y="2804719"/>
            <a:ext cx="677108" cy="2566582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32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kern="0" dirty="0" err="1">
                <a:latin typeface="Times New Roman"/>
                <a:cs typeface="Times New Roman"/>
              </a:rPr>
              <a:t>v</a:t>
            </a:r>
            <a:r>
              <a:rPr lang="en-US" sz="2400" i="1" kern="0" dirty="0">
                <a:latin typeface="+mj-lt"/>
                <a:cs typeface="Times New Roman"/>
              </a:rPr>
              <a:t>= 9 pm</a:t>
            </a:r>
            <a:endParaRPr lang="en-US" dirty="0">
              <a:latin typeface="+mj-lt"/>
            </a:endParaRPr>
          </a:p>
        </p:txBody>
      </p:sp>
      <p:sp>
        <p:nvSpPr>
          <p:cNvPr id="24" name="Curved Right Arrow 23"/>
          <p:cNvSpPr/>
          <p:nvPr/>
        </p:nvSpPr>
        <p:spPr>
          <a:xfrm>
            <a:off x="3676650" y="1812925"/>
            <a:ext cx="831850" cy="777875"/>
          </a:xfrm>
          <a:prstGeom prst="curvedRightArrow">
            <a:avLst/>
          </a:prstGeom>
          <a:ln w="69850">
            <a:solidFill>
              <a:srgbClr val="0000FF"/>
            </a:solidFill>
            <a:tailEnd type="triangle" w="lg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0976" name="TextBox 24"/>
          <p:cNvSpPr txBox="1">
            <a:spLocks noChangeArrowheads="1"/>
          </p:cNvSpPr>
          <p:nvPr/>
        </p:nvSpPr>
        <p:spPr bwMode="auto">
          <a:xfrm>
            <a:off x="385763" y="1931988"/>
            <a:ext cx="307483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 b="1" dirty="0">
                <a:solidFill>
                  <a:srgbClr val="0000FF"/>
                </a:solidFill>
              </a:rPr>
              <a:t>Average over the ring</a:t>
            </a:r>
          </a:p>
        </p:txBody>
      </p:sp>
      <p:pic>
        <p:nvPicPr>
          <p:cNvPr id="18" name="Picture 7" descr="Eq3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5380038" y="2209800"/>
            <a:ext cx="3052762" cy="673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71" name="TextBox 11"/>
          <p:cNvSpPr txBox="1">
            <a:spLocks noChangeArrowheads="1"/>
          </p:cNvSpPr>
          <p:nvPr/>
        </p:nvSpPr>
        <p:spPr bwMode="auto">
          <a:xfrm>
            <a:off x="4467225" y="1592263"/>
            <a:ext cx="11668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&lt; </a:t>
            </a:r>
            <a:r>
              <a:rPr lang="en-US" sz="2000" b="1" dirty="0" smtClean="0">
                <a:solidFill>
                  <a:srgbClr val="0000FF"/>
                </a:solidFill>
              </a:rPr>
              <a:t>       </a:t>
            </a:r>
            <a:r>
              <a:rPr lang="en-US" sz="2000" b="1" dirty="0">
                <a:solidFill>
                  <a:srgbClr val="0000FF"/>
                </a:solidFill>
              </a:rPr>
              <a:t>&gt;</a:t>
            </a: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5280025" y="2354263"/>
            <a:ext cx="11668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&lt; </a:t>
            </a:r>
            <a:r>
              <a:rPr lang="en-US" sz="2000" b="1" dirty="0" smtClean="0">
                <a:solidFill>
                  <a:srgbClr val="0000FF"/>
                </a:solidFill>
              </a:rPr>
              <a:t>       </a:t>
            </a:r>
            <a:r>
              <a:rPr lang="en-US" sz="2000" b="1" dirty="0">
                <a:solidFill>
                  <a:srgbClr val="0000FF"/>
                </a:solidFill>
              </a:rPr>
              <a:t>&gt;</a:t>
            </a:r>
          </a:p>
        </p:txBody>
      </p:sp>
      <p:pic>
        <p:nvPicPr>
          <p:cNvPr id="16" name="Picture 8" descr="Eq1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6950" y="2943225"/>
            <a:ext cx="7448550" cy="3579813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Eq4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4610100" y="1365642"/>
            <a:ext cx="3822700" cy="7845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ECABE7-404B-6D4F-A8DE-2768DE12118F}" type="slidenum">
              <a:rPr lang="en-GB" smtClean="0"/>
              <a:pPr/>
              <a:t>39</a:t>
            </a:fld>
            <a:endParaRPr lang="en-GB" smtClean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</a:t>
            </a:r>
            <a:r>
              <a:rPr lang="en-US" dirty="0" err="1" smtClean="0"/>
              <a:t>emittance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686800" cy="2103437"/>
          </a:xfrm>
        </p:spPr>
        <p:txBody>
          <a:bodyPr/>
          <a:lstStyle/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Measurable apparent</a:t>
            </a:r>
            <a:r>
              <a:rPr lang="en-US" sz="2200" dirty="0" smtClean="0"/>
              <a:t> emittance: </a:t>
            </a:r>
          </a:p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008000"/>
                </a:solidFill>
              </a:rPr>
              <a:t>Non measurable projected </a:t>
            </a:r>
            <a:r>
              <a:rPr lang="en-US" sz="2200" dirty="0" smtClean="0"/>
              <a:t>emittance: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6273" y="2804719"/>
            <a:ext cx="677108" cy="2566582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32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kern="0" dirty="0" err="1">
                <a:latin typeface="Times New Roman"/>
                <a:cs typeface="Times New Roman"/>
              </a:rPr>
              <a:t>v</a:t>
            </a:r>
            <a:r>
              <a:rPr lang="en-US" sz="2400" i="1" kern="0" dirty="0">
                <a:latin typeface="+mj-lt"/>
                <a:cs typeface="Times New Roman"/>
              </a:rPr>
              <a:t>= 9 pm</a:t>
            </a:r>
            <a:endParaRPr lang="en-US" dirty="0">
              <a:latin typeface="+mj-lt"/>
            </a:endParaRPr>
          </a:p>
        </p:txBody>
      </p:sp>
      <p:sp>
        <p:nvSpPr>
          <p:cNvPr id="24" name="Curved Right Arrow 23"/>
          <p:cNvSpPr/>
          <p:nvPr/>
        </p:nvSpPr>
        <p:spPr>
          <a:xfrm>
            <a:off x="3676650" y="1812925"/>
            <a:ext cx="831850" cy="777875"/>
          </a:xfrm>
          <a:prstGeom prst="curvedRightArrow">
            <a:avLst/>
          </a:prstGeom>
          <a:ln w="69850">
            <a:solidFill>
              <a:srgbClr val="0000FF"/>
            </a:solidFill>
            <a:tailEnd type="triangle" w="lg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0976" name="TextBox 24"/>
          <p:cNvSpPr txBox="1">
            <a:spLocks noChangeArrowheads="1"/>
          </p:cNvSpPr>
          <p:nvPr/>
        </p:nvSpPr>
        <p:spPr bwMode="auto">
          <a:xfrm>
            <a:off x="385763" y="1931988"/>
            <a:ext cx="307483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 b="1" dirty="0">
                <a:solidFill>
                  <a:srgbClr val="0000FF"/>
                </a:solidFill>
              </a:rPr>
              <a:t>Average over the ring</a:t>
            </a:r>
          </a:p>
        </p:txBody>
      </p:sp>
      <p:pic>
        <p:nvPicPr>
          <p:cNvPr id="18" name="Picture 7" descr="Eq3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5380038" y="2209800"/>
            <a:ext cx="3052762" cy="673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71" name="TextBox 11"/>
          <p:cNvSpPr txBox="1">
            <a:spLocks noChangeArrowheads="1"/>
          </p:cNvSpPr>
          <p:nvPr/>
        </p:nvSpPr>
        <p:spPr bwMode="auto">
          <a:xfrm>
            <a:off x="4467225" y="1592263"/>
            <a:ext cx="11668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&lt; </a:t>
            </a:r>
            <a:r>
              <a:rPr lang="en-US" sz="2000" b="1" dirty="0" smtClean="0">
                <a:solidFill>
                  <a:srgbClr val="0000FF"/>
                </a:solidFill>
              </a:rPr>
              <a:t>       </a:t>
            </a:r>
            <a:r>
              <a:rPr lang="en-US" sz="2000" b="1" dirty="0">
                <a:solidFill>
                  <a:srgbClr val="0000FF"/>
                </a:solidFill>
              </a:rPr>
              <a:t>&gt;</a:t>
            </a: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5280025" y="2354263"/>
            <a:ext cx="11668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&lt; </a:t>
            </a:r>
            <a:r>
              <a:rPr lang="en-US" sz="2000" b="1" dirty="0" smtClean="0">
                <a:solidFill>
                  <a:srgbClr val="0000FF"/>
                </a:solidFill>
              </a:rPr>
              <a:t>       </a:t>
            </a:r>
            <a:r>
              <a:rPr lang="en-US" sz="2000" b="1" dirty="0">
                <a:solidFill>
                  <a:srgbClr val="0000FF"/>
                </a:solidFill>
              </a:rPr>
              <a:t>&gt;</a:t>
            </a:r>
          </a:p>
        </p:txBody>
      </p:sp>
      <p:pic>
        <p:nvPicPr>
          <p:cNvPr id="16" name="Picture 8" descr="Eq1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6950" y="2943225"/>
            <a:ext cx="7448550" cy="3579813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Picture 6" descr="Eq4.gif"/>
          <p:cNvPicPr>
            <a:picLocks noChangeAspect="1"/>
          </p:cNvPicPr>
          <p:nvPr/>
        </p:nvPicPr>
        <p:blipFill>
          <a:blip r:embed="rId6">
            <a:lum bright="-30000" contrast="50000"/>
          </a:blip>
          <a:srcRect/>
          <a:stretch>
            <a:fillRect/>
          </a:stretch>
        </p:blipFill>
        <p:spPr bwMode="auto">
          <a:xfrm>
            <a:off x="1280191" y="3770313"/>
            <a:ext cx="7152610" cy="99934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 flipV="1">
            <a:off x="5283200" y="4000500"/>
            <a:ext cx="2514600" cy="5969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83200" y="3975100"/>
            <a:ext cx="2514600" cy="6350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1A8E90-FFEB-1B4B-9CD5-C93BF2B90BE3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/>
              <a:t>Vertical emittance in the </a:t>
            </a:r>
            <a:r>
              <a:rPr lang="en-US" dirty="0" smtClean="0">
                <a:solidFill>
                  <a:srgbClr val="0000FF"/>
                </a:solidFill>
              </a:rPr>
              <a:t>absence</a:t>
            </a:r>
            <a:r>
              <a:rPr lang="en-US" dirty="0" smtClean="0"/>
              <a:t> of coupling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229600" cy="5106987"/>
          </a:xfrm>
        </p:spPr>
        <p:txBody>
          <a:bodyPr/>
          <a:lstStyle/>
          <a:p>
            <a:pPr eaLnBrk="1" hangingPunct="1">
              <a:spcAft>
                <a:spcPts val="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Eigen-emittance </a:t>
            </a:r>
            <a:r>
              <a:rPr lang="en-US" sz="28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dirty="0" smtClean="0">
                <a:ea typeface="+mn-ea"/>
                <a:cs typeface="+mn-cs"/>
              </a:rPr>
              <a:t>: constant along the ring, dependent on the linear lattice only. Ideally </a:t>
            </a:r>
            <a:r>
              <a:rPr lang="en-US" sz="32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i="1" dirty="0" smtClean="0">
                <a:latin typeface="Times New Roman"/>
                <a:cs typeface="Times New Roman"/>
              </a:rPr>
              <a:t>v</a:t>
            </a:r>
            <a:r>
              <a:rPr lang="en-US" sz="2800" dirty="0" smtClean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2800" dirty="0" smtClean="0"/>
              <a:t>0</a:t>
            </a:r>
            <a:endParaRPr lang="en-US" sz="2800" dirty="0" smtClean="0"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Eq4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4610100" y="1365642"/>
            <a:ext cx="3822700" cy="7845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ECABE7-404B-6D4F-A8DE-2768DE12118F}" type="slidenum">
              <a:rPr lang="en-GB" smtClean="0"/>
              <a:pPr/>
              <a:t>40</a:t>
            </a:fld>
            <a:endParaRPr lang="en-GB" smtClean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</a:t>
            </a:r>
            <a:r>
              <a:rPr lang="en-US" dirty="0" err="1" smtClean="0"/>
              <a:t>emittance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686800" cy="2103437"/>
          </a:xfrm>
        </p:spPr>
        <p:txBody>
          <a:bodyPr/>
          <a:lstStyle/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Measurable apparent</a:t>
            </a:r>
            <a:r>
              <a:rPr lang="en-US" sz="2200" dirty="0" smtClean="0"/>
              <a:t> emittance: </a:t>
            </a:r>
          </a:p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008000"/>
                </a:solidFill>
              </a:rPr>
              <a:t>Non measurable projected </a:t>
            </a:r>
            <a:r>
              <a:rPr lang="en-US" sz="2200" dirty="0" smtClean="0"/>
              <a:t>emittance:</a:t>
            </a:r>
          </a:p>
        </p:txBody>
      </p:sp>
      <p:pic>
        <p:nvPicPr>
          <p:cNvPr id="40968" name="Picture 8" descr="Eq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6950" y="2943225"/>
            <a:ext cx="7448550" cy="3579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6273" y="2804719"/>
            <a:ext cx="677108" cy="2566582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32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kern="0" dirty="0" err="1">
                <a:latin typeface="Times New Roman"/>
                <a:cs typeface="Times New Roman"/>
              </a:rPr>
              <a:t>v</a:t>
            </a:r>
            <a:r>
              <a:rPr lang="en-US" sz="2400" i="1" kern="0" dirty="0">
                <a:latin typeface="+mj-lt"/>
                <a:cs typeface="Times New Roman"/>
              </a:rPr>
              <a:t>= 9 pm</a:t>
            </a:r>
            <a:endParaRPr lang="en-US" dirty="0">
              <a:latin typeface="+mj-lt"/>
            </a:endParaRPr>
          </a:p>
        </p:txBody>
      </p:sp>
      <p:sp>
        <p:nvSpPr>
          <p:cNvPr id="10" name="Donut 9"/>
          <p:cNvSpPr/>
          <p:nvPr/>
        </p:nvSpPr>
        <p:spPr>
          <a:xfrm>
            <a:off x="5873750" y="3386138"/>
            <a:ext cx="2301875" cy="1270000"/>
          </a:xfrm>
          <a:prstGeom prst="donut">
            <a:avLst>
              <a:gd name="adj" fmla="val 4490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urved Right Arrow 23"/>
          <p:cNvSpPr/>
          <p:nvPr/>
        </p:nvSpPr>
        <p:spPr>
          <a:xfrm>
            <a:off x="3676650" y="1812925"/>
            <a:ext cx="831850" cy="777875"/>
          </a:xfrm>
          <a:prstGeom prst="curvedRightArrow">
            <a:avLst/>
          </a:prstGeom>
          <a:ln w="69850">
            <a:solidFill>
              <a:srgbClr val="0000FF"/>
            </a:solidFill>
            <a:tailEnd type="triangle" w="lg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0976" name="TextBox 24"/>
          <p:cNvSpPr txBox="1">
            <a:spLocks noChangeArrowheads="1"/>
          </p:cNvSpPr>
          <p:nvPr/>
        </p:nvSpPr>
        <p:spPr bwMode="auto">
          <a:xfrm>
            <a:off x="385763" y="1931988"/>
            <a:ext cx="307483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 b="1" dirty="0">
                <a:solidFill>
                  <a:srgbClr val="0000FF"/>
                </a:solidFill>
              </a:rPr>
              <a:t>Average over the ring</a:t>
            </a:r>
          </a:p>
        </p:txBody>
      </p:sp>
      <p:pic>
        <p:nvPicPr>
          <p:cNvPr id="18" name="Picture 7" descr="Eq3.gif"/>
          <p:cNvPicPr>
            <a:picLocks noChangeAspect="1"/>
          </p:cNvPicPr>
          <p:nvPr/>
        </p:nvPicPr>
        <p:blipFill>
          <a:blip r:embed="rId5">
            <a:lum bright="-30000" contrast="50000"/>
          </a:blip>
          <a:stretch>
            <a:fillRect/>
          </a:stretch>
        </p:blipFill>
        <p:spPr bwMode="auto">
          <a:xfrm>
            <a:off x="5380038" y="2209800"/>
            <a:ext cx="3052762" cy="673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71" name="TextBox 11"/>
          <p:cNvSpPr txBox="1">
            <a:spLocks noChangeArrowheads="1"/>
          </p:cNvSpPr>
          <p:nvPr/>
        </p:nvSpPr>
        <p:spPr bwMode="auto">
          <a:xfrm>
            <a:off x="4467225" y="1592263"/>
            <a:ext cx="11668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&lt; </a:t>
            </a:r>
            <a:r>
              <a:rPr lang="en-US" sz="2000" b="1" dirty="0" smtClean="0">
                <a:solidFill>
                  <a:srgbClr val="0000FF"/>
                </a:solidFill>
              </a:rPr>
              <a:t>       </a:t>
            </a:r>
            <a:r>
              <a:rPr lang="en-US" sz="2000" b="1" dirty="0">
                <a:solidFill>
                  <a:srgbClr val="0000FF"/>
                </a:solidFill>
              </a:rPr>
              <a:t>&gt;</a:t>
            </a: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5280025" y="2354263"/>
            <a:ext cx="11668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&lt; </a:t>
            </a:r>
            <a:r>
              <a:rPr lang="en-US" sz="2000" b="1" dirty="0" smtClean="0">
                <a:solidFill>
                  <a:srgbClr val="0000FF"/>
                </a:solidFill>
              </a:rPr>
              <a:t>       </a:t>
            </a:r>
            <a:r>
              <a:rPr lang="en-US" sz="2000" b="1" dirty="0">
                <a:solidFill>
                  <a:srgbClr val="0000FF"/>
                </a:solidFill>
              </a:rPr>
              <a:t>&gt;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6" descr="Eq4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4610100" y="1365642"/>
            <a:ext cx="3822700" cy="7845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ECABE7-404B-6D4F-A8DE-2768DE12118F}" type="slidenum">
              <a:rPr lang="en-GB" smtClean="0"/>
              <a:pPr/>
              <a:t>41</a:t>
            </a:fld>
            <a:endParaRPr lang="en-GB" smtClean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dirty="0" smtClean="0"/>
              <a:t>Vertical </a:t>
            </a:r>
            <a:r>
              <a:rPr lang="en-US" dirty="0" err="1" smtClean="0"/>
              <a:t>emittance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presence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coupling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686800" cy="2103437"/>
          </a:xfrm>
        </p:spPr>
        <p:txBody>
          <a:bodyPr/>
          <a:lstStyle/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Measurable apparent</a:t>
            </a:r>
            <a:r>
              <a:rPr lang="en-US" sz="2200" dirty="0" smtClean="0"/>
              <a:t> emittance: </a:t>
            </a:r>
          </a:p>
          <a:p>
            <a:pPr eaLnBrk="1" hangingPunct="1">
              <a:spcAft>
                <a:spcPts val="4200"/>
              </a:spcAft>
              <a:buFontTx/>
              <a:buNone/>
            </a:pPr>
            <a:r>
              <a:rPr lang="en-US" sz="2200" dirty="0" smtClean="0">
                <a:solidFill>
                  <a:srgbClr val="008000"/>
                </a:solidFill>
              </a:rPr>
              <a:t>Non measurable projected </a:t>
            </a:r>
            <a:r>
              <a:rPr lang="en-US" sz="2200" dirty="0" smtClean="0"/>
              <a:t>emittance:</a:t>
            </a:r>
          </a:p>
        </p:txBody>
      </p:sp>
      <p:pic>
        <p:nvPicPr>
          <p:cNvPr id="40968" name="Picture 8" descr="Eq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6950" y="2943225"/>
            <a:ext cx="7448550" cy="3579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6273" y="2804719"/>
            <a:ext cx="677108" cy="2566582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3200" kern="0" dirty="0" err="1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400" i="1" kern="0" dirty="0" err="1">
                <a:latin typeface="Times New Roman"/>
                <a:cs typeface="Times New Roman"/>
              </a:rPr>
              <a:t>v</a:t>
            </a:r>
            <a:r>
              <a:rPr lang="en-US" sz="2400" i="1" kern="0" dirty="0">
                <a:latin typeface="+mj-lt"/>
                <a:cs typeface="Times New Roman"/>
              </a:rPr>
              <a:t>= 9 pm</a:t>
            </a:r>
            <a:endParaRPr lang="en-US" dirty="0">
              <a:latin typeface="+mj-lt"/>
            </a:endParaRPr>
          </a:p>
        </p:txBody>
      </p:sp>
      <p:sp>
        <p:nvSpPr>
          <p:cNvPr id="10" name="Donut 9"/>
          <p:cNvSpPr/>
          <p:nvPr/>
        </p:nvSpPr>
        <p:spPr>
          <a:xfrm>
            <a:off x="5873750" y="3386138"/>
            <a:ext cx="2301875" cy="1270000"/>
          </a:xfrm>
          <a:prstGeom prst="donut">
            <a:avLst>
              <a:gd name="adj" fmla="val 4490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urved Right Arrow 23"/>
          <p:cNvSpPr/>
          <p:nvPr/>
        </p:nvSpPr>
        <p:spPr>
          <a:xfrm>
            <a:off x="3676650" y="1812925"/>
            <a:ext cx="831850" cy="777875"/>
          </a:xfrm>
          <a:prstGeom prst="curvedRightArrow">
            <a:avLst/>
          </a:prstGeom>
          <a:ln w="69850">
            <a:solidFill>
              <a:srgbClr val="0000FF"/>
            </a:solidFill>
            <a:tailEnd type="triangle" w="lg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18" name="Picture 7" descr="Eq3.gif"/>
          <p:cNvPicPr>
            <a:picLocks noChangeAspect="1"/>
          </p:cNvPicPr>
          <p:nvPr/>
        </p:nvPicPr>
        <p:blipFill>
          <a:blip r:embed="rId5">
            <a:lum bright="-30000" contrast="50000"/>
          </a:blip>
          <a:stretch>
            <a:fillRect/>
          </a:stretch>
        </p:blipFill>
        <p:spPr bwMode="auto">
          <a:xfrm>
            <a:off x="5380038" y="2209800"/>
            <a:ext cx="3052762" cy="673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71" name="TextBox 11"/>
          <p:cNvSpPr txBox="1">
            <a:spLocks noChangeArrowheads="1"/>
          </p:cNvSpPr>
          <p:nvPr/>
        </p:nvSpPr>
        <p:spPr bwMode="auto">
          <a:xfrm>
            <a:off x="4467225" y="1592263"/>
            <a:ext cx="11668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&lt; </a:t>
            </a:r>
            <a:r>
              <a:rPr lang="en-US" sz="2000" b="1" dirty="0" smtClean="0">
                <a:solidFill>
                  <a:srgbClr val="0000FF"/>
                </a:solidFill>
              </a:rPr>
              <a:t>       </a:t>
            </a:r>
            <a:r>
              <a:rPr lang="en-US" sz="2000" b="1" dirty="0">
                <a:solidFill>
                  <a:srgbClr val="0000FF"/>
                </a:solidFill>
              </a:rPr>
              <a:t>&gt;</a:t>
            </a: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5280025" y="2354263"/>
            <a:ext cx="11668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&lt; </a:t>
            </a:r>
            <a:r>
              <a:rPr lang="en-US" sz="2000" b="1" dirty="0" smtClean="0">
                <a:solidFill>
                  <a:srgbClr val="0000FF"/>
                </a:solidFill>
              </a:rPr>
              <a:t>       </a:t>
            </a:r>
            <a:r>
              <a:rPr lang="en-US" sz="2000" b="1" dirty="0">
                <a:solidFill>
                  <a:srgbClr val="0000FF"/>
                </a:solidFill>
              </a:rPr>
              <a:t>&gt;</a:t>
            </a: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288925" y="2895600"/>
            <a:ext cx="5286375" cy="3682292"/>
          </a:xfrm>
          <a:prstGeom prst="rect">
            <a:avLst/>
          </a:prstGeom>
          <a:solidFill>
            <a:srgbClr val="FFFF00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wrap="square" lIns="216000" tIns="93600" rIns="216000" bIns="93600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3600" b="1" i="1" dirty="0" smtClean="0"/>
              <a:t>Definition of vertical emittance @ ESRF:</a:t>
            </a:r>
          </a:p>
          <a:p>
            <a:pPr algn="ctr">
              <a:spcAft>
                <a:spcPts val="1800"/>
              </a:spcAft>
            </a:pPr>
            <a:endParaRPr lang="en-US" sz="3600" b="1" i="1" dirty="0" smtClean="0"/>
          </a:p>
          <a:p>
            <a:pPr algn="ctr">
              <a:spcAft>
                <a:spcPts val="600"/>
              </a:spcAft>
            </a:pPr>
            <a:endParaRPr lang="en-US" b="1" i="1" dirty="0" smtClean="0"/>
          </a:p>
          <a:p>
            <a:pPr algn="ctr">
              <a:spcAft>
                <a:spcPts val="3600"/>
              </a:spcAft>
            </a:pPr>
            <a:endParaRPr lang="en-US" b="1" i="1" dirty="0" smtClean="0"/>
          </a:p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More details in PRSTAB-14-012804 (2011)  </a:t>
            </a:r>
            <a:endParaRPr lang="en-US" b="1" i="1" dirty="0" smtClean="0"/>
          </a:p>
          <a:p>
            <a:pPr algn="ctr">
              <a:spcAft>
                <a:spcPts val="1800"/>
              </a:spcAft>
            </a:pPr>
            <a:endParaRPr lang="en-US" sz="3600" b="1" i="1" dirty="0"/>
          </a:p>
        </p:txBody>
      </p:sp>
      <p:pic>
        <p:nvPicPr>
          <p:cNvPr id="20" name="Picture 19" descr="Eq9-1.gif"/>
          <p:cNvPicPr>
            <a:picLocks noChangeAspect="1"/>
          </p:cNvPicPr>
          <p:nvPr/>
        </p:nvPicPr>
        <p:blipFill>
          <a:blip r:embed="rId6">
            <a:lum bright="-30000" contrast="50000"/>
          </a:blip>
          <a:stretch>
            <a:fillRect/>
          </a:stretch>
        </p:blipFill>
        <p:spPr>
          <a:xfrm>
            <a:off x="431800" y="4173097"/>
            <a:ext cx="4787900" cy="9017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1" name="Picture 20" descr="Eq9-1.gif"/>
          <p:cNvPicPr>
            <a:picLocks noChangeAspect="1"/>
          </p:cNvPicPr>
          <p:nvPr/>
        </p:nvPicPr>
        <p:blipFill>
          <a:blip r:embed="rId7">
            <a:lum bright="-30000" contrast="50000"/>
          </a:blip>
          <a:stretch>
            <a:fillRect/>
          </a:stretch>
        </p:blipFill>
        <p:spPr>
          <a:xfrm>
            <a:off x="457936" y="5239897"/>
            <a:ext cx="4456227" cy="9017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3" name="TextBox 24"/>
          <p:cNvSpPr txBox="1">
            <a:spLocks noChangeArrowheads="1"/>
          </p:cNvSpPr>
          <p:nvPr/>
        </p:nvSpPr>
        <p:spPr bwMode="auto">
          <a:xfrm>
            <a:off x="385763" y="1931988"/>
            <a:ext cx="307483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 b="1" dirty="0">
                <a:solidFill>
                  <a:srgbClr val="0000FF"/>
                </a:solidFill>
              </a:rPr>
              <a:t>Average over the 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47F44-EBF5-9148-9E19-D2FC680C3433}" type="slidenum">
              <a:rPr lang="en-GB" smtClean="0"/>
              <a:pPr/>
              <a:t>42</a:t>
            </a:fld>
            <a:endParaRPr lang="en-GB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rgbClr val="8A8B8E"/>
                </a:solidFill>
              </a:rPr>
              <a:t>Vertical emittance</a:t>
            </a:r>
            <a:r>
              <a:rPr lang="en-US" sz="2800" u="sng" dirty="0" smtClean="0">
                <a:solidFill>
                  <a:srgbClr val="8A8B8E"/>
                </a:solidFill>
              </a:rPr>
              <a:t>s</a:t>
            </a:r>
            <a:r>
              <a:rPr lang="en-US" sz="2800" dirty="0" smtClean="0">
                <a:solidFill>
                  <a:srgbClr val="8A8B8E"/>
                </a:solidFill>
              </a:rPr>
              <a:t> in the presence of coupling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/>
              <a:t>Coupling correction via Resonance Driving Terms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2010: Application in the ESRF storage ring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2010: Preserving small vertical emittance during beam delivery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2011: Towards ultra-small vertical emittance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PS: Indirect measurements of vertical emittance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675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00C43F-3D0B-6E42-8836-C5E57C06AB9A}" type="slidenum">
              <a:rPr lang="en-GB" smtClean="0"/>
              <a:pPr/>
              <a:t>43</a:t>
            </a:fld>
            <a:endParaRPr lang="en-GB" smtClean="0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Vertical emittance reduction in the storage ring</a:t>
            </a:r>
          </a:p>
        </p:txBody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229600" cy="5106987"/>
          </a:xfrm>
        </p:spPr>
        <p:txBody>
          <a:bodyPr/>
          <a:lstStyle/>
          <a:p>
            <a:r>
              <a:rPr lang="en-US" sz="2600" dirty="0" smtClean="0"/>
              <a:t>Coupling (</a:t>
            </a:r>
            <a:r>
              <a:rPr lang="en-US" sz="2600" dirty="0" err="1" smtClean="0"/>
              <a:t>x-y</a:t>
            </a:r>
            <a:r>
              <a:rPr lang="en-US" sz="2600" dirty="0" smtClean="0"/>
              <a:t> &amp; </a:t>
            </a:r>
            <a:r>
              <a:rPr lang="en-US" sz="2600" dirty="0" err="1" smtClean="0"/>
              <a:t>y-δ</a:t>
            </a:r>
            <a:r>
              <a:rPr lang="en-US" sz="2600" dirty="0" smtClean="0"/>
              <a:t>) correction @ ESRF SR is carried out with independent skew quadrupoles (V=</a:t>
            </a:r>
            <a:r>
              <a:rPr lang="en-US" sz="2600" dirty="0" smtClean="0">
                <a:solidFill>
                  <a:srgbClr val="000000"/>
                </a:solidFill>
              </a:rPr>
              <a:t>J</a:t>
            </a:r>
            <a:r>
              <a:rPr lang="en-US" sz="2600" baseline="-25000" dirty="0" smtClean="0">
                <a:solidFill>
                  <a:srgbClr val="000000"/>
                </a:solidFill>
              </a:rPr>
              <a:t>1</a:t>
            </a:r>
            <a:r>
              <a:rPr lang="en-US" sz="2600" dirty="0" smtClean="0">
                <a:solidFill>
                  <a:srgbClr val="000000"/>
                </a:solidFill>
              </a:rPr>
              <a:t>xy</a:t>
            </a:r>
            <a:r>
              <a:rPr lang="en-US" sz="2600" dirty="0" smtClean="0"/>
              <a:t>) distributed along the machine.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696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BEB783-6EF6-2C40-A755-BFD236AB2A14}" type="slidenum">
              <a:rPr lang="en-GB" smtClean="0"/>
              <a:pPr/>
              <a:t>44</a:t>
            </a:fld>
            <a:endParaRPr lang="en-GB" smtClean="0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Vertical emittance reduction in the storage ring</a:t>
            </a:r>
          </a:p>
        </p:txBody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229600" cy="5106987"/>
          </a:xfrm>
        </p:spPr>
        <p:txBody>
          <a:bodyPr/>
          <a:lstStyle/>
          <a:p>
            <a:r>
              <a:rPr lang="en-US" sz="2600" dirty="0" smtClean="0"/>
              <a:t>Coupling (</a:t>
            </a:r>
            <a:r>
              <a:rPr lang="en-US" sz="2600" dirty="0" err="1" smtClean="0"/>
              <a:t>x-y</a:t>
            </a:r>
            <a:r>
              <a:rPr lang="en-US" sz="2600" dirty="0" smtClean="0"/>
              <a:t> &amp; </a:t>
            </a:r>
            <a:r>
              <a:rPr lang="en-US" sz="2600" dirty="0" err="1" smtClean="0"/>
              <a:t>y-δ</a:t>
            </a:r>
            <a:r>
              <a:rPr lang="en-US" sz="2600" dirty="0" smtClean="0"/>
              <a:t>) correction @ ESRF SR is carried out with independent skew quadrupoles (V=</a:t>
            </a:r>
            <a:r>
              <a:rPr lang="en-US" sz="2600" dirty="0" smtClean="0">
                <a:solidFill>
                  <a:srgbClr val="000000"/>
                </a:solidFill>
              </a:rPr>
              <a:t>J</a:t>
            </a:r>
            <a:r>
              <a:rPr lang="en-US" sz="2600" baseline="-25000" dirty="0" smtClean="0">
                <a:solidFill>
                  <a:srgbClr val="000000"/>
                </a:solidFill>
              </a:rPr>
              <a:t>1</a:t>
            </a:r>
            <a:r>
              <a:rPr lang="en-US" sz="2600" dirty="0" smtClean="0">
                <a:solidFill>
                  <a:srgbClr val="000000"/>
                </a:solidFill>
              </a:rPr>
              <a:t>xy)</a:t>
            </a:r>
            <a:r>
              <a:rPr lang="en-US" sz="2600" dirty="0" smtClean="0"/>
              <a:t> distributed along the machine.</a:t>
            </a:r>
          </a:p>
          <a:p>
            <a:r>
              <a:rPr lang="en-US" sz="2600" dirty="0" smtClean="0"/>
              <a:t>Until 2009 their currents were computed by trying to </a:t>
            </a:r>
            <a:r>
              <a:rPr lang="en-US" sz="2600" dirty="0" smtClean="0">
                <a:solidFill>
                  <a:srgbClr val="FF0000"/>
                </a:solidFill>
              </a:rPr>
              <a:t>minimize the apparent vertical emittance </a:t>
            </a:r>
            <a:r>
              <a:rPr lang="en-US" sz="2600" dirty="0" smtClean="0">
                <a:solidFill>
                  <a:srgbClr val="000000"/>
                </a:solidFill>
              </a:rPr>
              <a:t>along the machine</a:t>
            </a:r>
            <a:r>
              <a:rPr lang="en-US" sz="2600" dirty="0" smtClean="0"/>
              <a:t> </a:t>
            </a:r>
            <a:r>
              <a:rPr lang="en-US" sz="2600" dirty="0" err="1" smtClean="0">
                <a:latin typeface="Wingdings" charset="2"/>
                <a:ea typeface="Wingdings" charset="2"/>
                <a:cs typeface="Wingdings" charset="2"/>
              </a:rPr>
              <a:t></a:t>
            </a:r>
            <a:r>
              <a:rPr lang="en-US" sz="2600" dirty="0" smtClean="0"/>
              <a:t> </a:t>
            </a:r>
            <a:r>
              <a:rPr lang="en-US" sz="2600" dirty="0" smtClean="0">
                <a:solidFill>
                  <a:srgbClr val="FF0000"/>
                </a:solidFill>
              </a:rPr>
              <a:t>non-linear fitting</a:t>
            </a:r>
          </a:p>
          <a:p>
            <a:pPr>
              <a:buFontTx/>
              <a:buNone/>
            </a:pPr>
            <a:r>
              <a:rPr lang="en-US" sz="2600" dirty="0" smtClean="0"/>
              <a:t>		- time consuming </a:t>
            </a:r>
          </a:p>
          <a:p>
            <a:pPr>
              <a:buFontTx/>
              <a:buNone/>
            </a:pPr>
            <a:r>
              <a:rPr lang="en-US" sz="2600" dirty="0" smtClean="0"/>
              <a:t>		- may get stuck into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600" dirty="0" smtClean="0"/>
              <a:t>		  local minimum value</a:t>
            </a:r>
          </a:p>
        </p:txBody>
      </p:sp>
      <p:pic>
        <p:nvPicPr>
          <p:cNvPr id="69638" name="Picture 6" descr="emitt_reduc_nonlin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8913" y="3705225"/>
            <a:ext cx="306387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79400" y="6172200"/>
            <a:ext cx="5619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Details and formulas in PRSTAB-14-012804 (2011)  </a:t>
            </a:r>
            <a:endParaRPr lang="en-US" b="1" i="1" dirty="0" smtClean="0">
              <a:solidFill>
                <a:srgbClr val="660066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16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AA9436-4777-4849-9D7B-9377A956B80B}" type="slidenum">
              <a:rPr lang="en-GB" smtClean="0"/>
              <a:pPr/>
              <a:t>45</a:t>
            </a:fld>
            <a:endParaRPr lang="en-GB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Vertical emittance reduction in the storage ring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229600" cy="4333875"/>
          </a:xfrm>
        </p:spPr>
        <p:txBody>
          <a:bodyPr>
            <a:spAutoFit/>
          </a:bodyPr>
          <a:lstStyle/>
          <a:p>
            <a:r>
              <a:rPr lang="en-US" sz="2600" dirty="0" smtClean="0"/>
              <a:t>Coupling (</a:t>
            </a:r>
            <a:r>
              <a:rPr lang="en-US" sz="2600" dirty="0" err="1" smtClean="0"/>
              <a:t>x-y</a:t>
            </a:r>
            <a:r>
              <a:rPr lang="en-US" sz="2600" dirty="0" smtClean="0"/>
              <a:t> &amp; </a:t>
            </a:r>
            <a:r>
              <a:rPr lang="en-US" sz="2600" dirty="0" err="1" smtClean="0"/>
              <a:t>y-δ</a:t>
            </a:r>
            <a:r>
              <a:rPr lang="en-US" sz="2600" dirty="0" smtClean="0"/>
              <a:t>) correction @ ESRF SR is carried out with independent skew quadrupoles (V=</a:t>
            </a:r>
            <a:r>
              <a:rPr lang="en-US" sz="2600" dirty="0" smtClean="0">
                <a:solidFill>
                  <a:srgbClr val="000000"/>
                </a:solidFill>
              </a:rPr>
              <a:t>J</a:t>
            </a:r>
            <a:r>
              <a:rPr lang="en-US" sz="2600" baseline="-25000" dirty="0" smtClean="0">
                <a:solidFill>
                  <a:srgbClr val="000000"/>
                </a:solidFill>
              </a:rPr>
              <a:t>1</a:t>
            </a:r>
            <a:r>
              <a:rPr lang="en-US" sz="2600" dirty="0" smtClean="0">
                <a:solidFill>
                  <a:srgbClr val="000000"/>
                </a:solidFill>
              </a:rPr>
              <a:t>xy</a:t>
            </a:r>
            <a:r>
              <a:rPr lang="en-US" sz="2600" dirty="0" smtClean="0"/>
              <a:t>) distributed along the machine.</a:t>
            </a:r>
          </a:p>
          <a:p>
            <a:r>
              <a:rPr lang="en-US" sz="2600" dirty="0" smtClean="0"/>
              <a:t>As of 2010 their currents are computed by trying to </a:t>
            </a:r>
            <a:r>
              <a:rPr lang="en-US" sz="2600" dirty="0" smtClean="0">
                <a:solidFill>
                  <a:srgbClr val="008000"/>
                </a:solidFill>
              </a:rPr>
              <a:t>minimize</a:t>
            </a:r>
            <a:r>
              <a:rPr lang="en-US" sz="2600" dirty="0" smtClean="0"/>
              <a:t> other quantities: </a:t>
            </a:r>
            <a:r>
              <a:rPr lang="en-US" sz="2600" dirty="0" smtClean="0">
                <a:solidFill>
                  <a:srgbClr val="008000"/>
                </a:solidFill>
              </a:rPr>
              <a:t>Resonance Driving Terms</a:t>
            </a:r>
            <a:r>
              <a:rPr lang="en-US" sz="2600" dirty="0" smtClean="0"/>
              <a:t>, </a:t>
            </a:r>
            <a:r>
              <a:rPr lang="en-US" dirty="0" smtClean="0"/>
              <a:t>obtained from orbit measurements</a:t>
            </a:r>
            <a:r>
              <a:rPr lang="en-US" sz="2600" dirty="0" smtClean="0"/>
              <a:t> (</a:t>
            </a:r>
            <a:r>
              <a:rPr lang="en-US" sz="2600" dirty="0" smtClean="0">
                <a:solidFill>
                  <a:srgbClr val="000000"/>
                </a:solidFill>
              </a:rPr>
              <a:t>for </a:t>
            </a:r>
            <a:r>
              <a:rPr lang="en-US" sz="2600" dirty="0" err="1" smtClean="0">
                <a:solidFill>
                  <a:srgbClr val="000000"/>
                </a:solidFill>
              </a:rPr>
              <a:t>x-y</a:t>
            </a:r>
            <a:r>
              <a:rPr lang="en-US" sz="2600" dirty="0" smtClean="0">
                <a:solidFill>
                  <a:srgbClr val="000000"/>
                </a:solidFill>
              </a:rPr>
              <a:t>) and </a:t>
            </a:r>
            <a:r>
              <a:rPr lang="en-US" sz="2600" dirty="0" smtClean="0">
                <a:solidFill>
                  <a:srgbClr val="008000"/>
                </a:solidFill>
              </a:rPr>
              <a:t>vert. disp. </a:t>
            </a:r>
            <a:r>
              <a:rPr lang="en-US" sz="2600" dirty="0" smtClean="0">
                <a:solidFill>
                  <a:srgbClr val="000000"/>
                </a:solidFill>
              </a:rPr>
              <a:t>(for </a:t>
            </a:r>
            <a:r>
              <a:rPr lang="en-US" sz="2600" dirty="0" err="1" smtClean="0">
                <a:solidFill>
                  <a:srgbClr val="000000"/>
                </a:solidFill>
              </a:rPr>
              <a:t>y</a:t>
            </a:r>
            <a:r>
              <a:rPr lang="en-US" sz="2600" dirty="0" err="1" smtClean="0"/>
              <a:t>-δ</a:t>
            </a:r>
            <a:r>
              <a:rPr lang="en-US" sz="2600" dirty="0" smtClean="0"/>
              <a:t>). This automatically minimizes vertical emittance </a:t>
            </a:r>
            <a:r>
              <a:rPr lang="en-US" sz="2600" dirty="0" err="1" smtClean="0">
                <a:latin typeface="Wingdings" charset="2"/>
                <a:ea typeface="Wingdings" charset="2"/>
                <a:cs typeface="Wingdings" charset="2"/>
              </a:rPr>
              <a:t></a:t>
            </a:r>
            <a:r>
              <a:rPr lang="en-US" sz="2600" dirty="0" smtClean="0"/>
              <a:t> </a:t>
            </a:r>
            <a:r>
              <a:rPr lang="en-US" sz="2600" dirty="0" smtClean="0">
                <a:solidFill>
                  <a:srgbClr val="008000"/>
                </a:solidFill>
              </a:rPr>
              <a:t>linear fitting</a:t>
            </a:r>
          </a:p>
          <a:p>
            <a:pPr>
              <a:buFontTx/>
              <a:buNone/>
            </a:pPr>
            <a:r>
              <a:rPr lang="en-US" sz="2600" dirty="0" smtClean="0"/>
              <a:t>		- faster</a:t>
            </a:r>
          </a:p>
          <a:p>
            <a:pPr>
              <a:buFontTx/>
              <a:buNone/>
            </a:pPr>
            <a:r>
              <a:rPr lang="en-US" sz="2600" dirty="0" smtClean="0"/>
              <a:t>		- gets directly to absolute minimum value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9400" y="6172200"/>
            <a:ext cx="5619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Details and formulas in PRSTAB-14-012804 (2011)  </a:t>
            </a:r>
            <a:endParaRPr lang="en-US" b="1" i="1" dirty="0" smtClean="0">
              <a:solidFill>
                <a:srgbClr val="660066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78B2B8-FEE6-A342-95BD-F7CA2C832705}" type="slidenum">
              <a:rPr lang="en-GB" smtClean="0">
                <a:latin typeface="Arial" pitchFamily="-65" charset="0"/>
              </a:rPr>
              <a:pPr/>
              <a:t>46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393113" cy="1922462"/>
          </a:xfrm>
        </p:spPr>
        <p:txBody>
          <a:bodyPr/>
          <a:lstStyle/>
          <a:p>
            <a:pPr marL="0" algn="ctr" eaLnBrk="1" hangingPunct="1">
              <a:spcAft>
                <a:spcPts val="4200"/>
              </a:spcAft>
              <a:buFontTx/>
              <a:buNone/>
            </a:pPr>
            <a:r>
              <a:rPr lang="en-US" sz="3600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The lower the vertical dispersion and the coupling </a:t>
            </a:r>
            <a:r>
              <a:rPr lang="en-US" sz="3600" dirty="0" err="1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RDTs</a:t>
            </a:r>
            <a:r>
              <a:rPr lang="en-US" sz="3600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, the smaller the vertical emittance</a:t>
            </a:r>
            <a:r>
              <a:rPr lang="en-US" sz="3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s</a:t>
            </a:r>
            <a:endParaRPr lang="en-US" sz="3600" dirty="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3644900"/>
            <a:ext cx="8393113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179388">
              <a:spcBef>
                <a:spcPct val="200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000" b="1" u="sng" kern="0" dirty="0" smtClean="0">
                <a:solidFill>
                  <a:schemeClr val="bg2"/>
                </a:solidFill>
                <a:latin typeface="Arial" charset="0"/>
              </a:rPr>
              <a:t>Procedure </a:t>
            </a:r>
            <a:r>
              <a:rPr lang="en-US" sz="2000" b="1" u="sng" kern="0" dirty="0">
                <a:solidFill>
                  <a:schemeClr val="bg2"/>
                </a:solidFill>
                <a:latin typeface="Arial" charset="0"/>
              </a:rPr>
              <a:t>[</a:t>
            </a:r>
            <a:r>
              <a:rPr lang="en-US" sz="1700" b="1" u="sng" kern="0" dirty="0">
                <a:solidFill>
                  <a:schemeClr val="bg2"/>
                </a:solidFill>
                <a:latin typeface="Arial" charset="0"/>
              </a:rPr>
              <a:t>already independently developed by R. Tomas (for ALBA)</a:t>
            </a:r>
            <a:r>
              <a:rPr lang="en-US" sz="2000" b="1" u="sng" kern="0" dirty="0">
                <a:solidFill>
                  <a:schemeClr val="bg2"/>
                </a:solidFill>
                <a:latin typeface="Arial" charset="0"/>
              </a:rPr>
              <a:t>]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: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Build an error lattice model (quad tilts, etc. from Orbit Response Matrix or turn-by-turn BPM data) =&gt;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F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 (a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1001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1010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)  , 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+a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=1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M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45063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8A8B8E"/>
              </a:solidFill>
            </a:endParaRPr>
          </a:p>
        </p:txBody>
      </p:sp>
      <p:sp>
        <p:nvSpPr>
          <p:cNvPr id="45064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8A8B8E"/>
              </a:solidFill>
            </a:endParaRPr>
          </a:p>
        </p:txBody>
      </p:sp>
      <p:sp>
        <p:nvSpPr>
          <p:cNvPr id="45065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8A8B8E"/>
              </a:solidFill>
            </a:endParaRPr>
          </a:p>
        </p:txBody>
      </p:sp>
      <p:sp>
        <p:nvSpPr>
          <p:cNvPr id="45066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8A8B8E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78B2B8-FEE6-A342-95BD-F7CA2C832705}" type="slidenum">
              <a:rPr lang="en-GB" smtClean="0">
                <a:latin typeface="Arial" pitchFamily="-65" charset="0"/>
              </a:rPr>
              <a:pPr/>
              <a:t>47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3644900"/>
            <a:ext cx="8393113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179388">
              <a:spcBef>
                <a:spcPct val="200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000" b="1" u="sng" kern="0" dirty="0" smtClean="0">
                <a:latin typeface="Arial" charset="0"/>
              </a:rPr>
              <a:t>Procedure </a:t>
            </a:r>
            <a:r>
              <a:rPr lang="en-US" sz="2000" b="1" u="sng" kern="0" dirty="0">
                <a:latin typeface="Arial" charset="0"/>
              </a:rPr>
              <a:t>[</a:t>
            </a:r>
            <a:r>
              <a:rPr lang="en-US" sz="1700" b="1" u="sng" kern="0" dirty="0">
                <a:latin typeface="Arial" charset="0"/>
              </a:rPr>
              <a:t>already independently developed by R. Tomas (for ALBA)</a:t>
            </a:r>
            <a:r>
              <a:rPr lang="en-US" sz="2000" b="1" u="sng" kern="0" dirty="0">
                <a:latin typeface="Arial" charset="0"/>
              </a:rPr>
              <a:t>]</a:t>
            </a:r>
            <a:r>
              <a:rPr lang="en-US" sz="2000" kern="0" dirty="0">
                <a:latin typeface="Arial" charset="0"/>
              </a:rPr>
              <a:t>: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Build an error lattice model (quad tilts, etc. from Orbit Response Matrix or turn-by-turn BPM data) =&gt;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F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 (a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1001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1010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)  , 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+a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=1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M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45064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8A8B8E"/>
              </a:solidFill>
            </a:endParaRPr>
          </a:p>
        </p:txBody>
      </p:sp>
      <p:sp>
        <p:nvSpPr>
          <p:cNvPr id="45065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8A8B8E"/>
              </a:solidFill>
            </a:endParaRPr>
          </a:p>
        </p:txBody>
      </p:sp>
      <p:sp>
        <p:nvSpPr>
          <p:cNvPr id="45066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8A8B8E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8A8B8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87D93E-F33D-3F44-B193-DDB637D44BEB}" type="slidenum">
              <a:rPr lang="en-GB" smtClean="0">
                <a:latin typeface="Arial" pitchFamily="-65" charset="0"/>
              </a:rPr>
              <a:pPr/>
              <a:t>48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Build an error lattice model (quad tilts, etc. from 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Orbit Response Matrix</a:t>
            </a:r>
            <a:r>
              <a:rPr lang="en-US" sz="2000" kern="0" dirty="0">
                <a:latin typeface="Arial" charset="0"/>
              </a:rPr>
              <a:t> or turn-by-turn BPM data) =&gt;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latin typeface="Arial" charset="0"/>
              </a:rPr>
              <a:t>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F </a:t>
            </a:r>
            <a:r>
              <a:rPr lang="en-US" sz="2000" kern="0" dirty="0">
                <a:latin typeface="Arial" charset="0"/>
              </a:rPr>
              <a:t>= (a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1001</a:t>
            </a:r>
            <a:r>
              <a:rPr lang="en-US" sz="2000" kern="0" dirty="0">
                <a:latin typeface="Arial" charset="0"/>
              </a:rPr>
              <a:t>,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1010</a:t>
            </a:r>
            <a:r>
              <a:rPr lang="en-US" sz="2000" kern="0" dirty="0">
                <a:latin typeface="Arial" charset="0"/>
              </a:rPr>
              <a:t>,  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*</a:t>
            </a:r>
            <a:r>
              <a:rPr lang="en-US" sz="2000" kern="0" dirty="0" err="1"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)  ,  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+a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=1  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M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47111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47112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47113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47115" name="Picture 15" descr="o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450" y="1435100"/>
            <a:ext cx="4813300" cy="1587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7116" name="TextBox 16"/>
          <p:cNvSpPr txBox="1">
            <a:spLocks noChangeArrowheads="1"/>
          </p:cNvSpPr>
          <p:nvPr/>
        </p:nvSpPr>
        <p:spPr bwMode="auto">
          <a:xfrm>
            <a:off x="5969000" y="1625600"/>
            <a:ext cx="2921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/>
              <a:t>Orbit Response Matrix at 224 BPMs after exciting 16x2 steerers (H,V)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5F449F-44FF-0041-9AF7-30495B3FD447}" type="slidenum">
              <a:rPr lang="en-GB" smtClean="0">
                <a:latin typeface="Arial" pitchFamily="-65" charset="0"/>
              </a:rPr>
              <a:pPr/>
              <a:t>49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Build an error lattice model (quad tilts, etc. from 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Orbit Response Matrix</a:t>
            </a:r>
            <a:r>
              <a:rPr lang="en-US" sz="2000" kern="0" dirty="0">
                <a:latin typeface="Arial" charset="0"/>
              </a:rPr>
              <a:t> or turn-by-turn BPM data) =&gt;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latin typeface="Arial" charset="0"/>
              </a:rPr>
              <a:t>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F </a:t>
            </a:r>
            <a:r>
              <a:rPr lang="en-US" sz="2000" kern="0" dirty="0">
                <a:latin typeface="Arial" charset="0"/>
              </a:rPr>
              <a:t>= (a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1001</a:t>
            </a:r>
            <a:r>
              <a:rPr lang="en-US" sz="2000" kern="0" dirty="0">
                <a:latin typeface="Arial" charset="0"/>
              </a:rPr>
              <a:t>,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1010</a:t>
            </a:r>
            <a:r>
              <a:rPr lang="en-US" sz="2000" kern="0" dirty="0">
                <a:latin typeface="Arial" charset="0"/>
              </a:rPr>
              <a:t>,  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*</a:t>
            </a:r>
            <a:r>
              <a:rPr lang="en-US" sz="2000" kern="0" dirty="0" err="1"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)  ,  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+a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=1  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M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49159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49160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49161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49163" name="Picture 15" descr="o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450" y="1435100"/>
            <a:ext cx="4813300" cy="1587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rot="10800000" flipV="1">
            <a:off x="3733800" y="1905000"/>
            <a:ext cx="2197100" cy="1270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4953000" y="1905000"/>
            <a:ext cx="965200" cy="6350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166" name="TextBox 20"/>
          <p:cNvSpPr txBox="1">
            <a:spLocks noChangeArrowheads="1"/>
          </p:cNvSpPr>
          <p:nvPr/>
        </p:nvSpPr>
        <p:spPr bwMode="auto">
          <a:xfrm>
            <a:off x="5969000" y="1625600"/>
            <a:ext cx="2921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/>
              <a:t>Fitting measured diagonal blocks from ideal ORM =&gt; focusing errors </a:t>
            </a:r>
            <a:r>
              <a:rPr lang="en-US" sz="2000">
                <a:solidFill>
                  <a:srgbClr val="FF0000"/>
                </a:solidFill>
              </a:rPr>
              <a:t>ΔK</a:t>
            </a:r>
            <a:r>
              <a:rPr lang="en-US" sz="2000" baseline="-25000">
                <a:solidFill>
                  <a:srgbClr val="FF0000"/>
                </a:solidFill>
              </a:rPr>
              <a:t>1</a:t>
            </a:r>
            <a:r>
              <a:rPr lang="en-US" sz="2000"/>
              <a:t> .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1A8E90-FFEB-1B4B-9CD5-C93BF2B90BE3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/>
              <a:t>Vertical emittance in the </a:t>
            </a:r>
            <a:r>
              <a:rPr lang="en-US" dirty="0" smtClean="0">
                <a:solidFill>
                  <a:srgbClr val="0000FF"/>
                </a:solidFill>
              </a:rPr>
              <a:t>absence</a:t>
            </a:r>
            <a:r>
              <a:rPr lang="en-US" dirty="0" smtClean="0"/>
              <a:t> of coupling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229600" cy="5106987"/>
          </a:xfrm>
        </p:spPr>
        <p:txBody>
          <a:bodyPr/>
          <a:lstStyle/>
          <a:p>
            <a:pPr eaLnBrk="1" hangingPunct="1">
              <a:spcAft>
                <a:spcPts val="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Eigen-emittance </a:t>
            </a:r>
            <a:r>
              <a:rPr lang="en-US" sz="28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dirty="0" smtClean="0">
                <a:ea typeface="+mn-ea"/>
                <a:cs typeface="+mn-cs"/>
              </a:rPr>
              <a:t>: constant along the ring, dependent on the linear lattice only. Ideally </a:t>
            </a:r>
            <a:r>
              <a:rPr lang="en-US" sz="32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i="1" dirty="0" smtClean="0">
                <a:latin typeface="Times New Roman"/>
                <a:cs typeface="Times New Roman"/>
              </a:rPr>
              <a:t>v</a:t>
            </a:r>
            <a:r>
              <a:rPr lang="en-US" sz="2800" dirty="0" smtClean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2800" dirty="0" smtClean="0"/>
              <a:t>0</a:t>
            </a:r>
            <a:endParaRPr lang="en-US" sz="2800" dirty="0" smtClean="0">
              <a:ea typeface="+mn-ea"/>
              <a:cs typeface="+mn-cs"/>
            </a:endParaRPr>
          </a:p>
          <a:p>
            <a:pPr eaLnBrk="1" hangingPunct="1">
              <a:spcAft>
                <a:spcPts val="720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Non measurable RMS emittance: </a:t>
            </a:r>
          </a:p>
        </p:txBody>
      </p:sp>
      <p:pic>
        <p:nvPicPr>
          <p:cNvPr id="22535" name="Picture 7" descr="Eq3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4554538" y="2991176"/>
            <a:ext cx="4081462" cy="9200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008D7A-7548-6443-A178-599CC75D9EEC}" type="slidenum">
              <a:rPr lang="en-GB" smtClean="0">
                <a:latin typeface="Arial" pitchFamily="-65" charset="0"/>
              </a:rPr>
              <a:pPr/>
              <a:t>50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Build an error lattice model (quad tilts, etc. from 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Orbit Response Matrix</a:t>
            </a:r>
            <a:r>
              <a:rPr lang="en-US" sz="2000" kern="0" dirty="0">
                <a:latin typeface="Arial" charset="0"/>
              </a:rPr>
              <a:t> or turn-by-turn BPM data) =&gt;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latin typeface="Arial" charset="0"/>
              </a:rPr>
              <a:t>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F </a:t>
            </a:r>
            <a:r>
              <a:rPr lang="en-US" sz="2000" kern="0" dirty="0">
                <a:latin typeface="Arial" charset="0"/>
              </a:rPr>
              <a:t>= (a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1001</a:t>
            </a:r>
            <a:r>
              <a:rPr lang="en-US" sz="2000" kern="0" dirty="0">
                <a:latin typeface="Arial" charset="0"/>
              </a:rPr>
              <a:t>,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1010</a:t>
            </a:r>
            <a:r>
              <a:rPr lang="en-US" sz="2000" kern="0" dirty="0">
                <a:latin typeface="Arial" charset="0"/>
              </a:rPr>
              <a:t>,  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*</a:t>
            </a:r>
            <a:r>
              <a:rPr lang="en-US" sz="2000" kern="0" dirty="0" err="1"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)  ,  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+a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=1  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M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51207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51208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51209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51211" name="Picture 15" descr="o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450" y="1435100"/>
            <a:ext cx="4813300" cy="1587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rot="10800000">
            <a:off x="4978400" y="1905000"/>
            <a:ext cx="952500" cy="1588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3721100" y="1905000"/>
            <a:ext cx="2197100" cy="5969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214" name="TextBox 20"/>
          <p:cNvSpPr txBox="1">
            <a:spLocks noChangeArrowheads="1"/>
          </p:cNvSpPr>
          <p:nvPr/>
        </p:nvSpPr>
        <p:spPr bwMode="auto">
          <a:xfrm>
            <a:off x="5969000" y="1625600"/>
            <a:ext cx="2921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/>
              <a:t>Fitting measured off-diagonal blocks from ideal ORM =&gt; effective quadrupole tilts </a:t>
            </a:r>
            <a:r>
              <a:rPr lang="en-US" sz="2000">
                <a:solidFill>
                  <a:srgbClr val="FF0000"/>
                </a:solidFill>
              </a:rPr>
              <a:t>θ</a:t>
            </a:r>
            <a:r>
              <a:rPr lang="en-US" sz="2000"/>
              <a:t> (accounting for sextupole ver. misalignments )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925F31-B719-DD47-A3E5-8528C77E2E6F}" type="slidenum">
              <a:rPr lang="en-GB" smtClean="0">
                <a:latin typeface="Arial" pitchFamily="-65" charset="0"/>
              </a:rPr>
              <a:pPr/>
              <a:t>51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Build an error lattice model (quad tilts, etc. from 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Orbit Response Matrix</a:t>
            </a:r>
            <a:r>
              <a:rPr lang="en-US" sz="2000" kern="0" dirty="0">
                <a:latin typeface="Arial" charset="0"/>
              </a:rPr>
              <a:t> or turn-by-turn BPM data) =&gt;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latin typeface="Arial" charset="0"/>
              </a:rPr>
              <a:t>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F </a:t>
            </a:r>
            <a:r>
              <a:rPr lang="en-US" sz="2000" kern="0" dirty="0">
                <a:latin typeface="Arial" charset="0"/>
              </a:rPr>
              <a:t>= (a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1001</a:t>
            </a:r>
            <a:r>
              <a:rPr lang="en-US" sz="2000" kern="0" dirty="0">
                <a:latin typeface="Arial" charset="0"/>
              </a:rPr>
              <a:t>,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1010</a:t>
            </a:r>
            <a:r>
              <a:rPr lang="en-US" sz="2000" kern="0" dirty="0">
                <a:latin typeface="Arial" charset="0"/>
              </a:rPr>
              <a:t>,  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*</a:t>
            </a:r>
            <a:r>
              <a:rPr lang="en-US" sz="2000" kern="0" dirty="0" err="1"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)  ,  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+a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=1  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M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53255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53256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53257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53259" name="Picture 15" descr="o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450" y="1435100"/>
            <a:ext cx="4813300" cy="1587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rot="10800000">
            <a:off x="4978400" y="1905000"/>
            <a:ext cx="952500" cy="1588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3721100" y="1905000"/>
            <a:ext cx="2197100" cy="5969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262" name="TextBox 20"/>
          <p:cNvSpPr txBox="1">
            <a:spLocks noChangeArrowheads="1"/>
          </p:cNvSpPr>
          <p:nvPr/>
        </p:nvSpPr>
        <p:spPr bwMode="auto">
          <a:xfrm>
            <a:off x="5969000" y="1625600"/>
            <a:ext cx="2921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/>
              <a:t>Fitting measured off-diagonal blocks from ideal ORM =&gt; effective quadrupole tilts θ (accounting for sextupole ver. misalignments )</a:t>
            </a:r>
          </a:p>
        </p:txBody>
      </p:sp>
      <p:pic>
        <p:nvPicPr>
          <p:cNvPr id="53263" name="Picture 14" descr="j1_model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600" y="3178175"/>
            <a:ext cx="5092700" cy="6762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372E4C-0358-E74E-AC0B-4A1B3F435F83}" type="slidenum">
              <a:rPr lang="en-GB" smtClean="0">
                <a:latin typeface="Arial" pitchFamily="-65" charset="0"/>
              </a:rPr>
              <a:pPr/>
              <a:t>52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Build an error lattice model (quad tilts, etc. from 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Orbit Response Matrix</a:t>
            </a:r>
            <a:r>
              <a:rPr lang="en-US" sz="2000" kern="0" dirty="0">
                <a:latin typeface="Arial" charset="0"/>
              </a:rPr>
              <a:t> or turn-by-turn BPM data) =&gt;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latin typeface="Arial" charset="0"/>
              </a:rPr>
              <a:t>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F </a:t>
            </a:r>
            <a:r>
              <a:rPr lang="en-US" sz="2000" kern="0" dirty="0">
                <a:latin typeface="Arial" charset="0"/>
              </a:rPr>
              <a:t>= (a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1001</a:t>
            </a:r>
            <a:r>
              <a:rPr lang="en-US" sz="2000" kern="0" dirty="0">
                <a:latin typeface="Arial" charset="0"/>
              </a:rPr>
              <a:t>,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1010</a:t>
            </a:r>
            <a:r>
              <a:rPr lang="en-US" sz="2000" kern="0" dirty="0">
                <a:latin typeface="Arial" charset="0"/>
              </a:rPr>
              <a:t>,  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*</a:t>
            </a:r>
            <a:r>
              <a:rPr lang="en-US" sz="2000" kern="0" dirty="0" err="1"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)  ,  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+a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=1  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M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55303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55304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55305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55307" name="Picture 15" descr="o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450" y="1435100"/>
            <a:ext cx="4813300" cy="1587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rot="10800000">
            <a:off x="4978400" y="1905000"/>
            <a:ext cx="952500" cy="1588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3721100" y="1905000"/>
            <a:ext cx="2197100" cy="5969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10" name="TextBox 20"/>
          <p:cNvSpPr txBox="1">
            <a:spLocks noChangeArrowheads="1"/>
          </p:cNvSpPr>
          <p:nvPr/>
        </p:nvSpPr>
        <p:spPr bwMode="auto">
          <a:xfrm>
            <a:off x="5969000" y="1625600"/>
            <a:ext cx="2921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/>
              <a:t>Fitting measured off-diagonal blocks from ideal ORM =&gt; effective quadrupole tilts θ (accounting for sextupole ver. misalignments )</a:t>
            </a:r>
          </a:p>
        </p:txBody>
      </p:sp>
      <p:pic>
        <p:nvPicPr>
          <p:cNvPr id="55311" name="Picture 14" descr="j1_model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600" y="3178175"/>
            <a:ext cx="5092700" cy="6762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5312" name="Picture 16" descr="rdt_eqs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40000" y="1592263"/>
            <a:ext cx="6210300" cy="147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9" name="Straight Arrow Connector 18"/>
          <p:cNvCxnSpPr/>
          <p:nvPr/>
        </p:nvCxnSpPr>
        <p:spPr>
          <a:xfrm flipV="1">
            <a:off x="990600" y="2095500"/>
            <a:ext cx="3390900" cy="13335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E0AB31-EE61-F64A-8432-4D078F470B01}" type="slidenum">
              <a:rPr lang="en-GB" smtClean="0">
                <a:latin typeface="Arial" pitchFamily="-65" charset="0"/>
              </a:rPr>
              <a:pPr/>
              <a:t>53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Build an error lattice model (quad tilts, etc. from 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Orbit Response Matrix</a:t>
            </a:r>
            <a:r>
              <a:rPr lang="en-US" sz="2000" kern="0" dirty="0">
                <a:latin typeface="Arial" charset="0"/>
              </a:rPr>
              <a:t> or turn-by-turn BPM data) =&gt;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latin typeface="Arial" charset="0"/>
              </a:rPr>
              <a:t>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F </a:t>
            </a:r>
            <a:r>
              <a:rPr lang="en-US" sz="2000" kern="0" dirty="0">
                <a:latin typeface="Arial" charset="0"/>
              </a:rPr>
              <a:t>= (a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1001</a:t>
            </a:r>
            <a:r>
              <a:rPr lang="en-US" sz="2000" kern="0" dirty="0">
                <a:latin typeface="Arial" charset="0"/>
              </a:rPr>
              <a:t>,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1010</a:t>
            </a:r>
            <a:r>
              <a:rPr lang="en-US" sz="2000" kern="0" dirty="0">
                <a:latin typeface="Arial" charset="0"/>
              </a:rPr>
              <a:t>,  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*</a:t>
            </a:r>
            <a:r>
              <a:rPr lang="en-US" sz="2000" kern="0" dirty="0" err="1"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)  ,  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+a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=1  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M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57351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57352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57353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57355" name="Picture 15" descr="o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450" y="1435100"/>
            <a:ext cx="4813300" cy="1587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rot="10800000">
            <a:off x="4978400" y="1905000"/>
            <a:ext cx="952500" cy="1588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3721100" y="1905000"/>
            <a:ext cx="2197100" cy="5969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358" name="TextBox 20"/>
          <p:cNvSpPr txBox="1">
            <a:spLocks noChangeArrowheads="1"/>
          </p:cNvSpPr>
          <p:nvPr/>
        </p:nvSpPr>
        <p:spPr bwMode="auto">
          <a:xfrm>
            <a:off x="5969000" y="1625600"/>
            <a:ext cx="2921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/>
              <a:t>Fitting measured off-diagonal blocks from ideal ORM =&gt; effective quadrupole tilts θ (accounting for sextupole ver. misalignments )</a:t>
            </a:r>
          </a:p>
        </p:txBody>
      </p:sp>
      <p:pic>
        <p:nvPicPr>
          <p:cNvPr id="57359" name="Picture 14" descr="j1_model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600" y="3178175"/>
            <a:ext cx="5092700" cy="6762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7360" name="Picture 16" descr="rdt_eqs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40000" y="1592263"/>
            <a:ext cx="6210300" cy="147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20" name="Straight Arrow Connector 19"/>
          <p:cNvCxnSpPr/>
          <p:nvPr/>
        </p:nvCxnSpPr>
        <p:spPr>
          <a:xfrm rot="16200000" flipH="1">
            <a:off x="2387600" y="3670300"/>
            <a:ext cx="1828800" cy="4064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2832100" y="3263900"/>
            <a:ext cx="1739900" cy="11811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3E55C3-1735-F84F-A5C6-BE6E8159A3BB}" type="slidenum">
              <a:rPr lang="en-GB" smtClean="0">
                <a:latin typeface="Arial" pitchFamily="-65" charset="0"/>
              </a:rPr>
              <a:pPr/>
              <a:t>54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Build an error lattice model (quad tilts, etc. from 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Orbit Response Matrix</a:t>
            </a:r>
            <a:r>
              <a:rPr lang="en-US" sz="2000" kern="0" dirty="0">
                <a:latin typeface="Arial" charset="0"/>
              </a:rPr>
              <a:t> or turn-by-turn BPM data) =&gt;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rgbClr val="FF0000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rgbClr val="FF0000"/>
                </a:solidFill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latin typeface="Arial" charset="0"/>
              </a:rPr>
              <a:t>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F </a:t>
            </a:r>
            <a:r>
              <a:rPr lang="en-US" sz="2000" kern="0" dirty="0">
                <a:latin typeface="Arial" charset="0"/>
              </a:rPr>
              <a:t>= (a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1001</a:t>
            </a:r>
            <a:r>
              <a:rPr lang="en-US" sz="2000" kern="0" dirty="0">
                <a:latin typeface="Arial" charset="0"/>
              </a:rPr>
              <a:t>,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*f</a:t>
            </a:r>
            <a:r>
              <a:rPr lang="en-US" sz="2000" kern="0" baseline="-25000" dirty="0">
                <a:latin typeface="Arial" charset="0"/>
              </a:rPr>
              <a:t>1010</a:t>
            </a:r>
            <a:r>
              <a:rPr lang="en-US" sz="2000" kern="0" dirty="0">
                <a:latin typeface="Arial" charset="0"/>
              </a:rPr>
              <a:t>,  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*</a:t>
            </a:r>
            <a:r>
              <a:rPr lang="en-US" sz="2000" kern="0" dirty="0" err="1">
                <a:latin typeface="Arial" charset="0"/>
              </a:rPr>
              <a:t>Dy</a:t>
            </a:r>
            <a:r>
              <a:rPr lang="en-US" sz="2000" kern="0" dirty="0">
                <a:latin typeface="Arial" charset="0"/>
              </a:rPr>
              <a:t>)  ,   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+a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=1  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M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59399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59400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59401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2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59403" name="TextBox 16"/>
          <p:cNvSpPr txBox="1">
            <a:spLocks noChangeArrowheads="1"/>
          </p:cNvSpPr>
          <p:nvPr/>
        </p:nvSpPr>
        <p:spPr bwMode="auto">
          <a:xfrm>
            <a:off x="1104900" y="1625600"/>
            <a:ext cx="7239000" cy="596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square" tIns="82800">
            <a:prstTxWarp prst="textNoShape">
              <a:avLst/>
            </a:prstTxWarp>
            <a:noAutofit/>
          </a:bodyPr>
          <a:lstStyle/>
          <a:p>
            <a:r>
              <a:rPr lang="en-US" sz="2400" dirty="0"/>
              <a:t>Vertical dispersion </a:t>
            </a:r>
            <a:r>
              <a:rPr lang="en-US" sz="2400" dirty="0" err="1"/>
              <a:t>Dy</a:t>
            </a:r>
            <a:r>
              <a:rPr lang="en-US" sz="2400" dirty="0"/>
              <a:t> is </a:t>
            </a:r>
            <a:r>
              <a:rPr lang="en-US" sz="2400" dirty="0" smtClean="0"/>
              <a:t>measured at all 224 </a:t>
            </a:r>
            <a:r>
              <a:rPr lang="en-US" sz="2400" dirty="0" err="1" smtClean="0"/>
              <a:t>BPMs</a:t>
            </a:r>
            <a:endParaRPr lang="en-US" sz="2400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H="1">
            <a:off x="3479800" y="2794000"/>
            <a:ext cx="2425700" cy="14351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2A9D3A-6DE3-3944-A28E-41E6508358CA}" type="slidenum">
              <a:rPr lang="en-GB" smtClean="0">
                <a:latin typeface="Arial" pitchFamily="-65" charset="0"/>
              </a:rPr>
              <a:pPr/>
              <a:t>55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Build an error lattice model (quad tilts, etc. from Orbit Response Matrix or turn-by-turn BPM data) =&gt;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F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 (a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1001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1010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)  , 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+a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=1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M</a:t>
            </a:r>
            <a:endParaRPr lang="en-US" sz="2000" kern="0" dirty="0">
              <a:solidFill>
                <a:srgbClr val="0000FF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61447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61448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61449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CCA78A-23C1-0A41-B158-FAC1D63A88D1}" type="slidenum">
              <a:rPr lang="en-GB" smtClean="0">
                <a:latin typeface="Arial" pitchFamily="-65" charset="0"/>
              </a:rPr>
              <a:pPr/>
              <a:t>56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Build an error lattice model (quad tilts, etc. from Orbit Response Matrix or turn-by-turn BPM data) =&gt;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F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 (a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1001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1010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)  , 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+a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=1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M</a:t>
            </a:r>
            <a:endParaRPr lang="en-US" sz="2000" kern="0" dirty="0">
              <a:solidFill>
                <a:srgbClr val="0000FF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63495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63496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63497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63499" name="Picture 10" descr="rdt_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0" y="1673225"/>
            <a:ext cx="5688013" cy="1349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BBE3A6-1833-CC4A-8503-AE59920688D0}" type="slidenum">
              <a:rPr lang="en-GB" smtClean="0">
                <a:latin typeface="Arial" pitchFamily="-65" charset="0"/>
              </a:rPr>
              <a:pPr/>
              <a:t>57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Build an error lattice model (quad tilts, etc. from Orbit Response Matrix or turn-by-turn BPM data) =&gt;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F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 (a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1001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1010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)  , 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+a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=1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M</a:t>
            </a:r>
            <a:endParaRPr lang="en-US" sz="2000" kern="0" dirty="0">
              <a:solidFill>
                <a:srgbClr val="0000FF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65543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65544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65545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65547" name="Picture 10" descr="rdt_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5800" y="1670050"/>
            <a:ext cx="5700713" cy="13525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5548" name="Picture 13" descr="rdt_rm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938" y="1828800"/>
            <a:ext cx="4897437" cy="2146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A2C120-1CBB-4C47-B1AE-00E96DA8004E}" type="slidenum">
              <a:rPr lang="en-GB" smtClean="0">
                <a:latin typeface="Arial" pitchFamily="-65" charset="0"/>
              </a:rPr>
              <a:pPr/>
              <a:t>58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Build an error lattice model (quad tilts, etc. from Orbit Response Matrix or turn-by-turn BPM data) =&gt;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F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 (a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1001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1010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)  , 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+a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=1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M</a:t>
            </a:r>
            <a:endParaRPr lang="en-US" sz="2000" kern="0" dirty="0">
              <a:solidFill>
                <a:srgbClr val="0000FF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67591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67592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67593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67595" name="Picture 10" descr="rdt_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5800" y="1670050"/>
            <a:ext cx="5700713" cy="13525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7596" name="Picture 13" descr="rdt_rm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938" y="1828800"/>
            <a:ext cx="4897437" cy="2146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1003300" y="2679700"/>
            <a:ext cx="6654800" cy="24511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50900" y="3784600"/>
            <a:ext cx="6769100" cy="13335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2514600" y="1536700"/>
            <a:ext cx="2273300" cy="40005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/>
              <a:t>From MADX or AT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16A43B-8CCB-D24D-A944-43FCB6A84BB5}" type="slidenum">
              <a:rPr lang="en-GB" smtClean="0">
                <a:latin typeface="Arial" pitchFamily="-65" charset="0"/>
              </a:rPr>
              <a:pPr/>
              <a:t>59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Build an error lattice model (quad tilts, etc. from Orbit Response Matrix or turn-by-turn BPM data) =&gt;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F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 (a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1001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1010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)  , 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+a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=1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M</a:t>
            </a:r>
            <a:endParaRPr lang="en-US" sz="2000" kern="0" dirty="0">
              <a:solidFill>
                <a:srgbClr val="0000FF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Find via SVD a corrector setting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that minimizes both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endParaRPr lang="en-US" sz="2000" kern="0" dirty="0">
              <a:solidFill>
                <a:schemeClr val="bg2"/>
              </a:solidFill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sp>
        <p:nvSpPr>
          <p:cNvPr id="69639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69640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69641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8A8B8E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8A8B8E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69643" name="Picture 10" descr="rdt_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5800" y="1670050"/>
            <a:ext cx="5700713" cy="13525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9644" name="Picture 13" descr="rdt_rm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938" y="1828800"/>
            <a:ext cx="4897437" cy="2146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1003300" y="2679700"/>
            <a:ext cx="6654800" cy="24511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50900" y="3784600"/>
            <a:ext cx="6769100" cy="13335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9647" name="Picture 15" descr="rm_dy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1650" y="2281238"/>
            <a:ext cx="2597150" cy="14335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648" name="TextBox 16"/>
          <p:cNvSpPr txBox="1">
            <a:spLocks noChangeArrowheads="1"/>
          </p:cNvSpPr>
          <p:nvPr/>
        </p:nvSpPr>
        <p:spPr bwMode="auto">
          <a:xfrm>
            <a:off x="5765800" y="2057400"/>
            <a:ext cx="2273300" cy="40005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/>
              <a:t>From MADX or AT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16200000" flipH="1">
            <a:off x="6159500" y="3606800"/>
            <a:ext cx="1689100" cy="13081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2514600" y="1536700"/>
            <a:ext cx="2273300" cy="40005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/>
              <a:t>From MADX or AT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1A8E90-FFEB-1B4B-9CD5-C93BF2B90BE3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/>
              <a:t>Vertical </a:t>
            </a:r>
            <a:r>
              <a:rPr lang="en-US" dirty="0" err="1" smtClean="0"/>
              <a:t>emittance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0000FF"/>
                </a:solidFill>
              </a:rPr>
              <a:t>absence</a:t>
            </a:r>
            <a:r>
              <a:rPr lang="en-US" dirty="0" smtClean="0"/>
              <a:t> of coupling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229600" cy="5106987"/>
          </a:xfrm>
        </p:spPr>
        <p:txBody>
          <a:bodyPr/>
          <a:lstStyle/>
          <a:p>
            <a:pPr eaLnBrk="1" hangingPunct="1">
              <a:spcAft>
                <a:spcPts val="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Eigen-emittance </a:t>
            </a:r>
            <a:r>
              <a:rPr lang="en-US" sz="28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dirty="0" smtClean="0">
                <a:ea typeface="+mn-ea"/>
                <a:cs typeface="+mn-cs"/>
              </a:rPr>
              <a:t>: constant along the ring, dependent on the linear lattice only. Ideally </a:t>
            </a:r>
            <a:r>
              <a:rPr lang="en-US" sz="32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i="1" dirty="0" smtClean="0">
                <a:latin typeface="Times New Roman"/>
                <a:cs typeface="Times New Roman"/>
              </a:rPr>
              <a:t>v</a:t>
            </a:r>
            <a:r>
              <a:rPr lang="en-US" sz="2800" dirty="0" smtClean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2800" dirty="0" smtClean="0"/>
              <a:t>0</a:t>
            </a:r>
            <a:endParaRPr lang="en-US" sz="2800" dirty="0" smtClean="0">
              <a:ea typeface="+mn-ea"/>
              <a:cs typeface="+mn-cs"/>
            </a:endParaRPr>
          </a:p>
          <a:p>
            <a:pPr eaLnBrk="1" hangingPunct="1">
              <a:spcAft>
                <a:spcPts val="720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Non measurable RMS emittance: </a:t>
            </a:r>
          </a:p>
          <a:p>
            <a:pPr eaLnBrk="1" hangingPunct="1">
              <a:spcAft>
                <a:spcPts val="300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Measurable emittance from RMS beam size:</a:t>
            </a:r>
          </a:p>
          <a:p>
            <a:pPr marL="0" indent="0" eaLnBrk="1" hangingPunct="1">
              <a:spcBef>
                <a:spcPts val="300"/>
              </a:spcBef>
              <a:spcAft>
                <a:spcPts val="0"/>
              </a:spcAft>
              <a:buFontTx/>
              <a:buNone/>
              <a:defRPr/>
            </a:pPr>
            <a:endParaRPr lang="en-US" sz="2800" dirty="0" smtClean="0">
              <a:ea typeface="+mn-ea"/>
              <a:cs typeface="+mn-cs"/>
            </a:endParaRPr>
          </a:p>
        </p:txBody>
      </p:sp>
      <p:pic>
        <p:nvPicPr>
          <p:cNvPr id="22534" name="Picture 6" descr="Eq4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4222750" y="4366110"/>
            <a:ext cx="4419600" cy="9070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7" descr="Eq3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4554538" y="2991176"/>
            <a:ext cx="4081462" cy="9200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E7A1D1-46E0-554F-8E8A-98A2B112D87C}" type="slidenum">
              <a:rPr lang="en-GB" smtClean="0">
                <a:latin typeface="Arial" pitchFamily="-65" charset="0"/>
              </a:rPr>
              <a:pPr/>
              <a:t>60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Build an error lattice model (quad tilts, etc. from Orbit Response Matrix or turn-by-turn BPM data) =&gt;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F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 (a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1001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1010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)  , 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+a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=1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rgbClr val="8A8B8E"/>
                </a:solidFill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rgbClr val="8A8B8E"/>
                </a:solidFill>
                <a:latin typeface="Arial" charset="0"/>
              </a:rPr>
              <a:t>M</a:t>
            </a:r>
            <a:endParaRPr lang="en-US" sz="2000" kern="0" dirty="0">
              <a:solidFill>
                <a:srgbClr val="8A8B8E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Find via SVD a corrector setting </a:t>
            </a:r>
            <a:r>
              <a:rPr lang="en-US" sz="2000" b="1" kern="0" dirty="0">
                <a:latin typeface="Arial" charset="0"/>
              </a:rPr>
              <a:t>J </a:t>
            </a:r>
            <a:r>
              <a:rPr lang="en-US" sz="2000" kern="0" dirty="0">
                <a:latin typeface="Arial" charset="0"/>
              </a:rPr>
              <a:t>that minimizes both </a:t>
            </a:r>
            <a:r>
              <a:rPr lang="en-US" sz="2000" kern="0" dirty="0" err="1">
                <a:latin typeface="Arial" charset="0"/>
              </a:rPr>
              <a:t>RDTs</a:t>
            </a:r>
            <a:r>
              <a:rPr lang="en-US" sz="2000" kern="0" dirty="0">
                <a:latin typeface="Arial" charset="0"/>
              </a:rPr>
              <a:t> and </a:t>
            </a:r>
            <a:r>
              <a:rPr lang="en-US" sz="2000" kern="0" dirty="0" err="1">
                <a:latin typeface="Arial" charset="0"/>
              </a:rPr>
              <a:t>Dy</a:t>
            </a:r>
            <a:endParaRPr lang="en-US" sz="2000" kern="0" dirty="0"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rgbClr val="0000FF"/>
                </a:solidFill>
                <a:latin typeface="+mn-lt"/>
              </a:rPr>
              <a:t> </a:t>
            </a:r>
          </a:p>
        </p:txBody>
      </p:sp>
      <p:sp>
        <p:nvSpPr>
          <p:cNvPr id="71687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71688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71689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10CA1C-4D2E-5043-99A3-BFCC2B1E57B7}" type="slidenum">
              <a:rPr lang="en-GB" smtClean="0">
                <a:latin typeface="Arial" pitchFamily="-65" charset="0"/>
              </a:rPr>
              <a:pPr/>
              <a:t>61</a:t>
            </a:fld>
            <a:endParaRPr lang="en-GB" smtClean="0">
              <a:latin typeface="Arial" pitchFamily="-65" charset="0"/>
            </a:endParaRPr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600" smtClean="0">
                <a:ea typeface="ＭＳ Ｐゴシック" pitchFamily="-65" charset="-128"/>
                <a:cs typeface="ＭＳ Ｐゴシック" pitchFamily="-65" charset="-128"/>
              </a:rPr>
              <a:t>Coupling correction via Resonance Driving Terms</a:t>
            </a:r>
            <a:br>
              <a:rPr lang="en-US" sz="2600" smtClean="0">
                <a:ea typeface="ＭＳ Ｐゴシック" pitchFamily="-65" charset="-128"/>
                <a:cs typeface="ＭＳ Ｐゴシック" pitchFamily="-65" charset="-128"/>
              </a:rPr>
            </a:br>
            <a:endParaRPr lang="en-US" sz="260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42925" y="401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Build an error lattice model (quad tilts, etc. from Orbit Response Matrix or turn-by-turn BPM data) =&gt;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RDTs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and 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  </a:t>
            </a:r>
          </a:p>
          <a:p>
            <a:pPr indent="-457200"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F 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 (a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1001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*f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1010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,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*</a:t>
            </a:r>
            <a:r>
              <a:rPr lang="en-US" sz="2000" kern="0" dirty="0" err="1">
                <a:solidFill>
                  <a:schemeClr val="bg2"/>
                </a:solidFill>
                <a:latin typeface="Arial" charset="0"/>
              </a:rPr>
              <a:t>Dy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)  ,   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+a</a:t>
            </a:r>
            <a:r>
              <a:rPr lang="en-US" sz="2000" kern="0" baseline="-25000" dirty="0">
                <a:solidFill>
                  <a:schemeClr val="bg2"/>
                </a:solidFill>
                <a:latin typeface="Arial" charset="0"/>
              </a:rPr>
              <a:t>2</a:t>
            </a:r>
            <a:r>
              <a:rPr lang="en-US" sz="2000" kern="0" dirty="0">
                <a:solidFill>
                  <a:schemeClr val="bg2"/>
                </a:solidFill>
                <a:latin typeface="Arial" charset="0"/>
              </a:rPr>
              <a:t>=1   </a:t>
            </a:r>
            <a:r>
              <a:rPr lang="en-US" sz="2000" b="1" kern="0" dirty="0">
                <a:solidFill>
                  <a:schemeClr val="bg2"/>
                </a:solidFill>
                <a:latin typeface="Arial" charset="0"/>
              </a:rPr>
              <a:t>  </a:t>
            </a:r>
          </a:p>
          <a:p>
            <a:pPr indent="-457200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kern="0" dirty="0">
                <a:solidFill>
                  <a:srgbClr val="8A8B8E"/>
                </a:solidFill>
                <a:latin typeface="Arial" charset="0"/>
              </a:rPr>
              <a:t>Evaluate response matrix of the available skew correctors </a:t>
            </a:r>
            <a:r>
              <a:rPr lang="en-US" sz="2000" b="1" kern="0" dirty="0">
                <a:solidFill>
                  <a:srgbClr val="8A8B8E"/>
                </a:solidFill>
                <a:latin typeface="Arial" charset="0"/>
              </a:rPr>
              <a:t>M</a:t>
            </a:r>
            <a:endParaRPr lang="en-US" sz="2000" kern="0" dirty="0">
              <a:solidFill>
                <a:srgbClr val="8A8B8E"/>
              </a:solidFill>
              <a:latin typeface="Arial" charset="0"/>
            </a:endParaRPr>
          </a:p>
          <a:p>
            <a:pPr indent="-457200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kern="0" dirty="0">
                <a:latin typeface="Arial" charset="0"/>
              </a:rPr>
              <a:t>Find via SVD a corrector setting </a:t>
            </a:r>
            <a:r>
              <a:rPr lang="en-US" sz="2000" b="1" kern="0" dirty="0">
                <a:latin typeface="Arial" charset="0"/>
              </a:rPr>
              <a:t>J </a:t>
            </a:r>
            <a:r>
              <a:rPr lang="en-US" sz="2000" kern="0" dirty="0">
                <a:latin typeface="Arial" charset="0"/>
              </a:rPr>
              <a:t>that minimizes both </a:t>
            </a:r>
            <a:r>
              <a:rPr lang="en-US" sz="2000" kern="0" dirty="0" err="1">
                <a:latin typeface="Arial" charset="0"/>
              </a:rPr>
              <a:t>RDTs</a:t>
            </a:r>
            <a:r>
              <a:rPr lang="en-US" sz="2000" kern="0" dirty="0">
                <a:latin typeface="Arial" charset="0"/>
              </a:rPr>
              <a:t> and </a:t>
            </a:r>
            <a:r>
              <a:rPr lang="en-US" sz="2000" kern="0" dirty="0" err="1">
                <a:latin typeface="Arial" charset="0"/>
              </a:rPr>
              <a:t>Dy</a:t>
            </a:r>
            <a:endParaRPr lang="en-US" sz="2000" kern="0" dirty="0">
              <a:latin typeface="Arial" charset="0"/>
            </a:endParaRPr>
          </a:p>
          <a:p>
            <a:pPr indent="-4572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000" kern="0" dirty="0">
                <a:latin typeface="Arial" charset="0"/>
              </a:rPr>
              <a:t>                                        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J =-M F   to be pseudo-inverted</a:t>
            </a:r>
            <a:r>
              <a:rPr lang="en-US" sz="2000" kern="0" dirty="0">
                <a:solidFill>
                  <a:srgbClr val="0000FF"/>
                </a:solidFill>
                <a:latin typeface="+mn-lt"/>
              </a:rPr>
              <a:t> </a:t>
            </a:r>
          </a:p>
        </p:txBody>
      </p:sp>
      <p:sp>
        <p:nvSpPr>
          <p:cNvPr id="73735" name="TextBox 8"/>
          <p:cNvSpPr txBox="1">
            <a:spLocks noChangeArrowheads="1"/>
          </p:cNvSpPr>
          <p:nvPr/>
        </p:nvSpPr>
        <p:spPr bwMode="auto">
          <a:xfrm>
            <a:off x="4652963" y="530066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73736" name="TextBox 9"/>
          <p:cNvSpPr txBox="1">
            <a:spLocks noChangeArrowheads="1"/>
          </p:cNvSpPr>
          <p:nvPr/>
        </p:nvSpPr>
        <p:spPr bwMode="auto">
          <a:xfrm>
            <a:off x="4210050" y="58404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73737" name="TextBox 10"/>
          <p:cNvSpPr txBox="1">
            <a:spLocks noChangeArrowheads="1"/>
          </p:cNvSpPr>
          <p:nvPr/>
        </p:nvSpPr>
        <p:spPr bwMode="auto">
          <a:xfrm>
            <a:off x="4959350" y="5827713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0000FF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81025" y="1473200"/>
            <a:ext cx="839311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indent="-457200">
              <a:spcBef>
                <a:spcPct val="2000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73739" name="Picture 10" descr="rm_svd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549400"/>
            <a:ext cx="5084763" cy="2222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588000" y="1625600"/>
            <a:ext cx="3556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Arial" charset="0"/>
              </a:rPr>
              <a:t>a</a:t>
            </a:r>
            <a:r>
              <a:rPr lang="en-US" sz="2000" baseline="-25000" dirty="0">
                <a:latin typeface="Arial" charset="0"/>
              </a:rPr>
              <a:t>2</a:t>
            </a:r>
            <a:r>
              <a:rPr lang="en-US" sz="2000" dirty="0">
                <a:latin typeface="Arial" charset="0"/>
              </a:rPr>
              <a:t>=0.7 (</a:t>
            </a:r>
            <a:r>
              <a:rPr lang="en-US" sz="2000" dirty="0" smtClean="0">
                <a:latin typeface="Arial" charset="0"/>
              </a:rPr>
              <a:t>2010) ,  0.4 </a:t>
            </a:r>
            <a:r>
              <a:rPr lang="en-US" sz="2000" dirty="0">
                <a:latin typeface="Arial" charset="0"/>
              </a:rPr>
              <a:t>(</a:t>
            </a:r>
            <a:r>
              <a:rPr lang="en-US" sz="2000" dirty="0" smtClean="0">
                <a:latin typeface="Arial" charset="0"/>
              </a:rPr>
              <a:t>2011)</a:t>
            </a:r>
            <a:endParaRPr lang="en-US" sz="2000" dirty="0">
              <a:latin typeface="Arial" charset="0"/>
            </a:endParaRPr>
          </a:p>
          <a:p>
            <a:pPr>
              <a:defRPr/>
            </a:pPr>
            <a:endParaRPr lang="en-US" sz="2000" dirty="0">
              <a:latin typeface="Arial" charset="0"/>
            </a:endParaRPr>
          </a:p>
          <a:p>
            <a:pPr>
              <a:defRPr/>
            </a:pPr>
            <a:r>
              <a:rPr lang="en-US" sz="2000" kern="0" dirty="0">
                <a:latin typeface="Arial" charset="0"/>
              </a:rPr>
              <a:t>a</a:t>
            </a:r>
            <a:r>
              <a:rPr lang="en-US" sz="2000" kern="0" baseline="-25000" dirty="0">
                <a:latin typeface="Arial" charset="0"/>
              </a:rPr>
              <a:t>1</a:t>
            </a:r>
            <a:r>
              <a:rPr lang="en-US" sz="2000" kern="0" dirty="0">
                <a:latin typeface="Arial" charset="0"/>
              </a:rPr>
              <a:t>+a</a:t>
            </a:r>
            <a:r>
              <a:rPr lang="en-US" sz="2000" kern="0" baseline="-25000" dirty="0">
                <a:latin typeface="Arial" charset="0"/>
              </a:rPr>
              <a:t>2</a:t>
            </a:r>
            <a:r>
              <a:rPr lang="en-US" sz="2000" kern="0" dirty="0">
                <a:latin typeface="Arial" charset="0"/>
              </a:rPr>
              <a:t>=1</a:t>
            </a:r>
          </a:p>
          <a:p>
            <a:pPr>
              <a:defRPr/>
            </a:pPr>
            <a:endParaRPr lang="en-US" sz="2000" kern="0" dirty="0">
              <a:latin typeface="Arial" charset="0"/>
            </a:endParaRPr>
          </a:p>
          <a:p>
            <a:pPr>
              <a:defRPr/>
            </a:pPr>
            <a:r>
              <a:rPr lang="en-US" sz="2000" kern="0" dirty="0">
                <a:latin typeface="Arial" charset="0"/>
              </a:rPr>
              <a:t>Different weights on f</a:t>
            </a:r>
            <a:r>
              <a:rPr lang="en-US" sz="2000" kern="0" baseline="-25000" dirty="0">
                <a:latin typeface="Arial" charset="0"/>
              </a:rPr>
              <a:t>1001</a:t>
            </a:r>
            <a:r>
              <a:rPr lang="en-US" sz="2000" kern="0" dirty="0">
                <a:latin typeface="Arial" charset="0"/>
              </a:rPr>
              <a:t> and f</a:t>
            </a:r>
            <a:r>
              <a:rPr lang="en-US" sz="2000" kern="0" baseline="-25000" dirty="0">
                <a:latin typeface="Arial" charset="0"/>
              </a:rPr>
              <a:t>1010</a:t>
            </a:r>
            <a:r>
              <a:rPr lang="en-US" sz="2000" kern="0" dirty="0">
                <a:latin typeface="Arial" charset="0"/>
              </a:rPr>
              <a:t> tried, best if equal. </a:t>
            </a:r>
            <a:endParaRPr lang="en-US" sz="2000" dirty="0">
              <a:latin typeface="Arial" charset="0"/>
            </a:endParaRPr>
          </a:p>
          <a:p>
            <a:pPr>
              <a:defRPr/>
            </a:pPr>
            <a:endParaRPr lang="en-US" sz="2000" dirty="0">
              <a:latin typeface="Arial" charset="0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03700" y="6613525"/>
            <a:ext cx="4168775" cy="227013"/>
          </a:xfrm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2428875" y="4575175"/>
            <a:ext cx="323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  <a:latin typeface="Wingdings" pitchFamily="-65" charset="2"/>
                <a:ea typeface="Wingdings" pitchFamily="-65" charset="2"/>
                <a:cs typeface="Wingdings" pitchFamily="-65" charset="2"/>
              </a:rPr>
              <a:t></a:t>
            </a:r>
            <a:endParaRPr lang="en-US" sz="1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47F44-EBF5-9148-9E19-D2FC680C3433}" type="slidenum">
              <a:rPr lang="en-GB" smtClean="0"/>
              <a:pPr/>
              <a:t>62</a:t>
            </a:fld>
            <a:endParaRPr lang="en-GB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rgbClr val="8A8B8E"/>
                </a:solidFill>
              </a:rPr>
              <a:t>Vertical emittance</a:t>
            </a:r>
            <a:r>
              <a:rPr lang="en-US" sz="2800" u="sng" dirty="0" smtClean="0">
                <a:solidFill>
                  <a:srgbClr val="8A8B8E"/>
                </a:solidFill>
              </a:rPr>
              <a:t>s</a:t>
            </a:r>
            <a:r>
              <a:rPr lang="en-US" sz="2800" dirty="0" smtClean="0">
                <a:solidFill>
                  <a:srgbClr val="8A8B8E"/>
                </a:solidFill>
              </a:rPr>
              <a:t> in the presence of coupling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Coupling correction via Resonance Driving Terms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2010: Application in the ESRF storage ring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2010: Preserving small vertical emittance during beam delivery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2011: Towards ultra-small vertical emittance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PS: Indirect measurements of vertical emittance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450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DE6608-8C64-E642-9E17-A03A92913DC8}" type="slidenum">
              <a:rPr lang="en-GB" smtClean="0"/>
              <a:pPr/>
              <a:t>63</a:t>
            </a:fld>
            <a:endParaRPr lang="en-GB" smtClean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/>
              <a:t>2010: Application in the ESRF storage ring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600" dirty="0" smtClean="0"/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393113" cy="1282700"/>
          </a:xfrm>
        </p:spPr>
        <p:txBody>
          <a:bodyPr/>
          <a:lstStyle/>
          <a:p>
            <a:pPr marL="0" algn="ctr" eaLnBrk="1" hangingPunct="1">
              <a:spcBef>
                <a:spcPct val="0"/>
              </a:spcBef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First RDT correction: January 16</a:t>
            </a:r>
            <a:r>
              <a:rPr lang="en-US" sz="2200" baseline="30000" dirty="0" smtClean="0">
                <a:solidFill>
                  <a:srgbClr val="FF0000"/>
                </a:solidFill>
              </a:rPr>
              <a:t>th</a:t>
            </a:r>
            <a:r>
              <a:rPr lang="en-US" sz="2200" dirty="0" smtClean="0">
                <a:solidFill>
                  <a:srgbClr val="FF0000"/>
                </a:solidFill>
              </a:rPr>
              <a:t> 2010</a:t>
            </a:r>
          </a:p>
          <a:p>
            <a:pPr marL="0" algn="ctr" eaLnBrk="1" hangingPunct="1">
              <a:spcBef>
                <a:spcPct val="0"/>
              </a:spcBef>
              <a:buFontTx/>
              <a:buNone/>
            </a:pPr>
            <a:r>
              <a:rPr lang="en-US" sz="2200" dirty="0" smtClean="0"/>
              <a:t>                      All skew correctors OFF: </a:t>
            </a:r>
            <a:r>
              <a:rPr lang="en-US" sz="2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ε</a:t>
            </a:r>
            <a:r>
              <a:rPr lang="en-US" sz="1800" baseline="-250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y</a:t>
            </a:r>
            <a:r>
              <a:rPr lang="en-US" sz="18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±</a:t>
            </a:r>
            <a:r>
              <a:rPr lang="en-US" sz="1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δ</a:t>
            </a:r>
            <a:r>
              <a:rPr lang="en-US" sz="2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ε</a:t>
            </a:r>
            <a:r>
              <a:rPr lang="en-US" sz="2000" baseline="-250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y</a:t>
            </a:r>
            <a:r>
              <a:rPr lang="en-US" sz="20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= 237 ± 122 pm</a:t>
            </a:r>
            <a:r>
              <a:rPr lang="en-US" sz="20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  </a:t>
            </a:r>
            <a:endParaRPr lang="en-US" sz="2200" dirty="0" smtClean="0"/>
          </a:p>
        </p:txBody>
      </p:sp>
      <p:pic>
        <p:nvPicPr>
          <p:cNvPr id="45062" name="Picture 6" descr="meas_emitt_jan16_0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157163" y="2481263"/>
            <a:ext cx="4797425" cy="395922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 flipV="1">
            <a:off x="5551488" y="1943100"/>
            <a:ext cx="166687" cy="1588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064" name="Picture 7" descr="RDT_oscill_Jan16_resp1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rcRect/>
          <a:stretch>
            <a:fillRect/>
          </a:stretch>
        </p:blipFill>
        <p:spPr bwMode="auto">
          <a:xfrm>
            <a:off x="5013325" y="2479675"/>
            <a:ext cx="4092575" cy="33861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6A46B4-E469-DF45-A82F-E0F3AC03188D}" type="slidenum">
              <a:rPr lang="en-GB" smtClean="0"/>
              <a:pPr/>
              <a:t>64</a:t>
            </a:fld>
            <a:endParaRPr lang="en-GB" smtClean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>
                <a:solidFill>
                  <a:srgbClr val="000000"/>
                </a:solidFill>
              </a:rPr>
              <a:t>2010: Application in the ESRF storage ring</a:t>
            </a:r>
            <a:endParaRPr lang="en-US" sz="2600" dirty="0" smtClean="0"/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393113" cy="1282700"/>
          </a:xfrm>
        </p:spPr>
        <p:txBody>
          <a:bodyPr/>
          <a:lstStyle/>
          <a:p>
            <a:pPr marL="0" algn="ctr" eaLnBrk="1" hangingPunct="1">
              <a:spcBef>
                <a:spcPct val="0"/>
              </a:spcBef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First RDT correction: January 16</a:t>
            </a:r>
            <a:r>
              <a:rPr lang="en-US" sz="2200" baseline="30000" dirty="0" smtClean="0">
                <a:solidFill>
                  <a:srgbClr val="FF0000"/>
                </a:solidFill>
              </a:rPr>
              <a:t>th</a:t>
            </a:r>
            <a:r>
              <a:rPr lang="en-US" sz="2200" dirty="0" smtClean="0">
                <a:solidFill>
                  <a:srgbClr val="FF0000"/>
                </a:solidFill>
              </a:rPr>
              <a:t> 2010</a:t>
            </a:r>
          </a:p>
          <a:p>
            <a:pPr marL="0" algn="ctr" eaLnBrk="1" hangingPunct="1">
              <a:spcBef>
                <a:spcPct val="0"/>
              </a:spcBef>
              <a:buFontTx/>
              <a:buNone/>
            </a:pPr>
            <a:r>
              <a:rPr lang="en-US" sz="2200" dirty="0" smtClean="0"/>
              <a:t>After ORM </a:t>
            </a:r>
            <a:r>
              <a:rPr lang="en-US" sz="2200" dirty="0" err="1" smtClean="0"/>
              <a:t>measur</a:t>
            </a:r>
            <a:r>
              <a:rPr lang="en-US" sz="2200" dirty="0" smtClean="0"/>
              <a:t>. and RDT correction: </a:t>
            </a:r>
            <a:r>
              <a:rPr lang="en-US" sz="2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ε</a:t>
            </a:r>
            <a:r>
              <a:rPr lang="en-US" sz="1800" baseline="-250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y</a:t>
            </a:r>
            <a:r>
              <a:rPr lang="en-US" sz="18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±</a:t>
            </a:r>
            <a:r>
              <a:rPr lang="en-US" sz="1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δ</a:t>
            </a:r>
            <a:r>
              <a:rPr lang="en-US" sz="2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ε</a:t>
            </a:r>
            <a:r>
              <a:rPr lang="en-US" sz="2000" baseline="-250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y</a:t>
            </a:r>
            <a:r>
              <a:rPr lang="en-US" sz="20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= 11.5 ± 4.3 pm</a:t>
            </a:r>
            <a:r>
              <a:rPr lang="en-US" sz="20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  </a:t>
            </a:r>
            <a:endParaRPr lang="en-US" sz="2200" dirty="0" smtClean="0"/>
          </a:p>
          <a:p>
            <a:pPr marL="0" algn="ctr" eaLnBrk="1" hangingPunct="1">
              <a:spcBef>
                <a:spcPct val="0"/>
              </a:spcBef>
              <a:buFontTx/>
              <a:buNone/>
            </a:pPr>
            <a:endParaRPr lang="en-US" sz="2200" dirty="0" smtClean="0">
              <a:solidFill>
                <a:srgbClr val="FF0000"/>
              </a:solidFill>
            </a:endParaRPr>
          </a:p>
        </p:txBody>
      </p:sp>
      <p:pic>
        <p:nvPicPr>
          <p:cNvPr id="49158" name="Picture 6" descr="meas_emitt_jan16_0.gif"/>
          <p:cNvPicPr>
            <a:picLocks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157163" y="2479675"/>
            <a:ext cx="4799012" cy="3960813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 flipV="1">
            <a:off x="5691188" y="1943100"/>
            <a:ext cx="166687" cy="1588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160" name="Picture 7" descr="RDT_oscill_Jan16_resp1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rcRect/>
          <a:stretch>
            <a:fillRect/>
          </a:stretch>
        </p:blipFill>
        <p:spPr bwMode="auto">
          <a:xfrm>
            <a:off x="5013325" y="2479675"/>
            <a:ext cx="4092575" cy="33861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 rot="5400000">
            <a:off x="6448952" y="4573864"/>
            <a:ext cx="677108" cy="3323167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1600" kern="0" dirty="0">
                <a:latin typeface="+mj-lt"/>
                <a:ea typeface="华文楷体"/>
                <a:cs typeface="Brush Script MT Italic"/>
              </a:rPr>
              <a:t>~20 min. for ORM</a:t>
            </a:r>
          </a:p>
          <a:p>
            <a:pPr>
              <a:defRPr/>
            </a:pPr>
            <a:r>
              <a:rPr lang="en-US" sz="1600" kern="0" dirty="0">
                <a:latin typeface="+mj-lt"/>
                <a:ea typeface="华文楷体"/>
                <a:cs typeface="Brush Script MT Italic"/>
              </a:rPr>
              <a:t> a few seconds for RDT correction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6A46B4-E469-DF45-A82F-E0F3AC03188D}" type="slidenum">
              <a:rPr lang="en-GB" smtClean="0"/>
              <a:pPr/>
              <a:t>65</a:t>
            </a:fld>
            <a:endParaRPr lang="en-GB" smtClean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>
                <a:solidFill>
                  <a:srgbClr val="000000"/>
                </a:solidFill>
              </a:rPr>
              <a:t>2010: Application in the ESRF storage ring</a:t>
            </a:r>
            <a:endParaRPr lang="en-US" sz="2600" dirty="0" smtClean="0"/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393113" cy="1282700"/>
          </a:xfrm>
        </p:spPr>
        <p:txBody>
          <a:bodyPr/>
          <a:lstStyle/>
          <a:p>
            <a:pPr marL="0" algn="ctr" eaLnBrk="1" hangingPunct="1">
              <a:spcBef>
                <a:spcPct val="0"/>
              </a:spcBef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First RDT correction: January 16</a:t>
            </a:r>
            <a:r>
              <a:rPr lang="en-US" sz="2200" baseline="30000" dirty="0" smtClean="0">
                <a:solidFill>
                  <a:srgbClr val="FF0000"/>
                </a:solidFill>
              </a:rPr>
              <a:t>th</a:t>
            </a:r>
            <a:r>
              <a:rPr lang="en-US" sz="2200" dirty="0" smtClean="0">
                <a:solidFill>
                  <a:srgbClr val="FF0000"/>
                </a:solidFill>
              </a:rPr>
              <a:t> 2010</a:t>
            </a:r>
          </a:p>
          <a:p>
            <a:pPr marL="0" algn="ctr" eaLnBrk="1" hangingPunct="1">
              <a:spcBef>
                <a:spcPct val="0"/>
              </a:spcBef>
              <a:buFontTx/>
              <a:buNone/>
            </a:pPr>
            <a:r>
              <a:rPr lang="en-US" sz="2200" dirty="0" smtClean="0"/>
              <a:t>After ORM </a:t>
            </a:r>
            <a:r>
              <a:rPr lang="en-US" sz="2200" dirty="0" err="1" smtClean="0"/>
              <a:t>measur</a:t>
            </a:r>
            <a:r>
              <a:rPr lang="en-US" sz="2200" dirty="0" smtClean="0"/>
              <a:t>. and RDT correction: </a:t>
            </a:r>
            <a:r>
              <a:rPr lang="en-US" sz="2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ε</a:t>
            </a:r>
            <a:r>
              <a:rPr lang="en-US" sz="1800" baseline="-250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y</a:t>
            </a:r>
            <a:r>
              <a:rPr lang="en-US" sz="18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±</a:t>
            </a:r>
            <a:r>
              <a:rPr lang="en-US" sz="1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δ</a:t>
            </a:r>
            <a:r>
              <a:rPr lang="en-US" sz="2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ε</a:t>
            </a:r>
            <a:r>
              <a:rPr lang="en-US" sz="2000" baseline="-250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y</a:t>
            </a:r>
            <a:r>
              <a:rPr lang="en-US" sz="20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= 11.5 ± 4.3 pm</a:t>
            </a:r>
            <a:r>
              <a:rPr lang="en-US" sz="20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  </a:t>
            </a:r>
            <a:endParaRPr lang="en-US" sz="2200" dirty="0" smtClean="0"/>
          </a:p>
          <a:p>
            <a:pPr marL="0" algn="ctr" eaLnBrk="1" hangingPunct="1">
              <a:spcBef>
                <a:spcPct val="0"/>
              </a:spcBef>
              <a:buFontTx/>
              <a:buNone/>
            </a:pPr>
            <a:endParaRPr lang="en-US" sz="2200" dirty="0" smtClean="0">
              <a:solidFill>
                <a:srgbClr val="FF0000"/>
              </a:solidFill>
            </a:endParaRPr>
          </a:p>
        </p:txBody>
      </p:sp>
      <p:pic>
        <p:nvPicPr>
          <p:cNvPr id="49158" name="Picture 6" descr="meas_emitt_jan16_0.gif"/>
          <p:cNvPicPr>
            <a:picLocks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157163" y="2479675"/>
            <a:ext cx="4799012" cy="3960813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9160" name="Picture 7" descr="RDT_oscill_Jan16_resp1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rcRect/>
          <a:stretch>
            <a:fillRect/>
          </a:stretch>
        </p:blipFill>
        <p:spPr bwMode="auto">
          <a:xfrm>
            <a:off x="5013325" y="2479675"/>
            <a:ext cx="4092575" cy="33861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 rot="5400000">
            <a:off x="6448952" y="4573864"/>
            <a:ext cx="677108" cy="3323167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1600" kern="0" dirty="0">
                <a:latin typeface="+mj-lt"/>
                <a:ea typeface="华文楷体"/>
                <a:cs typeface="Brush Script MT Italic"/>
              </a:rPr>
              <a:t>~20 min. for ORM</a:t>
            </a:r>
          </a:p>
          <a:p>
            <a:pPr>
              <a:defRPr/>
            </a:pPr>
            <a:r>
              <a:rPr lang="en-US" sz="1600" kern="0" dirty="0">
                <a:latin typeface="+mj-lt"/>
                <a:ea typeface="华文楷体"/>
                <a:cs typeface="Brush Script MT Italic"/>
              </a:rPr>
              <a:t> a few seconds for RDT correction</a:t>
            </a:r>
            <a:endParaRPr lang="en-US" sz="1600" dirty="0">
              <a:latin typeface="+mj-lt"/>
            </a:endParaRPr>
          </a:p>
        </p:txBody>
      </p:sp>
      <p:sp>
        <p:nvSpPr>
          <p:cNvPr id="11" name="Donut 10"/>
          <p:cNvSpPr/>
          <p:nvPr/>
        </p:nvSpPr>
        <p:spPr>
          <a:xfrm>
            <a:off x="5302250" y="4503738"/>
            <a:ext cx="3841750" cy="1270000"/>
          </a:xfrm>
          <a:prstGeom prst="donut">
            <a:avLst>
              <a:gd name="adj" fmla="val 44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 txBox="1">
            <a:spLocks/>
          </p:cNvSpPr>
          <p:nvPr/>
        </p:nvSpPr>
        <p:spPr bwMode="auto">
          <a:xfrm>
            <a:off x="1816100" y="3467101"/>
            <a:ext cx="6248400" cy="91439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3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|f</a:t>
            </a:r>
            <a:r>
              <a:rPr lang="en-US" sz="2400" kern="0" baseline="-2500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1010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r>
              <a:rPr lang="en-US" sz="20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 ~ 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|f</a:t>
            </a:r>
            <a:r>
              <a:rPr lang="en-US" sz="2400" kern="0" baseline="-2500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1001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| ( i.e. S</a:t>
            </a:r>
            <a:r>
              <a:rPr lang="en-US" sz="2400" kern="0" baseline="-2500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 ~ S</a:t>
            </a:r>
            <a:r>
              <a:rPr lang="en-US" sz="2400" kern="0" baseline="-2500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-</a:t>
            </a: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) =&gt; </a:t>
            </a:r>
          </a:p>
          <a:p>
            <a:pPr lvl="0" algn="ctr">
              <a:spcBef>
                <a:spcPts val="3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sum resonance may not be neglected</a:t>
            </a:r>
            <a:endParaRPr lang="en-US" sz="3200" kern="0" dirty="0" smtClean="0">
              <a:solidFill>
                <a:srgbClr val="FF0000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Donut 12"/>
          <p:cNvSpPr/>
          <p:nvPr/>
        </p:nvSpPr>
        <p:spPr>
          <a:xfrm>
            <a:off x="7620000" y="2628900"/>
            <a:ext cx="1358900" cy="749300"/>
          </a:xfrm>
          <a:prstGeom prst="donut">
            <a:avLst>
              <a:gd name="adj" fmla="val 44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5691188" y="1943100"/>
            <a:ext cx="166687" cy="1588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512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73A337-97EB-B944-A941-3C91644EA43B}" type="slidenum">
              <a:rPr lang="en-GB" smtClean="0"/>
              <a:pPr/>
              <a:t>66</a:t>
            </a:fld>
            <a:endParaRPr lang="en-GB" smtClean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>
                <a:solidFill>
                  <a:srgbClr val="000000"/>
                </a:solidFill>
              </a:rPr>
              <a:t>2010: Application in the ESRF storage ring</a:t>
            </a:r>
            <a:endParaRPr lang="en-US" sz="2600" dirty="0" smtClean="0"/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393113" cy="1282700"/>
          </a:xfrm>
        </p:spPr>
        <p:txBody>
          <a:bodyPr/>
          <a:lstStyle/>
          <a:p>
            <a:pPr marL="0" algn="ctr" eaLnBrk="1" hangingPunct="1">
              <a:spcBef>
                <a:spcPct val="0"/>
              </a:spcBef>
              <a:buFontTx/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ESRF 2010 </a:t>
            </a:r>
            <a:r>
              <a:rPr lang="en-US" sz="2200" b="1" u="sng" dirty="0" smtClean="0">
                <a:solidFill>
                  <a:srgbClr val="FF0000"/>
                </a:solidFill>
              </a:rPr>
              <a:t>temporary</a:t>
            </a:r>
            <a:r>
              <a:rPr lang="en-US" sz="2200" dirty="0" smtClean="0">
                <a:solidFill>
                  <a:srgbClr val="FF0000"/>
                </a:solidFill>
              </a:rPr>
              <a:t> record-low vertical emittance: June 22</a:t>
            </a:r>
            <a:r>
              <a:rPr lang="en-US" sz="2200" baseline="30000" dirty="0" smtClean="0">
                <a:solidFill>
                  <a:srgbClr val="FF0000"/>
                </a:solidFill>
              </a:rPr>
              <a:t>nd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</a:p>
          <a:p>
            <a:pPr marL="0" algn="ctr" eaLnBrk="1" hangingPunct="1">
              <a:spcBef>
                <a:spcPct val="0"/>
              </a:spcBef>
              <a:buFontTx/>
              <a:buNone/>
            </a:pPr>
            <a:r>
              <a:rPr lang="en-US" sz="2200" dirty="0" smtClean="0"/>
              <a:t>At ID gaps open: </a:t>
            </a:r>
            <a:r>
              <a:rPr lang="en-US" sz="2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ε</a:t>
            </a:r>
            <a:r>
              <a:rPr lang="en-US" sz="1800" baseline="-250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y</a:t>
            </a:r>
            <a:r>
              <a:rPr lang="en-US" sz="18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±</a:t>
            </a:r>
            <a:r>
              <a:rPr lang="en-US" sz="1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δ</a:t>
            </a:r>
            <a:r>
              <a:rPr lang="en-US" sz="28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ε</a:t>
            </a:r>
            <a:r>
              <a:rPr lang="en-US" sz="2000" baseline="-25000" dirty="0" err="1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y</a:t>
            </a:r>
            <a:r>
              <a:rPr lang="en-US" sz="20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= 4.4 ± 0.7 pm</a:t>
            </a:r>
            <a:r>
              <a:rPr lang="en-US" sz="2000" baseline="-250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  </a:t>
            </a:r>
            <a:endParaRPr lang="en-US" sz="2200" dirty="0" smtClean="0"/>
          </a:p>
        </p:txBody>
      </p:sp>
      <p:pic>
        <p:nvPicPr>
          <p:cNvPr id="51206" name="Picture 6" descr="meas_emitt_jan16_0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1362075" y="2481263"/>
            <a:ext cx="6376988" cy="39560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 flipV="1">
            <a:off x="4308475" y="1943100"/>
            <a:ext cx="166688" cy="1588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47F44-EBF5-9148-9E19-D2FC680C3433}" type="slidenum">
              <a:rPr lang="en-GB" smtClean="0"/>
              <a:pPr/>
              <a:t>67</a:t>
            </a:fld>
            <a:endParaRPr lang="en-GB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rgbClr val="8A8B8E"/>
                </a:solidFill>
              </a:rPr>
              <a:t>Vertical emittance</a:t>
            </a:r>
            <a:r>
              <a:rPr lang="en-US" sz="2800" u="sng" dirty="0" smtClean="0">
                <a:solidFill>
                  <a:srgbClr val="8A8B8E"/>
                </a:solidFill>
              </a:rPr>
              <a:t>s</a:t>
            </a:r>
            <a:r>
              <a:rPr lang="en-US" sz="2800" dirty="0" smtClean="0">
                <a:solidFill>
                  <a:srgbClr val="8A8B8E"/>
                </a:solidFill>
              </a:rPr>
              <a:t> in the presence of coupling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Coupling correction via Resonance Driving Terms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2010: Application in the ESRF storage ring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/>
              <a:t>2010: Preserving small vertical emittance during beam delivery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2011: Towards ultra-small vertical emittance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PS: Indirect measurements of vertical emittance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532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03DCA4-111E-3D4A-8328-66486BD03541}" type="slidenum">
              <a:rPr lang="en-GB" smtClean="0"/>
              <a:pPr/>
              <a:t>68</a:t>
            </a:fld>
            <a:endParaRPr lang="en-GB" smtClean="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400" dirty="0" smtClean="0"/>
              <a:t>2010: Preserving vertical emittance during beam delivery</a:t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53253" name="Picture 8" descr="Eq1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rcRect/>
          <a:stretch>
            <a:fillRect/>
          </a:stretch>
        </p:blipFill>
        <p:spPr bwMode="auto">
          <a:xfrm>
            <a:off x="204788" y="1514475"/>
            <a:ext cx="6197600" cy="418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529388" y="1587500"/>
            <a:ext cx="2360612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spcAft>
                <a:spcPts val="1200"/>
              </a:spcAft>
              <a:buClr>
                <a:srgbClr val="7DA9DA"/>
              </a:buClr>
              <a:buFontTx/>
              <a:buChar char="•"/>
              <a:defRPr/>
            </a:pPr>
            <a:r>
              <a:rPr lang="en-US" sz="2200" kern="0" dirty="0">
                <a:latin typeface="+mn-lt"/>
              </a:rPr>
              <a:t>Low coupling may not be preserved during beam delivery because of continuous changes of ID gaps that vary coupling along the ring </a:t>
            </a:r>
            <a:endParaRPr lang="en-US" sz="2100" kern="0" dirty="0">
              <a:latin typeface="+mn-lt"/>
            </a:endParaRPr>
          </a:p>
        </p:txBody>
      </p:sp>
      <p:sp>
        <p:nvSpPr>
          <p:cNvPr id="53255" name="TextBox 10"/>
          <p:cNvSpPr txBox="1">
            <a:spLocks noChangeArrowheads="1"/>
          </p:cNvSpPr>
          <p:nvPr/>
        </p:nvSpPr>
        <p:spPr bwMode="auto">
          <a:xfrm>
            <a:off x="423863" y="5675313"/>
            <a:ext cx="5886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Apparent emittance measured at </a:t>
            </a:r>
            <a:r>
              <a:rPr lang="en-US" dirty="0" smtClean="0">
                <a:solidFill>
                  <a:srgbClr val="0000FF"/>
                </a:solidFill>
              </a:rPr>
              <a:t>13 </a:t>
            </a:r>
            <a:r>
              <a:rPr lang="en-US" dirty="0">
                <a:solidFill>
                  <a:srgbClr val="0000FF"/>
                </a:solidFill>
              </a:rPr>
              <a:t>monitors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smtClean="0">
                <a:solidFill>
                  <a:srgbClr val="DD2026"/>
                </a:solidFill>
              </a:rPr>
              <a:t>red</a:t>
            </a:r>
            <a:r>
              <a:rPr lang="en-US" dirty="0" smtClean="0">
                <a:solidFill>
                  <a:srgbClr val="0000FF"/>
                </a:solidFill>
              </a:rPr>
              <a:t>) on </a:t>
            </a:r>
            <a:r>
              <a:rPr lang="en-US" dirty="0">
                <a:solidFill>
                  <a:srgbClr val="0000FF"/>
                </a:solidFill>
              </a:rPr>
              <a:t>Jan. 20</a:t>
            </a:r>
            <a:r>
              <a:rPr lang="en-US" baseline="30000" dirty="0">
                <a:solidFill>
                  <a:srgbClr val="0000FF"/>
                </a:solidFill>
              </a:rPr>
              <a:t>th</a:t>
            </a:r>
            <a:r>
              <a:rPr lang="en-US" dirty="0">
                <a:solidFill>
                  <a:srgbClr val="0000FF"/>
                </a:solidFill>
              </a:rPr>
              <a:t> 2010, during beam delivery and movements of two ID </a:t>
            </a:r>
            <a:r>
              <a:rPr lang="en-US" dirty="0" smtClean="0">
                <a:solidFill>
                  <a:srgbClr val="0000FF"/>
                </a:solidFill>
              </a:rPr>
              <a:t>gaps (</a:t>
            </a:r>
            <a:r>
              <a:rPr lang="en-US" dirty="0" smtClean="0"/>
              <a:t>black</a:t>
            </a:r>
            <a:r>
              <a:rPr lang="en-US" dirty="0" smtClean="0">
                <a:solidFill>
                  <a:srgbClr val="0000FF"/>
                </a:solidFill>
              </a:rPr>
              <a:t> &amp; </a:t>
            </a:r>
            <a:r>
              <a:rPr lang="en-US" dirty="0" smtClean="0">
                <a:solidFill>
                  <a:srgbClr val="008000"/>
                </a:solidFill>
              </a:rPr>
              <a:t>green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573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7C8D31-B331-0843-BC9E-C68BF7FAAD13}" type="slidenum">
              <a:rPr lang="en-GB" smtClean="0"/>
              <a:pPr/>
              <a:t>69</a:t>
            </a:fld>
            <a:endParaRPr lang="en-GB" smtClean="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400" dirty="0" smtClean="0"/>
              <a:t>2010: Preserving vertical emittance during beam delivery</a:t>
            </a:r>
            <a:br>
              <a:rPr lang="en-US" sz="2400" dirty="0" smtClean="0"/>
            </a:br>
            <a:endParaRPr lang="en-US" sz="2400" dirty="0" smtClean="0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317501" y="4664075"/>
            <a:ext cx="8364538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  <a:defRPr/>
            </a:pPr>
            <a:r>
              <a:rPr lang="en-US" sz="2200" kern="0" dirty="0">
                <a:latin typeface="+mn-lt"/>
              </a:rPr>
              <a:t>H-V steerers at the ends of an ID straight section were cabled </a:t>
            </a:r>
            <a:r>
              <a:rPr lang="en-US" sz="2200" kern="0" dirty="0" smtClean="0">
                <a:latin typeface="+mn-lt"/>
              </a:rPr>
              <a:t>so as </a:t>
            </a:r>
            <a:r>
              <a:rPr lang="en-US" sz="2200" kern="0" dirty="0">
                <a:latin typeface="+mn-lt"/>
              </a:rPr>
              <a:t>to provide skew quad </a:t>
            </a:r>
            <a:r>
              <a:rPr lang="en-US" sz="2200" kern="0" dirty="0" smtClean="0">
                <a:latin typeface="+mn-lt"/>
              </a:rPr>
              <a:t>fields.</a:t>
            </a:r>
            <a:endParaRPr lang="en-US" sz="2200" kern="0" dirty="0">
              <a:latin typeface="+mn-lt"/>
            </a:endParaRPr>
          </a:p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  <a:defRPr/>
            </a:pPr>
            <a:r>
              <a:rPr lang="en-US" sz="2200" kern="0" dirty="0">
                <a:latin typeface="+mn-lt"/>
              </a:rPr>
              <a:t>Look-up tables (corrector currents Vs ID gap aperture) were defined so </a:t>
            </a:r>
            <a:r>
              <a:rPr lang="en-US" sz="2200" kern="0" dirty="0" smtClean="0">
                <a:latin typeface="+mn-lt"/>
              </a:rPr>
              <a:t>as to </a:t>
            </a:r>
            <a:r>
              <a:rPr lang="en-US" sz="2200" kern="0" dirty="0">
                <a:latin typeface="+mn-lt"/>
              </a:rPr>
              <a:t>preserve the vertical emittance at any gap value.</a:t>
            </a:r>
            <a:endParaRPr lang="en-US" sz="2100" kern="0" dirty="0">
              <a:latin typeface="+mn-lt"/>
            </a:endParaRPr>
          </a:p>
        </p:txBody>
      </p:sp>
      <p:pic>
        <p:nvPicPr>
          <p:cNvPr id="57350" name="Picture 7" descr="ug12-undu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363" y="1389063"/>
            <a:ext cx="83581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4575175" y="2617788"/>
            <a:ext cx="3589338" cy="1839912"/>
          </a:xfrm>
          <a:prstGeom prst="straightConnector1">
            <a:avLst/>
          </a:prstGeom>
          <a:ln w="63500">
            <a:solidFill>
              <a:srgbClr val="00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946150" y="2617788"/>
            <a:ext cx="3614738" cy="1839912"/>
          </a:xfrm>
          <a:prstGeom prst="straightConnector1">
            <a:avLst/>
          </a:prstGeom>
          <a:ln w="63500">
            <a:solidFill>
              <a:srgbClr val="00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onut 9"/>
          <p:cNvSpPr/>
          <p:nvPr/>
        </p:nvSpPr>
        <p:spPr>
          <a:xfrm>
            <a:off x="7994650" y="1827213"/>
            <a:ext cx="338138" cy="1176337"/>
          </a:xfrm>
          <a:prstGeom prst="donut">
            <a:avLst>
              <a:gd name="adj" fmla="val 44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onut 11"/>
          <p:cNvSpPr/>
          <p:nvPr/>
        </p:nvSpPr>
        <p:spPr>
          <a:xfrm>
            <a:off x="695325" y="1784350"/>
            <a:ext cx="338138" cy="1176338"/>
          </a:xfrm>
          <a:prstGeom prst="donut">
            <a:avLst>
              <a:gd name="adj" fmla="val 44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1A8E90-FFEB-1B4B-9CD5-C93BF2B90BE3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/>
              <a:t>Vertical </a:t>
            </a:r>
            <a:r>
              <a:rPr lang="en-US" dirty="0" err="1" smtClean="0"/>
              <a:t>emittance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0000FF"/>
                </a:solidFill>
              </a:rPr>
              <a:t>absence</a:t>
            </a:r>
            <a:r>
              <a:rPr lang="en-US" dirty="0" smtClean="0"/>
              <a:t> of coupling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8229600" cy="5106987"/>
          </a:xfrm>
        </p:spPr>
        <p:txBody>
          <a:bodyPr/>
          <a:lstStyle/>
          <a:p>
            <a:pPr eaLnBrk="1" hangingPunct="1">
              <a:spcAft>
                <a:spcPts val="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Eigen-emittance </a:t>
            </a:r>
            <a:r>
              <a:rPr lang="en-US" sz="28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dirty="0" smtClean="0">
                <a:ea typeface="+mn-ea"/>
                <a:cs typeface="+mn-cs"/>
              </a:rPr>
              <a:t>: constant along the ring, dependent on the linear lattice only. Ideally </a:t>
            </a:r>
            <a:r>
              <a:rPr lang="en-US" sz="3200" dirty="0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i="1" dirty="0" smtClean="0">
                <a:latin typeface="Times New Roman"/>
                <a:cs typeface="Times New Roman"/>
              </a:rPr>
              <a:t>v</a:t>
            </a:r>
            <a:r>
              <a:rPr lang="en-US" sz="2800" dirty="0" smtClean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2800" dirty="0" smtClean="0"/>
              <a:t>0</a:t>
            </a:r>
            <a:endParaRPr lang="en-US" sz="2800" dirty="0" smtClean="0">
              <a:ea typeface="+mn-ea"/>
              <a:cs typeface="+mn-cs"/>
            </a:endParaRPr>
          </a:p>
          <a:p>
            <a:pPr eaLnBrk="1" hangingPunct="1">
              <a:spcAft>
                <a:spcPts val="720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Non measurable RMS emittance: </a:t>
            </a:r>
          </a:p>
          <a:p>
            <a:pPr eaLnBrk="1" hangingPunct="1">
              <a:spcAft>
                <a:spcPts val="300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Measurable emittance from RMS beam size:</a:t>
            </a:r>
          </a:p>
          <a:p>
            <a:pPr marL="0" indent="0" eaLnBrk="1" hangingPunct="1">
              <a:spcBef>
                <a:spcPts val="300"/>
              </a:spcBef>
              <a:spcAft>
                <a:spcPts val="0"/>
              </a:spcAft>
              <a:buFontTx/>
              <a:buNone/>
              <a:defRPr/>
            </a:pPr>
            <a:endParaRPr lang="en-US" sz="2800" dirty="0" smtClean="0">
              <a:ea typeface="+mn-ea"/>
              <a:cs typeface="+mn-cs"/>
            </a:endParaRPr>
          </a:p>
          <a:p>
            <a:pPr marL="0" indent="0" eaLnBrk="1" hangingPunct="1">
              <a:spcBef>
                <a:spcPts val="300"/>
              </a:spcBef>
              <a:spcAft>
                <a:spcPts val="0"/>
              </a:spcAft>
              <a:buFontTx/>
              <a:buNone/>
              <a:defRPr/>
            </a:pPr>
            <a:r>
              <a:rPr lang="en-US" sz="3200" dirty="0" err="1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i="1" dirty="0" err="1" smtClean="0">
                <a:latin typeface="Times New Roman"/>
                <a:cs typeface="Times New Roman"/>
              </a:rPr>
              <a:t>v</a:t>
            </a:r>
            <a:r>
              <a:rPr lang="en-US" sz="2800" dirty="0" smtClean="0"/>
              <a:t>=</a:t>
            </a:r>
            <a:r>
              <a:rPr lang="en-US" sz="4000" dirty="0" err="1" smtClean="0"/>
              <a:t>ε</a:t>
            </a:r>
            <a:r>
              <a:rPr lang="en-US" sz="2800" dirty="0" err="1" smtClean="0"/>
              <a:t>y</a:t>
            </a:r>
            <a:r>
              <a:rPr lang="en-US" sz="2800" dirty="0" smtClean="0"/>
              <a:t>=</a:t>
            </a:r>
            <a:r>
              <a:rPr lang="en-US" sz="2800" dirty="0" err="1" smtClean="0"/>
              <a:t>E</a:t>
            </a:r>
            <a:r>
              <a:rPr lang="en-US" sz="2800" i="1" dirty="0" err="1" smtClean="0">
                <a:latin typeface="Times New Roman"/>
                <a:cs typeface="Times New Roman"/>
              </a:rPr>
              <a:t>y</a:t>
            </a:r>
            <a:r>
              <a:rPr lang="en-US" sz="2800" dirty="0" smtClean="0"/>
              <a:t>=const.  </a:t>
            </a:r>
            <a:r>
              <a:rPr lang="en-US" sz="2800" dirty="0" smtClean="0">
                <a:ea typeface="+mn-ea"/>
                <a:cs typeface="+mn-cs"/>
              </a:rPr>
              <a:t>  </a:t>
            </a:r>
          </a:p>
          <a:p>
            <a:pPr marL="0" indent="0" eaLnBrk="1" hangingPunct="1">
              <a:spcBef>
                <a:spcPts val="300"/>
              </a:spcBef>
              <a:spcAft>
                <a:spcPts val="0"/>
              </a:spcAft>
              <a:buFontTx/>
              <a:buNone/>
              <a:defRPr/>
            </a:pPr>
            <a:r>
              <a:rPr lang="en-US" sz="2800" dirty="0" smtClean="0">
                <a:ea typeface="+mn-ea"/>
                <a:cs typeface="+mn-cs"/>
              </a:rPr>
              <a:t>With zero vertical dispersion, </a:t>
            </a:r>
            <a:r>
              <a:rPr lang="en-US" sz="3200" dirty="0" err="1" smtClean="0">
                <a:latin typeface="Brush Script MT Italic"/>
                <a:ea typeface="华文楷体"/>
                <a:cs typeface="Brush Script MT Italic"/>
              </a:rPr>
              <a:t>E</a:t>
            </a:r>
            <a:r>
              <a:rPr lang="en-US" sz="2800" i="1" dirty="0" err="1" smtClean="0">
                <a:latin typeface="Times New Roman"/>
                <a:ea typeface="+mn-ea"/>
                <a:cs typeface="Times New Roman"/>
              </a:rPr>
              <a:t>v</a:t>
            </a:r>
            <a:r>
              <a:rPr lang="en-US" sz="2800" dirty="0" smtClean="0">
                <a:ea typeface="+mn-ea"/>
                <a:cs typeface="+mn-cs"/>
              </a:rPr>
              <a:t>=</a:t>
            </a:r>
            <a:r>
              <a:rPr lang="en-US" sz="4000" dirty="0" err="1" smtClean="0">
                <a:ea typeface="+mn-ea"/>
                <a:cs typeface="+mn-cs"/>
              </a:rPr>
              <a:t>ε</a:t>
            </a:r>
            <a:r>
              <a:rPr lang="en-US" sz="2800" dirty="0" err="1" smtClean="0">
                <a:ea typeface="+mn-ea"/>
                <a:cs typeface="+mn-cs"/>
              </a:rPr>
              <a:t>y</a:t>
            </a:r>
            <a:r>
              <a:rPr lang="en-US" sz="2800" dirty="0" smtClean="0">
                <a:ea typeface="+mn-ea"/>
                <a:cs typeface="+mn-cs"/>
              </a:rPr>
              <a:t>=</a:t>
            </a:r>
            <a:r>
              <a:rPr lang="en-US" sz="2800" dirty="0" smtClean="0"/>
              <a:t>E</a:t>
            </a:r>
            <a:r>
              <a:rPr lang="en-US" sz="2800" i="1" dirty="0" smtClean="0">
                <a:latin typeface="Times New Roman"/>
                <a:cs typeface="Times New Roman"/>
              </a:rPr>
              <a:t>y</a:t>
            </a:r>
            <a:r>
              <a:rPr lang="en-US" sz="2800" dirty="0" smtClean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2800" dirty="0" smtClean="0">
                <a:ea typeface="+mn-ea"/>
                <a:cs typeface="+mn-cs"/>
              </a:rPr>
              <a:t>0 </a:t>
            </a:r>
          </a:p>
        </p:txBody>
      </p:sp>
      <p:pic>
        <p:nvPicPr>
          <p:cNvPr id="8" name="Picture 7" descr="Eq3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 bwMode="auto">
          <a:xfrm>
            <a:off x="4554538" y="2991176"/>
            <a:ext cx="4081462" cy="9200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6" descr="Eq4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 bwMode="auto">
          <a:xfrm>
            <a:off x="4222750" y="4366110"/>
            <a:ext cx="4419600" cy="9070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317501" y="4664075"/>
            <a:ext cx="8364538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  <a:defRPr/>
            </a:pPr>
            <a:r>
              <a:rPr lang="en-US" sz="2200" kern="0" dirty="0">
                <a:latin typeface="+mn-lt"/>
              </a:rPr>
              <a:t>H-V steerers at the ends of an ID straight section were cabled </a:t>
            </a:r>
            <a:r>
              <a:rPr lang="en-US" sz="2200" kern="0" dirty="0" smtClean="0">
                <a:latin typeface="+mn-lt"/>
              </a:rPr>
              <a:t>so as </a:t>
            </a:r>
            <a:r>
              <a:rPr lang="en-US" sz="2200" kern="0" dirty="0">
                <a:latin typeface="+mn-lt"/>
              </a:rPr>
              <a:t>to provide skew quad </a:t>
            </a:r>
            <a:r>
              <a:rPr lang="en-US" sz="2200" kern="0" dirty="0" smtClean="0">
                <a:latin typeface="+mn-lt"/>
              </a:rPr>
              <a:t>fields.</a:t>
            </a:r>
            <a:endParaRPr lang="en-US" sz="2200" kern="0" dirty="0">
              <a:latin typeface="+mn-lt"/>
            </a:endParaRPr>
          </a:p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  <a:defRPr/>
            </a:pPr>
            <a:r>
              <a:rPr lang="en-US" sz="2200" kern="0" dirty="0">
                <a:latin typeface="+mn-lt"/>
              </a:rPr>
              <a:t>Look-up tables (corrector currents Vs ID gap aperture) were defined so </a:t>
            </a:r>
            <a:r>
              <a:rPr lang="en-US" sz="2200" kern="0" dirty="0" smtClean="0">
                <a:latin typeface="+mn-lt"/>
              </a:rPr>
              <a:t>as to </a:t>
            </a:r>
            <a:r>
              <a:rPr lang="en-US" sz="2200" kern="0" dirty="0">
                <a:latin typeface="+mn-lt"/>
              </a:rPr>
              <a:t>preserve the vertical emittance at any gap value.</a:t>
            </a:r>
            <a:endParaRPr lang="en-US" sz="2100" kern="0" dirty="0">
              <a:latin typeface="+mn-lt"/>
            </a:endParaRPr>
          </a:p>
        </p:txBody>
      </p:sp>
      <p:sp>
        <p:nvSpPr>
          <p:cNvPr id="593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593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9F07A0-861D-BC49-B1A8-39E11B8562F1}" type="slidenum">
              <a:rPr lang="en-GB" smtClean="0"/>
              <a:pPr/>
              <a:t>70</a:t>
            </a:fld>
            <a:endParaRPr lang="en-GB" smtClean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400" dirty="0" smtClean="0"/>
              <a:t>2010: Preserving vertical emittance during beam delivery</a:t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59398" name="Picture 7" descr="ug12-undu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363" y="1389063"/>
            <a:ext cx="83581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4575175" y="2617788"/>
            <a:ext cx="3589338" cy="1839912"/>
          </a:xfrm>
          <a:prstGeom prst="straightConnector1">
            <a:avLst/>
          </a:prstGeom>
          <a:ln w="63500">
            <a:solidFill>
              <a:srgbClr val="00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946150" y="2617788"/>
            <a:ext cx="3614738" cy="1839912"/>
          </a:xfrm>
          <a:prstGeom prst="straightConnector1">
            <a:avLst/>
          </a:prstGeom>
          <a:ln w="63500">
            <a:solidFill>
              <a:srgbClr val="00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onut 11"/>
          <p:cNvSpPr/>
          <p:nvPr/>
        </p:nvSpPr>
        <p:spPr>
          <a:xfrm>
            <a:off x="695325" y="1784350"/>
            <a:ext cx="338138" cy="1176338"/>
          </a:xfrm>
          <a:prstGeom prst="donut">
            <a:avLst>
              <a:gd name="adj" fmla="val 44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7994650" y="1827213"/>
            <a:ext cx="338138" cy="1176337"/>
          </a:xfrm>
          <a:prstGeom prst="donut">
            <a:avLst>
              <a:gd name="adj" fmla="val 44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Picture 8" descr="ug12-undul.jpg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rcRect/>
          <a:stretch>
            <a:fillRect/>
          </a:stretch>
        </p:blipFill>
        <p:spPr bwMode="auto">
          <a:xfrm>
            <a:off x="1184275" y="1363663"/>
            <a:ext cx="6591300" cy="4089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Donut 9"/>
          <p:cNvSpPr/>
          <p:nvPr/>
        </p:nvSpPr>
        <p:spPr>
          <a:xfrm>
            <a:off x="2698750" y="5040313"/>
            <a:ext cx="1720850" cy="596900"/>
          </a:xfrm>
          <a:prstGeom prst="donut">
            <a:avLst>
              <a:gd name="adj" fmla="val 4490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317501" y="4664075"/>
            <a:ext cx="8364538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  <a:defRPr/>
            </a:pPr>
            <a:r>
              <a:rPr lang="en-US" sz="2200" kern="0" dirty="0">
                <a:latin typeface="+mn-lt"/>
              </a:rPr>
              <a:t>H-V steerers at the ends of an ID straight section were cabled </a:t>
            </a:r>
            <a:r>
              <a:rPr lang="en-US" sz="2200" kern="0" dirty="0" smtClean="0">
                <a:latin typeface="+mn-lt"/>
              </a:rPr>
              <a:t>so as </a:t>
            </a:r>
            <a:r>
              <a:rPr lang="en-US" sz="2200" kern="0" dirty="0">
                <a:latin typeface="+mn-lt"/>
              </a:rPr>
              <a:t>to provide skew quad </a:t>
            </a:r>
            <a:r>
              <a:rPr lang="en-US" sz="2200" kern="0" dirty="0" smtClean="0">
                <a:latin typeface="+mn-lt"/>
              </a:rPr>
              <a:t>fields.</a:t>
            </a:r>
            <a:endParaRPr lang="en-US" sz="2200" kern="0" dirty="0">
              <a:latin typeface="+mn-lt"/>
            </a:endParaRPr>
          </a:p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  <a:defRPr/>
            </a:pPr>
            <a:r>
              <a:rPr lang="en-US" sz="2200" kern="0" dirty="0">
                <a:latin typeface="+mn-lt"/>
              </a:rPr>
              <a:t>Look-up tables (corrector currents Vs ID gap aperture) were defined so </a:t>
            </a:r>
            <a:r>
              <a:rPr lang="en-US" sz="2200" kern="0" dirty="0" smtClean="0">
                <a:latin typeface="+mn-lt"/>
              </a:rPr>
              <a:t>as to </a:t>
            </a:r>
            <a:r>
              <a:rPr lang="en-US" sz="2200" kern="0" dirty="0">
                <a:latin typeface="+mn-lt"/>
              </a:rPr>
              <a:t>preserve the vertical emittance at any gap value.</a:t>
            </a:r>
            <a:endParaRPr lang="en-US" sz="2100" kern="0" dirty="0">
              <a:latin typeface="+mn-lt"/>
            </a:endParaRPr>
          </a:p>
        </p:txBody>
      </p:sp>
      <p:sp>
        <p:nvSpPr>
          <p:cNvPr id="614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614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48D318-6EAE-1A44-B4E8-A4F6C9DCEEF2}" type="slidenum">
              <a:rPr lang="en-GB" smtClean="0"/>
              <a:pPr/>
              <a:t>71</a:t>
            </a:fld>
            <a:endParaRPr lang="en-GB" smtClean="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400" dirty="0" smtClean="0"/>
              <a:t>2010: Preserving vertical emittance during beam delivery</a:t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61446" name="Picture 7" descr="ug12-undu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363" y="1389063"/>
            <a:ext cx="83581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4575175" y="2617788"/>
            <a:ext cx="3589338" cy="1839912"/>
          </a:xfrm>
          <a:prstGeom prst="straightConnector1">
            <a:avLst/>
          </a:prstGeom>
          <a:ln w="63500">
            <a:solidFill>
              <a:srgbClr val="00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946150" y="2617788"/>
            <a:ext cx="3614738" cy="1839912"/>
          </a:xfrm>
          <a:prstGeom prst="straightConnector1">
            <a:avLst/>
          </a:prstGeom>
          <a:ln w="63500">
            <a:solidFill>
              <a:srgbClr val="00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449" name="Picture 8" descr="ug12-undul.jpg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rcRect/>
          <a:stretch>
            <a:fillRect/>
          </a:stretch>
        </p:blipFill>
        <p:spPr bwMode="auto">
          <a:xfrm>
            <a:off x="1184275" y="1363663"/>
            <a:ext cx="6591300" cy="4089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450" name="TextBox 9"/>
          <p:cNvSpPr txBox="1">
            <a:spLocks noChangeArrowheads="1"/>
          </p:cNvSpPr>
          <p:nvPr/>
        </p:nvSpPr>
        <p:spPr bwMode="auto">
          <a:xfrm>
            <a:off x="2073275" y="2008188"/>
            <a:ext cx="5273675" cy="1077218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/>
              <a:t>This scheme</a:t>
            </a:r>
            <a:r>
              <a:rPr lang="en-US" sz="3200" dirty="0" smtClean="0"/>
              <a:t> is being implemented </a:t>
            </a:r>
            <a:r>
              <a:rPr lang="en-US" sz="3200" dirty="0"/>
              <a:t>on other IDs</a:t>
            </a:r>
          </a:p>
        </p:txBody>
      </p:sp>
      <p:sp>
        <p:nvSpPr>
          <p:cNvPr id="12" name="Donut 11"/>
          <p:cNvSpPr/>
          <p:nvPr/>
        </p:nvSpPr>
        <p:spPr>
          <a:xfrm>
            <a:off x="2698750" y="5040313"/>
            <a:ext cx="1720850" cy="596900"/>
          </a:xfrm>
          <a:prstGeom prst="donut">
            <a:avLst>
              <a:gd name="adj" fmla="val 4490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695325" y="1784350"/>
            <a:ext cx="338138" cy="1176338"/>
          </a:xfrm>
          <a:prstGeom prst="donut">
            <a:avLst>
              <a:gd name="adj" fmla="val 44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onut 13"/>
          <p:cNvSpPr/>
          <p:nvPr/>
        </p:nvSpPr>
        <p:spPr>
          <a:xfrm>
            <a:off x="7994650" y="1827213"/>
            <a:ext cx="338138" cy="1176337"/>
          </a:xfrm>
          <a:prstGeom prst="donut">
            <a:avLst>
              <a:gd name="adj" fmla="val 44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7" descr="ug12-undu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8088" y="1330325"/>
            <a:ext cx="3298825" cy="4908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34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634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948440-09B8-D042-9A39-FFDD93780F41}" type="slidenum">
              <a:rPr lang="en-GB" smtClean="0"/>
              <a:pPr/>
              <a:t>72</a:t>
            </a:fld>
            <a:endParaRPr lang="en-GB" smtClean="0"/>
          </a:p>
        </p:txBody>
      </p:sp>
      <p:sp>
        <p:nvSpPr>
          <p:cNvPr id="63493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400" dirty="0" smtClean="0"/>
              <a:t>2010: Preserving vertical emittance during beam delivery</a:t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63494" name="Picture 7" descr="ug12-undu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1587500"/>
            <a:ext cx="3298825" cy="4918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Donut 6"/>
          <p:cNvSpPr/>
          <p:nvPr/>
        </p:nvSpPr>
        <p:spPr>
          <a:xfrm>
            <a:off x="5056188" y="4859338"/>
            <a:ext cx="3535362" cy="1295400"/>
          </a:xfrm>
          <a:prstGeom prst="donut">
            <a:avLst>
              <a:gd name="adj" fmla="val 44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8112125" y="1917700"/>
            <a:ext cx="298450" cy="27082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ight Brace 9"/>
          <p:cNvSpPr/>
          <p:nvPr/>
        </p:nvSpPr>
        <p:spPr>
          <a:xfrm>
            <a:off x="7994650" y="2138363"/>
            <a:ext cx="596900" cy="2954337"/>
          </a:xfrm>
          <a:prstGeom prst="rightBrace">
            <a:avLst/>
          </a:prstGeom>
          <a:ln w="635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535055" y="1839913"/>
            <a:ext cx="523220" cy="3786187"/>
          </a:xfrm>
          <a:prstGeom prst="rect">
            <a:avLst/>
          </a:prstGeom>
          <a:noFill/>
        </p:spPr>
        <p:txBody>
          <a:bodyPr vert="vert">
            <a:spAutoFit/>
          </a:bodyPr>
          <a:lstStyle/>
          <a:p>
            <a:pPr>
              <a:defRPr/>
            </a:pPr>
            <a:r>
              <a:rPr lang="en-US" sz="2200" kern="0" dirty="0">
                <a:solidFill>
                  <a:srgbClr val="FF0000"/>
                </a:solidFill>
                <a:latin typeface="+mj-lt"/>
                <a:ea typeface="华文楷体"/>
                <a:cs typeface="Brush Script MT Italic"/>
              </a:rPr>
              <a:t>32 </a:t>
            </a:r>
            <a:r>
              <a:rPr lang="en-US" sz="2200" kern="0" dirty="0" smtClean="0">
                <a:solidFill>
                  <a:srgbClr val="FF0000"/>
                </a:solidFill>
                <a:latin typeface="+mj-lt"/>
                <a:ea typeface="华文楷体"/>
                <a:cs typeface="Brush Script MT Italic"/>
              </a:rPr>
              <a:t>corrector </a:t>
            </a:r>
            <a:r>
              <a:rPr lang="en-US" sz="2200" kern="0" dirty="0">
                <a:solidFill>
                  <a:srgbClr val="FF0000"/>
                </a:solidFill>
                <a:latin typeface="+mj-lt"/>
                <a:ea typeface="华文楷体"/>
                <a:cs typeface="Brush Script MT Italic"/>
              </a:rPr>
              <a:t>skew quads</a:t>
            </a:r>
            <a:endParaRPr lang="en-US" sz="2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3499" name="Rectangle 3"/>
          <p:cNvSpPr txBox="1">
            <a:spLocks noChangeArrowheads="1"/>
          </p:cNvSpPr>
          <p:nvPr/>
        </p:nvSpPr>
        <p:spPr bwMode="auto">
          <a:xfrm>
            <a:off x="466725" y="1597025"/>
            <a:ext cx="4302125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/>
              <a:t>Coupling may be represented by two complex vectors (for the sum and difference resonances respectively)  C±=|</a:t>
            </a:r>
            <a:r>
              <a:rPr lang="en-US" sz="2200" dirty="0" err="1"/>
              <a:t>A±|e</a:t>
            </a:r>
            <a:r>
              <a:rPr lang="en-US" sz="2200" baseline="30000" dirty="0" err="1"/>
              <a:t>iφ</a:t>
            </a:r>
            <a:r>
              <a:rPr lang="en-US" sz="2200" baseline="30000" dirty="0"/>
              <a:t>±</a:t>
            </a:r>
            <a:r>
              <a:rPr lang="en-US" sz="2200" dirty="0"/>
              <a:t> .</a:t>
            </a:r>
          </a:p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/>
              <a:t>In </a:t>
            </a:r>
            <a:r>
              <a:rPr lang="en-US" sz="2200" dirty="0"/>
              <a:t>the ESRF storage ring, on top of the RDT </a:t>
            </a:r>
            <a:r>
              <a:rPr lang="en-US" sz="2200" dirty="0">
                <a:solidFill>
                  <a:srgbClr val="FF0000"/>
                </a:solidFill>
              </a:rPr>
              <a:t>static</a:t>
            </a:r>
            <a:r>
              <a:rPr lang="en-US" sz="2200" dirty="0"/>
              <a:t> correction, C± may be </a:t>
            </a:r>
            <a:r>
              <a:rPr lang="en-US" sz="2200" dirty="0">
                <a:solidFill>
                  <a:srgbClr val="FF0000"/>
                </a:solidFill>
              </a:rPr>
              <a:t>dynamically </a:t>
            </a:r>
            <a:r>
              <a:rPr lang="en-US" sz="2200" dirty="0"/>
              <a:t>varied </a:t>
            </a:r>
            <a:r>
              <a:rPr lang="en-US" sz="2200" dirty="0" smtClean="0"/>
              <a:t>in order to </a:t>
            </a:r>
            <a:r>
              <a:rPr lang="en-US" sz="2200" dirty="0"/>
              <a:t>catch up coupling variations induced by ID gap movements.</a:t>
            </a:r>
          </a:p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/>
              <a:t> A new software </a:t>
            </a:r>
            <a:r>
              <a:rPr lang="en-US" sz="2200" dirty="0" smtClean="0">
                <a:solidFill>
                  <a:srgbClr val="FF0000"/>
                </a:solidFill>
              </a:rPr>
              <a:t>automatically </a:t>
            </a:r>
            <a:r>
              <a:rPr lang="en-US" sz="2200" dirty="0" smtClean="0"/>
              <a:t>minimizes C</a:t>
            </a:r>
            <a:r>
              <a:rPr lang="en-US" sz="2200" dirty="0"/>
              <a:t>± by looking at the average vertical emittance  </a:t>
            </a:r>
            <a:endParaRPr lang="en-US" sz="2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66725" y="1597025"/>
            <a:ext cx="4302125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/>
              <a:t>Coupling may be represented by two complex vectors (for the sum and difference resonances respectively)  C±=|</a:t>
            </a:r>
            <a:r>
              <a:rPr lang="en-US" sz="2200" dirty="0" err="1"/>
              <a:t>A±|e</a:t>
            </a:r>
            <a:r>
              <a:rPr lang="en-US" sz="2200" baseline="30000" dirty="0" err="1"/>
              <a:t>iφ</a:t>
            </a:r>
            <a:r>
              <a:rPr lang="en-US" sz="2200" baseline="30000" dirty="0"/>
              <a:t>±</a:t>
            </a:r>
            <a:r>
              <a:rPr lang="en-US" sz="2200" dirty="0"/>
              <a:t> .</a:t>
            </a:r>
          </a:p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/>
              <a:t>In </a:t>
            </a:r>
            <a:r>
              <a:rPr lang="en-US" sz="2200" dirty="0"/>
              <a:t>the ESRF storage ring, on top of the RDT </a:t>
            </a:r>
            <a:r>
              <a:rPr lang="en-US" sz="2200" dirty="0">
                <a:solidFill>
                  <a:srgbClr val="FF0000"/>
                </a:solidFill>
              </a:rPr>
              <a:t>static</a:t>
            </a:r>
            <a:r>
              <a:rPr lang="en-US" sz="2200" dirty="0"/>
              <a:t> correction, C± may be </a:t>
            </a:r>
            <a:r>
              <a:rPr lang="en-US" sz="2200" dirty="0">
                <a:solidFill>
                  <a:srgbClr val="FF0000"/>
                </a:solidFill>
              </a:rPr>
              <a:t>dynamically </a:t>
            </a:r>
            <a:r>
              <a:rPr lang="en-US" sz="2200" dirty="0"/>
              <a:t>varied </a:t>
            </a:r>
            <a:r>
              <a:rPr lang="en-US" sz="2200" dirty="0" smtClean="0"/>
              <a:t>in order to </a:t>
            </a:r>
            <a:r>
              <a:rPr lang="en-US" sz="2200" dirty="0"/>
              <a:t>catch up coupling variations induced by ID gap movements.</a:t>
            </a:r>
          </a:p>
          <a:p>
            <a:pPr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/>
              <a:t> A new software </a:t>
            </a:r>
            <a:r>
              <a:rPr lang="en-US" sz="2200" dirty="0" smtClean="0">
                <a:solidFill>
                  <a:srgbClr val="FF0000"/>
                </a:solidFill>
              </a:rPr>
              <a:t>automatically </a:t>
            </a:r>
            <a:r>
              <a:rPr lang="en-US" sz="2200" dirty="0" smtClean="0"/>
              <a:t>minimizes C</a:t>
            </a:r>
            <a:r>
              <a:rPr lang="en-US" sz="2200" dirty="0"/>
              <a:t>± by looking at the average vertical emittance  </a:t>
            </a:r>
            <a:endParaRPr lang="en-US" sz="2100" dirty="0"/>
          </a:p>
        </p:txBody>
      </p:sp>
      <p:pic>
        <p:nvPicPr>
          <p:cNvPr id="65538" name="Picture 7" descr="ug12-undu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8088" y="1330325"/>
            <a:ext cx="3298825" cy="4908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655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6BCDF0-037A-A94A-B7B1-2A7B014D0FA5}" type="slidenum">
              <a:rPr lang="en-GB" smtClean="0"/>
              <a:pPr/>
              <a:t>73</a:t>
            </a:fld>
            <a:endParaRPr lang="en-GB" smtClean="0"/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400" dirty="0" smtClean="0"/>
              <a:t>2010: Preserving vertical emittance during beam delivery</a:t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65542" name="Picture 7" descr="ug12-undu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1587500"/>
            <a:ext cx="3298825" cy="4918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Donut 6"/>
          <p:cNvSpPr/>
          <p:nvPr/>
        </p:nvSpPr>
        <p:spPr>
          <a:xfrm>
            <a:off x="5056188" y="4859338"/>
            <a:ext cx="3535362" cy="1295400"/>
          </a:xfrm>
          <a:prstGeom prst="donut">
            <a:avLst>
              <a:gd name="adj" fmla="val 44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8112125" y="1917700"/>
            <a:ext cx="298450" cy="27082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ight Brace 9"/>
          <p:cNvSpPr/>
          <p:nvPr/>
        </p:nvSpPr>
        <p:spPr>
          <a:xfrm>
            <a:off x="7994650" y="2138363"/>
            <a:ext cx="596900" cy="2954337"/>
          </a:xfrm>
          <a:prstGeom prst="rightBrace">
            <a:avLst/>
          </a:prstGeom>
          <a:ln w="635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535055" y="1839913"/>
            <a:ext cx="523220" cy="3786187"/>
          </a:xfrm>
          <a:prstGeom prst="rect">
            <a:avLst/>
          </a:prstGeom>
          <a:noFill/>
        </p:spPr>
        <p:txBody>
          <a:bodyPr vert="vert">
            <a:spAutoFit/>
          </a:bodyPr>
          <a:lstStyle/>
          <a:p>
            <a:pPr>
              <a:defRPr/>
            </a:pPr>
            <a:r>
              <a:rPr lang="en-US" sz="2200" kern="0" dirty="0">
                <a:solidFill>
                  <a:srgbClr val="FF0000"/>
                </a:solidFill>
                <a:latin typeface="+mj-lt"/>
                <a:ea typeface="华文楷体"/>
                <a:cs typeface="Brush Script MT Italic"/>
              </a:rPr>
              <a:t>32 </a:t>
            </a:r>
            <a:r>
              <a:rPr lang="en-US" sz="2200" kern="0" dirty="0" smtClean="0">
                <a:solidFill>
                  <a:srgbClr val="FF0000"/>
                </a:solidFill>
                <a:latin typeface="+mj-lt"/>
                <a:ea typeface="华文楷体"/>
                <a:cs typeface="Brush Script MT Italic"/>
              </a:rPr>
              <a:t>corrector </a:t>
            </a:r>
            <a:r>
              <a:rPr lang="en-US" sz="2200" kern="0" dirty="0">
                <a:solidFill>
                  <a:srgbClr val="FF0000"/>
                </a:solidFill>
                <a:latin typeface="+mj-lt"/>
                <a:ea typeface="华文楷体"/>
                <a:cs typeface="Brush Script MT Italic"/>
              </a:rPr>
              <a:t>skew quads</a:t>
            </a:r>
            <a:endParaRPr lang="en-US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5548" name="Picture 12" descr="coupling_loop_storm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0688" y="1308100"/>
            <a:ext cx="6691312" cy="516572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rot="10800000" flipV="1">
            <a:off x="1801813" y="1865313"/>
            <a:ext cx="1360487" cy="441325"/>
          </a:xfrm>
          <a:prstGeom prst="straightConnector1">
            <a:avLst/>
          </a:prstGeom>
          <a:ln w="63500">
            <a:solidFill>
              <a:srgbClr val="00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550" name="TextBox 11"/>
          <p:cNvSpPr txBox="1">
            <a:spLocks noChangeArrowheads="1"/>
          </p:cNvSpPr>
          <p:nvPr/>
        </p:nvSpPr>
        <p:spPr bwMode="auto">
          <a:xfrm>
            <a:off x="3149600" y="1489075"/>
            <a:ext cx="3551238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700" b="1">
                <a:solidFill>
                  <a:srgbClr val="0000FF"/>
                </a:solidFill>
              </a:rPr>
              <a:t>C± loop OFF, manual correction</a:t>
            </a:r>
          </a:p>
        </p:txBody>
      </p:sp>
      <p:sp>
        <p:nvSpPr>
          <p:cNvPr id="65551" name="TextBox 11"/>
          <p:cNvSpPr txBox="1">
            <a:spLocks noChangeArrowheads="1"/>
          </p:cNvSpPr>
          <p:nvPr/>
        </p:nvSpPr>
        <p:spPr bwMode="auto">
          <a:xfrm>
            <a:off x="2203450" y="4337050"/>
            <a:ext cx="46482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700" b="1">
                <a:solidFill>
                  <a:srgbClr val="FF0000"/>
                </a:solidFill>
              </a:rPr>
              <a:t>C± loop ON, automatic hourly correction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47F44-EBF5-9148-9E19-D2FC680C3433}" type="slidenum">
              <a:rPr lang="en-GB" smtClean="0"/>
              <a:pPr/>
              <a:t>74</a:t>
            </a:fld>
            <a:endParaRPr lang="en-GB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rgbClr val="8A8B8E"/>
                </a:solidFill>
              </a:rPr>
              <a:t>Vertical emittance</a:t>
            </a:r>
            <a:r>
              <a:rPr lang="en-US" sz="2800" u="sng" dirty="0" smtClean="0">
                <a:solidFill>
                  <a:srgbClr val="8A8B8E"/>
                </a:solidFill>
              </a:rPr>
              <a:t>s</a:t>
            </a:r>
            <a:r>
              <a:rPr lang="en-US" sz="2800" dirty="0" smtClean="0">
                <a:solidFill>
                  <a:srgbClr val="8A8B8E"/>
                </a:solidFill>
              </a:rPr>
              <a:t> in the presence of coupling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Coupling correction via Resonance Driving Terms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2010: Application in the ESRF storage ring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2010: Preserving small vertical emittance during beam delivery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2011: Towards ultra-small vertical emittance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PS: Indirect measurements of vertical emittance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675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4E1984-7A56-0C46-984D-08BBCB9E5D67}" type="slidenum">
              <a:rPr lang="en-GB" smtClean="0"/>
              <a:pPr/>
              <a:t>75</a:t>
            </a:fld>
            <a:endParaRPr lang="en-GB" smtClean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200" dirty="0" smtClean="0"/>
              <a:t>2011: Towards ultra-small vertical emittance</a:t>
            </a:r>
            <a:r>
              <a:rPr lang="en-US" sz="3300" dirty="0" smtClean="0"/>
              <a:t/>
            </a:r>
            <a:br>
              <a:rPr lang="en-US" sz="3300" dirty="0" smtClean="0"/>
            </a:br>
            <a:endParaRPr lang="en-US" sz="3300" dirty="0" smtClean="0"/>
          </a:p>
        </p:txBody>
      </p:sp>
      <p:pic>
        <p:nvPicPr>
          <p:cNvPr id="7" name="Picture 12" descr="coupling_loop_storm.gif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5600" y="2268000"/>
            <a:ext cx="6638400" cy="423000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256400" y="1522800"/>
            <a:ext cx="6604000" cy="6096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tIns="46800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0"/>
              </a:spcBef>
            </a:pPr>
            <a:r>
              <a:rPr lang="en-US" sz="2800" b="1" dirty="0" smtClean="0">
                <a:solidFill>
                  <a:srgbClr val="008000"/>
                </a:solidFill>
              </a:rPr>
              <a:t>2010, with 32 skew quad correctors</a:t>
            </a:r>
            <a:endParaRPr lang="en-US" sz="2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UODA01f8.gif"/>
          <p:cNvPicPr>
            <a:picLocks noChangeAspect="1"/>
          </p:cNvPicPr>
          <p:nvPr/>
        </p:nvPicPr>
        <p:blipFill>
          <a:blip r:embed="rId3">
            <a:lum bright="-53000" contrast="74000"/>
          </a:blip>
          <a:stretch>
            <a:fillRect/>
          </a:stretch>
        </p:blipFill>
        <p:spPr>
          <a:xfrm>
            <a:off x="1244600" y="2268196"/>
            <a:ext cx="6638014" cy="423000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675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675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4E1984-7A56-0C46-984D-08BBCB9E5D67}" type="slidenum">
              <a:rPr lang="en-GB" smtClean="0"/>
              <a:pPr/>
              <a:t>76</a:t>
            </a:fld>
            <a:endParaRPr lang="en-GB" smtClean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200" dirty="0" smtClean="0"/>
              <a:t>2011: Towards ultra-small vertical emittance</a:t>
            </a:r>
            <a:r>
              <a:rPr lang="en-US" sz="3300" dirty="0" smtClean="0"/>
              <a:t/>
            </a:r>
            <a:br>
              <a:rPr lang="en-US" sz="3300" dirty="0" smtClean="0"/>
            </a:br>
            <a:endParaRPr lang="en-US" sz="3300" dirty="0" smtClean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257300" y="1524000"/>
            <a:ext cx="6604000" cy="60960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tIns="46800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0"/>
              </a:spcBef>
            </a:pPr>
            <a:r>
              <a:rPr lang="en-US" sz="2800" b="1" dirty="0" smtClean="0">
                <a:solidFill>
                  <a:srgbClr val="008000"/>
                </a:solidFill>
              </a:rPr>
              <a:t>2011, with 64 skew quad correctors</a:t>
            </a:r>
            <a:endParaRPr lang="en-US" sz="2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16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3B46E9-682B-D743-A3B8-AEB23BA24AC0}" type="slidenum">
              <a:rPr lang="en-GB" smtClean="0"/>
              <a:pPr/>
              <a:t>77</a:t>
            </a:fld>
            <a:endParaRPr lang="en-GB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Conclusion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9538"/>
            <a:ext cx="8229600" cy="5126037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Tx/>
            </a:pPr>
            <a:r>
              <a:rPr lang="en-US" sz="2300" dirty="0" smtClean="0"/>
              <a:t>The Resonance Driving Terms (RDT) formalism helps to clarify the various definitions of “vertical emittance” in the presence of coupling and allows a straightforward linear correction algorithm.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16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3B46E9-682B-D743-A3B8-AEB23BA24AC0}" type="slidenum">
              <a:rPr lang="en-GB" smtClean="0"/>
              <a:pPr/>
              <a:t>78</a:t>
            </a:fld>
            <a:endParaRPr lang="en-GB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Conclusion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9538"/>
            <a:ext cx="8229600" cy="5126037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Tx/>
            </a:pPr>
            <a:r>
              <a:rPr lang="en-US" sz="2300" dirty="0" smtClean="0"/>
              <a:t>The Resonance Driving Terms (RDT) formalism helps to clarify the various definitions of “vertical emittance” in the presence of coupling and allows a straightforward linear correction algorithm. </a:t>
            </a:r>
          </a:p>
          <a:p>
            <a:pPr eaLnBrk="1" hangingPunct="1">
              <a:spcAft>
                <a:spcPts val="600"/>
              </a:spcAft>
              <a:buClrTx/>
            </a:pPr>
            <a:r>
              <a:rPr lang="en-US" sz="2300" dirty="0" smtClean="0"/>
              <a:t>Applications in the ESRF storage ring led to vertical emittance of </a:t>
            </a:r>
            <a:r>
              <a:rPr lang="en-US" sz="2300" dirty="0" err="1" smtClean="0"/>
              <a:t>ε</a:t>
            </a:r>
            <a:r>
              <a:rPr lang="en-US" sz="2300" baseline="-25000" dirty="0" err="1" smtClean="0"/>
              <a:t>y</a:t>
            </a:r>
            <a:r>
              <a:rPr lang="en-US" sz="2300" dirty="0" smtClean="0"/>
              <a:t> = 2.6 ± 1.1 pm, a record low for this machine </a:t>
            </a:r>
            <a:r>
              <a:rPr lang="en-US" sz="2200" dirty="0" smtClean="0">
                <a:solidFill>
                  <a:srgbClr val="008000"/>
                </a:solidFill>
              </a:rPr>
              <a:t>(</a:t>
            </a:r>
            <a:r>
              <a:rPr lang="en-US" sz="2200" dirty="0" err="1" smtClean="0">
                <a:solidFill>
                  <a:srgbClr val="008000"/>
                </a:solidFill>
              </a:rPr>
              <a:t>ε</a:t>
            </a:r>
            <a:r>
              <a:rPr lang="en-US" sz="2200" baseline="-25000" dirty="0" err="1" smtClean="0">
                <a:solidFill>
                  <a:srgbClr val="008000"/>
                </a:solidFill>
              </a:rPr>
              <a:t>x</a:t>
            </a:r>
            <a:r>
              <a:rPr lang="en-US" sz="2200" dirty="0" smtClean="0">
                <a:solidFill>
                  <a:srgbClr val="008000"/>
                </a:solidFill>
              </a:rPr>
              <a:t>=4.2 nm =&gt; </a:t>
            </a:r>
            <a:r>
              <a:rPr lang="en-US" sz="2200" dirty="0" err="1" smtClean="0">
                <a:solidFill>
                  <a:srgbClr val="008000"/>
                </a:solidFill>
              </a:rPr>
              <a:t>ε</a:t>
            </a:r>
            <a:r>
              <a:rPr lang="en-US" sz="2200" baseline="-25000" dirty="0" err="1" smtClean="0">
                <a:solidFill>
                  <a:srgbClr val="008000"/>
                </a:solidFill>
              </a:rPr>
              <a:t>y</a:t>
            </a:r>
            <a:r>
              <a:rPr lang="en-US" sz="2200" dirty="0" smtClean="0">
                <a:solidFill>
                  <a:srgbClr val="008000"/>
                </a:solidFill>
              </a:rPr>
              <a:t>/</a:t>
            </a:r>
            <a:r>
              <a:rPr lang="en-US" sz="2200" dirty="0" err="1" smtClean="0">
                <a:solidFill>
                  <a:srgbClr val="008000"/>
                </a:solidFill>
              </a:rPr>
              <a:t>ε</a:t>
            </a:r>
            <a:r>
              <a:rPr lang="en-US" sz="2200" baseline="-25000" dirty="0" err="1" smtClean="0">
                <a:solidFill>
                  <a:srgbClr val="008000"/>
                </a:solidFill>
              </a:rPr>
              <a:t>x</a:t>
            </a:r>
            <a:r>
              <a:rPr lang="en-US" sz="2200" dirty="0" smtClean="0">
                <a:solidFill>
                  <a:srgbClr val="008000"/>
                </a:solidFill>
              </a:rPr>
              <a:t>≈ 0.06%, a factor 10 lower than in the past)</a:t>
            </a:r>
            <a:r>
              <a:rPr lang="en-US" sz="2200" dirty="0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16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3B46E9-682B-D743-A3B8-AEB23BA24AC0}" type="slidenum">
              <a:rPr lang="en-GB" smtClean="0"/>
              <a:pPr/>
              <a:t>79</a:t>
            </a:fld>
            <a:endParaRPr lang="en-GB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Conclusion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9538"/>
            <a:ext cx="8229600" cy="5126037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Tx/>
            </a:pPr>
            <a:r>
              <a:rPr lang="en-US" sz="2300" dirty="0" smtClean="0"/>
              <a:t>The Resonance Driving Terms (RDT) formalism helps to clarify the various definitions of “vertical emittance” in the presence of coupling and allows a straightforward linear correction algorithm. </a:t>
            </a:r>
          </a:p>
          <a:p>
            <a:pPr eaLnBrk="1" hangingPunct="1">
              <a:spcAft>
                <a:spcPts val="600"/>
              </a:spcAft>
              <a:buClrTx/>
            </a:pPr>
            <a:r>
              <a:rPr lang="en-US" sz="2300" dirty="0" smtClean="0"/>
              <a:t>Applications in the ESRF storage ring led to vertical emittance of </a:t>
            </a:r>
            <a:r>
              <a:rPr lang="en-US" sz="2300" dirty="0" err="1" smtClean="0"/>
              <a:t>ε</a:t>
            </a:r>
            <a:r>
              <a:rPr lang="en-US" sz="2300" baseline="-25000" dirty="0" err="1" smtClean="0"/>
              <a:t>y</a:t>
            </a:r>
            <a:r>
              <a:rPr lang="en-US" sz="2300" dirty="0" smtClean="0"/>
              <a:t> = 2.6 ± 1.1 pm, a record low for this machine </a:t>
            </a:r>
            <a:r>
              <a:rPr lang="en-US" sz="2200" dirty="0" smtClean="0">
                <a:solidFill>
                  <a:srgbClr val="008000"/>
                </a:solidFill>
              </a:rPr>
              <a:t>(</a:t>
            </a:r>
            <a:r>
              <a:rPr lang="en-US" sz="2200" dirty="0" err="1" smtClean="0">
                <a:solidFill>
                  <a:srgbClr val="008000"/>
                </a:solidFill>
              </a:rPr>
              <a:t>ε</a:t>
            </a:r>
            <a:r>
              <a:rPr lang="en-US" sz="2200" baseline="-25000" dirty="0" err="1" smtClean="0">
                <a:solidFill>
                  <a:srgbClr val="008000"/>
                </a:solidFill>
              </a:rPr>
              <a:t>x</a:t>
            </a:r>
            <a:r>
              <a:rPr lang="en-US" sz="2200" dirty="0" smtClean="0">
                <a:solidFill>
                  <a:srgbClr val="008000"/>
                </a:solidFill>
              </a:rPr>
              <a:t>=4.2 nm =&gt; </a:t>
            </a:r>
            <a:r>
              <a:rPr lang="en-US" sz="2200" dirty="0" err="1" smtClean="0">
                <a:solidFill>
                  <a:srgbClr val="008000"/>
                </a:solidFill>
              </a:rPr>
              <a:t>ε</a:t>
            </a:r>
            <a:r>
              <a:rPr lang="en-US" sz="2200" baseline="-25000" dirty="0" err="1" smtClean="0">
                <a:solidFill>
                  <a:srgbClr val="008000"/>
                </a:solidFill>
              </a:rPr>
              <a:t>y</a:t>
            </a:r>
            <a:r>
              <a:rPr lang="en-US" sz="2200" dirty="0" err="1" smtClean="0">
                <a:solidFill>
                  <a:srgbClr val="008000"/>
                </a:solidFill>
              </a:rPr>
              <a:t>/ε</a:t>
            </a:r>
            <a:r>
              <a:rPr lang="en-US" sz="2200" baseline="-25000" dirty="0" err="1" smtClean="0">
                <a:solidFill>
                  <a:srgbClr val="008000"/>
                </a:solidFill>
              </a:rPr>
              <a:t>x</a:t>
            </a:r>
            <a:r>
              <a:rPr lang="en-US" sz="2200" dirty="0" smtClean="0">
                <a:solidFill>
                  <a:srgbClr val="008000"/>
                </a:solidFill>
              </a:rPr>
              <a:t>≈ 0.06%, a factor 10 lower than in the past)</a:t>
            </a:r>
            <a:r>
              <a:rPr lang="en-US" sz="2200" dirty="0" smtClean="0"/>
              <a:t>.</a:t>
            </a:r>
          </a:p>
          <a:p>
            <a:pPr eaLnBrk="1" hangingPunct="1">
              <a:spcAft>
                <a:spcPts val="600"/>
              </a:spcAft>
              <a:buClrTx/>
            </a:pPr>
            <a:r>
              <a:rPr lang="en-US" sz="2300" dirty="0" smtClean="0"/>
              <a:t>Two procedures to preserve small vertical emittance during beam delivery were successfully tested:  as of spring 2011 stable </a:t>
            </a:r>
            <a:r>
              <a:rPr lang="en-US" sz="2300" dirty="0" err="1" smtClean="0"/>
              <a:t>ε</a:t>
            </a:r>
            <a:r>
              <a:rPr lang="en-US" sz="2300" baseline="-25000" dirty="0" err="1" smtClean="0"/>
              <a:t>y</a:t>
            </a:r>
            <a:r>
              <a:rPr lang="en-US" sz="2300" dirty="0" smtClean="0"/>
              <a:t> = 3.2-4.5 pm delivered to users (</a:t>
            </a:r>
            <a:r>
              <a:rPr lang="en-US" sz="2200" dirty="0" smtClean="0">
                <a:solidFill>
                  <a:srgbClr val="008000"/>
                </a:solidFill>
              </a:rPr>
              <a:t>lifetime of 45 hours after refilling @ 200 </a:t>
            </a:r>
            <a:r>
              <a:rPr lang="en-US" sz="2200" dirty="0" err="1" smtClean="0">
                <a:solidFill>
                  <a:srgbClr val="008000"/>
                </a:solidFill>
              </a:rPr>
              <a:t>mA</a:t>
            </a:r>
            <a:r>
              <a:rPr lang="en-US" sz="2200" dirty="0" smtClean="0">
                <a:solidFill>
                  <a:srgbClr val="008000"/>
                </a:solidFill>
              </a:rPr>
              <a:t>, 10 hours less than in the past only</a:t>
            </a:r>
            <a:r>
              <a:rPr lang="en-US" sz="2300" dirty="0" smtClean="0"/>
              <a:t>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C1B18-3E7F-2847-BED3-6AE8B91F3679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665163"/>
            <a:ext cx="87344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Meas. vertical emittance E</a:t>
            </a:r>
            <a:r>
              <a:rPr lang="en-US" i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mtClean="0"/>
              <a:t> from RMS beam size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4381" y="1580871"/>
            <a:ext cx="2721857" cy="4994554"/>
          </a:xfrm>
        </p:spPr>
        <p:txBody>
          <a:bodyPr/>
          <a:lstStyle/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r>
              <a:rPr lang="en-US" sz="2800" dirty="0" smtClean="0">
                <a:ea typeface="+mn-ea"/>
                <a:cs typeface="+mn-cs"/>
              </a:rPr>
              <a:t>ESRF SR equipment:</a:t>
            </a:r>
          </a:p>
          <a:p>
            <a:pPr marL="0" indent="0" eaLnBrk="1" hangingPunct="1">
              <a:spcAft>
                <a:spcPts val="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11 </a:t>
            </a:r>
            <a:r>
              <a:rPr lang="en-US" sz="2800" dirty="0" smtClean="0"/>
              <a:t> dipole radiation projection  </a:t>
            </a:r>
            <a:r>
              <a:rPr lang="en-US" sz="2800" dirty="0" smtClean="0">
                <a:ea typeface="+mn-ea"/>
                <a:cs typeface="+mn-cs"/>
              </a:rPr>
              <a:t> monitors (IAX) </a:t>
            </a:r>
          </a:p>
          <a:p>
            <a:pPr marL="0" indent="0" eaLnBrk="1" hangingPunct="1">
              <a:spcAft>
                <a:spcPts val="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 2 pinhole cameras</a:t>
            </a:r>
          </a:p>
        </p:txBody>
      </p:sp>
      <p:pic>
        <p:nvPicPr>
          <p:cNvPr id="24582" name="Picture 7" descr="Distribution_Emit_Measurement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27363" y="1649612"/>
            <a:ext cx="5888037" cy="441602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16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3B46E9-682B-D743-A3B8-AEB23BA24AC0}" type="slidenum">
              <a:rPr lang="en-GB" smtClean="0"/>
              <a:pPr/>
              <a:t>80</a:t>
            </a:fld>
            <a:endParaRPr lang="en-GB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Conclusion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9538"/>
            <a:ext cx="8229600" cy="5126037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Tx/>
            </a:pPr>
            <a:r>
              <a:rPr lang="en-US" sz="2300" dirty="0" smtClean="0"/>
              <a:t>The Resonance Driving Terms (RDT) formalism helps to clarify the various definitions of “vertical emittance” in the presence of coupling and allows a straightforward linear correction algorithm. </a:t>
            </a:r>
          </a:p>
          <a:p>
            <a:pPr eaLnBrk="1" hangingPunct="1">
              <a:spcAft>
                <a:spcPts val="600"/>
              </a:spcAft>
              <a:buClrTx/>
            </a:pPr>
            <a:r>
              <a:rPr lang="en-US" sz="2300" dirty="0" smtClean="0"/>
              <a:t>Applications in the ESRF storage ring led to vertical emittance of </a:t>
            </a:r>
            <a:r>
              <a:rPr lang="en-US" sz="2300" dirty="0" err="1" smtClean="0"/>
              <a:t>ε</a:t>
            </a:r>
            <a:r>
              <a:rPr lang="en-US" sz="2300" baseline="-25000" dirty="0" err="1" smtClean="0"/>
              <a:t>y</a:t>
            </a:r>
            <a:r>
              <a:rPr lang="en-US" sz="2300" dirty="0" smtClean="0"/>
              <a:t> = 2.6 ± 1.1 pm, a record low for this machine </a:t>
            </a:r>
            <a:r>
              <a:rPr lang="en-US" sz="2200" dirty="0" smtClean="0">
                <a:solidFill>
                  <a:srgbClr val="008000"/>
                </a:solidFill>
              </a:rPr>
              <a:t>(</a:t>
            </a:r>
            <a:r>
              <a:rPr lang="en-US" sz="2200" dirty="0" err="1" smtClean="0">
                <a:solidFill>
                  <a:srgbClr val="008000"/>
                </a:solidFill>
              </a:rPr>
              <a:t>ε</a:t>
            </a:r>
            <a:r>
              <a:rPr lang="en-US" sz="2200" baseline="-25000" dirty="0" err="1" smtClean="0">
                <a:solidFill>
                  <a:srgbClr val="008000"/>
                </a:solidFill>
              </a:rPr>
              <a:t>x</a:t>
            </a:r>
            <a:r>
              <a:rPr lang="en-US" sz="2200" dirty="0" smtClean="0">
                <a:solidFill>
                  <a:srgbClr val="008000"/>
                </a:solidFill>
              </a:rPr>
              <a:t>=4.2 nm =&gt; </a:t>
            </a:r>
            <a:r>
              <a:rPr lang="en-US" sz="2200" dirty="0" err="1" smtClean="0">
                <a:solidFill>
                  <a:srgbClr val="008000"/>
                </a:solidFill>
              </a:rPr>
              <a:t>ε</a:t>
            </a:r>
            <a:r>
              <a:rPr lang="en-US" sz="2200" baseline="-25000" dirty="0" err="1" smtClean="0">
                <a:solidFill>
                  <a:srgbClr val="008000"/>
                </a:solidFill>
              </a:rPr>
              <a:t>y</a:t>
            </a:r>
            <a:r>
              <a:rPr lang="en-US" sz="2200" dirty="0" err="1" smtClean="0">
                <a:solidFill>
                  <a:srgbClr val="008000"/>
                </a:solidFill>
              </a:rPr>
              <a:t>/ε</a:t>
            </a:r>
            <a:r>
              <a:rPr lang="en-US" sz="2200" baseline="-25000" dirty="0" err="1" smtClean="0">
                <a:solidFill>
                  <a:srgbClr val="008000"/>
                </a:solidFill>
              </a:rPr>
              <a:t>x</a:t>
            </a:r>
            <a:r>
              <a:rPr lang="en-US" sz="2200" dirty="0" smtClean="0">
                <a:solidFill>
                  <a:srgbClr val="008000"/>
                </a:solidFill>
              </a:rPr>
              <a:t>≈ 0.06%, a factor 10 lower than in the past)</a:t>
            </a:r>
            <a:r>
              <a:rPr lang="en-US" sz="2200" dirty="0" smtClean="0"/>
              <a:t>.</a:t>
            </a:r>
          </a:p>
          <a:p>
            <a:pPr eaLnBrk="1" hangingPunct="1">
              <a:spcAft>
                <a:spcPts val="600"/>
              </a:spcAft>
              <a:buClrTx/>
            </a:pPr>
            <a:r>
              <a:rPr lang="en-US" sz="2300" dirty="0" smtClean="0"/>
              <a:t>Two procedures to preserve small vertical emittance during beam delivery were successfully tested:  as of spring 2011 stable </a:t>
            </a:r>
            <a:r>
              <a:rPr lang="en-US" sz="2300" dirty="0" err="1" smtClean="0"/>
              <a:t>ε</a:t>
            </a:r>
            <a:r>
              <a:rPr lang="en-US" sz="2300" baseline="-25000" dirty="0" err="1" smtClean="0"/>
              <a:t>y</a:t>
            </a:r>
            <a:r>
              <a:rPr lang="en-US" sz="2300" dirty="0" smtClean="0"/>
              <a:t> = 3.2-4.5 pm delivered to users (</a:t>
            </a:r>
            <a:r>
              <a:rPr lang="en-US" sz="2200" dirty="0" smtClean="0">
                <a:solidFill>
                  <a:srgbClr val="008000"/>
                </a:solidFill>
              </a:rPr>
              <a:t>lifetime of 45 hours after refilling @ 200 </a:t>
            </a:r>
            <a:r>
              <a:rPr lang="en-US" sz="2200" dirty="0" err="1" smtClean="0">
                <a:solidFill>
                  <a:srgbClr val="008000"/>
                </a:solidFill>
              </a:rPr>
              <a:t>mA</a:t>
            </a:r>
            <a:r>
              <a:rPr lang="en-US" sz="2200" dirty="0" smtClean="0">
                <a:solidFill>
                  <a:srgbClr val="008000"/>
                </a:solidFill>
              </a:rPr>
              <a:t>, 10 hours less than in the past only</a:t>
            </a:r>
            <a:r>
              <a:rPr lang="en-US" sz="2300" dirty="0" smtClean="0"/>
              <a:t>). </a:t>
            </a:r>
          </a:p>
          <a:p>
            <a:pPr eaLnBrk="1" hangingPunct="1">
              <a:buClrTx/>
            </a:pPr>
            <a:r>
              <a:rPr lang="en-US" sz="2300" dirty="0" smtClean="0"/>
              <a:t>Final goal: to deliver a beam of </a:t>
            </a:r>
            <a:r>
              <a:rPr lang="en-US" sz="2300" dirty="0" err="1" smtClean="0"/>
              <a:t>ε</a:t>
            </a:r>
            <a:r>
              <a:rPr lang="en-US" sz="2300" baseline="-25000" dirty="0" err="1" smtClean="0"/>
              <a:t>y</a:t>
            </a:r>
            <a:r>
              <a:rPr lang="en-US" sz="2300" dirty="0" smtClean="0"/>
              <a:t> = 2 pm.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47F44-EBF5-9148-9E19-D2FC680C3433}" type="slidenum">
              <a:rPr lang="en-GB" smtClean="0"/>
              <a:pPr/>
              <a:t>81</a:t>
            </a:fld>
            <a:endParaRPr lang="en-GB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rgbClr val="8A8B8E"/>
                </a:solidFill>
              </a:rPr>
              <a:t>Vertical emittance</a:t>
            </a:r>
            <a:r>
              <a:rPr lang="en-US" sz="2800" u="sng" dirty="0" smtClean="0">
                <a:solidFill>
                  <a:srgbClr val="8A8B8E"/>
                </a:solidFill>
              </a:rPr>
              <a:t>s</a:t>
            </a:r>
            <a:r>
              <a:rPr lang="en-US" sz="2800" dirty="0" smtClean="0">
                <a:solidFill>
                  <a:srgbClr val="8A8B8E"/>
                </a:solidFill>
              </a:rPr>
              <a:t> in the presence of coupling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Coupling correction via Resonance Driving Terms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2010: Application in the ESRF storage ring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2010: Preserving small vertical emittance during beam delivery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>
                <a:solidFill>
                  <a:srgbClr val="8A8B8E"/>
                </a:solidFill>
              </a:rPr>
              <a:t>2011: Towards ultra-small vertical emittance</a:t>
            </a:r>
          </a:p>
          <a:p>
            <a:pPr eaLnBrk="1" hangingPunct="1">
              <a:spcAft>
                <a:spcPts val="1200"/>
              </a:spcAft>
              <a:buClrTx/>
              <a:defRPr/>
            </a:pPr>
            <a:r>
              <a:rPr lang="en-US" sz="2800" dirty="0" smtClean="0"/>
              <a:t>PS: Indirect measurements of vertical emittance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82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The coupling sum resonance 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174624" y="1587500"/>
            <a:ext cx="8347075" cy="4584700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Autofit/>
          </a:bodyPr>
          <a:lstStyle/>
          <a:p>
            <a:pPr>
              <a:spcAft>
                <a:spcPts val="1800"/>
              </a:spcAft>
            </a:pPr>
            <a:r>
              <a:rPr lang="en-US" sz="2400" b="1" i="1" dirty="0" smtClean="0"/>
              <a:t>Lepton machine =&gt; low hor. emittance =&gt; hor. focusing stronger than vertical =&gt; </a:t>
            </a:r>
            <a:r>
              <a:rPr lang="en-US" sz="2400" b="1" i="1" dirty="0" err="1" smtClean="0"/>
              <a:t>Qx</a:t>
            </a:r>
            <a:r>
              <a:rPr lang="en-US" sz="2400" b="1" i="1" dirty="0" smtClean="0"/>
              <a:t> &gt;&gt; </a:t>
            </a:r>
            <a:r>
              <a:rPr lang="en-US" sz="2400" b="1" i="1" dirty="0" err="1" smtClean="0"/>
              <a:t>Qy</a:t>
            </a:r>
            <a:r>
              <a:rPr lang="en-US" sz="2400" b="1" i="1" dirty="0" smtClean="0"/>
              <a:t> (</a:t>
            </a:r>
            <a:r>
              <a:rPr lang="en-US" sz="2400" b="1" i="1" dirty="0"/>
              <a:t>@ ESRF </a:t>
            </a:r>
            <a:r>
              <a:rPr lang="en-US" sz="2400" b="1" i="1" dirty="0" err="1"/>
              <a:t>Qx</a:t>
            </a:r>
            <a:r>
              <a:rPr lang="en-US" sz="2400" b="1" i="1" dirty="0"/>
              <a:t>=</a:t>
            </a:r>
            <a:r>
              <a:rPr lang="en-US" sz="2400" b="1" i="1" dirty="0">
                <a:solidFill>
                  <a:srgbClr val="0000FF"/>
                </a:solidFill>
              </a:rPr>
              <a:t>36</a:t>
            </a:r>
            <a:r>
              <a:rPr lang="en-US" sz="2400" b="1" i="1" dirty="0"/>
              <a:t>.44 , </a:t>
            </a:r>
            <a:r>
              <a:rPr lang="en-US" sz="2400" b="1" i="1" dirty="0" err="1"/>
              <a:t>Qy</a:t>
            </a:r>
            <a:r>
              <a:rPr lang="en-US" sz="2400" b="1" i="1" dirty="0"/>
              <a:t>=</a:t>
            </a:r>
            <a:r>
              <a:rPr lang="en-US" sz="2400" b="1" i="1" dirty="0">
                <a:solidFill>
                  <a:srgbClr val="0000FF"/>
                </a:solidFill>
              </a:rPr>
              <a:t>13</a:t>
            </a:r>
            <a:r>
              <a:rPr lang="en-US" sz="2400" b="1" i="1" dirty="0"/>
              <a:t>.39 , </a:t>
            </a:r>
            <a:r>
              <a:rPr lang="en-US" sz="2400" b="1" i="1" dirty="0" err="1"/>
              <a:t>Qx-Qy</a:t>
            </a:r>
            <a:r>
              <a:rPr lang="en-US" sz="2400" b="1" i="1" dirty="0"/>
              <a:t>=</a:t>
            </a:r>
            <a:r>
              <a:rPr lang="en-US" sz="2400" b="1" i="1" dirty="0" smtClean="0">
                <a:solidFill>
                  <a:srgbClr val="0000FF"/>
                </a:solidFill>
              </a:rPr>
              <a:t>23</a:t>
            </a:r>
            <a:r>
              <a:rPr lang="en-US" sz="2400" b="1" i="1" dirty="0" smtClean="0"/>
              <a:t>.05 </a:t>
            </a:r>
            <a:r>
              <a:rPr lang="en-US" sz="2400" b="1" i="1" dirty="0"/>
              <a:t>)</a:t>
            </a:r>
            <a:r>
              <a:rPr lang="en-US" sz="2400" b="1" i="1" dirty="0" smtClean="0"/>
              <a:t> </a:t>
            </a:r>
          </a:p>
        </p:txBody>
      </p:sp>
      <p:sp>
        <p:nvSpPr>
          <p:cNvPr id="18" name="Footer Placeholder 4"/>
          <p:cNvSpPr txBox="1">
            <a:spLocks/>
          </p:cNvSpPr>
          <p:nvPr/>
        </p:nvSpPr>
        <p:spPr bwMode="auto">
          <a:xfrm>
            <a:off x="266700" y="2844801"/>
            <a:ext cx="8483600" cy="64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Low-</a:t>
            </a:r>
            <a:r>
              <a:rPr lang="en-US" sz="24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emitt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. Rings: |f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1010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~ 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|f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1001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 ( i.e. S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~ S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-  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)=&gt; |C</a:t>
            </a:r>
            <a:r>
              <a:rPr lang="en-US" sz="2400" b="1" kern="0" baseline="30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|~|C</a:t>
            </a:r>
            <a:r>
              <a:rPr lang="en-US" sz="2400" b="1" kern="0" baseline="30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- 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endParaRPr lang="en-US" sz="3200" b="1" kern="0" dirty="0" smtClean="0">
              <a:solidFill>
                <a:srgbClr val="0000FF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83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The coupling sum resonance 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174624" y="1587500"/>
            <a:ext cx="8347075" cy="4584700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Autofit/>
          </a:bodyPr>
          <a:lstStyle/>
          <a:p>
            <a:pPr>
              <a:spcAft>
                <a:spcPts val="1800"/>
              </a:spcAft>
            </a:pPr>
            <a:r>
              <a:rPr lang="en-US" sz="2400" b="1" i="1" dirty="0" smtClean="0"/>
              <a:t>Lepton machine =&gt; low hor. emittance =&gt; hor. focusing stronger than vertical =&gt; </a:t>
            </a:r>
            <a:r>
              <a:rPr lang="en-US" sz="2400" b="1" i="1" dirty="0" err="1" smtClean="0"/>
              <a:t>Qx</a:t>
            </a:r>
            <a:r>
              <a:rPr lang="en-US" sz="2400" b="1" i="1" dirty="0" smtClean="0"/>
              <a:t> &gt;&gt; </a:t>
            </a:r>
            <a:r>
              <a:rPr lang="en-US" sz="2400" b="1" i="1" dirty="0" err="1" smtClean="0"/>
              <a:t>Qy</a:t>
            </a:r>
            <a:r>
              <a:rPr lang="en-US" sz="2400" b="1" i="1" dirty="0" smtClean="0"/>
              <a:t> (</a:t>
            </a:r>
            <a:r>
              <a:rPr lang="en-US" sz="2400" b="1" i="1" dirty="0"/>
              <a:t>@ ESRF </a:t>
            </a:r>
            <a:r>
              <a:rPr lang="en-US" sz="2400" b="1" i="1" dirty="0" err="1"/>
              <a:t>Qx</a:t>
            </a:r>
            <a:r>
              <a:rPr lang="en-US" sz="2400" b="1" i="1" dirty="0"/>
              <a:t>=</a:t>
            </a:r>
            <a:r>
              <a:rPr lang="en-US" sz="2400" b="1" i="1" dirty="0">
                <a:solidFill>
                  <a:srgbClr val="0000FF"/>
                </a:solidFill>
              </a:rPr>
              <a:t>36</a:t>
            </a:r>
            <a:r>
              <a:rPr lang="en-US" sz="2400" b="1" i="1" dirty="0"/>
              <a:t>.44 , </a:t>
            </a:r>
            <a:r>
              <a:rPr lang="en-US" sz="2400" b="1" i="1" dirty="0" err="1"/>
              <a:t>Qy</a:t>
            </a:r>
            <a:r>
              <a:rPr lang="en-US" sz="2400" b="1" i="1" dirty="0"/>
              <a:t>=</a:t>
            </a:r>
            <a:r>
              <a:rPr lang="en-US" sz="2400" b="1" i="1" dirty="0">
                <a:solidFill>
                  <a:srgbClr val="0000FF"/>
                </a:solidFill>
              </a:rPr>
              <a:t>13</a:t>
            </a:r>
            <a:r>
              <a:rPr lang="en-US" sz="2400" b="1" i="1" dirty="0"/>
              <a:t>.39 , </a:t>
            </a:r>
            <a:r>
              <a:rPr lang="en-US" sz="2400" b="1" i="1" dirty="0" err="1"/>
              <a:t>Qx-Qy</a:t>
            </a:r>
            <a:r>
              <a:rPr lang="en-US" sz="2400" b="1" i="1" dirty="0"/>
              <a:t>=</a:t>
            </a:r>
            <a:r>
              <a:rPr lang="en-US" sz="2400" b="1" i="1" dirty="0" smtClean="0">
                <a:solidFill>
                  <a:srgbClr val="0000FF"/>
                </a:solidFill>
              </a:rPr>
              <a:t>23</a:t>
            </a:r>
            <a:r>
              <a:rPr lang="en-US" sz="2400" b="1" i="1" dirty="0" smtClean="0"/>
              <a:t>.05 </a:t>
            </a:r>
            <a:r>
              <a:rPr lang="en-US" sz="2400" b="1" i="1" dirty="0"/>
              <a:t>)</a:t>
            </a:r>
            <a:r>
              <a:rPr lang="en-US" sz="2400" b="1" i="1" dirty="0" smtClean="0"/>
              <a:t> </a:t>
            </a:r>
          </a:p>
          <a:p>
            <a:pPr>
              <a:spcAft>
                <a:spcPts val="1800"/>
              </a:spcAft>
            </a:pPr>
            <a:endParaRPr lang="en-US" sz="2400" b="1" i="1" dirty="0" smtClean="0"/>
          </a:p>
          <a:p>
            <a:pPr>
              <a:spcAft>
                <a:spcPts val="1800"/>
              </a:spcAft>
            </a:pPr>
            <a:r>
              <a:rPr lang="en-US" sz="2400" b="1" i="1" dirty="0" err="1" smtClean="0"/>
              <a:t>Hadron</a:t>
            </a:r>
            <a:r>
              <a:rPr lang="en-US" sz="2400" b="1" i="1" dirty="0" smtClean="0"/>
              <a:t> machine =&gt; almost “round” beam (</a:t>
            </a:r>
            <a:r>
              <a:rPr lang="en-US" sz="2400" b="1" i="1" dirty="0" err="1" smtClean="0"/>
              <a:t>Ex~Ey</a:t>
            </a:r>
            <a:r>
              <a:rPr lang="en-US" sz="2400" b="1" i="1" dirty="0" smtClean="0"/>
              <a:t>) =&gt; similar hor. &amp; ver. focusing =&gt; </a:t>
            </a:r>
            <a:r>
              <a:rPr lang="en-US" sz="2400" b="1" i="1" dirty="0" err="1" smtClean="0"/>
              <a:t>Qx</a:t>
            </a:r>
            <a:r>
              <a:rPr lang="en-US" sz="2400" b="1" i="1" dirty="0" smtClean="0"/>
              <a:t> ~ </a:t>
            </a:r>
            <a:r>
              <a:rPr lang="en-US" sz="2400" b="1" i="1" dirty="0" err="1" smtClean="0"/>
              <a:t>Qy</a:t>
            </a:r>
            <a:r>
              <a:rPr lang="en-US" sz="2400" b="1" i="1" dirty="0" smtClean="0"/>
              <a:t> (</a:t>
            </a:r>
            <a:r>
              <a:rPr lang="en-US" sz="2400" b="1" i="1" dirty="0"/>
              <a:t>like the CERN </a:t>
            </a:r>
            <a:r>
              <a:rPr lang="en-US" sz="2400" b="1" i="1" dirty="0" smtClean="0"/>
              <a:t>SPS </a:t>
            </a:r>
            <a:r>
              <a:rPr lang="en-US" sz="2400" b="1" i="1" dirty="0" err="1" smtClean="0"/>
              <a:t>Qx</a:t>
            </a:r>
            <a:r>
              <a:rPr lang="en-US" sz="2400" b="1" i="1" dirty="0" smtClean="0"/>
              <a:t>=</a:t>
            </a:r>
            <a:r>
              <a:rPr lang="en-US" sz="2400" b="1" i="1" dirty="0" smtClean="0">
                <a:solidFill>
                  <a:srgbClr val="008000"/>
                </a:solidFill>
              </a:rPr>
              <a:t>26</a:t>
            </a:r>
            <a:r>
              <a:rPr lang="en-US" sz="2400" b="1" i="1" dirty="0" smtClean="0"/>
              <a:t>.18 , </a:t>
            </a:r>
            <a:r>
              <a:rPr lang="en-US" sz="2400" b="1" i="1" dirty="0" err="1" smtClean="0"/>
              <a:t>Qy</a:t>
            </a:r>
            <a:r>
              <a:rPr lang="en-US" sz="2400" b="1" i="1" dirty="0" smtClean="0"/>
              <a:t>=</a:t>
            </a:r>
            <a:r>
              <a:rPr lang="en-US" sz="2400" b="1" i="1" dirty="0" smtClean="0">
                <a:solidFill>
                  <a:srgbClr val="008000"/>
                </a:solidFill>
              </a:rPr>
              <a:t>26</a:t>
            </a:r>
            <a:r>
              <a:rPr lang="en-US" sz="2400" b="1" i="1" dirty="0" smtClean="0"/>
              <a:t>.22 , </a:t>
            </a:r>
            <a:r>
              <a:rPr lang="en-US" sz="2400" b="1" i="1" dirty="0" err="1" smtClean="0"/>
              <a:t>Qx-Qy</a:t>
            </a:r>
            <a:r>
              <a:rPr lang="en-US" sz="2400" b="1" i="1" dirty="0" smtClean="0"/>
              <a:t>=-</a:t>
            </a:r>
            <a:r>
              <a:rPr lang="en-US" sz="2400" b="1" i="1" dirty="0" smtClean="0">
                <a:solidFill>
                  <a:srgbClr val="008000"/>
                </a:solidFill>
              </a:rPr>
              <a:t>0</a:t>
            </a:r>
            <a:r>
              <a:rPr lang="en-US" sz="2400" b="1" i="1" dirty="0" smtClean="0"/>
              <a:t>.04 )</a:t>
            </a:r>
          </a:p>
        </p:txBody>
      </p:sp>
      <p:sp>
        <p:nvSpPr>
          <p:cNvPr id="18" name="Footer Placeholder 4"/>
          <p:cNvSpPr txBox="1">
            <a:spLocks/>
          </p:cNvSpPr>
          <p:nvPr/>
        </p:nvSpPr>
        <p:spPr bwMode="auto">
          <a:xfrm>
            <a:off x="266700" y="2844801"/>
            <a:ext cx="8483600" cy="64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Low-</a:t>
            </a:r>
            <a:r>
              <a:rPr lang="en-US" sz="24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emitt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. Rings: |f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1010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~ 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|f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1001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 ( i.e. S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~ S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-  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)=&gt; |C</a:t>
            </a:r>
            <a:r>
              <a:rPr lang="en-US" sz="2400" b="1" kern="0" baseline="30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|~|C</a:t>
            </a:r>
            <a:r>
              <a:rPr lang="en-US" sz="2400" b="1" kern="0" baseline="30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- 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endParaRPr lang="en-US" sz="3200" b="1" kern="0" dirty="0" smtClean="0">
              <a:solidFill>
                <a:srgbClr val="0000FF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Footer Placeholder 4"/>
          <p:cNvSpPr txBox="1">
            <a:spLocks/>
          </p:cNvSpPr>
          <p:nvPr/>
        </p:nvSpPr>
        <p:spPr bwMode="auto">
          <a:xfrm>
            <a:off x="279400" y="4737101"/>
            <a:ext cx="8255000" cy="64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400" b="1" kern="0" dirty="0" err="1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Hadron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 Rings: |f</a:t>
            </a:r>
            <a:r>
              <a:rPr lang="en-US" sz="2400" b="1" kern="0" baseline="-25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1010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r>
              <a:rPr lang="en-US" sz="20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 &lt;&lt; 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|f</a:t>
            </a:r>
            <a:r>
              <a:rPr lang="en-US" sz="2400" b="1" kern="0" baseline="-25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1001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| ( i.e. S</a:t>
            </a:r>
            <a:r>
              <a:rPr lang="en-US" sz="2400" b="1" kern="0" baseline="-25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 &lt;&lt; S</a:t>
            </a:r>
            <a:r>
              <a:rPr lang="en-US" sz="2400" b="1" kern="0" baseline="-25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- 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)=&gt; |C</a:t>
            </a:r>
            <a:r>
              <a:rPr lang="en-US" sz="2400" b="1" kern="0" baseline="30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|&lt;&lt;|C</a:t>
            </a:r>
            <a:r>
              <a:rPr lang="en-US" sz="2400" b="1" kern="0" baseline="30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- 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endParaRPr lang="en-US" sz="3200" b="1" kern="0" dirty="0" smtClean="0">
              <a:solidFill>
                <a:srgbClr val="008000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174624" y="1587500"/>
            <a:ext cx="8347075" cy="4584700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Autofit/>
          </a:bodyPr>
          <a:lstStyle/>
          <a:p>
            <a:pPr>
              <a:spcAft>
                <a:spcPts val="1800"/>
              </a:spcAft>
            </a:pPr>
            <a:r>
              <a:rPr lang="en-US" sz="2400" b="1" i="1" dirty="0" smtClean="0"/>
              <a:t>Lepton machine =&gt; low hor. emittance =&gt; hor. focusing stronger than vertical =&gt; </a:t>
            </a:r>
            <a:r>
              <a:rPr lang="en-US" sz="2400" b="1" i="1" dirty="0" err="1" smtClean="0"/>
              <a:t>Qx</a:t>
            </a:r>
            <a:r>
              <a:rPr lang="en-US" sz="2400" b="1" i="1" dirty="0" smtClean="0"/>
              <a:t> &gt;&gt; </a:t>
            </a:r>
            <a:r>
              <a:rPr lang="en-US" sz="2400" b="1" i="1" dirty="0" err="1" smtClean="0"/>
              <a:t>Qy</a:t>
            </a:r>
            <a:r>
              <a:rPr lang="en-US" sz="2400" b="1" i="1" dirty="0" smtClean="0"/>
              <a:t> (</a:t>
            </a:r>
            <a:r>
              <a:rPr lang="en-US" sz="2400" b="1" i="1" dirty="0"/>
              <a:t>@ ESRF </a:t>
            </a:r>
            <a:r>
              <a:rPr lang="en-US" sz="2400" b="1" i="1" dirty="0" err="1"/>
              <a:t>Qx</a:t>
            </a:r>
            <a:r>
              <a:rPr lang="en-US" sz="2400" b="1" i="1" dirty="0"/>
              <a:t>=</a:t>
            </a:r>
            <a:r>
              <a:rPr lang="en-US" sz="2400" b="1" i="1" dirty="0">
                <a:solidFill>
                  <a:srgbClr val="0000FF"/>
                </a:solidFill>
              </a:rPr>
              <a:t>36</a:t>
            </a:r>
            <a:r>
              <a:rPr lang="en-US" sz="2400" b="1" i="1" dirty="0"/>
              <a:t>.44 , </a:t>
            </a:r>
            <a:r>
              <a:rPr lang="en-US" sz="2400" b="1" i="1" dirty="0" err="1"/>
              <a:t>Qy</a:t>
            </a:r>
            <a:r>
              <a:rPr lang="en-US" sz="2400" b="1" i="1" dirty="0"/>
              <a:t>=</a:t>
            </a:r>
            <a:r>
              <a:rPr lang="en-US" sz="2400" b="1" i="1" dirty="0">
                <a:solidFill>
                  <a:srgbClr val="0000FF"/>
                </a:solidFill>
              </a:rPr>
              <a:t>13</a:t>
            </a:r>
            <a:r>
              <a:rPr lang="en-US" sz="2400" b="1" i="1" dirty="0"/>
              <a:t>.39 , </a:t>
            </a:r>
            <a:r>
              <a:rPr lang="en-US" sz="2400" b="1" i="1" dirty="0" err="1"/>
              <a:t>Qx-Qy</a:t>
            </a:r>
            <a:r>
              <a:rPr lang="en-US" sz="2400" b="1" i="1" dirty="0"/>
              <a:t>=</a:t>
            </a:r>
            <a:r>
              <a:rPr lang="en-US" sz="2400" b="1" i="1" dirty="0" smtClean="0">
                <a:solidFill>
                  <a:srgbClr val="0000FF"/>
                </a:solidFill>
              </a:rPr>
              <a:t>23</a:t>
            </a:r>
            <a:r>
              <a:rPr lang="en-US" sz="2400" b="1" i="1" dirty="0" smtClean="0"/>
              <a:t>.05 </a:t>
            </a:r>
            <a:r>
              <a:rPr lang="en-US" sz="2400" b="1" i="1" dirty="0"/>
              <a:t>)</a:t>
            </a:r>
            <a:r>
              <a:rPr lang="en-US" sz="2400" b="1" i="1" dirty="0" smtClean="0"/>
              <a:t> </a:t>
            </a:r>
          </a:p>
          <a:p>
            <a:pPr>
              <a:spcAft>
                <a:spcPts val="1800"/>
              </a:spcAft>
            </a:pPr>
            <a:endParaRPr lang="en-US" sz="2400" b="1" i="1" dirty="0" smtClean="0"/>
          </a:p>
          <a:p>
            <a:pPr>
              <a:spcAft>
                <a:spcPts val="1800"/>
              </a:spcAft>
            </a:pPr>
            <a:r>
              <a:rPr lang="en-US" sz="2400" b="1" i="1" dirty="0" err="1" smtClean="0"/>
              <a:t>Hadron</a:t>
            </a:r>
            <a:r>
              <a:rPr lang="en-US" sz="2400" b="1" i="1" dirty="0" smtClean="0"/>
              <a:t> machine =&gt; almost “round” beam (</a:t>
            </a:r>
            <a:r>
              <a:rPr lang="en-US" sz="2400" b="1" i="1" dirty="0" err="1" smtClean="0"/>
              <a:t>Ex~Ey</a:t>
            </a:r>
            <a:r>
              <a:rPr lang="en-US" sz="2400" b="1" i="1" dirty="0" smtClean="0"/>
              <a:t>) =&gt; similar hor. &amp; ver. focusing =&gt; </a:t>
            </a:r>
            <a:r>
              <a:rPr lang="en-US" sz="2400" b="1" i="1" dirty="0" err="1" smtClean="0"/>
              <a:t>Qx</a:t>
            </a:r>
            <a:r>
              <a:rPr lang="en-US" sz="2400" b="1" i="1" dirty="0" smtClean="0"/>
              <a:t> ~ </a:t>
            </a:r>
            <a:r>
              <a:rPr lang="en-US" sz="2400" b="1" i="1" dirty="0" err="1" smtClean="0"/>
              <a:t>Qy</a:t>
            </a:r>
            <a:r>
              <a:rPr lang="en-US" sz="2400" b="1" i="1" dirty="0" smtClean="0"/>
              <a:t> (</a:t>
            </a:r>
            <a:r>
              <a:rPr lang="en-US" sz="2400" b="1" i="1" dirty="0"/>
              <a:t>like the CERN </a:t>
            </a:r>
            <a:r>
              <a:rPr lang="en-US" sz="2400" b="1" i="1" dirty="0" smtClean="0"/>
              <a:t>SPS </a:t>
            </a:r>
            <a:r>
              <a:rPr lang="en-US" sz="2400" b="1" i="1" dirty="0" err="1" smtClean="0"/>
              <a:t>Qx</a:t>
            </a:r>
            <a:r>
              <a:rPr lang="en-US" sz="2400" b="1" i="1" dirty="0" smtClean="0"/>
              <a:t>=</a:t>
            </a:r>
            <a:r>
              <a:rPr lang="en-US" sz="2400" b="1" i="1" dirty="0" smtClean="0">
                <a:solidFill>
                  <a:srgbClr val="008000"/>
                </a:solidFill>
              </a:rPr>
              <a:t>26</a:t>
            </a:r>
            <a:r>
              <a:rPr lang="en-US" sz="2400" b="1" i="1" dirty="0" smtClean="0"/>
              <a:t>.18 , </a:t>
            </a:r>
            <a:r>
              <a:rPr lang="en-US" sz="2400" b="1" i="1" dirty="0" err="1" smtClean="0"/>
              <a:t>Qy</a:t>
            </a:r>
            <a:r>
              <a:rPr lang="en-US" sz="2400" b="1" i="1" dirty="0" smtClean="0"/>
              <a:t>=</a:t>
            </a:r>
            <a:r>
              <a:rPr lang="en-US" sz="2400" b="1" i="1" dirty="0" smtClean="0">
                <a:solidFill>
                  <a:srgbClr val="008000"/>
                </a:solidFill>
              </a:rPr>
              <a:t>26</a:t>
            </a:r>
            <a:r>
              <a:rPr lang="en-US" sz="2400" b="1" i="1" dirty="0" smtClean="0"/>
              <a:t>.22 , </a:t>
            </a:r>
            <a:r>
              <a:rPr lang="en-US" sz="2400" b="1" i="1" dirty="0" err="1" smtClean="0"/>
              <a:t>Qx-Qy</a:t>
            </a:r>
            <a:r>
              <a:rPr lang="en-US" sz="2400" b="1" i="1" dirty="0" smtClean="0"/>
              <a:t>=-</a:t>
            </a:r>
            <a:r>
              <a:rPr lang="en-US" sz="2400" b="1" i="1" dirty="0" smtClean="0">
                <a:solidFill>
                  <a:srgbClr val="008000"/>
                </a:solidFill>
              </a:rPr>
              <a:t>0</a:t>
            </a:r>
            <a:r>
              <a:rPr lang="en-US" sz="2400" b="1" i="1" dirty="0" smtClean="0"/>
              <a:t>.04 )</a:t>
            </a:r>
          </a:p>
          <a:p>
            <a:pPr>
              <a:spcAft>
                <a:spcPts val="1800"/>
              </a:spcAft>
            </a:pPr>
            <a:endParaRPr lang="en-US" sz="2400" b="1" i="1" dirty="0" smtClean="0"/>
          </a:p>
          <a:p>
            <a:pPr algn="ctr">
              <a:spcAft>
                <a:spcPts val="1800"/>
              </a:spcAft>
            </a:pPr>
            <a:r>
              <a:rPr lang="en-US" sz="4000" b="1" i="1" dirty="0" smtClean="0">
                <a:solidFill>
                  <a:srgbClr val="FF0000"/>
                </a:solidFill>
              </a:rPr>
              <a:t>WHY?</a:t>
            </a:r>
          </a:p>
        </p:txBody>
      </p:sp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84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The coupling sum resonance 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Footer Placeholder 4"/>
          <p:cNvSpPr txBox="1">
            <a:spLocks/>
          </p:cNvSpPr>
          <p:nvPr/>
        </p:nvSpPr>
        <p:spPr bwMode="auto">
          <a:xfrm>
            <a:off x="266700" y="2844801"/>
            <a:ext cx="8483600" cy="64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Low-</a:t>
            </a:r>
            <a:r>
              <a:rPr lang="en-US" sz="24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emitt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. Rings: |f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1010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~ 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|f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1001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 ( i.e. S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~ S</a:t>
            </a:r>
            <a:r>
              <a:rPr lang="en-US" sz="2400" b="1" kern="0" baseline="-25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-  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)=&gt; |C</a:t>
            </a:r>
            <a:r>
              <a:rPr lang="en-US" sz="2400" b="1" kern="0" baseline="30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|~|C</a:t>
            </a:r>
            <a:r>
              <a:rPr lang="en-US" sz="2400" b="1" kern="0" baseline="3000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- </a:t>
            </a:r>
            <a:r>
              <a:rPr lang="en-US" sz="2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endParaRPr lang="en-US" sz="3200" b="1" kern="0" dirty="0" smtClean="0">
              <a:solidFill>
                <a:srgbClr val="0000FF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Footer Placeholder 4"/>
          <p:cNvSpPr txBox="1">
            <a:spLocks/>
          </p:cNvSpPr>
          <p:nvPr/>
        </p:nvSpPr>
        <p:spPr bwMode="auto">
          <a:xfrm>
            <a:off x="279400" y="4737101"/>
            <a:ext cx="8255000" cy="64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00"/>
              </a:spcBef>
              <a:spcAft>
                <a:spcPts val="0"/>
              </a:spcAft>
              <a:buClr>
                <a:srgbClr val="7DA9DA"/>
              </a:buClr>
              <a:defRPr/>
            </a:pPr>
            <a:r>
              <a:rPr lang="en-US" sz="2400" b="1" kern="0" dirty="0" err="1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Hadron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 Rings: |f</a:t>
            </a:r>
            <a:r>
              <a:rPr lang="en-US" sz="2400" b="1" kern="0" baseline="-25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1010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r>
              <a:rPr lang="en-US" sz="20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 &lt;&lt; 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|f</a:t>
            </a:r>
            <a:r>
              <a:rPr lang="en-US" sz="2400" b="1" kern="0" baseline="-25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1001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| ( i.e. S</a:t>
            </a:r>
            <a:r>
              <a:rPr lang="en-US" sz="2400" b="1" kern="0" baseline="-25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 &lt;&lt; S</a:t>
            </a:r>
            <a:r>
              <a:rPr lang="en-US" sz="2400" b="1" kern="0" baseline="-25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- 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)=&gt; |C</a:t>
            </a:r>
            <a:r>
              <a:rPr lang="en-US" sz="2400" b="1" kern="0" baseline="30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+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|&lt;&lt;|C</a:t>
            </a:r>
            <a:r>
              <a:rPr lang="en-US" sz="2400" b="1" kern="0" baseline="3000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- </a:t>
            </a:r>
            <a:r>
              <a:rPr lang="en-US" sz="2400" b="1" kern="0" dirty="0" smtClean="0">
                <a:solidFill>
                  <a:srgbClr val="008000"/>
                </a:solidFill>
                <a:latin typeface="Arial"/>
                <a:ea typeface="ＭＳ Ｐゴシック" charset="-128"/>
                <a:cs typeface="ＭＳ Ｐゴシック" charset="-128"/>
              </a:rPr>
              <a:t>|</a:t>
            </a:r>
            <a:endParaRPr lang="en-US" sz="3200" b="1" kern="0" dirty="0" smtClean="0">
              <a:solidFill>
                <a:srgbClr val="008000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85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The coupling sum resonance 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8" descr="C_stopband_plus.gif"/>
          <p:cNvPicPr>
            <a:picLocks noChangeAspect="1"/>
          </p:cNvPicPr>
          <p:nvPr/>
        </p:nvPicPr>
        <p:blipFill>
          <a:blip r:embed="rId3">
            <a:lum bright="-20000" contrast="30000"/>
          </a:blip>
          <a:stretch>
            <a:fillRect/>
          </a:stretch>
        </p:blipFill>
        <p:spPr>
          <a:xfrm>
            <a:off x="292100" y="2050472"/>
            <a:ext cx="8548080" cy="101022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0" name="Picture 9" descr="C_stopband_plus.gif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292100" y="3307772"/>
            <a:ext cx="8548080" cy="101022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86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The coupling sum resonance 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8" descr="C_stopband_plus.gif"/>
          <p:cNvPicPr>
            <a:picLocks noChangeAspect="1"/>
          </p:cNvPicPr>
          <p:nvPr/>
        </p:nvPicPr>
        <p:blipFill>
          <a:blip r:embed="rId3">
            <a:lum bright="-20000" contrast="30000"/>
          </a:blip>
          <a:stretch>
            <a:fillRect/>
          </a:stretch>
        </p:blipFill>
        <p:spPr>
          <a:xfrm>
            <a:off x="292100" y="2050472"/>
            <a:ext cx="8548080" cy="101022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0" name="Picture 9" descr="C_stopband_plus.gif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292100" y="3307772"/>
            <a:ext cx="8548080" cy="101022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3" name="Frame 12"/>
          <p:cNvSpPr/>
          <p:nvPr/>
        </p:nvSpPr>
        <p:spPr>
          <a:xfrm>
            <a:off x="1524000" y="1905000"/>
            <a:ext cx="4178300" cy="2540000"/>
          </a:xfrm>
          <a:prstGeom prst="frame">
            <a:avLst>
              <a:gd name="adj1" fmla="val 952"/>
            </a:avLst>
          </a:prstGeom>
          <a:solidFill>
            <a:srgbClr val="0000FF"/>
          </a:solidFill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87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The coupling sum resonance 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8" descr="C_stopband_plus.gif"/>
          <p:cNvPicPr>
            <a:picLocks noChangeAspect="1"/>
          </p:cNvPicPr>
          <p:nvPr/>
        </p:nvPicPr>
        <p:blipFill>
          <a:blip r:embed="rId3">
            <a:lum bright="-20000" contrast="30000"/>
          </a:blip>
          <a:stretch>
            <a:fillRect/>
          </a:stretch>
        </p:blipFill>
        <p:spPr>
          <a:xfrm>
            <a:off x="292100" y="2050472"/>
            <a:ext cx="8548080" cy="101022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0" name="Picture 9" descr="C_stopband_plus.gif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292100" y="3307772"/>
            <a:ext cx="8548080" cy="101022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2" name="Donut 11"/>
          <p:cNvSpPr/>
          <p:nvPr/>
        </p:nvSpPr>
        <p:spPr>
          <a:xfrm>
            <a:off x="673100" y="22733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673100" y="35179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onut 13"/>
          <p:cNvSpPr/>
          <p:nvPr/>
        </p:nvSpPr>
        <p:spPr>
          <a:xfrm>
            <a:off x="5626100" y="20574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onut 14"/>
          <p:cNvSpPr/>
          <p:nvPr/>
        </p:nvSpPr>
        <p:spPr>
          <a:xfrm>
            <a:off x="5676900" y="33401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88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The coupling sum resonance 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8" descr="C_stopband_plus.gif"/>
          <p:cNvPicPr>
            <a:picLocks noChangeAspect="1"/>
          </p:cNvPicPr>
          <p:nvPr/>
        </p:nvPicPr>
        <p:blipFill>
          <a:blip r:embed="rId3">
            <a:lum bright="-20000" contrast="30000"/>
          </a:blip>
          <a:stretch>
            <a:fillRect/>
          </a:stretch>
        </p:blipFill>
        <p:spPr>
          <a:xfrm>
            <a:off x="292100" y="2050472"/>
            <a:ext cx="8548080" cy="101022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0" name="Picture 9" descr="C_stopband_plus.gif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292100" y="3307772"/>
            <a:ext cx="8548080" cy="101022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2" name="Donut 11"/>
          <p:cNvSpPr/>
          <p:nvPr/>
        </p:nvSpPr>
        <p:spPr>
          <a:xfrm>
            <a:off x="673100" y="22733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673100" y="35179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onut 13"/>
          <p:cNvSpPr/>
          <p:nvPr/>
        </p:nvSpPr>
        <p:spPr>
          <a:xfrm>
            <a:off x="5626100" y="20574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onut 14"/>
          <p:cNvSpPr/>
          <p:nvPr/>
        </p:nvSpPr>
        <p:spPr>
          <a:xfrm>
            <a:off x="5676900" y="33401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ooter Placeholder 4"/>
          <p:cNvSpPr txBox="1">
            <a:spLocks/>
          </p:cNvSpPr>
          <p:nvPr/>
        </p:nvSpPr>
        <p:spPr bwMode="auto">
          <a:xfrm>
            <a:off x="6642101" y="24733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7" name="Footer Placeholder 4"/>
          <p:cNvSpPr txBox="1">
            <a:spLocks/>
          </p:cNvSpPr>
          <p:nvPr/>
        </p:nvSpPr>
        <p:spPr bwMode="auto">
          <a:xfrm>
            <a:off x="6629401" y="37560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89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016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Low-emittance rings [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x</a:t>
            </a:r>
            <a:r>
              <a:rPr lang="en-US" sz="3600" dirty="0" smtClean="0">
                <a:sym typeface="Wingdings"/>
              </a:rPr>
              <a:t>&gt;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y</a:t>
            </a:r>
            <a:r>
              <a:rPr lang="en-US" sz="4000" dirty="0" smtClean="0">
                <a:sym typeface="Wingdings"/>
              </a:rPr>
              <a:t>]</a:t>
            </a:r>
            <a:endParaRPr lang="en-US" sz="3600" baseline="-250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7" descr="Distribution_Emit_Measurement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72000" y="1498782"/>
            <a:ext cx="5516200" cy="50721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</p:pic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6226175" y="18303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=2.55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657975" y="36718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=5.11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6251575" y="53609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=7.66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4003675" y="59070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=10.22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1" name="TextBox 15"/>
          <p:cNvSpPr txBox="1">
            <a:spLocks noChangeArrowheads="1"/>
          </p:cNvSpPr>
          <p:nvPr/>
        </p:nvSpPr>
        <p:spPr bwMode="auto">
          <a:xfrm>
            <a:off x="1552575" y="53990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=12.77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1311275" y="36718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=15.33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5" name="TextBox 15"/>
          <p:cNvSpPr txBox="1">
            <a:spLocks noChangeArrowheads="1"/>
          </p:cNvSpPr>
          <p:nvPr/>
        </p:nvSpPr>
        <p:spPr bwMode="auto">
          <a:xfrm>
            <a:off x="1730375" y="18303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=17.88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3914775" y="1284288"/>
            <a:ext cx="12647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=20.44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8" name="TextBox 15"/>
          <p:cNvSpPr txBox="1">
            <a:spLocks noChangeArrowheads="1"/>
          </p:cNvSpPr>
          <p:nvPr/>
        </p:nvSpPr>
        <p:spPr bwMode="auto">
          <a:xfrm>
            <a:off x="6226175" y="21097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=1.29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1" name="TextBox 15"/>
          <p:cNvSpPr txBox="1">
            <a:spLocks noChangeArrowheads="1"/>
          </p:cNvSpPr>
          <p:nvPr/>
        </p:nvSpPr>
        <p:spPr bwMode="auto">
          <a:xfrm>
            <a:off x="6657975" y="39512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=2.58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2" name="TextBox 15"/>
          <p:cNvSpPr txBox="1">
            <a:spLocks noChangeArrowheads="1"/>
          </p:cNvSpPr>
          <p:nvPr/>
        </p:nvSpPr>
        <p:spPr bwMode="auto">
          <a:xfrm>
            <a:off x="6251575" y="56784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=3.87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3" name="TextBox 15"/>
          <p:cNvSpPr txBox="1">
            <a:spLocks noChangeArrowheads="1"/>
          </p:cNvSpPr>
          <p:nvPr/>
        </p:nvSpPr>
        <p:spPr bwMode="auto">
          <a:xfrm>
            <a:off x="4003675" y="62245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=5.16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4" name="TextBox 15"/>
          <p:cNvSpPr txBox="1">
            <a:spLocks noChangeArrowheads="1"/>
          </p:cNvSpPr>
          <p:nvPr/>
        </p:nvSpPr>
        <p:spPr bwMode="auto">
          <a:xfrm>
            <a:off x="1565275" y="57165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=6.45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5" name="TextBox 15"/>
          <p:cNvSpPr txBox="1">
            <a:spLocks noChangeArrowheads="1"/>
          </p:cNvSpPr>
          <p:nvPr/>
        </p:nvSpPr>
        <p:spPr bwMode="auto">
          <a:xfrm>
            <a:off x="1311275" y="40147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=7.74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6" name="TextBox 15"/>
          <p:cNvSpPr txBox="1">
            <a:spLocks noChangeArrowheads="1"/>
          </p:cNvSpPr>
          <p:nvPr/>
        </p:nvSpPr>
        <p:spPr bwMode="auto">
          <a:xfrm>
            <a:off x="1717675" y="21732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=9.03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3902075" y="1576388"/>
            <a:ext cx="12635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=10.32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8" name="Footer Placeholder 4"/>
          <p:cNvSpPr txBox="1">
            <a:spLocks/>
          </p:cNvSpPr>
          <p:nvPr/>
        </p:nvSpPr>
        <p:spPr bwMode="auto">
          <a:xfrm>
            <a:off x="7315201" y="1787525"/>
            <a:ext cx="13715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=3.84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=1.26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" name="Footer Placeholder 4"/>
          <p:cNvSpPr txBox="1">
            <a:spLocks/>
          </p:cNvSpPr>
          <p:nvPr/>
        </p:nvSpPr>
        <p:spPr bwMode="auto">
          <a:xfrm>
            <a:off x="7696201" y="3641725"/>
            <a:ext cx="12826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=7.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6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9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=2.53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6" name="Footer Placeholder 4"/>
          <p:cNvSpPr txBox="1">
            <a:spLocks/>
          </p:cNvSpPr>
          <p:nvPr/>
        </p:nvSpPr>
        <p:spPr bwMode="auto">
          <a:xfrm>
            <a:off x="7315201" y="5318125"/>
            <a:ext cx="16128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=11.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5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3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  3.79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" name="Footer Placeholder 4"/>
          <p:cNvSpPr txBox="1">
            <a:spLocks/>
          </p:cNvSpPr>
          <p:nvPr/>
        </p:nvSpPr>
        <p:spPr bwMode="auto">
          <a:xfrm>
            <a:off x="5156201" y="5864225"/>
            <a:ext cx="15493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=15.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3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8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  5.06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Footer Placeholder 4"/>
          <p:cNvSpPr txBox="1">
            <a:spLocks/>
          </p:cNvSpPr>
          <p:nvPr/>
        </p:nvSpPr>
        <p:spPr bwMode="auto">
          <a:xfrm>
            <a:off x="63500" y="5419725"/>
            <a:ext cx="161290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=19.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2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2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  6.32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Footer Placeholder 4"/>
          <p:cNvSpPr txBox="1">
            <a:spLocks/>
          </p:cNvSpPr>
          <p:nvPr/>
        </p:nvSpPr>
        <p:spPr bwMode="auto">
          <a:xfrm>
            <a:off x="12700" y="3679825"/>
            <a:ext cx="16383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=23.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0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7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  7.49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Footer Placeholder 4"/>
          <p:cNvSpPr txBox="1">
            <a:spLocks/>
          </p:cNvSpPr>
          <p:nvPr/>
        </p:nvSpPr>
        <p:spPr bwMode="auto">
          <a:xfrm>
            <a:off x="330201" y="1838325"/>
            <a:ext cx="14478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=26.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9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1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  8.85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6" name="Footer Placeholder 4"/>
          <p:cNvSpPr txBox="1">
            <a:spLocks/>
          </p:cNvSpPr>
          <p:nvPr/>
        </p:nvSpPr>
        <p:spPr bwMode="auto">
          <a:xfrm>
            <a:off x="5092701" y="1292225"/>
            <a:ext cx="14985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Q=30.76</a:t>
            </a:r>
          </a:p>
          <a:p>
            <a:r>
              <a:rPr lang="en-GB" sz="1900" dirty="0" smtClean="0">
                <a:solidFill>
                  <a:srgbClr val="008000"/>
                </a:solidFill>
              </a:rPr>
              <a:t>Δ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Q=10.12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CF9B3F-7AAE-114F-A225-A30954F5792F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665163"/>
            <a:ext cx="87344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Meas. vertical emittance E</a:t>
            </a:r>
            <a:r>
              <a:rPr lang="en-US" i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mtClean="0"/>
              <a:t> from RMS beam size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340" y="1468438"/>
            <a:ext cx="2863878" cy="5106987"/>
          </a:xfrm>
        </p:spPr>
        <p:txBody>
          <a:bodyPr/>
          <a:lstStyle/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r>
              <a:rPr lang="en-US" sz="3600" dirty="0" smtClean="0"/>
              <a:t>E</a:t>
            </a:r>
            <a:r>
              <a:rPr lang="en-US" sz="2800" dirty="0" smtClean="0"/>
              <a:t>x=4.2 nm</a:t>
            </a:r>
            <a:endParaRPr lang="en-US" sz="2800" dirty="0" smtClean="0">
              <a:ea typeface="+mn-ea"/>
              <a:cs typeface="+mn-cs"/>
            </a:endParaRPr>
          </a:p>
          <a:p>
            <a:pPr marL="0" indent="0" eaLnBrk="1" hangingPunct="1">
              <a:spcAft>
                <a:spcPts val="0"/>
              </a:spcAft>
              <a:defRPr/>
            </a:pPr>
            <a:r>
              <a:rPr lang="en-US" sz="2700" dirty="0" smtClean="0">
                <a:ea typeface="+mn-ea"/>
                <a:cs typeface="+mn-cs"/>
              </a:rPr>
              <a:t> </a:t>
            </a:r>
            <a:r>
              <a:rPr lang="en-US" sz="2700" dirty="0" smtClean="0">
                <a:solidFill>
                  <a:srgbClr val="008000"/>
                </a:solidFill>
                <a:ea typeface="+mn-ea"/>
                <a:cs typeface="+mn-cs"/>
              </a:rPr>
              <a:t>Well corrected </a:t>
            </a:r>
            <a:r>
              <a:rPr lang="en-US" sz="2700" dirty="0" smtClean="0">
                <a:ea typeface="+mn-ea"/>
                <a:cs typeface="+mn-cs"/>
              </a:rPr>
              <a:t>coupling</a:t>
            </a:r>
          </a:p>
          <a:p>
            <a:pPr marL="0" indent="0" eaLnBrk="1" hangingPunct="1">
              <a:spcAft>
                <a:spcPts val="0"/>
              </a:spcAft>
              <a:defRPr/>
            </a:pPr>
            <a:r>
              <a:rPr lang="en-US" sz="2700" dirty="0" smtClean="0">
                <a:ea typeface="+mn-ea"/>
                <a:cs typeface="+mn-cs"/>
              </a:rPr>
              <a:t> Low beam current (</a:t>
            </a:r>
            <a:r>
              <a:rPr lang="en-US" sz="2700" dirty="0" smtClean="0">
                <a:solidFill>
                  <a:srgbClr val="008000"/>
                </a:solidFill>
                <a:ea typeface="+mn-ea"/>
                <a:cs typeface="+mn-cs"/>
              </a:rPr>
              <a:t>20 </a:t>
            </a:r>
            <a:r>
              <a:rPr lang="en-US" sz="2700" dirty="0" err="1" smtClean="0">
                <a:solidFill>
                  <a:srgbClr val="008000"/>
                </a:solidFill>
                <a:ea typeface="+mn-ea"/>
                <a:cs typeface="+mn-cs"/>
              </a:rPr>
              <a:t>mA</a:t>
            </a:r>
            <a:r>
              <a:rPr lang="en-US" sz="2700" dirty="0" smtClean="0">
                <a:ea typeface="+mn-ea"/>
                <a:cs typeface="+mn-cs"/>
              </a:rPr>
              <a:t>)</a:t>
            </a:r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endParaRPr lang="en-US" sz="2250" dirty="0" smtClean="0"/>
          </a:p>
          <a:p>
            <a:pPr marL="0" indent="0" eaLnBrk="1" hangingPunct="1">
              <a:spcAft>
                <a:spcPts val="0"/>
              </a:spcAft>
              <a:buFontTx/>
              <a:buNone/>
              <a:defRPr/>
            </a:pPr>
            <a:endParaRPr lang="en-US" sz="2250" dirty="0" smtClean="0"/>
          </a:p>
        </p:txBody>
      </p:sp>
      <p:pic>
        <p:nvPicPr>
          <p:cNvPr id="26630" name="Picture 7" descr="Distribution_Emit_Measurement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27363" y="1649612"/>
            <a:ext cx="5888037" cy="441602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631" name="TextBox 15"/>
          <p:cNvSpPr txBox="1">
            <a:spLocks noChangeArrowheads="1"/>
          </p:cNvSpPr>
          <p:nvPr/>
        </p:nvSpPr>
        <p:spPr bwMode="auto">
          <a:xfrm>
            <a:off x="7702550" y="2474913"/>
            <a:ext cx="969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5.5 pm</a:t>
            </a:r>
          </a:p>
        </p:txBody>
      </p:sp>
      <p:sp>
        <p:nvSpPr>
          <p:cNvPr id="26632" name="TextBox 15"/>
          <p:cNvSpPr txBox="1">
            <a:spLocks noChangeArrowheads="1"/>
          </p:cNvSpPr>
          <p:nvPr/>
        </p:nvSpPr>
        <p:spPr bwMode="auto">
          <a:xfrm>
            <a:off x="8083550" y="4364038"/>
            <a:ext cx="9699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2.8 pm</a:t>
            </a:r>
          </a:p>
        </p:txBody>
      </p:sp>
      <p:sp>
        <p:nvSpPr>
          <p:cNvPr id="26633" name="TextBox 15"/>
          <p:cNvSpPr txBox="1">
            <a:spLocks noChangeArrowheads="1"/>
          </p:cNvSpPr>
          <p:nvPr/>
        </p:nvSpPr>
        <p:spPr bwMode="auto">
          <a:xfrm>
            <a:off x="7864475" y="4852988"/>
            <a:ext cx="969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3.6 pm</a:t>
            </a:r>
          </a:p>
        </p:txBody>
      </p:sp>
      <p:sp>
        <p:nvSpPr>
          <p:cNvPr id="26634" name="TextBox 15"/>
          <p:cNvSpPr txBox="1">
            <a:spLocks noChangeArrowheads="1"/>
          </p:cNvSpPr>
          <p:nvPr/>
        </p:nvSpPr>
        <p:spPr bwMode="auto">
          <a:xfrm>
            <a:off x="7267575" y="5668963"/>
            <a:ext cx="971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1.4 pm</a:t>
            </a:r>
          </a:p>
        </p:txBody>
      </p:sp>
      <p:sp>
        <p:nvSpPr>
          <p:cNvPr id="26635" name="TextBox 15"/>
          <p:cNvSpPr txBox="1">
            <a:spLocks noChangeArrowheads="1"/>
          </p:cNvSpPr>
          <p:nvPr/>
        </p:nvSpPr>
        <p:spPr bwMode="auto">
          <a:xfrm>
            <a:off x="4779963" y="5746750"/>
            <a:ext cx="969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2.8 pm</a:t>
            </a:r>
          </a:p>
        </p:txBody>
      </p:sp>
      <p:sp>
        <p:nvSpPr>
          <p:cNvPr id="26636" name="TextBox 15"/>
          <p:cNvSpPr txBox="1">
            <a:spLocks noChangeArrowheads="1"/>
          </p:cNvSpPr>
          <p:nvPr/>
        </p:nvSpPr>
        <p:spPr bwMode="auto">
          <a:xfrm>
            <a:off x="3652838" y="5229225"/>
            <a:ext cx="969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1.0 pm</a:t>
            </a:r>
          </a:p>
        </p:txBody>
      </p:sp>
      <p:sp>
        <p:nvSpPr>
          <p:cNvPr id="26637" name="TextBox 15"/>
          <p:cNvSpPr txBox="1">
            <a:spLocks noChangeArrowheads="1"/>
          </p:cNvSpPr>
          <p:nvPr/>
        </p:nvSpPr>
        <p:spPr bwMode="auto">
          <a:xfrm>
            <a:off x="3186113" y="3608388"/>
            <a:ext cx="969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2.3 pm</a:t>
            </a:r>
          </a:p>
        </p:txBody>
      </p:sp>
      <p:sp>
        <p:nvSpPr>
          <p:cNvPr id="26638" name="TextBox 15"/>
          <p:cNvSpPr txBox="1">
            <a:spLocks noChangeArrowheads="1"/>
          </p:cNvSpPr>
          <p:nvPr/>
        </p:nvSpPr>
        <p:spPr bwMode="auto">
          <a:xfrm>
            <a:off x="3289300" y="3155950"/>
            <a:ext cx="971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3.7 pm</a:t>
            </a:r>
          </a:p>
        </p:txBody>
      </p:sp>
      <p:sp>
        <p:nvSpPr>
          <p:cNvPr id="26639" name="TextBox 15"/>
          <p:cNvSpPr txBox="1">
            <a:spLocks noChangeArrowheads="1"/>
          </p:cNvSpPr>
          <p:nvPr/>
        </p:nvSpPr>
        <p:spPr bwMode="auto">
          <a:xfrm>
            <a:off x="3989388" y="2105025"/>
            <a:ext cx="969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4.2 pm</a:t>
            </a:r>
          </a:p>
        </p:txBody>
      </p:sp>
      <p:sp>
        <p:nvSpPr>
          <p:cNvPr id="26640" name="TextBox 15"/>
          <p:cNvSpPr txBox="1">
            <a:spLocks noChangeArrowheads="1"/>
          </p:cNvSpPr>
          <p:nvPr/>
        </p:nvSpPr>
        <p:spPr bwMode="auto">
          <a:xfrm>
            <a:off x="5286375" y="1665288"/>
            <a:ext cx="969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3.3 pm</a:t>
            </a:r>
          </a:p>
        </p:txBody>
      </p:sp>
      <p:sp>
        <p:nvSpPr>
          <p:cNvPr id="26641" name="TextBox 15"/>
          <p:cNvSpPr txBox="1">
            <a:spLocks noChangeArrowheads="1"/>
          </p:cNvSpPr>
          <p:nvPr/>
        </p:nvSpPr>
        <p:spPr bwMode="auto">
          <a:xfrm>
            <a:off x="7058025" y="1765300"/>
            <a:ext cx="969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1.8 pm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90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016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Low-emittance rings [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x</a:t>
            </a:r>
            <a:r>
              <a:rPr lang="en-US" sz="3600" dirty="0" smtClean="0">
                <a:sym typeface="Wingdings"/>
              </a:rPr>
              <a:t>&gt;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y</a:t>
            </a:r>
            <a:r>
              <a:rPr lang="en-US" sz="4000" dirty="0" smtClean="0">
                <a:sym typeface="Wingdings"/>
              </a:rPr>
              <a:t>]</a:t>
            </a:r>
            <a:endParaRPr lang="en-US" sz="3600" baseline="-250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7" descr="Distribution_Emit_Measurement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72000" y="1498782"/>
            <a:ext cx="5516200" cy="50721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</p:pic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6226175" y="18303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=2.55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657975" y="36718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=5.11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6251575" y="53609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=7.66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4003675" y="59070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=10.22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1" name="TextBox 15"/>
          <p:cNvSpPr txBox="1">
            <a:spLocks noChangeArrowheads="1"/>
          </p:cNvSpPr>
          <p:nvPr/>
        </p:nvSpPr>
        <p:spPr bwMode="auto">
          <a:xfrm>
            <a:off x="1552575" y="53990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=12.77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1311275" y="36718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=15.33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5" name="TextBox 15"/>
          <p:cNvSpPr txBox="1">
            <a:spLocks noChangeArrowheads="1"/>
          </p:cNvSpPr>
          <p:nvPr/>
        </p:nvSpPr>
        <p:spPr bwMode="auto">
          <a:xfrm>
            <a:off x="1730375" y="18303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=17.88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3914775" y="1284288"/>
            <a:ext cx="12647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=20.44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8" name="TextBox 15"/>
          <p:cNvSpPr txBox="1">
            <a:spLocks noChangeArrowheads="1"/>
          </p:cNvSpPr>
          <p:nvPr/>
        </p:nvSpPr>
        <p:spPr bwMode="auto">
          <a:xfrm>
            <a:off x="6226175" y="21097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=1.29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1" name="TextBox 15"/>
          <p:cNvSpPr txBox="1">
            <a:spLocks noChangeArrowheads="1"/>
          </p:cNvSpPr>
          <p:nvPr/>
        </p:nvSpPr>
        <p:spPr bwMode="auto">
          <a:xfrm>
            <a:off x="6657975" y="39512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=2.58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2" name="TextBox 15"/>
          <p:cNvSpPr txBox="1">
            <a:spLocks noChangeArrowheads="1"/>
          </p:cNvSpPr>
          <p:nvPr/>
        </p:nvSpPr>
        <p:spPr bwMode="auto">
          <a:xfrm>
            <a:off x="6251575" y="56784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=3.87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3" name="TextBox 15"/>
          <p:cNvSpPr txBox="1">
            <a:spLocks noChangeArrowheads="1"/>
          </p:cNvSpPr>
          <p:nvPr/>
        </p:nvSpPr>
        <p:spPr bwMode="auto">
          <a:xfrm>
            <a:off x="4003675" y="62245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=5.16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4" name="TextBox 15"/>
          <p:cNvSpPr txBox="1">
            <a:spLocks noChangeArrowheads="1"/>
          </p:cNvSpPr>
          <p:nvPr/>
        </p:nvSpPr>
        <p:spPr bwMode="auto">
          <a:xfrm>
            <a:off x="1565275" y="57165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=6.45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5" name="TextBox 15"/>
          <p:cNvSpPr txBox="1">
            <a:spLocks noChangeArrowheads="1"/>
          </p:cNvSpPr>
          <p:nvPr/>
        </p:nvSpPr>
        <p:spPr bwMode="auto">
          <a:xfrm>
            <a:off x="1311275" y="40147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=7.74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6" name="TextBox 15"/>
          <p:cNvSpPr txBox="1">
            <a:spLocks noChangeArrowheads="1"/>
          </p:cNvSpPr>
          <p:nvPr/>
        </p:nvSpPr>
        <p:spPr bwMode="auto">
          <a:xfrm>
            <a:off x="1717675" y="21732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=9.03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3902075" y="1576388"/>
            <a:ext cx="12635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=10.32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8" name="Footer Placeholder 4"/>
          <p:cNvSpPr txBox="1">
            <a:spLocks/>
          </p:cNvSpPr>
          <p:nvPr/>
        </p:nvSpPr>
        <p:spPr bwMode="auto">
          <a:xfrm>
            <a:off x="7315201" y="1787525"/>
            <a:ext cx="13715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=3.84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=1.26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" name="Footer Placeholder 4"/>
          <p:cNvSpPr txBox="1">
            <a:spLocks/>
          </p:cNvSpPr>
          <p:nvPr/>
        </p:nvSpPr>
        <p:spPr bwMode="auto">
          <a:xfrm>
            <a:off x="7696201" y="3641725"/>
            <a:ext cx="12826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=7.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6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9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=2.53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6" name="Footer Placeholder 4"/>
          <p:cNvSpPr txBox="1">
            <a:spLocks/>
          </p:cNvSpPr>
          <p:nvPr/>
        </p:nvSpPr>
        <p:spPr bwMode="auto">
          <a:xfrm>
            <a:off x="7315201" y="5318125"/>
            <a:ext cx="16128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=11.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5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3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  3.79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" name="Footer Placeholder 4"/>
          <p:cNvSpPr txBox="1">
            <a:spLocks/>
          </p:cNvSpPr>
          <p:nvPr/>
        </p:nvSpPr>
        <p:spPr bwMode="auto">
          <a:xfrm>
            <a:off x="5156201" y="5864225"/>
            <a:ext cx="15493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=15.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3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8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  5.06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Footer Placeholder 4"/>
          <p:cNvSpPr txBox="1">
            <a:spLocks/>
          </p:cNvSpPr>
          <p:nvPr/>
        </p:nvSpPr>
        <p:spPr bwMode="auto">
          <a:xfrm>
            <a:off x="63500" y="5419725"/>
            <a:ext cx="161290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=19.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2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2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  6.32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Footer Placeholder 4"/>
          <p:cNvSpPr txBox="1">
            <a:spLocks/>
          </p:cNvSpPr>
          <p:nvPr/>
        </p:nvSpPr>
        <p:spPr bwMode="auto">
          <a:xfrm>
            <a:off x="12700" y="3679825"/>
            <a:ext cx="16383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=23.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0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7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  7.49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Footer Placeholder 4"/>
          <p:cNvSpPr txBox="1">
            <a:spLocks/>
          </p:cNvSpPr>
          <p:nvPr/>
        </p:nvSpPr>
        <p:spPr bwMode="auto">
          <a:xfrm>
            <a:off x="330201" y="1838325"/>
            <a:ext cx="14478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=26.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9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1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  8.85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6" name="Footer Placeholder 4"/>
          <p:cNvSpPr txBox="1">
            <a:spLocks/>
          </p:cNvSpPr>
          <p:nvPr/>
        </p:nvSpPr>
        <p:spPr bwMode="auto">
          <a:xfrm>
            <a:off x="5092701" y="1292225"/>
            <a:ext cx="14985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Q=30.76</a:t>
            </a:r>
          </a:p>
          <a:p>
            <a:r>
              <a:rPr lang="en-GB" sz="1900" dirty="0" smtClean="0">
                <a:solidFill>
                  <a:srgbClr val="008000"/>
                </a:solidFill>
              </a:rPr>
              <a:t>Δ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Q=10.12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Donut 38"/>
          <p:cNvSpPr/>
          <p:nvPr/>
        </p:nvSpPr>
        <p:spPr>
          <a:xfrm>
            <a:off x="3556000" y="1244600"/>
            <a:ext cx="3263900" cy="863600"/>
          </a:xfrm>
          <a:prstGeom prst="donut">
            <a:avLst>
              <a:gd name="adj" fmla="val 4490"/>
            </a:avLst>
          </a:prstGeom>
          <a:solidFill>
            <a:srgbClr val="008000">
              <a:alpha val="60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91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016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Low-emittance rings [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x</a:t>
            </a:r>
            <a:r>
              <a:rPr lang="en-US" sz="3600" dirty="0" smtClean="0">
                <a:sym typeface="Wingdings"/>
              </a:rPr>
              <a:t>&gt;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y</a:t>
            </a:r>
            <a:r>
              <a:rPr lang="en-US" sz="4000" dirty="0" smtClean="0">
                <a:sym typeface="Wingdings"/>
              </a:rPr>
              <a:t>]</a:t>
            </a:r>
            <a:endParaRPr lang="en-US" sz="3600" baseline="-250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3914775" y="1284288"/>
            <a:ext cx="12647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=20.44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41" name="TextBox 15"/>
          <p:cNvSpPr txBox="1">
            <a:spLocks noChangeArrowheads="1"/>
          </p:cNvSpPr>
          <p:nvPr/>
        </p:nvSpPr>
        <p:spPr bwMode="auto">
          <a:xfrm>
            <a:off x="6657975" y="39512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=2.58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5" name="TextBox 15"/>
          <p:cNvSpPr txBox="1">
            <a:spLocks noChangeArrowheads="1"/>
          </p:cNvSpPr>
          <p:nvPr/>
        </p:nvSpPr>
        <p:spPr bwMode="auto">
          <a:xfrm>
            <a:off x="993775" y="40147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=7.74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3902075" y="1576388"/>
            <a:ext cx="12635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=10.32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36" name="Footer Placeholder 4"/>
          <p:cNvSpPr txBox="1">
            <a:spLocks/>
          </p:cNvSpPr>
          <p:nvPr/>
        </p:nvSpPr>
        <p:spPr bwMode="auto">
          <a:xfrm>
            <a:off x="5092701" y="1292225"/>
            <a:ext cx="14985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Q=30.76</a:t>
            </a:r>
          </a:p>
          <a:p>
            <a:r>
              <a:rPr lang="en-GB" sz="1900" dirty="0" smtClean="0">
                <a:solidFill>
                  <a:srgbClr val="008000"/>
                </a:solidFill>
              </a:rPr>
              <a:t>Δ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Q=10.12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0" name="Picture 39" descr="C_stopband_plus.gif"/>
          <p:cNvPicPr>
            <a:picLocks noChangeAspect="1"/>
          </p:cNvPicPr>
          <p:nvPr/>
        </p:nvPicPr>
        <p:blipFill>
          <a:blip r:embed="rId3">
            <a:lum bright="-20000" contrast="30000"/>
          </a:blip>
          <a:stretch>
            <a:fillRect/>
          </a:stretch>
        </p:blipFill>
        <p:spPr>
          <a:xfrm>
            <a:off x="304800" y="2698172"/>
            <a:ext cx="8548080" cy="101022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49" name="Picture 48" descr="C_stopband_plus.gif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304800" y="3955472"/>
            <a:ext cx="8548080" cy="101022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50" name="Donut 49"/>
          <p:cNvSpPr/>
          <p:nvPr/>
        </p:nvSpPr>
        <p:spPr>
          <a:xfrm>
            <a:off x="685800" y="29210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Donut 50"/>
          <p:cNvSpPr/>
          <p:nvPr/>
        </p:nvSpPr>
        <p:spPr>
          <a:xfrm>
            <a:off x="685800" y="41656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Donut 51"/>
          <p:cNvSpPr/>
          <p:nvPr/>
        </p:nvSpPr>
        <p:spPr>
          <a:xfrm>
            <a:off x="5638800" y="27051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Donut 52"/>
          <p:cNvSpPr/>
          <p:nvPr/>
        </p:nvSpPr>
        <p:spPr>
          <a:xfrm>
            <a:off x="5689600" y="39878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Footer Placeholder 4"/>
          <p:cNvSpPr txBox="1">
            <a:spLocks/>
          </p:cNvSpPr>
          <p:nvPr/>
        </p:nvSpPr>
        <p:spPr bwMode="auto">
          <a:xfrm>
            <a:off x="6654801" y="31210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5" name="Footer Placeholder 4"/>
          <p:cNvSpPr txBox="1">
            <a:spLocks/>
          </p:cNvSpPr>
          <p:nvPr/>
        </p:nvSpPr>
        <p:spPr bwMode="auto">
          <a:xfrm>
            <a:off x="6642101" y="44037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8" name="Donut 57"/>
          <p:cNvSpPr/>
          <p:nvPr/>
        </p:nvSpPr>
        <p:spPr>
          <a:xfrm>
            <a:off x="3556000" y="1244600"/>
            <a:ext cx="3263900" cy="863600"/>
          </a:xfrm>
          <a:prstGeom prst="donut">
            <a:avLst>
              <a:gd name="adj" fmla="val 4490"/>
            </a:avLst>
          </a:prstGeom>
          <a:solidFill>
            <a:srgbClr val="008000">
              <a:alpha val="60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rame 22"/>
          <p:cNvSpPr/>
          <p:nvPr/>
        </p:nvSpPr>
        <p:spPr>
          <a:xfrm>
            <a:off x="1498600" y="2552700"/>
            <a:ext cx="4178300" cy="2540000"/>
          </a:xfrm>
          <a:prstGeom prst="frame">
            <a:avLst>
              <a:gd name="adj1" fmla="val 952"/>
            </a:avLst>
          </a:prstGeom>
          <a:solidFill>
            <a:srgbClr val="0000FF"/>
          </a:solidFill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92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016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Low-emittance rings [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x</a:t>
            </a:r>
            <a:r>
              <a:rPr lang="en-US" sz="3600" dirty="0" smtClean="0">
                <a:sym typeface="Wingdings"/>
              </a:rPr>
              <a:t>&gt;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y</a:t>
            </a:r>
            <a:r>
              <a:rPr lang="en-US" sz="4000" dirty="0" smtClean="0">
                <a:sym typeface="Wingdings"/>
              </a:rPr>
              <a:t>]</a:t>
            </a:r>
            <a:endParaRPr lang="en-US" sz="3600" baseline="-250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3914775" y="1284288"/>
            <a:ext cx="12647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=20.44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41" name="TextBox 15"/>
          <p:cNvSpPr txBox="1">
            <a:spLocks noChangeArrowheads="1"/>
          </p:cNvSpPr>
          <p:nvPr/>
        </p:nvSpPr>
        <p:spPr bwMode="auto">
          <a:xfrm>
            <a:off x="6657975" y="39512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=2.58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5" name="TextBox 15"/>
          <p:cNvSpPr txBox="1">
            <a:spLocks noChangeArrowheads="1"/>
          </p:cNvSpPr>
          <p:nvPr/>
        </p:nvSpPr>
        <p:spPr bwMode="auto">
          <a:xfrm>
            <a:off x="993775" y="40147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=7.74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3902075" y="1576388"/>
            <a:ext cx="12635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=10.32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36" name="Footer Placeholder 4"/>
          <p:cNvSpPr txBox="1">
            <a:spLocks/>
          </p:cNvSpPr>
          <p:nvPr/>
        </p:nvSpPr>
        <p:spPr bwMode="auto">
          <a:xfrm>
            <a:off x="5092701" y="1292225"/>
            <a:ext cx="14985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Q=30.76</a:t>
            </a:r>
          </a:p>
          <a:p>
            <a:r>
              <a:rPr lang="en-GB" sz="1900" dirty="0" smtClean="0">
                <a:solidFill>
                  <a:srgbClr val="008000"/>
                </a:solidFill>
              </a:rPr>
              <a:t>Δ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Q=10.12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0" name="Picture 39" descr="C_stopband_plus.gif"/>
          <p:cNvPicPr>
            <a:picLocks noChangeAspect="1"/>
          </p:cNvPicPr>
          <p:nvPr/>
        </p:nvPicPr>
        <p:blipFill>
          <a:blip r:embed="rId3">
            <a:lum bright="-20000" contrast="30000"/>
          </a:blip>
          <a:stretch>
            <a:fillRect/>
          </a:stretch>
        </p:blipFill>
        <p:spPr>
          <a:xfrm>
            <a:off x="304800" y="2698172"/>
            <a:ext cx="8548080" cy="101022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49" name="Picture 48" descr="C_stopband_plus.gif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304800" y="3955472"/>
            <a:ext cx="8548080" cy="101022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50" name="Donut 49"/>
          <p:cNvSpPr/>
          <p:nvPr/>
        </p:nvSpPr>
        <p:spPr>
          <a:xfrm>
            <a:off x="685800" y="29210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Donut 50"/>
          <p:cNvSpPr/>
          <p:nvPr/>
        </p:nvSpPr>
        <p:spPr>
          <a:xfrm>
            <a:off x="685800" y="41656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Donut 51"/>
          <p:cNvSpPr/>
          <p:nvPr/>
        </p:nvSpPr>
        <p:spPr>
          <a:xfrm>
            <a:off x="5638800" y="27051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Donut 52"/>
          <p:cNvSpPr/>
          <p:nvPr/>
        </p:nvSpPr>
        <p:spPr>
          <a:xfrm>
            <a:off x="5689600" y="39878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Footer Placeholder 4"/>
          <p:cNvSpPr txBox="1">
            <a:spLocks/>
          </p:cNvSpPr>
          <p:nvPr/>
        </p:nvSpPr>
        <p:spPr bwMode="auto">
          <a:xfrm>
            <a:off x="6654801" y="31210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5" name="Footer Placeholder 4"/>
          <p:cNvSpPr txBox="1">
            <a:spLocks/>
          </p:cNvSpPr>
          <p:nvPr/>
        </p:nvSpPr>
        <p:spPr bwMode="auto">
          <a:xfrm>
            <a:off x="6642101" y="44037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8" name="Donut 57"/>
          <p:cNvSpPr/>
          <p:nvPr/>
        </p:nvSpPr>
        <p:spPr>
          <a:xfrm>
            <a:off x="3556000" y="1244600"/>
            <a:ext cx="3263900" cy="863600"/>
          </a:xfrm>
          <a:prstGeom prst="donut">
            <a:avLst>
              <a:gd name="adj" fmla="val 4490"/>
            </a:avLst>
          </a:prstGeom>
          <a:solidFill>
            <a:srgbClr val="008000">
              <a:alpha val="60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Footer Placeholder 4"/>
          <p:cNvSpPr txBox="1">
            <a:spLocks/>
          </p:cNvSpPr>
          <p:nvPr/>
        </p:nvSpPr>
        <p:spPr bwMode="auto">
          <a:xfrm>
            <a:off x="1549400" y="1981200"/>
            <a:ext cx="4168775" cy="49530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The same for both</a:t>
            </a:r>
          </a:p>
        </p:txBody>
      </p:sp>
      <p:sp>
        <p:nvSpPr>
          <p:cNvPr id="62" name="Frame 61"/>
          <p:cNvSpPr/>
          <p:nvPr/>
        </p:nvSpPr>
        <p:spPr>
          <a:xfrm>
            <a:off x="1498600" y="2552700"/>
            <a:ext cx="4178300" cy="2540000"/>
          </a:xfrm>
          <a:prstGeom prst="frame">
            <a:avLst>
              <a:gd name="adj1" fmla="val 952"/>
            </a:avLst>
          </a:prstGeom>
          <a:solidFill>
            <a:srgbClr val="0000FF"/>
          </a:solidFill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93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016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Low-emittance rings [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x</a:t>
            </a:r>
            <a:r>
              <a:rPr lang="en-US" sz="3600" dirty="0" smtClean="0">
                <a:sym typeface="Wingdings"/>
              </a:rPr>
              <a:t>&gt;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y</a:t>
            </a:r>
            <a:r>
              <a:rPr lang="en-US" sz="4000" dirty="0" smtClean="0">
                <a:sym typeface="Wingdings"/>
              </a:rPr>
              <a:t>]</a:t>
            </a:r>
            <a:endParaRPr lang="en-US" sz="3600" baseline="-250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3914775" y="1284288"/>
            <a:ext cx="12647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=20.44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41" name="TextBox 15"/>
          <p:cNvSpPr txBox="1">
            <a:spLocks noChangeArrowheads="1"/>
          </p:cNvSpPr>
          <p:nvPr/>
        </p:nvSpPr>
        <p:spPr bwMode="auto">
          <a:xfrm>
            <a:off x="6657975" y="39512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=2.58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5" name="TextBox 15"/>
          <p:cNvSpPr txBox="1">
            <a:spLocks noChangeArrowheads="1"/>
          </p:cNvSpPr>
          <p:nvPr/>
        </p:nvSpPr>
        <p:spPr bwMode="auto">
          <a:xfrm>
            <a:off x="993775" y="40147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=7.74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3902075" y="1576388"/>
            <a:ext cx="12635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=10.32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36" name="Footer Placeholder 4"/>
          <p:cNvSpPr txBox="1">
            <a:spLocks/>
          </p:cNvSpPr>
          <p:nvPr/>
        </p:nvSpPr>
        <p:spPr bwMode="auto">
          <a:xfrm>
            <a:off x="5092701" y="1292225"/>
            <a:ext cx="14985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Q=30.76</a:t>
            </a:r>
          </a:p>
          <a:p>
            <a:r>
              <a:rPr lang="en-GB" sz="1900" dirty="0" smtClean="0">
                <a:solidFill>
                  <a:srgbClr val="008000"/>
                </a:solidFill>
              </a:rPr>
              <a:t>Δ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Q=10.12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0" name="Picture 39" descr="C_stopband_plus.gif"/>
          <p:cNvPicPr>
            <a:picLocks noChangeAspect="1"/>
          </p:cNvPicPr>
          <p:nvPr/>
        </p:nvPicPr>
        <p:blipFill>
          <a:blip r:embed="rId3">
            <a:lum bright="-20000" contrast="30000"/>
          </a:blip>
          <a:stretch>
            <a:fillRect/>
          </a:stretch>
        </p:blipFill>
        <p:spPr>
          <a:xfrm>
            <a:off x="304800" y="2698172"/>
            <a:ext cx="8548080" cy="101022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49" name="Picture 48" descr="C_stopband_plus.gif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304800" y="3955472"/>
            <a:ext cx="8548080" cy="101022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50" name="Donut 49"/>
          <p:cNvSpPr/>
          <p:nvPr/>
        </p:nvSpPr>
        <p:spPr>
          <a:xfrm>
            <a:off x="685800" y="29210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Donut 50"/>
          <p:cNvSpPr/>
          <p:nvPr/>
        </p:nvSpPr>
        <p:spPr>
          <a:xfrm>
            <a:off x="685800" y="41656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Donut 51"/>
          <p:cNvSpPr/>
          <p:nvPr/>
        </p:nvSpPr>
        <p:spPr>
          <a:xfrm>
            <a:off x="5638800" y="27051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Donut 52"/>
          <p:cNvSpPr/>
          <p:nvPr/>
        </p:nvSpPr>
        <p:spPr>
          <a:xfrm>
            <a:off x="5689600" y="39878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Footer Placeholder 4"/>
          <p:cNvSpPr txBox="1">
            <a:spLocks/>
          </p:cNvSpPr>
          <p:nvPr/>
        </p:nvSpPr>
        <p:spPr bwMode="auto">
          <a:xfrm>
            <a:off x="6654801" y="31210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5" name="Footer Placeholder 4"/>
          <p:cNvSpPr txBox="1">
            <a:spLocks/>
          </p:cNvSpPr>
          <p:nvPr/>
        </p:nvSpPr>
        <p:spPr bwMode="auto">
          <a:xfrm>
            <a:off x="6642101" y="44037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8" name="Donut 57"/>
          <p:cNvSpPr/>
          <p:nvPr/>
        </p:nvSpPr>
        <p:spPr>
          <a:xfrm>
            <a:off x="3556000" y="1244600"/>
            <a:ext cx="3263900" cy="863600"/>
          </a:xfrm>
          <a:prstGeom prst="donut">
            <a:avLst>
              <a:gd name="adj" fmla="val 4490"/>
            </a:avLst>
          </a:prstGeom>
          <a:solidFill>
            <a:srgbClr val="008000">
              <a:alpha val="60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Footer Placeholder 4"/>
          <p:cNvSpPr txBox="1">
            <a:spLocks/>
          </p:cNvSpPr>
          <p:nvPr/>
        </p:nvSpPr>
        <p:spPr bwMode="auto">
          <a:xfrm>
            <a:off x="1549400" y="1981200"/>
            <a:ext cx="4168775" cy="49530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The same for both</a:t>
            </a:r>
          </a:p>
        </p:txBody>
      </p:sp>
      <p:sp>
        <p:nvSpPr>
          <p:cNvPr id="23" name="Footer Placeholder 4"/>
          <p:cNvSpPr txBox="1">
            <a:spLocks/>
          </p:cNvSpPr>
          <p:nvPr/>
        </p:nvSpPr>
        <p:spPr bwMode="auto">
          <a:xfrm>
            <a:off x="4864100" y="5254625"/>
            <a:ext cx="4089401" cy="1247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The sum </a:t>
            </a:r>
            <a:r>
              <a:rPr lang="en-GB" sz="2400" dirty="0" err="1" smtClean="0">
                <a:solidFill>
                  <a:srgbClr val="FF0000"/>
                </a:solidFill>
              </a:rPr>
              <a:t>Σ</a:t>
            </a:r>
            <a:r>
              <a:rPr lang="en-GB" sz="2400" dirty="0" smtClean="0">
                <a:solidFill>
                  <a:srgbClr val="FF0000"/>
                </a:solidFill>
              </a:rPr>
              <a:t>-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term oscillates 3 times faster than difference </a:t>
            </a:r>
            <a:r>
              <a:rPr lang="en-GB" sz="2400" dirty="0" err="1" smtClean="0">
                <a:solidFill>
                  <a:srgbClr val="FF0000"/>
                </a:solidFill>
              </a:rPr>
              <a:t>Δ</a:t>
            </a:r>
            <a:r>
              <a:rPr lang="en-GB" sz="2400" dirty="0" smtClean="0">
                <a:solidFill>
                  <a:srgbClr val="FF0000"/>
                </a:solidFill>
              </a:rPr>
              <a:t>-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term, only</a:t>
            </a:r>
          </a:p>
        </p:txBody>
      </p:sp>
      <p:sp>
        <p:nvSpPr>
          <p:cNvPr id="24" name="Frame 23"/>
          <p:cNvSpPr/>
          <p:nvPr/>
        </p:nvSpPr>
        <p:spPr>
          <a:xfrm>
            <a:off x="1498600" y="2552700"/>
            <a:ext cx="4178300" cy="2540000"/>
          </a:xfrm>
          <a:prstGeom prst="frame">
            <a:avLst>
              <a:gd name="adj1" fmla="val 952"/>
            </a:avLst>
          </a:prstGeom>
          <a:solidFill>
            <a:srgbClr val="0000FF"/>
          </a:solidFill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10800000">
            <a:off x="6184900" y="2082800"/>
            <a:ext cx="2717800" cy="17018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7696200" y="3530600"/>
            <a:ext cx="1270000" cy="2667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7759700" y="3797300"/>
            <a:ext cx="1168400" cy="3175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7543800" y="3835400"/>
            <a:ext cx="1358900" cy="13589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94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016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Low-emittance rings [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x</a:t>
            </a:r>
            <a:r>
              <a:rPr lang="en-US" sz="3600" dirty="0" smtClean="0">
                <a:sym typeface="Wingdings"/>
              </a:rPr>
              <a:t>&gt;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y</a:t>
            </a:r>
            <a:r>
              <a:rPr lang="en-US" sz="4000" dirty="0" smtClean="0">
                <a:sym typeface="Wingdings"/>
              </a:rPr>
              <a:t>]</a:t>
            </a:r>
            <a:endParaRPr lang="en-US" sz="3600" baseline="-250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3914775" y="1284288"/>
            <a:ext cx="12647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=20.44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41" name="TextBox 15"/>
          <p:cNvSpPr txBox="1">
            <a:spLocks noChangeArrowheads="1"/>
          </p:cNvSpPr>
          <p:nvPr/>
        </p:nvSpPr>
        <p:spPr bwMode="auto">
          <a:xfrm>
            <a:off x="6657975" y="39512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=2.58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5" name="TextBox 15"/>
          <p:cNvSpPr txBox="1">
            <a:spLocks noChangeArrowheads="1"/>
          </p:cNvSpPr>
          <p:nvPr/>
        </p:nvSpPr>
        <p:spPr bwMode="auto">
          <a:xfrm>
            <a:off x="993775" y="40147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=7.74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3902075" y="1576388"/>
            <a:ext cx="12635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=10.32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36" name="Footer Placeholder 4"/>
          <p:cNvSpPr txBox="1">
            <a:spLocks/>
          </p:cNvSpPr>
          <p:nvPr/>
        </p:nvSpPr>
        <p:spPr bwMode="auto">
          <a:xfrm>
            <a:off x="5092701" y="1292225"/>
            <a:ext cx="14985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Q=30.76</a:t>
            </a:r>
          </a:p>
          <a:p>
            <a:r>
              <a:rPr lang="en-GB" sz="1900" dirty="0" smtClean="0">
                <a:solidFill>
                  <a:srgbClr val="008000"/>
                </a:solidFill>
              </a:rPr>
              <a:t>Δ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Q=10.12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0" name="Picture 39" descr="C_stopband_plus.gif"/>
          <p:cNvPicPr>
            <a:picLocks noChangeAspect="1"/>
          </p:cNvPicPr>
          <p:nvPr/>
        </p:nvPicPr>
        <p:blipFill>
          <a:blip r:embed="rId3">
            <a:lum bright="-20000" contrast="30000"/>
          </a:blip>
          <a:stretch>
            <a:fillRect/>
          </a:stretch>
        </p:blipFill>
        <p:spPr>
          <a:xfrm>
            <a:off x="304800" y="2698172"/>
            <a:ext cx="8548080" cy="101022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49" name="Picture 48" descr="C_stopband_plus.gif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304800" y="3955472"/>
            <a:ext cx="8548080" cy="101022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50" name="Donut 49"/>
          <p:cNvSpPr/>
          <p:nvPr/>
        </p:nvSpPr>
        <p:spPr>
          <a:xfrm>
            <a:off x="685800" y="29210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Donut 50"/>
          <p:cNvSpPr/>
          <p:nvPr/>
        </p:nvSpPr>
        <p:spPr>
          <a:xfrm>
            <a:off x="685800" y="41656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Donut 51"/>
          <p:cNvSpPr/>
          <p:nvPr/>
        </p:nvSpPr>
        <p:spPr>
          <a:xfrm>
            <a:off x="5638800" y="27051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Donut 52"/>
          <p:cNvSpPr/>
          <p:nvPr/>
        </p:nvSpPr>
        <p:spPr>
          <a:xfrm>
            <a:off x="5689600" y="39878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Footer Placeholder 4"/>
          <p:cNvSpPr txBox="1">
            <a:spLocks/>
          </p:cNvSpPr>
          <p:nvPr/>
        </p:nvSpPr>
        <p:spPr bwMode="auto">
          <a:xfrm>
            <a:off x="6654801" y="31210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5" name="Footer Placeholder 4"/>
          <p:cNvSpPr txBox="1">
            <a:spLocks/>
          </p:cNvSpPr>
          <p:nvPr/>
        </p:nvSpPr>
        <p:spPr bwMode="auto">
          <a:xfrm>
            <a:off x="6642101" y="44037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8" name="Donut 57"/>
          <p:cNvSpPr/>
          <p:nvPr/>
        </p:nvSpPr>
        <p:spPr>
          <a:xfrm>
            <a:off x="3556000" y="1244600"/>
            <a:ext cx="3263900" cy="863600"/>
          </a:xfrm>
          <a:prstGeom prst="donut">
            <a:avLst>
              <a:gd name="adj" fmla="val 4490"/>
            </a:avLst>
          </a:prstGeom>
          <a:solidFill>
            <a:srgbClr val="008000">
              <a:alpha val="60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Footer Placeholder 4"/>
          <p:cNvSpPr txBox="1">
            <a:spLocks/>
          </p:cNvSpPr>
          <p:nvPr/>
        </p:nvSpPr>
        <p:spPr bwMode="auto">
          <a:xfrm>
            <a:off x="1549400" y="1981200"/>
            <a:ext cx="4168775" cy="49530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The same for both</a:t>
            </a:r>
          </a:p>
        </p:txBody>
      </p:sp>
      <p:sp>
        <p:nvSpPr>
          <p:cNvPr id="23" name="Footer Placeholder 4"/>
          <p:cNvSpPr txBox="1">
            <a:spLocks/>
          </p:cNvSpPr>
          <p:nvPr/>
        </p:nvSpPr>
        <p:spPr bwMode="auto">
          <a:xfrm>
            <a:off x="4864100" y="5254625"/>
            <a:ext cx="4089401" cy="1247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The sum </a:t>
            </a:r>
            <a:r>
              <a:rPr lang="en-GB" sz="2400" dirty="0" err="1" smtClean="0">
                <a:solidFill>
                  <a:srgbClr val="FF0000"/>
                </a:solidFill>
              </a:rPr>
              <a:t>Σ</a:t>
            </a:r>
            <a:r>
              <a:rPr lang="en-GB" sz="2400" dirty="0" smtClean="0">
                <a:solidFill>
                  <a:srgbClr val="FF0000"/>
                </a:solidFill>
              </a:rPr>
              <a:t>-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term oscillates 3 times faster than difference </a:t>
            </a:r>
            <a:r>
              <a:rPr lang="en-GB" sz="2400" dirty="0" err="1" smtClean="0">
                <a:solidFill>
                  <a:srgbClr val="FF0000"/>
                </a:solidFill>
              </a:rPr>
              <a:t>Δ</a:t>
            </a:r>
            <a:r>
              <a:rPr lang="en-GB" sz="2400" dirty="0" smtClean="0">
                <a:solidFill>
                  <a:srgbClr val="FF0000"/>
                </a:solidFill>
              </a:rPr>
              <a:t>-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term, only</a:t>
            </a:r>
          </a:p>
        </p:txBody>
      </p:sp>
      <p:sp>
        <p:nvSpPr>
          <p:cNvPr id="24" name="Frame 23"/>
          <p:cNvSpPr/>
          <p:nvPr/>
        </p:nvSpPr>
        <p:spPr>
          <a:xfrm>
            <a:off x="1498600" y="2552700"/>
            <a:ext cx="4178300" cy="2540000"/>
          </a:xfrm>
          <a:prstGeom prst="frame">
            <a:avLst>
              <a:gd name="adj1" fmla="val 952"/>
            </a:avLst>
          </a:prstGeom>
          <a:solidFill>
            <a:srgbClr val="0000FF"/>
          </a:solidFill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10800000">
            <a:off x="6184900" y="2082800"/>
            <a:ext cx="2717800" cy="17018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7696200" y="3530600"/>
            <a:ext cx="1270000" cy="2667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7759700" y="3797300"/>
            <a:ext cx="1168400" cy="3175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7543800" y="3835400"/>
            <a:ext cx="1358900" cy="13589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 txBox="1">
            <a:spLocks/>
          </p:cNvSpPr>
          <p:nvPr/>
        </p:nvSpPr>
        <p:spPr bwMode="auto">
          <a:xfrm>
            <a:off x="419101" y="5534025"/>
            <a:ext cx="2514600" cy="866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GB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|C</a:t>
            </a:r>
            <a:r>
              <a:rPr kumimoji="0" lang="en-GB" sz="440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+</a:t>
            </a:r>
            <a:r>
              <a:rPr kumimoji="0" lang="en-GB" sz="440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|~|C</a:t>
            </a:r>
            <a:r>
              <a:rPr lang="en-GB" sz="4400" baseline="30000" dirty="0" smtClean="0">
                <a:solidFill>
                  <a:srgbClr val="FF0000"/>
                </a:solidFill>
                <a:latin typeface="Helvetica"/>
                <a:cs typeface="Helvetica"/>
              </a:rPr>
              <a:t>-</a:t>
            </a:r>
            <a:r>
              <a:rPr kumimoji="0" lang="en-GB" sz="440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|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10800000">
            <a:off x="3124200" y="5956300"/>
            <a:ext cx="1600200" cy="254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95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5889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err="1" smtClean="0">
                <a:sym typeface="Wingdings"/>
              </a:rPr>
              <a:t>Hadron</a:t>
            </a:r>
            <a:r>
              <a:rPr lang="en-US" sz="3600" dirty="0" smtClean="0">
                <a:sym typeface="Wingdings"/>
              </a:rPr>
              <a:t> rings [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x</a:t>
            </a:r>
            <a:r>
              <a:rPr lang="en-US" sz="3600" dirty="0" err="1" smtClean="0">
                <a:sym typeface="Wingdings"/>
              </a:rPr>
              <a:t>~Q</a:t>
            </a:r>
            <a:r>
              <a:rPr lang="en-US" sz="4000" baseline="-25000" dirty="0" err="1" smtClean="0">
                <a:sym typeface="Wingdings"/>
              </a:rPr>
              <a:t>y</a:t>
            </a:r>
            <a:r>
              <a:rPr lang="en-US" sz="4000" dirty="0" smtClean="0">
                <a:sym typeface="Wingdings"/>
              </a:rPr>
              <a:t>]</a:t>
            </a:r>
            <a:endParaRPr lang="en-US" sz="3600" baseline="-250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7" descr="Distribution_Emit_Measurement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72000" y="1498782"/>
            <a:ext cx="5516200" cy="50721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</p:pic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6226175" y="18303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=3.27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657975" y="36718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=6.55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6251575" y="53609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=9.82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4003675" y="59070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=13.09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1" name="TextBox 15"/>
          <p:cNvSpPr txBox="1">
            <a:spLocks noChangeArrowheads="1"/>
          </p:cNvSpPr>
          <p:nvPr/>
        </p:nvSpPr>
        <p:spPr bwMode="auto">
          <a:xfrm>
            <a:off x="1552575" y="53990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=16.36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1349375" y="36718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=19.62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5" name="TextBox 15"/>
          <p:cNvSpPr txBox="1">
            <a:spLocks noChangeArrowheads="1"/>
          </p:cNvSpPr>
          <p:nvPr/>
        </p:nvSpPr>
        <p:spPr bwMode="auto">
          <a:xfrm>
            <a:off x="1730375" y="18303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=22.89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3914775" y="1284288"/>
            <a:ext cx="12647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=26.18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8" name="TextBox 15"/>
          <p:cNvSpPr txBox="1">
            <a:spLocks noChangeArrowheads="1"/>
          </p:cNvSpPr>
          <p:nvPr/>
        </p:nvSpPr>
        <p:spPr bwMode="auto">
          <a:xfrm>
            <a:off x="6226175" y="21097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=3.28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1" name="TextBox 15"/>
          <p:cNvSpPr txBox="1">
            <a:spLocks noChangeArrowheads="1"/>
          </p:cNvSpPr>
          <p:nvPr/>
        </p:nvSpPr>
        <p:spPr bwMode="auto">
          <a:xfrm>
            <a:off x="6657975" y="39512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=6.56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2" name="TextBox 15"/>
          <p:cNvSpPr txBox="1">
            <a:spLocks noChangeArrowheads="1"/>
          </p:cNvSpPr>
          <p:nvPr/>
        </p:nvSpPr>
        <p:spPr bwMode="auto">
          <a:xfrm>
            <a:off x="6251575" y="56784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=9.84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3" name="TextBox 15"/>
          <p:cNvSpPr txBox="1">
            <a:spLocks noChangeArrowheads="1"/>
          </p:cNvSpPr>
          <p:nvPr/>
        </p:nvSpPr>
        <p:spPr bwMode="auto">
          <a:xfrm>
            <a:off x="4003675" y="6224588"/>
            <a:ext cx="12577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=13.11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4" name="TextBox 15"/>
          <p:cNvSpPr txBox="1">
            <a:spLocks noChangeArrowheads="1"/>
          </p:cNvSpPr>
          <p:nvPr/>
        </p:nvSpPr>
        <p:spPr bwMode="auto">
          <a:xfrm>
            <a:off x="1565275" y="5716588"/>
            <a:ext cx="12577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=16.39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5" name="TextBox 15"/>
          <p:cNvSpPr txBox="1">
            <a:spLocks noChangeArrowheads="1"/>
          </p:cNvSpPr>
          <p:nvPr/>
        </p:nvSpPr>
        <p:spPr bwMode="auto">
          <a:xfrm>
            <a:off x="1349375" y="4027488"/>
            <a:ext cx="12577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=19.58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6" name="TextBox 15"/>
          <p:cNvSpPr txBox="1">
            <a:spLocks noChangeArrowheads="1"/>
          </p:cNvSpPr>
          <p:nvPr/>
        </p:nvSpPr>
        <p:spPr bwMode="auto">
          <a:xfrm>
            <a:off x="1717675" y="2173288"/>
            <a:ext cx="12577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=22.86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3902075" y="1576388"/>
            <a:ext cx="12635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=26.22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8" name="Footer Placeholder 4"/>
          <p:cNvSpPr txBox="1">
            <a:spLocks/>
          </p:cNvSpPr>
          <p:nvPr/>
        </p:nvSpPr>
        <p:spPr bwMode="auto">
          <a:xfrm>
            <a:off x="7315201" y="1787525"/>
            <a:ext cx="15747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  6.55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=-0.01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" name="Footer Placeholder 4"/>
          <p:cNvSpPr txBox="1">
            <a:spLocks/>
          </p:cNvSpPr>
          <p:nvPr/>
        </p:nvSpPr>
        <p:spPr bwMode="auto">
          <a:xfrm>
            <a:off x="7696201" y="3641725"/>
            <a:ext cx="14477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=13.10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=-0.01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6" name="Footer Placeholder 4"/>
          <p:cNvSpPr txBox="1">
            <a:spLocks/>
          </p:cNvSpPr>
          <p:nvPr/>
        </p:nvSpPr>
        <p:spPr bwMode="auto">
          <a:xfrm>
            <a:off x="7315201" y="5318125"/>
            <a:ext cx="15874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=19.66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" name="Footer Placeholder 4"/>
          <p:cNvSpPr txBox="1">
            <a:spLocks/>
          </p:cNvSpPr>
          <p:nvPr/>
        </p:nvSpPr>
        <p:spPr bwMode="auto">
          <a:xfrm>
            <a:off x="5156201" y="5864225"/>
            <a:ext cx="15112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=26.20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Footer Placeholder 4"/>
          <p:cNvSpPr txBox="1">
            <a:spLocks/>
          </p:cNvSpPr>
          <p:nvPr/>
        </p:nvSpPr>
        <p:spPr bwMode="auto">
          <a:xfrm>
            <a:off x="127001" y="5419725"/>
            <a:ext cx="15239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=32.75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=-0.03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Footer Placeholder 4"/>
          <p:cNvSpPr txBox="1">
            <a:spLocks/>
          </p:cNvSpPr>
          <p:nvPr/>
        </p:nvSpPr>
        <p:spPr bwMode="auto">
          <a:xfrm>
            <a:off x="12700" y="3679825"/>
            <a:ext cx="16383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=39.20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=-0.03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Footer Placeholder 4"/>
          <p:cNvSpPr txBox="1">
            <a:spLocks/>
          </p:cNvSpPr>
          <p:nvPr/>
        </p:nvSpPr>
        <p:spPr bwMode="auto">
          <a:xfrm>
            <a:off x="279400" y="1838325"/>
            <a:ext cx="149860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=45.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75</a:t>
            </a:r>
            <a:endParaRPr kumimoji="0" lang="en-GB" sz="19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Lucida Grande"/>
              <a:ea typeface="Lucida Grande"/>
              <a:cs typeface="Lucida Grande"/>
            </a:endParaRP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=-0.03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6" name="Footer Placeholder 4"/>
          <p:cNvSpPr txBox="1">
            <a:spLocks/>
          </p:cNvSpPr>
          <p:nvPr/>
        </p:nvSpPr>
        <p:spPr bwMode="auto">
          <a:xfrm>
            <a:off x="5092701" y="1292225"/>
            <a:ext cx="14985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Q=52.40</a:t>
            </a:r>
          </a:p>
          <a:p>
            <a:r>
              <a:rPr lang="en-GB" sz="1900" dirty="0" smtClean="0">
                <a:solidFill>
                  <a:srgbClr val="008000"/>
                </a:solidFill>
              </a:rPr>
              <a:t>Δ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Q=-0.04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96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5889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err="1" smtClean="0">
                <a:sym typeface="Wingdings"/>
              </a:rPr>
              <a:t>Hadron</a:t>
            </a:r>
            <a:r>
              <a:rPr lang="en-US" sz="3600" dirty="0" smtClean="0">
                <a:sym typeface="Wingdings"/>
              </a:rPr>
              <a:t> rings [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x</a:t>
            </a:r>
            <a:r>
              <a:rPr lang="en-US" sz="3600" dirty="0" err="1" smtClean="0">
                <a:sym typeface="Wingdings"/>
              </a:rPr>
              <a:t>~Q</a:t>
            </a:r>
            <a:r>
              <a:rPr lang="en-US" sz="4000" baseline="-25000" dirty="0" err="1" smtClean="0">
                <a:sym typeface="Wingdings"/>
              </a:rPr>
              <a:t>y</a:t>
            </a:r>
            <a:r>
              <a:rPr lang="en-US" sz="4000" dirty="0" smtClean="0">
                <a:sym typeface="Wingdings"/>
              </a:rPr>
              <a:t>]</a:t>
            </a:r>
            <a:endParaRPr lang="en-US" sz="3600" baseline="-250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7" descr="Distribution_Emit_Measurement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72000" y="1498782"/>
            <a:ext cx="5516200" cy="50721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</p:pic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6226175" y="18303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=3.27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657975" y="36718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=6.55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6251575" y="5360988"/>
            <a:ext cx="112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=9.82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4003675" y="59070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=13.09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1" name="TextBox 15"/>
          <p:cNvSpPr txBox="1">
            <a:spLocks noChangeArrowheads="1"/>
          </p:cNvSpPr>
          <p:nvPr/>
        </p:nvSpPr>
        <p:spPr bwMode="auto">
          <a:xfrm>
            <a:off x="1552575" y="53990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=16.36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1349375" y="36718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=19.62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5" name="TextBox 15"/>
          <p:cNvSpPr txBox="1">
            <a:spLocks noChangeArrowheads="1"/>
          </p:cNvSpPr>
          <p:nvPr/>
        </p:nvSpPr>
        <p:spPr bwMode="auto">
          <a:xfrm>
            <a:off x="1730375" y="1830388"/>
            <a:ext cx="1258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=22.89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3914775" y="1284288"/>
            <a:ext cx="12647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=26.18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38" name="TextBox 15"/>
          <p:cNvSpPr txBox="1">
            <a:spLocks noChangeArrowheads="1"/>
          </p:cNvSpPr>
          <p:nvPr/>
        </p:nvSpPr>
        <p:spPr bwMode="auto">
          <a:xfrm>
            <a:off x="6226175" y="21097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=3.28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1" name="TextBox 15"/>
          <p:cNvSpPr txBox="1">
            <a:spLocks noChangeArrowheads="1"/>
          </p:cNvSpPr>
          <p:nvPr/>
        </p:nvSpPr>
        <p:spPr bwMode="auto">
          <a:xfrm>
            <a:off x="6657975" y="39512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=6.56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2" name="TextBox 15"/>
          <p:cNvSpPr txBox="1">
            <a:spLocks noChangeArrowheads="1"/>
          </p:cNvSpPr>
          <p:nvPr/>
        </p:nvSpPr>
        <p:spPr bwMode="auto">
          <a:xfrm>
            <a:off x="6251575" y="56784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=9.84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3" name="TextBox 15"/>
          <p:cNvSpPr txBox="1">
            <a:spLocks noChangeArrowheads="1"/>
          </p:cNvSpPr>
          <p:nvPr/>
        </p:nvSpPr>
        <p:spPr bwMode="auto">
          <a:xfrm>
            <a:off x="4003675" y="6224588"/>
            <a:ext cx="12577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=13.11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4" name="TextBox 15"/>
          <p:cNvSpPr txBox="1">
            <a:spLocks noChangeArrowheads="1"/>
          </p:cNvSpPr>
          <p:nvPr/>
        </p:nvSpPr>
        <p:spPr bwMode="auto">
          <a:xfrm>
            <a:off x="1565275" y="5716588"/>
            <a:ext cx="12577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=16.39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5" name="TextBox 15"/>
          <p:cNvSpPr txBox="1">
            <a:spLocks noChangeArrowheads="1"/>
          </p:cNvSpPr>
          <p:nvPr/>
        </p:nvSpPr>
        <p:spPr bwMode="auto">
          <a:xfrm>
            <a:off x="1349375" y="4027488"/>
            <a:ext cx="12577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=19.58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6" name="TextBox 15"/>
          <p:cNvSpPr txBox="1">
            <a:spLocks noChangeArrowheads="1"/>
          </p:cNvSpPr>
          <p:nvPr/>
        </p:nvSpPr>
        <p:spPr bwMode="auto">
          <a:xfrm>
            <a:off x="1717675" y="2173288"/>
            <a:ext cx="12577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=22.86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3902075" y="1576388"/>
            <a:ext cx="12635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=26.22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48" name="Footer Placeholder 4"/>
          <p:cNvSpPr txBox="1">
            <a:spLocks/>
          </p:cNvSpPr>
          <p:nvPr/>
        </p:nvSpPr>
        <p:spPr bwMode="auto">
          <a:xfrm>
            <a:off x="7315201" y="1787525"/>
            <a:ext cx="15747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  6.55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=-0.01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" name="Footer Placeholder 4"/>
          <p:cNvSpPr txBox="1">
            <a:spLocks/>
          </p:cNvSpPr>
          <p:nvPr/>
        </p:nvSpPr>
        <p:spPr bwMode="auto">
          <a:xfrm>
            <a:off x="7696201" y="3641725"/>
            <a:ext cx="14477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=13.10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=-0.01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6" name="Footer Placeholder 4"/>
          <p:cNvSpPr txBox="1">
            <a:spLocks/>
          </p:cNvSpPr>
          <p:nvPr/>
        </p:nvSpPr>
        <p:spPr bwMode="auto">
          <a:xfrm>
            <a:off x="7315201" y="5318125"/>
            <a:ext cx="15874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=19.66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" name="Footer Placeholder 4"/>
          <p:cNvSpPr txBox="1">
            <a:spLocks/>
          </p:cNvSpPr>
          <p:nvPr/>
        </p:nvSpPr>
        <p:spPr bwMode="auto">
          <a:xfrm>
            <a:off x="5156201" y="5864225"/>
            <a:ext cx="15112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=26.20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=-0.02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Footer Placeholder 4"/>
          <p:cNvSpPr txBox="1">
            <a:spLocks/>
          </p:cNvSpPr>
          <p:nvPr/>
        </p:nvSpPr>
        <p:spPr bwMode="auto">
          <a:xfrm>
            <a:off x="127001" y="5419725"/>
            <a:ext cx="15239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=32.75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=-0.03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Footer Placeholder 4"/>
          <p:cNvSpPr txBox="1">
            <a:spLocks/>
          </p:cNvSpPr>
          <p:nvPr/>
        </p:nvSpPr>
        <p:spPr bwMode="auto">
          <a:xfrm>
            <a:off x="12700" y="3679825"/>
            <a:ext cx="16383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=39.20</a:t>
            </a: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=-0.03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Footer Placeholder 4"/>
          <p:cNvSpPr txBox="1">
            <a:spLocks/>
          </p:cNvSpPr>
          <p:nvPr/>
        </p:nvSpPr>
        <p:spPr bwMode="auto">
          <a:xfrm>
            <a:off x="279400" y="1838325"/>
            <a:ext cx="149860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=45.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75</a:t>
            </a:r>
            <a:endParaRPr kumimoji="0" lang="en-GB" sz="19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Lucida Grande"/>
              <a:ea typeface="Lucida Grande"/>
              <a:cs typeface="Lucida Grande"/>
            </a:endParaRPr>
          </a:p>
          <a:p>
            <a:r>
              <a:rPr lang="en-GB" sz="1900" dirty="0" err="1" smtClean="0">
                <a:solidFill>
                  <a:srgbClr val="008000"/>
                </a:solidFill>
              </a:rPr>
              <a:t>Δ</a:t>
            </a:r>
            <a:r>
              <a:rPr lang="en-GB" sz="19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=-0.03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6" name="Footer Placeholder 4"/>
          <p:cNvSpPr txBox="1">
            <a:spLocks/>
          </p:cNvSpPr>
          <p:nvPr/>
        </p:nvSpPr>
        <p:spPr bwMode="auto">
          <a:xfrm>
            <a:off x="5092701" y="1292225"/>
            <a:ext cx="14985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Q=52.40</a:t>
            </a:r>
          </a:p>
          <a:p>
            <a:r>
              <a:rPr lang="en-GB" sz="1900" dirty="0" smtClean="0">
                <a:solidFill>
                  <a:srgbClr val="008000"/>
                </a:solidFill>
              </a:rPr>
              <a:t>Δ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Q=-0.04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Donut 38"/>
          <p:cNvSpPr/>
          <p:nvPr/>
        </p:nvSpPr>
        <p:spPr>
          <a:xfrm>
            <a:off x="3556000" y="1244600"/>
            <a:ext cx="3263900" cy="863600"/>
          </a:xfrm>
          <a:prstGeom prst="donut">
            <a:avLst>
              <a:gd name="adj" fmla="val 4490"/>
            </a:avLst>
          </a:prstGeom>
          <a:solidFill>
            <a:srgbClr val="008000">
              <a:alpha val="60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97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5889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err="1" smtClean="0">
                <a:sym typeface="Wingdings"/>
              </a:rPr>
              <a:t>Hadron</a:t>
            </a:r>
            <a:r>
              <a:rPr lang="en-US" sz="3600" dirty="0" smtClean="0">
                <a:sym typeface="Wingdings"/>
              </a:rPr>
              <a:t> rings [</a:t>
            </a:r>
            <a:r>
              <a:rPr lang="en-US" sz="3600" dirty="0" err="1" smtClean="0">
                <a:sym typeface="Wingdings"/>
              </a:rPr>
              <a:t>Q</a:t>
            </a:r>
            <a:r>
              <a:rPr lang="en-US" sz="4000" baseline="-25000" dirty="0" err="1" smtClean="0">
                <a:sym typeface="Wingdings"/>
              </a:rPr>
              <a:t>x</a:t>
            </a:r>
            <a:r>
              <a:rPr lang="en-US" sz="3600" dirty="0" err="1" smtClean="0">
                <a:sym typeface="Wingdings"/>
              </a:rPr>
              <a:t>~Q</a:t>
            </a:r>
            <a:r>
              <a:rPr lang="en-US" sz="4000" baseline="-25000" dirty="0" err="1" smtClean="0">
                <a:sym typeface="Wingdings"/>
              </a:rPr>
              <a:t>y</a:t>
            </a:r>
            <a:r>
              <a:rPr lang="en-US" sz="4000" dirty="0" smtClean="0">
                <a:sym typeface="Wingdings"/>
              </a:rPr>
              <a:t>]</a:t>
            </a:r>
            <a:endParaRPr lang="en-US" sz="3600" baseline="-250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3914775" y="1284288"/>
            <a:ext cx="12647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i="1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=26.18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3902075" y="1576388"/>
            <a:ext cx="12635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Q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=26.22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36" name="Footer Placeholder 4"/>
          <p:cNvSpPr txBox="1">
            <a:spLocks/>
          </p:cNvSpPr>
          <p:nvPr/>
        </p:nvSpPr>
        <p:spPr bwMode="auto">
          <a:xfrm>
            <a:off x="5092701" y="1292225"/>
            <a:ext cx="1498599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Q=52.40</a:t>
            </a:r>
          </a:p>
          <a:p>
            <a:r>
              <a:rPr lang="en-GB" sz="1900" dirty="0" smtClean="0">
                <a:solidFill>
                  <a:srgbClr val="008000"/>
                </a:solidFill>
              </a:rPr>
              <a:t>Δ</a:t>
            </a:r>
            <a:r>
              <a:rPr lang="en-GB" sz="1900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Q=-0.04</a:t>
            </a:r>
            <a:endParaRPr lang="en-GB" sz="1900" dirty="0" smtClean="0">
              <a:solidFill>
                <a:srgbClr val="00800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Donut 38"/>
          <p:cNvSpPr/>
          <p:nvPr/>
        </p:nvSpPr>
        <p:spPr>
          <a:xfrm>
            <a:off x="3556000" y="1244600"/>
            <a:ext cx="3263900" cy="863600"/>
          </a:xfrm>
          <a:prstGeom prst="donut">
            <a:avLst>
              <a:gd name="adj" fmla="val 4490"/>
            </a:avLst>
          </a:prstGeom>
          <a:solidFill>
            <a:srgbClr val="008000">
              <a:alpha val="60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TextBox 15"/>
          <p:cNvSpPr txBox="1">
            <a:spLocks noChangeArrowheads="1"/>
          </p:cNvSpPr>
          <p:nvPr/>
        </p:nvSpPr>
        <p:spPr bwMode="auto">
          <a:xfrm>
            <a:off x="6657975" y="39512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=2.58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60" name="TextBox 15"/>
          <p:cNvSpPr txBox="1">
            <a:spLocks noChangeArrowheads="1"/>
          </p:cNvSpPr>
          <p:nvPr/>
        </p:nvSpPr>
        <p:spPr bwMode="auto">
          <a:xfrm>
            <a:off x="993775" y="4014788"/>
            <a:ext cx="1122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i="1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i="1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=7.74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pic>
        <p:nvPicPr>
          <p:cNvPr id="61" name="Picture 60" descr="C_stopband_plus.gif"/>
          <p:cNvPicPr>
            <a:picLocks noChangeAspect="1"/>
          </p:cNvPicPr>
          <p:nvPr/>
        </p:nvPicPr>
        <p:blipFill>
          <a:blip r:embed="rId3">
            <a:lum bright="-20000" contrast="30000"/>
          </a:blip>
          <a:stretch>
            <a:fillRect/>
          </a:stretch>
        </p:blipFill>
        <p:spPr>
          <a:xfrm>
            <a:off x="304800" y="2698172"/>
            <a:ext cx="8548080" cy="101022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62" name="Picture 61" descr="C_stopband_plus.gif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304800" y="3955472"/>
            <a:ext cx="8548080" cy="101022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63" name="Donut 62"/>
          <p:cNvSpPr/>
          <p:nvPr/>
        </p:nvSpPr>
        <p:spPr>
          <a:xfrm>
            <a:off x="685800" y="29210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Donut 63"/>
          <p:cNvSpPr/>
          <p:nvPr/>
        </p:nvSpPr>
        <p:spPr>
          <a:xfrm>
            <a:off x="685800" y="4165600"/>
            <a:ext cx="368300" cy="3429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5" name="Donut 64"/>
          <p:cNvSpPr/>
          <p:nvPr/>
        </p:nvSpPr>
        <p:spPr>
          <a:xfrm>
            <a:off x="5638800" y="27051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Donut 65"/>
          <p:cNvSpPr/>
          <p:nvPr/>
        </p:nvSpPr>
        <p:spPr>
          <a:xfrm>
            <a:off x="5689600" y="3987800"/>
            <a:ext cx="2286000" cy="901700"/>
          </a:xfrm>
          <a:prstGeom prst="donut">
            <a:avLst>
              <a:gd name="adj" fmla="val 4490"/>
            </a:avLst>
          </a:prstGeom>
          <a:solidFill>
            <a:srgbClr val="FF0000">
              <a:alpha val="60000"/>
            </a:srgbClr>
          </a:solidFill>
          <a:ln>
            <a:solidFill>
              <a:srgbClr val="FF0000">
                <a:alpha val="6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Footer Placeholder 4"/>
          <p:cNvSpPr txBox="1">
            <a:spLocks/>
          </p:cNvSpPr>
          <p:nvPr/>
        </p:nvSpPr>
        <p:spPr bwMode="auto">
          <a:xfrm>
            <a:off x="6654801" y="31210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8" name="Footer Placeholder 4"/>
          <p:cNvSpPr txBox="1">
            <a:spLocks/>
          </p:cNvSpPr>
          <p:nvPr/>
        </p:nvSpPr>
        <p:spPr bwMode="auto">
          <a:xfrm>
            <a:off x="6642101" y="4403725"/>
            <a:ext cx="69849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9" name="Footer Placeholder 4"/>
          <p:cNvSpPr txBox="1">
            <a:spLocks/>
          </p:cNvSpPr>
          <p:nvPr/>
        </p:nvSpPr>
        <p:spPr bwMode="auto">
          <a:xfrm>
            <a:off x="1549400" y="1981200"/>
            <a:ext cx="4168775" cy="49530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The same for both</a:t>
            </a:r>
          </a:p>
        </p:txBody>
      </p:sp>
      <p:sp>
        <p:nvSpPr>
          <p:cNvPr id="70" name="Footer Placeholder 4"/>
          <p:cNvSpPr txBox="1">
            <a:spLocks/>
          </p:cNvSpPr>
          <p:nvPr/>
        </p:nvSpPr>
        <p:spPr bwMode="auto">
          <a:xfrm>
            <a:off x="4864100" y="5254625"/>
            <a:ext cx="4089401" cy="1247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The sum </a:t>
            </a:r>
            <a:r>
              <a:rPr lang="en-GB" sz="2400" dirty="0" err="1" smtClean="0">
                <a:solidFill>
                  <a:srgbClr val="FF0000"/>
                </a:solidFill>
              </a:rPr>
              <a:t>Σ</a:t>
            </a:r>
            <a:r>
              <a:rPr lang="en-GB" sz="2400" dirty="0" smtClean="0">
                <a:solidFill>
                  <a:srgbClr val="FF0000"/>
                </a:solidFill>
              </a:rPr>
              <a:t>-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term oscillates 52 times, while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the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difference </a:t>
            </a:r>
            <a:r>
              <a:rPr lang="en-GB" sz="2400" dirty="0" err="1" smtClean="0">
                <a:solidFill>
                  <a:srgbClr val="FF0000"/>
                </a:solidFill>
              </a:rPr>
              <a:t>Δ</a:t>
            </a:r>
            <a:r>
              <a:rPr lang="en-GB" sz="2400" dirty="0" smtClean="0">
                <a:solidFill>
                  <a:srgbClr val="FF0000"/>
                </a:solidFill>
              </a:rPr>
              <a:t>-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term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does not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71" name="Frame 70"/>
          <p:cNvSpPr/>
          <p:nvPr/>
        </p:nvSpPr>
        <p:spPr>
          <a:xfrm>
            <a:off x="1498600" y="2552700"/>
            <a:ext cx="4178300" cy="2540000"/>
          </a:xfrm>
          <a:prstGeom prst="frame">
            <a:avLst>
              <a:gd name="adj1" fmla="val 952"/>
            </a:avLst>
          </a:prstGeom>
          <a:solidFill>
            <a:srgbClr val="0000FF"/>
          </a:solidFill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 rot="10800000">
            <a:off x="6184900" y="2082800"/>
            <a:ext cx="2717800" cy="17018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10800000">
            <a:off x="7696200" y="3530600"/>
            <a:ext cx="1270000" cy="2667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10800000" flipV="1">
            <a:off x="7759700" y="3797300"/>
            <a:ext cx="1168400" cy="3175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5400000">
            <a:off x="7543800" y="3835400"/>
            <a:ext cx="1358900" cy="13589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Footer Placeholder 4"/>
          <p:cNvSpPr txBox="1">
            <a:spLocks/>
          </p:cNvSpPr>
          <p:nvPr/>
        </p:nvSpPr>
        <p:spPr bwMode="auto">
          <a:xfrm>
            <a:off x="177800" y="5534025"/>
            <a:ext cx="2755901" cy="866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GB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|C</a:t>
            </a:r>
            <a:r>
              <a:rPr kumimoji="0" lang="en-GB" sz="440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+</a:t>
            </a:r>
            <a:r>
              <a:rPr kumimoji="0" lang="en-GB" sz="440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|&lt;&lt;|C</a:t>
            </a:r>
            <a:r>
              <a:rPr kumimoji="0" lang="en-GB" sz="440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-</a:t>
            </a:r>
            <a:r>
              <a:rPr kumimoji="0" lang="en-GB" sz="440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|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 rot="10800000">
            <a:off x="3124200" y="5956300"/>
            <a:ext cx="1600200" cy="25400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ooter Placeholder 4"/>
          <p:cNvSpPr txBox="1">
            <a:spLocks/>
          </p:cNvSpPr>
          <p:nvPr/>
        </p:nvSpPr>
        <p:spPr bwMode="auto">
          <a:xfrm>
            <a:off x="5969001" y="4556125"/>
            <a:ext cx="596899" cy="371475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vert="horz" wrap="square" lIns="91440" tIns="1080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=1</a:t>
            </a:r>
            <a:endParaRPr kumimoji="0" lang="en-GB" sz="240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98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</a:t>
            </a:r>
            <a:r>
              <a:rPr lang="en-US" sz="3600" dirty="0" err="1" smtClean="0">
                <a:sym typeface="Wingdings"/>
              </a:rPr>
              <a:t>Guignard’s</a:t>
            </a:r>
            <a:r>
              <a:rPr lang="en-US" sz="3600" dirty="0" smtClean="0">
                <a:sym typeface="Wingdings"/>
              </a:rPr>
              <a:t> formula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Andrea </a:t>
            </a:r>
            <a:r>
              <a:rPr lang="en-GB" dirty="0" err="1" smtClean="0"/>
              <a:t>Franchi</a:t>
            </a:r>
            <a:r>
              <a:rPr lang="en-GB" dirty="0" smtClean="0"/>
              <a:t> 	Vertical Emittance reduction @ ESRF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436294-71C4-A648-A3FC-EBD7EA007010}" type="slidenum">
              <a:rPr lang="en-GB" smtClean="0"/>
              <a:pPr/>
              <a:t>99</a:t>
            </a:fld>
            <a:endParaRPr lang="en-GB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665163"/>
            <a:ext cx="8709025" cy="8477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3600" dirty="0" smtClean="0">
                <a:sym typeface="Wingdings"/>
              </a:rPr>
              <a:t>Caution with </a:t>
            </a:r>
            <a:r>
              <a:rPr lang="en-US" sz="3600" dirty="0" err="1" smtClean="0">
                <a:sym typeface="Wingdings"/>
              </a:rPr>
              <a:t>Guignard’s</a:t>
            </a:r>
            <a:r>
              <a:rPr lang="en-US" sz="3600" dirty="0" smtClean="0">
                <a:sym typeface="Wingdings"/>
              </a:rPr>
              <a:t> formula</a:t>
            </a:r>
            <a:endParaRPr lang="en-US" sz="3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9538"/>
            <a:ext cx="822960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lvl="0" indent="-179388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At very low coupling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 may be smaller than monitor/camera resolution and hence non measurable.</a:t>
            </a:r>
          </a:p>
          <a:p>
            <a:pPr marL="179388" lvl="0" indent="-179388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200" dirty="0" smtClean="0"/>
              <a:t>One may be then tempted to use </a:t>
            </a:r>
            <a:r>
              <a:rPr lang="en-US" sz="2200" dirty="0" err="1" smtClean="0"/>
              <a:t>Guignard’s</a:t>
            </a:r>
            <a:r>
              <a:rPr lang="en-US" sz="2200" dirty="0" smtClean="0"/>
              <a:t> formula</a:t>
            </a:r>
          </a:p>
          <a:p>
            <a:pPr marL="179388" lvl="0" indent="-179388">
              <a:spcBef>
                <a:spcPct val="20000"/>
              </a:spcBef>
              <a:spcAft>
                <a:spcPts val="3600"/>
              </a:spcAft>
              <a:buFontTx/>
              <a:buChar char="•"/>
            </a:pPr>
            <a:endParaRPr lang="en-US" sz="2200" dirty="0" smtClean="0"/>
          </a:p>
          <a:p>
            <a:pPr marL="177800" lvl="0">
              <a:spcBef>
                <a:spcPct val="20000"/>
              </a:spcBef>
              <a:spcAft>
                <a:spcPts val="600"/>
              </a:spcAft>
            </a:pPr>
            <a:r>
              <a:rPr lang="en-US" sz="2200" dirty="0" smtClean="0"/>
              <a:t>The “large” </a:t>
            </a:r>
            <a:r>
              <a:rPr lang="en-US" sz="2200" dirty="0" err="1" smtClean="0"/>
              <a:t>ε</a:t>
            </a:r>
            <a:r>
              <a:rPr lang="en-US" sz="2200" baseline="-25000" dirty="0" err="1" smtClean="0"/>
              <a:t>x</a:t>
            </a:r>
            <a:r>
              <a:rPr lang="en-US" sz="2200" dirty="0" smtClean="0"/>
              <a:t> easier to measure and “</a:t>
            </a:r>
            <a:r>
              <a:rPr lang="en-US" sz="2200" dirty="0" err="1" smtClean="0"/>
              <a:t>g</a:t>
            </a:r>
            <a:r>
              <a:rPr lang="en-US" sz="2200" dirty="0" smtClean="0"/>
              <a:t>” evaluated from tune measurements (closest tune approach). Δ = </a:t>
            </a:r>
            <a:r>
              <a:rPr lang="en-US" sz="2200" dirty="0" err="1" smtClean="0"/>
              <a:t>Qx-Qy</a:t>
            </a:r>
            <a:r>
              <a:rPr lang="en-US" sz="2200" dirty="0" smtClean="0"/>
              <a:t> (fractional part, |C</a:t>
            </a:r>
            <a:r>
              <a:rPr lang="en-US" sz="2200" baseline="30000" dirty="0" smtClean="0"/>
              <a:t>-</a:t>
            </a:r>
            <a:r>
              <a:rPr lang="en-US" sz="2200" dirty="0" smtClean="0"/>
              <a:t>| is the difference resonance stop band.</a:t>
            </a:r>
          </a:p>
        </p:txBody>
      </p:sp>
      <p:pic>
        <p:nvPicPr>
          <p:cNvPr id="8" name="Picture 7" descr="eq_guignard_ey.gif"/>
          <p:cNvPicPr>
            <a:picLocks noChangeAspect="1"/>
          </p:cNvPicPr>
          <p:nvPr/>
        </p:nvPicPr>
        <p:blipFill>
          <a:blip r:embed="rId3">
            <a:lum bright="-30000" contrast="50000"/>
          </a:blip>
          <a:stretch>
            <a:fillRect/>
          </a:stretch>
        </p:blipFill>
        <p:spPr>
          <a:xfrm>
            <a:off x="1409700" y="2838451"/>
            <a:ext cx="1752600" cy="6413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 descr="eq_guignard_ey.gif"/>
          <p:cNvPicPr>
            <a:picLocks noChangeAspect="1"/>
          </p:cNvPicPr>
          <p:nvPr/>
        </p:nvPicPr>
        <p:blipFill>
          <a:blip r:embed="rId4">
            <a:lum bright="-30000" contrast="50000"/>
          </a:blip>
          <a:stretch>
            <a:fillRect/>
          </a:stretch>
        </p:blipFill>
        <p:spPr>
          <a:xfrm>
            <a:off x="4292599" y="2732942"/>
            <a:ext cx="2654301" cy="85948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RF_presentation_silver">
  <a:themeElements>
    <a:clrScheme name="ESRF_presentation_silver 13">
      <a:dk1>
        <a:srgbClr val="000000"/>
      </a:dk1>
      <a:lt1>
        <a:srgbClr val="FFFFFF"/>
      </a:lt1>
      <a:dk2>
        <a:srgbClr val="000000"/>
      </a:dk2>
      <a:lt2>
        <a:srgbClr val="8A8B8E"/>
      </a:lt2>
      <a:accent1>
        <a:srgbClr val="7DA9DA"/>
      </a:accent1>
      <a:accent2>
        <a:srgbClr val="1B5092"/>
      </a:accent2>
      <a:accent3>
        <a:srgbClr val="FFFFFF"/>
      </a:accent3>
      <a:accent4>
        <a:srgbClr val="000000"/>
      </a:accent4>
      <a:accent5>
        <a:srgbClr val="BFD1EA"/>
      </a:accent5>
      <a:accent6>
        <a:srgbClr val="174884"/>
      </a:accent6>
      <a:hlink>
        <a:srgbClr val="DD2026"/>
      </a:hlink>
      <a:folHlink>
        <a:srgbClr val="9E1C20"/>
      </a:folHlink>
    </a:clrScheme>
    <a:fontScheme name="ESRF_presentation_silv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SRF_presentation_sil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3">
        <a:dk1>
          <a:srgbClr val="000000"/>
        </a:dk1>
        <a:lt1>
          <a:srgbClr val="FFFFFF"/>
        </a:lt1>
        <a:dk2>
          <a:srgbClr val="000000"/>
        </a:dk2>
        <a:lt2>
          <a:srgbClr val="8A8B8E"/>
        </a:lt2>
        <a:accent1>
          <a:srgbClr val="7DA9DA"/>
        </a:accent1>
        <a:accent2>
          <a:srgbClr val="1B5092"/>
        </a:accent2>
        <a:accent3>
          <a:srgbClr val="FFFFFF"/>
        </a:accent3>
        <a:accent4>
          <a:srgbClr val="000000"/>
        </a:accent4>
        <a:accent5>
          <a:srgbClr val="BFD1EA"/>
        </a:accent5>
        <a:accent6>
          <a:srgbClr val="174884"/>
        </a:accent6>
        <a:hlink>
          <a:srgbClr val="DD2026"/>
        </a:hlink>
        <a:folHlink>
          <a:srgbClr val="9E1C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2979</TotalTime>
  <Words>10369</Words>
  <Application>Microsoft Office PowerPoint</Application>
  <PresentationFormat>On-screen Show (4:3)</PresentationFormat>
  <Paragraphs>1630</Paragraphs>
  <Slides>120</Slides>
  <Notes>120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120</vt:i4>
      </vt:variant>
    </vt:vector>
  </HeadingPairs>
  <TitlesOfParts>
    <vt:vector size="123" baseType="lpstr">
      <vt:lpstr>ESRF_presentation_silver</vt:lpstr>
      <vt:lpstr>Equation</vt:lpstr>
      <vt:lpstr>Chart</vt:lpstr>
      <vt:lpstr>Slide 1</vt:lpstr>
      <vt:lpstr>Outlines</vt:lpstr>
      <vt:lpstr>Outlines</vt:lpstr>
      <vt:lpstr>Vertical emittance in the absence of coupling</vt:lpstr>
      <vt:lpstr>Vertical emittance in the absence of coupling</vt:lpstr>
      <vt:lpstr>Vertical emittance in the absence of coupling</vt:lpstr>
      <vt:lpstr>Vertical emittance in the absence of coupling</vt:lpstr>
      <vt:lpstr>Meas. vertical emittance Ey from RMS beam size</vt:lpstr>
      <vt:lpstr>Meas. vertical emittance Ey from RMS beam size</vt:lpstr>
      <vt:lpstr>Meas. vertical emittance Ey from RMS beam size</vt:lpstr>
      <vt:lpstr>Meas. vertical emittance Ey from RMS beam size</vt:lpstr>
      <vt:lpstr>Meas. vertical emittance Ey from RMS beam size</vt:lpstr>
      <vt:lpstr>Meas. vertical emittance Ey from RMS beam size</vt:lpstr>
      <vt:lpstr>Meas. vertical emittance Ey from RMS beam size</vt:lpstr>
      <vt:lpstr>Meas. vertical emittance Ey from RMS beam size</vt:lpstr>
      <vt:lpstr>Meas. vertical emittance Ey from RMS beam size</vt:lpstr>
      <vt:lpstr>Meas. vertical emittance Ey from RMS beam size</vt:lpstr>
      <vt:lpstr>Meas. vertical emittance Ey from RMS beam size</vt:lpstr>
      <vt:lpstr>Vertical emittance    in the absence  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Vertical emittances in the presence of coupling</vt:lpstr>
      <vt:lpstr>Outlines</vt:lpstr>
      <vt:lpstr>Vertical emittance reduction in the storage ring</vt:lpstr>
      <vt:lpstr>Vertical emittance reduction in the storage ring</vt:lpstr>
      <vt:lpstr>Vertical emittance reduction in the storage ring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Coupling correction via Resonance Driving Terms </vt:lpstr>
      <vt:lpstr>Outlines</vt:lpstr>
      <vt:lpstr>2010: Application in the ESRF storage ring </vt:lpstr>
      <vt:lpstr>2010: Application in the ESRF storage ring</vt:lpstr>
      <vt:lpstr>2010: Application in the ESRF storage ring</vt:lpstr>
      <vt:lpstr>2010: Application in the ESRF storage ring</vt:lpstr>
      <vt:lpstr>Outlines</vt:lpstr>
      <vt:lpstr>2010: Preserving vertical emittance during beam delivery </vt:lpstr>
      <vt:lpstr>2010: Preserving vertical emittance during beam delivery </vt:lpstr>
      <vt:lpstr>2010: Preserving vertical emittance during beam delivery </vt:lpstr>
      <vt:lpstr>2010: Preserving vertical emittance during beam delivery </vt:lpstr>
      <vt:lpstr>2010: Preserving vertical emittance during beam delivery </vt:lpstr>
      <vt:lpstr>2010: Preserving vertical emittance during beam delivery </vt:lpstr>
      <vt:lpstr>Outlines</vt:lpstr>
      <vt:lpstr>2011: Towards ultra-small vertical emittance </vt:lpstr>
      <vt:lpstr>2011: Towards ultra-small vertical emittance </vt:lpstr>
      <vt:lpstr>Conclusion</vt:lpstr>
      <vt:lpstr>Conclusion</vt:lpstr>
      <vt:lpstr>Conclusion</vt:lpstr>
      <vt:lpstr>Conclusion</vt:lpstr>
      <vt:lpstr>Outlines</vt:lpstr>
      <vt:lpstr>The coupling sum resonance </vt:lpstr>
      <vt:lpstr>The coupling sum resonance </vt:lpstr>
      <vt:lpstr>The coupling sum resonance </vt:lpstr>
      <vt:lpstr>The coupling sum resonance </vt:lpstr>
      <vt:lpstr>The coupling sum resonance </vt:lpstr>
      <vt:lpstr>The coupling sum resonance </vt:lpstr>
      <vt:lpstr>The coupling sum resonance </vt:lpstr>
      <vt:lpstr>Low-emittance rings [Qx&gt;Qy]</vt:lpstr>
      <vt:lpstr>Low-emittance rings [Qx&gt;Qy]</vt:lpstr>
      <vt:lpstr>Low-emittance rings [Qx&gt;Qy]</vt:lpstr>
      <vt:lpstr>Low-emittance rings [Qx&gt;Qy]</vt:lpstr>
      <vt:lpstr>Low-emittance rings [Qx&gt;Qy]</vt:lpstr>
      <vt:lpstr>Low-emittance rings [Qx&gt;Qy]</vt:lpstr>
      <vt:lpstr>Hadron rings [Qx~Qy]</vt:lpstr>
      <vt:lpstr>Hadron rings [Qx~Qy]</vt:lpstr>
      <vt:lpstr>Hadron rings [Qx~Qy]</vt:lpstr>
      <vt:lpstr>Caution with Guignard’s formula</vt:lpstr>
      <vt:lpstr>Caution with Guignard’s formula</vt:lpstr>
      <vt:lpstr>Caution with Guignard’s formula</vt:lpstr>
      <vt:lpstr>Caution with Guignard’s formula</vt:lpstr>
      <vt:lpstr>Caution with lifetime measurement (1)</vt:lpstr>
      <vt:lpstr>Caution with lifetime measurement (1)</vt:lpstr>
      <vt:lpstr>Caution with lifetime measurement (1)</vt:lpstr>
      <vt:lpstr>Caution with lifetime measurement (1)</vt:lpstr>
      <vt:lpstr>Caution with lifetime measurement (1)</vt:lpstr>
      <vt:lpstr>Caution with lifetime measurement (2)</vt:lpstr>
      <vt:lpstr>Caution with lifetime measurement (2)</vt:lpstr>
      <vt:lpstr>Caution with lifetime measurement (2)</vt:lpstr>
      <vt:lpstr>Caution with lifetime measurement (2)</vt:lpstr>
      <vt:lpstr>Caution with lifetime measurement (2)</vt:lpstr>
      <vt:lpstr>Caution with lifetime measurement (2)</vt:lpstr>
      <vt:lpstr>Caution with lifetime measurement (2)</vt:lpstr>
      <vt:lpstr>Caution with lifetime measurement (2)</vt:lpstr>
      <vt:lpstr>Caution with lifetime measurement (2)</vt:lpstr>
      <vt:lpstr>Caution with lifetime measurement (2)</vt:lpstr>
      <vt:lpstr>Caution with lifetime measurement (2)</vt:lpstr>
      <vt:lpstr>Caution with lifetime measurement (2)</vt:lpstr>
      <vt:lpstr>Caution with lifetime measurement (2)</vt:lpstr>
      <vt:lpstr>EXTRA: Brilliance @ εy = 3 pm @200 mA </vt:lpstr>
    </vt:vector>
  </TitlesOfParts>
  <Company>ESRF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Admans</dc:creator>
  <cp:lastModifiedBy>Andrea Franchi</cp:lastModifiedBy>
  <cp:revision>352</cp:revision>
  <dcterms:created xsi:type="dcterms:W3CDTF">2011-09-30T15:04:50Z</dcterms:created>
  <dcterms:modified xsi:type="dcterms:W3CDTF">2011-09-30T15:43:01Z</dcterms:modified>
</cp:coreProperties>
</file>