
<file path=[Content_Types].xml><?xml version="1.0" encoding="utf-8"?>
<Types xmlns="http://schemas.openxmlformats.org/package/2006/content-types">
  <Default Extension="jpeg" ContentType="image/jpeg"/>
  <Default Extension="m4v" ContentType="video/unknown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307" r:id="rId2"/>
    <p:sldId id="2289" r:id="rId3"/>
    <p:sldId id="1155" r:id="rId4"/>
    <p:sldId id="434" r:id="rId5"/>
    <p:sldId id="2365" r:id="rId6"/>
    <p:sldId id="2344" r:id="rId7"/>
    <p:sldId id="2381" r:id="rId8"/>
    <p:sldId id="2382" r:id="rId9"/>
    <p:sldId id="2383" r:id="rId10"/>
    <p:sldId id="2358" r:id="rId11"/>
    <p:sldId id="2380" r:id="rId12"/>
    <p:sldId id="2376" r:id="rId13"/>
    <p:sldId id="2364" r:id="rId14"/>
    <p:sldId id="2378" r:id="rId15"/>
    <p:sldId id="275" r:id="rId16"/>
    <p:sldId id="2284" r:id="rId17"/>
  </p:sldIdLst>
  <p:sldSz cx="9144000" cy="5143500" type="screen16x9"/>
  <p:notesSz cx="6858000" cy="9144000"/>
  <p:defaultTextStyle>
    <a:defPPr marL="0" marR="0" indent="0" algn="l" defTabSz="482186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49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120547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241093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361640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482186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602732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723279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843826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964372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D96"/>
    <a:srgbClr val="001855"/>
    <a:srgbClr val="001754"/>
    <a:srgbClr val="0BF4CD"/>
    <a:srgbClr val="6BA9E8"/>
    <a:srgbClr val="DCDEE0"/>
    <a:srgbClr val="2F5D96"/>
    <a:srgbClr val="41C0C3"/>
    <a:srgbClr val="0AC4A3"/>
    <a:srgbClr val="2C84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44"/>
    <p:restoredTop sz="88439"/>
  </p:normalViewPr>
  <p:slideViewPr>
    <p:cSldViewPr snapToGrid="0" snapToObjects="1">
      <p:cViewPr varScale="1">
        <p:scale>
          <a:sx n="227" d="100"/>
          <a:sy n="227" d="100"/>
        </p:scale>
        <p:origin x="192" y="568"/>
      </p:cViewPr>
      <p:guideLst>
        <p:guide orient="horz" pos="1620"/>
        <p:guide pos="2880"/>
      </p:guideLst>
    </p:cSldViewPr>
  </p:slid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36" d="100"/>
          <a:sy n="136" d="100"/>
        </p:scale>
        <p:origin x="453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814176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1pPr>
    <a:lvl2pPr indent="120547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2pPr>
    <a:lvl3pPr indent="241093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3pPr>
    <a:lvl4pPr indent="361640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4pPr>
    <a:lvl5pPr indent="482186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5pPr>
    <a:lvl6pPr indent="602732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6pPr>
    <a:lvl7pPr indent="723279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7pPr>
    <a:lvl8pPr indent="843826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8pPr>
    <a:lvl9pPr indent="964372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20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816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FR" dirty="0"/>
              <a:t>Hadrontherapy: a bit like drugs for rare diseases; they cost a fortune, but for a small number of people they might represent a life-death difference, or a chance to lead a normal life after treatment</a:t>
            </a:r>
          </a:p>
        </p:txBody>
      </p:sp>
    </p:spTree>
    <p:extLst>
      <p:ext uri="{BB962C8B-B14F-4D97-AF65-F5344CB8AC3E}">
        <p14:creationId xmlns:p14="http://schemas.microsoft.com/office/powerpoint/2010/main" val="1517301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9E8A2-F1A1-D24B-5CE1-12E37E2BF7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528776-F583-8ECF-21F8-5039C577B1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143F4B-FBC8-C567-BF03-9F2300C7E1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FR" dirty="0"/>
              <a:t>Hadrontherapy: a bit like drugs for rare diseases; they cost a fortune, but for a small number of people they might represent a life-death difference, or a chance to lead a normal life after treatment</a:t>
            </a:r>
          </a:p>
        </p:txBody>
      </p:sp>
    </p:spTree>
    <p:extLst>
      <p:ext uri="{BB962C8B-B14F-4D97-AF65-F5344CB8AC3E}">
        <p14:creationId xmlns:p14="http://schemas.microsoft.com/office/powerpoint/2010/main" val="2263297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160043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0D1F2-948F-4917-2317-9BE306464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F265CD-3F4E-B80F-B461-BBB0162A52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976E77-46CA-1BE7-0DA0-132FDFDABF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15389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DD555-E143-004D-25ED-AC78AFF93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DDCA8D-0AC7-DCB4-1420-2FE0F8C2B2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F82044-95B0-0475-E937-9F80354AA1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038295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F7198-E5C2-2701-AB3A-097E7ECA1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6EFFFA-2815-7E89-A6F8-9B194426F0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0310B3-86D2-D9F4-3626-5D105823AE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09800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1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892970" y="1701107"/>
            <a:ext cx="7358063" cy="17412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A3A0A553-E47C-5041-8110-3723D9F19A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4723806" y="1372941"/>
            <a:ext cx="3750469" cy="331514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69727" y="1372941"/>
            <a:ext cx="3750469" cy="3315146"/>
          </a:xfrm>
          <a:prstGeom prst="rect">
            <a:avLst/>
          </a:prstGeom>
        </p:spPr>
        <p:txBody>
          <a:bodyPr/>
          <a:lstStyle>
            <a:lvl1pPr marL="180820" indent="-180820">
              <a:spcBef>
                <a:spcPts val="1688"/>
              </a:spcBef>
              <a:defRPr sz="1477"/>
            </a:lvl1pPr>
            <a:lvl2pPr marL="361640" indent="-180820">
              <a:spcBef>
                <a:spcPts val="1688"/>
              </a:spcBef>
              <a:defRPr sz="1477"/>
            </a:lvl2pPr>
            <a:lvl3pPr marL="542459" indent="-180820">
              <a:spcBef>
                <a:spcPts val="1688"/>
              </a:spcBef>
              <a:defRPr sz="1477"/>
            </a:lvl3pPr>
            <a:lvl4pPr marL="723279" indent="-180820">
              <a:spcBef>
                <a:spcPts val="1688"/>
              </a:spcBef>
              <a:defRPr sz="1477"/>
            </a:lvl4pPr>
            <a:lvl5pPr marL="904099" indent="-180820">
              <a:spcBef>
                <a:spcPts val="1688"/>
              </a:spcBef>
              <a:defRPr sz="1477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C22D9881-2ED8-074E-A50A-1FB285710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4723806" y="2685605"/>
            <a:ext cx="3750469" cy="19890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728178" y="468810"/>
            <a:ext cx="3750469" cy="19890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669727" y="468809"/>
            <a:ext cx="3750469" cy="420588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4B6CBA0A-48FE-A44F-8FC4-78A44BE6F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7FC8EBC4-7ABE-FA4D-8203-C22E9D8ED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E5C806CC-2DD0-2145-882F-C1E396E5531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69570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Regular Slide with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98A9442-6C30-E349-90FB-069BFEF1BFF3}"/>
              </a:ext>
            </a:extLst>
          </p:cNvPr>
          <p:cNvSpPr/>
          <p:nvPr userDrawn="1"/>
        </p:nvSpPr>
        <p:spPr bwMode="auto">
          <a:xfrm>
            <a:off x="0" y="4779086"/>
            <a:ext cx="9144000" cy="24877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endParaRPr lang="en-US" sz="1265" dirty="0">
              <a:solidFill>
                <a:srgbClr val="FFFFFF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ACB22C-2B8B-6F44-91E9-82D1DA8ADD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636296"/>
            <a:ext cx="1955042" cy="507204"/>
          </a:xfrm>
          <a:prstGeom prst="rect">
            <a:avLst/>
          </a:prstGeom>
        </p:spPr>
      </p:pic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564495" y="897564"/>
            <a:ext cx="7967946" cy="3886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50"/>
              </a:spcBef>
              <a:buFontTx/>
              <a:buNone/>
              <a:defRPr sz="1500">
                <a:latin typeface="+mn-lt"/>
              </a:defRPr>
            </a:lvl1pPr>
            <a:lvl2pPr marL="342892" indent="0">
              <a:buFontTx/>
              <a:buNone/>
              <a:defRPr sz="1350">
                <a:latin typeface="+mn-lt"/>
              </a:defRPr>
            </a:lvl2pPr>
            <a:lvl3pPr marL="685783" indent="0">
              <a:buFontTx/>
              <a:buNone/>
              <a:defRPr sz="1350">
                <a:latin typeface="+mn-lt"/>
              </a:defRPr>
            </a:lvl3pPr>
            <a:lvl4pPr marL="1028675" indent="0">
              <a:buFontTx/>
              <a:buNone/>
              <a:defRPr sz="1200">
                <a:latin typeface="+mn-lt"/>
              </a:defRPr>
            </a:lvl4pPr>
            <a:lvl5pPr marL="1371566" indent="0">
              <a:buFontTx/>
              <a:buNone/>
              <a:defRPr sz="12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403649" y="1"/>
            <a:ext cx="6552728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sz="2100" b="1"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-1385"/>
            <a:ext cx="1080000" cy="720000"/>
            <a:chOff x="76200" y="75900"/>
            <a:chExt cx="1245910" cy="840088"/>
          </a:xfrm>
        </p:grpSpPr>
        <p:grpSp>
          <p:nvGrpSpPr>
            <p:cNvPr id="16" name="Group 1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18" name="Picture 17" descr="CERN logo"/>
              <p:cNvPicPr>
                <a:picLocks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8" descr="medipixlogo"/>
              <p:cNvPicPr>
                <a:picLocks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7" name="Picture 2"/>
            <p:cNvPicPr>
              <a:picLocks noChangeArrowheads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Slide Number">
            <a:extLst>
              <a:ext uri="{FF2B5EF4-FFF2-40B4-BE49-F238E27FC236}">
                <a16:creationId xmlns:a16="http://schemas.microsoft.com/office/drawing/2014/main" id="{8C40552F-A06F-9942-8F1D-09D751D7280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85D2FC7F-6C7B-6544-BB85-A45ED6D0B5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32816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599"/>
            <a:ext cx="8220075" cy="8485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F247148A-11E9-0644-8DC6-4AB1678DE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6C23A486-B874-9942-870C-C022BEA5F89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051769670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F4E-7E80-491F-8B7A-DF44434EEF1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A381858-99DA-B041-90D6-21C0DE7D5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91998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Manuela.Cirilli@cern.ch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325674"/>
            <a:ext cx="8100000" cy="787547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981259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8" y="669728"/>
            <a:ext cx="7804547" cy="3804047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7A8C3C19-3B89-8A46-9766-D6C86C4A5D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61474067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tif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3719" y="1"/>
            <a:ext cx="4908093" cy="724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9277" y="914177"/>
            <a:ext cx="8622780" cy="359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28B7C2-B606-E34C-8F3A-E107EAC74289}"/>
              </a:ext>
            </a:extLst>
          </p:cNvPr>
          <p:cNvSpPr/>
          <p:nvPr userDrawn="1"/>
        </p:nvSpPr>
        <p:spPr bwMode="auto">
          <a:xfrm>
            <a:off x="0" y="4682278"/>
            <a:ext cx="9144000" cy="46800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endParaRPr lang="en-US" sz="1265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AE1F35-C1B5-844D-BF4C-A5462A6EF1F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652922"/>
            <a:ext cx="1955042" cy="507204"/>
          </a:xfrm>
          <a:prstGeom prst="rect">
            <a:avLst/>
          </a:prstGeom>
        </p:spPr>
      </p:pic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34AC93C-EDB6-CC4D-BE85-8B01F1D16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5" r:id="rId2"/>
    <p:sldLayoutId id="2147483657" r:id="rId3"/>
    <p:sldLayoutId id="2147483663" r:id="rId4"/>
    <p:sldLayoutId id="2147483665" r:id="rId5"/>
    <p:sldLayoutId id="2147483666" r:id="rId6"/>
    <p:sldLayoutId id="2147483671" r:id="rId7"/>
    <p:sldLayoutId id="2147483686" r:id="rId8"/>
    <p:sldLayoutId id="2147483693" r:id="rId9"/>
  </p:sldLayoutIdLst>
  <p:transition spd="med"/>
  <p:hf hdr="0" dt="0"/>
  <p:txStyles>
    <p:titleStyle>
      <a:lvl1pPr marL="0" marR="0" indent="0" algn="l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 pitchFamily="2" charset="0"/>
          <a:ea typeface="+mj-ea"/>
          <a:cs typeface="+mn-cs"/>
          <a:sym typeface="Helvetica Light"/>
        </a:defRPr>
      </a:lvl1pPr>
      <a:lvl2pPr marL="0" marR="0" indent="120547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41093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6164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8218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60273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723279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4382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6437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234396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468792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703188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937584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406376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1640772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1875168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109564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20547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41093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6164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8218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60273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723279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4382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6437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svg"/><Relationship Id="rId7" Type="http://schemas.openxmlformats.org/officeDocument/2006/relationships/image" Target="../media/image39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sv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7477B5-C6A7-0848-A99A-9BCF6EA388BB}"/>
              </a:ext>
            </a:extLst>
          </p:cNvPr>
          <p:cNvSpPr/>
          <p:nvPr/>
        </p:nvSpPr>
        <p:spPr>
          <a:xfrm>
            <a:off x="1" y="4127495"/>
            <a:ext cx="9143999" cy="353943"/>
          </a:xfrm>
          <a:prstGeom prst="rect">
            <a:avLst/>
          </a:prstGeom>
          <a:solidFill>
            <a:srgbClr val="2F5D9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FR" sz="180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CB1FEB-B9ED-2B02-47FD-D6C05044FA98}"/>
              </a:ext>
            </a:extLst>
          </p:cNvPr>
          <p:cNvSpPr txBox="1"/>
          <p:nvPr/>
        </p:nvSpPr>
        <p:spPr>
          <a:xfrm rot="16200000">
            <a:off x="6643077" y="4488997"/>
            <a:ext cx="4627452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4766">
              <a:defRPr sz="4320"/>
            </a:pPr>
            <a:r>
              <a:rPr lang="en-US" sz="788" dirty="0">
                <a:solidFill>
                  <a:srgbClr val="D9D9D9"/>
                </a:solidFill>
                <a:latin typeface="Helvetica" pitchFamily="2" charset="0"/>
              </a:rPr>
              <a:t>Photo: CNAO treatment room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6938C7-83C6-7178-253D-A4FAA79F188A}"/>
              </a:ext>
            </a:extLst>
          </p:cNvPr>
          <p:cNvSpPr txBox="1"/>
          <p:nvPr/>
        </p:nvSpPr>
        <p:spPr>
          <a:xfrm rot="16200000">
            <a:off x="-595696" y="2508230"/>
            <a:ext cx="1894657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4766">
              <a:defRPr sz="4320"/>
            </a:pPr>
            <a:r>
              <a:rPr lang="en-US" sz="788" dirty="0">
                <a:solidFill>
                  <a:srgbClr val="D9D9D9"/>
                </a:solidFill>
                <a:latin typeface="Helvetica" pitchFamily="2" charset="0"/>
              </a:rPr>
              <a:t>Photo: CERN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B3C434-948B-CA12-A916-8EDE74B86E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3B2A2B7-28A8-0F4D-A9B3-B33C044F8371}"/>
              </a:ext>
            </a:extLst>
          </p:cNvPr>
          <p:cNvSpPr txBox="1">
            <a:spLocks/>
          </p:cNvSpPr>
          <p:nvPr/>
        </p:nvSpPr>
        <p:spPr>
          <a:xfrm>
            <a:off x="126893" y="4381753"/>
            <a:ext cx="3354153" cy="454631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 marL="0" marR="0" indent="0" algn="l" defTabSz="642915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5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/>
            <a:r>
              <a:rPr lang="en-GB" sz="1350" i="1" dirty="0"/>
              <a:t>Manuela Cirilli, </a:t>
            </a:r>
          </a:p>
          <a:p>
            <a:pPr algn="l"/>
            <a:r>
              <a:rPr lang="en-GB" sz="1350" i="1" dirty="0"/>
              <a:t>Medical Applications Adviser</a:t>
            </a:r>
          </a:p>
          <a:p>
            <a:pPr algn="l"/>
            <a:r>
              <a:rPr lang="en-GB" sz="1350" i="1" dirty="0"/>
              <a:t>CERN Knowledge Transfer group</a:t>
            </a:r>
            <a:endParaRPr lang="en-FR" sz="1350"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AB4DD6-8849-D243-85FF-9845633BB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990" y="1916747"/>
            <a:ext cx="4198411" cy="730631"/>
          </a:xfrm>
          <a:solidFill>
            <a:srgbClr val="1F2D35"/>
          </a:solidFill>
        </p:spPr>
        <p:txBody>
          <a:bodyPr>
            <a:noAutofit/>
          </a:bodyPr>
          <a:lstStyle/>
          <a:p>
            <a:r>
              <a:rPr lang="en-FR" sz="2400" dirty="0">
                <a:solidFill>
                  <a:schemeClr val="bg2"/>
                </a:solidFill>
              </a:rPr>
              <a:t>From CERN technologies to impactful innovations</a:t>
            </a:r>
          </a:p>
        </p:txBody>
      </p:sp>
    </p:spTree>
    <p:extLst>
      <p:ext uri="{BB962C8B-B14F-4D97-AF65-F5344CB8AC3E}">
        <p14:creationId xmlns:p14="http://schemas.microsoft.com/office/powerpoint/2010/main" val="199809051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6AA3B4-4B13-3A4A-A30B-D5000F3EF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24403-8AA2-8E4A-B0B6-6AD51F177BF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45888-D306-C747-BD64-76D95F6F0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66EFC2-19A4-8D29-FBB5-7CF8D968A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7194" y="0"/>
            <a:ext cx="9801012" cy="462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593821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248E6-681F-4FC4-D38C-7763ECEF7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685E7BF-B4BB-B11A-3815-D37C1DC84A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4C47-28C5-A999-4F3E-439623E1175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CDFC3-662A-743F-2B10-25231F2EF4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301F61-8A50-E3C1-3E7F-E8D9AE8DD9A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258"/>
          <a:stretch/>
        </p:blipFill>
        <p:spPr>
          <a:xfrm>
            <a:off x="114297" y="409902"/>
            <a:ext cx="6722406" cy="45063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F1617C6-47BA-7992-9120-09211AE59D52}"/>
              </a:ext>
            </a:extLst>
          </p:cNvPr>
          <p:cNvSpPr/>
          <p:nvPr/>
        </p:nvSpPr>
        <p:spPr>
          <a:xfrm rot="16200000">
            <a:off x="4758459" y="2960790"/>
            <a:ext cx="6198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41C0C3"/>
                </a:solidFill>
              </a:rPr>
              <a:t>https://</a:t>
            </a:r>
            <a:r>
              <a:rPr lang="en-GB" sz="1200" dirty="0" err="1">
                <a:solidFill>
                  <a:srgbClr val="41C0C3"/>
                </a:solidFill>
              </a:rPr>
              <a:t>kt.cern</a:t>
            </a:r>
            <a:r>
              <a:rPr lang="en-GB" sz="1200" dirty="0">
                <a:solidFill>
                  <a:srgbClr val="41C0C3"/>
                </a:solidFill>
              </a:rPr>
              <a:t>/activities-services/intellectual-property-management</a:t>
            </a:r>
          </a:p>
        </p:txBody>
      </p:sp>
      <p:sp>
        <p:nvSpPr>
          <p:cNvPr id="14" name="Ellips 13">
            <a:extLst>
              <a:ext uri="{FF2B5EF4-FFF2-40B4-BE49-F238E27FC236}">
                <a16:creationId xmlns:a16="http://schemas.microsoft.com/office/drawing/2014/main" id="{3C0421EB-CBA6-4AE3-8A83-39129C370ECF}"/>
              </a:ext>
            </a:extLst>
          </p:cNvPr>
          <p:cNvSpPr/>
          <p:nvPr/>
        </p:nvSpPr>
        <p:spPr>
          <a:xfrm rot="20176053">
            <a:off x="4082294" y="1634237"/>
            <a:ext cx="1509700" cy="1121214"/>
          </a:xfrm>
          <a:custGeom>
            <a:avLst/>
            <a:gdLst>
              <a:gd name="connsiteX0" fmla="*/ 0 w 1509700"/>
              <a:gd name="connsiteY0" fmla="*/ 560607 h 1121214"/>
              <a:gd name="connsiteX1" fmla="*/ 754850 w 1509700"/>
              <a:gd name="connsiteY1" fmla="*/ 0 h 1121214"/>
              <a:gd name="connsiteX2" fmla="*/ 1509700 w 1509700"/>
              <a:gd name="connsiteY2" fmla="*/ 560607 h 1121214"/>
              <a:gd name="connsiteX3" fmla="*/ 754850 w 1509700"/>
              <a:gd name="connsiteY3" fmla="*/ 1121214 h 1121214"/>
              <a:gd name="connsiteX4" fmla="*/ 0 w 1509700"/>
              <a:gd name="connsiteY4" fmla="*/ 560607 h 112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9700" h="1121214" fill="none" extrusionOk="0">
                <a:moveTo>
                  <a:pt x="0" y="560607"/>
                </a:moveTo>
                <a:cubicBezTo>
                  <a:pt x="72296" y="259568"/>
                  <a:pt x="363846" y="-53276"/>
                  <a:pt x="754850" y="0"/>
                </a:cubicBezTo>
                <a:cubicBezTo>
                  <a:pt x="1133455" y="-5863"/>
                  <a:pt x="1484495" y="274723"/>
                  <a:pt x="1509700" y="560607"/>
                </a:cubicBezTo>
                <a:cubicBezTo>
                  <a:pt x="1504873" y="824190"/>
                  <a:pt x="1134135" y="1173477"/>
                  <a:pt x="754850" y="1121214"/>
                </a:cubicBezTo>
                <a:cubicBezTo>
                  <a:pt x="355458" y="1131011"/>
                  <a:pt x="35777" y="878824"/>
                  <a:pt x="0" y="560607"/>
                </a:cubicBezTo>
                <a:close/>
              </a:path>
              <a:path w="1509700" h="1121214" stroke="0" extrusionOk="0">
                <a:moveTo>
                  <a:pt x="0" y="560607"/>
                </a:moveTo>
                <a:cubicBezTo>
                  <a:pt x="-7940" y="246094"/>
                  <a:pt x="278206" y="22426"/>
                  <a:pt x="754850" y="0"/>
                </a:cubicBezTo>
                <a:cubicBezTo>
                  <a:pt x="1222672" y="10722"/>
                  <a:pt x="1472966" y="252160"/>
                  <a:pt x="1509700" y="560607"/>
                </a:cubicBezTo>
                <a:cubicBezTo>
                  <a:pt x="1454828" y="923808"/>
                  <a:pt x="1157244" y="1201349"/>
                  <a:pt x="754850" y="1121214"/>
                </a:cubicBezTo>
                <a:cubicBezTo>
                  <a:pt x="310944" y="1106434"/>
                  <a:pt x="52120" y="895126"/>
                  <a:pt x="0" y="560607"/>
                </a:cubicBezTo>
                <a:close/>
              </a:path>
            </a:pathLst>
          </a:custGeom>
          <a:solidFill>
            <a:srgbClr val="FFFC00">
              <a:alpha val="5000"/>
            </a:srgbClr>
          </a:solidFill>
          <a:ln w="133350">
            <a:solidFill>
              <a:srgbClr val="FFFC00">
                <a:alpha val="56537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 anchorCtr="1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FFFC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023691208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D8CD0F-8333-5DB3-7288-DAE65D76D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42CCB2-9213-91BC-B71A-DB23BD7E07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23532-1AD3-DD43-1A21-35E7D92B686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12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E0932-DF4D-3109-E018-D2A114C388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F3C640-364C-3269-C177-5E5965F77EAC}"/>
              </a:ext>
            </a:extLst>
          </p:cNvPr>
          <p:cNvSpPr/>
          <p:nvPr/>
        </p:nvSpPr>
        <p:spPr>
          <a:xfrm rot="16200000">
            <a:off x="3926035" y="3063897"/>
            <a:ext cx="6198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41C0C3"/>
                </a:solidFill>
              </a:rPr>
              <a:t>https://</a:t>
            </a:r>
            <a:r>
              <a:rPr lang="en-GB" sz="1200" dirty="0" err="1">
                <a:solidFill>
                  <a:srgbClr val="41C0C3"/>
                </a:solidFill>
              </a:rPr>
              <a:t>opensource.web.cern.ch</a:t>
            </a:r>
            <a:endParaRPr lang="en-GB" sz="1200" dirty="0">
              <a:solidFill>
                <a:srgbClr val="41C0C3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66693F-EBE5-A259-BCD2-0926B81D4C1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268"/>
          <a:stretch/>
        </p:blipFill>
        <p:spPr>
          <a:xfrm>
            <a:off x="331354" y="151192"/>
            <a:ext cx="6441172" cy="4615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EDD53F-AABC-6ED9-A02C-1E41D65A54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5111" y="2458869"/>
            <a:ext cx="1731064" cy="205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439729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38CE17-E7F6-5422-5EF0-31E7D8706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15" y="0"/>
            <a:ext cx="3946759" cy="3316316"/>
          </a:xfrm>
        </p:spPr>
        <p:txBody>
          <a:bodyPr>
            <a:normAutofit/>
          </a:bodyPr>
          <a:lstStyle/>
          <a:p>
            <a:r>
              <a:rPr lang="en-GB" sz="1800" b="1" dirty="0"/>
              <a:t>White Rabbit</a:t>
            </a:r>
            <a:endParaRPr lang="en-GB" sz="1500" dirty="0"/>
          </a:p>
          <a:p>
            <a:r>
              <a:rPr lang="en-GB" sz="1500" dirty="0"/>
              <a:t>A novel time- synchronisation system that offers sub-nanosecond accuracy and precision of a few picoseconds. </a:t>
            </a:r>
          </a:p>
          <a:p>
            <a:r>
              <a:rPr lang="en-GB" sz="1500" dirty="0"/>
              <a:t>Fully open hardware and software</a:t>
            </a:r>
          </a:p>
          <a:p>
            <a:r>
              <a:rPr lang="en-GB" sz="1500" dirty="0"/>
              <a:t>Since 2020, included in the worldwide IEEE industry standard called Precision Time Protocol (PTP)</a:t>
            </a:r>
            <a:endParaRPr lang="en-US" sz="15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114FF-EDD9-8B6A-0769-C7D62E8F5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49C87A-D2F7-41D2-BCB6-31B3CC81C0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9532" y="3776597"/>
            <a:ext cx="1341470" cy="84483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216E4A-17AB-4311-E49E-4A7F78CD3EF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FR" smtClean="0"/>
              <a:pPr/>
              <a:t>13</a:t>
            </a:fld>
            <a:endParaRPr lang="en-FR" dirty="0"/>
          </a:p>
        </p:txBody>
      </p:sp>
      <p:pic>
        <p:nvPicPr>
          <p:cNvPr id="3" name="Obraz 18">
            <a:extLst>
              <a:ext uri="{FF2B5EF4-FFF2-40B4-BE49-F238E27FC236}">
                <a16:creationId xmlns:a16="http://schemas.microsoft.com/office/drawing/2014/main" id="{F4E0020D-8EEC-B6C9-DB7D-5163DFCB0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4130" y="102893"/>
            <a:ext cx="4800000" cy="3600000"/>
          </a:xfrm>
          <a:prstGeom prst="round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80BE0C-282C-6F55-2A04-DFB098190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6625">
            <a:off x="2231997" y="3197833"/>
            <a:ext cx="3750276" cy="149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23070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B64029-BF0F-3E15-2729-4FEAF5D8E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EC7D47D-8E32-FE02-AC5C-AE6AA27A1D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CC140-624C-ABEB-6A3B-3DE3305FBCA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14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5D6DB-5220-4505-99AE-914B4F9C13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err="1"/>
              <a:t>Manuela.Cirilli@cern.ch</a:t>
            </a:r>
            <a:endParaRPr lang="en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175905-4836-50D3-F573-DCBB8FFF9C2B}"/>
              </a:ext>
            </a:extLst>
          </p:cNvPr>
          <p:cNvSpPr/>
          <p:nvPr/>
        </p:nvSpPr>
        <p:spPr>
          <a:xfrm rot="16200000">
            <a:off x="4758459" y="2960790"/>
            <a:ext cx="6198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41C0C3"/>
                </a:solidFill>
              </a:rPr>
              <a:t>https://</a:t>
            </a:r>
            <a:r>
              <a:rPr lang="en-GB" sz="1200" dirty="0" err="1">
                <a:solidFill>
                  <a:srgbClr val="41C0C3"/>
                </a:solidFill>
              </a:rPr>
              <a:t>kt.cern</a:t>
            </a:r>
            <a:r>
              <a:rPr lang="en-GB" sz="1200" dirty="0">
                <a:solidFill>
                  <a:srgbClr val="41C0C3"/>
                </a:solidFill>
              </a:rPr>
              <a:t>/activities-services/funding-</a:t>
            </a:r>
            <a:r>
              <a:rPr lang="en-GB" sz="1200" dirty="0" err="1">
                <a:solidFill>
                  <a:srgbClr val="41C0C3"/>
                </a:solidFill>
              </a:rPr>
              <a:t>cern</a:t>
            </a:r>
            <a:r>
              <a:rPr lang="en-GB" sz="1200" dirty="0">
                <a:solidFill>
                  <a:srgbClr val="41C0C3"/>
                </a:solidFill>
              </a:rPr>
              <a:t>-personnel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09FA96-3156-9407-4DF9-D1283E599B0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527"/>
          <a:stretch/>
        </p:blipFill>
        <p:spPr>
          <a:xfrm>
            <a:off x="417563" y="370490"/>
            <a:ext cx="6505472" cy="4396057"/>
          </a:xfrm>
          <a:prstGeom prst="rect">
            <a:avLst/>
          </a:prstGeom>
        </p:spPr>
      </p:pic>
      <p:sp>
        <p:nvSpPr>
          <p:cNvPr id="6" name="Ellips 13">
            <a:extLst>
              <a:ext uri="{FF2B5EF4-FFF2-40B4-BE49-F238E27FC236}">
                <a16:creationId xmlns:a16="http://schemas.microsoft.com/office/drawing/2014/main" id="{C00924F7-24F9-1FEC-DBAD-546369FFCE77}"/>
              </a:ext>
            </a:extLst>
          </p:cNvPr>
          <p:cNvSpPr/>
          <p:nvPr/>
        </p:nvSpPr>
        <p:spPr>
          <a:xfrm rot="20747237">
            <a:off x="2620126" y="986076"/>
            <a:ext cx="1091825" cy="538652"/>
          </a:xfrm>
          <a:custGeom>
            <a:avLst/>
            <a:gdLst>
              <a:gd name="connsiteX0" fmla="*/ 0 w 1091825"/>
              <a:gd name="connsiteY0" fmla="*/ 269326 h 538652"/>
              <a:gd name="connsiteX1" fmla="*/ 545913 w 1091825"/>
              <a:gd name="connsiteY1" fmla="*/ 0 h 538652"/>
              <a:gd name="connsiteX2" fmla="*/ 1091826 w 1091825"/>
              <a:gd name="connsiteY2" fmla="*/ 269326 h 538652"/>
              <a:gd name="connsiteX3" fmla="*/ 545913 w 1091825"/>
              <a:gd name="connsiteY3" fmla="*/ 538652 h 538652"/>
              <a:gd name="connsiteX4" fmla="*/ 0 w 1091825"/>
              <a:gd name="connsiteY4" fmla="*/ 269326 h 538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825" h="538652" fill="none" extrusionOk="0">
                <a:moveTo>
                  <a:pt x="0" y="269326"/>
                </a:moveTo>
                <a:cubicBezTo>
                  <a:pt x="14555" y="122308"/>
                  <a:pt x="253418" y="-18530"/>
                  <a:pt x="545913" y="0"/>
                </a:cubicBezTo>
                <a:cubicBezTo>
                  <a:pt x="833348" y="-2154"/>
                  <a:pt x="1087915" y="124263"/>
                  <a:pt x="1091826" y="269326"/>
                </a:cubicBezTo>
                <a:cubicBezTo>
                  <a:pt x="1089501" y="395897"/>
                  <a:pt x="824467" y="570539"/>
                  <a:pt x="545913" y="538652"/>
                </a:cubicBezTo>
                <a:cubicBezTo>
                  <a:pt x="246537" y="539841"/>
                  <a:pt x="26553" y="424455"/>
                  <a:pt x="0" y="269326"/>
                </a:cubicBezTo>
                <a:close/>
              </a:path>
              <a:path w="1091825" h="538652" stroke="0" extrusionOk="0">
                <a:moveTo>
                  <a:pt x="0" y="269326"/>
                </a:moveTo>
                <a:cubicBezTo>
                  <a:pt x="-22792" y="106523"/>
                  <a:pt x="217518" y="10095"/>
                  <a:pt x="545913" y="0"/>
                </a:cubicBezTo>
                <a:cubicBezTo>
                  <a:pt x="867993" y="4333"/>
                  <a:pt x="1072443" y="121197"/>
                  <a:pt x="1091826" y="269326"/>
                </a:cubicBezTo>
                <a:cubicBezTo>
                  <a:pt x="1072164" y="437272"/>
                  <a:pt x="846090" y="545957"/>
                  <a:pt x="545913" y="538652"/>
                </a:cubicBezTo>
                <a:cubicBezTo>
                  <a:pt x="228960" y="530197"/>
                  <a:pt x="9596" y="422656"/>
                  <a:pt x="0" y="269326"/>
                </a:cubicBezTo>
                <a:close/>
              </a:path>
            </a:pathLst>
          </a:custGeom>
          <a:solidFill>
            <a:srgbClr val="FFFC00">
              <a:alpha val="5000"/>
            </a:srgbClr>
          </a:solidFill>
          <a:ln w="133350">
            <a:solidFill>
              <a:srgbClr val="FFFC00">
                <a:alpha val="56537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 anchorCtr="1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FFFC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948825921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D9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3C28FE-BCE3-7066-7B3D-986F0C329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338A85-4CFD-3E0D-8434-F747C3E51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9" y="1"/>
            <a:ext cx="5952238" cy="724173"/>
          </a:xfrm>
        </p:spPr>
        <p:txBody>
          <a:bodyPr>
            <a:no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CERN Venture Connect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1" name="Grupa 20">
            <a:extLst>
              <a:ext uri="{FF2B5EF4-FFF2-40B4-BE49-F238E27FC236}">
                <a16:creationId xmlns:a16="http://schemas.microsoft.com/office/drawing/2014/main" id="{2FDA674F-4AEC-0359-97B8-FE7B098A936C}"/>
              </a:ext>
            </a:extLst>
          </p:cNvPr>
          <p:cNvGrpSpPr/>
          <p:nvPr/>
        </p:nvGrpSpPr>
        <p:grpSpPr>
          <a:xfrm>
            <a:off x="577826" y="2980995"/>
            <a:ext cx="1770602" cy="1260349"/>
            <a:chOff x="770434" y="4217174"/>
            <a:chExt cx="2360803" cy="1680465"/>
          </a:xfrm>
        </p:grpSpPr>
        <p:pic>
          <p:nvPicPr>
            <p:cNvPr id="9" name="Grafika 8">
              <a:extLst>
                <a:ext uri="{FF2B5EF4-FFF2-40B4-BE49-F238E27FC236}">
                  <a16:creationId xmlns:a16="http://schemas.microsoft.com/office/drawing/2014/main" id="{59387538-AFC3-528F-D874-E7B1A6AE3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65086" y="4217174"/>
              <a:ext cx="571500" cy="571500"/>
            </a:xfrm>
            <a:prstGeom prst="rect">
              <a:avLst/>
            </a:prstGeom>
          </p:spPr>
        </p:pic>
        <p:sp>
          <p:nvSpPr>
            <p:cNvPr id="14" name="Symbol zastępczy zawartości 2">
              <a:extLst>
                <a:ext uri="{FF2B5EF4-FFF2-40B4-BE49-F238E27FC236}">
                  <a16:creationId xmlns:a16="http://schemas.microsoft.com/office/drawing/2014/main" id="{F9BBC351-C70F-762E-67D0-59CEF042C578}"/>
                </a:ext>
              </a:extLst>
            </p:cNvPr>
            <p:cNvSpPr txBox="1">
              <a:spLocks/>
            </p:cNvSpPr>
            <p:nvPr/>
          </p:nvSpPr>
          <p:spPr>
            <a:xfrm>
              <a:off x="770434" y="4997639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Connect with investors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and venture startup economy</a:t>
              </a:r>
            </a:p>
          </p:txBody>
        </p: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8F8D7042-BEB7-F1BF-5B15-BE2297E09FF4}"/>
              </a:ext>
            </a:extLst>
          </p:cNvPr>
          <p:cNvGrpSpPr/>
          <p:nvPr/>
        </p:nvGrpSpPr>
        <p:grpSpPr>
          <a:xfrm>
            <a:off x="2613319" y="2980995"/>
            <a:ext cx="1770602" cy="1260349"/>
            <a:chOff x="3506927" y="4217174"/>
            <a:chExt cx="2360803" cy="1680465"/>
          </a:xfrm>
        </p:grpSpPr>
        <p:pic>
          <p:nvPicPr>
            <p:cNvPr id="5" name="Grafika 4">
              <a:extLst>
                <a:ext uri="{FF2B5EF4-FFF2-40B4-BE49-F238E27FC236}">
                  <a16:creationId xmlns:a16="http://schemas.microsoft.com/office/drawing/2014/main" id="{EE34A075-1A42-7D57-7FC4-F9284C994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01578" y="4217174"/>
              <a:ext cx="571500" cy="571500"/>
            </a:xfrm>
            <a:prstGeom prst="rect">
              <a:avLst/>
            </a:prstGeom>
          </p:spPr>
        </p:pic>
        <p:sp>
          <p:nvSpPr>
            <p:cNvPr id="15" name="Symbol zastępczy zawartości 2">
              <a:extLst>
                <a:ext uri="{FF2B5EF4-FFF2-40B4-BE49-F238E27FC236}">
                  <a16:creationId xmlns:a16="http://schemas.microsoft.com/office/drawing/2014/main" id="{795081CC-F19C-48D2-F286-381214CB2891}"/>
                </a:ext>
              </a:extLst>
            </p:cNvPr>
            <p:cNvSpPr txBox="1">
              <a:spLocks/>
            </p:cNvSpPr>
            <p:nvPr/>
          </p:nvSpPr>
          <p:spPr>
            <a:xfrm>
              <a:off x="3506927" y="4997639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Access breakthrough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CERN technologies</a:t>
              </a:r>
            </a:p>
          </p:txBody>
        </p:sp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A31EDD97-4B78-322F-B4BD-F6CCE1C03F31}"/>
              </a:ext>
            </a:extLst>
          </p:cNvPr>
          <p:cNvGrpSpPr/>
          <p:nvPr/>
        </p:nvGrpSpPr>
        <p:grpSpPr>
          <a:xfrm>
            <a:off x="4648813" y="2980995"/>
            <a:ext cx="1770602" cy="1260349"/>
            <a:chOff x="6243420" y="4217174"/>
            <a:chExt cx="2360803" cy="1680465"/>
          </a:xfrm>
        </p:grpSpPr>
        <p:pic>
          <p:nvPicPr>
            <p:cNvPr id="13" name="Grafika 12">
              <a:extLst>
                <a:ext uri="{FF2B5EF4-FFF2-40B4-BE49-F238E27FC236}">
                  <a16:creationId xmlns:a16="http://schemas.microsoft.com/office/drawing/2014/main" id="{FBEDD866-E28D-F697-3A4F-B64017D26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138070" y="4217174"/>
              <a:ext cx="571500" cy="571500"/>
            </a:xfrm>
            <a:prstGeom prst="rect">
              <a:avLst/>
            </a:prstGeom>
          </p:spPr>
        </p:pic>
        <p:sp>
          <p:nvSpPr>
            <p:cNvPr id="16" name="Symbol zastępczy zawartości 2">
              <a:extLst>
                <a:ext uri="{FF2B5EF4-FFF2-40B4-BE49-F238E27FC236}">
                  <a16:creationId xmlns:a16="http://schemas.microsoft.com/office/drawing/2014/main" id="{4EB0E95E-DEFA-15A0-F6AE-A4891F2A505E}"/>
                </a:ext>
              </a:extLst>
            </p:cNvPr>
            <p:cNvSpPr txBox="1">
              <a:spLocks/>
            </p:cNvSpPr>
            <p:nvPr/>
          </p:nvSpPr>
          <p:spPr>
            <a:xfrm>
              <a:off x="6243420" y="4997639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Get 0% equity,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express agreements</a:t>
              </a:r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CD92D660-9EB2-5DDA-3EB5-025DAE229DE9}"/>
              </a:ext>
            </a:extLst>
          </p:cNvPr>
          <p:cNvGrpSpPr/>
          <p:nvPr/>
        </p:nvGrpSpPr>
        <p:grpSpPr>
          <a:xfrm>
            <a:off x="6684307" y="2980995"/>
            <a:ext cx="1770602" cy="1260349"/>
            <a:chOff x="8912408" y="3974660"/>
            <a:chExt cx="2360803" cy="1680465"/>
          </a:xfrm>
        </p:grpSpPr>
        <p:sp>
          <p:nvSpPr>
            <p:cNvPr id="17" name="Symbol zastępczy zawartości 2">
              <a:extLst>
                <a:ext uri="{FF2B5EF4-FFF2-40B4-BE49-F238E27FC236}">
                  <a16:creationId xmlns:a16="http://schemas.microsoft.com/office/drawing/2014/main" id="{36EAAD27-974E-F88B-18FA-038A3732BB7F}"/>
                </a:ext>
              </a:extLst>
            </p:cNvPr>
            <p:cNvSpPr txBox="1">
              <a:spLocks/>
            </p:cNvSpPr>
            <p:nvPr/>
          </p:nvSpPr>
          <p:spPr>
            <a:xfrm>
              <a:off x="8912408" y="4755125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2% royalty only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revenues higher than 1MCHF</a:t>
              </a:r>
            </a:p>
          </p:txBody>
        </p:sp>
        <p:pic>
          <p:nvPicPr>
            <p:cNvPr id="10" name="Grafika 9">
              <a:extLst>
                <a:ext uri="{FF2B5EF4-FFF2-40B4-BE49-F238E27FC236}">
                  <a16:creationId xmlns:a16="http://schemas.microsoft.com/office/drawing/2014/main" id="{DC59B895-5FC6-74D4-00E8-822BB3BCC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807056" y="3974660"/>
              <a:ext cx="609600" cy="571500"/>
            </a:xfrm>
            <a:prstGeom prst="rect">
              <a:avLst/>
            </a:prstGeom>
          </p:spPr>
        </p:pic>
      </p:grpSp>
      <p:pic>
        <p:nvPicPr>
          <p:cNvPr id="11" name="Obraz 10" descr="Obraz zawierający Grafika, krąg, Czcionka, logo&#10;&#10;Opis wygenerowany automatycznie">
            <a:extLst>
              <a:ext uri="{FF2B5EF4-FFF2-40B4-BE49-F238E27FC236}">
                <a16:creationId xmlns:a16="http://schemas.microsoft.com/office/drawing/2014/main" id="{457F8C3D-7785-2BB7-5499-E68EAF38B63A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959" y="715588"/>
            <a:ext cx="5051266" cy="210868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0EDB54-CAD5-FBF2-07A3-04E12618B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C6630-C26B-DBAA-DDC7-BE0F370C4D9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FR" smtClean="0"/>
              <a:pPr/>
              <a:t>15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293682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7477B5-C6A7-0848-A99A-9BCF6EA388BB}"/>
              </a:ext>
            </a:extLst>
          </p:cNvPr>
          <p:cNvSpPr/>
          <p:nvPr/>
        </p:nvSpPr>
        <p:spPr>
          <a:xfrm>
            <a:off x="0" y="3913632"/>
            <a:ext cx="9143999" cy="792000"/>
          </a:xfrm>
          <a:prstGeom prst="rect">
            <a:avLst/>
          </a:prstGeom>
          <a:solidFill>
            <a:srgbClr val="2F5D9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FR" sz="1800" dirty="0">
              <a:solidFill>
                <a:srgbClr val="FFFF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D0390C-97A0-3849-BD59-B96965020C58}"/>
              </a:ext>
            </a:extLst>
          </p:cNvPr>
          <p:cNvSpPr/>
          <p:nvPr/>
        </p:nvSpPr>
        <p:spPr>
          <a:xfrm>
            <a:off x="2725615" y="4174974"/>
            <a:ext cx="6198576" cy="530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24" dirty="0">
                <a:solidFill>
                  <a:srgbClr val="41C0C3"/>
                </a:solidFill>
              </a:rPr>
              <a:t>Follow us on LinkedIn </a:t>
            </a:r>
          </a:p>
          <a:p>
            <a:pPr algn="r"/>
            <a:r>
              <a:rPr lang="en-GB" sz="1424" dirty="0">
                <a:solidFill>
                  <a:srgbClr val="41C0C3"/>
                </a:solidFill>
              </a:rPr>
              <a:t>https://</a:t>
            </a:r>
            <a:r>
              <a:rPr lang="en-GB" sz="1424" dirty="0" err="1">
                <a:solidFill>
                  <a:srgbClr val="41C0C3"/>
                </a:solidFill>
              </a:rPr>
              <a:t>www.linkedin.com</a:t>
            </a:r>
            <a:r>
              <a:rPr lang="en-GB" sz="1424" dirty="0">
                <a:solidFill>
                  <a:srgbClr val="41C0C3"/>
                </a:solidFill>
              </a:rPr>
              <a:t>/showcase/</a:t>
            </a:r>
            <a:r>
              <a:rPr lang="en-GB" sz="1424" dirty="0" err="1">
                <a:solidFill>
                  <a:srgbClr val="41C0C3"/>
                </a:solidFill>
              </a:rPr>
              <a:t>cern</a:t>
            </a:r>
            <a:r>
              <a:rPr lang="en-GB" sz="1424" dirty="0">
                <a:solidFill>
                  <a:srgbClr val="41C0C3"/>
                </a:solidFill>
              </a:rPr>
              <a:t>-innovation-partnerships/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087216-5898-11AC-16D2-62C924D723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59" t="15253" r="4073" b="7933"/>
          <a:stretch/>
        </p:blipFill>
        <p:spPr>
          <a:xfrm>
            <a:off x="219809" y="1"/>
            <a:ext cx="7324545" cy="39136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CB0D4F-8D94-A040-91F2-BA16BA402E01}"/>
              </a:ext>
            </a:extLst>
          </p:cNvPr>
          <p:cNvSpPr txBox="1"/>
          <p:nvPr/>
        </p:nvSpPr>
        <p:spPr>
          <a:xfrm rot="16200000">
            <a:off x="5697641" y="1787540"/>
            <a:ext cx="4615962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FR" sz="1600" dirty="0">
                <a:solidFill>
                  <a:srgbClr val="0BF4CD"/>
                </a:solidFill>
              </a:rPr>
              <a:t>https://report2023-kt.web.cern.ch</a:t>
            </a:r>
          </a:p>
        </p:txBody>
      </p:sp>
    </p:spTree>
    <p:extLst>
      <p:ext uri="{BB962C8B-B14F-4D97-AF65-F5344CB8AC3E}">
        <p14:creationId xmlns:p14="http://schemas.microsoft.com/office/powerpoint/2010/main" val="264121934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D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772BB29-FF62-3145-8EDF-94E326363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D9C436-309F-AD47-B643-9F1D2EFB925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826122" y="4791949"/>
            <a:ext cx="169918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pPr/>
              <a:t>2</a:t>
            </a:fld>
            <a:endParaRPr lang="en-FR" dirty="0"/>
          </a:p>
        </p:txBody>
      </p:sp>
      <p:pic>
        <p:nvPicPr>
          <p:cNvPr id="5" name="Picture Placeholder 17">
            <a:extLst>
              <a:ext uri="{FF2B5EF4-FFF2-40B4-BE49-F238E27FC236}">
                <a16:creationId xmlns:a16="http://schemas.microsoft.com/office/drawing/2014/main" id="{757DAC40-62E3-4006-4118-441ED5D897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8072"/>
            <a:ext cx="9203212" cy="39996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7BDDB7-901F-C548-0170-3F13ADDF163C}"/>
              </a:ext>
            </a:extLst>
          </p:cNvPr>
          <p:cNvSpPr txBox="1"/>
          <p:nvPr/>
        </p:nvSpPr>
        <p:spPr>
          <a:xfrm>
            <a:off x="2358059" y="4353045"/>
            <a:ext cx="6320102" cy="207749"/>
          </a:xfrm>
          <a:prstGeom prst="rect">
            <a:avLst/>
          </a:prstGeom>
          <a:solidFill>
            <a:srgbClr val="2F2F2F">
              <a:alpha val="2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1"/>
                </a:solidFill>
              </a:rPr>
              <a:t>François Englert and Peter Higgs. With Robert </a:t>
            </a:r>
            <a:r>
              <a:rPr lang="en-US" sz="750" dirty="0" err="1">
                <a:solidFill>
                  <a:schemeClr val="bg1"/>
                </a:solidFill>
              </a:rPr>
              <a:t>Brout</a:t>
            </a:r>
            <a:r>
              <a:rPr lang="en-US" sz="750" dirty="0">
                <a:solidFill>
                  <a:schemeClr val="bg1"/>
                </a:solidFill>
              </a:rPr>
              <a:t>, they proposed the mechanism in 1964.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C4D23E4-A5BD-3082-EB6D-6EC115943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96" y="9480"/>
            <a:ext cx="8893207" cy="548707"/>
          </a:xfrm>
        </p:spPr>
        <p:txBody>
          <a:bodyPr>
            <a:normAutofit fontScale="90000"/>
          </a:bodyPr>
          <a:lstStyle/>
          <a:p>
            <a:r>
              <a:rPr lang="en-US" b="0" dirty="0">
                <a:solidFill>
                  <a:schemeClr val="bg1"/>
                </a:solidFill>
                <a:latin typeface="+mj-lt"/>
              </a:rPr>
              <a:t>CERN: where the Higgs boson was discovered</a:t>
            </a:r>
            <a:endParaRPr lang="fr-FR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506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D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A800CC-0612-E643-8F57-406B3655A7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04" y="0"/>
            <a:ext cx="7739992" cy="466295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772BB29-FF62-3145-8EDF-94E326363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D9C436-309F-AD47-B643-9F1D2EFB925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826122" y="4791949"/>
            <a:ext cx="169918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pPr/>
              <a:t>3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977120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826122" y="4791949"/>
            <a:ext cx="169918" cy="248658"/>
          </a:xfrm>
        </p:spPr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Particle physics technologies</a:t>
            </a:r>
            <a:endParaRPr lang="fr-FR" dirty="0"/>
          </a:p>
        </p:txBody>
      </p:sp>
      <p:pic>
        <p:nvPicPr>
          <p:cNvPr id="12" name="Espace réservé pour une image  1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00" y="1529660"/>
            <a:ext cx="2970000" cy="2459360"/>
          </a:xfrm>
        </p:spPr>
      </p:pic>
      <p:sp>
        <p:nvSpPr>
          <p:cNvPr id="16" name="ZoneTexte 15"/>
          <p:cNvSpPr txBox="1"/>
          <p:nvPr/>
        </p:nvSpPr>
        <p:spPr>
          <a:xfrm>
            <a:off x="0" y="3942917"/>
            <a:ext cx="2970000" cy="3347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75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ACCELERATORS</a:t>
            </a:r>
            <a:endParaRPr lang="fr-FR" sz="1575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087000" y="3942917"/>
            <a:ext cx="2970000" cy="3347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75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DETECTORS</a:t>
            </a:r>
            <a:endParaRPr lang="fr-FR" sz="1575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174000" y="3942917"/>
            <a:ext cx="2970000" cy="3347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75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COMPUTING</a:t>
            </a:r>
            <a:endParaRPr lang="fr-FR" sz="1575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Espace réservé pour une image 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87000" y="1529660"/>
            <a:ext cx="2970000" cy="2459360"/>
          </a:xfrm>
        </p:spPr>
      </p:pic>
      <p:pic>
        <p:nvPicPr>
          <p:cNvPr id="8" name="Espace réservé pour une image  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29660"/>
            <a:ext cx="2970000" cy="245936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FBE4D5-2B37-468A-B0F0-989B37030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Manuela.Cirilli@cern.ch</a:t>
            </a:r>
          </a:p>
        </p:txBody>
      </p:sp>
    </p:spTree>
    <p:extLst>
      <p:ext uri="{BB962C8B-B14F-4D97-AF65-F5344CB8AC3E}">
        <p14:creationId xmlns:p14="http://schemas.microsoft.com/office/powerpoint/2010/main" val="1175388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9C0176C-67BE-B543-AA90-B159CAB0B4E7}"/>
              </a:ext>
            </a:extLst>
          </p:cNvPr>
          <p:cNvSpPr txBox="1">
            <a:spLocks/>
          </p:cNvSpPr>
          <p:nvPr/>
        </p:nvSpPr>
        <p:spPr>
          <a:xfrm>
            <a:off x="0" y="50105"/>
            <a:ext cx="9057928" cy="72417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l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pitchFamily="2" charset="0"/>
                <a:ea typeface="+mj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r>
              <a:rPr lang="en-US" sz="2100" dirty="0">
                <a:solidFill>
                  <a:schemeClr val="tx1"/>
                </a:solidFill>
              </a:rPr>
              <a:t>Hadron therapy: cancer radiotherapy with protons and other 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59842C-D3CC-B249-B6AC-FA2CDC3798CB}"/>
              </a:ext>
            </a:extLst>
          </p:cNvPr>
          <p:cNvSpPr txBox="1"/>
          <p:nvPr/>
        </p:nvSpPr>
        <p:spPr>
          <a:xfrm>
            <a:off x="86072" y="501054"/>
            <a:ext cx="6502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dirty="0">
                <a:solidFill>
                  <a:srgbClr val="2C8486"/>
                </a:solidFill>
              </a:rPr>
              <a:t>Active since the 1990s:</a:t>
            </a:r>
          </a:p>
          <a:p>
            <a:pPr algn="l"/>
            <a:r>
              <a:rPr lang="en-US" sz="1500" dirty="0"/>
              <a:t>- synchrotrons for C-ion therapy</a:t>
            </a:r>
          </a:p>
          <a:p>
            <a:pPr algn="l"/>
            <a:r>
              <a:rPr lang="en-US" sz="1500" dirty="0"/>
              <a:t>- linear accelerators for innovative proton and Carbon ion therapy systems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D17197B-D984-D84C-8D95-FE5A1B1018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</p:spPr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081A448-F1DD-0CF2-FD56-30FCCA9A1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0119" y="1744888"/>
            <a:ext cx="3490447" cy="232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8A5A62C-BE1D-99D7-C671-E3292D855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277" y="1744888"/>
            <a:ext cx="3494765" cy="232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28744B-BAEB-E0E8-1401-C3F7BB1F6654}"/>
              </a:ext>
            </a:extLst>
          </p:cNvPr>
          <p:cNvSpPr txBox="1"/>
          <p:nvPr/>
        </p:nvSpPr>
        <p:spPr>
          <a:xfrm>
            <a:off x="310277" y="4156443"/>
            <a:ext cx="3002727" cy="323165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500" dirty="0"/>
              <a:t>5350 patients treated 2011-2024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9E9D15-8AC6-35BA-A1A6-88121F5C911B}"/>
              </a:ext>
            </a:extLst>
          </p:cNvPr>
          <p:cNvSpPr txBox="1"/>
          <p:nvPr/>
        </p:nvSpPr>
        <p:spPr>
          <a:xfrm>
            <a:off x="4980119" y="4201200"/>
            <a:ext cx="3002727" cy="323165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500" dirty="0"/>
              <a:t>2500 patients treated 2017-2024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B997AB-BB0E-03F5-7A8F-5AC77DEBF2D3}"/>
              </a:ext>
            </a:extLst>
          </p:cNvPr>
          <p:cNvSpPr txBox="1"/>
          <p:nvPr/>
        </p:nvSpPr>
        <p:spPr>
          <a:xfrm>
            <a:off x="86071" y="1353804"/>
            <a:ext cx="70080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dirty="0">
                <a:solidFill>
                  <a:srgbClr val="2C8486"/>
                </a:solidFill>
              </a:rPr>
              <a:t>Recent years: </a:t>
            </a:r>
            <a:r>
              <a:rPr lang="en-US" sz="1500" dirty="0"/>
              <a:t>focus on innovative technologies for multi-ion therapy</a:t>
            </a:r>
          </a:p>
        </p:txBody>
      </p:sp>
      <p:pic>
        <p:nvPicPr>
          <p:cNvPr id="13" name="Picture 5">
            <a:extLst>
              <a:ext uri="{FF2B5EF4-FFF2-40B4-BE49-F238E27FC236}">
                <a16:creationId xmlns:a16="http://schemas.microsoft.com/office/drawing/2014/main" id="{3AFBFE85-81FB-FB8B-0EDC-AEA929F04B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643" y="3429054"/>
            <a:ext cx="1590437" cy="498590"/>
          </a:xfrm>
          <a:prstGeom prst="rect">
            <a:avLst/>
          </a:prstGeom>
        </p:spPr>
      </p:pic>
      <p:pic>
        <p:nvPicPr>
          <p:cNvPr id="14" name="Immagine 9" descr="Immagine che contiene logo&#10;&#10;Descrizione generata automaticamente">
            <a:extLst>
              <a:ext uri="{FF2B5EF4-FFF2-40B4-BE49-F238E27FC236}">
                <a16:creationId xmlns:a16="http://schemas.microsoft.com/office/drawing/2014/main" id="{BF5AC006-8743-ECD2-63CF-7D2F12CF556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247" y="3191007"/>
            <a:ext cx="736636" cy="73663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02F5B8-E8CE-353B-F6A3-6F0AD008F19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FR" smtClean="0"/>
              <a:t>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830166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537358-1A2F-6B13-65B7-BEE71F156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15935-1BE1-7A28-88C9-000C84A6155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pPr/>
              <a:t>6</a:t>
            </a:fld>
            <a:endParaRPr lang="en-FR" dirty="0"/>
          </a:p>
        </p:txBody>
      </p:sp>
      <p:pic>
        <p:nvPicPr>
          <p:cNvPr id="5" name="Slicethrough_Z_NoLens.m4v" descr="Slicethrough_Z_NoLens.m4v">
            <a:hlinkClick r:id="" action="ppaction://media"/>
            <a:extLst>
              <a:ext uri="{FF2B5EF4-FFF2-40B4-BE49-F238E27FC236}">
                <a16:creationId xmlns:a16="http://schemas.microsoft.com/office/drawing/2014/main" id="{F95B9A11-103A-BA68-645F-77391879F69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634EEC-3419-096C-D738-24252DFDA8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40" y="4157241"/>
            <a:ext cx="1334386" cy="634708"/>
          </a:xfrm>
          <a:prstGeom prst="rect">
            <a:avLst/>
          </a:prstGeom>
        </p:spPr>
      </p:pic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5FBB966D-C278-26F3-A7E4-78A8E45E9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248" y="4028729"/>
            <a:ext cx="1596474" cy="634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53284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4E1D1-5DEC-84D3-2B2E-99D417A30C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2600B47-2630-B401-FC0F-10BF62386506}"/>
              </a:ext>
            </a:extLst>
          </p:cNvPr>
          <p:cNvSpPr txBox="1"/>
          <p:nvPr/>
        </p:nvSpPr>
        <p:spPr>
          <a:xfrm>
            <a:off x="4291155" y="788594"/>
            <a:ext cx="4752975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350" dirty="0">
                <a:solidFill>
                  <a:srgbClr val="292929"/>
                </a:solidFill>
              </a:rPr>
              <a:t>CERN and </a:t>
            </a:r>
            <a:r>
              <a:rPr lang="en-GB" sz="1350" dirty="0">
                <a:solidFill>
                  <a:schemeClr val="tx1"/>
                </a:solidFill>
              </a:rPr>
              <a:t>Airbus UpNext, </a:t>
            </a:r>
            <a:r>
              <a:rPr lang="en-GB" sz="1350" dirty="0">
                <a:solidFill>
                  <a:srgbClr val="292929"/>
                </a:solidFill>
              </a:rPr>
              <a:t>a wholly owned subsidiary of Airbus, are exploring the potential use of superconducting technologies developed by CERN in the electrical distribution systems of future hydrogen-powered aircraft. </a:t>
            </a:r>
            <a:endParaRPr lang="en-FR" sz="135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85E5550-FEA0-0491-1422-9E9CF4FB8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2A645A-1E2E-5A4B-164D-3745ECB6A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F4E-7E80-491F-8B7A-DF44434EEF15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BB3DFC-7FC9-BF5D-7E6A-9F5DFC794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93" y="1455629"/>
            <a:ext cx="3676387" cy="19994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C44ECC-0EB9-3EE1-000C-4A875B32E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695" y="1816477"/>
            <a:ext cx="4667435" cy="25384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229B52-6F7D-D13B-419F-213773E8B7FA}"/>
              </a:ext>
            </a:extLst>
          </p:cNvPr>
          <p:cNvSpPr txBox="1"/>
          <p:nvPr/>
        </p:nvSpPr>
        <p:spPr>
          <a:xfrm>
            <a:off x="7634" y="3528285"/>
            <a:ext cx="4036903" cy="11310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350" dirty="0" err="1">
                <a:solidFill>
                  <a:srgbClr val="292929"/>
                </a:solidFill>
              </a:rPr>
              <a:t>SuperNode</a:t>
            </a:r>
            <a:r>
              <a:rPr lang="en-GB" sz="1350" dirty="0">
                <a:solidFill>
                  <a:srgbClr val="292929"/>
                </a:solidFill>
              </a:rPr>
              <a:t> and CERN initiated a collaboration to pioneer a novel type of insulation for superconducting cables. The primary goal is to enhance energy transmission capabilities, thus accelerating the transition to renewable energy. </a:t>
            </a:r>
            <a:endParaRPr lang="en-FR" sz="1350" dirty="0"/>
          </a:p>
        </p:txBody>
      </p:sp>
      <p:pic>
        <p:nvPicPr>
          <p:cNvPr id="1026" name="Picture 2" descr="CIPEA">
            <a:extLst>
              <a:ext uri="{FF2B5EF4-FFF2-40B4-BE49-F238E27FC236}">
                <a16:creationId xmlns:a16="http://schemas.microsoft.com/office/drawing/2014/main" id="{2A93EE21-0714-C7F2-6DE2-2AAFA682A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160740" cy="127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548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00905-8633-4EA3-0F6F-B56295CA2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F4E-7E80-491F-8B7A-DF44434EEF15}" type="slidenum">
              <a:rPr lang="en-GB" smtClean="0"/>
              <a:t>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96FDF-22CB-9AF4-E3EB-1FBA01A6F9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2C4228-700E-A374-26D5-FFFB6D40E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8" y="103109"/>
            <a:ext cx="8082419" cy="442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479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902BBE-49E3-BB9B-BEEF-DFF0B8C37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18B7A83-2D50-52B3-253F-F9834CF81DED}"/>
              </a:ext>
            </a:extLst>
          </p:cNvPr>
          <p:cNvSpPr txBox="1">
            <a:spLocks/>
          </p:cNvSpPr>
          <p:nvPr/>
        </p:nvSpPr>
        <p:spPr>
          <a:xfrm>
            <a:off x="0" y="50105"/>
            <a:ext cx="9057928" cy="72417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l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pitchFamily="2" charset="0"/>
                <a:ea typeface="+mj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r>
              <a:rPr lang="en-US" sz="2100" dirty="0">
                <a:solidFill>
                  <a:schemeClr val="tx1"/>
                </a:solidFill>
              </a:rPr>
              <a:t>From AI…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B9FA0B-69AF-15CE-88E6-DFCF98C1590E}"/>
              </a:ext>
            </a:extLst>
          </p:cNvPr>
          <p:cNvSpPr txBox="1"/>
          <p:nvPr/>
        </p:nvSpPr>
        <p:spPr>
          <a:xfrm>
            <a:off x="-44348" y="2368473"/>
            <a:ext cx="43376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dirty="0"/>
              <a:t>Edge-</a:t>
            </a:r>
            <a:r>
              <a:rPr lang="en-US" sz="1500" dirty="0" err="1"/>
              <a:t>SpAIce</a:t>
            </a:r>
            <a:r>
              <a:rPr lang="en-US" sz="1500" dirty="0"/>
              <a:t> - Novel Edge-AI system for accurate and near real-time plastic detection and monitoring in marine environment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0216F797-6C22-81EC-49E2-725A818F9E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</p:spPr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D9CFC3-D498-625C-E846-038987327D6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FR" smtClean="0"/>
              <a:t>9</a:t>
            </a:fld>
            <a:endParaRPr lang="en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4D129A-8A27-23D0-66FF-62DAEEB2F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58" y="3420579"/>
            <a:ext cx="4183198" cy="12242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CCC445-A486-E742-8AD3-EFF9032E95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99185"/>
            <a:ext cx="3790100" cy="19000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C74068-094A-6404-AE68-50EA7A1DF0C1}"/>
              </a:ext>
            </a:extLst>
          </p:cNvPr>
          <p:cNvSpPr txBox="1"/>
          <p:nvPr/>
        </p:nvSpPr>
        <p:spPr>
          <a:xfrm>
            <a:off x="5154460" y="3265266"/>
            <a:ext cx="37566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dirty="0"/>
              <a:t>CAFEIN - CERN’s Federated Learning for Artificial Intelligence in healthcare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4157A2-5272-7277-3D2B-7676018876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7610" y="173629"/>
            <a:ext cx="4806390" cy="296811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E2F4FB0-E863-9047-5286-9E5E74FB28B0}"/>
              </a:ext>
            </a:extLst>
          </p:cNvPr>
          <p:cNvSpPr txBox="1">
            <a:spLocks/>
          </p:cNvSpPr>
          <p:nvPr/>
        </p:nvSpPr>
        <p:spPr>
          <a:xfrm>
            <a:off x="4791450" y="4192105"/>
            <a:ext cx="4252680" cy="72417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l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pitchFamily="2" charset="0"/>
                <a:ea typeface="+mj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r" hangingPunct="1"/>
            <a:r>
              <a:rPr lang="en-US" sz="2100" dirty="0">
                <a:solidFill>
                  <a:schemeClr val="tx1"/>
                </a:solidFill>
              </a:rPr>
              <a:t>…to Quantum Tech</a:t>
            </a:r>
          </a:p>
        </p:txBody>
      </p:sp>
    </p:spTree>
    <p:extLst>
      <p:ext uri="{BB962C8B-B14F-4D97-AF65-F5344CB8AC3E}">
        <p14:creationId xmlns:p14="http://schemas.microsoft.com/office/powerpoint/2010/main" val="2153998784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61586</TotalTime>
  <Words>522</Words>
  <Application>Microsoft Macintosh PowerPoint</Application>
  <PresentationFormat>On-screen Show (16:9)</PresentationFormat>
  <Paragraphs>71</Paragraphs>
  <Slides>16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Helvetica</vt:lpstr>
      <vt:lpstr>Helvetica Light</vt:lpstr>
      <vt:lpstr>Helvetica Neue</vt:lpstr>
      <vt:lpstr>White</vt:lpstr>
      <vt:lpstr>From CERN technologies to impactful innovations</vt:lpstr>
      <vt:lpstr>CERN: where the Higgs boson was discovered</vt:lpstr>
      <vt:lpstr>PowerPoint Presentation</vt:lpstr>
      <vt:lpstr>Particle physics technologies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Venture Connect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Manuela Cirilli</cp:lastModifiedBy>
  <cp:revision>894</cp:revision>
  <cp:lastPrinted>2021-02-22T12:39:13Z</cp:lastPrinted>
  <dcterms:modified xsi:type="dcterms:W3CDTF">2025-02-24T18:42:44Z</dcterms:modified>
</cp:coreProperties>
</file>