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25" r:id="rId3"/>
    <p:sldId id="282" r:id="rId4"/>
    <p:sldId id="324" r:id="rId5"/>
    <p:sldId id="308" r:id="rId6"/>
    <p:sldId id="304" r:id="rId7"/>
    <p:sldId id="314" r:id="rId8"/>
    <p:sldId id="312" r:id="rId9"/>
    <p:sldId id="315" r:id="rId10"/>
    <p:sldId id="317" r:id="rId11"/>
    <p:sldId id="318" r:id="rId12"/>
    <p:sldId id="321" r:id="rId13"/>
    <p:sldId id="322" r:id="rId14"/>
    <p:sldId id="301" r:id="rId15"/>
    <p:sldId id="307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FFFFFF"/>
    <a:srgbClr val="F8F8F8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Objects="1">
      <p:cViewPr varScale="1">
        <p:scale>
          <a:sx n="110" d="100"/>
          <a:sy n="110" d="100"/>
        </p:scale>
        <p:origin x="56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S. Le Naour | TE-MSC activities in the LHC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fr-FR"/>
              <a:t>2024-12-10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S. Le Naour | TE-MSC activities in the LHC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D1A3C9-6B55-5CF9-4C8C-6D67C93A42C4}"/>
              </a:ext>
            </a:extLst>
          </p:cNvPr>
          <p:cNvSpPr txBox="1"/>
          <p:nvPr userDrawn="1"/>
        </p:nvSpPr>
        <p:spPr>
          <a:xfrm>
            <a:off x="961296" y="6332442"/>
            <a:ext cx="202436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LS3</a:t>
            </a:r>
          </a:p>
          <a:p>
            <a:pPr algn="l"/>
            <a:r>
              <a:rPr lang="en-US" sz="1000" dirty="0"/>
              <a:t>Readiness Review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170211/1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4548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LHC-LQY-ER-0001" TargetMode="External"/><Relationship Id="rId2" Type="http://schemas.openxmlformats.org/officeDocument/2006/relationships/hyperlink" Target="https://edms.cern.ch/document/2645484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document/LHC-LQM-ER-000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550143" TargetMode="External"/><Relationship Id="rId3" Type="http://schemas.openxmlformats.org/officeDocument/2006/relationships/hyperlink" Target="https://edms.cern.ch/document/2579511/1" TargetMode="External"/><Relationship Id="rId7" Type="http://schemas.openxmlformats.org/officeDocument/2006/relationships/hyperlink" Target="https://edms.cern.ch/document/2571503" TargetMode="External"/><Relationship Id="rId2" Type="http://schemas.openxmlformats.org/officeDocument/2006/relationships/hyperlink" Target="https://edms.cern.ch/document/2570229/1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2707278" TargetMode="External"/><Relationship Id="rId5" Type="http://schemas.openxmlformats.org/officeDocument/2006/relationships/hyperlink" Target="https://edms.cern.ch/document/3091387" TargetMode="External"/><Relationship Id="rId4" Type="http://schemas.openxmlformats.org/officeDocument/2006/relationships/hyperlink" Target="https://edms.cern.ch/document/286836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550143" TargetMode="External"/><Relationship Id="rId3" Type="http://schemas.openxmlformats.org/officeDocument/2006/relationships/hyperlink" Target="https://edms.cern.ch/document/2579511/1" TargetMode="External"/><Relationship Id="rId7" Type="http://schemas.openxmlformats.org/officeDocument/2006/relationships/hyperlink" Target="https://edms.cern.ch/document/2571503" TargetMode="External"/><Relationship Id="rId2" Type="http://schemas.openxmlformats.org/officeDocument/2006/relationships/hyperlink" Target="https://edms.cern.ch/document/2570229/1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document/2707278" TargetMode="External"/><Relationship Id="rId5" Type="http://schemas.openxmlformats.org/officeDocument/2006/relationships/hyperlink" Target="https://edms.cern.ch/document/3091387" TargetMode="External"/><Relationship Id="rId4" Type="http://schemas.openxmlformats.org/officeDocument/2006/relationships/hyperlink" Target="https://edms.cern.ch/document/286836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TE-MSC Activities for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8064276" cy="803787"/>
          </a:xfrm>
        </p:spPr>
        <p:txBody>
          <a:bodyPr/>
          <a:lstStyle/>
          <a:p>
            <a:pPr algn="l"/>
            <a:r>
              <a:rPr lang="en-US" sz="1800" dirty="0"/>
              <a:t>Sandrine Le Naour</a:t>
            </a:r>
          </a:p>
          <a:p>
            <a:pPr algn="l"/>
            <a:r>
              <a:rPr lang="en-US" sz="1800" dirty="0"/>
              <a:t>2024-12-10 – TE-MSC meeting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C0E14E-085E-F797-CA1C-3E7962539422}"/>
              </a:ext>
            </a:extLst>
          </p:cNvPr>
          <p:cNvSpPr txBox="1">
            <a:spLocks/>
          </p:cNvSpPr>
          <p:nvPr/>
        </p:nvSpPr>
        <p:spPr>
          <a:xfrm>
            <a:off x="9408368" y="5582265"/>
            <a:ext cx="2375644" cy="8037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800" b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5B35AE-8C58-FA79-857C-7C60C21C7FFC}"/>
              </a:ext>
            </a:extLst>
          </p:cNvPr>
          <p:cNvSpPr txBox="1"/>
          <p:nvPr/>
        </p:nvSpPr>
        <p:spPr>
          <a:xfrm>
            <a:off x="7176120" y="620688"/>
            <a:ext cx="345638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400" dirty="0">
                <a:latin typeface="+mj-lt"/>
              </a:rPr>
              <a:t>LS3</a:t>
            </a:r>
          </a:p>
          <a:p>
            <a:pPr algn="l"/>
            <a:r>
              <a:rPr lang="en-US" sz="2000" dirty="0">
                <a:latin typeface="+mj-lt"/>
              </a:rPr>
              <a:t>Readiness Review</a:t>
            </a:r>
          </a:p>
          <a:p>
            <a:pPr algn="l"/>
            <a:r>
              <a:rPr lang="en-US" sz="2000" dirty="0">
                <a:latin typeface="+mj-lt"/>
                <a:hlinkClick r:id="rId2"/>
              </a:rPr>
              <a:t>EDMS 3170211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4BD818-36AB-10E6-AB65-F7ACDA0A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A89F67-C7E4-58C5-EDE5-BC11E47D2C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E76406-B836-0F73-414C-FD39A79D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60162-F2AD-D863-968D-023C89A05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45F4-D6A1-87CB-7001-3AE4AE99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64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553B83-EA62-1D6A-5876-502FA66F6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720" y="1268760"/>
            <a:ext cx="11376024" cy="4896545"/>
          </a:xfrm>
        </p:spPr>
        <p:txBody>
          <a:bodyPr>
            <a:normAutofit/>
          </a:bodyPr>
          <a:lstStyle/>
          <a:p>
            <a:r>
              <a:rPr lang="en-GB" sz="1600" b="0" dirty="0"/>
              <a:t>For superconducting magnet activities, TE-MSC will be organised in four teams : </a:t>
            </a:r>
            <a:r>
              <a:rPr lang="en-GB" sz="1600" dirty="0">
                <a:solidFill>
                  <a:srgbClr val="00B050"/>
                </a:solidFill>
              </a:rPr>
              <a:t>SIT, OPCLIC, CLEM </a:t>
            </a:r>
            <a:r>
              <a:rPr lang="en-GB" sz="1600" b="0" dirty="0"/>
              <a:t>and </a:t>
            </a:r>
            <a:r>
              <a:rPr lang="en-GB" sz="1600" dirty="0">
                <a:solidFill>
                  <a:srgbClr val="0070C0"/>
                </a:solidFill>
              </a:rPr>
              <a:t>ICIT/SPQC</a:t>
            </a:r>
            <a:r>
              <a:rPr lang="en-GB" sz="1600" b="0" dirty="0"/>
              <a:t>.</a:t>
            </a:r>
          </a:p>
          <a:p>
            <a:r>
              <a:rPr lang="en-GB" sz="1600" b="0" dirty="0"/>
              <a:t>For each team, the size and the profile of interveners have been determined.</a:t>
            </a:r>
          </a:p>
          <a:p>
            <a:pPr lvl="1"/>
            <a:r>
              <a:rPr lang="en-GB" sz="1600" b="0" dirty="0"/>
              <a:t>For OPCLIC and ICIT, 15 % of the arc interconnections will be opened (~ 250 IC) + interconnections in 4 LSS (1,2,5,8)</a:t>
            </a:r>
          </a:p>
          <a:p>
            <a:pPr lvl="1"/>
            <a:r>
              <a:rPr lang="en-GB" sz="1600" b="0" dirty="0"/>
              <a:t>For CLEM and SIT, the team size will be equivalent of the ones of LS1/LS2.</a:t>
            </a:r>
          </a:p>
          <a:p>
            <a:r>
              <a:rPr lang="en-GB" sz="1600" b="0" dirty="0"/>
              <a:t>As in the previous long shutdowns, SIT team will count ~75% of MSC resources (staff + FSU) and ~25% of newcomers (temp contract). The team will evolve along the different phases of activities. </a:t>
            </a:r>
          </a:p>
          <a:p>
            <a:r>
              <a:rPr lang="en-GB" sz="1600" b="0" dirty="0"/>
              <a:t>At the opposite, for OPCLIC , only 15% of the team will come from MSC resources.</a:t>
            </a:r>
          </a:p>
          <a:p>
            <a:r>
              <a:rPr lang="en-GB" sz="1600" b="0" dirty="0"/>
              <a:t>In 2026, a part of TE-MSC resources will be detached from magnet activities at surface to tunnel activities, although the cold mass production is not over. For the phase 3 (WP3 magnet connection), more resources will be available. </a:t>
            </a:r>
          </a:p>
          <a:p>
            <a:r>
              <a:rPr lang="en-GB" sz="1600" b="0" i="1" dirty="0">
                <a:solidFill>
                  <a:srgbClr val="7030A0"/>
                </a:solidFill>
              </a:rPr>
              <a:t>Depending on the planning and the progress of WP3 activities, 6 to 8 persons should come from outside of MSC personnel.</a:t>
            </a:r>
          </a:p>
          <a:p>
            <a:endParaRPr lang="en-GB" sz="1600" b="0" dirty="0"/>
          </a:p>
          <a:p>
            <a:r>
              <a:rPr lang="en-GB" sz="1600" b="0" dirty="0"/>
              <a:t>In case of a start of LS3 in 2026 (July/Oct), the WP3 cold mass production will be closer to the end. 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For that aspect, </a:t>
            </a:r>
            <a:r>
              <a:rPr lang="en-GB" sz="1600" b="0" dirty="0">
                <a:solidFill>
                  <a:srgbClr val="00B050"/>
                </a:solidFill>
              </a:rPr>
              <a:t>a latest start of LS3 is an advantage</a:t>
            </a:r>
            <a:r>
              <a:rPr lang="en-GB" sz="1600" b="0" dirty="0"/>
              <a:t> (more time for preparation and training).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312C72-6912-FE44-7731-92F0E3D49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TE-MSC resources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03E64-7C26-47C5-68F5-BB950553D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A7F88-96CF-B2B1-F9ED-6E2B417C1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A5D209-AA9B-B672-6C7C-FF6DB488E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0053" y="161121"/>
            <a:ext cx="2038747" cy="712040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3976D15-3053-6E24-972F-8B65D77E8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870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5E8142-6C4E-6F53-A9F8-5DD89AC3D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 list of </a:t>
            </a:r>
            <a:r>
              <a:rPr lang="en-GB" sz="2000" b="0" dirty="0">
                <a:solidFill>
                  <a:srgbClr val="303030"/>
                </a:solidFill>
              </a:rPr>
              <a:t>TE-MSC activities </a:t>
            </a:r>
            <a:r>
              <a:rPr lang="en-GB" sz="2000" b="0" dirty="0"/>
              <a:t>(HL-HLC project and consolidation project) for LS3 has been presented and they are all </a:t>
            </a:r>
            <a:r>
              <a:rPr lang="en-GB" sz="2000" b="0" dirty="0">
                <a:solidFill>
                  <a:srgbClr val="0070C0"/>
                </a:solidFill>
              </a:rPr>
              <a:t>approved</a:t>
            </a:r>
            <a:r>
              <a:rPr lang="en-GB" sz="2000" b="0" dirty="0"/>
              <a:t> and </a:t>
            </a:r>
            <a:r>
              <a:rPr lang="en-GB" sz="2000" b="0" dirty="0">
                <a:solidFill>
                  <a:srgbClr val="0070C0"/>
                </a:solidFill>
              </a:rPr>
              <a:t>validated</a:t>
            </a:r>
            <a:r>
              <a:rPr lang="en-GB" sz="2000" b="0" dirty="0"/>
              <a:t> in PLAN tool.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Most of them were already performed in the previous long shutdown (procedures known). </a:t>
            </a:r>
            <a:r>
              <a:rPr lang="en-GB" sz="2000" b="0" dirty="0">
                <a:solidFill>
                  <a:srgbClr val="0070C0"/>
                </a:solidFill>
              </a:rPr>
              <a:t>Only activities around the inner triplets are new</a:t>
            </a:r>
            <a:r>
              <a:rPr lang="en-GB" sz="2000" b="0" dirty="0"/>
              <a:t> and the study will start on Oct 2024.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Dismantling of the inner triplet of points 1 &amp; 5 brings to an </a:t>
            </a:r>
            <a:r>
              <a:rPr lang="en-GB" sz="2000" b="0" u="sng" dirty="0">
                <a:solidFill>
                  <a:srgbClr val="0070C0"/>
                </a:solidFill>
              </a:rPr>
              <a:t>ALARA 3 level</a:t>
            </a:r>
            <a:r>
              <a:rPr lang="en-GB" sz="2000" b="0" dirty="0"/>
              <a:t>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03030"/>
                </a:solidFill>
              </a:rPr>
              <a:t>The TE-MSC activities and </a:t>
            </a:r>
            <a:r>
              <a:rPr lang="en-GB" sz="2000" b="0" dirty="0" err="1">
                <a:solidFill>
                  <a:srgbClr val="303030"/>
                </a:solidFill>
              </a:rPr>
              <a:t>aC</a:t>
            </a:r>
            <a:r>
              <a:rPr lang="en-GB" sz="2000" b="0" dirty="0">
                <a:solidFill>
                  <a:srgbClr val="303030"/>
                </a:solidFill>
              </a:rPr>
              <a:t>-coating activities (Arc and IT) will benefit of a close </a:t>
            </a:r>
            <a:r>
              <a:rPr lang="en-GB" sz="2000" b="0" dirty="0">
                <a:solidFill>
                  <a:srgbClr val="0070C0"/>
                </a:solidFill>
              </a:rPr>
              <a:t>coordination plan to assure safety and quality assurance</a:t>
            </a:r>
            <a:r>
              <a:rPr lang="en-GB" sz="2000" b="0" dirty="0"/>
              <a:t>. A new tool of coordination based on e-MIP program will be adapted.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TE-MSC resources size and profile has been defined. </a:t>
            </a:r>
            <a:r>
              <a:rPr lang="en-GB" sz="2000" b="0" dirty="0">
                <a:solidFill>
                  <a:srgbClr val="0070C0"/>
                </a:solidFill>
              </a:rPr>
              <a:t>Six to eight persons could not come from TE-MSC resources.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A delay or an extension of LS3 translates in </a:t>
            </a:r>
            <a:r>
              <a:rPr lang="en-GB" sz="2000" b="0" dirty="0">
                <a:solidFill>
                  <a:srgbClr val="2F2F2F"/>
                </a:solidFill>
              </a:rPr>
              <a:t>a</a:t>
            </a:r>
            <a:r>
              <a:rPr lang="en-GB" sz="2000" b="0" dirty="0">
                <a:solidFill>
                  <a:srgbClr val="00B050"/>
                </a:solidFill>
              </a:rPr>
              <a:t> better availability on TE-MSC resources</a:t>
            </a:r>
            <a:r>
              <a:rPr lang="en-GB" sz="2000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F04975-8675-82EC-DB9A-EC34D9D7E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CA5FF-3261-7E34-FB2E-91D9F43A0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7BF72-0B82-E474-DFFE-FEEE5E635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F551577F-11ED-1BDD-AF96-D8D7C69A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44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B40D136-2112-CCF2-B931-03C6082BF4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7524CA1-D344-EF68-69EA-D598DAF639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38131-5FA5-53FC-603E-B7F0DA1F2D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2975" y="6439463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6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11AE6427-7391-CA90-E7C7-D0DA53C14A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3432" y="4514"/>
            <a:ext cx="9001000" cy="685211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B43506-BD9A-1C20-F6B5-99431F99E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2464" y="373593"/>
            <a:ext cx="1511549" cy="365125"/>
          </a:xfrm>
        </p:spPr>
        <p:txBody>
          <a:bodyPr/>
          <a:lstStyle/>
          <a:p>
            <a:r>
              <a:rPr lang="en-GB" sz="2000" dirty="0">
                <a:hlinkClick r:id="rId3"/>
              </a:rPr>
              <a:t>EDMS link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FCAF8-E96C-EC41-884A-529F1749E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6401-A715-CDED-2DE8-9E3740142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34010-2F75-2EE6-D71A-D98845513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198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6419C92-C7BA-3EB2-46E8-DFA2C83A5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800" dirty="0">
                <a:solidFill>
                  <a:schemeClr val="accent2"/>
                </a:solidFill>
              </a:rPr>
              <a:t>Exchange of cryo-magnets due to quench heater circuit issues : </a:t>
            </a:r>
            <a:r>
              <a:rPr lang="en-GB" sz="1600" b="0" dirty="0">
                <a:solidFill>
                  <a:srgbClr val="2F2F2F"/>
                </a:solidFill>
              </a:rPr>
              <a:t>MQ.11R8, MB.A18L1</a:t>
            </a:r>
            <a:r>
              <a:rPr lang="fr-CH" sz="1600" b="0" dirty="0">
                <a:solidFill>
                  <a:srgbClr val="2F2F2F"/>
                </a:solidFill>
              </a:rPr>
              <a:t>, M</a:t>
            </a:r>
            <a:r>
              <a:rPr lang="en-GB" sz="1600" b="0" dirty="0">
                <a:solidFill>
                  <a:srgbClr val="2F2F2F"/>
                </a:solidFill>
              </a:rPr>
              <a:t>Q.14L3, MB.C28L6 </a:t>
            </a:r>
            <a:endParaRPr lang="en-GB" sz="1800" b="0" dirty="0">
              <a:solidFill>
                <a:srgbClr val="2F2F2F"/>
              </a:solidFill>
            </a:endParaRPr>
          </a:p>
          <a:p>
            <a:pPr>
              <a:spcBef>
                <a:spcPts val="0"/>
              </a:spcBef>
            </a:pPr>
            <a:r>
              <a:rPr lang="en-GB" sz="1600" b="0" dirty="0"/>
              <a:t>3 out of 4 cryo-magnets are ready. 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The issue of the Q14L3 appeared in May 2024 . A SSS cold mass is available but needs to be prepared, </a:t>
            </a:r>
            <a:r>
              <a:rPr lang="en-GB" sz="1600" b="0" dirty="0" err="1"/>
              <a:t>cryostated</a:t>
            </a:r>
            <a:r>
              <a:rPr lang="en-GB" sz="1600" b="0" dirty="0"/>
              <a:t> and cold tested before LS3. TE-VSC will insert beam screens and BPMs. All these activities are planned in 2025.</a:t>
            </a:r>
          </a:p>
          <a:p>
            <a:r>
              <a:rPr lang="en-GB" sz="1800" dirty="0"/>
              <a:t>If other need of magnet exchanged, please consider the time preparation of the spare magnet !</a:t>
            </a:r>
          </a:p>
          <a:p>
            <a:endParaRPr lang="en-GB" sz="1800" dirty="0"/>
          </a:p>
          <a:p>
            <a:r>
              <a:rPr lang="en-GB" sz="1800" dirty="0">
                <a:solidFill>
                  <a:schemeClr val="accent2"/>
                </a:solidFill>
              </a:rPr>
              <a:t>WP3 magnet readiness : </a:t>
            </a:r>
            <a:r>
              <a:rPr lang="en-GB" sz="1600" b="0" dirty="0"/>
              <a:t>see WP3 planning (</a:t>
            </a:r>
            <a:r>
              <a:rPr lang="en-GB" sz="1600" b="0" dirty="0">
                <a:hlinkClick r:id="rId2"/>
              </a:rPr>
              <a:t>link</a:t>
            </a:r>
            <a:r>
              <a:rPr lang="en-GB" sz="1600" b="0" dirty="0"/>
              <a:t>). </a:t>
            </a:r>
            <a:endParaRPr lang="en-GB" sz="2000" b="0" dirty="0"/>
          </a:p>
          <a:p>
            <a:r>
              <a:rPr lang="en-GB" sz="1800" dirty="0">
                <a:solidFill>
                  <a:schemeClr val="accent2"/>
                </a:solidFill>
              </a:rPr>
              <a:t>	Exchange of Q10 in points 1 and 5 : </a:t>
            </a:r>
            <a:r>
              <a:rPr lang="en-GB" sz="1600" b="0" dirty="0"/>
              <a:t>New optics layout with a MS in </a:t>
            </a:r>
            <a:r>
              <a:rPr lang="en-GB" sz="1600" b="0" dirty="0">
                <a:solidFill>
                  <a:srgbClr val="2F2F2F"/>
                </a:solidFill>
              </a:rPr>
              <a:t>Q10 (</a:t>
            </a:r>
            <a:r>
              <a:rPr lang="en-GB" sz="1600" b="0" dirty="0">
                <a:solidFill>
                  <a:srgbClr val="2F2F2F"/>
                </a:solidFill>
                <a:sym typeface="Wingdings" panose="05000000000000000000" pitchFamily="2" charset="2"/>
              </a:rPr>
              <a:t>MQML+MCBC   MQML+MSCB )</a:t>
            </a:r>
            <a:endParaRPr lang="en-GB" sz="1600" b="0" dirty="0">
              <a:solidFill>
                <a:srgbClr val="2F2F2F"/>
              </a:solidFill>
            </a:endParaRPr>
          </a:p>
          <a:p>
            <a:r>
              <a:rPr lang="en-GB" sz="1600" b="0" dirty="0"/>
              <a:t>MQML and MSCB magnets are being tested individually, before the cold masses assembly.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Vacuum vessels for Q10 are not available, the ones from Q10 in the LHC will be reused. </a:t>
            </a:r>
            <a:r>
              <a:rPr lang="en-GB" sz="1600" b="0" dirty="0" err="1"/>
              <a:t>Cryostating</a:t>
            </a:r>
            <a:r>
              <a:rPr lang="en-GB" sz="1600" b="0" dirty="0"/>
              <a:t>, cold testing and beam screens installation will be done </a:t>
            </a:r>
            <a:r>
              <a:rPr lang="en-GB" sz="1600" b="0" u="sng" dirty="0"/>
              <a:t>during</a:t>
            </a:r>
            <a:r>
              <a:rPr lang="en-GB" sz="1600" b="0" dirty="0"/>
              <a:t> LS3.</a:t>
            </a:r>
          </a:p>
          <a:p>
            <a:r>
              <a:rPr lang="en-GB" sz="1600" b="0" dirty="0"/>
              <a:t>	</a:t>
            </a:r>
            <a:r>
              <a:rPr lang="en-GB" sz="1800" dirty="0">
                <a:solidFill>
                  <a:schemeClr val="accent2"/>
                </a:solidFill>
              </a:rPr>
              <a:t>Q4, Q5 modification for HL-LHC : </a:t>
            </a:r>
            <a:r>
              <a:rPr lang="en-GB" sz="1400" b="0" dirty="0">
                <a:solidFill>
                  <a:schemeClr val="accent2"/>
                </a:solidFill>
                <a:hlinkClick r:id="rId3"/>
              </a:rPr>
              <a:t>LQY</a:t>
            </a:r>
            <a:r>
              <a:rPr lang="en-GB" sz="1400" b="0" dirty="0">
                <a:solidFill>
                  <a:schemeClr val="accent2"/>
                </a:solidFill>
              </a:rPr>
              <a:t>, </a:t>
            </a:r>
            <a:r>
              <a:rPr lang="en-GB" sz="1400" b="0" dirty="0">
                <a:solidFill>
                  <a:schemeClr val="accent2"/>
                </a:solidFill>
                <a:hlinkClick r:id="rId4"/>
              </a:rPr>
              <a:t>LQM</a:t>
            </a:r>
            <a:endParaRPr lang="en-GB" sz="1800" b="0" dirty="0">
              <a:solidFill>
                <a:schemeClr val="accent2"/>
              </a:solidFill>
            </a:endParaRPr>
          </a:p>
          <a:p>
            <a:r>
              <a:rPr lang="en-GB" sz="1600" b="0" dirty="0">
                <a:solidFill>
                  <a:srgbClr val="2F2F2F"/>
                </a:solidFill>
                <a:sym typeface="Wingdings" panose="05000000000000000000" pitchFamily="2" charset="2"/>
              </a:rPr>
              <a:t>Q4L1 and Q4R5 will be swapped, as well as Q4R1 and Q4L5. The new layout requires new service modules and modified beam screens (</a:t>
            </a:r>
            <a:r>
              <a:rPr lang="en-GB" sz="1600" b="0" dirty="0" err="1">
                <a:solidFill>
                  <a:srgbClr val="2F2F2F"/>
                </a:solidFill>
                <a:sym typeface="Wingdings" panose="05000000000000000000" pitchFamily="2" charset="2"/>
              </a:rPr>
              <a:t>aC</a:t>
            </a:r>
            <a:r>
              <a:rPr lang="en-GB" sz="1600" b="0" dirty="0">
                <a:solidFill>
                  <a:srgbClr val="2F2F2F"/>
                </a:solidFill>
                <a:sym typeface="Wingdings" panose="05000000000000000000" pitchFamily="2" charset="2"/>
              </a:rPr>
              <a:t> coated and, in some cases, rotated). For Q5, the service module remains the same.</a:t>
            </a:r>
          </a:p>
          <a:p>
            <a:r>
              <a:rPr lang="en-GB" sz="1600" b="0" dirty="0">
                <a:solidFill>
                  <a:srgbClr val="2F2F2F"/>
                </a:solidFill>
                <a:sym typeface="Wingdings" panose="05000000000000000000" pitchFamily="2" charset="2"/>
              </a:rPr>
              <a:t>All modifications will be done </a:t>
            </a:r>
            <a:r>
              <a:rPr lang="en-GB" sz="1600" b="0" u="sng" dirty="0">
                <a:solidFill>
                  <a:srgbClr val="2F2F2F"/>
                </a:solidFill>
                <a:sym typeface="Wingdings" panose="05000000000000000000" pitchFamily="2" charset="2"/>
              </a:rPr>
              <a:t>during</a:t>
            </a:r>
            <a:r>
              <a:rPr lang="en-GB" sz="1600" b="0" dirty="0">
                <a:solidFill>
                  <a:srgbClr val="2F2F2F"/>
                </a:solidFill>
                <a:sym typeface="Wingdings" panose="05000000000000000000" pitchFamily="2" charset="2"/>
              </a:rPr>
              <a:t> LS3.</a:t>
            </a:r>
          </a:p>
          <a:p>
            <a:endParaRPr lang="en-GB" sz="180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ACAAF57-5C5B-250A-FEAE-37F85BD83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95167"/>
          </a:xfrm>
        </p:spPr>
        <p:txBody>
          <a:bodyPr/>
          <a:lstStyle/>
          <a:p>
            <a:r>
              <a:rPr lang="en-GB" dirty="0"/>
              <a:t>Cryo-magnets readiness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E06E52-8DB1-BA73-770A-A9594846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C5626E-96FE-6D66-15FE-3DB6FCD6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92DB4AC-3FAB-09AF-F7BD-A496F1437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0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activities for MSC in the LHC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4B6DCF-083E-9FA3-ED4F-10C3B45138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937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03F8-3780-D94B-AF86-1C5DBA03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6"/>
            <a:ext cx="11380812" cy="756446"/>
          </a:xfrm>
        </p:spPr>
        <p:txBody>
          <a:bodyPr/>
          <a:lstStyle/>
          <a:p>
            <a:r>
              <a:rPr lang="en-US" dirty="0"/>
              <a:t>MSC activities and contribution during LS3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9096E59-7C65-16A0-230F-BEF92BF55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150" y="1121571"/>
            <a:ext cx="5616575" cy="507229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3"/>
                </a:solidFill>
              </a:rPr>
              <a:t>MSC activities in Arc and 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8D4FA-4E93-264E-A090-3326F0B96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1487"/>
            <a:ext cx="5616575" cy="46368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Consolidation activities in the LHC</a:t>
            </a:r>
          </a:p>
          <a:p>
            <a:r>
              <a:rPr lang="en-GB" sz="1600" dirty="0"/>
              <a:t>Change of </a:t>
            </a:r>
            <a:r>
              <a:rPr lang="en-GB" sz="1600" dirty="0" err="1"/>
              <a:t>cryomagnets</a:t>
            </a:r>
            <a:r>
              <a:rPr lang="en-GB" sz="1600" dirty="0"/>
              <a:t> </a:t>
            </a:r>
            <a:r>
              <a:rPr lang="en-GB" sz="1400" dirty="0"/>
              <a:t>(quench heater circuit issue) : </a:t>
            </a:r>
            <a:endParaRPr lang="en-GB" sz="1600" dirty="0"/>
          </a:p>
          <a:p>
            <a:pPr marL="504000" lvl="1" indent="0">
              <a:spcBef>
                <a:spcPts val="600"/>
              </a:spcBef>
              <a:buNone/>
            </a:pPr>
            <a:r>
              <a:rPr lang="en-GB" sz="1300" dirty="0"/>
              <a:t>MQ.11R8, MB.A18L1</a:t>
            </a:r>
            <a:r>
              <a:rPr lang="fr-CH" sz="1300" dirty="0"/>
              <a:t>, M</a:t>
            </a:r>
            <a:r>
              <a:rPr lang="en-GB" sz="1300" dirty="0"/>
              <a:t>Q.14L3, MB.C28L6 </a:t>
            </a:r>
            <a:r>
              <a:rPr lang="en-GB" sz="1200" dirty="0"/>
              <a:t>(</a:t>
            </a:r>
            <a:r>
              <a:rPr lang="fr-FR" sz="1200" dirty="0">
                <a:hlinkClick r:id="rId2"/>
              </a:rPr>
              <a:t>NCR 2570229</a:t>
            </a:r>
            <a:r>
              <a:rPr lang="fr-FR" sz="1200" dirty="0"/>
              <a:t>​, </a:t>
            </a:r>
            <a:r>
              <a:rPr lang="fr-FR" sz="1200" dirty="0">
                <a:hlinkClick r:id="rId3"/>
              </a:rPr>
              <a:t>NCR 2579551</a:t>
            </a:r>
            <a:r>
              <a:rPr lang="fr-FR" sz="1200" dirty="0"/>
              <a:t>, </a:t>
            </a:r>
            <a:r>
              <a:rPr lang="fr-FR" sz="1200" dirty="0">
                <a:hlinkClick r:id="rId4"/>
              </a:rPr>
              <a:t>NCR 2868367</a:t>
            </a:r>
            <a:r>
              <a:rPr lang="fr-FR" sz="1200" dirty="0"/>
              <a:t>, </a:t>
            </a:r>
            <a:r>
              <a:rPr lang="en-GB" sz="1200" dirty="0">
                <a:hlinkClick r:id="rId5"/>
              </a:rPr>
              <a:t>NCR 3091387</a:t>
            </a:r>
            <a:r>
              <a:rPr lang="en-GB" sz="1200" dirty="0"/>
              <a:t>)</a:t>
            </a:r>
          </a:p>
          <a:p>
            <a:r>
              <a:rPr lang="en-GB" sz="1600" dirty="0"/>
              <a:t>Diode blowholes issue </a:t>
            </a:r>
            <a:r>
              <a:rPr lang="en-GB" sz="1200" b="0" dirty="0">
                <a:solidFill>
                  <a:srgbClr val="2F2F2F"/>
                </a:solidFill>
              </a:rPr>
              <a:t>(</a:t>
            </a:r>
            <a:r>
              <a:rPr lang="fr-FR" sz="1200" b="0" dirty="0">
                <a:solidFill>
                  <a:srgbClr val="2F2F2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2707278</a:t>
            </a:r>
            <a:r>
              <a:rPr lang="fr-FR" sz="1200" b="0" dirty="0">
                <a:solidFill>
                  <a:srgbClr val="2F2F2F"/>
                </a:solidFill>
              </a:rPr>
              <a:t>)</a:t>
            </a:r>
            <a:endParaRPr lang="en-GB" sz="1300" b="0" dirty="0">
              <a:solidFill>
                <a:srgbClr val="2F2F2F"/>
              </a:solidFill>
            </a:endParaRPr>
          </a:p>
          <a:p>
            <a:pPr marL="448056" lvl="1" indent="0">
              <a:spcBef>
                <a:spcPts val="600"/>
              </a:spcBef>
              <a:buNone/>
            </a:pPr>
            <a:r>
              <a:rPr lang="en-GB" sz="1300" dirty="0"/>
              <a:t> 42 diodes to open in all sectors but S23, S56</a:t>
            </a:r>
          </a:p>
          <a:p>
            <a:r>
              <a:rPr lang="en-GB" sz="1600" dirty="0"/>
              <a:t>Connection cryostat inspection </a:t>
            </a:r>
          </a:p>
          <a:p>
            <a:pPr marL="504000" indent="0">
              <a:spcBef>
                <a:spcPts val="600"/>
              </a:spcBef>
              <a:buNone/>
            </a:pPr>
            <a:r>
              <a:rPr lang="en-GB" sz="1300" b="0" dirty="0"/>
              <a:t>LEJL.5L6 </a:t>
            </a:r>
            <a:r>
              <a:rPr lang="fr-CH" sz="1300" b="0" dirty="0"/>
              <a:t>&amp; </a:t>
            </a:r>
            <a:r>
              <a:rPr lang="en-GB" sz="1300" b="0" dirty="0"/>
              <a:t>LEBL.11R4 </a:t>
            </a:r>
            <a:r>
              <a:rPr lang="en-GB" sz="1200" b="0" dirty="0">
                <a:solidFill>
                  <a:srgbClr val="2F2F2F"/>
                </a:solidFill>
              </a:rPr>
              <a:t>(</a:t>
            </a:r>
            <a:r>
              <a:rPr lang="fr-FR" sz="1200" b="0" dirty="0">
                <a:solidFill>
                  <a:srgbClr val="6D246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</a:t>
            </a:r>
            <a:r>
              <a:rPr lang="fr-FR" sz="1200" b="0" dirty="0">
                <a:solidFill>
                  <a:srgbClr val="2F2F2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2571503</a:t>
            </a:r>
            <a:r>
              <a:rPr lang="en-GB" sz="1200" b="0" dirty="0">
                <a:solidFill>
                  <a:srgbClr val="2F2F2F"/>
                </a:solidFill>
              </a:rPr>
              <a:t>, </a:t>
            </a:r>
            <a:r>
              <a:rPr lang="fr-FR" sz="1200" b="0" dirty="0">
                <a:solidFill>
                  <a:srgbClr val="6D2466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</a:t>
            </a:r>
            <a:r>
              <a:rPr lang="fr-FR" sz="1200" b="0" dirty="0">
                <a:solidFill>
                  <a:srgbClr val="2F2F2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2550143</a:t>
            </a:r>
            <a:r>
              <a:rPr lang="fr-FR" sz="1200" b="0" dirty="0">
                <a:solidFill>
                  <a:srgbClr val="2F2F2F"/>
                </a:solidFill>
              </a:rPr>
              <a:t>)</a:t>
            </a:r>
            <a:endParaRPr lang="en-GB" sz="1200" b="0" dirty="0">
              <a:solidFill>
                <a:srgbClr val="2F2F2F"/>
              </a:solidFill>
            </a:endParaRPr>
          </a:p>
          <a:p>
            <a:r>
              <a:rPr lang="en-GB" sz="1600" dirty="0"/>
              <a:t>Current leads maintenance</a:t>
            </a:r>
          </a:p>
          <a:p>
            <a:r>
              <a:rPr lang="en-GB" sz="1600" dirty="0"/>
              <a:t>Known and unknown NC 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6576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HL-LHC activities for WP3 </a:t>
            </a:r>
            <a:r>
              <a:rPr lang="en-GB" dirty="0"/>
              <a:t>: </a:t>
            </a:r>
          </a:p>
          <a:p>
            <a:r>
              <a:rPr lang="en-GB" sz="1600" dirty="0"/>
              <a:t>Change of cryo-magnets</a:t>
            </a:r>
            <a:r>
              <a:rPr lang="en-GB" sz="1400" dirty="0"/>
              <a:t> </a:t>
            </a:r>
            <a:r>
              <a:rPr lang="en-GB" sz="1500" b="0" dirty="0"/>
              <a:t>(cold mass with MS corrector magnet)</a:t>
            </a:r>
            <a:r>
              <a:rPr lang="en-GB" sz="1500" dirty="0"/>
              <a:t> :</a:t>
            </a:r>
          </a:p>
          <a:p>
            <a:pPr marL="504000" indent="0">
              <a:spcBef>
                <a:spcPts val="600"/>
              </a:spcBef>
              <a:buNone/>
            </a:pPr>
            <a:r>
              <a:rPr lang="en-GB" sz="1300" b="0" dirty="0"/>
              <a:t>Q10R1, Q10L1, Q10R5, Q10L5</a:t>
            </a:r>
          </a:p>
          <a:p>
            <a:pPr marL="504000" indent="0">
              <a:spcBef>
                <a:spcPts val="0"/>
              </a:spcBef>
              <a:buNone/>
            </a:pPr>
            <a:endParaRPr lang="en-GB" sz="1400" dirty="0"/>
          </a:p>
          <a:p>
            <a:pPr marL="36576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BST activities </a:t>
            </a:r>
            <a:r>
              <a:rPr lang="en-GB" sz="1400" b="0" dirty="0"/>
              <a:t>see G. Rosaz presentation</a:t>
            </a:r>
            <a:endParaRPr lang="en-GB" sz="1600" b="0" dirty="0"/>
          </a:p>
          <a:p>
            <a:r>
              <a:rPr lang="en-GB" sz="1600" dirty="0"/>
              <a:t>Opening and closure of the interconnection</a:t>
            </a:r>
          </a:p>
          <a:p>
            <a:r>
              <a:rPr lang="en-GB" sz="1600" dirty="0"/>
              <a:t>V line cutting and PIM flange cutting on magnet side </a:t>
            </a:r>
            <a:r>
              <a:rPr lang="en-GB" sz="1600" b="0" dirty="0"/>
              <a:t>if necessary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3F718-C35F-D741-ABA6-3EB1CC130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7E8D3-4C2B-CF49-B5F3-0C5E23230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E5A95-4015-6941-BB42-D5D57B87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2CA926D-43CC-724B-4B62-A8CBDC2E898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AC26903-47B3-D7B5-E007-FFCCDA63C3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2158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03F8-3780-D94B-AF86-1C5DBA03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6"/>
            <a:ext cx="11380812" cy="756446"/>
          </a:xfrm>
        </p:spPr>
        <p:txBody>
          <a:bodyPr/>
          <a:lstStyle/>
          <a:p>
            <a:r>
              <a:rPr lang="en-US" dirty="0"/>
              <a:t>MSC activities and contribution during LS3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9096E59-7C65-16A0-230F-BEF92BF55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150" y="1121571"/>
            <a:ext cx="5616575" cy="507229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3"/>
                </a:solidFill>
              </a:rPr>
              <a:t>MSC activities in Arc and 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8D4FA-4E93-264E-A090-3326F0B96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1487"/>
            <a:ext cx="5616575" cy="46368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Consolidation activities in the LHC</a:t>
            </a:r>
          </a:p>
          <a:p>
            <a:r>
              <a:rPr lang="en-GB" sz="1600" dirty="0"/>
              <a:t>Change of </a:t>
            </a:r>
            <a:r>
              <a:rPr lang="en-GB" sz="1600" dirty="0" err="1"/>
              <a:t>cryomagnets</a:t>
            </a:r>
            <a:r>
              <a:rPr lang="en-GB" sz="1600" dirty="0"/>
              <a:t> </a:t>
            </a:r>
            <a:r>
              <a:rPr lang="en-GB" sz="1400" dirty="0"/>
              <a:t>(quench heater circuit issue) : </a:t>
            </a:r>
            <a:endParaRPr lang="en-GB" sz="1600" dirty="0"/>
          </a:p>
          <a:p>
            <a:pPr marL="504000" lvl="1" indent="0">
              <a:spcBef>
                <a:spcPts val="600"/>
              </a:spcBef>
              <a:buNone/>
            </a:pPr>
            <a:r>
              <a:rPr lang="en-GB" sz="1300" dirty="0"/>
              <a:t>MQ.11R8, MB.A18L1</a:t>
            </a:r>
            <a:r>
              <a:rPr lang="fr-CH" sz="1300" dirty="0"/>
              <a:t>, M</a:t>
            </a:r>
            <a:r>
              <a:rPr lang="en-GB" sz="1300" dirty="0"/>
              <a:t>Q.14L3, MB.C28L6 </a:t>
            </a:r>
            <a:r>
              <a:rPr lang="en-GB" sz="1200" dirty="0"/>
              <a:t>(</a:t>
            </a:r>
            <a:r>
              <a:rPr lang="fr-FR" sz="1200" dirty="0">
                <a:hlinkClick r:id="rId2"/>
              </a:rPr>
              <a:t>NCR 2570229</a:t>
            </a:r>
            <a:r>
              <a:rPr lang="fr-FR" sz="1200" dirty="0"/>
              <a:t>​, </a:t>
            </a:r>
            <a:r>
              <a:rPr lang="fr-FR" sz="1200" dirty="0">
                <a:hlinkClick r:id="rId3"/>
              </a:rPr>
              <a:t>NCR 2579551</a:t>
            </a:r>
            <a:r>
              <a:rPr lang="fr-FR" sz="1200" dirty="0"/>
              <a:t>, </a:t>
            </a:r>
            <a:r>
              <a:rPr lang="fr-FR" sz="1200" dirty="0">
                <a:hlinkClick r:id="rId4"/>
              </a:rPr>
              <a:t>NCR 2868367</a:t>
            </a:r>
            <a:r>
              <a:rPr lang="fr-FR" sz="1200" dirty="0"/>
              <a:t>, </a:t>
            </a:r>
            <a:r>
              <a:rPr lang="en-GB" sz="1200" dirty="0">
                <a:hlinkClick r:id="rId5"/>
              </a:rPr>
              <a:t>NCR 3091387</a:t>
            </a:r>
            <a:r>
              <a:rPr lang="en-GB" sz="1200" dirty="0"/>
              <a:t>)</a:t>
            </a:r>
          </a:p>
          <a:p>
            <a:r>
              <a:rPr lang="en-GB" sz="1600" dirty="0"/>
              <a:t>Diode blowholes issue </a:t>
            </a:r>
            <a:r>
              <a:rPr lang="en-GB" sz="1200" b="0" dirty="0">
                <a:solidFill>
                  <a:srgbClr val="2F2F2F"/>
                </a:solidFill>
              </a:rPr>
              <a:t>(</a:t>
            </a:r>
            <a:r>
              <a:rPr lang="fr-FR" sz="1200" b="0" dirty="0">
                <a:solidFill>
                  <a:srgbClr val="2F2F2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2707278</a:t>
            </a:r>
            <a:r>
              <a:rPr lang="fr-FR" sz="1200" b="0" dirty="0">
                <a:solidFill>
                  <a:srgbClr val="2F2F2F"/>
                </a:solidFill>
              </a:rPr>
              <a:t>)</a:t>
            </a:r>
            <a:endParaRPr lang="en-GB" sz="1300" b="0" dirty="0">
              <a:solidFill>
                <a:srgbClr val="2F2F2F"/>
              </a:solidFill>
            </a:endParaRPr>
          </a:p>
          <a:p>
            <a:pPr marL="448056" lvl="1" indent="0">
              <a:spcBef>
                <a:spcPts val="600"/>
              </a:spcBef>
              <a:buNone/>
            </a:pPr>
            <a:r>
              <a:rPr lang="en-GB" sz="1300" dirty="0"/>
              <a:t> 42 diodes to open in all sectors but S23, S56</a:t>
            </a:r>
          </a:p>
          <a:p>
            <a:r>
              <a:rPr lang="en-GB" sz="1600" dirty="0"/>
              <a:t>Connection cryostat inspection </a:t>
            </a:r>
          </a:p>
          <a:p>
            <a:pPr marL="504000" indent="0">
              <a:spcBef>
                <a:spcPts val="600"/>
              </a:spcBef>
              <a:buNone/>
            </a:pPr>
            <a:r>
              <a:rPr lang="en-GB" sz="1300" b="0" dirty="0"/>
              <a:t>LEJL.5L6 </a:t>
            </a:r>
            <a:r>
              <a:rPr lang="fr-CH" sz="1300" b="0" dirty="0"/>
              <a:t>&amp; </a:t>
            </a:r>
            <a:r>
              <a:rPr lang="en-GB" sz="1300" b="0" dirty="0"/>
              <a:t>LEBL.11R4 </a:t>
            </a:r>
            <a:r>
              <a:rPr lang="en-GB" sz="1200" b="0" dirty="0">
                <a:solidFill>
                  <a:srgbClr val="2F2F2F"/>
                </a:solidFill>
              </a:rPr>
              <a:t>(</a:t>
            </a:r>
            <a:r>
              <a:rPr lang="fr-FR" sz="1200" b="0" dirty="0">
                <a:solidFill>
                  <a:srgbClr val="6D246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</a:t>
            </a:r>
            <a:r>
              <a:rPr lang="fr-FR" sz="1200" b="0" dirty="0">
                <a:solidFill>
                  <a:srgbClr val="2F2F2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2571503</a:t>
            </a:r>
            <a:r>
              <a:rPr lang="en-GB" sz="1200" b="0" dirty="0">
                <a:solidFill>
                  <a:srgbClr val="2F2F2F"/>
                </a:solidFill>
              </a:rPr>
              <a:t>, </a:t>
            </a:r>
            <a:r>
              <a:rPr lang="fr-FR" sz="1200" b="0" dirty="0">
                <a:solidFill>
                  <a:srgbClr val="6D2466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 </a:t>
            </a:r>
            <a:r>
              <a:rPr lang="fr-FR" sz="1200" b="0" dirty="0">
                <a:solidFill>
                  <a:srgbClr val="2F2F2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2550143</a:t>
            </a:r>
            <a:r>
              <a:rPr lang="fr-FR" sz="1200" b="0" dirty="0">
                <a:solidFill>
                  <a:srgbClr val="2F2F2F"/>
                </a:solidFill>
              </a:rPr>
              <a:t>)</a:t>
            </a:r>
            <a:endParaRPr lang="en-GB" sz="1200" b="0" dirty="0">
              <a:solidFill>
                <a:srgbClr val="2F2F2F"/>
              </a:solidFill>
            </a:endParaRPr>
          </a:p>
          <a:p>
            <a:r>
              <a:rPr lang="en-GB" sz="1600" dirty="0"/>
              <a:t>Current leads maintenance</a:t>
            </a:r>
          </a:p>
          <a:p>
            <a:r>
              <a:rPr lang="en-GB" sz="1600" dirty="0"/>
              <a:t>Known and unknown NC 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6576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HL-LHC activities for WP3 </a:t>
            </a:r>
            <a:r>
              <a:rPr lang="en-GB" dirty="0"/>
              <a:t>: </a:t>
            </a:r>
          </a:p>
          <a:p>
            <a:r>
              <a:rPr lang="en-GB" sz="1600" dirty="0"/>
              <a:t>Change of cryo-magnets</a:t>
            </a:r>
            <a:r>
              <a:rPr lang="en-GB" sz="1400" dirty="0"/>
              <a:t> </a:t>
            </a:r>
            <a:r>
              <a:rPr lang="en-GB" sz="1500" b="0" dirty="0"/>
              <a:t>(cold mass with MS corrector magnet)</a:t>
            </a:r>
            <a:r>
              <a:rPr lang="en-GB" sz="1500" dirty="0"/>
              <a:t> :</a:t>
            </a:r>
          </a:p>
          <a:p>
            <a:pPr marL="504000" indent="0">
              <a:spcBef>
                <a:spcPts val="600"/>
              </a:spcBef>
              <a:buNone/>
            </a:pPr>
            <a:r>
              <a:rPr lang="en-GB" sz="1300" b="0" dirty="0"/>
              <a:t>Q10R1, Q10L1, Q10R5, Q10L5</a:t>
            </a:r>
          </a:p>
          <a:p>
            <a:pPr marL="504000" indent="0">
              <a:spcBef>
                <a:spcPts val="0"/>
              </a:spcBef>
              <a:buNone/>
            </a:pPr>
            <a:endParaRPr lang="en-GB" sz="1400" dirty="0"/>
          </a:p>
          <a:p>
            <a:pPr marL="36576" indent="0">
              <a:buNone/>
            </a:pPr>
            <a:r>
              <a:rPr lang="en-GB" sz="1900" dirty="0">
                <a:solidFill>
                  <a:schemeClr val="accent2"/>
                </a:solidFill>
              </a:rPr>
              <a:t>BST activities </a:t>
            </a:r>
            <a:r>
              <a:rPr lang="en-GB" sz="1400" b="0" dirty="0"/>
              <a:t>see G. Rosaz presentation</a:t>
            </a:r>
            <a:endParaRPr lang="en-GB" sz="1600" b="0" dirty="0"/>
          </a:p>
          <a:p>
            <a:r>
              <a:rPr lang="en-GB" sz="1600" dirty="0"/>
              <a:t>Opening and closure of the interconnection</a:t>
            </a:r>
          </a:p>
          <a:p>
            <a:r>
              <a:rPr lang="en-GB" sz="1600" dirty="0"/>
              <a:t>V line cutting and PIM flange cutting on magnet side </a:t>
            </a:r>
            <a:r>
              <a:rPr lang="en-GB" sz="1600" b="0" dirty="0"/>
              <a:t>if necessary</a:t>
            </a:r>
          </a:p>
          <a:p>
            <a:endParaRPr lang="en-GB" sz="14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D92D7FB-276F-6253-E396-696D2D155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4360" y="1121571"/>
            <a:ext cx="5616600" cy="507229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3"/>
                </a:solidFill>
              </a:rPr>
              <a:t>MSC activities in LSS (MS &amp; IT)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8FA72-58C9-884F-B988-435FAB6485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4360" y="1741487"/>
            <a:ext cx="5896296" cy="46368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Consolidation activities in the LHC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Seal maintenance on normal conductor magnets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Bellows consolidation in IT in point 2 &amp; 8</a:t>
            </a:r>
          </a:p>
          <a:p>
            <a:pPr marL="324000" lvl="1" indent="0">
              <a:buNone/>
            </a:pPr>
            <a:r>
              <a:rPr lang="en-GB" sz="1500" dirty="0"/>
              <a:t>Exchange of wedge welded bellows by hydroformed bellows where it is possible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HL-LHC activities in IT 2 &amp; 8 for WP12/ WP14</a:t>
            </a:r>
            <a:endParaRPr lang="en-GB" sz="1700" dirty="0"/>
          </a:p>
          <a:p>
            <a:pPr marL="324000" lvl="1"/>
            <a:r>
              <a:rPr lang="en-GB" sz="1800" b="1" dirty="0"/>
              <a:t>Installation of D1 mask </a:t>
            </a:r>
          </a:p>
          <a:p>
            <a:pPr marL="324000" lvl="1"/>
            <a:r>
              <a:rPr lang="en-GB" sz="1800" b="1" dirty="0" err="1"/>
              <a:t>aC</a:t>
            </a:r>
            <a:r>
              <a:rPr lang="en-GB" sz="1800" b="1" dirty="0"/>
              <a:t> coating of beam line </a:t>
            </a:r>
          </a:p>
          <a:p>
            <a:pPr marL="324150" lvl="2" indent="0">
              <a:buNone/>
            </a:pPr>
            <a:r>
              <a:rPr lang="en-GB" b="1" dirty="0"/>
              <a:t>	</a:t>
            </a:r>
            <a:r>
              <a:rPr lang="en-GB" dirty="0"/>
              <a:t>Opening / Closure of IT  interconnection and PIM cutting</a:t>
            </a:r>
          </a:p>
          <a:p>
            <a:pPr marL="0" lvl="1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HL-LHC activities in Pt 1 &amp; 5 for WP3/ WP9 / WP15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GB" sz="1800" dirty="0"/>
              <a:t>Disconnection of Inner Triplet (IT)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GB" sz="1800" dirty="0"/>
              <a:t>Disconnection and connection of magnets in MS : Q5,Q4 (-D2)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GB" sz="1800" dirty="0"/>
              <a:t>Connection of WP3 magnets and interlinks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GB" sz="1800" dirty="0"/>
              <a:t>Splicing work on the DSL, and QRL/QXL jumper plug cutting</a:t>
            </a:r>
          </a:p>
          <a:p>
            <a:pPr marL="36576" indent="0">
              <a:spcBef>
                <a:spcPts val="0"/>
              </a:spcBef>
              <a:buNone/>
            </a:pPr>
            <a:endParaRPr lang="en-GB" sz="1500" dirty="0"/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HL-LHC activities in Pt 1 &amp; 5 for WP6a</a:t>
            </a:r>
            <a:r>
              <a:rPr lang="en-GB" sz="1400" b="0" dirty="0"/>
              <a:t> </a:t>
            </a:r>
            <a:r>
              <a:rPr lang="en-GB" sz="1800" dirty="0">
                <a:solidFill>
                  <a:srgbClr val="2F2F2F"/>
                </a:solidFill>
              </a:rPr>
              <a:t>: Cold Powering systems</a:t>
            </a:r>
            <a:endParaRPr lang="en-GB" sz="1400" dirty="0">
              <a:solidFill>
                <a:srgbClr val="2F2F2F"/>
              </a:solidFill>
            </a:endParaRPr>
          </a:p>
          <a:p>
            <a:pPr marL="0" indent="0">
              <a:buNone/>
            </a:pPr>
            <a:endParaRPr lang="en-GB" sz="8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HL-LHC activities in Pt 4</a:t>
            </a:r>
          </a:p>
          <a:p>
            <a:pPr indent="0">
              <a:spcBef>
                <a:spcPts val="600"/>
              </a:spcBef>
              <a:buNone/>
            </a:pPr>
            <a:r>
              <a:rPr lang="en-GB" sz="1800" dirty="0"/>
              <a:t>Replacement of BGI magnets (NC magnets)</a:t>
            </a:r>
            <a:endParaRPr lang="en-GB" sz="1800" b="0" dirty="0"/>
          </a:p>
          <a:p>
            <a:pPr>
              <a:spcBef>
                <a:spcPts val="0"/>
              </a:spcBef>
            </a:pPr>
            <a:endParaRPr lang="en-GB" sz="1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3F718-C35F-D741-ABA6-3EB1CC130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7E8D3-4C2B-CF49-B5F3-0C5E23230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E5A95-4015-6941-BB42-D5D57B87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877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D5D9F2-A6DB-DCEB-E38D-C34FB88D3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124" y="1479568"/>
            <a:ext cx="7920259" cy="1312636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2F2F2F"/>
                </a:solidFill>
              </a:rPr>
              <a:t>Three</a:t>
            </a:r>
            <a:r>
              <a:rPr lang="en-GB" sz="1600" b="0" dirty="0">
                <a:solidFill>
                  <a:srgbClr val="2F2F2F"/>
                </a:solidFill>
              </a:rPr>
              <a:t> months after the beginning of LS3, the inner triplet magnets Q1, Q2, Q3 and D1 must be dismantled. </a:t>
            </a:r>
          </a:p>
          <a:p>
            <a:r>
              <a:rPr lang="en-GB" sz="1600" b="0" dirty="0">
                <a:solidFill>
                  <a:srgbClr val="2F2F2F"/>
                </a:solidFill>
              </a:rPr>
              <a:t>A DIMR has been defined, requiring intervention of several equipment owners from different groups. The collective dose will be collected by B. Di Girolamo by the end of the year.</a:t>
            </a:r>
          </a:p>
          <a:p>
            <a:endParaRPr lang="en-GB" sz="1600" b="0" dirty="0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3AAE86-CDDA-FF55-A0A8-B8BCC0911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en-GB" dirty="0"/>
              <a:t>Inner Triplet disconnection in point 1&amp;5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69ADB-7DA8-73AD-9B9C-9F0D182B1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237EE-7F60-CC49-8FAD-A6D7AD5D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8464CB-39AE-0C6D-351D-7AAD7844C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827421"/>
            <a:ext cx="3777914" cy="2006892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4CB195C-8DFC-643C-ACCC-C26B9D623B34}"/>
              </a:ext>
            </a:extLst>
          </p:cNvPr>
          <p:cNvSpPr txBox="1">
            <a:spLocks/>
          </p:cNvSpPr>
          <p:nvPr/>
        </p:nvSpPr>
        <p:spPr>
          <a:xfrm>
            <a:off x="418187" y="2876421"/>
            <a:ext cx="11373689" cy="11472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rgbClr val="2F2F2F"/>
                </a:solidFill>
              </a:rPr>
              <a:t>For the disconnection of the IT magnets managed by TE-MSC, a first estimation of exposure time and dose received has been performed mixing fast and proper disconnection of cryogenics lines. 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2F2F2F"/>
                </a:solidFill>
              </a:rPr>
              <a:t>This activity reaches the ALARA 3 level : 20 mSv &lt; Coll. Dose &lt; 5 mSv. The tooling development /preparation and the sorting of the equipment (waste or spare) is the key to reduce the exposure time.</a:t>
            </a:r>
          </a:p>
          <a:p>
            <a:endParaRPr lang="en-GB" sz="1600" b="0" dirty="0">
              <a:solidFill>
                <a:srgbClr val="2F2F2F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200727E-7DFC-09F1-52B0-3F27BE66F4B1}"/>
              </a:ext>
            </a:extLst>
          </p:cNvPr>
          <p:cNvSpPr txBox="1">
            <a:spLocks/>
          </p:cNvSpPr>
          <p:nvPr/>
        </p:nvSpPr>
        <p:spPr>
          <a:xfrm>
            <a:off x="422429" y="4366518"/>
            <a:ext cx="3255699" cy="17368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rgbClr val="2F2F2F"/>
                </a:solidFill>
              </a:rPr>
              <a:t>D1 disconnection is very fast : ~1h per side </a:t>
            </a:r>
          </a:p>
          <a:p>
            <a:r>
              <a:rPr lang="en-GB" sz="1600" b="0" dirty="0">
                <a:solidFill>
                  <a:srgbClr val="2F2F2F"/>
                </a:solidFill>
              </a:rPr>
              <a:t>For the SAM (Stand Alone Magnet), the residual ambient dose rate is two orders of magnitude lower with respect to  IT interconnection.</a:t>
            </a:r>
          </a:p>
          <a:p>
            <a:endParaRPr lang="en-GB" sz="1600" b="0" dirty="0">
              <a:solidFill>
                <a:srgbClr val="2F2F2F"/>
              </a:solidFill>
            </a:endParaRPr>
          </a:p>
          <a:p>
            <a:endParaRPr lang="en-GB" sz="1600" b="0" dirty="0">
              <a:solidFill>
                <a:srgbClr val="2F2F2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3B3A65-B69B-B268-A8ED-076A006A6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578" y="3821794"/>
            <a:ext cx="8238505" cy="22735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6D49A2-B25C-A8AE-F09C-EEC2D10D5F62}"/>
              </a:ext>
            </a:extLst>
          </p:cNvPr>
          <p:cNvSpPr txBox="1"/>
          <p:nvPr/>
        </p:nvSpPr>
        <p:spPr>
          <a:xfrm>
            <a:off x="5663952" y="4526056"/>
            <a:ext cx="2388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Q1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51B140-30EA-25D9-3C7F-91D114D52D8E}"/>
              </a:ext>
            </a:extLst>
          </p:cNvPr>
          <p:cNvSpPr txBox="1"/>
          <p:nvPr/>
        </p:nvSpPr>
        <p:spPr>
          <a:xfrm>
            <a:off x="7819275" y="4526056"/>
            <a:ext cx="2388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Q2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2679F7-F668-6C1B-C89E-C1FB31EC9DFF}"/>
              </a:ext>
            </a:extLst>
          </p:cNvPr>
          <p:cNvSpPr txBox="1"/>
          <p:nvPr/>
        </p:nvSpPr>
        <p:spPr>
          <a:xfrm>
            <a:off x="10344472" y="4526056"/>
            <a:ext cx="2388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Q3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D2DD9FF5-4A3F-A366-289F-CD1D4644C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Schedule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4B6DCF-083E-9FA3-ED4F-10C3B45138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6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F2AA67-C156-E658-306D-F1171D7DD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02" y="1923103"/>
            <a:ext cx="11376024" cy="1075841"/>
          </a:xfrm>
        </p:spPr>
        <p:txBody>
          <a:bodyPr>
            <a:normAutofit/>
          </a:bodyPr>
          <a:lstStyle/>
          <a:p>
            <a:r>
              <a:rPr lang="en-GB" sz="1600" b="0" dirty="0"/>
              <a:t>All TE-MSC activities are in the master schedule and three main phases appears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D525962-E249-2A7F-5D88-8CA7F9FE9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2437"/>
          </a:xfrm>
        </p:spPr>
        <p:txBody>
          <a:bodyPr/>
          <a:lstStyle/>
          <a:p>
            <a:r>
              <a:rPr lang="en-GB" dirty="0"/>
              <a:t>TE-MSC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EF176-8773-9B8F-F7C9-656FD21B5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FC561-68F2-E484-CE5F-2EA58833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BC195BB-CAD2-4D97-66CB-C9FC79173B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324823"/>
              </p:ext>
            </p:extLst>
          </p:nvPr>
        </p:nvGraphicFramePr>
        <p:xfrm>
          <a:off x="371160" y="2564904"/>
          <a:ext cx="10371897" cy="3613444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113673">
                  <a:extLst>
                    <a:ext uri="{9D8B030D-6E8A-4147-A177-3AD203B41FA5}">
                      <a16:colId xmlns:a16="http://schemas.microsoft.com/office/drawing/2014/main" val="3367684405"/>
                    </a:ext>
                  </a:extLst>
                </a:gridCol>
                <a:gridCol w="7258224">
                  <a:extLst>
                    <a:ext uri="{9D8B030D-6E8A-4147-A177-3AD203B41FA5}">
                      <a16:colId xmlns:a16="http://schemas.microsoft.com/office/drawing/2014/main" val="674532717"/>
                    </a:ext>
                  </a:extLst>
                </a:gridCol>
              </a:tblGrid>
              <a:tr h="776404">
                <a:tc>
                  <a:txBody>
                    <a:bodyPr/>
                    <a:lstStyle/>
                    <a:p>
                      <a:r>
                        <a:rPr lang="en-GB" sz="1600" b="1" dirty="0"/>
                        <a:t>Phase 1 : </a:t>
                      </a:r>
                    </a:p>
                    <a:p>
                      <a:r>
                        <a:rPr lang="en-GB" sz="1200" dirty="0"/>
                        <a:t>~2 ½ months from the first </a:t>
                      </a:r>
                      <a:r>
                        <a:rPr lang="en-GB" sz="1200" dirty="0" err="1"/>
                        <a:t>cryo</a:t>
                      </a:r>
                      <a:r>
                        <a:rPr lang="en-GB" sz="1200" dirty="0"/>
                        <a:t> lockout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IT, D1 &amp; MS disconnection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Preparatory work for BST (10 IC) : IC opening and PIM cutting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Removal of the two Q10 of point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920132"/>
                  </a:ext>
                </a:extLst>
              </a:tr>
              <a:tr h="1873557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</a:rPr>
                        <a:t>Phase 2 : 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</a:rPr>
                        <a:t>~1 ½ year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LS3 extension included.</a:t>
                      </a:r>
                    </a:p>
                    <a:p>
                      <a:pPr marL="0" algn="l" rtl="0" eaLnBrk="1" latinLnBrk="0" hangingPunct="1"/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case of LS3 extension only phase 2 will benefit of the 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Preparatory work for BST/</a:t>
                      </a:r>
                      <a:r>
                        <a:rPr kumimoji="0" lang="en-GB" sz="1400" kern="1200" dirty="0" err="1">
                          <a:solidFill>
                            <a:schemeClr val="tx2"/>
                          </a:solidFill>
                        </a:rPr>
                        <a:t>aC</a:t>
                      </a: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 coating (Arc - IT) 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PIM flanges cutting on mag side if needed (Criteria to be defined)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Magnet exchange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IT 2 &amp; 8 - bellows consolidation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IT R2 &amp; L8 - D1 mask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Diode blowholes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QXL/QRL plug and DSL splices</a:t>
                      </a:r>
                    </a:p>
                    <a:p>
                      <a:pPr marL="288000" marR="0" lvl="0" indent="-28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Replacement of 4 BGI magnets (NCM team)</a:t>
                      </a:r>
                      <a:endParaRPr kumimoji="0" lang="en-GB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Non-Conformity revealed during phase 1 and 2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Q4,5,10 connection if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02964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Phase 3 : </a:t>
                      </a:r>
                      <a:r>
                        <a:rPr kumimoji="0" lang="en-GB" sz="1600" b="1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Q4 2028 </a:t>
                      </a:r>
                      <a:r>
                        <a:rPr kumimoji="0" lang="en-GB" sz="1600" b="1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Q2 2029</a:t>
                      </a:r>
                      <a:endParaRPr kumimoji="0" lang="en-GB" sz="1600" b="1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dirty="0"/>
                        <a:t>~ 9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WP3</a:t>
                      </a:r>
                      <a:r>
                        <a:rPr lang="en-GB" sz="14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magnet connections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400" b="0" kern="1200" dirty="0">
                          <a:solidFill>
                            <a:schemeClr val="tx2"/>
                          </a:solidFill>
                        </a:rPr>
                        <a:t>Q4,5,10 connection if not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08543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E214A65-E46A-4EB5-24DA-89D43C6BB162}"/>
              </a:ext>
            </a:extLst>
          </p:cNvPr>
          <p:cNvSpPr txBox="1"/>
          <p:nvPr/>
        </p:nvSpPr>
        <p:spPr>
          <a:xfrm rot="20621940">
            <a:off x="8826620" y="5731362"/>
            <a:ext cx="1859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Very dense period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BB63C62-22FD-2A9A-7DD5-A36C91A9A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527768"/>
              </p:ext>
            </p:extLst>
          </p:nvPr>
        </p:nvGraphicFramePr>
        <p:xfrm>
          <a:off x="371161" y="2564904"/>
          <a:ext cx="10371896" cy="3001444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113673">
                  <a:extLst>
                    <a:ext uri="{9D8B030D-6E8A-4147-A177-3AD203B41FA5}">
                      <a16:colId xmlns:a16="http://schemas.microsoft.com/office/drawing/2014/main" val="3367684405"/>
                    </a:ext>
                  </a:extLst>
                </a:gridCol>
                <a:gridCol w="7258223">
                  <a:extLst>
                    <a:ext uri="{9D8B030D-6E8A-4147-A177-3AD203B41FA5}">
                      <a16:colId xmlns:a16="http://schemas.microsoft.com/office/drawing/2014/main" val="674532717"/>
                    </a:ext>
                  </a:extLst>
                </a:gridCol>
              </a:tblGrid>
              <a:tr h="776404">
                <a:tc>
                  <a:txBody>
                    <a:bodyPr/>
                    <a:lstStyle/>
                    <a:p>
                      <a:r>
                        <a:rPr lang="en-GB" sz="1600" b="1" dirty="0"/>
                        <a:t>Phase 1 : </a:t>
                      </a:r>
                    </a:p>
                    <a:p>
                      <a:r>
                        <a:rPr lang="en-GB" sz="1200" dirty="0"/>
                        <a:t>~2 ½ months from the first </a:t>
                      </a:r>
                      <a:r>
                        <a:rPr lang="en-GB" sz="1200" dirty="0" err="1"/>
                        <a:t>cryo</a:t>
                      </a:r>
                      <a:r>
                        <a:rPr lang="en-GB" sz="1200" dirty="0"/>
                        <a:t> lockout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IT, D1 &amp; MS disconnection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Preparatory work for BST (10 IC) : IC opening and PIM cutting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Removal of the two Q10 of point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920132"/>
                  </a:ext>
                </a:extLst>
              </a:tr>
              <a:tr h="1873557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</a:rPr>
                        <a:t>Phase 2 : </a:t>
                      </a:r>
                      <a:r>
                        <a:rPr kumimoji="0" lang="en-GB" sz="1600" b="1" kern="1200" dirty="0">
                          <a:solidFill>
                            <a:schemeClr val="accent5"/>
                          </a:solidFill>
                        </a:rPr>
                        <a:t>Q1 2027</a:t>
                      </a:r>
                      <a:r>
                        <a:rPr kumimoji="0" lang="en-GB" sz="1600" b="1" kern="1200" dirty="0">
                          <a:solidFill>
                            <a:schemeClr val="accent5"/>
                          </a:solidFill>
                          <a:sym typeface="Wingdings" panose="05000000000000000000" pitchFamily="2" charset="2"/>
                        </a:rPr>
                        <a:t> Q3 2028</a:t>
                      </a:r>
                      <a:endParaRPr kumimoji="0" lang="en-GB" sz="1600" b="1" kern="1200" dirty="0">
                        <a:solidFill>
                          <a:schemeClr val="accent5"/>
                        </a:solidFill>
                      </a:endParaRPr>
                    </a:p>
                    <a:p>
                      <a:pPr marL="0" algn="l" rtl="0" eaLnBrk="1" latinLnBrk="0" hangingPunct="1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</a:rPr>
                        <a:t>~1 3/4 year</a:t>
                      </a:r>
                    </a:p>
                    <a:p>
                      <a:pPr marL="0" algn="l" rtl="0" eaLnBrk="1" latinLnBrk="0" hangingPunct="1"/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en-GB" sz="11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case of LS3 extension only phase 2 will benefit of the 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Preparatory work for BST/</a:t>
                      </a:r>
                      <a:r>
                        <a:rPr kumimoji="0" lang="en-GB" sz="1400" kern="1200" dirty="0" err="1">
                          <a:solidFill>
                            <a:schemeClr val="tx2"/>
                          </a:solidFill>
                        </a:rPr>
                        <a:t>aC</a:t>
                      </a: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 coating (Arc - IT) 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b="0" kern="1200" dirty="0">
                          <a:solidFill>
                            <a:schemeClr val="tx2"/>
                          </a:solidFill>
                        </a:rPr>
                        <a:t>PIM</a:t>
                      </a: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 flanges cutting on mag side if needed (Criteria to be defined)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Removal of two Q10 of Point 5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Magnet exchange (QH issue)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IT 2 &amp; 8 - bellows consolidation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IT R2 &amp; L8 - D1 mask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Diode blowholes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QXL/QRL jumper plug and DSL splices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Non-Conformity revealed during phase 1 and 2</a:t>
                      </a:r>
                    </a:p>
                    <a:p>
                      <a:pPr marL="288000" indent="-28800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GB" sz="1400" kern="1200" dirty="0">
                          <a:solidFill>
                            <a:schemeClr val="tx2"/>
                          </a:solidFill>
                        </a:rPr>
                        <a:t>Q4,5,10 connection if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02964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EBA4CD3-1912-5F4B-CA6C-1D2B337FB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55041"/>
              </p:ext>
            </p:extLst>
          </p:nvPr>
        </p:nvGraphicFramePr>
        <p:xfrm>
          <a:off x="371160" y="2564904"/>
          <a:ext cx="10371897" cy="776404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113673">
                  <a:extLst>
                    <a:ext uri="{9D8B030D-6E8A-4147-A177-3AD203B41FA5}">
                      <a16:colId xmlns:a16="http://schemas.microsoft.com/office/drawing/2014/main" val="3367684405"/>
                    </a:ext>
                  </a:extLst>
                </a:gridCol>
                <a:gridCol w="7258224">
                  <a:extLst>
                    <a:ext uri="{9D8B030D-6E8A-4147-A177-3AD203B41FA5}">
                      <a16:colId xmlns:a16="http://schemas.microsoft.com/office/drawing/2014/main" val="674532717"/>
                    </a:ext>
                  </a:extLst>
                </a:gridCol>
              </a:tblGrid>
              <a:tr h="776404">
                <a:tc>
                  <a:txBody>
                    <a:bodyPr/>
                    <a:lstStyle/>
                    <a:p>
                      <a:r>
                        <a:rPr lang="en-GB" sz="1600" b="1" dirty="0"/>
                        <a:t>Phase 1 : </a:t>
                      </a:r>
                      <a:r>
                        <a:rPr lang="en-GB" sz="1600" b="1" dirty="0">
                          <a:solidFill>
                            <a:schemeClr val="accent5"/>
                          </a:solidFill>
                        </a:rPr>
                        <a:t>Q4 2026</a:t>
                      </a:r>
                    </a:p>
                    <a:p>
                      <a:r>
                        <a:rPr lang="en-GB" sz="1200" dirty="0"/>
                        <a:t>~2 ½ months long after the first </a:t>
                      </a:r>
                      <a:r>
                        <a:rPr lang="en-GB" sz="1200" dirty="0" err="1"/>
                        <a:t>cryo</a:t>
                      </a:r>
                      <a:r>
                        <a:rPr lang="en-GB" sz="1200" dirty="0"/>
                        <a:t> lockout:</a:t>
                      </a:r>
                      <a:endParaRPr lang="en-GB" sz="12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>
                          <a:solidFill>
                            <a:schemeClr val="tx2"/>
                          </a:solidFill>
                        </a:rPr>
                        <a:t>IT</a:t>
                      </a: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, D1 &amp; MS disconnection in point 1&amp;5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Preparatory work for BST (12 IC) : IC opening and PIM cutting</a:t>
                      </a:r>
                    </a:p>
                    <a:p>
                      <a:pPr marL="288000" indent="-2880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Removal of the two Q10 of point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92013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BFB1E19-F862-09AB-661D-EE7449F0E2FF}"/>
              </a:ext>
            </a:extLst>
          </p:cNvPr>
          <p:cNvSpPr txBox="1"/>
          <p:nvPr/>
        </p:nvSpPr>
        <p:spPr>
          <a:xfrm rot="20621940">
            <a:off x="8826622" y="4342275"/>
            <a:ext cx="1859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Very varied period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C7B7F7-8717-0D8E-74E0-AD007C41D0A9}"/>
              </a:ext>
            </a:extLst>
          </p:cNvPr>
          <p:cNvSpPr txBox="1"/>
          <p:nvPr/>
        </p:nvSpPr>
        <p:spPr>
          <a:xfrm rot="20621940">
            <a:off x="8843870" y="2747063"/>
            <a:ext cx="1859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Very dense period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08C2604F-AC2A-0B36-3729-9BE36880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1F11A5-A10B-6FE7-CA3F-C622350B48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35" b="11076"/>
          <a:stretch/>
        </p:blipFill>
        <p:spPr>
          <a:xfrm>
            <a:off x="263352" y="1003303"/>
            <a:ext cx="11404158" cy="57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1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1B49070-7E23-CDCA-6448-0FC71FD4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6CB560B-676B-C65E-AF17-37DBE10A25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25B4F-BF50-A5FC-6D1C-01D077FDB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A2AFE-31A3-BFD0-1E8E-6FFE116AB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Le Naour | TE-MSC activities in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D4748-62E0-75FA-AE2B-F00B5F4EB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8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F73A2-5F3C-2302-59CF-95D891F45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2024-12-10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65EDA-C569-3B8D-7B0D-492C72DD7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S. Le Naour | TE-MSC activities in the LHC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781DE-6FF1-BA28-DCAF-711C75A54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EBE189-B6AE-97A6-2847-B0E9F426A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115" y="2132856"/>
            <a:ext cx="3140164" cy="37978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706A80-AB69-FA0D-55B9-5D667A704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12" y="358932"/>
            <a:ext cx="8018761" cy="57559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A70525-72D0-4DA4-A57E-5A2376BA5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623" y="476672"/>
            <a:ext cx="2295525" cy="1028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785D76-7079-8FCB-868D-DD23BC5EBA42}"/>
              </a:ext>
            </a:extLst>
          </p:cNvPr>
          <p:cNvSpPr txBox="1"/>
          <p:nvPr/>
        </p:nvSpPr>
        <p:spPr>
          <a:xfrm>
            <a:off x="2707759" y="5846583"/>
            <a:ext cx="2092097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700" dirty="0">
                <a:solidFill>
                  <a:srgbClr val="00B050"/>
                </a:solidFill>
              </a:rPr>
              <a:t>NCM activities :</a:t>
            </a:r>
          </a:p>
          <a:p>
            <a:pPr algn="ctr"/>
            <a:r>
              <a:rPr lang="en-GB" sz="1250" dirty="0">
                <a:solidFill>
                  <a:srgbClr val="303030"/>
                </a:solidFill>
              </a:rPr>
              <a:t>D1 disconnection</a:t>
            </a:r>
          </a:p>
          <a:p>
            <a:pPr algn="ctr"/>
            <a:r>
              <a:rPr lang="en-GB" sz="1250" dirty="0">
                <a:solidFill>
                  <a:srgbClr val="303030"/>
                </a:solidFill>
              </a:rPr>
              <a:t>BGI magnets</a:t>
            </a:r>
            <a:endParaRPr lang="en-GB" sz="125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678203F-0CF4-F8F1-4FA5-0675762353CE}"/>
              </a:ext>
            </a:extLst>
          </p:cNvPr>
          <p:cNvGrpSpPr/>
          <p:nvPr/>
        </p:nvGrpSpPr>
        <p:grpSpPr>
          <a:xfrm>
            <a:off x="483382" y="2106633"/>
            <a:ext cx="11542525" cy="3983581"/>
            <a:chOff x="483382" y="2106633"/>
            <a:chExt cx="11542525" cy="398358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C3E241A-CC8A-33AD-8628-FB7D4FEBECD1}"/>
                </a:ext>
              </a:extLst>
            </p:cNvPr>
            <p:cNvSpPr txBox="1"/>
            <p:nvPr/>
          </p:nvSpPr>
          <p:spPr>
            <a:xfrm>
              <a:off x="521647" y="2132856"/>
              <a:ext cx="2186112" cy="1620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FBE2E05-8F21-EEF1-A8D1-6DA00FF38FA4}"/>
                </a:ext>
              </a:extLst>
            </p:cNvPr>
            <p:cNvSpPr txBox="1"/>
            <p:nvPr/>
          </p:nvSpPr>
          <p:spPr>
            <a:xfrm>
              <a:off x="483382" y="4938214"/>
              <a:ext cx="2186112" cy="1152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4E53DE-0CFC-A779-49B5-49A0E40B614E}"/>
                </a:ext>
              </a:extLst>
            </p:cNvPr>
            <p:cNvSpPr txBox="1"/>
            <p:nvPr/>
          </p:nvSpPr>
          <p:spPr>
            <a:xfrm>
              <a:off x="2669494" y="2139698"/>
              <a:ext cx="2232000" cy="1224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DD38B2-C9A8-08BE-C205-7D46E63A2878}"/>
                </a:ext>
              </a:extLst>
            </p:cNvPr>
            <p:cNvSpPr txBox="1"/>
            <p:nvPr/>
          </p:nvSpPr>
          <p:spPr>
            <a:xfrm>
              <a:off x="5284027" y="2120198"/>
              <a:ext cx="3204000" cy="1368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5317FC-1908-9D2D-0AF0-A512A274C01D}"/>
                </a:ext>
              </a:extLst>
            </p:cNvPr>
            <p:cNvSpPr txBox="1"/>
            <p:nvPr/>
          </p:nvSpPr>
          <p:spPr>
            <a:xfrm>
              <a:off x="5284027" y="4061246"/>
              <a:ext cx="3204000" cy="1764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7231C1E-4E76-377A-DDFB-A8333143C6AD}"/>
                </a:ext>
              </a:extLst>
            </p:cNvPr>
            <p:cNvSpPr txBox="1"/>
            <p:nvPr/>
          </p:nvSpPr>
          <p:spPr>
            <a:xfrm>
              <a:off x="8910252" y="2106633"/>
              <a:ext cx="3104792" cy="89031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1D741D-45D4-E6A9-0D13-4B4CB2849AFA}"/>
                </a:ext>
              </a:extLst>
            </p:cNvPr>
            <p:cNvSpPr txBox="1"/>
            <p:nvPr/>
          </p:nvSpPr>
          <p:spPr>
            <a:xfrm>
              <a:off x="8862913" y="3415889"/>
              <a:ext cx="3104792" cy="828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307F73F-C9DE-0BD8-FBAF-FDE6FF7A6A59}"/>
                </a:ext>
              </a:extLst>
            </p:cNvPr>
            <p:cNvSpPr txBox="1"/>
            <p:nvPr/>
          </p:nvSpPr>
          <p:spPr>
            <a:xfrm>
              <a:off x="8910252" y="4662826"/>
              <a:ext cx="3104792" cy="216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09DE3B0-98C7-D58A-CA89-FC6A03D9D4A0}"/>
                </a:ext>
              </a:extLst>
            </p:cNvPr>
            <p:cNvSpPr txBox="1"/>
            <p:nvPr/>
          </p:nvSpPr>
          <p:spPr>
            <a:xfrm>
              <a:off x="8921115" y="5054346"/>
              <a:ext cx="3104792" cy="828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329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719A07B-1B7A-4E1B-90A4-1283A43081EB}" vid="{EBF8D297-16A8-4DC5-B67E-0F2EE6D3A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LS3RR_Presentation_Template</Template>
  <TotalTime>37514</TotalTime>
  <Words>1845</Words>
  <Application>Microsoft Office PowerPoint</Application>
  <PresentationFormat>Widescreen</PresentationFormat>
  <Paragraphs>210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TE-MSC Activities for the LHC</vt:lpstr>
      <vt:lpstr>LS3 activities for MSC in the LHC</vt:lpstr>
      <vt:lpstr>MSC activities and contribution during LS3</vt:lpstr>
      <vt:lpstr>MSC activities and contribution during LS3</vt:lpstr>
      <vt:lpstr>Inner Triplet disconnection in point 1&amp;5</vt:lpstr>
      <vt:lpstr>Preliminary Schedule</vt:lpstr>
      <vt:lpstr>TE-MSC schedule</vt:lpstr>
      <vt:lpstr>Coordination</vt:lpstr>
      <vt:lpstr>PowerPoint Presentation</vt:lpstr>
      <vt:lpstr>Resources</vt:lpstr>
      <vt:lpstr>TE-MSC resources</vt:lpstr>
      <vt:lpstr>Summary</vt:lpstr>
      <vt:lpstr>PowerPoint Presentation</vt:lpstr>
      <vt:lpstr>EDMS link</vt:lpstr>
      <vt:lpstr>Cryo-magnets readiness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Charlotte Duchemin</dc:creator>
  <cp:lastModifiedBy>Sandrine Le Naour</cp:lastModifiedBy>
  <cp:revision>49</cp:revision>
  <cp:lastPrinted>2024-09-09T08:50:55Z</cp:lastPrinted>
  <dcterms:created xsi:type="dcterms:W3CDTF">2024-07-25T10:59:49Z</dcterms:created>
  <dcterms:modified xsi:type="dcterms:W3CDTF">2024-12-09T16:25:10Z</dcterms:modified>
</cp:coreProperties>
</file>