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316" r:id="rId3"/>
    <p:sldId id="318" r:id="rId4"/>
    <p:sldId id="325" r:id="rId5"/>
    <p:sldId id="321" r:id="rId6"/>
    <p:sldId id="320" r:id="rId7"/>
    <p:sldId id="322" r:id="rId8"/>
    <p:sldId id="323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4660"/>
  </p:normalViewPr>
  <p:slideViewPr>
    <p:cSldViewPr snapToGrid="0">
      <p:cViewPr varScale="1">
        <p:scale>
          <a:sx n="90" d="100"/>
          <a:sy n="90" d="100"/>
        </p:scale>
        <p:origin x="355" y="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2DB00F-0F8F-8DA8-D848-A4F8789B1BB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B0F8C2C-0F31-F253-3F4A-3709452CE0A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E05BED9-D781-EB6D-BF57-6CD4DB58F0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C65A39-1E7C-4A67-B646-3E2F01CC37D5}" type="datetimeFigureOut">
              <a:rPr lang="en-GB" smtClean="0"/>
              <a:t>10/12/2024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23163C-8254-187F-39DE-635117032E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C3B7B9A-111F-47BE-F56C-815794162D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324755-7A4E-440E-BB89-B2B4B4F5ABE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685862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5384C4-228D-8851-FC77-F0B4419EE8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1F28CFD-3D3D-120C-7AB4-F325F5A6E6E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BAE4F-6684-1101-AF71-2784DD8AD5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C65A39-1E7C-4A67-B646-3E2F01CC37D5}" type="datetimeFigureOut">
              <a:rPr lang="en-GB" smtClean="0"/>
              <a:t>10/12/2024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61246B4-E4A8-529D-AE25-CEEFFB3C20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95CAFC1-0314-3BF5-AE03-C7AE836AE2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324755-7A4E-440E-BB89-B2B4B4F5ABE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983998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F7EF724-84F7-A3AA-3106-0C4FE5E341D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D4BFF75-713B-813F-BAA7-8DC57B3F06F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F306403-757C-4C6C-ACCB-426FB45802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C65A39-1E7C-4A67-B646-3E2F01CC37D5}" type="datetimeFigureOut">
              <a:rPr lang="en-GB" smtClean="0"/>
              <a:t>10/12/2024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0E8024C-7E25-72EC-6C0D-CD224D5CC8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EE0D116-D4D9-CE1A-86A0-F807E3D90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324755-7A4E-440E-BB89-B2B4B4F5ABE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08161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9C8D06-C4A3-4592-8406-CF9623930D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56AEEA4-4B42-2ED4-34B5-066EC6F9537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F91FF42-F5DE-4DFF-03A2-9D27957812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C65A39-1E7C-4A67-B646-3E2F01CC37D5}" type="datetimeFigureOut">
              <a:rPr lang="en-GB" smtClean="0"/>
              <a:t>10/12/2024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8AD931-3698-74E2-FBBC-39B3EFC45A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3C5A06F-24D4-CB71-2BD6-82F1767494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324755-7A4E-440E-BB89-B2B4B4F5ABE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688159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E311ED-95A9-07B4-086E-CBE4C4CD13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A70227C-F45C-1E81-28BC-7CAF4BF7179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FE2BF17-9D1B-1A53-9C02-E170AF1DB8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C65A39-1E7C-4A67-B646-3E2F01CC37D5}" type="datetimeFigureOut">
              <a:rPr lang="en-GB" smtClean="0"/>
              <a:t>10/12/2024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21F6D89-376A-168F-FCEF-B57D9005EF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BE1A62F-5C8B-517D-6A2D-73376A2250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324755-7A4E-440E-BB89-B2B4B4F5ABE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06769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B1C557-A103-4994-5132-87D8E3CE14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8C403BC-AFCB-D754-5095-6F3D815A28A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D95C4B3-C09D-46AB-7F83-FEA4903B329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D725A38-A832-9A21-728E-98282152F6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C65A39-1E7C-4A67-B646-3E2F01CC37D5}" type="datetimeFigureOut">
              <a:rPr lang="en-GB" smtClean="0"/>
              <a:t>10/12/2024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F19B155-2C8B-150E-631F-CBD3094FB7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1A3C91-814A-41FA-7166-3332F824E6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324755-7A4E-440E-BB89-B2B4B4F5ABE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75818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A25F0B-5F7E-06EC-68B5-8B54D02245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BC9BF71-7BFC-03C2-A6D6-A2E792D5475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C6DD792-0A76-7749-2722-A6179DDBF37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11293D8-08F8-4B10-D027-8588ADD468C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B5398B9-469E-99FE-BE0C-26CB590B6BC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380E007-9825-1081-40DB-53753B62BD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C65A39-1E7C-4A67-B646-3E2F01CC37D5}" type="datetimeFigureOut">
              <a:rPr lang="en-GB" smtClean="0"/>
              <a:t>10/12/2024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A6C1C28-58F8-C996-A348-F071953B8F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D3E3F8E-41FE-206A-7DA8-6EC42B2F4A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324755-7A4E-440E-BB89-B2B4B4F5ABE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491811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9E66CB-818F-0A60-7359-3F9320166A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EDDAE04-93E3-6208-3FD7-655EA0A2B9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C65A39-1E7C-4A67-B646-3E2F01CC37D5}" type="datetimeFigureOut">
              <a:rPr lang="en-GB" smtClean="0"/>
              <a:t>10/12/2024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A09C389-B11A-2A60-B6D3-4278FA9050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72794A3-B907-486B-FCFA-1EE5D2EAEA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324755-7A4E-440E-BB89-B2B4B4F5ABE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88299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56A0D60-B917-BB90-E62F-E317DB6D57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C65A39-1E7C-4A67-B646-3E2F01CC37D5}" type="datetimeFigureOut">
              <a:rPr lang="en-GB" smtClean="0"/>
              <a:t>10/12/2024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7400B0E-46EB-9049-775A-5422986BCF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5EE6AD6-4F7D-FC42-3462-5D29BFB006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324755-7A4E-440E-BB89-B2B4B4F5ABE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730390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957728-7539-A2B1-128B-59CBEC410C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C39D384-08C3-87AB-2452-0ADBFCFE180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F30F368-057F-4659-9456-86E2B5E6CB7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298F602-6BC8-3048-DF42-A4C4976B69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C65A39-1E7C-4A67-B646-3E2F01CC37D5}" type="datetimeFigureOut">
              <a:rPr lang="en-GB" smtClean="0"/>
              <a:t>10/12/2024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1FF5690-2112-9B40-263E-D808E8F3E5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81134E3-59A8-E64E-A51D-9DBB94E15E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324755-7A4E-440E-BB89-B2B4B4F5ABE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675701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045B50-A2FF-57DF-637F-4A2433C8C1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0432E9B-65C2-6E0F-6B7E-064F12C7AB3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28F5A2E-CF6B-D618-9EBA-39F9FA12535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EEDB0FB-F391-6408-ECC5-3DE801CDC1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C65A39-1E7C-4A67-B646-3E2F01CC37D5}" type="datetimeFigureOut">
              <a:rPr lang="en-GB" smtClean="0"/>
              <a:t>10/12/2024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329214B-AE21-5EEA-6C8E-AFE92F0B8C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B86AFD1-88D7-B8F2-ED65-901C60D328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324755-7A4E-440E-BB89-B2B4B4F5ABE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52859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402B611-1B18-4A35-8A3F-CEC32349CF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0F5B0CB-6D8F-7636-D439-3A5707C712D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A3FF3F3-7C30-088A-7D5E-5A3ACF4826A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6C65A39-1E7C-4A67-B646-3E2F01CC37D5}" type="datetimeFigureOut">
              <a:rPr lang="en-GB" smtClean="0"/>
              <a:t>10/12/2024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CC04B49-B477-5763-FB97-0AE32C0261F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8F1C3AE-9126-161F-4EE8-2712ACBA438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2324755-7A4E-440E-BB89-B2B4B4F5ABE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444365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13" Type="http://schemas.openxmlformats.org/officeDocument/2006/relationships/image" Target="../media/image10.png"/><Relationship Id="rId18" Type="http://schemas.openxmlformats.org/officeDocument/2006/relationships/image" Target="../media/image13.png"/><Relationship Id="rId3" Type="http://schemas.openxmlformats.org/officeDocument/2006/relationships/image" Target="../media/image2.png"/><Relationship Id="rId21" Type="http://schemas.openxmlformats.org/officeDocument/2006/relationships/image" Target="../media/image15.png"/><Relationship Id="rId7" Type="http://schemas.openxmlformats.org/officeDocument/2006/relationships/image" Target="../media/image4.png"/><Relationship Id="rId12" Type="http://schemas.openxmlformats.org/officeDocument/2006/relationships/image" Target="../media/image9.jpg"/><Relationship Id="rId17" Type="http://schemas.openxmlformats.org/officeDocument/2006/relationships/image" Target="../media/image12.png"/><Relationship Id="rId2" Type="http://schemas.openxmlformats.org/officeDocument/2006/relationships/image" Target="../media/image1.png"/><Relationship Id="rId16" Type="http://schemas.microsoft.com/office/2007/relationships/hdphoto" Target="../media/hdphoto4.wdp"/><Relationship Id="rId20" Type="http://schemas.microsoft.com/office/2007/relationships/hdphoto" Target="../media/hdphoto5.wdp"/><Relationship Id="rId1" Type="http://schemas.openxmlformats.org/officeDocument/2006/relationships/slideLayout" Target="../slideLayouts/slideLayout2.xml"/><Relationship Id="rId6" Type="http://schemas.microsoft.com/office/2007/relationships/hdphoto" Target="../media/hdphoto2.wdp"/><Relationship Id="rId11" Type="http://schemas.openxmlformats.org/officeDocument/2006/relationships/image" Target="../media/image8.png"/><Relationship Id="rId5" Type="http://schemas.openxmlformats.org/officeDocument/2006/relationships/image" Target="../media/image3.png"/><Relationship Id="rId15" Type="http://schemas.openxmlformats.org/officeDocument/2006/relationships/image" Target="../media/image11.png"/><Relationship Id="rId23" Type="http://schemas.openxmlformats.org/officeDocument/2006/relationships/image" Target="../media/image16.png"/><Relationship Id="rId10" Type="http://schemas.openxmlformats.org/officeDocument/2006/relationships/image" Target="../media/image7.png"/><Relationship Id="rId19" Type="http://schemas.openxmlformats.org/officeDocument/2006/relationships/image" Target="../media/image14.png"/><Relationship Id="rId4" Type="http://schemas.microsoft.com/office/2007/relationships/hdphoto" Target="../media/hdphoto1.wdp"/><Relationship Id="rId9" Type="http://schemas.openxmlformats.org/officeDocument/2006/relationships/image" Target="../media/image6.png"/><Relationship Id="rId14" Type="http://schemas.microsoft.com/office/2007/relationships/hdphoto" Target="../media/hdphoto3.wdp"/><Relationship Id="rId22" Type="http://schemas.microsoft.com/office/2007/relationships/hdphoto" Target="../media/hdphoto6.wdp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microsoft.com/office/2007/relationships/hdphoto" Target="../media/hdphoto5.wdp"/><Relationship Id="rId7" Type="http://schemas.microsoft.com/office/2007/relationships/hdphoto" Target="../media/hdphoto6.wdp"/><Relationship Id="rId12" Type="http://schemas.openxmlformats.org/officeDocument/2006/relationships/image" Target="../media/image22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11" Type="http://schemas.microsoft.com/office/2007/relationships/hdphoto" Target="../media/hdphoto9.wdp"/><Relationship Id="rId5" Type="http://schemas.microsoft.com/office/2007/relationships/hdphoto" Target="../media/hdphoto7.wdp"/><Relationship Id="rId10" Type="http://schemas.openxmlformats.org/officeDocument/2006/relationships/image" Target="../media/image21.png"/><Relationship Id="rId4" Type="http://schemas.openxmlformats.org/officeDocument/2006/relationships/image" Target="../media/image18.png"/><Relationship Id="rId9" Type="http://schemas.microsoft.com/office/2007/relationships/hdphoto" Target="../media/hdphoto8.wdp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image" Target="../media/image22.png"/><Relationship Id="rId7" Type="http://schemas.microsoft.com/office/2007/relationships/hdphoto" Target="../media/hdphoto11.wdp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png"/><Relationship Id="rId5" Type="http://schemas.microsoft.com/office/2007/relationships/hdphoto" Target="../media/hdphoto10.wdp"/><Relationship Id="rId10" Type="http://schemas.openxmlformats.org/officeDocument/2006/relationships/image" Target="../media/image27.jpeg"/><Relationship Id="rId4" Type="http://schemas.openxmlformats.org/officeDocument/2006/relationships/image" Target="../media/image24.png"/><Relationship Id="rId9" Type="http://schemas.microsoft.com/office/2007/relationships/hdphoto" Target="../media/hdphoto12.wdp"/></Relationships>
</file>

<file path=ppt/slides/_rels/slide5.xml.rels><?xml version="1.0" encoding="UTF-8" standalone="yes"?>
<Relationships xmlns="http://schemas.openxmlformats.org/package/2006/relationships"><Relationship Id="rId8" Type="http://schemas.microsoft.com/office/2007/relationships/hdphoto" Target="../media/hdphoto13.wdp"/><Relationship Id="rId13" Type="http://schemas.openxmlformats.org/officeDocument/2006/relationships/image" Target="../media/image32.png"/><Relationship Id="rId18" Type="http://schemas.microsoft.com/office/2007/relationships/hdphoto" Target="../media/hdphoto18.wdp"/><Relationship Id="rId3" Type="http://schemas.openxmlformats.org/officeDocument/2006/relationships/image" Target="../media/image5.png"/><Relationship Id="rId7" Type="http://schemas.openxmlformats.org/officeDocument/2006/relationships/image" Target="../media/image29.png"/><Relationship Id="rId12" Type="http://schemas.microsoft.com/office/2007/relationships/hdphoto" Target="../media/hdphoto15.wdp"/><Relationship Id="rId17" Type="http://schemas.openxmlformats.org/officeDocument/2006/relationships/image" Target="../media/image34.png"/><Relationship Id="rId2" Type="http://schemas.openxmlformats.org/officeDocument/2006/relationships/image" Target="../media/image4.png"/><Relationship Id="rId16" Type="http://schemas.microsoft.com/office/2007/relationships/hdphoto" Target="../media/hdphoto17.wdp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png"/><Relationship Id="rId11" Type="http://schemas.openxmlformats.org/officeDocument/2006/relationships/image" Target="../media/image31.png"/><Relationship Id="rId5" Type="http://schemas.openxmlformats.org/officeDocument/2006/relationships/image" Target="../media/image7.png"/><Relationship Id="rId15" Type="http://schemas.openxmlformats.org/officeDocument/2006/relationships/image" Target="../media/image33.png"/><Relationship Id="rId10" Type="http://schemas.microsoft.com/office/2007/relationships/hdphoto" Target="../media/hdphoto14.wdp"/><Relationship Id="rId19" Type="http://schemas.openxmlformats.org/officeDocument/2006/relationships/image" Target="../media/image22.png"/><Relationship Id="rId4" Type="http://schemas.openxmlformats.org/officeDocument/2006/relationships/image" Target="../media/image6.png"/><Relationship Id="rId9" Type="http://schemas.openxmlformats.org/officeDocument/2006/relationships/image" Target="../media/image30.png"/><Relationship Id="rId14" Type="http://schemas.microsoft.com/office/2007/relationships/hdphoto" Target="../media/hdphoto16.wdp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png"/><Relationship Id="rId3" Type="http://schemas.microsoft.com/office/2007/relationships/hdphoto" Target="../media/hdphoto19.wdp"/><Relationship Id="rId7" Type="http://schemas.microsoft.com/office/2007/relationships/hdphoto" Target="../media/hdphoto21.wdp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7.png"/><Relationship Id="rId5" Type="http://schemas.microsoft.com/office/2007/relationships/hdphoto" Target="../media/hdphoto20.wdp"/><Relationship Id="rId10" Type="http://schemas.openxmlformats.org/officeDocument/2006/relationships/image" Target="../media/image22.png"/><Relationship Id="rId4" Type="http://schemas.openxmlformats.org/officeDocument/2006/relationships/image" Target="../media/image36.png"/><Relationship Id="rId9" Type="http://schemas.microsoft.com/office/2007/relationships/hdphoto" Target="../media/hdphoto22.wdp"/></Relationships>
</file>

<file path=ppt/slides/_rels/slide7.xml.rels><?xml version="1.0" encoding="UTF-8" standalone="yes"?>
<Relationships xmlns="http://schemas.openxmlformats.org/package/2006/relationships"><Relationship Id="rId8" Type="http://schemas.microsoft.com/office/2007/relationships/hdphoto" Target="../media/hdphoto3.wdp"/><Relationship Id="rId3" Type="http://schemas.openxmlformats.org/officeDocument/2006/relationships/image" Target="../media/image40.jpg"/><Relationship Id="rId7" Type="http://schemas.openxmlformats.org/officeDocument/2006/relationships/image" Target="../media/image10.png"/><Relationship Id="rId2" Type="http://schemas.openxmlformats.org/officeDocument/2006/relationships/image" Target="../media/image39.jpg"/><Relationship Id="rId1" Type="http://schemas.openxmlformats.org/officeDocument/2006/relationships/slideLayout" Target="../slideLayouts/slideLayout2.xml"/><Relationship Id="rId6" Type="http://schemas.microsoft.com/office/2007/relationships/hdphoto" Target="../media/hdphoto23.wdp"/><Relationship Id="rId11" Type="http://schemas.openxmlformats.org/officeDocument/2006/relationships/image" Target="../media/image22.png"/><Relationship Id="rId5" Type="http://schemas.openxmlformats.org/officeDocument/2006/relationships/image" Target="../media/image42.png"/><Relationship Id="rId10" Type="http://schemas.openxmlformats.org/officeDocument/2006/relationships/image" Target="../media/image44.png"/><Relationship Id="rId4" Type="http://schemas.openxmlformats.org/officeDocument/2006/relationships/image" Target="../media/image41.jpg"/><Relationship Id="rId9" Type="http://schemas.openxmlformats.org/officeDocument/2006/relationships/image" Target="../media/image4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emf"/><Relationship Id="rId2" Type="http://schemas.openxmlformats.org/officeDocument/2006/relationships/image" Target="../media/image45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7FFBF8-D021-E3B9-F24E-D1171EA709E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LS3 activities and resources for WP6a installation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3124545-8C43-8BAF-A635-4B7D806C45D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Y. Leclercq for WP6a</a:t>
            </a:r>
          </a:p>
          <a:p>
            <a:r>
              <a:rPr lang="en-US" dirty="0"/>
              <a:t>10.12.2024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717102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Content Placeholder 144">
            <a:extLst>
              <a:ext uri="{FF2B5EF4-FFF2-40B4-BE49-F238E27FC236}">
                <a16:creationId xmlns:a16="http://schemas.microsoft.com/office/drawing/2014/main" id="{BC379A79-04C8-486C-8AFC-CDC2AC33865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454310"/>
            <a:ext cx="5600700" cy="3039257"/>
          </a:xfrm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en-US" b="1" dirty="0"/>
              <a:t>4 cold powering systems per point : 2 types X&amp;M</a:t>
            </a:r>
          </a:p>
          <a:p>
            <a:pPr lvl="2"/>
            <a:endParaRPr lang="en-US" dirty="0"/>
          </a:p>
          <a:p>
            <a:pPr marL="0" indent="0">
              <a:buNone/>
            </a:pPr>
            <a:r>
              <a:rPr lang="en-US" b="1" dirty="0">
                <a:sym typeface="Wingdings" panose="05000000000000000000" pitchFamily="2" charset="2"/>
              </a:rPr>
              <a:t>Installation from Q2-2028 to Q2-2029 (non-continuous)</a:t>
            </a:r>
          </a:p>
          <a:p>
            <a:pPr lvl="2"/>
            <a:endParaRPr lang="en-US" dirty="0"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b="1" dirty="0">
                <a:sym typeface="Wingdings" panose="05000000000000000000" pitchFamily="2" charset="2"/>
              </a:rPr>
              <a:t>Cold Powering System installation :</a:t>
            </a:r>
          </a:p>
          <a:p>
            <a:r>
              <a:rPr lang="en-US" dirty="0">
                <a:sym typeface="Wingdings" panose="05000000000000000000" pitchFamily="2" charset="2"/>
              </a:rPr>
              <a:t>Transport activities</a:t>
            </a:r>
          </a:p>
          <a:p>
            <a:r>
              <a:rPr lang="en-US" dirty="0">
                <a:sym typeface="Wingdings" panose="05000000000000000000" pitchFamily="2" charset="2"/>
              </a:rPr>
              <a:t>Mechanical activities : Welding, adjusting, forming, assembly</a:t>
            </a:r>
          </a:p>
          <a:p>
            <a:r>
              <a:rPr lang="en-US" dirty="0">
                <a:sym typeface="Wingdings" panose="05000000000000000000" pitchFamily="2" charset="2"/>
              </a:rPr>
              <a:t>Electrical activities : Instrumentation, soldering, routing, testing</a:t>
            </a:r>
          </a:p>
          <a:p>
            <a:r>
              <a:rPr lang="en-US" dirty="0">
                <a:sym typeface="Wingdings" panose="05000000000000000000" pitchFamily="2" charset="2"/>
              </a:rPr>
              <a:t>QC activities : HV, Instrumentation, Leak tests, dimensional</a:t>
            </a:r>
          </a:p>
          <a:p>
            <a:endParaRPr lang="en-GB" dirty="0"/>
          </a:p>
        </p:txBody>
      </p:sp>
      <p:grpSp>
        <p:nvGrpSpPr>
          <p:cNvPr id="80" name="Group 79">
            <a:extLst>
              <a:ext uri="{FF2B5EF4-FFF2-40B4-BE49-F238E27FC236}">
                <a16:creationId xmlns:a16="http://schemas.microsoft.com/office/drawing/2014/main" id="{B1E39E7A-6C33-7F25-0349-65B50FEA496B}"/>
              </a:ext>
            </a:extLst>
          </p:cNvPr>
          <p:cNvGrpSpPr/>
          <p:nvPr/>
        </p:nvGrpSpPr>
        <p:grpSpPr>
          <a:xfrm>
            <a:off x="328063" y="3285702"/>
            <a:ext cx="11649360" cy="3414770"/>
            <a:chOff x="123137" y="3242780"/>
            <a:chExt cx="11945726" cy="3501644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090D52FA-CA99-1DBF-CD55-9FB761FF7A95}"/>
                </a:ext>
              </a:extLst>
            </p:cNvPr>
            <p:cNvSpPr/>
            <p:nvPr/>
          </p:nvSpPr>
          <p:spPr>
            <a:xfrm>
              <a:off x="4859482" y="3242780"/>
              <a:ext cx="2589359" cy="3499345"/>
            </a:xfrm>
            <a:prstGeom prst="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algn="ctr"/>
              <a:r>
                <a:rPr lang="en-US" sz="1000" b="1" dirty="0"/>
                <a:t>3. Unspooling</a:t>
              </a:r>
              <a:endParaRPr lang="en-GB" sz="1000" b="1" dirty="0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51D01D6F-4E9D-4872-B8A2-4972543EF772}"/>
                </a:ext>
              </a:extLst>
            </p:cNvPr>
            <p:cNvSpPr/>
            <p:nvPr/>
          </p:nvSpPr>
          <p:spPr>
            <a:xfrm>
              <a:off x="123137" y="3242780"/>
              <a:ext cx="1798077" cy="3499345"/>
            </a:xfrm>
            <a:prstGeom prst="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algn="ctr"/>
              <a:r>
                <a:rPr lang="en-US" sz="1000" b="1" dirty="0"/>
                <a:t>1. Supports &amp; Tooling installation</a:t>
              </a:r>
              <a:endParaRPr lang="en-GB" sz="1000" b="1" dirty="0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BE17E54A-3DF7-EAC5-B751-CC38B02A30A5}"/>
                </a:ext>
              </a:extLst>
            </p:cNvPr>
            <p:cNvSpPr/>
            <p:nvPr/>
          </p:nvSpPr>
          <p:spPr>
            <a:xfrm>
              <a:off x="2366374" y="3245079"/>
              <a:ext cx="2044615" cy="3499345"/>
            </a:xfrm>
            <a:prstGeom prst="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algn="ctr"/>
              <a:r>
                <a:rPr lang="en-US" sz="1000" b="1" dirty="0"/>
                <a:t>2. Lowering SCLink+DFH</a:t>
              </a:r>
              <a:endParaRPr lang="en-GB" sz="1000" b="1" dirty="0"/>
            </a:p>
          </p:txBody>
        </p:sp>
        <p:sp>
          <p:nvSpPr>
            <p:cNvPr id="12" name="Rectangle: Rounded Corners 3">
              <a:extLst>
                <a:ext uri="{FF2B5EF4-FFF2-40B4-BE49-F238E27FC236}">
                  <a16:creationId xmlns:a16="http://schemas.microsoft.com/office/drawing/2014/main" id="{6E5EE012-F7C9-951C-6685-68876AFBB645}"/>
                </a:ext>
              </a:extLst>
            </p:cNvPr>
            <p:cNvSpPr/>
            <p:nvPr/>
          </p:nvSpPr>
          <p:spPr>
            <a:xfrm>
              <a:off x="2454868" y="3597489"/>
              <a:ext cx="1853101" cy="84269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0" rtlCol="0" anchor="t" anchorCtr="0"/>
            <a:lstStyle/>
            <a:p>
              <a:pPr algn="ctr"/>
              <a:r>
                <a:rPr lang="en-US" sz="800" b="1" dirty="0">
                  <a:solidFill>
                    <a:srgbClr val="0070C0"/>
                  </a:solidFill>
                </a:rPr>
                <a:t>Preparation</a:t>
              </a:r>
              <a:endParaRPr lang="en-GB" sz="800" b="1" dirty="0">
                <a:solidFill>
                  <a:srgbClr val="0070C0"/>
                </a:solidFill>
              </a:endParaRPr>
            </a:p>
          </p:txBody>
        </p:sp>
        <p:sp>
          <p:nvSpPr>
            <p:cNvPr id="13" name="Rectangle: Rounded Corners 3">
              <a:extLst>
                <a:ext uri="{FF2B5EF4-FFF2-40B4-BE49-F238E27FC236}">
                  <a16:creationId xmlns:a16="http://schemas.microsoft.com/office/drawing/2014/main" id="{2EE8E23B-A42A-B488-6F55-37C17FD46C4F}"/>
                </a:ext>
              </a:extLst>
            </p:cNvPr>
            <p:cNvSpPr/>
            <p:nvPr/>
          </p:nvSpPr>
          <p:spPr>
            <a:xfrm>
              <a:off x="2454868" y="4494424"/>
              <a:ext cx="1853101" cy="110422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0" rtlCol="0" anchor="t" anchorCtr="0"/>
            <a:lstStyle/>
            <a:p>
              <a:pPr algn="ctr"/>
              <a:r>
                <a:rPr lang="en-US" sz="800" b="1" dirty="0">
                  <a:solidFill>
                    <a:srgbClr val="0070C0"/>
                  </a:solidFill>
                </a:rPr>
                <a:t>Lowering</a:t>
              </a:r>
              <a:endParaRPr lang="en-GB" sz="800" b="1" dirty="0">
                <a:solidFill>
                  <a:srgbClr val="0070C0"/>
                </a:solidFill>
              </a:endParaRPr>
            </a:p>
          </p:txBody>
        </p:sp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542469B9-A3ED-1683-E831-A87550FD64C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-1" r="-2063"/>
            <a:stretch/>
          </p:blipFill>
          <p:spPr>
            <a:xfrm>
              <a:off x="2454868" y="3905049"/>
              <a:ext cx="1853101" cy="486723"/>
            </a:xfrm>
            <a:prstGeom prst="rect">
              <a:avLst/>
            </a:prstGeom>
          </p:spPr>
        </p:pic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10F7A6A3-2BC1-270A-556C-A46D76D4E67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hqprint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rightnessContrast bright="1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 t="20801"/>
            <a:stretch/>
          </p:blipFill>
          <p:spPr>
            <a:xfrm>
              <a:off x="2966213" y="4629048"/>
              <a:ext cx="803809" cy="913628"/>
            </a:xfrm>
            <a:prstGeom prst="rect">
              <a:avLst/>
            </a:prstGeom>
            <a:effectLst/>
          </p:spPr>
        </p:pic>
        <p:sp>
          <p:nvSpPr>
            <p:cNvPr id="16" name="Rectangle: Rounded Corners 3">
              <a:extLst>
                <a:ext uri="{FF2B5EF4-FFF2-40B4-BE49-F238E27FC236}">
                  <a16:creationId xmlns:a16="http://schemas.microsoft.com/office/drawing/2014/main" id="{6782DAE7-6E95-215B-D777-45C207AEA6B3}"/>
                </a:ext>
              </a:extLst>
            </p:cNvPr>
            <p:cNvSpPr/>
            <p:nvPr/>
          </p:nvSpPr>
          <p:spPr>
            <a:xfrm>
              <a:off x="2454868" y="5660965"/>
              <a:ext cx="1853101" cy="102641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0" rtlCol="0" anchor="t" anchorCtr="0"/>
            <a:lstStyle/>
            <a:p>
              <a:pPr algn="ctr"/>
              <a:r>
                <a:rPr lang="en-US" sz="800" b="1" dirty="0">
                  <a:solidFill>
                    <a:srgbClr val="0070C0"/>
                  </a:solidFill>
                </a:rPr>
                <a:t>Landing</a:t>
              </a:r>
              <a:endParaRPr lang="en-GB" sz="800" b="1" dirty="0">
                <a:solidFill>
                  <a:srgbClr val="0070C0"/>
                </a:solidFill>
              </a:endParaRPr>
            </a:p>
          </p:txBody>
        </p:sp>
        <p:pic>
          <p:nvPicPr>
            <p:cNvPr id="17" name="Picture 16" descr="A picture containing toy, computer&#10;&#10;Description automatically generated">
              <a:extLst>
                <a:ext uri="{FF2B5EF4-FFF2-40B4-BE49-F238E27FC236}">
                  <a16:creationId xmlns:a16="http://schemas.microsoft.com/office/drawing/2014/main" id="{53ECE096-77E8-7BDB-233E-2825080A4E4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brightnessContrast bright="1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3426" t="8817" r="11692" b="12813"/>
            <a:stretch/>
          </p:blipFill>
          <p:spPr>
            <a:xfrm>
              <a:off x="2650351" y="5901664"/>
              <a:ext cx="1414339" cy="753502"/>
            </a:xfrm>
            <a:prstGeom prst="rect">
              <a:avLst/>
            </a:prstGeom>
          </p:spPr>
        </p:pic>
        <p:sp>
          <p:nvSpPr>
            <p:cNvPr id="18" name="Rectangle: Rounded Corners 3">
              <a:extLst>
                <a:ext uri="{FF2B5EF4-FFF2-40B4-BE49-F238E27FC236}">
                  <a16:creationId xmlns:a16="http://schemas.microsoft.com/office/drawing/2014/main" id="{BDB4F382-A2DB-678D-E7A1-D9BAF35B26E7}"/>
                </a:ext>
              </a:extLst>
            </p:cNvPr>
            <p:cNvSpPr/>
            <p:nvPr/>
          </p:nvSpPr>
          <p:spPr>
            <a:xfrm>
              <a:off x="4918778" y="3633997"/>
              <a:ext cx="2478029" cy="73189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0" rtlCol="0" anchor="t" anchorCtr="0"/>
            <a:lstStyle/>
            <a:p>
              <a:pPr algn="ctr"/>
              <a:r>
                <a:rPr lang="en-US" sz="800" b="1" dirty="0">
                  <a:solidFill>
                    <a:srgbClr val="0070C0"/>
                  </a:solidFill>
                </a:rPr>
                <a:t>Left -M</a:t>
              </a:r>
              <a:endParaRPr lang="en-GB" sz="800" b="1" dirty="0">
                <a:solidFill>
                  <a:srgbClr val="0070C0"/>
                </a:solidFill>
              </a:endParaRPr>
            </a:p>
          </p:txBody>
        </p:sp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id="{1F336EE3-DCFA-EC8E-CC9B-9B3394E4AFC7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4918778" y="3865564"/>
              <a:ext cx="2478029" cy="500325"/>
            </a:xfrm>
            <a:prstGeom prst="rect">
              <a:avLst/>
            </a:prstGeom>
          </p:spPr>
        </p:pic>
        <p:sp>
          <p:nvSpPr>
            <p:cNvPr id="20" name="Rectangle: Rounded Corners 3">
              <a:extLst>
                <a:ext uri="{FF2B5EF4-FFF2-40B4-BE49-F238E27FC236}">
                  <a16:creationId xmlns:a16="http://schemas.microsoft.com/office/drawing/2014/main" id="{729D2F1E-96D5-84F8-5AD8-104E85C35E48}"/>
                </a:ext>
              </a:extLst>
            </p:cNvPr>
            <p:cNvSpPr/>
            <p:nvPr/>
          </p:nvSpPr>
          <p:spPr>
            <a:xfrm>
              <a:off x="4918778" y="4412710"/>
              <a:ext cx="2478029" cy="73189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0" rtlCol="0" anchor="t" anchorCtr="0"/>
            <a:lstStyle/>
            <a:p>
              <a:pPr algn="ctr"/>
              <a:r>
                <a:rPr lang="en-US" sz="800" b="1" dirty="0">
                  <a:solidFill>
                    <a:srgbClr val="0070C0"/>
                  </a:solidFill>
                </a:rPr>
                <a:t>Left -X</a:t>
              </a:r>
              <a:endParaRPr lang="en-GB" sz="800" b="1" dirty="0">
                <a:solidFill>
                  <a:srgbClr val="0070C0"/>
                </a:solidFill>
              </a:endParaRPr>
            </a:p>
          </p:txBody>
        </p:sp>
        <p:sp>
          <p:nvSpPr>
            <p:cNvPr id="21" name="Rectangle: Rounded Corners 3">
              <a:extLst>
                <a:ext uri="{FF2B5EF4-FFF2-40B4-BE49-F238E27FC236}">
                  <a16:creationId xmlns:a16="http://schemas.microsoft.com/office/drawing/2014/main" id="{D7354D1F-53B0-A7F9-AEEC-DB207293DE3F}"/>
                </a:ext>
              </a:extLst>
            </p:cNvPr>
            <p:cNvSpPr/>
            <p:nvPr/>
          </p:nvSpPr>
          <p:spPr>
            <a:xfrm>
              <a:off x="4918778" y="5177712"/>
              <a:ext cx="2478029" cy="73189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0" rtlCol="0" anchor="t" anchorCtr="0"/>
            <a:lstStyle/>
            <a:p>
              <a:pPr algn="ctr"/>
              <a:r>
                <a:rPr lang="en-US" sz="800" b="1" dirty="0">
                  <a:solidFill>
                    <a:srgbClr val="0070C0"/>
                  </a:solidFill>
                </a:rPr>
                <a:t>Right -M</a:t>
              </a:r>
              <a:endParaRPr lang="en-GB" sz="800" b="1" dirty="0">
                <a:solidFill>
                  <a:srgbClr val="0070C0"/>
                </a:solidFill>
              </a:endParaRPr>
            </a:p>
          </p:txBody>
        </p:sp>
        <p:sp>
          <p:nvSpPr>
            <p:cNvPr id="22" name="Rectangle: Rounded Corners 3">
              <a:extLst>
                <a:ext uri="{FF2B5EF4-FFF2-40B4-BE49-F238E27FC236}">
                  <a16:creationId xmlns:a16="http://schemas.microsoft.com/office/drawing/2014/main" id="{DE50FE1C-187B-DFD6-A03D-1E2813A19B14}"/>
                </a:ext>
              </a:extLst>
            </p:cNvPr>
            <p:cNvSpPr/>
            <p:nvPr/>
          </p:nvSpPr>
          <p:spPr>
            <a:xfrm>
              <a:off x="4918778" y="5956425"/>
              <a:ext cx="2478029" cy="73189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0" rtlCol="0" anchor="t" anchorCtr="0"/>
            <a:lstStyle/>
            <a:p>
              <a:pPr algn="ctr"/>
              <a:r>
                <a:rPr lang="en-US" sz="800" b="1" dirty="0">
                  <a:solidFill>
                    <a:srgbClr val="0070C0"/>
                  </a:solidFill>
                </a:rPr>
                <a:t>Right -X</a:t>
              </a:r>
              <a:endParaRPr lang="en-GB" sz="800" b="1" dirty="0">
                <a:solidFill>
                  <a:srgbClr val="0070C0"/>
                </a:solidFill>
              </a:endParaRPr>
            </a:p>
          </p:txBody>
        </p:sp>
        <p:pic>
          <p:nvPicPr>
            <p:cNvPr id="23" name="Picture 22">
              <a:extLst>
                <a:ext uri="{FF2B5EF4-FFF2-40B4-BE49-F238E27FC236}">
                  <a16:creationId xmlns:a16="http://schemas.microsoft.com/office/drawing/2014/main" id="{318A388C-4D4F-2592-C5C9-0534A81F5DC9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4918780" y="4629048"/>
              <a:ext cx="2478029" cy="498217"/>
            </a:xfrm>
            <a:prstGeom prst="rect">
              <a:avLst/>
            </a:prstGeom>
          </p:spPr>
        </p:pic>
        <p:pic>
          <p:nvPicPr>
            <p:cNvPr id="24" name="Picture 23">
              <a:extLst>
                <a:ext uri="{FF2B5EF4-FFF2-40B4-BE49-F238E27FC236}">
                  <a16:creationId xmlns:a16="http://schemas.microsoft.com/office/drawing/2014/main" id="{798A1366-882C-5E53-9DED-E9C44C436947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4918778" y="5395643"/>
              <a:ext cx="2478029" cy="505019"/>
            </a:xfrm>
            <a:prstGeom prst="rect">
              <a:avLst/>
            </a:prstGeom>
          </p:spPr>
        </p:pic>
        <p:pic>
          <p:nvPicPr>
            <p:cNvPr id="25" name="Picture 24">
              <a:extLst>
                <a:ext uri="{FF2B5EF4-FFF2-40B4-BE49-F238E27FC236}">
                  <a16:creationId xmlns:a16="http://schemas.microsoft.com/office/drawing/2014/main" id="{4BE03D7B-C7CD-57A4-7909-AE158B9F2E90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4918776" y="6188460"/>
              <a:ext cx="2478029" cy="499139"/>
            </a:xfrm>
            <a:prstGeom prst="rect">
              <a:avLst/>
            </a:prstGeom>
          </p:spPr>
        </p:pic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E230FA78-AE70-AEFD-0D34-ED1520AA4C63}"/>
                </a:ext>
              </a:extLst>
            </p:cNvPr>
            <p:cNvSpPr/>
            <p:nvPr/>
          </p:nvSpPr>
          <p:spPr>
            <a:xfrm>
              <a:off x="7897333" y="3242781"/>
              <a:ext cx="1861519" cy="3499345"/>
            </a:xfrm>
            <a:prstGeom prst="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algn="ctr"/>
              <a:r>
                <a:rPr lang="en-US" sz="1000" b="1" dirty="0"/>
                <a:t>4. Core insertion</a:t>
              </a:r>
              <a:endParaRPr lang="en-GB" sz="1000" b="1" dirty="0"/>
            </a:p>
          </p:txBody>
        </p:sp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C0D8E3F6-9187-F2C6-78CE-855566D91718}"/>
                </a:ext>
              </a:extLst>
            </p:cNvPr>
            <p:cNvGrpSpPr/>
            <p:nvPr/>
          </p:nvGrpSpPr>
          <p:grpSpPr>
            <a:xfrm>
              <a:off x="7985622" y="3633996"/>
              <a:ext cx="1687012" cy="3051082"/>
              <a:chOff x="5970234" y="2197417"/>
              <a:chExt cx="1784184" cy="1971594"/>
            </a:xfrm>
          </p:grpSpPr>
          <p:sp>
            <p:nvSpPr>
              <p:cNvPr id="49" name="Rectangle: Rounded Corners 3">
                <a:extLst>
                  <a:ext uri="{FF2B5EF4-FFF2-40B4-BE49-F238E27FC236}">
                    <a16:creationId xmlns:a16="http://schemas.microsoft.com/office/drawing/2014/main" id="{94667813-2482-2FC4-F036-F4AB8F2658C4}"/>
                  </a:ext>
                </a:extLst>
              </p:cNvPr>
              <p:cNvSpPr/>
              <p:nvPr/>
            </p:nvSpPr>
            <p:spPr>
              <a:xfrm>
                <a:off x="5970234" y="2197417"/>
                <a:ext cx="1784184" cy="1268067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tIns="0" rtlCol="0" anchor="t" anchorCtr="0"/>
              <a:lstStyle/>
              <a:p>
                <a:pPr algn="ctr"/>
                <a:r>
                  <a:rPr lang="en-US" sz="800" b="1" dirty="0">
                    <a:solidFill>
                      <a:srgbClr val="0070C0"/>
                    </a:solidFill>
                  </a:rPr>
                  <a:t>M</a:t>
                </a:r>
                <a:endParaRPr lang="en-GB" sz="800" b="1" dirty="0">
                  <a:solidFill>
                    <a:srgbClr val="0070C0"/>
                  </a:solidFill>
                </a:endParaRPr>
              </a:p>
            </p:txBody>
          </p:sp>
          <p:sp>
            <p:nvSpPr>
              <p:cNvPr id="50" name="Rectangle: Rounded Corners 4">
                <a:extLst>
                  <a:ext uri="{FF2B5EF4-FFF2-40B4-BE49-F238E27FC236}">
                    <a16:creationId xmlns:a16="http://schemas.microsoft.com/office/drawing/2014/main" id="{263514F0-79E8-8311-2BF9-8B9266731346}"/>
                  </a:ext>
                </a:extLst>
              </p:cNvPr>
              <p:cNvSpPr/>
              <p:nvPr/>
            </p:nvSpPr>
            <p:spPr>
              <a:xfrm>
                <a:off x="5970234" y="3563038"/>
                <a:ext cx="1784184" cy="605973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tIns="0" rtlCol="0" anchor="t" anchorCtr="0"/>
              <a:lstStyle/>
              <a:p>
                <a:pPr algn="ctr"/>
                <a:r>
                  <a:rPr lang="en-US" sz="800" b="1" dirty="0">
                    <a:solidFill>
                      <a:srgbClr val="0070C0"/>
                    </a:solidFill>
                  </a:rPr>
                  <a:t>X</a:t>
                </a:r>
                <a:endParaRPr lang="en-GB" sz="800" b="1" dirty="0">
                  <a:solidFill>
                    <a:srgbClr val="0070C0"/>
                  </a:solidFill>
                </a:endParaRPr>
              </a:p>
            </p:txBody>
          </p:sp>
        </p:grpSp>
        <p:pic>
          <p:nvPicPr>
            <p:cNvPr id="28" name="Picture 27">
              <a:extLst>
                <a:ext uri="{FF2B5EF4-FFF2-40B4-BE49-F238E27FC236}">
                  <a16:creationId xmlns:a16="http://schemas.microsoft.com/office/drawing/2014/main" id="{923150C6-BA5D-2109-A6FA-A121DA2572C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1"/>
            <a:srcRect t="6378" b="6917"/>
            <a:stretch/>
          </p:blipFill>
          <p:spPr>
            <a:xfrm>
              <a:off x="7985622" y="5963565"/>
              <a:ext cx="1687012" cy="717613"/>
            </a:xfrm>
            <a:prstGeom prst="rect">
              <a:avLst/>
            </a:prstGeom>
          </p:spPr>
        </p:pic>
        <p:pic>
          <p:nvPicPr>
            <p:cNvPr id="29" name="Picture 28" descr="A picture containing chart&#10;&#10;Description automatically generated">
              <a:extLst>
                <a:ext uri="{FF2B5EF4-FFF2-40B4-BE49-F238E27FC236}">
                  <a16:creationId xmlns:a16="http://schemas.microsoft.com/office/drawing/2014/main" id="{F54F2470-B7DB-4E82-9586-EB16A740E9D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2"/>
            <a:srcRect t="15277" r="15114" b="7576"/>
            <a:stretch/>
          </p:blipFill>
          <p:spPr>
            <a:xfrm>
              <a:off x="7985622" y="4750576"/>
              <a:ext cx="1685974" cy="844866"/>
            </a:xfrm>
            <a:prstGeom prst="rect">
              <a:avLst/>
            </a:prstGeom>
          </p:spPr>
        </p:pic>
        <p:pic>
          <p:nvPicPr>
            <p:cNvPr id="30" name="Picture 29">
              <a:extLst>
                <a:ext uri="{FF2B5EF4-FFF2-40B4-BE49-F238E27FC236}">
                  <a16:creationId xmlns:a16="http://schemas.microsoft.com/office/drawing/2014/main" id="{9B157F3B-9F7F-ACE6-8391-522B74B4387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1"/>
            <a:srcRect t="6378" b="6917"/>
            <a:stretch/>
          </p:blipFill>
          <p:spPr>
            <a:xfrm>
              <a:off x="7984585" y="3955370"/>
              <a:ext cx="1687012" cy="717613"/>
            </a:xfrm>
            <a:prstGeom prst="rect">
              <a:avLst/>
            </a:prstGeom>
          </p:spPr>
        </p:pic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id="{DE60111C-6103-0C1E-4F33-BCFB1A08CC2A}"/>
                </a:ext>
              </a:extLst>
            </p:cNvPr>
            <p:cNvGrpSpPr/>
            <p:nvPr/>
          </p:nvGrpSpPr>
          <p:grpSpPr>
            <a:xfrm>
              <a:off x="10207344" y="3245079"/>
              <a:ext cx="1861519" cy="3497048"/>
              <a:chOff x="7362427" y="1917395"/>
              <a:chExt cx="1340296" cy="2517878"/>
            </a:xfrm>
          </p:grpSpPr>
          <p:sp>
            <p:nvSpPr>
              <p:cNvPr id="47" name="Rectangle 46">
                <a:extLst>
                  <a:ext uri="{FF2B5EF4-FFF2-40B4-BE49-F238E27FC236}">
                    <a16:creationId xmlns:a16="http://schemas.microsoft.com/office/drawing/2014/main" id="{9E0A4F8E-FD43-768B-0A1D-009E5CF45DD7}"/>
                  </a:ext>
                </a:extLst>
              </p:cNvPr>
              <p:cNvSpPr/>
              <p:nvPr/>
            </p:nvSpPr>
            <p:spPr>
              <a:xfrm>
                <a:off x="7362427" y="1917395"/>
                <a:ext cx="1340296" cy="1330772"/>
              </a:xfrm>
              <a:prstGeom prst="rect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 anchorCtr="0"/>
              <a:lstStyle/>
              <a:p>
                <a:pPr algn="ctr"/>
                <a:r>
                  <a:rPr lang="en-US" sz="1000" b="1" dirty="0"/>
                  <a:t>5. UR Interface activity</a:t>
                </a:r>
                <a:endParaRPr lang="en-GB" sz="1000" b="1" dirty="0"/>
              </a:p>
            </p:txBody>
          </p:sp>
          <p:sp>
            <p:nvSpPr>
              <p:cNvPr id="48" name="Rectangle 47">
                <a:extLst>
                  <a:ext uri="{FF2B5EF4-FFF2-40B4-BE49-F238E27FC236}">
                    <a16:creationId xmlns:a16="http://schemas.microsoft.com/office/drawing/2014/main" id="{D19C743D-A5D7-EBA5-EE4D-EC84036E4244}"/>
                  </a:ext>
                </a:extLst>
              </p:cNvPr>
              <p:cNvSpPr/>
              <p:nvPr/>
            </p:nvSpPr>
            <p:spPr>
              <a:xfrm>
                <a:off x="7362427" y="3308894"/>
                <a:ext cx="1340296" cy="1126379"/>
              </a:xfrm>
              <a:prstGeom prst="rect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 anchorCtr="0"/>
              <a:lstStyle/>
              <a:p>
                <a:pPr algn="ctr"/>
                <a:r>
                  <a:rPr lang="en-US" sz="1000" b="1" dirty="0"/>
                  <a:t>6. LHC Interface activity</a:t>
                </a:r>
                <a:endParaRPr lang="en-GB" sz="1000" b="1" dirty="0"/>
              </a:p>
            </p:txBody>
          </p:sp>
        </p:grpSp>
        <p:sp>
          <p:nvSpPr>
            <p:cNvPr id="32" name="Rectangle: Rounded Corners 3">
              <a:extLst>
                <a:ext uri="{FF2B5EF4-FFF2-40B4-BE49-F238E27FC236}">
                  <a16:creationId xmlns:a16="http://schemas.microsoft.com/office/drawing/2014/main" id="{E108E0A6-C5DC-E652-CDF0-E1E63736854D}"/>
                </a:ext>
              </a:extLst>
            </p:cNvPr>
            <p:cNvSpPr/>
            <p:nvPr/>
          </p:nvSpPr>
          <p:spPr>
            <a:xfrm>
              <a:off x="10271291" y="3594479"/>
              <a:ext cx="1733624" cy="66079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0" rtlCol="0" anchor="t" anchorCtr="0"/>
            <a:lstStyle/>
            <a:p>
              <a:pPr algn="ctr"/>
              <a:r>
                <a:rPr lang="en-US" sz="800" b="1" dirty="0">
                  <a:solidFill>
                    <a:srgbClr val="0070C0"/>
                  </a:solidFill>
                </a:rPr>
                <a:t>Cryogenic interfaces</a:t>
              </a:r>
              <a:endParaRPr lang="en-GB" sz="800" b="1" dirty="0">
                <a:solidFill>
                  <a:srgbClr val="0070C0"/>
                </a:solidFill>
              </a:endParaRPr>
            </a:p>
          </p:txBody>
        </p:sp>
        <p:pic>
          <p:nvPicPr>
            <p:cNvPr id="33" name="Picture 3">
              <a:extLst>
                <a:ext uri="{FF2B5EF4-FFF2-40B4-BE49-F238E27FC236}">
                  <a16:creationId xmlns:a16="http://schemas.microsoft.com/office/drawing/2014/main" id="{102CD288-0F4C-7FE8-E808-3D991195C699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13" cstate="hq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BEBA8EAE-BF5A-486C-A8C5-ECC9F3942E4B}">
                  <a14:imgProps xmlns:a14="http://schemas.microsoft.com/office/drawing/2010/main">
                    <a14:imgLayer r:embed="rId14">
                      <a14:imgEffect>
                        <a14:brightnessContrast bright="10000" contrast="1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 t="21837" b="12296"/>
            <a:stretch/>
          </p:blipFill>
          <p:spPr bwMode="auto">
            <a:xfrm>
              <a:off x="10280505" y="3775001"/>
              <a:ext cx="1724410" cy="480273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</p:pic>
        <p:sp>
          <p:nvSpPr>
            <p:cNvPr id="34" name="Rectangle: Rounded Corners 3">
              <a:extLst>
                <a:ext uri="{FF2B5EF4-FFF2-40B4-BE49-F238E27FC236}">
                  <a16:creationId xmlns:a16="http://schemas.microsoft.com/office/drawing/2014/main" id="{F8E3C185-3083-ED07-FA8C-D60325A871F5}"/>
                </a:ext>
              </a:extLst>
            </p:cNvPr>
            <p:cNvSpPr/>
            <p:nvPr/>
          </p:nvSpPr>
          <p:spPr>
            <a:xfrm>
              <a:off x="10262077" y="4339880"/>
              <a:ext cx="1733624" cy="71296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0" rtlCol="0" anchor="t" anchorCtr="0"/>
            <a:lstStyle/>
            <a:p>
              <a:pPr algn="ctr"/>
              <a:r>
                <a:rPr lang="en-US" sz="800" b="1" dirty="0">
                  <a:solidFill>
                    <a:srgbClr val="0070C0"/>
                  </a:solidFill>
                </a:rPr>
                <a:t>Electrical interfaces</a:t>
              </a:r>
              <a:endParaRPr lang="en-GB" sz="800" b="1" dirty="0">
                <a:solidFill>
                  <a:srgbClr val="0070C0"/>
                </a:solidFill>
              </a:endParaRPr>
            </a:p>
          </p:txBody>
        </p:sp>
        <p:pic>
          <p:nvPicPr>
            <p:cNvPr id="35" name="Picture 34">
              <a:extLst>
                <a:ext uri="{FF2B5EF4-FFF2-40B4-BE49-F238E27FC236}">
                  <a16:creationId xmlns:a16="http://schemas.microsoft.com/office/drawing/2014/main" id="{D01AB8E1-FAFD-7338-56E3-3468A61327D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5">
              <a:extLst>
                <a:ext uri="{BEBA8EAE-BF5A-486C-A8C5-ECC9F3942E4B}">
                  <a14:imgProps xmlns:a14="http://schemas.microsoft.com/office/drawing/2010/main">
                    <a14:imgLayer r:embed="rId16">
                      <a14:imgEffect>
                        <a14:brightnessContrast bright="20000"/>
                      </a14:imgEffect>
                    </a14:imgLayer>
                  </a14:imgProps>
                </a:ext>
              </a:extLst>
            </a:blip>
            <a:srcRect t="39320" r="70840" b="25123"/>
            <a:stretch/>
          </p:blipFill>
          <p:spPr>
            <a:xfrm>
              <a:off x="10334353" y="4510746"/>
              <a:ext cx="1589478" cy="484529"/>
            </a:xfrm>
            <a:prstGeom prst="rect">
              <a:avLst/>
            </a:prstGeom>
          </p:spPr>
        </p:pic>
        <p:sp>
          <p:nvSpPr>
            <p:cNvPr id="36" name="Rectangle: Rounded Corners 3">
              <a:extLst>
                <a:ext uri="{FF2B5EF4-FFF2-40B4-BE49-F238E27FC236}">
                  <a16:creationId xmlns:a16="http://schemas.microsoft.com/office/drawing/2014/main" id="{4A8F7D92-27C8-8586-F21A-846A5DDC8AF3}"/>
                </a:ext>
              </a:extLst>
            </p:cNvPr>
            <p:cNvSpPr/>
            <p:nvPr/>
          </p:nvSpPr>
          <p:spPr>
            <a:xfrm>
              <a:off x="10274186" y="5527376"/>
              <a:ext cx="1733624" cy="62969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0" rtlCol="0" anchor="t" anchorCtr="0"/>
            <a:lstStyle/>
            <a:p>
              <a:pPr algn="ctr"/>
              <a:r>
                <a:rPr lang="en-US" sz="800" b="1" dirty="0">
                  <a:solidFill>
                    <a:srgbClr val="0070C0"/>
                  </a:solidFill>
                </a:rPr>
                <a:t>DFX assembly</a:t>
              </a:r>
              <a:endParaRPr lang="en-GB" sz="800" b="1" dirty="0">
                <a:solidFill>
                  <a:srgbClr val="0070C0"/>
                </a:solidFill>
              </a:endParaRPr>
            </a:p>
          </p:txBody>
        </p:sp>
        <p:sp>
          <p:nvSpPr>
            <p:cNvPr id="37" name="Rectangle: Rounded Corners 3">
              <a:extLst>
                <a:ext uri="{FF2B5EF4-FFF2-40B4-BE49-F238E27FC236}">
                  <a16:creationId xmlns:a16="http://schemas.microsoft.com/office/drawing/2014/main" id="{C10942DB-E14D-9101-2924-CEEBFB7E67D5}"/>
                </a:ext>
              </a:extLst>
            </p:cNvPr>
            <p:cNvSpPr/>
            <p:nvPr/>
          </p:nvSpPr>
          <p:spPr>
            <a:xfrm>
              <a:off x="10264972" y="6219862"/>
              <a:ext cx="1733624" cy="46175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0" rtlCol="0" anchor="t" anchorCtr="0"/>
            <a:lstStyle/>
            <a:p>
              <a:pPr algn="ctr"/>
              <a:r>
                <a:rPr lang="en-US" sz="800" b="1" dirty="0">
                  <a:solidFill>
                    <a:srgbClr val="0070C0"/>
                  </a:solidFill>
                </a:rPr>
                <a:t>DFM assembly</a:t>
              </a:r>
              <a:endParaRPr lang="en-GB" sz="800" b="1" dirty="0">
                <a:solidFill>
                  <a:srgbClr val="0070C0"/>
                </a:solidFill>
              </a:endParaRPr>
            </a:p>
          </p:txBody>
        </p:sp>
        <p:pic>
          <p:nvPicPr>
            <p:cNvPr id="38" name="Picture 37">
              <a:extLst>
                <a:ext uri="{FF2B5EF4-FFF2-40B4-BE49-F238E27FC236}">
                  <a16:creationId xmlns:a16="http://schemas.microsoft.com/office/drawing/2014/main" id="{052F8B52-FB27-6A14-ACCE-BE25B96D9883}"/>
                </a:ext>
              </a:extLst>
            </p:cNvPr>
            <p:cNvPicPr>
              <a:picLocks noChangeAspect="1"/>
            </p:cNvPicPr>
            <p:nvPr/>
          </p:nvPicPr>
          <p:blipFill>
            <a:blip r:embed="rId17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0294383" y="6356851"/>
              <a:ext cx="811379" cy="332357"/>
            </a:xfrm>
            <a:prstGeom prst="rect">
              <a:avLst/>
            </a:prstGeom>
          </p:spPr>
        </p:pic>
        <p:pic>
          <p:nvPicPr>
            <p:cNvPr id="39" name="Picture 38">
              <a:extLst>
                <a:ext uri="{FF2B5EF4-FFF2-40B4-BE49-F238E27FC236}">
                  <a16:creationId xmlns:a16="http://schemas.microsoft.com/office/drawing/2014/main" id="{DDB969FF-B7E6-848E-AE75-550CA0C2A6B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8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t="13541" r="42053"/>
            <a:stretch/>
          </p:blipFill>
          <p:spPr>
            <a:xfrm>
              <a:off x="10334354" y="5646330"/>
              <a:ext cx="567972" cy="541841"/>
            </a:xfrm>
            <a:prstGeom prst="rect">
              <a:avLst/>
            </a:prstGeom>
            <a:noFill/>
          </p:spPr>
        </p:pic>
        <p:pic>
          <p:nvPicPr>
            <p:cNvPr id="40" name="Picture 39">
              <a:extLst>
                <a:ext uri="{FF2B5EF4-FFF2-40B4-BE49-F238E27FC236}">
                  <a16:creationId xmlns:a16="http://schemas.microsoft.com/office/drawing/2014/main" id="{8143B74F-6F4B-8116-F5D2-4F5AD8BE803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8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t="13541" r="42053"/>
            <a:stretch/>
          </p:blipFill>
          <p:spPr>
            <a:xfrm flipH="1">
              <a:off x="11406796" y="5651523"/>
              <a:ext cx="567972" cy="541841"/>
            </a:xfrm>
            <a:prstGeom prst="rect">
              <a:avLst/>
            </a:prstGeom>
            <a:noFill/>
          </p:spPr>
        </p:pic>
        <p:pic>
          <p:nvPicPr>
            <p:cNvPr id="41" name="Picture 40">
              <a:extLst>
                <a:ext uri="{FF2B5EF4-FFF2-40B4-BE49-F238E27FC236}">
                  <a16:creationId xmlns:a16="http://schemas.microsoft.com/office/drawing/2014/main" id="{997C2B53-A6A7-204D-1CE1-9ED8382B32E3}"/>
                </a:ext>
              </a:extLst>
            </p:cNvPr>
            <p:cNvPicPr>
              <a:picLocks noChangeAspect="1"/>
            </p:cNvPicPr>
            <p:nvPr/>
          </p:nvPicPr>
          <p:blipFill>
            <a:blip r:embed="rId17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 flipH="1">
              <a:off x="11163389" y="6349257"/>
              <a:ext cx="811379" cy="332357"/>
            </a:xfrm>
            <a:prstGeom prst="rect">
              <a:avLst/>
            </a:prstGeom>
          </p:spPr>
        </p:pic>
        <p:sp>
          <p:nvSpPr>
            <p:cNvPr id="42" name="Arrow: Right 41">
              <a:extLst>
                <a:ext uri="{FF2B5EF4-FFF2-40B4-BE49-F238E27FC236}">
                  <a16:creationId xmlns:a16="http://schemas.microsoft.com/office/drawing/2014/main" id="{5E738B67-7A0C-D173-1059-7BB0E81FB1D3}"/>
                </a:ext>
              </a:extLst>
            </p:cNvPr>
            <p:cNvSpPr/>
            <p:nvPr/>
          </p:nvSpPr>
          <p:spPr>
            <a:xfrm>
              <a:off x="2015310" y="4745894"/>
              <a:ext cx="317760" cy="673099"/>
            </a:xfrm>
            <a:prstGeom prst="rightArrow">
              <a:avLst/>
            </a:prstGeom>
            <a:gradFill flip="none" rotWithShape="1">
              <a:gsLst>
                <a:gs pos="0">
                  <a:schemeClr val="accent1">
                    <a:tint val="100000"/>
                    <a:shade val="100000"/>
                    <a:satMod val="130000"/>
                  </a:schemeClr>
                </a:gs>
                <a:gs pos="100000">
                  <a:schemeClr val="accent1">
                    <a:tint val="50000"/>
                    <a:shade val="100000"/>
                    <a:satMod val="350000"/>
                  </a:schemeClr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3" name="Arrow: Right 42">
              <a:extLst>
                <a:ext uri="{FF2B5EF4-FFF2-40B4-BE49-F238E27FC236}">
                  <a16:creationId xmlns:a16="http://schemas.microsoft.com/office/drawing/2014/main" id="{941A4B17-C566-6DFC-60A2-3CA649D59B8F}"/>
                </a:ext>
              </a:extLst>
            </p:cNvPr>
            <p:cNvSpPr/>
            <p:nvPr/>
          </p:nvSpPr>
          <p:spPr>
            <a:xfrm>
              <a:off x="4501069" y="4759347"/>
              <a:ext cx="317760" cy="673099"/>
            </a:xfrm>
            <a:prstGeom prst="rightArrow">
              <a:avLst/>
            </a:prstGeom>
            <a:gradFill flip="none" rotWithShape="1">
              <a:gsLst>
                <a:gs pos="0">
                  <a:schemeClr val="accent1">
                    <a:tint val="100000"/>
                    <a:shade val="100000"/>
                    <a:satMod val="130000"/>
                  </a:schemeClr>
                </a:gs>
                <a:gs pos="100000">
                  <a:schemeClr val="accent1">
                    <a:tint val="50000"/>
                    <a:shade val="100000"/>
                    <a:satMod val="350000"/>
                  </a:schemeClr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4" name="Arrow: Right 43">
              <a:extLst>
                <a:ext uri="{FF2B5EF4-FFF2-40B4-BE49-F238E27FC236}">
                  <a16:creationId xmlns:a16="http://schemas.microsoft.com/office/drawing/2014/main" id="{29F5575B-DB54-3E5C-B326-72F43D4BCCDF}"/>
                </a:ext>
              </a:extLst>
            </p:cNvPr>
            <p:cNvSpPr/>
            <p:nvPr/>
          </p:nvSpPr>
          <p:spPr>
            <a:xfrm>
              <a:off x="7537134" y="4744421"/>
              <a:ext cx="317760" cy="673099"/>
            </a:xfrm>
            <a:prstGeom prst="rightArrow">
              <a:avLst/>
            </a:prstGeom>
            <a:gradFill flip="none" rotWithShape="1">
              <a:gsLst>
                <a:gs pos="0">
                  <a:schemeClr val="accent1">
                    <a:tint val="100000"/>
                    <a:shade val="100000"/>
                    <a:satMod val="130000"/>
                  </a:schemeClr>
                </a:gs>
                <a:gs pos="100000">
                  <a:schemeClr val="accent1">
                    <a:tint val="50000"/>
                    <a:shade val="100000"/>
                    <a:satMod val="350000"/>
                  </a:schemeClr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5" name="Arrow: Right 44">
              <a:extLst>
                <a:ext uri="{FF2B5EF4-FFF2-40B4-BE49-F238E27FC236}">
                  <a16:creationId xmlns:a16="http://schemas.microsoft.com/office/drawing/2014/main" id="{B5DEDC5E-9599-CA27-8179-EED4F1A35209}"/>
                </a:ext>
              </a:extLst>
            </p:cNvPr>
            <p:cNvSpPr/>
            <p:nvPr/>
          </p:nvSpPr>
          <p:spPr>
            <a:xfrm>
              <a:off x="9847128" y="3971610"/>
              <a:ext cx="317760" cy="673099"/>
            </a:xfrm>
            <a:prstGeom prst="rightArrow">
              <a:avLst/>
            </a:prstGeom>
            <a:gradFill flip="none" rotWithShape="1">
              <a:gsLst>
                <a:gs pos="0">
                  <a:schemeClr val="accent1">
                    <a:tint val="100000"/>
                    <a:shade val="100000"/>
                    <a:satMod val="130000"/>
                  </a:schemeClr>
                </a:gs>
                <a:gs pos="100000">
                  <a:schemeClr val="accent1">
                    <a:tint val="50000"/>
                    <a:shade val="100000"/>
                    <a:satMod val="350000"/>
                  </a:schemeClr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6" name="Arrow: Right 45">
              <a:extLst>
                <a:ext uri="{FF2B5EF4-FFF2-40B4-BE49-F238E27FC236}">
                  <a16:creationId xmlns:a16="http://schemas.microsoft.com/office/drawing/2014/main" id="{9CB2518B-A586-F87B-76DC-3F205A48C4FD}"/>
                </a:ext>
              </a:extLst>
            </p:cNvPr>
            <p:cNvSpPr/>
            <p:nvPr/>
          </p:nvSpPr>
          <p:spPr>
            <a:xfrm>
              <a:off x="9847122" y="5673758"/>
              <a:ext cx="317760" cy="673099"/>
            </a:xfrm>
            <a:prstGeom prst="rightArrow">
              <a:avLst/>
            </a:prstGeom>
            <a:gradFill flip="none" rotWithShape="1">
              <a:gsLst>
                <a:gs pos="0">
                  <a:schemeClr val="accent1">
                    <a:tint val="100000"/>
                    <a:shade val="100000"/>
                    <a:satMod val="130000"/>
                  </a:schemeClr>
                </a:gs>
                <a:gs pos="100000">
                  <a:schemeClr val="accent1">
                    <a:tint val="50000"/>
                    <a:shade val="100000"/>
                    <a:satMod val="350000"/>
                  </a:schemeClr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76" name="Group 75">
              <a:extLst>
                <a:ext uri="{FF2B5EF4-FFF2-40B4-BE49-F238E27FC236}">
                  <a16:creationId xmlns:a16="http://schemas.microsoft.com/office/drawing/2014/main" id="{979ADA79-7DBC-E618-E12A-9AF4CA6E12FA}"/>
                </a:ext>
              </a:extLst>
            </p:cNvPr>
            <p:cNvGrpSpPr/>
            <p:nvPr/>
          </p:nvGrpSpPr>
          <p:grpSpPr>
            <a:xfrm>
              <a:off x="181092" y="3705368"/>
              <a:ext cx="1669857" cy="2982230"/>
              <a:chOff x="181092" y="3723309"/>
              <a:chExt cx="1669857" cy="2677478"/>
            </a:xfrm>
          </p:grpSpPr>
          <p:sp>
            <p:nvSpPr>
              <p:cNvPr id="72" name="Rectangle: Rounded Corners 3">
                <a:extLst>
                  <a:ext uri="{FF2B5EF4-FFF2-40B4-BE49-F238E27FC236}">
                    <a16:creationId xmlns:a16="http://schemas.microsoft.com/office/drawing/2014/main" id="{B1CCFB7D-DA6F-9867-9657-BEA9E7744B92}"/>
                  </a:ext>
                </a:extLst>
              </p:cNvPr>
              <p:cNvSpPr/>
              <p:nvPr/>
            </p:nvSpPr>
            <p:spPr>
              <a:xfrm>
                <a:off x="181131" y="3723309"/>
                <a:ext cx="1669818" cy="649598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tIns="0" rtlCol="0" anchor="t" anchorCtr="0"/>
              <a:lstStyle/>
              <a:p>
                <a:pPr algn="ctr"/>
                <a:r>
                  <a:rPr lang="en-US" sz="800" b="1" dirty="0">
                    <a:solidFill>
                      <a:srgbClr val="0070C0"/>
                    </a:solidFill>
                  </a:rPr>
                  <a:t>UR</a:t>
                </a:r>
                <a:endParaRPr lang="en-GB" sz="800" b="1" dirty="0">
                  <a:solidFill>
                    <a:srgbClr val="0070C0"/>
                  </a:solidFill>
                </a:endParaRPr>
              </a:p>
            </p:txBody>
          </p:sp>
          <p:sp>
            <p:nvSpPr>
              <p:cNvPr id="74" name="Rectangle: Rounded Corners 3">
                <a:extLst>
                  <a:ext uri="{FF2B5EF4-FFF2-40B4-BE49-F238E27FC236}">
                    <a16:creationId xmlns:a16="http://schemas.microsoft.com/office/drawing/2014/main" id="{C1251836-C51C-88CB-5D30-0990F70F8605}"/>
                  </a:ext>
                </a:extLst>
              </p:cNvPr>
              <p:cNvSpPr/>
              <p:nvPr/>
            </p:nvSpPr>
            <p:spPr>
              <a:xfrm>
                <a:off x="181092" y="4431733"/>
                <a:ext cx="1669818" cy="988506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tIns="0" rtlCol="0" anchor="t" anchorCtr="0"/>
              <a:lstStyle/>
              <a:p>
                <a:pPr algn="ctr"/>
                <a:r>
                  <a:rPr lang="en-US" sz="800" b="1" dirty="0">
                    <a:solidFill>
                      <a:srgbClr val="0070C0"/>
                    </a:solidFill>
                  </a:rPr>
                  <a:t>UL</a:t>
                </a:r>
                <a:endParaRPr lang="en-GB" sz="800" b="1" dirty="0">
                  <a:solidFill>
                    <a:srgbClr val="0070C0"/>
                  </a:solidFill>
                </a:endParaRPr>
              </a:p>
            </p:txBody>
          </p:sp>
          <p:sp>
            <p:nvSpPr>
              <p:cNvPr id="75" name="Rectangle: Rounded Corners 3">
                <a:extLst>
                  <a:ext uri="{FF2B5EF4-FFF2-40B4-BE49-F238E27FC236}">
                    <a16:creationId xmlns:a16="http://schemas.microsoft.com/office/drawing/2014/main" id="{AACA7938-F978-8A6A-C155-6D28FE73D9C0}"/>
                  </a:ext>
                </a:extLst>
              </p:cNvPr>
              <p:cNvSpPr/>
              <p:nvPr/>
            </p:nvSpPr>
            <p:spPr>
              <a:xfrm>
                <a:off x="181092" y="5479065"/>
                <a:ext cx="1669818" cy="92172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tIns="0" rtlCol="0" anchor="t" anchorCtr="0"/>
              <a:lstStyle/>
              <a:p>
                <a:pPr algn="ctr"/>
                <a:r>
                  <a:rPr lang="en-US" sz="800" b="1" dirty="0">
                    <a:solidFill>
                      <a:srgbClr val="0070C0"/>
                    </a:solidFill>
                  </a:rPr>
                  <a:t>LHC</a:t>
                </a:r>
                <a:endParaRPr lang="en-GB" sz="800" b="1" dirty="0">
                  <a:solidFill>
                    <a:srgbClr val="0070C0"/>
                  </a:solidFill>
                </a:endParaRPr>
              </a:p>
            </p:txBody>
          </p:sp>
        </p:grpSp>
        <p:pic>
          <p:nvPicPr>
            <p:cNvPr id="78" name="Picture 77">
              <a:extLst>
                <a:ext uri="{FF2B5EF4-FFF2-40B4-BE49-F238E27FC236}">
                  <a16:creationId xmlns:a16="http://schemas.microsoft.com/office/drawing/2014/main" id="{CED82008-B50E-0E34-4369-0B81369EAE64}"/>
                </a:ext>
              </a:extLst>
            </p:cNvPr>
            <p:cNvPicPr>
              <a:picLocks noChangeAspect="1"/>
            </p:cNvPicPr>
            <p:nvPr/>
          </p:nvPicPr>
          <p:blipFill>
            <a:blip r:embed="rId19">
              <a:extLst>
                <a:ext uri="{BEBA8EAE-BF5A-486C-A8C5-ECC9F3942E4B}">
                  <a14:imgProps xmlns:a14="http://schemas.microsoft.com/office/drawing/2010/main">
                    <a14:imgLayer r:embed="rId20">
                      <a14:imgEffect>
                        <a14:brightnessContrast bright="10000" contrast="10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216869" y="4681059"/>
              <a:ext cx="1604734" cy="850557"/>
            </a:xfrm>
            <a:prstGeom prst="rect">
              <a:avLst/>
            </a:prstGeom>
          </p:spPr>
        </p:pic>
        <p:pic>
          <p:nvPicPr>
            <p:cNvPr id="79" name="Picture 78">
              <a:extLst>
                <a:ext uri="{FF2B5EF4-FFF2-40B4-BE49-F238E27FC236}">
                  <a16:creationId xmlns:a16="http://schemas.microsoft.com/office/drawing/2014/main" id="{89A4627D-A50D-1125-A208-B7387014617A}"/>
                </a:ext>
              </a:extLst>
            </p:cNvPr>
            <p:cNvPicPr>
              <a:picLocks noChangeAspect="1"/>
            </p:cNvPicPr>
            <p:nvPr/>
          </p:nvPicPr>
          <p:blipFill>
            <a:blip r:embed="rId21">
              <a:extLst>
                <a:ext uri="{BEBA8EAE-BF5A-486C-A8C5-ECC9F3942E4B}">
                  <a14:imgProps xmlns:a14="http://schemas.microsoft.com/office/drawing/2010/main">
                    <a14:imgLayer r:embed="rId22">
                      <a14:imgEffect>
                        <a14:brightnessContrast bright="10000" contrast="10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209829" y="5842973"/>
              <a:ext cx="1604734" cy="808668"/>
            </a:xfrm>
            <a:prstGeom prst="rect">
              <a:avLst/>
            </a:prstGeom>
          </p:spPr>
        </p:pic>
      </p:grpSp>
      <p:sp>
        <p:nvSpPr>
          <p:cNvPr id="143" name="Rectangle 142">
            <a:extLst>
              <a:ext uri="{FF2B5EF4-FFF2-40B4-BE49-F238E27FC236}">
                <a16:creationId xmlns:a16="http://schemas.microsoft.com/office/drawing/2014/main" id="{68865C8B-362E-2FCB-69DD-D4C26BD7B1BF}"/>
              </a:ext>
            </a:extLst>
          </p:cNvPr>
          <p:cNvSpPr/>
          <p:nvPr/>
        </p:nvSpPr>
        <p:spPr>
          <a:xfrm>
            <a:off x="0" y="0"/>
            <a:ext cx="12192000" cy="3922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>
                <a:solidFill>
                  <a:schemeClr val="bg1"/>
                </a:solidFill>
              </a:rPr>
              <a:t>WP6a LS3 activities : Scope</a:t>
            </a:r>
            <a:endParaRPr lang="en-GB" sz="3200" b="1" dirty="0">
              <a:solidFill>
                <a:schemeClr val="bg1"/>
              </a:solidFill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B253398-3458-D79A-915F-838D84A10A25}"/>
              </a:ext>
            </a:extLst>
          </p:cNvPr>
          <p:cNvPicPr>
            <a:picLocks noChangeAspect="1"/>
          </p:cNvPicPr>
          <p:nvPr/>
        </p:nvPicPr>
        <p:blipFill>
          <a:blip r:embed="rId23"/>
          <a:srcRect l="2504" t="5925" r="8233" b="18768"/>
          <a:stretch/>
        </p:blipFill>
        <p:spPr>
          <a:xfrm>
            <a:off x="5600700" y="526019"/>
            <a:ext cx="6591300" cy="25065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1276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Rectangle 142">
            <a:extLst>
              <a:ext uri="{FF2B5EF4-FFF2-40B4-BE49-F238E27FC236}">
                <a16:creationId xmlns:a16="http://schemas.microsoft.com/office/drawing/2014/main" id="{68865C8B-362E-2FCB-69DD-D4C26BD7B1BF}"/>
              </a:ext>
            </a:extLst>
          </p:cNvPr>
          <p:cNvSpPr/>
          <p:nvPr/>
        </p:nvSpPr>
        <p:spPr>
          <a:xfrm>
            <a:off x="0" y="0"/>
            <a:ext cx="12192000" cy="76383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>
                <a:solidFill>
                  <a:schemeClr val="bg1"/>
                </a:solidFill>
              </a:rPr>
              <a:t>Supports &amp; tooling installation</a:t>
            </a:r>
            <a:endParaRPr lang="en-GB" sz="2800" b="1" dirty="0">
              <a:solidFill>
                <a:schemeClr val="bg1"/>
              </a:solidFill>
            </a:endParaRPr>
          </a:p>
        </p:txBody>
      </p:sp>
      <p:sp>
        <p:nvSpPr>
          <p:cNvPr id="145" name="Content Placeholder 144">
            <a:extLst>
              <a:ext uri="{FF2B5EF4-FFF2-40B4-BE49-F238E27FC236}">
                <a16:creationId xmlns:a16="http://schemas.microsoft.com/office/drawing/2014/main" id="{BC379A79-04C8-486C-8AFC-CDC2AC33865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763836"/>
            <a:ext cx="5620327" cy="6094164"/>
          </a:xfrm>
        </p:spPr>
        <p:txBody>
          <a:bodyPr tIns="72000">
            <a:normAutofit fontScale="70000" lnSpcReduction="2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b="1" dirty="0"/>
              <a:t>UR – service galleries</a:t>
            </a:r>
          </a:p>
          <a:p>
            <a:pPr lvl="1"/>
            <a:r>
              <a:rPr lang="en-US" dirty="0">
                <a:sym typeface="Wingdings" panose="05000000000000000000" pitchFamily="2" charset="2"/>
              </a:rPr>
              <a:t>Install cryogenic warm return lines supports </a:t>
            </a:r>
          </a:p>
          <a:p>
            <a:pPr lvl="2"/>
            <a:r>
              <a:rPr lang="en-US" dirty="0">
                <a:solidFill>
                  <a:schemeClr val="accent5"/>
                </a:solidFill>
                <a:sym typeface="Wingdings" panose="05000000000000000000" pitchFamily="2" charset="2"/>
              </a:rPr>
              <a:t>Use of EN-EL sub-contractor</a:t>
            </a:r>
            <a:endParaRPr lang="en-US" dirty="0">
              <a:highlight>
                <a:srgbClr val="FFFF00"/>
              </a:highlight>
              <a:sym typeface="Wingdings" panose="05000000000000000000" pitchFamily="2" charset="2"/>
            </a:endParaRPr>
          </a:p>
          <a:p>
            <a:pPr lvl="1"/>
            <a:r>
              <a:rPr lang="en-US" dirty="0">
                <a:sym typeface="Wingdings" panose="05000000000000000000" pitchFamily="2" charset="2"/>
              </a:rPr>
              <a:t>Install flexible busbars </a:t>
            </a:r>
          </a:p>
          <a:p>
            <a:pPr lvl="2"/>
            <a:r>
              <a:rPr lang="en-US" dirty="0">
                <a:solidFill>
                  <a:schemeClr val="accent5"/>
                </a:solidFill>
                <a:sym typeface="Wingdings" panose="05000000000000000000" pitchFamily="2" charset="2"/>
              </a:rPr>
              <a:t>EN-HE + </a:t>
            </a:r>
            <a:r>
              <a:rPr lang="en-US" dirty="0">
                <a:solidFill>
                  <a:srgbClr val="00B050"/>
                </a:solidFill>
                <a:sym typeface="Wingdings" panose="05000000000000000000" pitchFamily="2" charset="2"/>
              </a:rPr>
              <a:t>MSC</a:t>
            </a:r>
          </a:p>
          <a:p>
            <a:pPr lvl="2"/>
            <a:endParaRPr lang="en-US" dirty="0">
              <a:sym typeface="Wingdings" panose="05000000000000000000" pitchFamily="2" charset="2"/>
            </a:endParaRPr>
          </a:p>
          <a:p>
            <a:pPr lvl="1"/>
            <a:endParaRPr lang="en-US" dirty="0">
              <a:sym typeface="Wingdings" panose="05000000000000000000" pitchFamily="2" charset="2"/>
            </a:endParaRPr>
          </a:p>
          <a:p>
            <a:pPr lvl="2"/>
            <a:endParaRPr lang="en-US" dirty="0">
              <a:sym typeface="Wingdings" panose="05000000000000000000" pitchFamily="2" charset="2"/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b="1" dirty="0">
                <a:sym typeface="Wingdings" panose="05000000000000000000" pitchFamily="2" charset="2"/>
              </a:rPr>
              <a:t>UL – connecting galleries</a:t>
            </a:r>
          </a:p>
          <a:p>
            <a:pPr lvl="1"/>
            <a:r>
              <a:rPr lang="en-US" dirty="0">
                <a:sym typeface="Wingdings" panose="05000000000000000000" pitchFamily="2" charset="2"/>
              </a:rPr>
              <a:t>Install shelves </a:t>
            </a:r>
          </a:p>
          <a:p>
            <a:pPr lvl="2"/>
            <a:r>
              <a:rPr lang="en-US" dirty="0">
                <a:solidFill>
                  <a:schemeClr val="accent5"/>
                </a:solidFill>
                <a:sym typeface="Wingdings" panose="05000000000000000000" pitchFamily="2" charset="2"/>
              </a:rPr>
              <a:t>EN-ACE-COS</a:t>
            </a:r>
            <a:endParaRPr lang="en-US" dirty="0">
              <a:sym typeface="Wingdings" panose="05000000000000000000" pitchFamily="2" charset="2"/>
            </a:endParaRPr>
          </a:p>
          <a:p>
            <a:pPr lvl="1"/>
            <a:r>
              <a:rPr lang="en-US" dirty="0">
                <a:sym typeface="Wingdings" panose="05000000000000000000" pitchFamily="2" charset="2"/>
              </a:rPr>
              <a:t>Install cable chains</a:t>
            </a:r>
          </a:p>
          <a:p>
            <a:pPr lvl="2"/>
            <a:r>
              <a:rPr lang="en-US" dirty="0">
                <a:solidFill>
                  <a:schemeClr val="accent5"/>
                </a:solidFill>
                <a:sym typeface="Wingdings" panose="05000000000000000000" pitchFamily="2" charset="2"/>
              </a:rPr>
              <a:t>EN-HE + </a:t>
            </a:r>
            <a:r>
              <a:rPr lang="en-US" dirty="0">
                <a:solidFill>
                  <a:srgbClr val="00B050"/>
                </a:solidFill>
                <a:sym typeface="Wingdings" panose="05000000000000000000" pitchFamily="2" charset="2"/>
              </a:rPr>
              <a:t>MSC</a:t>
            </a:r>
          </a:p>
          <a:p>
            <a:pPr lvl="1"/>
            <a:r>
              <a:rPr lang="en-US" dirty="0">
                <a:sym typeface="Wingdings" panose="05000000000000000000" pitchFamily="2" charset="2"/>
              </a:rPr>
              <a:t>Install supporting structures</a:t>
            </a:r>
          </a:p>
          <a:p>
            <a:pPr lvl="2"/>
            <a:r>
              <a:rPr lang="en-US" dirty="0">
                <a:solidFill>
                  <a:schemeClr val="accent5"/>
                </a:solidFill>
                <a:sym typeface="Wingdings" panose="05000000000000000000" pitchFamily="2" charset="2"/>
              </a:rPr>
              <a:t>EN-ACE-COS</a:t>
            </a:r>
          </a:p>
          <a:p>
            <a:pPr lvl="2"/>
            <a:endParaRPr lang="en-US" dirty="0">
              <a:solidFill>
                <a:schemeClr val="accent5"/>
              </a:solidFill>
              <a:sym typeface="Wingdings" panose="05000000000000000000" pitchFamily="2" charset="2"/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b="1" dirty="0">
                <a:sym typeface="Wingdings" panose="05000000000000000000" pitchFamily="2" charset="2"/>
              </a:rPr>
              <a:t>LHC tunnel</a:t>
            </a:r>
          </a:p>
          <a:p>
            <a:pPr lvl="1"/>
            <a:r>
              <a:rPr lang="en-GB" dirty="0"/>
              <a:t>Core location : DFX-DSHM tooling</a:t>
            </a:r>
          </a:p>
          <a:p>
            <a:pPr lvl="2"/>
            <a:r>
              <a:rPr lang="en-GB" dirty="0">
                <a:solidFill>
                  <a:schemeClr val="accent5"/>
                </a:solidFill>
              </a:rPr>
              <a:t>EN-ACE-COS + </a:t>
            </a:r>
            <a:r>
              <a:rPr lang="en-GB" dirty="0">
                <a:solidFill>
                  <a:srgbClr val="00B050"/>
                </a:solidFill>
              </a:rPr>
              <a:t>MSC</a:t>
            </a:r>
          </a:p>
          <a:p>
            <a:pPr lvl="1"/>
            <a:r>
              <a:rPr lang="en-GB" dirty="0"/>
              <a:t>Tunnel : tray over QXL</a:t>
            </a:r>
          </a:p>
          <a:p>
            <a:pPr lvl="2"/>
            <a:r>
              <a:rPr lang="en-GB" dirty="0">
                <a:solidFill>
                  <a:schemeClr val="accent5"/>
                </a:solidFill>
              </a:rPr>
              <a:t>EN-ACE-COS TBC</a:t>
            </a:r>
          </a:p>
          <a:p>
            <a:pPr lvl="1"/>
            <a:r>
              <a:rPr lang="en-GB" dirty="0"/>
              <a:t>D2 location</a:t>
            </a:r>
          </a:p>
          <a:p>
            <a:pPr lvl="2"/>
            <a:r>
              <a:rPr lang="en-GB" dirty="0"/>
              <a:t>DFM support install. &amp; transport</a:t>
            </a:r>
          </a:p>
          <a:p>
            <a:pPr lvl="2"/>
            <a:r>
              <a:rPr lang="en-GB" dirty="0">
                <a:solidFill>
                  <a:schemeClr val="accent5"/>
                </a:solidFill>
              </a:rPr>
              <a:t>EN-ACE-COS + EN-HE + </a:t>
            </a:r>
            <a:r>
              <a:rPr lang="en-GB" dirty="0">
                <a:solidFill>
                  <a:srgbClr val="00B050"/>
                </a:solidFill>
              </a:rPr>
              <a:t>MSC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1C169ACB-509C-9D1F-487E-1FE6092DAA4E}"/>
              </a:ext>
            </a:extLst>
          </p:cNvPr>
          <p:cNvCxnSpPr/>
          <p:nvPr/>
        </p:nvCxnSpPr>
        <p:spPr>
          <a:xfrm>
            <a:off x="0" y="2603500"/>
            <a:ext cx="120396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74D724D0-1695-AD34-C8BB-A306A9734083}"/>
              </a:ext>
            </a:extLst>
          </p:cNvPr>
          <p:cNvCxnSpPr/>
          <p:nvPr/>
        </p:nvCxnSpPr>
        <p:spPr>
          <a:xfrm>
            <a:off x="-1" y="4552188"/>
            <a:ext cx="120396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52" name="Picture 51">
            <a:extLst>
              <a:ext uri="{FF2B5EF4-FFF2-40B4-BE49-F238E27FC236}">
                <a16:creationId xmlns:a16="http://schemas.microsoft.com/office/drawing/2014/main" id="{2B081F74-2A81-4256-942A-6FF7FCB30B3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1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644128" y="2689616"/>
            <a:ext cx="3395471" cy="1799702"/>
          </a:xfrm>
          <a:prstGeom prst="rect">
            <a:avLst/>
          </a:prstGeom>
        </p:spPr>
      </p:pic>
      <p:grpSp>
        <p:nvGrpSpPr>
          <p:cNvPr id="54" name="Group 53">
            <a:extLst>
              <a:ext uri="{FF2B5EF4-FFF2-40B4-BE49-F238E27FC236}">
                <a16:creationId xmlns:a16="http://schemas.microsoft.com/office/drawing/2014/main" id="{03F291B4-7348-4BA2-CA96-E1FBC86276B5}"/>
              </a:ext>
            </a:extLst>
          </p:cNvPr>
          <p:cNvGrpSpPr/>
          <p:nvPr/>
        </p:nvGrpSpPr>
        <p:grpSpPr>
          <a:xfrm>
            <a:off x="5620327" y="4927243"/>
            <a:ext cx="6388601" cy="1818265"/>
            <a:chOff x="3097901" y="4750373"/>
            <a:chExt cx="7983661" cy="2272238"/>
          </a:xfrm>
        </p:grpSpPr>
        <p:pic>
          <p:nvPicPr>
            <p:cNvPr id="55" name="Picture 54">
              <a:extLst>
                <a:ext uri="{FF2B5EF4-FFF2-40B4-BE49-F238E27FC236}">
                  <a16:creationId xmlns:a16="http://schemas.microsoft.com/office/drawing/2014/main" id="{4E42AF7F-26DB-CCEC-2023-3CFF9866D9B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rightnessContrast bright="20000" contrast="10000"/>
                      </a14:imgEffect>
                    </a14:imgLayer>
                  </a14:imgProps>
                </a:ext>
              </a:extLst>
            </a:blip>
            <a:srcRect l="70347" t="5651" b="5590"/>
            <a:stretch/>
          </p:blipFill>
          <p:spPr>
            <a:xfrm>
              <a:off x="7703502" y="4750373"/>
              <a:ext cx="3378060" cy="2272238"/>
            </a:xfrm>
            <a:prstGeom prst="rect">
              <a:avLst/>
            </a:prstGeom>
          </p:spPr>
        </p:pic>
        <p:pic>
          <p:nvPicPr>
            <p:cNvPr id="57" name="Picture 56">
              <a:extLst>
                <a:ext uri="{FF2B5EF4-FFF2-40B4-BE49-F238E27FC236}">
                  <a16:creationId xmlns:a16="http://schemas.microsoft.com/office/drawing/2014/main" id="{1412BC6F-40A3-5D3B-4DD6-9B6E6E1E75FE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brightnessContrast bright="20000" contrast="20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3097901" y="4750373"/>
              <a:ext cx="4509041" cy="2272226"/>
            </a:xfrm>
            <a:prstGeom prst="rect">
              <a:avLst/>
            </a:prstGeom>
          </p:spPr>
        </p:pic>
      </p:grpSp>
      <p:grpSp>
        <p:nvGrpSpPr>
          <p:cNvPr id="4" name="Group 3">
            <a:extLst>
              <a:ext uri="{FF2B5EF4-FFF2-40B4-BE49-F238E27FC236}">
                <a16:creationId xmlns:a16="http://schemas.microsoft.com/office/drawing/2014/main" id="{1D866BC1-4353-7EA5-B222-62F8BB1D5EF2}"/>
              </a:ext>
            </a:extLst>
          </p:cNvPr>
          <p:cNvGrpSpPr/>
          <p:nvPr/>
        </p:nvGrpSpPr>
        <p:grpSpPr>
          <a:xfrm>
            <a:off x="8123249" y="865738"/>
            <a:ext cx="3916350" cy="1645251"/>
            <a:chOff x="7387424" y="447113"/>
            <a:chExt cx="4621504" cy="1941485"/>
          </a:xfrm>
        </p:grpSpPr>
        <p:pic>
          <p:nvPicPr>
            <p:cNvPr id="1026" name="Picture 2">
              <a:extLst>
                <a:ext uri="{FF2B5EF4-FFF2-40B4-BE49-F238E27FC236}">
                  <a16:creationId xmlns:a16="http://schemas.microsoft.com/office/drawing/2014/main" id="{E936320C-144F-A501-6700-3F9AC4696153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8">
              <a:extLst>
                <a:ext uri="{BEBA8EAE-BF5A-486C-A8C5-ECC9F3942E4B}">
                  <a14:imgProps xmlns:a14="http://schemas.microsoft.com/office/drawing/2010/main">
                    <a14:imgLayer r:embed="rId9">
                      <a14:imgEffect>
                        <a14:brightnessContrast bright="20000" contras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1406" b="11058"/>
            <a:stretch/>
          </p:blipFill>
          <p:spPr bwMode="auto">
            <a:xfrm>
              <a:off x="7387424" y="447113"/>
              <a:ext cx="1898073" cy="194148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1" name="Picture 60">
              <a:extLst>
                <a:ext uri="{FF2B5EF4-FFF2-40B4-BE49-F238E27FC236}">
                  <a16:creationId xmlns:a16="http://schemas.microsoft.com/office/drawing/2014/main" id="{60D59C42-49A8-531D-4BC5-617E919F14D9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>
              <a:extLst>
                <a:ext uri="{BEBA8EAE-BF5A-486C-A8C5-ECC9F3942E4B}">
                  <a14:imgProps xmlns:a14="http://schemas.microsoft.com/office/drawing/2010/main">
                    <a14:imgLayer r:embed="rId11">
                      <a14:imgEffect>
                        <a14:brightnessContrast bright="10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9407417" y="447113"/>
              <a:ext cx="2601511" cy="1941484"/>
            </a:xfrm>
            <a:prstGeom prst="rect">
              <a:avLst/>
            </a:prstGeom>
          </p:spPr>
        </p:pic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5218DE38-C98C-3847-B07F-231C3A337E17}"/>
              </a:ext>
            </a:extLst>
          </p:cNvPr>
          <p:cNvGrpSpPr/>
          <p:nvPr/>
        </p:nvGrpSpPr>
        <p:grpSpPr>
          <a:xfrm>
            <a:off x="9808530" y="-2"/>
            <a:ext cx="2383470" cy="763837"/>
            <a:chOff x="9808530" y="-2"/>
            <a:chExt cx="2383470" cy="763837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83D2C13D-798D-4443-AD49-D18A69021D5D}"/>
                </a:ext>
              </a:extLst>
            </p:cNvPr>
            <p:cNvSpPr/>
            <p:nvPr/>
          </p:nvSpPr>
          <p:spPr>
            <a:xfrm>
              <a:off x="9808531" y="0"/>
              <a:ext cx="2383469" cy="76383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A72390D4-68A8-0DB0-5BF1-A563A87E231F}"/>
                </a:ext>
              </a:extLst>
            </p:cNvPr>
            <p:cNvGrpSpPr/>
            <p:nvPr/>
          </p:nvGrpSpPr>
          <p:grpSpPr>
            <a:xfrm>
              <a:off x="9808530" y="-2"/>
              <a:ext cx="2383469" cy="763837"/>
              <a:chOff x="9808531" y="76200"/>
              <a:chExt cx="2383469" cy="763837"/>
            </a:xfrm>
          </p:grpSpPr>
          <p:pic>
            <p:nvPicPr>
              <p:cNvPr id="3" name="Picture 2">
                <a:extLst>
                  <a:ext uri="{FF2B5EF4-FFF2-40B4-BE49-F238E27FC236}">
                    <a16:creationId xmlns:a16="http://schemas.microsoft.com/office/drawing/2014/main" id="{94A98DC7-9594-9093-8C2E-790A8B4FA5C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2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alphaModFix amt="47000"/>
              </a:blip>
              <a:srcRect l="4853" t="7214" r="13211" b="20472"/>
              <a:stretch/>
            </p:blipFill>
            <p:spPr>
              <a:xfrm>
                <a:off x="9808531" y="76200"/>
                <a:ext cx="2383469" cy="763837"/>
              </a:xfrm>
              <a:prstGeom prst="rect">
                <a:avLst/>
              </a:prstGeom>
            </p:spPr>
          </p:pic>
          <p:sp>
            <p:nvSpPr>
              <p:cNvPr id="6" name="Oval 5">
                <a:extLst>
                  <a:ext uri="{FF2B5EF4-FFF2-40B4-BE49-F238E27FC236}">
                    <a16:creationId xmlns:a16="http://schemas.microsoft.com/office/drawing/2014/main" id="{430F5542-D72D-EB22-EC1E-93CE8E1BD11B}"/>
                  </a:ext>
                </a:extLst>
              </p:cNvPr>
              <p:cNvSpPr/>
              <p:nvPr/>
            </p:nvSpPr>
            <p:spPr>
              <a:xfrm>
                <a:off x="10833295" y="237848"/>
                <a:ext cx="83371" cy="83371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600" b="1" dirty="0"/>
                  <a:t>1</a:t>
                </a:r>
                <a:endParaRPr lang="en-GB" sz="600" b="1" dirty="0"/>
              </a:p>
            </p:txBody>
          </p:sp>
          <p:sp>
            <p:nvSpPr>
              <p:cNvPr id="7" name="Oval 6">
                <a:extLst>
                  <a:ext uri="{FF2B5EF4-FFF2-40B4-BE49-F238E27FC236}">
                    <a16:creationId xmlns:a16="http://schemas.microsoft.com/office/drawing/2014/main" id="{6B41163C-9DF1-6FFC-7098-5BAE70505A3B}"/>
                  </a:ext>
                </a:extLst>
              </p:cNvPr>
              <p:cNvSpPr/>
              <p:nvPr/>
            </p:nvSpPr>
            <p:spPr>
              <a:xfrm>
                <a:off x="10551609" y="497370"/>
                <a:ext cx="83371" cy="83371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600" b="1" dirty="0"/>
                  <a:t>2</a:t>
                </a:r>
                <a:endParaRPr lang="en-GB" sz="600" b="1" dirty="0"/>
              </a:p>
            </p:txBody>
          </p:sp>
          <p:sp>
            <p:nvSpPr>
              <p:cNvPr id="8" name="Oval 7">
                <a:extLst>
                  <a:ext uri="{FF2B5EF4-FFF2-40B4-BE49-F238E27FC236}">
                    <a16:creationId xmlns:a16="http://schemas.microsoft.com/office/drawing/2014/main" id="{83087578-CCA8-C167-1D44-A75F282E163B}"/>
                  </a:ext>
                </a:extLst>
              </p:cNvPr>
              <p:cNvSpPr/>
              <p:nvPr/>
            </p:nvSpPr>
            <p:spPr>
              <a:xfrm>
                <a:off x="11536875" y="213870"/>
                <a:ext cx="83371" cy="83371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600" b="1" dirty="0"/>
                  <a:t>2</a:t>
                </a:r>
                <a:endParaRPr lang="en-GB" sz="600" b="1" dirty="0"/>
              </a:p>
            </p:txBody>
          </p:sp>
          <p:sp>
            <p:nvSpPr>
              <p:cNvPr id="11" name="Oval 10">
                <a:extLst>
                  <a:ext uri="{FF2B5EF4-FFF2-40B4-BE49-F238E27FC236}">
                    <a16:creationId xmlns:a16="http://schemas.microsoft.com/office/drawing/2014/main" id="{B55F66AB-A6B0-54B8-4EF3-72009C01A1CF}"/>
                  </a:ext>
                </a:extLst>
              </p:cNvPr>
              <p:cNvSpPr/>
              <p:nvPr/>
            </p:nvSpPr>
            <p:spPr>
              <a:xfrm>
                <a:off x="10335709" y="756666"/>
                <a:ext cx="83371" cy="83371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600" b="1" dirty="0"/>
                  <a:t>3</a:t>
                </a:r>
                <a:endParaRPr lang="en-GB" sz="600" b="1" dirty="0"/>
              </a:p>
            </p:txBody>
          </p:sp>
          <p:sp>
            <p:nvSpPr>
              <p:cNvPr id="12" name="Oval 11">
                <a:extLst>
                  <a:ext uri="{FF2B5EF4-FFF2-40B4-BE49-F238E27FC236}">
                    <a16:creationId xmlns:a16="http://schemas.microsoft.com/office/drawing/2014/main" id="{585C8F54-4DDF-A166-7BE3-6ACDEFEF5421}"/>
                  </a:ext>
                </a:extLst>
              </p:cNvPr>
              <p:cNvSpPr/>
              <p:nvPr/>
            </p:nvSpPr>
            <p:spPr>
              <a:xfrm>
                <a:off x="11808909" y="355346"/>
                <a:ext cx="83371" cy="83371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600" b="1" dirty="0"/>
                  <a:t>3</a:t>
                </a:r>
                <a:endParaRPr lang="en-GB" sz="600" b="1" dirty="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2892676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Rectangle 142">
            <a:extLst>
              <a:ext uri="{FF2B5EF4-FFF2-40B4-BE49-F238E27FC236}">
                <a16:creationId xmlns:a16="http://schemas.microsoft.com/office/drawing/2014/main" id="{68865C8B-362E-2FCB-69DD-D4C26BD7B1BF}"/>
              </a:ext>
            </a:extLst>
          </p:cNvPr>
          <p:cNvSpPr/>
          <p:nvPr/>
        </p:nvSpPr>
        <p:spPr>
          <a:xfrm>
            <a:off x="0" y="-1"/>
            <a:ext cx="12192000" cy="76383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>
                <a:solidFill>
                  <a:schemeClr val="bg1"/>
                </a:solidFill>
              </a:rPr>
              <a:t>Lowering </a:t>
            </a:r>
            <a:r>
              <a:rPr lang="en-US" sz="2800" b="1" dirty="0" err="1">
                <a:solidFill>
                  <a:schemeClr val="bg1"/>
                </a:solidFill>
              </a:rPr>
              <a:t>SCLink+DFH</a:t>
            </a:r>
            <a:endParaRPr lang="en-GB" sz="2800" b="1" dirty="0">
              <a:solidFill>
                <a:schemeClr val="bg1"/>
              </a:solidFill>
            </a:endParaRPr>
          </a:p>
        </p:txBody>
      </p:sp>
      <p:sp>
        <p:nvSpPr>
          <p:cNvPr id="145" name="Content Placeholder 144">
            <a:extLst>
              <a:ext uri="{FF2B5EF4-FFF2-40B4-BE49-F238E27FC236}">
                <a16:creationId xmlns:a16="http://schemas.microsoft.com/office/drawing/2014/main" id="{BC379A79-04C8-486C-8AFC-CDC2AC33865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763829"/>
            <a:ext cx="5620327" cy="5713171"/>
          </a:xfrm>
        </p:spPr>
        <p:txBody>
          <a:bodyPr tIns="72000">
            <a:normAutofit fontScale="85000" lnSpcReduction="2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b="1" dirty="0"/>
              <a:t>From Flex to pit</a:t>
            </a:r>
          </a:p>
          <a:p>
            <a:pPr lvl="1"/>
            <a:r>
              <a:rPr lang="en-US" dirty="0">
                <a:sym typeface="Wingdings" panose="05000000000000000000" pitchFamily="2" charset="2"/>
              </a:rPr>
              <a:t>Transfer to point1/5</a:t>
            </a:r>
          </a:p>
          <a:p>
            <a:pPr lvl="2"/>
            <a:r>
              <a:rPr lang="en-US" dirty="0">
                <a:solidFill>
                  <a:schemeClr val="accent5"/>
                </a:solidFill>
                <a:sym typeface="Wingdings" panose="05000000000000000000" pitchFamily="2" charset="2"/>
              </a:rPr>
              <a:t>EN-HE</a:t>
            </a:r>
          </a:p>
          <a:p>
            <a:pPr lvl="1"/>
            <a:r>
              <a:rPr lang="en-US" dirty="0">
                <a:sym typeface="Wingdings" panose="05000000000000000000" pitchFamily="2" charset="2"/>
              </a:rPr>
              <a:t>Install lifting tool</a:t>
            </a:r>
          </a:p>
          <a:p>
            <a:pPr lvl="2"/>
            <a:r>
              <a:rPr lang="en-US" dirty="0">
                <a:solidFill>
                  <a:schemeClr val="accent5"/>
                </a:solidFill>
                <a:sym typeface="Wingdings" panose="05000000000000000000" pitchFamily="2" charset="2"/>
              </a:rPr>
              <a:t>EN-HE + MSC tbc</a:t>
            </a:r>
          </a:p>
          <a:p>
            <a:pPr lvl="1"/>
            <a:endParaRPr lang="en-US" dirty="0">
              <a:solidFill>
                <a:schemeClr val="accent5"/>
              </a:solidFill>
              <a:sym typeface="Wingdings" panose="05000000000000000000" pitchFamily="2" charset="2"/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b="1" dirty="0">
                <a:sym typeface="Wingdings" panose="05000000000000000000" pitchFamily="2" charset="2"/>
              </a:rPr>
              <a:t>Lowering</a:t>
            </a:r>
          </a:p>
          <a:p>
            <a:pPr lvl="1"/>
            <a:r>
              <a:rPr lang="en-US" dirty="0">
                <a:sym typeface="Wingdings" panose="05000000000000000000" pitchFamily="2" charset="2"/>
              </a:rPr>
              <a:t>Install lifting tool</a:t>
            </a:r>
          </a:p>
          <a:p>
            <a:pPr lvl="2"/>
            <a:r>
              <a:rPr lang="en-US" dirty="0">
                <a:solidFill>
                  <a:schemeClr val="accent5"/>
                </a:solidFill>
                <a:sym typeface="Wingdings" panose="05000000000000000000" pitchFamily="2" charset="2"/>
              </a:rPr>
              <a:t>EN-HE</a:t>
            </a:r>
          </a:p>
          <a:p>
            <a:pPr lvl="1"/>
            <a:r>
              <a:rPr lang="en-US" dirty="0">
                <a:sym typeface="Wingdings" panose="05000000000000000000" pitchFamily="2" charset="2"/>
              </a:rPr>
              <a:t>Lower against wall</a:t>
            </a:r>
          </a:p>
          <a:p>
            <a:pPr lvl="2"/>
            <a:r>
              <a:rPr lang="en-US" dirty="0">
                <a:solidFill>
                  <a:schemeClr val="accent5"/>
                </a:solidFill>
                <a:sym typeface="Wingdings" panose="05000000000000000000" pitchFamily="2" charset="2"/>
              </a:rPr>
              <a:t>EN-HE</a:t>
            </a:r>
          </a:p>
          <a:p>
            <a:pPr lvl="1"/>
            <a:endParaRPr lang="en-US" dirty="0">
              <a:sym typeface="Wingdings" panose="05000000000000000000" pitchFamily="2" charset="2"/>
            </a:endParaRPr>
          </a:p>
          <a:p>
            <a:pPr lvl="1"/>
            <a:endParaRPr lang="en-US" dirty="0">
              <a:sym typeface="Wingdings" panose="05000000000000000000" pitchFamily="2" charset="2"/>
            </a:endParaRPr>
          </a:p>
          <a:p>
            <a:pPr lvl="1"/>
            <a:endParaRPr lang="en-US" dirty="0">
              <a:sym typeface="Wingdings" panose="05000000000000000000" pitchFamily="2" charset="2"/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b="1" dirty="0">
                <a:sym typeface="Wingdings" panose="05000000000000000000" pitchFamily="2" charset="2"/>
              </a:rPr>
              <a:t>Landing</a:t>
            </a:r>
          </a:p>
          <a:p>
            <a:pPr lvl="1"/>
            <a:r>
              <a:rPr lang="en-GB" dirty="0"/>
              <a:t>Reception &amp; load transfer to ground</a:t>
            </a:r>
          </a:p>
          <a:p>
            <a:pPr lvl="2"/>
            <a:r>
              <a:rPr lang="en-GB" dirty="0">
                <a:solidFill>
                  <a:schemeClr val="accent5"/>
                </a:solidFill>
              </a:rPr>
              <a:t>EN-HE</a:t>
            </a:r>
          </a:p>
          <a:p>
            <a:pPr lvl="1"/>
            <a:r>
              <a:rPr lang="en-GB" dirty="0"/>
              <a:t>Disconnect overhead crane</a:t>
            </a:r>
          </a:p>
          <a:p>
            <a:pPr lvl="2"/>
            <a:r>
              <a:rPr lang="en-GB" dirty="0">
                <a:solidFill>
                  <a:schemeClr val="accent5"/>
                </a:solidFill>
              </a:rPr>
              <a:t>EN-HE</a:t>
            </a:r>
          </a:p>
          <a:p>
            <a:endParaRPr lang="en-GB" dirty="0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1C169ACB-509C-9D1F-487E-1FE6092DAA4E}"/>
              </a:ext>
            </a:extLst>
          </p:cNvPr>
          <p:cNvCxnSpPr/>
          <p:nvPr/>
        </p:nvCxnSpPr>
        <p:spPr>
          <a:xfrm>
            <a:off x="0" y="2312970"/>
            <a:ext cx="120396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74D724D0-1695-AD34-C8BB-A306A9734083}"/>
              </a:ext>
            </a:extLst>
          </p:cNvPr>
          <p:cNvCxnSpPr/>
          <p:nvPr/>
        </p:nvCxnSpPr>
        <p:spPr>
          <a:xfrm>
            <a:off x="0" y="4673600"/>
            <a:ext cx="120396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F1E4BA4C-32AF-93F6-51C4-2443E149915A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" r="676" b="3464"/>
          <a:stretch/>
        </p:blipFill>
        <p:spPr>
          <a:xfrm>
            <a:off x="7828317" y="2451359"/>
            <a:ext cx="4211282" cy="2105383"/>
          </a:xfrm>
          <a:prstGeom prst="rect">
            <a:avLst/>
          </a:prstGeom>
        </p:spPr>
      </p:pic>
      <p:grpSp>
        <p:nvGrpSpPr>
          <p:cNvPr id="3" name="Group 2">
            <a:extLst>
              <a:ext uri="{FF2B5EF4-FFF2-40B4-BE49-F238E27FC236}">
                <a16:creationId xmlns:a16="http://schemas.microsoft.com/office/drawing/2014/main" id="{3679C7BE-7385-E4A1-E83A-771064A72115}"/>
              </a:ext>
            </a:extLst>
          </p:cNvPr>
          <p:cNvGrpSpPr/>
          <p:nvPr/>
        </p:nvGrpSpPr>
        <p:grpSpPr>
          <a:xfrm>
            <a:off x="9808530" y="-2"/>
            <a:ext cx="2383470" cy="763837"/>
            <a:chOff x="9808530" y="-2"/>
            <a:chExt cx="2383470" cy="763837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A889AAD6-CF71-9076-B525-B3F7A27B95CE}"/>
                </a:ext>
              </a:extLst>
            </p:cNvPr>
            <p:cNvSpPr/>
            <p:nvPr/>
          </p:nvSpPr>
          <p:spPr>
            <a:xfrm>
              <a:off x="9808531" y="0"/>
              <a:ext cx="2383469" cy="76383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04DDD5E9-8198-C200-0376-DBBE1230D0A8}"/>
                </a:ext>
              </a:extLst>
            </p:cNvPr>
            <p:cNvGrpSpPr/>
            <p:nvPr/>
          </p:nvGrpSpPr>
          <p:grpSpPr>
            <a:xfrm>
              <a:off x="9808530" y="-2"/>
              <a:ext cx="2383469" cy="763837"/>
              <a:chOff x="9808531" y="76200"/>
              <a:chExt cx="2383469" cy="763837"/>
            </a:xfrm>
          </p:grpSpPr>
          <p:pic>
            <p:nvPicPr>
              <p:cNvPr id="7" name="Picture 6">
                <a:extLst>
                  <a:ext uri="{FF2B5EF4-FFF2-40B4-BE49-F238E27FC236}">
                    <a16:creationId xmlns:a16="http://schemas.microsoft.com/office/drawing/2014/main" id="{B6C0DE10-F981-6E0A-BA6A-7416B9261F4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alphaModFix amt="47000"/>
              </a:blip>
              <a:srcRect l="4853" t="7214" r="13211" b="20472"/>
              <a:stretch/>
            </p:blipFill>
            <p:spPr>
              <a:xfrm>
                <a:off x="9808531" y="76200"/>
                <a:ext cx="2383469" cy="763837"/>
              </a:xfrm>
              <a:prstGeom prst="rect">
                <a:avLst/>
              </a:prstGeom>
            </p:spPr>
          </p:pic>
          <p:sp>
            <p:nvSpPr>
              <p:cNvPr id="8" name="Oval 7">
                <a:extLst>
                  <a:ext uri="{FF2B5EF4-FFF2-40B4-BE49-F238E27FC236}">
                    <a16:creationId xmlns:a16="http://schemas.microsoft.com/office/drawing/2014/main" id="{137BC646-135E-0ED1-8024-CEE466B3B3B4}"/>
                  </a:ext>
                </a:extLst>
              </p:cNvPr>
              <p:cNvSpPr/>
              <p:nvPr/>
            </p:nvSpPr>
            <p:spPr>
              <a:xfrm>
                <a:off x="10323010" y="124912"/>
                <a:ext cx="83371" cy="83371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600" b="1" dirty="0"/>
                  <a:t>1</a:t>
                </a:r>
                <a:endParaRPr lang="en-GB" sz="600" b="1" dirty="0"/>
              </a:p>
            </p:txBody>
          </p:sp>
          <p:sp>
            <p:nvSpPr>
              <p:cNvPr id="9" name="Oval 8">
                <a:extLst>
                  <a:ext uri="{FF2B5EF4-FFF2-40B4-BE49-F238E27FC236}">
                    <a16:creationId xmlns:a16="http://schemas.microsoft.com/office/drawing/2014/main" id="{938DFA3B-940E-0299-7417-F44199CB13EE}"/>
                  </a:ext>
                </a:extLst>
              </p:cNvPr>
              <p:cNvSpPr/>
              <p:nvPr/>
            </p:nvSpPr>
            <p:spPr>
              <a:xfrm>
                <a:off x="9880004" y="339092"/>
                <a:ext cx="83371" cy="83371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600" b="1" dirty="0"/>
                  <a:t>2</a:t>
                </a:r>
                <a:endParaRPr lang="en-GB" sz="600" b="1" dirty="0"/>
              </a:p>
            </p:txBody>
          </p:sp>
          <p:sp>
            <p:nvSpPr>
              <p:cNvPr id="12" name="Oval 11">
                <a:extLst>
                  <a:ext uri="{FF2B5EF4-FFF2-40B4-BE49-F238E27FC236}">
                    <a16:creationId xmlns:a16="http://schemas.microsoft.com/office/drawing/2014/main" id="{5264BCC8-877C-79A5-2E6B-E54D5E71EB9D}"/>
                  </a:ext>
                </a:extLst>
              </p:cNvPr>
              <p:cNvSpPr/>
              <p:nvPr/>
            </p:nvSpPr>
            <p:spPr>
              <a:xfrm>
                <a:off x="10023289" y="522426"/>
                <a:ext cx="83371" cy="83371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600" b="1" dirty="0"/>
                  <a:t>3</a:t>
                </a:r>
                <a:endParaRPr lang="en-GB" sz="600" b="1" dirty="0"/>
              </a:p>
            </p:txBody>
          </p:sp>
        </p:grpSp>
      </p:grp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11B449D7-E6AA-F696-DA48-0C809578E080}"/>
              </a:ext>
            </a:extLst>
          </p:cNvPr>
          <p:cNvSpPr/>
          <p:nvPr/>
        </p:nvSpPr>
        <p:spPr>
          <a:xfrm>
            <a:off x="10005060" y="17780"/>
            <a:ext cx="401320" cy="490220"/>
          </a:xfrm>
          <a:custGeom>
            <a:avLst/>
            <a:gdLst>
              <a:gd name="connsiteX0" fmla="*/ 401320 w 401320"/>
              <a:gd name="connsiteY0" fmla="*/ 0 h 490220"/>
              <a:gd name="connsiteX1" fmla="*/ 20320 w 401320"/>
              <a:gd name="connsiteY1" fmla="*/ 60960 h 490220"/>
              <a:gd name="connsiteX2" fmla="*/ 0 w 401320"/>
              <a:gd name="connsiteY2" fmla="*/ 490220 h 4902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01320" h="490220">
                <a:moveTo>
                  <a:pt x="401320" y="0"/>
                </a:moveTo>
                <a:lnTo>
                  <a:pt x="20320" y="60960"/>
                </a:lnTo>
                <a:lnTo>
                  <a:pt x="0" y="490220"/>
                </a:lnTo>
              </a:path>
            </a:pathLst>
          </a:custGeom>
          <a:noFill/>
          <a:ln w="12700"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9AB296B8-D191-7FBD-F09A-EFD3F1568CC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10000"/>
                    </a14:imgEffect>
                  </a14:imgLayer>
                </a14:imgProps>
              </a:ext>
            </a:extLst>
          </a:blip>
          <a:srcRect b="13412"/>
          <a:stretch/>
        </p:blipFill>
        <p:spPr>
          <a:xfrm>
            <a:off x="7535119" y="4762883"/>
            <a:ext cx="4593927" cy="2046407"/>
          </a:xfrm>
          <a:prstGeom prst="rect">
            <a:avLst/>
          </a:prstGeom>
        </p:spPr>
      </p:pic>
      <p:grpSp>
        <p:nvGrpSpPr>
          <p:cNvPr id="22" name="Group 21">
            <a:extLst>
              <a:ext uri="{FF2B5EF4-FFF2-40B4-BE49-F238E27FC236}">
                <a16:creationId xmlns:a16="http://schemas.microsoft.com/office/drawing/2014/main" id="{03A38786-0551-AE22-7B0C-DA864D9836D9}"/>
              </a:ext>
            </a:extLst>
          </p:cNvPr>
          <p:cNvGrpSpPr/>
          <p:nvPr/>
        </p:nvGrpSpPr>
        <p:grpSpPr>
          <a:xfrm>
            <a:off x="6571675" y="850208"/>
            <a:ext cx="5467924" cy="1376915"/>
            <a:chOff x="6019800" y="7006654"/>
            <a:chExt cx="10408646" cy="2621072"/>
          </a:xfrm>
        </p:grpSpPr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62799F40-F25B-AE84-7AB0-C660E83F8DF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brightnessContrast bright="20000"/>
                      </a14:imgEffect>
                    </a14:imgLayer>
                  </a14:imgProps>
                </a:ext>
              </a:extLst>
            </a:blip>
            <a:srcRect l="1176" b="2933"/>
            <a:stretch/>
          </p:blipFill>
          <p:spPr>
            <a:xfrm>
              <a:off x="6019800" y="7006654"/>
              <a:ext cx="4906797" cy="2616975"/>
            </a:xfrm>
            <a:prstGeom prst="rect">
              <a:avLst/>
            </a:prstGeom>
          </p:spPr>
        </p:pic>
        <p:pic>
          <p:nvPicPr>
            <p:cNvPr id="20" name="Picture 19">
              <a:extLst>
                <a:ext uri="{FF2B5EF4-FFF2-40B4-BE49-F238E27FC236}">
                  <a16:creationId xmlns:a16="http://schemas.microsoft.com/office/drawing/2014/main" id="{0723B1E0-DF14-DB71-C38E-B1D9CE8E8CF4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BEBA8EAE-BF5A-486C-A8C5-ECC9F3942E4B}">
                  <a14:imgProps xmlns:a14="http://schemas.microsoft.com/office/drawing/2010/main">
                    <a14:imgLayer r:embed="rId9">
                      <a14:imgEffect>
                        <a14:brightnessContrast bright="20000" contrast="20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11521649" y="7006654"/>
              <a:ext cx="4906797" cy="2621072"/>
            </a:xfrm>
            <a:prstGeom prst="rect">
              <a:avLst/>
            </a:prstGeom>
          </p:spPr>
        </p:pic>
        <p:sp>
          <p:nvSpPr>
            <p:cNvPr id="21" name="Arrow: Right 20">
              <a:extLst>
                <a:ext uri="{FF2B5EF4-FFF2-40B4-BE49-F238E27FC236}">
                  <a16:creationId xmlns:a16="http://schemas.microsoft.com/office/drawing/2014/main" id="{F4ACAA36-A59D-99DE-FE94-7CA1FD2ABF79}"/>
                </a:ext>
              </a:extLst>
            </p:cNvPr>
            <p:cNvSpPr/>
            <p:nvPr/>
          </p:nvSpPr>
          <p:spPr>
            <a:xfrm>
              <a:off x="11073652" y="8032830"/>
              <a:ext cx="300942" cy="639819"/>
            </a:xfrm>
            <a:prstGeom prst="rightArrow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pic>
        <p:nvPicPr>
          <p:cNvPr id="23" name="Picture 22" descr="A picture containing sitting, table, room, computer&#10;&#10;Description automatically generated">
            <a:extLst>
              <a:ext uri="{FF2B5EF4-FFF2-40B4-BE49-F238E27FC236}">
                <a16:creationId xmlns:a16="http://schemas.microsoft.com/office/drawing/2014/main" id="{BF84FC58-9E6E-66F4-143F-C81AA75E0601}"/>
              </a:ext>
            </a:extLst>
          </p:cNvPr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389" t="1" r="23555" b="-2425"/>
          <a:stretch/>
        </p:blipFill>
        <p:spPr>
          <a:xfrm>
            <a:off x="5557520" y="2451359"/>
            <a:ext cx="2067194" cy="21329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14313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Rectangle 142">
            <a:extLst>
              <a:ext uri="{FF2B5EF4-FFF2-40B4-BE49-F238E27FC236}">
                <a16:creationId xmlns:a16="http://schemas.microsoft.com/office/drawing/2014/main" id="{68865C8B-362E-2FCB-69DD-D4C26BD7B1BF}"/>
              </a:ext>
            </a:extLst>
          </p:cNvPr>
          <p:cNvSpPr/>
          <p:nvPr/>
        </p:nvSpPr>
        <p:spPr>
          <a:xfrm>
            <a:off x="0" y="-1"/>
            <a:ext cx="12192000" cy="76383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>
                <a:solidFill>
                  <a:schemeClr val="bg1"/>
                </a:solidFill>
              </a:rPr>
              <a:t>Unspooling</a:t>
            </a:r>
            <a:endParaRPr lang="en-GB" sz="2800" b="1" dirty="0">
              <a:solidFill>
                <a:schemeClr val="bg1"/>
              </a:solidFill>
            </a:endParaRPr>
          </a:p>
        </p:txBody>
      </p:sp>
      <p:sp>
        <p:nvSpPr>
          <p:cNvPr id="145" name="Content Placeholder 144">
            <a:extLst>
              <a:ext uri="{FF2B5EF4-FFF2-40B4-BE49-F238E27FC236}">
                <a16:creationId xmlns:a16="http://schemas.microsoft.com/office/drawing/2014/main" id="{BC379A79-04C8-486C-8AFC-CDC2AC33865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763829"/>
            <a:ext cx="6695440" cy="3093504"/>
          </a:xfrm>
        </p:spPr>
        <p:txBody>
          <a:bodyPr tIns="72000">
            <a:normAutofit fontScale="85000" lnSpcReduction="2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b="1" dirty="0"/>
              <a:t>Position </a:t>
            </a:r>
            <a:r>
              <a:rPr lang="en-US" b="1" dirty="0" err="1"/>
              <a:t>SCLink+DFH</a:t>
            </a:r>
            <a:endParaRPr lang="en-US" b="1" dirty="0"/>
          </a:p>
          <a:p>
            <a:pPr lvl="1"/>
            <a:r>
              <a:rPr lang="en-US" dirty="0">
                <a:sym typeface="Wingdings" panose="05000000000000000000" pitchFamily="2" charset="2"/>
              </a:rPr>
              <a:t>Transfer to unspooling location</a:t>
            </a:r>
          </a:p>
          <a:p>
            <a:pPr lvl="2"/>
            <a:r>
              <a:rPr lang="en-US" dirty="0">
                <a:solidFill>
                  <a:schemeClr val="accent5"/>
                </a:solidFill>
                <a:sym typeface="Wingdings" panose="05000000000000000000" pitchFamily="2" charset="2"/>
              </a:rPr>
              <a:t>EN-HE</a:t>
            </a:r>
          </a:p>
          <a:p>
            <a:pPr lvl="1"/>
            <a:r>
              <a:rPr lang="en-US" dirty="0">
                <a:sym typeface="Wingdings" panose="05000000000000000000" pitchFamily="2" charset="2"/>
              </a:rPr>
              <a:t>Install spooler</a:t>
            </a:r>
          </a:p>
          <a:p>
            <a:pPr lvl="2"/>
            <a:r>
              <a:rPr lang="en-US" dirty="0">
                <a:solidFill>
                  <a:srgbClr val="00B050"/>
                </a:solidFill>
                <a:sym typeface="Wingdings" panose="05000000000000000000" pitchFamily="2" charset="2"/>
              </a:rPr>
              <a:t>MSC</a:t>
            </a:r>
          </a:p>
          <a:p>
            <a:pPr lvl="2"/>
            <a:endParaRPr lang="en-US" dirty="0">
              <a:sym typeface="Wingdings" panose="05000000000000000000" pitchFamily="2" charset="2"/>
            </a:endParaRPr>
          </a:p>
          <a:p>
            <a:pPr lvl="2"/>
            <a:endParaRPr lang="en-US" dirty="0">
              <a:sym typeface="Wingdings" panose="05000000000000000000" pitchFamily="2" charset="2"/>
            </a:endParaRPr>
          </a:p>
          <a:p>
            <a:pPr lvl="2"/>
            <a:endParaRPr lang="en-US" dirty="0">
              <a:sym typeface="Wingdings" panose="05000000000000000000" pitchFamily="2" charset="2"/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b="1" dirty="0">
                <a:sym typeface="Wingdings" panose="05000000000000000000" pitchFamily="2" charset="2"/>
              </a:rPr>
              <a:t>Unspooling in UR</a:t>
            </a:r>
          </a:p>
          <a:p>
            <a:pPr lvl="1"/>
            <a:r>
              <a:rPr lang="en-US" dirty="0">
                <a:sym typeface="Wingdings" panose="05000000000000000000" pitchFamily="2" charset="2"/>
              </a:rPr>
              <a:t>P1 then P5 : M-left/X-left/M-right/X-right</a:t>
            </a:r>
          </a:p>
          <a:p>
            <a:pPr lvl="2"/>
            <a:r>
              <a:rPr lang="en-US" dirty="0">
                <a:solidFill>
                  <a:schemeClr val="accent5"/>
                </a:solidFill>
                <a:sym typeface="Wingdings" panose="05000000000000000000" pitchFamily="2" charset="2"/>
              </a:rPr>
              <a:t>EN-HE + </a:t>
            </a:r>
            <a:r>
              <a:rPr lang="en-US" dirty="0">
                <a:solidFill>
                  <a:srgbClr val="00B050"/>
                </a:solidFill>
                <a:sym typeface="Wingdings" panose="05000000000000000000" pitchFamily="2" charset="2"/>
              </a:rPr>
              <a:t>MSC</a:t>
            </a:r>
          </a:p>
          <a:p>
            <a:endParaRPr lang="en-GB" dirty="0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1C169ACB-509C-9D1F-487E-1FE6092DAA4E}"/>
              </a:ext>
            </a:extLst>
          </p:cNvPr>
          <p:cNvCxnSpPr/>
          <p:nvPr/>
        </p:nvCxnSpPr>
        <p:spPr>
          <a:xfrm>
            <a:off x="76200" y="2806645"/>
            <a:ext cx="120396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2" name="Group 11">
            <a:extLst>
              <a:ext uri="{FF2B5EF4-FFF2-40B4-BE49-F238E27FC236}">
                <a16:creationId xmlns:a16="http://schemas.microsoft.com/office/drawing/2014/main" id="{A98A5EB4-3149-11B2-FE92-D879C447C32B}"/>
              </a:ext>
            </a:extLst>
          </p:cNvPr>
          <p:cNvGrpSpPr/>
          <p:nvPr/>
        </p:nvGrpSpPr>
        <p:grpSpPr>
          <a:xfrm>
            <a:off x="7666797" y="3030334"/>
            <a:ext cx="4372803" cy="3641232"/>
            <a:chOff x="4918778" y="3865564"/>
            <a:chExt cx="2478029" cy="2063453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9497CA32-536C-2396-3CC3-CFFC49E95E5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918778" y="3865564"/>
              <a:ext cx="2478029" cy="500325"/>
            </a:xfrm>
            <a:prstGeom prst="rect">
              <a:avLst/>
            </a:prstGeom>
          </p:spPr>
        </p:pic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C75CEB9C-92B1-3AED-93DB-DAA7E3A051D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918778" y="4390669"/>
              <a:ext cx="2478029" cy="498217"/>
            </a:xfrm>
            <a:prstGeom prst="rect">
              <a:avLst/>
            </a:prstGeom>
          </p:spPr>
        </p:pic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330CF15E-7C0E-5334-D49E-C699F965EEC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918778" y="4913666"/>
              <a:ext cx="2478029" cy="505019"/>
            </a:xfrm>
            <a:prstGeom prst="rect">
              <a:avLst/>
            </a:prstGeom>
          </p:spPr>
        </p:pic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8C6B5A9B-BC09-65E1-14FD-2BF9CEE31379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918778" y="5429878"/>
              <a:ext cx="2478029" cy="499139"/>
            </a:xfrm>
            <a:prstGeom prst="rect">
              <a:avLst/>
            </a:prstGeom>
          </p:spPr>
        </p:pic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608DBFE6-E1FF-D870-D0CA-9445D36AB25B}"/>
              </a:ext>
            </a:extLst>
          </p:cNvPr>
          <p:cNvGrpSpPr/>
          <p:nvPr/>
        </p:nvGrpSpPr>
        <p:grpSpPr>
          <a:xfrm>
            <a:off x="3524521" y="3853277"/>
            <a:ext cx="3923717" cy="2818285"/>
            <a:chOff x="624893" y="3525529"/>
            <a:chExt cx="6066667" cy="4357500"/>
          </a:xfrm>
        </p:grpSpPr>
        <p:pic>
          <p:nvPicPr>
            <p:cNvPr id="2" name="Picture 1">
              <a:extLst>
                <a:ext uri="{FF2B5EF4-FFF2-40B4-BE49-F238E27FC236}">
                  <a16:creationId xmlns:a16="http://schemas.microsoft.com/office/drawing/2014/main" id="{174BFCC2-CE60-CFF9-A99E-1DF34EEA134C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rcRect t="7087" b="8961"/>
            <a:stretch/>
          </p:blipFill>
          <p:spPr>
            <a:xfrm>
              <a:off x="624893" y="3525529"/>
              <a:ext cx="6066667" cy="4357500"/>
            </a:xfrm>
            <a:prstGeom prst="rect">
              <a:avLst/>
            </a:prstGeom>
          </p:spPr>
        </p:pic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275B9EC5-2ED9-9296-A9E3-93B8C4DAFE77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brightnessContrast bright="20000" contrast="10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2064420" y="4688848"/>
              <a:ext cx="3187609" cy="1757412"/>
            </a:xfrm>
            <a:prstGeom prst="rect">
              <a:avLst/>
            </a:prstGeom>
            <a:effectLst>
              <a:glow rad="101600">
                <a:schemeClr val="bg1">
                  <a:alpha val="60000"/>
                </a:schemeClr>
              </a:glow>
            </a:effectLst>
          </p:spPr>
        </p:pic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068237CF-27C9-8E74-B529-4E9C9653FFC9}"/>
              </a:ext>
            </a:extLst>
          </p:cNvPr>
          <p:cNvGrpSpPr/>
          <p:nvPr/>
        </p:nvGrpSpPr>
        <p:grpSpPr>
          <a:xfrm>
            <a:off x="5887682" y="847371"/>
            <a:ext cx="6228117" cy="1677215"/>
            <a:chOff x="4512840" y="477129"/>
            <a:chExt cx="7602960" cy="2047457"/>
          </a:xfrm>
        </p:grpSpPr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1266A378-6D51-DC4A-6193-F4197CB08E67}"/>
                </a:ext>
              </a:extLst>
            </p:cNvPr>
            <p:cNvGrpSpPr/>
            <p:nvPr/>
          </p:nvGrpSpPr>
          <p:grpSpPr>
            <a:xfrm>
              <a:off x="4512840" y="478481"/>
              <a:ext cx="3978266" cy="2046105"/>
              <a:chOff x="1358900" y="1690688"/>
              <a:chExt cx="9753599" cy="5016479"/>
            </a:xfrm>
          </p:grpSpPr>
          <p:pic>
            <p:nvPicPr>
              <p:cNvPr id="18" name="Content Placeholder 4">
                <a:extLst>
                  <a:ext uri="{FF2B5EF4-FFF2-40B4-BE49-F238E27FC236}">
                    <a16:creationId xmlns:a16="http://schemas.microsoft.com/office/drawing/2014/main" id="{3170CD46-65BA-211B-C550-5057C63F37D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>
                <a:extLst>
                  <a:ext uri="{BEBA8EAE-BF5A-486C-A8C5-ECC9F3942E4B}">
                    <a14:imgProps xmlns:a14="http://schemas.microsoft.com/office/drawing/2010/main">
                      <a14:imgLayer r:embed="rId10">
                        <a14:imgEffect>
                          <a14:brightnessContrast bright="20000" contrast="1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/>
            </p:blipFill>
            <p:spPr>
              <a:xfrm>
                <a:off x="1358900" y="1690688"/>
                <a:ext cx="9753599" cy="5016479"/>
              </a:xfrm>
              <a:prstGeom prst="rect">
                <a:avLst/>
              </a:prstGeom>
            </p:spPr>
          </p:pic>
          <p:pic>
            <p:nvPicPr>
              <p:cNvPr id="19" name="Content Placeholder 4">
                <a:extLst>
                  <a:ext uri="{FF2B5EF4-FFF2-40B4-BE49-F238E27FC236}">
                    <a16:creationId xmlns:a16="http://schemas.microsoft.com/office/drawing/2014/main" id="{45D071E9-D723-49D5-4613-B8C23E73AC1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1">
                <a:extLst>
                  <a:ext uri="{BEBA8EAE-BF5A-486C-A8C5-ECC9F3942E4B}">
                    <a14:imgProps xmlns:a14="http://schemas.microsoft.com/office/drawing/2010/main">
                      <a14:imgLayer r:embed="rId12">
                        <a14:imgEffect>
                          <a14:brightnessContrast bright="20000" contrast="1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54593" t="38815" r="20587" b="39941"/>
              <a:stretch/>
            </p:blipFill>
            <p:spPr>
              <a:xfrm>
                <a:off x="6683672" y="3637865"/>
                <a:ext cx="2420857" cy="1065703"/>
              </a:xfrm>
              <a:prstGeom prst="rect">
                <a:avLst/>
              </a:prstGeom>
            </p:spPr>
          </p:pic>
          <p:pic>
            <p:nvPicPr>
              <p:cNvPr id="20" name="Content Placeholder 4">
                <a:extLst>
                  <a:ext uri="{FF2B5EF4-FFF2-40B4-BE49-F238E27FC236}">
                    <a16:creationId xmlns:a16="http://schemas.microsoft.com/office/drawing/2014/main" id="{134F390C-EAE4-5AD1-C47E-4ACFA4E7247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3">
                <a:extLst>
                  <a:ext uri="{BEBA8EAE-BF5A-486C-A8C5-ECC9F3942E4B}">
                    <a14:imgProps xmlns:a14="http://schemas.microsoft.com/office/drawing/2010/main">
                      <a14:imgLayer r:embed="rId14">
                        <a14:imgEffect>
                          <a14:brightnessContrast bright="20000" contrast="1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4647" t="37411" r="45407" b="26002"/>
              <a:stretch/>
            </p:blipFill>
            <p:spPr>
              <a:xfrm>
                <a:off x="3762855" y="3539188"/>
                <a:ext cx="2920818" cy="1835379"/>
              </a:xfrm>
              <a:prstGeom prst="rect">
                <a:avLst/>
              </a:prstGeom>
            </p:spPr>
          </p:pic>
          <p:pic>
            <p:nvPicPr>
              <p:cNvPr id="21" name="Content Placeholder 4">
                <a:extLst>
                  <a:ext uri="{FF2B5EF4-FFF2-40B4-BE49-F238E27FC236}">
                    <a16:creationId xmlns:a16="http://schemas.microsoft.com/office/drawing/2014/main" id="{BDCA686C-6929-5A02-B969-A6990D838BB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3">
                <a:alphaModFix amt="68000"/>
                <a:extLst>
                  <a:ext uri="{BEBA8EAE-BF5A-486C-A8C5-ECC9F3942E4B}">
                    <a14:imgProps xmlns:a14="http://schemas.microsoft.com/office/drawing/2010/main">
                      <a14:imgLayer r:embed="rId14">
                        <a14:imgEffect>
                          <a14:brightnessContrast bright="20000" contrast="1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51616" t="37411" r="32864" b="34896"/>
              <a:stretch/>
            </p:blipFill>
            <p:spPr>
              <a:xfrm>
                <a:off x="6393180" y="3538036"/>
                <a:ext cx="1513840" cy="1389199"/>
              </a:xfrm>
              <a:prstGeom prst="rect">
                <a:avLst/>
              </a:prstGeom>
            </p:spPr>
          </p:pic>
          <p:pic>
            <p:nvPicPr>
              <p:cNvPr id="22" name="Content Placeholder 4">
                <a:extLst>
                  <a:ext uri="{FF2B5EF4-FFF2-40B4-BE49-F238E27FC236}">
                    <a16:creationId xmlns:a16="http://schemas.microsoft.com/office/drawing/2014/main" id="{171D5B1F-36DE-A591-32F1-E0ED3016590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5">
                <a:extLst>
                  <a:ext uri="{BEBA8EAE-BF5A-486C-A8C5-ECC9F3942E4B}">
                    <a14:imgProps xmlns:a14="http://schemas.microsoft.com/office/drawing/2010/main">
                      <a14:imgLayer r:embed="rId16">
                        <a14:imgEffect>
                          <a14:brightnessContrast bright="20000" contrast="1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" t="51996" r="73073" b="25423"/>
              <a:stretch/>
            </p:blipFill>
            <p:spPr>
              <a:xfrm>
                <a:off x="1358901" y="4299046"/>
                <a:ext cx="2626246" cy="1132764"/>
              </a:xfrm>
              <a:prstGeom prst="rect">
                <a:avLst/>
              </a:prstGeom>
            </p:spPr>
          </p:pic>
          <p:pic>
            <p:nvPicPr>
              <p:cNvPr id="23" name="Content Placeholder 4">
                <a:extLst>
                  <a:ext uri="{FF2B5EF4-FFF2-40B4-BE49-F238E27FC236}">
                    <a16:creationId xmlns:a16="http://schemas.microsoft.com/office/drawing/2014/main" id="{5974207B-3F1A-219D-D365-19F63B927E5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5">
                <a:alphaModFix amt="52000"/>
                <a:extLst>
                  <a:ext uri="{BEBA8EAE-BF5A-486C-A8C5-ECC9F3942E4B}">
                    <a14:imgProps xmlns:a14="http://schemas.microsoft.com/office/drawing/2010/main">
                      <a14:imgLayer r:embed="rId16">
                        <a14:imgEffect>
                          <a14:brightnessContrast bright="20000" contrast="1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6983" t="51996" r="54479" b="25423"/>
              <a:stretch/>
            </p:blipFill>
            <p:spPr>
              <a:xfrm>
                <a:off x="3985147" y="4299046"/>
                <a:ext cx="1808127" cy="1132764"/>
              </a:xfrm>
              <a:prstGeom prst="rect">
                <a:avLst/>
              </a:prstGeom>
            </p:spPr>
          </p:pic>
        </p:grpSp>
        <p:pic>
          <p:nvPicPr>
            <p:cNvPr id="25" name="Content Placeholder 4">
              <a:extLst>
                <a:ext uri="{FF2B5EF4-FFF2-40B4-BE49-F238E27FC236}">
                  <a16:creationId xmlns:a16="http://schemas.microsoft.com/office/drawing/2014/main" id="{A7440976-B6D9-8980-51C7-588CB1659CEF}"/>
                </a:ext>
              </a:extLst>
            </p:cNvPr>
            <p:cNvPicPr>
              <a:picLocks noChangeAspect="1"/>
            </p:cNvPicPr>
            <p:nvPr/>
          </p:nvPicPr>
          <p:blipFill>
            <a:blip r:embed="rId17">
              <a:extLst>
                <a:ext uri="{BEBA8EAE-BF5A-486C-A8C5-ECC9F3942E4B}">
                  <a14:imgProps xmlns:a14="http://schemas.microsoft.com/office/drawing/2010/main">
                    <a14:imgLayer r:embed="rId18">
                      <a14:imgEffect>
                        <a14:brightnessContrast bright="20000" contrast="1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11866"/>
            <a:stretch/>
          </p:blipFill>
          <p:spPr>
            <a:xfrm>
              <a:off x="8609591" y="477129"/>
              <a:ext cx="3506209" cy="2046114"/>
            </a:xfrm>
            <a:prstGeom prst="rect">
              <a:avLst/>
            </a:prstGeom>
          </p:spPr>
        </p:pic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AFE0D5A1-3CD5-E7B7-ABEE-F2968100A9B4}"/>
              </a:ext>
            </a:extLst>
          </p:cNvPr>
          <p:cNvGrpSpPr/>
          <p:nvPr/>
        </p:nvGrpSpPr>
        <p:grpSpPr>
          <a:xfrm>
            <a:off x="9808530" y="-2"/>
            <a:ext cx="2383470" cy="763837"/>
            <a:chOff x="9808530" y="-2"/>
            <a:chExt cx="2383470" cy="763837"/>
          </a:xfrm>
        </p:grpSpPr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106FF742-7EEF-A8F9-A45F-E9C00F9BA064}"/>
                </a:ext>
              </a:extLst>
            </p:cNvPr>
            <p:cNvGrpSpPr/>
            <p:nvPr/>
          </p:nvGrpSpPr>
          <p:grpSpPr>
            <a:xfrm>
              <a:off x="9808530" y="-2"/>
              <a:ext cx="2383470" cy="763837"/>
              <a:chOff x="9808530" y="-2"/>
              <a:chExt cx="2383470" cy="763837"/>
            </a:xfrm>
          </p:grpSpPr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0DEDD744-ABB1-C1BB-EC71-A5FF494F95ED}"/>
                  </a:ext>
                </a:extLst>
              </p:cNvPr>
              <p:cNvSpPr/>
              <p:nvPr/>
            </p:nvSpPr>
            <p:spPr>
              <a:xfrm>
                <a:off x="9808531" y="0"/>
                <a:ext cx="2383469" cy="76383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grpSp>
            <p:nvGrpSpPr>
              <p:cNvPr id="6" name="Group 5">
                <a:extLst>
                  <a:ext uri="{FF2B5EF4-FFF2-40B4-BE49-F238E27FC236}">
                    <a16:creationId xmlns:a16="http://schemas.microsoft.com/office/drawing/2014/main" id="{3BFC582B-F1C9-4905-CE5F-A7FF815D7A63}"/>
                  </a:ext>
                </a:extLst>
              </p:cNvPr>
              <p:cNvGrpSpPr/>
              <p:nvPr/>
            </p:nvGrpSpPr>
            <p:grpSpPr>
              <a:xfrm>
                <a:off x="9808530" y="-2"/>
                <a:ext cx="2383469" cy="763837"/>
                <a:chOff x="9808531" y="76200"/>
                <a:chExt cx="2383469" cy="763837"/>
              </a:xfrm>
            </p:grpSpPr>
            <p:pic>
              <p:nvPicPr>
                <p:cNvPr id="7" name="Picture 6">
                  <a:extLst>
                    <a:ext uri="{FF2B5EF4-FFF2-40B4-BE49-F238E27FC236}">
                      <a16:creationId xmlns:a16="http://schemas.microsoft.com/office/drawing/2014/main" id="{1F5C64D6-9BF9-C17B-7BDA-01B63FCCFD63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19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  <a:alphaModFix amt="47000"/>
                </a:blip>
                <a:srcRect l="4853" t="7214" r="13211" b="20472"/>
                <a:stretch/>
              </p:blipFill>
              <p:spPr>
                <a:xfrm>
                  <a:off x="9808531" y="76200"/>
                  <a:ext cx="2383469" cy="763837"/>
                </a:xfrm>
                <a:prstGeom prst="rect">
                  <a:avLst/>
                </a:prstGeom>
              </p:spPr>
            </p:pic>
            <p:sp>
              <p:nvSpPr>
                <p:cNvPr id="13" name="Oval 12">
                  <a:extLst>
                    <a:ext uri="{FF2B5EF4-FFF2-40B4-BE49-F238E27FC236}">
                      <a16:creationId xmlns:a16="http://schemas.microsoft.com/office/drawing/2014/main" id="{A8A1C35A-7FAD-71C6-0A37-6246C724E009}"/>
                    </a:ext>
                  </a:extLst>
                </p:cNvPr>
                <p:cNvSpPr/>
                <p:nvPr/>
              </p:nvSpPr>
              <p:spPr>
                <a:xfrm>
                  <a:off x="10075378" y="505319"/>
                  <a:ext cx="83371" cy="83371"/>
                </a:xfrm>
                <a:prstGeom prst="ellipse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600" b="1" dirty="0"/>
                    <a:t>1</a:t>
                  </a:r>
                  <a:endParaRPr lang="en-GB" sz="600" b="1" dirty="0"/>
                </a:p>
              </p:txBody>
            </p:sp>
            <p:sp>
              <p:nvSpPr>
                <p:cNvPr id="14" name="Oval 13">
                  <a:extLst>
                    <a:ext uri="{FF2B5EF4-FFF2-40B4-BE49-F238E27FC236}">
                      <a16:creationId xmlns:a16="http://schemas.microsoft.com/office/drawing/2014/main" id="{D829E241-7124-E06A-0E17-1214BB784AB7}"/>
                    </a:ext>
                  </a:extLst>
                </p:cNvPr>
                <p:cNvSpPr/>
                <p:nvPr/>
              </p:nvSpPr>
              <p:spPr>
                <a:xfrm>
                  <a:off x="10836724" y="246760"/>
                  <a:ext cx="83371" cy="83371"/>
                </a:xfrm>
                <a:prstGeom prst="ellipse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600" b="1" dirty="0"/>
                    <a:t>2</a:t>
                  </a:r>
                  <a:endParaRPr lang="en-GB" sz="600" b="1" dirty="0"/>
                </a:p>
              </p:txBody>
            </p:sp>
          </p:grpSp>
        </p:grp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C5D399CE-595B-101E-233C-ED6CA2E968FE}"/>
                </a:ext>
              </a:extLst>
            </p:cNvPr>
            <p:cNvCxnSpPr/>
            <p:nvPr/>
          </p:nvCxnSpPr>
          <p:spPr>
            <a:xfrm flipV="1">
              <a:off x="10195560" y="30480"/>
              <a:ext cx="1499235" cy="421115"/>
            </a:xfrm>
            <a:prstGeom prst="line">
              <a:avLst/>
            </a:prstGeom>
            <a:ln w="12700"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5B037B2B-AFDD-E4A1-A160-A9B1C1C8D3F6}"/>
                </a:ext>
              </a:extLst>
            </p:cNvPr>
            <p:cNvCxnSpPr>
              <a:cxnSpLocks/>
            </p:cNvCxnSpPr>
            <p:nvPr/>
          </p:nvCxnSpPr>
          <p:spPr>
            <a:xfrm>
              <a:off x="11694795" y="30475"/>
              <a:ext cx="169545" cy="154476"/>
            </a:xfrm>
            <a:prstGeom prst="line">
              <a:avLst/>
            </a:prstGeom>
            <a:ln w="12700"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5E57C388-1774-A876-53FA-A1F633074C64}"/>
                </a:ext>
              </a:extLst>
            </p:cNvPr>
            <p:cNvCxnSpPr>
              <a:cxnSpLocks/>
            </p:cNvCxnSpPr>
            <p:nvPr/>
          </p:nvCxnSpPr>
          <p:spPr>
            <a:xfrm>
              <a:off x="11414760" y="107713"/>
              <a:ext cx="169545" cy="154476"/>
            </a:xfrm>
            <a:prstGeom prst="line">
              <a:avLst/>
            </a:prstGeom>
            <a:ln w="12700"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B0CB1965-988E-880A-EE38-F35792D28FE6}"/>
                </a:ext>
              </a:extLst>
            </p:cNvPr>
            <p:cNvCxnSpPr>
              <a:cxnSpLocks/>
            </p:cNvCxnSpPr>
            <p:nvPr/>
          </p:nvCxnSpPr>
          <p:spPr>
            <a:xfrm>
              <a:off x="10418926" y="391710"/>
              <a:ext cx="169545" cy="154476"/>
            </a:xfrm>
            <a:prstGeom prst="line">
              <a:avLst/>
            </a:prstGeom>
            <a:ln w="12700"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5150598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Rectangle 142">
            <a:extLst>
              <a:ext uri="{FF2B5EF4-FFF2-40B4-BE49-F238E27FC236}">
                <a16:creationId xmlns:a16="http://schemas.microsoft.com/office/drawing/2014/main" id="{68865C8B-362E-2FCB-69DD-D4C26BD7B1BF}"/>
              </a:ext>
            </a:extLst>
          </p:cNvPr>
          <p:cNvSpPr/>
          <p:nvPr/>
        </p:nvSpPr>
        <p:spPr>
          <a:xfrm>
            <a:off x="0" y="-1"/>
            <a:ext cx="12192000" cy="76382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>
                <a:solidFill>
                  <a:schemeClr val="bg1"/>
                </a:solidFill>
              </a:rPr>
              <a:t>Core insertion</a:t>
            </a:r>
            <a:endParaRPr lang="en-GB" sz="2800" b="1" dirty="0">
              <a:solidFill>
                <a:schemeClr val="bg1"/>
              </a:solidFill>
            </a:endParaRPr>
          </a:p>
        </p:txBody>
      </p:sp>
      <p:sp>
        <p:nvSpPr>
          <p:cNvPr id="145" name="Content Placeholder 144">
            <a:extLst>
              <a:ext uri="{FF2B5EF4-FFF2-40B4-BE49-F238E27FC236}">
                <a16:creationId xmlns:a16="http://schemas.microsoft.com/office/drawing/2014/main" id="{BC379A79-04C8-486C-8AFC-CDC2AC33865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763828"/>
            <a:ext cx="6024880" cy="6094171"/>
          </a:xfrm>
        </p:spPr>
        <p:txBody>
          <a:bodyPr tIns="72000">
            <a:normAutofit fontScale="62500" lnSpcReduction="2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b="1" dirty="0"/>
              <a:t>M-type insertion</a:t>
            </a:r>
          </a:p>
          <a:p>
            <a:pPr lvl="1"/>
            <a:r>
              <a:rPr lang="en-US" dirty="0">
                <a:sym typeface="Wingdings" panose="05000000000000000000" pitchFamily="2" charset="2"/>
              </a:rPr>
              <a:t>Install on shelves</a:t>
            </a:r>
          </a:p>
          <a:p>
            <a:pPr lvl="1"/>
            <a:r>
              <a:rPr lang="en-US" dirty="0">
                <a:sym typeface="Wingdings" panose="05000000000000000000" pitchFamily="2" charset="2"/>
              </a:rPr>
              <a:t>Install cable chain horizontally</a:t>
            </a:r>
          </a:p>
          <a:p>
            <a:pPr lvl="1"/>
            <a:r>
              <a:rPr lang="en-US" dirty="0">
                <a:sym typeface="Wingdings" panose="05000000000000000000" pitchFamily="2" charset="2"/>
              </a:rPr>
              <a:t>Form the </a:t>
            </a:r>
            <a:r>
              <a:rPr lang="en-US" dirty="0" err="1">
                <a:sym typeface="Wingdings" panose="05000000000000000000" pitchFamily="2" charset="2"/>
              </a:rPr>
              <a:t>SCLink</a:t>
            </a:r>
            <a:endParaRPr lang="en-US" dirty="0">
              <a:sym typeface="Wingdings" panose="05000000000000000000" pitchFamily="2" charset="2"/>
            </a:endParaRPr>
          </a:p>
          <a:p>
            <a:pPr lvl="1"/>
            <a:r>
              <a:rPr lang="en-US" dirty="0">
                <a:sym typeface="Wingdings" panose="05000000000000000000" pitchFamily="2" charset="2"/>
              </a:rPr>
              <a:t>Lower the </a:t>
            </a:r>
            <a:r>
              <a:rPr lang="en-US" dirty="0" err="1">
                <a:sym typeface="Wingdings" panose="05000000000000000000" pitchFamily="2" charset="2"/>
              </a:rPr>
              <a:t>SCLink</a:t>
            </a:r>
            <a:r>
              <a:rPr lang="en-US" dirty="0">
                <a:sym typeface="Wingdings" panose="05000000000000000000" pitchFamily="2" charset="2"/>
              </a:rPr>
              <a:t> head</a:t>
            </a:r>
          </a:p>
          <a:p>
            <a:pPr lvl="2"/>
            <a:r>
              <a:rPr lang="en-US" dirty="0">
                <a:solidFill>
                  <a:schemeClr val="accent5"/>
                </a:solidFill>
                <a:sym typeface="Wingdings" panose="05000000000000000000" pitchFamily="2" charset="2"/>
              </a:rPr>
              <a:t>EN-HE + </a:t>
            </a:r>
            <a:r>
              <a:rPr lang="en-US" dirty="0">
                <a:solidFill>
                  <a:srgbClr val="00B050"/>
                </a:solidFill>
                <a:sym typeface="Wingdings" panose="05000000000000000000" pitchFamily="2" charset="2"/>
              </a:rPr>
              <a:t>MSC</a:t>
            </a:r>
          </a:p>
          <a:p>
            <a:pPr lvl="1"/>
            <a:endParaRPr lang="en-US" dirty="0">
              <a:sym typeface="Wingdings" panose="05000000000000000000" pitchFamily="2" charset="2"/>
            </a:endParaRPr>
          </a:p>
          <a:p>
            <a:pPr lvl="1"/>
            <a:endParaRPr lang="en-US" dirty="0">
              <a:sym typeface="Wingdings" panose="05000000000000000000" pitchFamily="2" charset="2"/>
            </a:endParaRPr>
          </a:p>
          <a:p>
            <a:pPr lvl="1"/>
            <a:endParaRPr lang="en-US" dirty="0">
              <a:sym typeface="Wingdings" panose="05000000000000000000" pitchFamily="2" charset="2"/>
            </a:endParaRPr>
          </a:p>
          <a:p>
            <a:pPr lvl="1"/>
            <a:endParaRPr lang="en-US" dirty="0">
              <a:sym typeface="Wingdings" panose="05000000000000000000" pitchFamily="2" charset="2"/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b="1" dirty="0">
                <a:sym typeface="Wingdings" panose="05000000000000000000" pitchFamily="2" charset="2"/>
              </a:rPr>
              <a:t>M-</a:t>
            </a:r>
            <a:r>
              <a:rPr lang="en-US" b="1" dirty="0" err="1">
                <a:sym typeface="Wingdings" panose="05000000000000000000" pitchFamily="2" charset="2"/>
              </a:rPr>
              <a:t>SCLink</a:t>
            </a:r>
            <a:r>
              <a:rPr lang="en-US" b="1" dirty="0">
                <a:sym typeface="Wingdings" panose="05000000000000000000" pitchFamily="2" charset="2"/>
              </a:rPr>
              <a:t> routing to DFM</a:t>
            </a:r>
          </a:p>
          <a:p>
            <a:pPr lvl="1"/>
            <a:r>
              <a:rPr lang="en-US" dirty="0">
                <a:sym typeface="Wingdings" panose="05000000000000000000" pitchFamily="2" charset="2"/>
              </a:rPr>
              <a:t>Transfer from core to QXL tray</a:t>
            </a:r>
          </a:p>
          <a:p>
            <a:pPr lvl="1"/>
            <a:r>
              <a:rPr lang="en-US" dirty="0">
                <a:sym typeface="Wingdings" panose="05000000000000000000" pitchFamily="2" charset="2"/>
              </a:rPr>
              <a:t>Route to DFM area above QXL</a:t>
            </a:r>
          </a:p>
          <a:p>
            <a:pPr lvl="1"/>
            <a:r>
              <a:rPr lang="en-US" dirty="0">
                <a:sym typeface="Wingdings" panose="05000000000000000000" pitchFamily="2" charset="2"/>
              </a:rPr>
              <a:t>Store on the wall</a:t>
            </a:r>
          </a:p>
          <a:p>
            <a:pPr lvl="2"/>
            <a:r>
              <a:rPr lang="en-US" dirty="0">
                <a:solidFill>
                  <a:schemeClr val="accent5"/>
                </a:solidFill>
                <a:sym typeface="Wingdings" panose="05000000000000000000" pitchFamily="2" charset="2"/>
              </a:rPr>
              <a:t>EN-HE + </a:t>
            </a:r>
            <a:r>
              <a:rPr lang="en-US" dirty="0">
                <a:solidFill>
                  <a:srgbClr val="00B050"/>
                </a:solidFill>
                <a:sym typeface="Wingdings" panose="05000000000000000000" pitchFamily="2" charset="2"/>
              </a:rPr>
              <a:t>MSC</a:t>
            </a:r>
          </a:p>
          <a:p>
            <a:pPr lvl="1"/>
            <a:r>
              <a:rPr lang="en-US" dirty="0">
                <a:sym typeface="Wingdings" panose="05000000000000000000" pitchFamily="2" charset="2"/>
              </a:rPr>
              <a:t>QC : Leak &amp; HV test #1</a:t>
            </a:r>
          </a:p>
          <a:p>
            <a:pPr lvl="2"/>
            <a:r>
              <a:rPr lang="en-US" dirty="0" err="1">
                <a:solidFill>
                  <a:schemeClr val="accent5"/>
                </a:solidFill>
                <a:sym typeface="Wingdings" panose="05000000000000000000" pitchFamily="2" charset="2"/>
              </a:rPr>
              <a:t>ElQA</a:t>
            </a:r>
            <a:r>
              <a:rPr lang="en-US" dirty="0">
                <a:solidFill>
                  <a:schemeClr val="accent5"/>
                </a:solidFill>
                <a:sym typeface="Wingdings" panose="05000000000000000000" pitchFamily="2" charset="2"/>
              </a:rPr>
              <a:t> + TE-VSC + </a:t>
            </a:r>
            <a:r>
              <a:rPr lang="en-US" dirty="0">
                <a:solidFill>
                  <a:srgbClr val="00B050"/>
                </a:solidFill>
                <a:sym typeface="Wingdings" panose="05000000000000000000" pitchFamily="2" charset="2"/>
              </a:rPr>
              <a:t>MSC</a:t>
            </a:r>
          </a:p>
          <a:p>
            <a:pPr lvl="5"/>
            <a:endParaRPr lang="en-US" dirty="0">
              <a:solidFill>
                <a:srgbClr val="00B050"/>
              </a:solidFill>
              <a:sym typeface="Wingdings" panose="05000000000000000000" pitchFamily="2" charset="2"/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b="1" dirty="0">
                <a:sym typeface="Wingdings" panose="05000000000000000000" pitchFamily="2" charset="2"/>
              </a:rPr>
              <a:t>X-type insertion</a:t>
            </a:r>
          </a:p>
          <a:p>
            <a:pPr lvl="1"/>
            <a:r>
              <a:rPr lang="en-US" dirty="0">
                <a:sym typeface="Wingdings" panose="05000000000000000000" pitchFamily="2" charset="2"/>
              </a:rPr>
              <a:t>Install on shelves</a:t>
            </a:r>
          </a:p>
          <a:p>
            <a:pPr lvl="1"/>
            <a:r>
              <a:rPr lang="en-US" dirty="0">
                <a:sym typeface="Wingdings" panose="05000000000000000000" pitchFamily="2" charset="2"/>
              </a:rPr>
              <a:t>Install cable chain horizontally</a:t>
            </a:r>
          </a:p>
          <a:p>
            <a:pPr lvl="1"/>
            <a:r>
              <a:rPr lang="en-US" dirty="0">
                <a:sym typeface="Wingdings" panose="05000000000000000000" pitchFamily="2" charset="2"/>
              </a:rPr>
              <a:t>Form the </a:t>
            </a:r>
            <a:r>
              <a:rPr lang="en-US" dirty="0" err="1">
                <a:sym typeface="Wingdings" panose="05000000000000000000" pitchFamily="2" charset="2"/>
              </a:rPr>
              <a:t>Sclink</a:t>
            </a:r>
            <a:endParaRPr lang="en-US" dirty="0">
              <a:sym typeface="Wingdings" panose="05000000000000000000" pitchFamily="2" charset="2"/>
            </a:endParaRPr>
          </a:p>
          <a:p>
            <a:pPr lvl="1"/>
            <a:r>
              <a:rPr lang="en-US" dirty="0">
                <a:sym typeface="Wingdings" panose="05000000000000000000" pitchFamily="2" charset="2"/>
              </a:rPr>
              <a:t>Lower the </a:t>
            </a:r>
            <a:r>
              <a:rPr lang="en-US" dirty="0" err="1">
                <a:sym typeface="Wingdings" panose="05000000000000000000" pitchFamily="2" charset="2"/>
              </a:rPr>
              <a:t>Sclink</a:t>
            </a:r>
            <a:r>
              <a:rPr lang="en-US" dirty="0">
                <a:sym typeface="Wingdings" panose="05000000000000000000" pitchFamily="2" charset="2"/>
              </a:rPr>
              <a:t> head</a:t>
            </a:r>
          </a:p>
          <a:p>
            <a:pPr lvl="2"/>
            <a:r>
              <a:rPr lang="en-US" dirty="0">
                <a:solidFill>
                  <a:schemeClr val="accent5"/>
                </a:solidFill>
                <a:sym typeface="Wingdings" panose="05000000000000000000" pitchFamily="2" charset="2"/>
              </a:rPr>
              <a:t>EN-HE + </a:t>
            </a:r>
            <a:r>
              <a:rPr lang="en-US" dirty="0">
                <a:solidFill>
                  <a:srgbClr val="00B050"/>
                </a:solidFill>
                <a:sym typeface="Wingdings" panose="05000000000000000000" pitchFamily="2" charset="2"/>
              </a:rPr>
              <a:t>MSC</a:t>
            </a:r>
          </a:p>
          <a:p>
            <a:pPr lvl="1"/>
            <a:r>
              <a:rPr lang="en-US" dirty="0">
                <a:sym typeface="Wingdings" panose="05000000000000000000" pitchFamily="2" charset="2"/>
              </a:rPr>
              <a:t>QC : Leak &amp; HV test #2</a:t>
            </a:r>
          </a:p>
          <a:p>
            <a:pPr lvl="2"/>
            <a:r>
              <a:rPr lang="en-US" dirty="0" err="1">
                <a:solidFill>
                  <a:schemeClr val="accent5"/>
                </a:solidFill>
                <a:sym typeface="Wingdings" panose="05000000000000000000" pitchFamily="2" charset="2"/>
              </a:rPr>
              <a:t>ElQA</a:t>
            </a:r>
            <a:r>
              <a:rPr lang="en-US" dirty="0">
                <a:solidFill>
                  <a:schemeClr val="accent5"/>
                </a:solidFill>
                <a:sym typeface="Wingdings" panose="05000000000000000000" pitchFamily="2" charset="2"/>
              </a:rPr>
              <a:t> + TE-VSC + </a:t>
            </a:r>
            <a:r>
              <a:rPr lang="en-US" dirty="0">
                <a:solidFill>
                  <a:srgbClr val="00B050"/>
                </a:solidFill>
                <a:sym typeface="Wingdings" panose="05000000000000000000" pitchFamily="2" charset="2"/>
              </a:rPr>
              <a:t>MSC</a:t>
            </a:r>
          </a:p>
          <a:p>
            <a:endParaRPr lang="en-US" dirty="0">
              <a:sym typeface="Wingdings" panose="05000000000000000000" pitchFamily="2" charset="2"/>
            </a:endParaRPr>
          </a:p>
          <a:p>
            <a:endParaRPr lang="en-GB" dirty="0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1C169ACB-509C-9D1F-487E-1FE6092DAA4E}"/>
              </a:ext>
            </a:extLst>
          </p:cNvPr>
          <p:cNvCxnSpPr/>
          <p:nvPr/>
        </p:nvCxnSpPr>
        <p:spPr>
          <a:xfrm>
            <a:off x="76200" y="2997396"/>
            <a:ext cx="120396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3" name="Picture 32">
            <a:extLst>
              <a:ext uri="{FF2B5EF4-FFF2-40B4-BE49-F238E27FC236}">
                <a16:creationId xmlns:a16="http://schemas.microsoft.com/office/drawing/2014/main" id="{1655B429-AEB8-B252-626B-00C6FD69AF6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10000" contrast="10000"/>
                    </a14:imgEffect>
                  </a14:imgLayer>
                </a14:imgProps>
              </a:ext>
            </a:extLst>
          </a:blip>
          <a:srcRect t="9018" b="5017"/>
          <a:stretch/>
        </p:blipFill>
        <p:spPr>
          <a:xfrm>
            <a:off x="7565757" y="830989"/>
            <a:ext cx="4550044" cy="2112731"/>
          </a:xfrm>
          <a:prstGeom prst="rect">
            <a:avLst/>
          </a:prstGeom>
        </p:spPr>
      </p:pic>
      <p:grpSp>
        <p:nvGrpSpPr>
          <p:cNvPr id="36" name="Group 35">
            <a:extLst>
              <a:ext uri="{FF2B5EF4-FFF2-40B4-BE49-F238E27FC236}">
                <a16:creationId xmlns:a16="http://schemas.microsoft.com/office/drawing/2014/main" id="{8B415605-105D-1DE5-B394-EDBEC4853C72}"/>
              </a:ext>
            </a:extLst>
          </p:cNvPr>
          <p:cNvGrpSpPr/>
          <p:nvPr/>
        </p:nvGrpSpPr>
        <p:grpSpPr>
          <a:xfrm>
            <a:off x="7185660" y="5062479"/>
            <a:ext cx="4930140" cy="1684900"/>
            <a:chOff x="5509261" y="4489562"/>
            <a:chExt cx="6606539" cy="2257818"/>
          </a:xfrm>
        </p:grpSpPr>
        <p:pic>
          <p:nvPicPr>
            <p:cNvPr id="34" name="Picture 33">
              <a:extLst>
                <a:ext uri="{FF2B5EF4-FFF2-40B4-BE49-F238E27FC236}">
                  <a16:creationId xmlns:a16="http://schemas.microsoft.com/office/drawing/2014/main" id="{9DE58D73-A9E8-F62C-CB17-561D05F5DFC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rightnessContrast bright="10000" contrast="1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4711" t="5819" b="255"/>
            <a:stretch/>
          </p:blipFill>
          <p:spPr>
            <a:xfrm>
              <a:off x="5509261" y="4489562"/>
              <a:ext cx="3205480" cy="2257818"/>
            </a:xfrm>
            <a:prstGeom prst="rect">
              <a:avLst/>
            </a:prstGeom>
          </p:spPr>
        </p:pic>
        <p:pic>
          <p:nvPicPr>
            <p:cNvPr id="35" name="Picture 34">
              <a:extLst>
                <a:ext uri="{FF2B5EF4-FFF2-40B4-BE49-F238E27FC236}">
                  <a16:creationId xmlns:a16="http://schemas.microsoft.com/office/drawing/2014/main" id="{9201C375-DA3A-E1B7-582C-9F3E5D10D6F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brightnessContrast bright="10000" contrast="1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4653" t="5835" r="58" b="-11"/>
            <a:stretch/>
          </p:blipFill>
          <p:spPr>
            <a:xfrm>
              <a:off x="8910320" y="4489562"/>
              <a:ext cx="3205480" cy="2257818"/>
            </a:xfrm>
            <a:prstGeom prst="rect">
              <a:avLst/>
            </a:prstGeom>
          </p:spPr>
        </p:pic>
      </p:grpSp>
      <p:pic>
        <p:nvPicPr>
          <p:cNvPr id="38" name="Picture 37">
            <a:extLst>
              <a:ext uri="{FF2B5EF4-FFF2-40B4-BE49-F238E27FC236}">
                <a16:creationId xmlns:a16="http://schemas.microsoft.com/office/drawing/2014/main" id="{007ABBE7-BF44-063E-4999-010471C578BE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bright="10000"/>
                    </a14:imgEffect>
                  </a14:imgLayer>
                </a14:imgProps>
              </a:ext>
            </a:extLst>
          </a:blip>
          <a:srcRect t="14674" b="11128"/>
          <a:stretch/>
        </p:blipFill>
        <p:spPr>
          <a:xfrm>
            <a:off x="7755954" y="3059408"/>
            <a:ext cx="4366534" cy="1691330"/>
          </a:xfrm>
          <a:prstGeom prst="rect">
            <a:avLst/>
          </a:prstGeom>
        </p:spPr>
      </p:pic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4D850567-79AB-8E29-CF05-47D719BD3C5F}"/>
              </a:ext>
            </a:extLst>
          </p:cNvPr>
          <p:cNvCxnSpPr/>
          <p:nvPr/>
        </p:nvCxnSpPr>
        <p:spPr>
          <a:xfrm>
            <a:off x="76200" y="4816773"/>
            <a:ext cx="120396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5" name="Group 14">
            <a:extLst>
              <a:ext uri="{FF2B5EF4-FFF2-40B4-BE49-F238E27FC236}">
                <a16:creationId xmlns:a16="http://schemas.microsoft.com/office/drawing/2014/main" id="{5255D751-83D0-2F92-FFE3-5594CC71C218}"/>
              </a:ext>
            </a:extLst>
          </p:cNvPr>
          <p:cNvGrpSpPr/>
          <p:nvPr/>
        </p:nvGrpSpPr>
        <p:grpSpPr>
          <a:xfrm>
            <a:off x="9808530" y="-2"/>
            <a:ext cx="2383470" cy="763837"/>
            <a:chOff x="9808530" y="-2"/>
            <a:chExt cx="2383470" cy="763837"/>
          </a:xfrm>
        </p:grpSpPr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992DC736-0B60-8454-4FD6-A680D7753432}"/>
                </a:ext>
              </a:extLst>
            </p:cNvPr>
            <p:cNvGrpSpPr/>
            <p:nvPr/>
          </p:nvGrpSpPr>
          <p:grpSpPr>
            <a:xfrm>
              <a:off x="9808530" y="-2"/>
              <a:ext cx="2383470" cy="763837"/>
              <a:chOff x="9808530" y="-2"/>
              <a:chExt cx="2383470" cy="763837"/>
            </a:xfrm>
          </p:grpSpPr>
          <p:sp>
            <p:nvSpPr>
              <p:cNvPr id="3" name="Rectangle 2">
                <a:extLst>
                  <a:ext uri="{FF2B5EF4-FFF2-40B4-BE49-F238E27FC236}">
                    <a16:creationId xmlns:a16="http://schemas.microsoft.com/office/drawing/2014/main" id="{335AF217-BF93-1EA4-CB56-A8EA26C81935}"/>
                  </a:ext>
                </a:extLst>
              </p:cNvPr>
              <p:cNvSpPr/>
              <p:nvPr/>
            </p:nvSpPr>
            <p:spPr>
              <a:xfrm>
                <a:off x="9808531" y="0"/>
                <a:ext cx="2383469" cy="76383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grpSp>
            <p:nvGrpSpPr>
              <p:cNvPr id="4" name="Group 3">
                <a:extLst>
                  <a:ext uri="{FF2B5EF4-FFF2-40B4-BE49-F238E27FC236}">
                    <a16:creationId xmlns:a16="http://schemas.microsoft.com/office/drawing/2014/main" id="{FF6E05C1-AB2D-7968-A131-88CA062FB79D}"/>
                  </a:ext>
                </a:extLst>
              </p:cNvPr>
              <p:cNvGrpSpPr/>
              <p:nvPr/>
            </p:nvGrpSpPr>
            <p:grpSpPr>
              <a:xfrm>
                <a:off x="9808530" y="-2"/>
                <a:ext cx="2383469" cy="763837"/>
                <a:chOff x="9808531" y="76200"/>
                <a:chExt cx="2383469" cy="763837"/>
              </a:xfrm>
            </p:grpSpPr>
            <p:pic>
              <p:nvPicPr>
                <p:cNvPr id="5" name="Picture 4">
                  <a:extLst>
                    <a:ext uri="{FF2B5EF4-FFF2-40B4-BE49-F238E27FC236}">
                      <a16:creationId xmlns:a16="http://schemas.microsoft.com/office/drawing/2014/main" id="{439CFE7B-BF56-37D8-56AF-DE9044AF59A4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10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  <a:alphaModFix amt="47000"/>
                </a:blip>
                <a:srcRect l="4853" t="7214" r="13211" b="20472"/>
                <a:stretch/>
              </p:blipFill>
              <p:spPr>
                <a:xfrm>
                  <a:off x="9808531" y="76200"/>
                  <a:ext cx="2383469" cy="763837"/>
                </a:xfrm>
                <a:prstGeom prst="rect">
                  <a:avLst/>
                </a:prstGeom>
              </p:spPr>
            </p:pic>
            <p:sp>
              <p:nvSpPr>
                <p:cNvPr id="6" name="Oval 5">
                  <a:extLst>
                    <a:ext uri="{FF2B5EF4-FFF2-40B4-BE49-F238E27FC236}">
                      <a16:creationId xmlns:a16="http://schemas.microsoft.com/office/drawing/2014/main" id="{25E4C4B1-3DB2-8B6D-1025-D6B520948790}"/>
                    </a:ext>
                  </a:extLst>
                </p:cNvPr>
                <p:cNvSpPr/>
                <p:nvPr/>
              </p:nvSpPr>
              <p:spPr>
                <a:xfrm>
                  <a:off x="10395418" y="541514"/>
                  <a:ext cx="83371" cy="83371"/>
                </a:xfrm>
                <a:prstGeom prst="ellipse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600" b="1" dirty="0"/>
                    <a:t>1</a:t>
                  </a:r>
                  <a:endParaRPr lang="en-GB" sz="600" b="1" dirty="0"/>
                </a:p>
              </p:txBody>
            </p:sp>
            <p:sp>
              <p:nvSpPr>
                <p:cNvPr id="7" name="Oval 6">
                  <a:extLst>
                    <a:ext uri="{FF2B5EF4-FFF2-40B4-BE49-F238E27FC236}">
                      <a16:creationId xmlns:a16="http://schemas.microsoft.com/office/drawing/2014/main" id="{65064D1E-EAD2-44FB-7D36-34D8E53DF15C}"/>
                    </a:ext>
                  </a:extLst>
                </p:cNvPr>
                <p:cNvSpPr/>
                <p:nvPr/>
              </p:nvSpPr>
              <p:spPr>
                <a:xfrm>
                  <a:off x="10533829" y="474641"/>
                  <a:ext cx="83371" cy="83371"/>
                </a:xfrm>
                <a:prstGeom prst="ellipse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600" b="1" dirty="0"/>
                    <a:t>3</a:t>
                  </a:r>
                  <a:endParaRPr lang="en-GB" sz="600" b="1" dirty="0"/>
                </a:p>
              </p:txBody>
            </p:sp>
            <p:sp>
              <p:nvSpPr>
                <p:cNvPr id="8" name="Oval 7">
                  <a:extLst>
                    <a:ext uri="{FF2B5EF4-FFF2-40B4-BE49-F238E27FC236}">
                      <a16:creationId xmlns:a16="http://schemas.microsoft.com/office/drawing/2014/main" id="{68FEFC20-899E-60EA-5E78-1CBD1E395C03}"/>
                    </a:ext>
                  </a:extLst>
                </p:cNvPr>
                <p:cNvSpPr/>
                <p:nvPr/>
              </p:nvSpPr>
              <p:spPr>
                <a:xfrm>
                  <a:off x="10437103" y="714304"/>
                  <a:ext cx="83371" cy="83371"/>
                </a:xfrm>
                <a:prstGeom prst="ellipse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600" b="1" dirty="0"/>
                    <a:t>2</a:t>
                  </a:r>
                  <a:endParaRPr lang="en-GB" sz="600" b="1" dirty="0"/>
                </a:p>
              </p:txBody>
            </p:sp>
          </p:grpSp>
        </p:grp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0606929A-B149-A531-8F55-3792E9BA9103}"/>
                </a:ext>
              </a:extLst>
            </p:cNvPr>
            <p:cNvSpPr/>
            <p:nvPr/>
          </p:nvSpPr>
          <p:spPr>
            <a:xfrm>
              <a:off x="11389827" y="185142"/>
              <a:ext cx="83371" cy="83371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600" b="1" dirty="0"/>
                <a:t>1</a:t>
              </a:r>
              <a:endParaRPr lang="en-GB" sz="600" b="1" dirty="0"/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F854A9AE-A229-4EEF-AD12-64FCE1626C8D}"/>
                </a:ext>
              </a:extLst>
            </p:cNvPr>
            <p:cNvSpPr/>
            <p:nvPr/>
          </p:nvSpPr>
          <p:spPr>
            <a:xfrm>
              <a:off x="11528238" y="118269"/>
              <a:ext cx="83371" cy="83371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600" b="1" dirty="0"/>
                <a:t>3</a:t>
              </a:r>
              <a:endParaRPr lang="en-GB" sz="600" b="1" dirty="0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29C593F3-1A98-E97B-3C2A-CC210DA6144E}"/>
                </a:ext>
              </a:extLst>
            </p:cNvPr>
            <p:cNvSpPr/>
            <p:nvPr/>
          </p:nvSpPr>
          <p:spPr>
            <a:xfrm>
              <a:off x="11690592" y="298542"/>
              <a:ext cx="83371" cy="83371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600" b="1" dirty="0"/>
                <a:t>2</a:t>
              </a:r>
              <a:endParaRPr lang="en-GB" sz="600" b="1" dirty="0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F4EC0A33-C19E-1238-37C7-468FA75062ED}"/>
                </a:ext>
              </a:extLst>
            </p:cNvPr>
            <p:cNvSpPr/>
            <p:nvPr/>
          </p:nvSpPr>
          <p:spPr>
            <a:xfrm>
              <a:off x="10328910" y="504825"/>
              <a:ext cx="249555" cy="150495"/>
            </a:xfrm>
            <a:custGeom>
              <a:avLst/>
              <a:gdLst>
                <a:gd name="connsiteX0" fmla="*/ 0 w 249555"/>
                <a:gd name="connsiteY0" fmla="*/ 150495 h 150495"/>
                <a:gd name="connsiteX1" fmla="*/ 249555 w 249555"/>
                <a:gd name="connsiteY1" fmla="*/ 85725 h 150495"/>
                <a:gd name="connsiteX2" fmla="*/ 249555 w 249555"/>
                <a:gd name="connsiteY2" fmla="*/ 32385 h 150495"/>
                <a:gd name="connsiteX3" fmla="*/ 209550 w 249555"/>
                <a:gd name="connsiteY3" fmla="*/ 0 h 1504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9555" h="150495">
                  <a:moveTo>
                    <a:pt x="0" y="150495"/>
                  </a:moveTo>
                  <a:lnTo>
                    <a:pt x="249555" y="85725"/>
                  </a:lnTo>
                  <a:lnTo>
                    <a:pt x="249555" y="32385"/>
                  </a:lnTo>
                  <a:lnTo>
                    <a:pt x="209550" y="0"/>
                  </a:lnTo>
                </a:path>
              </a:pathLst>
            </a:custGeom>
            <a:no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9830AACD-C5EA-0642-E8F1-C6B2D0B24386}"/>
                </a:ext>
              </a:extLst>
            </p:cNvPr>
            <p:cNvSpPr/>
            <p:nvPr/>
          </p:nvSpPr>
          <p:spPr>
            <a:xfrm>
              <a:off x="11553825" y="243840"/>
              <a:ext cx="247650" cy="72390"/>
            </a:xfrm>
            <a:custGeom>
              <a:avLst/>
              <a:gdLst>
                <a:gd name="connsiteX0" fmla="*/ 247650 w 247650"/>
                <a:gd name="connsiteY0" fmla="*/ 13335 h 72390"/>
                <a:gd name="connsiteX1" fmla="*/ 34290 w 247650"/>
                <a:gd name="connsiteY1" fmla="*/ 72390 h 72390"/>
                <a:gd name="connsiteX2" fmla="*/ 34290 w 247650"/>
                <a:gd name="connsiteY2" fmla="*/ 36195 h 72390"/>
                <a:gd name="connsiteX3" fmla="*/ 0 w 247650"/>
                <a:gd name="connsiteY3" fmla="*/ 0 h 723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7650" h="72390">
                  <a:moveTo>
                    <a:pt x="247650" y="13335"/>
                  </a:moveTo>
                  <a:lnTo>
                    <a:pt x="34290" y="72390"/>
                  </a:lnTo>
                  <a:lnTo>
                    <a:pt x="34290" y="36195"/>
                  </a:lnTo>
                  <a:lnTo>
                    <a:pt x="0" y="0"/>
                  </a:lnTo>
                </a:path>
              </a:pathLst>
            </a:custGeom>
            <a:no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423528761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Rectangle 142">
            <a:extLst>
              <a:ext uri="{FF2B5EF4-FFF2-40B4-BE49-F238E27FC236}">
                <a16:creationId xmlns:a16="http://schemas.microsoft.com/office/drawing/2014/main" id="{68865C8B-362E-2FCB-69DD-D4C26BD7B1BF}"/>
              </a:ext>
            </a:extLst>
          </p:cNvPr>
          <p:cNvSpPr/>
          <p:nvPr/>
        </p:nvSpPr>
        <p:spPr>
          <a:xfrm>
            <a:off x="0" y="0"/>
            <a:ext cx="12192000" cy="76383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>
                <a:solidFill>
                  <a:schemeClr val="bg1"/>
                </a:solidFill>
              </a:rPr>
              <a:t>Interfaces</a:t>
            </a:r>
            <a:endParaRPr lang="en-GB" sz="2800" b="1" dirty="0">
              <a:solidFill>
                <a:schemeClr val="bg1"/>
              </a:solidFill>
            </a:endParaRPr>
          </a:p>
        </p:txBody>
      </p:sp>
      <p:sp>
        <p:nvSpPr>
          <p:cNvPr id="145" name="Content Placeholder 144">
            <a:extLst>
              <a:ext uri="{FF2B5EF4-FFF2-40B4-BE49-F238E27FC236}">
                <a16:creationId xmlns:a16="http://schemas.microsoft.com/office/drawing/2014/main" id="{BC379A79-04C8-486C-8AFC-CDC2AC33865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763834"/>
            <a:ext cx="6024880" cy="6094165"/>
          </a:xfrm>
        </p:spPr>
        <p:txBody>
          <a:bodyPr tIns="72000">
            <a:normAutofit fontScale="70000" lnSpcReduction="2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b="1" dirty="0"/>
              <a:t>UR galleries</a:t>
            </a:r>
          </a:p>
          <a:p>
            <a:pPr lvl="1"/>
            <a:r>
              <a:rPr lang="en-US" dirty="0">
                <a:sym typeface="Wingdings" panose="05000000000000000000" pitchFamily="2" charset="2"/>
              </a:rPr>
              <a:t>Cryogenic interfaces</a:t>
            </a:r>
          </a:p>
          <a:p>
            <a:pPr lvl="2"/>
            <a:r>
              <a:rPr lang="en-US" dirty="0">
                <a:sym typeface="Wingdings" panose="05000000000000000000" pitchFamily="2" charset="2"/>
              </a:rPr>
              <a:t>Warm return lines to GMS / </a:t>
            </a:r>
            <a:r>
              <a:rPr lang="en-US" dirty="0">
                <a:solidFill>
                  <a:srgbClr val="00B050"/>
                </a:solidFill>
                <a:sym typeface="Wingdings" panose="05000000000000000000" pitchFamily="2" charset="2"/>
              </a:rPr>
              <a:t>MSC</a:t>
            </a:r>
          </a:p>
          <a:p>
            <a:pPr lvl="1"/>
            <a:r>
              <a:rPr lang="en-US" dirty="0">
                <a:sym typeface="Wingdings" panose="05000000000000000000" pitchFamily="2" charset="2"/>
              </a:rPr>
              <a:t>Electrical interfaces</a:t>
            </a:r>
          </a:p>
          <a:p>
            <a:pPr lvl="2"/>
            <a:r>
              <a:rPr lang="en-US" dirty="0">
                <a:sym typeface="Wingdings" panose="05000000000000000000" pitchFamily="2" charset="2"/>
              </a:rPr>
              <a:t>Busbars, proximity equipment / </a:t>
            </a:r>
            <a:r>
              <a:rPr lang="en-US" dirty="0">
                <a:solidFill>
                  <a:srgbClr val="00B050"/>
                </a:solidFill>
                <a:sym typeface="Wingdings" panose="05000000000000000000" pitchFamily="2" charset="2"/>
              </a:rPr>
              <a:t>MSC</a:t>
            </a:r>
          </a:p>
          <a:p>
            <a:pPr lvl="1"/>
            <a:r>
              <a:rPr lang="en-US" dirty="0">
                <a:sym typeface="Wingdings" panose="05000000000000000000" pitchFamily="2" charset="2"/>
              </a:rPr>
              <a:t>Quality controls</a:t>
            </a:r>
          </a:p>
          <a:p>
            <a:pPr lvl="2"/>
            <a:r>
              <a:rPr lang="en-US" dirty="0" err="1">
                <a:solidFill>
                  <a:srgbClr val="7030A0"/>
                </a:solidFill>
                <a:sym typeface="Wingdings" panose="05000000000000000000" pitchFamily="2" charset="2"/>
              </a:rPr>
              <a:t>ElQA</a:t>
            </a:r>
            <a:r>
              <a:rPr lang="en-US" dirty="0">
                <a:solidFill>
                  <a:srgbClr val="7030A0"/>
                </a:solidFill>
                <a:sym typeface="Wingdings" panose="05000000000000000000" pitchFamily="2" charset="2"/>
              </a:rPr>
              <a:t> + TE-VSC + </a:t>
            </a:r>
            <a:r>
              <a:rPr lang="en-US" dirty="0">
                <a:solidFill>
                  <a:srgbClr val="00B050"/>
                </a:solidFill>
                <a:sym typeface="Wingdings" panose="05000000000000000000" pitchFamily="2" charset="2"/>
              </a:rPr>
              <a:t>MSC</a:t>
            </a:r>
            <a:r>
              <a:rPr lang="en-US" dirty="0">
                <a:sym typeface="Wingdings" panose="05000000000000000000" pitchFamily="2" charset="2"/>
              </a:rPr>
              <a:t> </a:t>
            </a:r>
          </a:p>
          <a:p>
            <a:pPr lvl="3"/>
            <a:endParaRPr lang="en-US" dirty="0">
              <a:sym typeface="Wingdings" panose="05000000000000000000" pitchFamily="2" charset="2"/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b="1" dirty="0">
                <a:sym typeface="Wingdings" panose="05000000000000000000" pitchFamily="2" charset="2"/>
              </a:rPr>
              <a:t>LHC Tunnel</a:t>
            </a:r>
          </a:p>
          <a:p>
            <a:pPr lvl="1"/>
            <a:r>
              <a:rPr lang="en-US" dirty="0">
                <a:sym typeface="Wingdings" panose="05000000000000000000" pitchFamily="2" charset="2"/>
              </a:rPr>
              <a:t>DFX assembly</a:t>
            </a:r>
          </a:p>
          <a:p>
            <a:pPr lvl="2"/>
            <a:r>
              <a:rPr lang="en-US" dirty="0">
                <a:solidFill>
                  <a:srgbClr val="7030A0"/>
                </a:solidFill>
                <a:sym typeface="Wingdings" panose="05000000000000000000" pitchFamily="2" charset="2"/>
              </a:rPr>
              <a:t>EN-MME + EN-HE + </a:t>
            </a:r>
            <a:r>
              <a:rPr lang="en-US" dirty="0">
                <a:solidFill>
                  <a:srgbClr val="00B050"/>
                </a:solidFill>
                <a:sym typeface="Wingdings" panose="05000000000000000000" pitchFamily="2" charset="2"/>
              </a:rPr>
              <a:t>MSC</a:t>
            </a:r>
            <a:endParaRPr lang="en-US" dirty="0">
              <a:sym typeface="Wingdings" panose="05000000000000000000" pitchFamily="2" charset="2"/>
            </a:endParaRPr>
          </a:p>
          <a:p>
            <a:pPr lvl="1"/>
            <a:r>
              <a:rPr lang="en-US" dirty="0">
                <a:sym typeface="Wingdings" panose="05000000000000000000" pitchFamily="2" charset="2"/>
              </a:rPr>
              <a:t>DFM assembly</a:t>
            </a:r>
          </a:p>
          <a:p>
            <a:pPr lvl="2"/>
            <a:r>
              <a:rPr lang="en-US" dirty="0">
                <a:solidFill>
                  <a:srgbClr val="7030A0"/>
                </a:solidFill>
                <a:sym typeface="Wingdings" panose="05000000000000000000" pitchFamily="2" charset="2"/>
              </a:rPr>
              <a:t>EN-MME + EN-HE + </a:t>
            </a:r>
            <a:r>
              <a:rPr lang="en-US" dirty="0">
                <a:solidFill>
                  <a:srgbClr val="00B050"/>
                </a:solidFill>
                <a:sym typeface="Wingdings" panose="05000000000000000000" pitchFamily="2" charset="2"/>
              </a:rPr>
              <a:t>MSC</a:t>
            </a:r>
            <a:endParaRPr lang="en-US" dirty="0">
              <a:sym typeface="Wingdings" panose="05000000000000000000" pitchFamily="2" charset="2"/>
            </a:endParaRPr>
          </a:p>
          <a:p>
            <a:pPr lvl="1"/>
            <a:r>
              <a:rPr lang="en-US" dirty="0">
                <a:sym typeface="Wingdings" panose="05000000000000000000" pitchFamily="2" charset="2"/>
              </a:rPr>
              <a:t>Cryogenic transfer lines</a:t>
            </a:r>
          </a:p>
          <a:p>
            <a:pPr lvl="2"/>
            <a:r>
              <a:rPr lang="en-US" dirty="0">
                <a:solidFill>
                  <a:srgbClr val="7030A0"/>
                </a:solidFill>
                <a:sym typeface="Wingdings" panose="05000000000000000000" pitchFamily="2" charset="2"/>
              </a:rPr>
              <a:t>EN-MME + EN-HE + </a:t>
            </a:r>
            <a:r>
              <a:rPr lang="en-US" dirty="0">
                <a:solidFill>
                  <a:srgbClr val="00B050"/>
                </a:solidFill>
                <a:sym typeface="Wingdings" panose="05000000000000000000" pitchFamily="2" charset="2"/>
              </a:rPr>
              <a:t>MSC</a:t>
            </a:r>
            <a:endParaRPr lang="en-US" dirty="0">
              <a:sym typeface="Wingdings" panose="05000000000000000000" pitchFamily="2" charset="2"/>
            </a:endParaRPr>
          </a:p>
          <a:p>
            <a:pPr lvl="1"/>
            <a:r>
              <a:rPr lang="en-US" dirty="0">
                <a:sym typeface="Wingdings" panose="05000000000000000000" pitchFamily="2" charset="2"/>
              </a:rPr>
              <a:t>Quality controls #2</a:t>
            </a:r>
          </a:p>
          <a:p>
            <a:pPr lvl="2"/>
            <a:r>
              <a:rPr lang="en-US" dirty="0" err="1">
                <a:solidFill>
                  <a:srgbClr val="7030A0"/>
                </a:solidFill>
                <a:sym typeface="Wingdings" panose="05000000000000000000" pitchFamily="2" charset="2"/>
              </a:rPr>
              <a:t>ElQA</a:t>
            </a:r>
            <a:r>
              <a:rPr lang="en-US" dirty="0">
                <a:solidFill>
                  <a:srgbClr val="7030A0"/>
                </a:solidFill>
                <a:sym typeface="Wingdings" panose="05000000000000000000" pitchFamily="2" charset="2"/>
              </a:rPr>
              <a:t> + EN-MME + TE-VSC + </a:t>
            </a:r>
            <a:r>
              <a:rPr lang="en-US" dirty="0">
                <a:solidFill>
                  <a:srgbClr val="00B050"/>
                </a:solidFill>
                <a:sym typeface="Wingdings" panose="05000000000000000000" pitchFamily="2" charset="2"/>
              </a:rPr>
              <a:t>MSC</a:t>
            </a:r>
            <a:endParaRPr lang="en-US" dirty="0">
              <a:sym typeface="Wingdings" panose="05000000000000000000" pitchFamily="2" charset="2"/>
            </a:endParaRPr>
          </a:p>
          <a:p>
            <a:pPr lvl="2"/>
            <a:endParaRPr lang="en-US" dirty="0">
              <a:sym typeface="Wingdings" panose="05000000000000000000" pitchFamily="2" charset="2"/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b="1" dirty="0">
                <a:sym typeface="Wingdings" panose="05000000000000000000" pitchFamily="2" charset="2"/>
              </a:rPr>
              <a:t>LHC tunnel – post magnet installation</a:t>
            </a:r>
          </a:p>
          <a:p>
            <a:pPr lvl="1"/>
            <a:r>
              <a:rPr lang="en-US" dirty="0">
                <a:sym typeface="Wingdings" panose="05000000000000000000" pitchFamily="2" charset="2"/>
              </a:rPr>
              <a:t>IT DFX-DCM interconnect closure</a:t>
            </a:r>
          </a:p>
          <a:p>
            <a:pPr lvl="2"/>
            <a:r>
              <a:rPr lang="en-US" dirty="0">
                <a:sym typeface="Wingdings" panose="05000000000000000000" pitchFamily="2" charset="2"/>
              </a:rPr>
              <a:t>Instrumentation continuity : </a:t>
            </a:r>
            <a:r>
              <a:rPr lang="en-US" dirty="0">
                <a:solidFill>
                  <a:srgbClr val="00B050"/>
                </a:solidFill>
                <a:sym typeface="Wingdings" panose="05000000000000000000" pitchFamily="2" charset="2"/>
              </a:rPr>
              <a:t>MSC</a:t>
            </a:r>
            <a:endParaRPr lang="en-US" dirty="0">
              <a:sym typeface="Wingdings" panose="05000000000000000000" pitchFamily="2" charset="2"/>
            </a:endParaRPr>
          </a:p>
          <a:p>
            <a:pPr lvl="2"/>
            <a:r>
              <a:rPr lang="en-US" dirty="0">
                <a:sym typeface="Wingdings" panose="05000000000000000000" pitchFamily="2" charset="2"/>
              </a:rPr>
              <a:t>Vessels closure : </a:t>
            </a:r>
            <a:r>
              <a:rPr lang="en-US" dirty="0">
                <a:solidFill>
                  <a:srgbClr val="7030A0"/>
                </a:solidFill>
                <a:sym typeface="Wingdings" panose="05000000000000000000" pitchFamily="2" charset="2"/>
              </a:rPr>
              <a:t>EN-MME + </a:t>
            </a:r>
            <a:r>
              <a:rPr lang="en-US" dirty="0">
                <a:solidFill>
                  <a:srgbClr val="00B050"/>
                </a:solidFill>
                <a:sym typeface="Wingdings" panose="05000000000000000000" pitchFamily="2" charset="2"/>
              </a:rPr>
              <a:t>MSC</a:t>
            </a:r>
            <a:endParaRPr lang="en-US" dirty="0">
              <a:sym typeface="Wingdings" panose="05000000000000000000" pitchFamily="2" charset="2"/>
            </a:endParaRPr>
          </a:p>
          <a:p>
            <a:pPr lvl="1"/>
            <a:r>
              <a:rPr lang="en-US" dirty="0">
                <a:sym typeface="Wingdings" panose="05000000000000000000" pitchFamily="2" charset="2"/>
              </a:rPr>
              <a:t>MS DFM-DQM interconnect closure</a:t>
            </a:r>
          </a:p>
          <a:p>
            <a:pPr lvl="2"/>
            <a:r>
              <a:rPr lang="en-US" dirty="0">
                <a:sym typeface="Wingdings" panose="05000000000000000000" pitchFamily="2" charset="2"/>
              </a:rPr>
              <a:t>Instrumentation continuity : </a:t>
            </a:r>
            <a:r>
              <a:rPr lang="en-US" dirty="0">
                <a:solidFill>
                  <a:srgbClr val="00B050"/>
                </a:solidFill>
                <a:sym typeface="Wingdings" panose="05000000000000000000" pitchFamily="2" charset="2"/>
              </a:rPr>
              <a:t>MSC</a:t>
            </a:r>
            <a:endParaRPr lang="en-US" dirty="0">
              <a:sym typeface="Wingdings" panose="05000000000000000000" pitchFamily="2" charset="2"/>
            </a:endParaRPr>
          </a:p>
          <a:p>
            <a:pPr lvl="2"/>
            <a:r>
              <a:rPr lang="en-US" dirty="0">
                <a:sym typeface="Wingdings" panose="05000000000000000000" pitchFamily="2" charset="2"/>
              </a:rPr>
              <a:t>Vessels closure : </a:t>
            </a:r>
            <a:r>
              <a:rPr lang="en-US" dirty="0">
                <a:solidFill>
                  <a:srgbClr val="7030A0"/>
                </a:solidFill>
                <a:sym typeface="Wingdings" panose="05000000000000000000" pitchFamily="2" charset="2"/>
              </a:rPr>
              <a:t>EN-MME + </a:t>
            </a:r>
            <a:r>
              <a:rPr lang="en-US" dirty="0">
                <a:solidFill>
                  <a:srgbClr val="00B050"/>
                </a:solidFill>
                <a:sym typeface="Wingdings" panose="05000000000000000000" pitchFamily="2" charset="2"/>
              </a:rPr>
              <a:t>MSC</a:t>
            </a:r>
            <a:endParaRPr lang="en-US" dirty="0">
              <a:sym typeface="Wingdings" panose="05000000000000000000" pitchFamily="2" charset="2"/>
            </a:endParaRPr>
          </a:p>
          <a:p>
            <a:pPr lvl="2"/>
            <a:endParaRPr lang="en-US" dirty="0">
              <a:sym typeface="Wingdings" panose="05000000000000000000" pitchFamily="2" charset="2"/>
            </a:endParaRPr>
          </a:p>
          <a:p>
            <a:endParaRPr lang="en-GB" dirty="0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1C169ACB-509C-9D1F-487E-1FE6092DAA4E}"/>
              </a:ext>
            </a:extLst>
          </p:cNvPr>
          <p:cNvCxnSpPr/>
          <p:nvPr/>
        </p:nvCxnSpPr>
        <p:spPr>
          <a:xfrm>
            <a:off x="76200" y="2594356"/>
            <a:ext cx="120396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4D850567-79AB-8E29-CF05-47D719BD3C5F}"/>
              </a:ext>
            </a:extLst>
          </p:cNvPr>
          <p:cNvCxnSpPr/>
          <p:nvPr/>
        </p:nvCxnSpPr>
        <p:spPr>
          <a:xfrm>
            <a:off x="76200" y="5032020"/>
            <a:ext cx="120396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9" name="Group 18">
            <a:extLst>
              <a:ext uri="{FF2B5EF4-FFF2-40B4-BE49-F238E27FC236}">
                <a16:creationId xmlns:a16="http://schemas.microsoft.com/office/drawing/2014/main" id="{4FFDD28C-2FBA-F3B4-4DE1-E1CF8D24FC7B}"/>
              </a:ext>
            </a:extLst>
          </p:cNvPr>
          <p:cNvGrpSpPr/>
          <p:nvPr/>
        </p:nvGrpSpPr>
        <p:grpSpPr>
          <a:xfrm>
            <a:off x="5242559" y="2662945"/>
            <a:ext cx="6949441" cy="2267080"/>
            <a:chOff x="5283283" y="2268778"/>
            <a:chExt cx="6908717" cy="2253795"/>
          </a:xfrm>
        </p:grpSpPr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id="{C057200F-36EF-92DC-BE10-59A92C2D8DB3}"/>
                </a:ext>
              </a:extLst>
            </p:cNvPr>
            <p:cNvGrpSpPr/>
            <p:nvPr/>
          </p:nvGrpSpPr>
          <p:grpSpPr>
            <a:xfrm>
              <a:off x="7696777" y="2300962"/>
              <a:ext cx="4495223" cy="2149396"/>
              <a:chOff x="0" y="1328058"/>
              <a:chExt cx="6208673" cy="2945164"/>
            </a:xfrm>
          </p:grpSpPr>
          <p:pic>
            <p:nvPicPr>
              <p:cNvPr id="5" name="Picture 4" descr="Diagram&#10;&#10;Description automatically generated with medium confidence">
                <a:extLst>
                  <a:ext uri="{FF2B5EF4-FFF2-40B4-BE49-F238E27FC236}">
                    <a16:creationId xmlns:a16="http://schemas.microsoft.com/office/drawing/2014/main" id="{EBBB2FDA-7F35-DE51-18D4-515D6E2EDF0A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/>
              <a:srcRect l="3968" t="34630" b="37389"/>
              <a:stretch/>
            </p:blipFill>
            <p:spPr>
              <a:xfrm>
                <a:off x="65314" y="1328058"/>
                <a:ext cx="6143359" cy="1008855"/>
              </a:xfrm>
              <a:prstGeom prst="rect">
                <a:avLst/>
              </a:prstGeom>
            </p:spPr>
          </p:pic>
          <p:pic>
            <p:nvPicPr>
              <p:cNvPr id="6" name="Picture 5" descr="Diagram&#10;&#10;Description automatically generated with medium confidence">
                <a:extLst>
                  <a:ext uri="{FF2B5EF4-FFF2-40B4-BE49-F238E27FC236}">
                    <a16:creationId xmlns:a16="http://schemas.microsoft.com/office/drawing/2014/main" id="{4D268002-DC17-732A-12F1-120E582C562C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/>
              <a:srcRect l="3916" t="34630" r="24" b="37389"/>
              <a:stretch/>
            </p:blipFill>
            <p:spPr>
              <a:xfrm>
                <a:off x="32656" y="2349932"/>
                <a:ext cx="6145200" cy="1008855"/>
              </a:xfrm>
              <a:prstGeom prst="rect">
                <a:avLst/>
              </a:prstGeom>
            </p:spPr>
          </p:pic>
          <p:pic>
            <p:nvPicPr>
              <p:cNvPr id="7" name="Picture 6">
                <a:extLst>
                  <a:ext uri="{FF2B5EF4-FFF2-40B4-BE49-F238E27FC236}">
                    <a16:creationId xmlns:a16="http://schemas.microsoft.com/office/drawing/2014/main" id="{BE0A978C-8F09-C67B-C10B-A00E25136D93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/>
              <a:srcRect l="3940" t="34630" b="40662"/>
              <a:stretch/>
            </p:blipFill>
            <p:spPr>
              <a:xfrm>
                <a:off x="0" y="3382383"/>
                <a:ext cx="6145200" cy="890839"/>
              </a:xfrm>
              <a:prstGeom prst="rect">
                <a:avLst/>
              </a:prstGeom>
            </p:spPr>
          </p:pic>
        </p:grpSp>
        <p:pic>
          <p:nvPicPr>
            <p:cNvPr id="2" name="Picture 1">
              <a:extLst>
                <a:ext uri="{FF2B5EF4-FFF2-40B4-BE49-F238E27FC236}">
                  <a16:creationId xmlns:a16="http://schemas.microsoft.com/office/drawing/2014/main" id="{FA037CB9-B676-6CCE-F5C1-DCD8D7A0AA91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brightnessContrast bright="20000" contrast="10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5283283" y="2268778"/>
              <a:ext cx="2460783" cy="2253795"/>
            </a:xfrm>
            <a:prstGeom prst="rect">
              <a:avLst/>
            </a:prstGeom>
          </p:spPr>
        </p:pic>
      </p:grpSp>
      <p:pic>
        <p:nvPicPr>
          <p:cNvPr id="8" name="Picture 3">
            <a:extLst>
              <a:ext uri="{FF2B5EF4-FFF2-40B4-BE49-F238E27FC236}">
                <a16:creationId xmlns:a16="http://schemas.microsoft.com/office/drawing/2014/main" id="{0935C9DB-E0AB-3120-1858-95220D200D6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7" cstate="hq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rightnessContrast bright="10000" contrast="1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t="30867" b="12295"/>
          <a:stretch/>
        </p:blipFill>
        <p:spPr bwMode="auto">
          <a:xfrm>
            <a:off x="5242560" y="805181"/>
            <a:ext cx="6949440" cy="167019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</p:pic>
      <p:grpSp>
        <p:nvGrpSpPr>
          <p:cNvPr id="17" name="Group 16">
            <a:extLst>
              <a:ext uri="{FF2B5EF4-FFF2-40B4-BE49-F238E27FC236}">
                <a16:creationId xmlns:a16="http://schemas.microsoft.com/office/drawing/2014/main" id="{DD4575C5-5CBA-79C7-0C84-122FA60DFFD3}"/>
              </a:ext>
            </a:extLst>
          </p:cNvPr>
          <p:cNvGrpSpPr/>
          <p:nvPr/>
        </p:nvGrpSpPr>
        <p:grpSpPr>
          <a:xfrm>
            <a:off x="4663440" y="5158445"/>
            <a:ext cx="4853940" cy="1835925"/>
            <a:chOff x="4249109" y="4681220"/>
            <a:chExt cx="5156743" cy="1950456"/>
          </a:xfrm>
        </p:grpSpPr>
        <p:pic>
          <p:nvPicPr>
            <p:cNvPr id="11" name="Picture 10" descr="A machine on a stand&#10;&#10;Description automatically generated">
              <a:extLst>
                <a:ext uri="{FF2B5EF4-FFF2-40B4-BE49-F238E27FC236}">
                  <a16:creationId xmlns:a16="http://schemas.microsoft.com/office/drawing/2014/main" id="{21D237DB-F87E-75C8-FA4B-A99F2CBBCFD7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249109" y="4681220"/>
              <a:ext cx="5156743" cy="1950456"/>
            </a:xfrm>
            <a:prstGeom prst="rect">
              <a:avLst/>
            </a:prstGeom>
          </p:spPr>
        </p:pic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2531269D-4730-1364-F2EB-96AC99E40504}"/>
                </a:ext>
              </a:extLst>
            </p:cNvPr>
            <p:cNvSpPr/>
            <p:nvPr/>
          </p:nvSpPr>
          <p:spPr>
            <a:xfrm>
              <a:off x="5212080" y="5502574"/>
              <a:ext cx="463961" cy="463886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EA7EB871-FE8C-22D1-4BF8-14D5CA278129}"/>
              </a:ext>
            </a:extLst>
          </p:cNvPr>
          <p:cNvGrpSpPr/>
          <p:nvPr/>
        </p:nvGrpSpPr>
        <p:grpSpPr>
          <a:xfrm>
            <a:off x="9517380" y="5044803"/>
            <a:ext cx="2624427" cy="1796151"/>
            <a:chOff x="9138278" y="4847667"/>
            <a:chExt cx="2937377" cy="2010333"/>
          </a:xfrm>
        </p:grpSpPr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A1594E06-AED9-FE94-0067-6132012C8C4C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9138278" y="4847667"/>
              <a:ext cx="2937377" cy="2010333"/>
            </a:xfrm>
            <a:prstGeom prst="rect">
              <a:avLst/>
            </a:prstGeom>
          </p:spPr>
        </p:pic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BEFCB11A-C588-E5FF-F9A2-A26DD812FAA8}"/>
                </a:ext>
              </a:extLst>
            </p:cNvPr>
            <p:cNvSpPr/>
            <p:nvPr/>
          </p:nvSpPr>
          <p:spPr>
            <a:xfrm>
              <a:off x="9904863" y="5734517"/>
              <a:ext cx="339334" cy="339279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4" name="Group 3">
            <a:extLst>
              <a:ext uri="{FF2B5EF4-FFF2-40B4-BE49-F238E27FC236}">
                <a16:creationId xmlns:a16="http://schemas.microsoft.com/office/drawing/2014/main" id="{616FCC08-68F2-9529-FF30-3324C65A870D}"/>
              </a:ext>
            </a:extLst>
          </p:cNvPr>
          <p:cNvGrpSpPr/>
          <p:nvPr/>
        </p:nvGrpSpPr>
        <p:grpSpPr>
          <a:xfrm>
            <a:off x="9808530" y="-2"/>
            <a:ext cx="2383470" cy="763837"/>
            <a:chOff x="9808530" y="-2"/>
            <a:chExt cx="2383470" cy="763837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65A336D7-D556-12E2-BC9B-B8898DB2856D}"/>
                </a:ext>
              </a:extLst>
            </p:cNvPr>
            <p:cNvSpPr/>
            <p:nvPr/>
          </p:nvSpPr>
          <p:spPr>
            <a:xfrm>
              <a:off x="9808531" y="0"/>
              <a:ext cx="2383469" cy="76383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C3298E1B-943A-3628-B4C5-D4061BDC0D77}"/>
                </a:ext>
              </a:extLst>
            </p:cNvPr>
            <p:cNvGrpSpPr/>
            <p:nvPr/>
          </p:nvGrpSpPr>
          <p:grpSpPr>
            <a:xfrm>
              <a:off x="9808530" y="-2"/>
              <a:ext cx="2383469" cy="763837"/>
              <a:chOff x="9808531" y="76200"/>
              <a:chExt cx="2383469" cy="763837"/>
            </a:xfrm>
          </p:grpSpPr>
          <p:pic>
            <p:nvPicPr>
              <p:cNvPr id="14" name="Picture 13">
                <a:extLst>
                  <a:ext uri="{FF2B5EF4-FFF2-40B4-BE49-F238E27FC236}">
                    <a16:creationId xmlns:a16="http://schemas.microsoft.com/office/drawing/2014/main" id="{4BA62980-4B6C-1C0D-88D3-B82BF4918D3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1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alphaModFix amt="47000"/>
              </a:blip>
              <a:srcRect l="4853" t="7214" r="13211" b="20472"/>
              <a:stretch/>
            </p:blipFill>
            <p:spPr>
              <a:xfrm>
                <a:off x="9808531" y="76200"/>
                <a:ext cx="2383469" cy="763837"/>
              </a:xfrm>
              <a:prstGeom prst="rect">
                <a:avLst/>
              </a:prstGeom>
            </p:spPr>
          </p:pic>
          <p:sp>
            <p:nvSpPr>
              <p:cNvPr id="20" name="Oval 19">
                <a:extLst>
                  <a:ext uri="{FF2B5EF4-FFF2-40B4-BE49-F238E27FC236}">
                    <a16:creationId xmlns:a16="http://schemas.microsoft.com/office/drawing/2014/main" id="{7FD3D65E-25A2-DD33-C0E6-4F819AF0EDBD}"/>
                  </a:ext>
                </a:extLst>
              </p:cNvPr>
              <p:cNvSpPr/>
              <p:nvPr/>
            </p:nvSpPr>
            <p:spPr>
              <a:xfrm>
                <a:off x="10353884" y="374749"/>
                <a:ext cx="83371" cy="83371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600" b="1" dirty="0"/>
                  <a:t>1</a:t>
                </a:r>
                <a:endParaRPr lang="en-GB" sz="600" b="1" dirty="0"/>
              </a:p>
            </p:txBody>
          </p:sp>
          <p:sp>
            <p:nvSpPr>
              <p:cNvPr id="21" name="Oval 20">
                <a:extLst>
                  <a:ext uri="{FF2B5EF4-FFF2-40B4-BE49-F238E27FC236}">
                    <a16:creationId xmlns:a16="http://schemas.microsoft.com/office/drawing/2014/main" id="{30DCB6A4-F338-A11B-DD23-967A8E45F9D9}"/>
                  </a:ext>
                </a:extLst>
              </p:cNvPr>
              <p:cNvSpPr/>
              <p:nvPr/>
            </p:nvSpPr>
            <p:spPr>
              <a:xfrm>
                <a:off x="10555419" y="686281"/>
                <a:ext cx="83371" cy="83371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600" b="1" dirty="0"/>
                  <a:t>2</a:t>
                </a:r>
                <a:endParaRPr lang="en-GB" sz="600" b="1" dirty="0"/>
              </a:p>
            </p:txBody>
          </p:sp>
          <p:sp>
            <p:nvSpPr>
              <p:cNvPr id="22" name="Oval 21">
                <a:extLst>
                  <a:ext uri="{FF2B5EF4-FFF2-40B4-BE49-F238E27FC236}">
                    <a16:creationId xmlns:a16="http://schemas.microsoft.com/office/drawing/2014/main" id="{30826061-1C2C-9E2F-AAD1-E39CE261CCE1}"/>
                  </a:ext>
                </a:extLst>
              </p:cNvPr>
              <p:cNvSpPr/>
              <p:nvPr/>
            </p:nvSpPr>
            <p:spPr>
              <a:xfrm>
                <a:off x="11571165" y="414134"/>
                <a:ext cx="83371" cy="83371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600" b="1" dirty="0"/>
                  <a:t>2</a:t>
                </a:r>
                <a:endParaRPr lang="en-GB" sz="600" b="1" dirty="0"/>
              </a:p>
            </p:txBody>
          </p:sp>
          <p:sp>
            <p:nvSpPr>
              <p:cNvPr id="23" name="Oval 22">
                <a:extLst>
                  <a:ext uri="{FF2B5EF4-FFF2-40B4-BE49-F238E27FC236}">
                    <a16:creationId xmlns:a16="http://schemas.microsoft.com/office/drawing/2014/main" id="{A2DF5A00-BA4E-9C1F-1B35-4AF9D5FE7B4F}"/>
                  </a:ext>
                </a:extLst>
              </p:cNvPr>
              <p:cNvSpPr/>
              <p:nvPr/>
            </p:nvSpPr>
            <p:spPr>
              <a:xfrm>
                <a:off x="10335709" y="756666"/>
                <a:ext cx="83371" cy="83371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600" b="1" dirty="0"/>
                  <a:t>2</a:t>
                </a:r>
                <a:endParaRPr lang="en-GB" sz="600" b="1" dirty="0"/>
              </a:p>
            </p:txBody>
          </p:sp>
          <p:sp>
            <p:nvSpPr>
              <p:cNvPr id="24" name="Oval 23">
                <a:extLst>
                  <a:ext uri="{FF2B5EF4-FFF2-40B4-BE49-F238E27FC236}">
                    <a16:creationId xmlns:a16="http://schemas.microsoft.com/office/drawing/2014/main" id="{8B77E3EF-5342-D6FC-011F-F96414B58CB5}"/>
                  </a:ext>
                </a:extLst>
              </p:cNvPr>
              <p:cNvSpPr/>
              <p:nvPr/>
            </p:nvSpPr>
            <p:spPr>
              <a:xfrm>
                <a:off x="11798211" y="351536"/>
                <a:ext cx="83371" cy="83371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600" b="1" dirty="0"/>
                  <a:t>2</a:t>
                </a:r>
                <a:endParaRPr lang="en-GB" sz="600" b="1" dirty="0"/>
              </a:p>
            </p:txBody>
          </p:sp>
        </p:grpSp>
      </p:grpSp>
      <p:sp>
        <p:nvSpPr>
          <p:cNvPr id="25" name="Oval 24">
            <a:extLst>
              <a:ext uri="{FF2B5EF4-FFF2-40B4-BE49-F238E27FC236}">
                <a16:creationId xmlns:a16="http://schemas.microsoft.com/office/drawing/2014/main" id="{1E92705B-83BE-D079-DFFD-4EAB94D6EABD}"/>
              </a:ext>
            </a:extLst>
          </p:cNvPr>
          <p:cNvSpPr/>
          <p:nvPr/>
        </p:nvSpPr>
        <p:spPr>
          <a:xfrm>
            <a:off x="11355913" y="33752"/>
            <a:ext cx="83371" cy="83371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" b="1" dirty="0"/>
              <a:t>1</a:t>
            </a:r>
            <a:endParaRPr lang="en-GB" sz="600" b="1" dirty="0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CDF304E0-2BFB-E249-45B4-E92787ED945E}"/>
              </a:ext>
            </a:extLst>
          </p:cNvPr>
          <p:cNvSpPr/>
          <p:nvPr/>
        </p:nvSpPr>
        <p:spPr>
          <a:xfrm>
            <a:off x="10616378" y="630735"/>
            <a:ext cx="83371" cy="83371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" b="1" dirty="0"/>
              <a:t>3</a:t>
            </a:r>
            <a:endParaRPr lang="en-GB" sz="600" b="1" dirty="0"/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822D3252-C1A2-2AE6-8536-78E36A75D164}"/>
              </a:ext>
            </a:extLst>
          </p:cNvPr>
          <p:cNvSpPr/>
          <p:nvPr/>
        </p:nvSpPr>
        <p:spPr>
          <a:xfrm>
            <a:off x="11632124" y="358588"/>
            <a:ext cx="83371" cy="83371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" b="1" dirty="0"/>
              <a:t>3</a:t>
            </a:r>
            <a:endParaRPr lang="en-GB" sz="600" b="1" dirty="0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BB171C16-1898-E86C-493B-E52FCAA537ED}"/>
              </a:ext>
            </a:extLst>
          </p:cNvPr>
          <p:cNvSpPr/>
          <p:nvPr/>
        </p:nvSpPr>
        <p:spPr>
          <a:xfrm>
            <a:off x="10396668" y="701120"/>
            <a:ext cx="83371" cy="83371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" b="1" dirty="0"/>
              <a:t>3</a:t>
            </a:r>
            <a:endParaRPr lang="en-GB" sz="600" b="1" dirty="0"/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D52F47F0-0AB0-1313-65E1-1E7A1248CDF6}"/>
              </a:ext>
            </a:extLst>
          </p:cNvPr>
          <p:cNvSpPr/>
          <p:nvPr/>
        </p:nvSpPr>
        <p:spPr>
          <a:xfrm>
            <a:off x="11859170" y="295990"/>
            <a:ext cx="83371" cy="83371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" b="1" dirty="0"/>
              <a:t>3</a:t>
            </a:r>
            <a:endParaRPr lang="en-GB" sz="600" b="1" dirty="0"/>
          </a:p>
        </p:txBody>
      </p:sp>
    </p:spTree>
    <p:extLst>
      <p:ext uri="{BB962C8B-B14F-4D97-AF65-F5344CB8AC3E}">
        <p14:creationId xmlns:p14="http://schemas.microsoft.com/office/powerpoint/2010/main" val="90314350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Rectangle 142">
            <a:extLst>
              <a:ext uri="{FF2B5EF4-FFF2-40B4-BE49-F238E27FC236}">
                <a16:creationId xmlns:a16="http://schemas.microsoft.com/office/drawing/2014/main" id="{68865C8B-362E-2FCB-69DD-D4C26BD7B1BF}"/>
              </a:ext>
            </a:extLst>
          </p:cNvPr>
          <p:cNvSpPr/>
          <p:nvPr/>
        </p:nvSpPr>
        <p:spPr>
          <a:xfrm>
            <a:off x="0" y="0"/>
            <a:ext cx="12192000" cy="3922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>
                <a:solidFill>
                  <a:schemeClr val="bg1"/>
                </a:solidFill>
              </a:rPr>
              <a:t>Resources summary</a:t>
            </a:r>
            <a:endParaRPr lang="en-GB" sz="2800" b="1" dirty="0">
              <a:solidFill>
                <a:schemeClr val="bg1"/>
              </a:solidFill>
            </a:endParaRPr>
          </a:p>
        </p:txBody>
      </p:sp>
      <p:sp>
        <p:nvSpPr>
          <p:cNvPr id="145" name="Content Placeholder 144">
            <a:extLst>
              <a:ext uri="{FF2B5EF4-FFF2-40B4-BE49-F238E27FC236}">
                <a16:creationId xmlns:a16="http://schemas.microsoft.com/office/drawing/2014/main" id="{BC379A79-04C8-486C-8AFC-CDC2AC33865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392233"/>
            <a:ext cx="5242560" cy="4316927"/>
          </a:xfrm>
        </p:spPr>
        <p:txBody>
          <a:bodyPr tIns="72000">
            <a:normAutofit fontScale="55000" lnSpcReduction="20000"/>
          </a:bodyPr>
          <a:lstStyle/>
          <a:p>
            <a:r>
              <a:rPr lang="en-US" dirty="0" err="1">
                <a:sym typeface="Wingdings" panose="05000000000000000000" pitchFamily="2" charset="2"/>
              </a:rPr>
              <a:t>SCLink</a:t>
            </a:r>
            <a:r>
              <a:rPr lang="en-US" dirty="0">
                <a:sym typeface="Wingdings" panose="05000000000000000000" pitchFamily="2" charset="2"/>
              </a:rPr>
              <a:t> system unspooling</a:t>
            </a:r>
          </a:p>
          <a:p>
            <a:pPr lvl="1"/>
            <a:r>
              <a:rPr lang="en-US" dirty="0">
                <a:sym typeface="Wingdings" panose="05000000000000000000" pitchFamily="2" charset="2"/>
              </a:rPr>
              <a:t>Continuous activity in series</a:t>
            </a:r>
          </a:p>
          <a:p>
            <a:pPr lvl="1"/>
            <a:r>
              <a:rPr lang="en-US" dirty="0">
                <a:sym typeface="Wingdings" panose="05000000000000000000" pitchFamily="2" charset="2"/>
              </a:rPr>
              <a:t>“Lowering” supervised by EN-HE</a:t>
            </a:r>
          </a:p>
          <a:p>
            <a:pPr lvl="1"/>
            <a:r>
              <a:rPr lang="en-US" dirty="0">
                <a:sym typeface="Wingdings" panose="05000000000000000000" pitchFamily="2" charset="2"/>
              </a:rPr>
              <a:t>“Unspooling &amp; core insertion” supervised by WP6a</a:t>
            </a:r>
          </a:p>
          <a:p>
            <a:pPr lvl="1"/>
            <a:r>
              <a:rPr lang="en-US" b="1" dirty="0">
                <a:sym typeface="Wingdings" panose="05000000000000000000" pitchFamily="2" charset="2"/>
              </a:rPr>
              <a:t>MSC : 1 WP6a expert team</a:t>
            </a:r>
          </a:p>
          <a:p>
            <a:r>
              <a:rPr lang="en-US" dirty="0">
                <a:sym typeface="Wingdings" panose="05000000000000000000" pitchFamily="2" charset="2"/>
              </a:rPr>
              <a:t>DFX &amp; DFM assemblies</a:t>
            </a:r>
          </a:p>
          <a:p>
            <a:pPr lvl="1"/>
            <a:r>
              <a:rPr lang="en-US" dirty="0">
                <a:sym typeface="Wingdings" panose="05000000000000000000" pitchFamily="2" charset="2"/>
              </a:rPr>
              <a:t>Continuous activity</a:t>
            </a:r>
          </a:p>
          <a:p>
            <a:pPr lvl="1"/>
            <a:r>
              <a:rPr lang="en-US" dirty="0">
                <a:sym typeface="Wingdings" panose="05000000000000000000" pitchFamily="2" charset="2"/>
              </a:rPr>
              <a:t>DFX&amp;DFM of same system, 50 meters away, in parallel</a:t>
            </a:r>
          </a:p>
          <a:p>
            <a:pPr lvl="1"/>
            <a:r>
              <a:rPr lang="en-GB" b="1" dirty="0"/>
              <a:t>MSC : 2 teams with 1 supervision</a:t>
            </a:r>
          </a:p>
          <a:p>
            <a:r>
              <a:rPr lang="en-GB" dirty="0"/>
              <a:t>Interfaces</a:t>
            </a:r>
          </a:p>
          <a:p>
            <a:pPr lvl="1"/>
            <a:r>
              <a:rPr lang="en-GB" dirty="0"/>
              <a:t>Assembly electrical components</a:t>
            </a:r>
          </a:p>
          <a:p>
            <a:pPr lvl="1"/>
            <a:r>
              <a:rPr lang="en-GB" dirty="0"/>
              <a:t>Coordination cryogenic lines installation</a:t>
            </a:r>
          </a:p>
          <a:p>
            <a:pPr lvl="1"/>
            <a:r>
              <a:rPr lang="en-GB" b="1" dirty="0"/>
              <a:t>MSC : 2 teams with 1 supervision</a:t>
            </a:r>
          </a:p>
          <a:p>
            <a:r>
              <a:rPr lang="en-GB" dirty="0"/>
              <a:t>Interconnect with Magnets</a:t>
            </a:r>
          </a:p>
          <a:p>
            <a:pPr lvl="1"/>
            <a:r>
              <a:rPr lang="en-GB" dirty="0"/>
              <a:t>Electrical activity (instrumentation) WP6a</a:t>
            </a:r>
          </a:p>
          <a:p>
            <a:pPr lvl="1"/>
            <a:r>
              <a:rPr lang="en-GB" dirty="0"/>
              <a:t>Cryostat closure</a:t>
            </a:r>
          </a:p>
          <a:p>
            <a:pPr lvl="1"/>
            <a:r>
              <a:rPr lang="en-GB" b="1" dirty="0"/>
              <a:t>MSC : 2 teams with 1 supervision</a:t>
            </a:r>
          </a:p>
          <a:p>
            <a:endParaRPr lang="en-GB" dirty="0"/>
          </a:p>
        </p:txBody>
      </p:sp>
      <p:graphicFrame>
        <p:nvGraphicFramePr>
          <p:cNvPr id="23" name="Table 22">
            <a:extLst>
              <a:ext uri="{FF2B5EF4-FFF2-40B4-BE49-F238E27FC236}">
                <a16:creationId xmlns:a16="http://schemas.microsoft.com/office/drawing/2014/main" id="{D40D5271-26FE-D748-BCC7-F9758A44F3C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29866096"/>
              </p:ext>
            </p:extLst>
          </p:nvPr>
        </p:nvGraphicFramePr>
        <p:xfrm>
          <a:off x="5476304" y="2965473"/>
          <a:ext cx="6628067" cy="1508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34490">
                  <a:extLst>
                    <a:ext uri="{9D8B030D-6E8A-4147-A177-3AD203B41FA5}">
                      <a16:colId xmlns:a16="http://schemas.microsoft.com/office/drawing/2014/main" val="2420780364"/>
                    </a:ext>
                  </a:extLst>
                </a:gridCol>
                <a:gridCol w="2130679">
                  <a:extLst>
                    <a:ext uri="{9D8B030D-6E8A-4147-A177-3AD203B41FA5}">
                      <a16:colId xmlns:a16="http://schemas.microsoft.com/office/drawing/2014/main" val="2531954931"/>
                    </a:ext>
                  </a:extLst>
                </a:gridCol>
                <a:gridCol w="1267143">
                  <a:extLst>
                    <a:ext uri="{9D8B030D-6E8A-4147-A177-3AD203B41FA5}">
                      <a16:colId xmlns:a16="http://schemas.microsoft.com/office/drawing/2014/main" val="1965662995"/>
                    </a:ext>
                  </a:extLst>
                </a:gridCol>
                <a:gridCol w="1595755">
                  <a:extLst>
                    <a:ext uri="{9D8B030D-6E8A-4147-A177-3AD203B41FA5}">
                      <a16:colId xmlns:a16="http://schemas.microsoft.com/office/drawing/2014/main" val="3313832422"/>
                    </a:ext>
                  </a:extLst>
                </a:gridCol>
              </a:tblGrid>
              <a:tr h="130842">
                <a:tc>
                  <a:txBody>
                    <a:bodyPr/>
                    <a:lstStyle/>
                    <a:p>
                      <a:endParaRPr lang="en-GB" sz="9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Comment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Support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MSC contribution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50445940"/>
                  </a:ext>
                </a:extLst>
              </a:tr>
              <a:tr h="209347">
                <a:tc>
                  <a:txBody>
                    <a:bodyPr/>
                    <a:lstStyle/>
                    <a:p>
                      <a:r>
                        <a:rPr lang="en-US" sz="900" dirty="0"/>
                        <a:t>Preparation phase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In series : Mechanical activities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EN-ACE-COS, EN-HE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Inspection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13306126"/>
                  </a:ext>
                </a:extLst>
              </a:tr>
              <a:tr h="209347">
                <a:tc>
                  <a:txBody>
                    <a:bodyPr/>
                    <a:lstStyle/>
                    <a:p>
                      <a:r>
                        <a:rPr lang="en-US" sz="900" dirty="0"/>
                        <a:t>Lowering, Unspooling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In series : Transport &amp; delicate handling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EN-HE , TE-VSC/</a:t>
                      </a:r>
                      <a:r>
                        <a:rPr lang="en-US" sz="900" dirty="0" err="1"/>
                        <a:t>ElQA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Handling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86080371"/>
                  </a:ext>
                </a:extLst>
              </a:tr>
              <a:tr h="272826">
                <a:tc>
                  <a:txBody>
                    <a:bodyPr/>
                    <a:lstStyle/>
                    <a:p>
                      <a:r>
                        <a:rPr lang="en-US" sz="900" dirty="0"/>
                        <a:t>DFX/M assemblies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In parallel : DFM &amp; DFX of same system</a:t>
                      </a:r>
                    </a:p>
                    <a:p>
                      <a:r>
                        <a:rPr lang="en-US" sz="900" dirty="0"/>
                        <a:t>50m away : Mechanical &amp; Electrical QC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EN-HE, EN-MME</a:t>
                      </a:r>
                    </a:p>
                    <a:p>
                      <a:r>
                        <a:rPr lang="en-US" sz="900" dirty="0"/>
                        <a:t>TE-VSC, </a:t>
                      </a:r>
                      <a:r>
                        <a:rPr lang="en-US" sz="900" dirty="0" err="1"/>
                        <a:t>ElQA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Mech &amp; elec.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45513879"/>
                  </a:ext>
                </a:extLst>
              </a:tr>
              <a:tr h="130842">
                <a:tc>
                  <a:txBody>
                    <a:bodyPr/>
                    <a:lstStyle/>
                    <a:p>
                      <a:r>
                        <a:rPr lang="en-US" sz="900" dirty="0"/>
                        <a:t>Interfaces UR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Mechanical &amp; electrical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EN-MME, EN-HE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Assembly : Mech. &amp; Elec.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31308355"/>
                  </a:ext>
                </a:extLst>
              </a:tr>
              <a:tr h="130842">
                <a:tc>
                  <a:txBody>
                    <a:bodyPr/>
                    <a:lstStyle/>
                    <a:p>
                      <a:r>
                        <a:rPr lang="en-US" sz="900" dirty="0"/>
                        <a:t>Interfaces LHC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Mechanical &amp; electrical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EN-HE, EN-MME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Assembly : Mech. &amp; Elec.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31363974"/>
                  </a:ext>
                </a:extLst>
              </a:tr>
            </a:tbl>
          </a:graphicData>
        </a:graphic>
      </p:graphicFrame>
      <p:sp>
        <p:nvSpPr>
          <p:cNvPr id="24" name="Content Placeholder 144">
            <a:extLst>
              <a:ext uri="{FF2B5EF4-FFF2-40B4-BE49-F238E27FC236}">
                <a16:creationId xmlns:a16="http://schemas.microsoft.com/office/drawing/2014/main" id="{18E2A7FF-73C2-5AB9-7A22-674BCCED6C92}"/>
              </a:ext>
            </a:extLst>
          </p:cNvPr>
          <p:cNvSpPr txBox="1">
            <a:spLocks/>
          </p:cNvSpPr>
          <p:nvPr/>
        </p:nvSpPr>
        <p:spPr>
          <a:xfrm>
            <a:off x="5336666" y="428778"/>
            <a:ext cx="6638164" cy="2372525"/>
          </a:xfrm>
          <a:prstGeom prst="rect">
            <a:avLst/>
          </a:prstGeom>
        </p:spPr>
        <p:txBody>
          <a:bodyPr vert="horz" lIns="91440" tIns="72000" rIns="91440" bIns="45720" rtlCol="0">
            <a:normAutofit fontScale="77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WP6a resources during LS3 : </a:t>
            </a:r>
          </a:p>
          <a:p>
            <a:pPr lvl="1"/>
            <a:r>
              <a:rPr lang="en-GB" dirty="0"/>
              <a:t>Latest “in work” planning foresees start of DFX/DFM assemblies after completion of unspooling activity</a:t>
            </a:r>
          </a:p>
          <a:p>
            <a:pPr lvl="1"/>
            <a:r>
              <a:rPr lang="en-GB" dirty="0"/>
              <a:t>1 team for Unspooling – 2 teams for DF assemblies</a:t>
            </a:r>
          </a:p>
          <a:p>
            <a:pPr lvl="1"/>
            <a:r>
              <a:rPr lang="en-GB" dirty="0"/>
              <a:t>Each team</a:t>
            </a:r>
          </a:p>
          <a:p>
            <a:pPr lvl="2"/>
            <a:r>
              <a:rPr lang="en-GB" dirty="0"/>
              <a:t>1 coordinator</a:t>
            </a:r>
          </a:p>
          <a:p>
            <a:pPr lvl="2"/>
            <a:r>
              <a:rPr lang="en-GB" dirty="0"/>
              <a:t>2 or 3 technical staffs</a:t>
            </a:r>
          </a:p>
          <a:p>
            <a:pPr lvl="2"/>
            <a:r>
              <a:rPr lang="en-GB" dirty="0"/>
              <a:t>2/3 industrial support</a:t>
            </a:r>
          </a:p>
          <a:p>
            <a:pPr lvl="1"/>
            <a:r>
              <a:rPr lang="en-GB" dirty="0"/>
              <a:t>Overall coordination</a:t>
            </a:r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418AA6B6-6EA9-F247-E8DE-0490061B2FB5}"/>
              </a:ext>
            </a:extLst>
          </p:cNvPr>
          <p:cNvGrpSpPr/>
          <p:nvPr/>
        </p:nvGrpSpPr>
        <p:grpSpPr>
          <a:xfrm>
            <a:off x="160021" y="4608660"/>
            <a:ext cx="11944350" cy="2307084"/>
            <a:chOff x="1880457" y="4940966"/>
            <a:chExt cx="10223913" cy="1974777"/>
          </a:xfrm>
        </p:grpSpPr>
        <p:pic>
          <p:nvPicPr>
            <p:cNvPr id="25" name="Picture 24">
              <a:extLst>
                <a:ext uri="{FF2B5EF4-FFF2-40B4-BE49-F238E27FC236}">
                  <a16:creationId xmlns:a16="http://schemas.microsoft.com/office/drawing/2014/main" id="{8FFA1EF0-E4B2-A784-36FA-5E59D5BD33D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208020" y="4940966"/>
              <a:ext cx="8896350" cy="1859884"/>
            </a:xfrm>
            <a:prstGeom prst="rect">
              <a:avLst/>
            </a:prstGeom>
          </p:spPr>
        </p:pic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136498CF-D3B3-952E-A5CE-511A652B6581}"/>
                </a:ext>
              </a:extLst>
            </p:cNvPr>
            <p:cNvSpPr/>
            <p:nvPr/>
          </p:nvSpPr>
          <p:spPr>
            <a:xfrm>
              <a:off x="3208020" y="4940966"/>
              <a:ext cx="1943100" cy="28635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>
                  <a:solidFill>
                    <a:schemeClr val="accent5"/>
                  </a:solidFill>
                </a:rPr>
                <a:t>In work schedule – WP15</a:t>
              </a:r>
            </a:p>
            <a:p>
              <a:pPr algn="ctr"/>
              <a:r>
                <a:rPr lang="en-US" sz="1200" dirty="0">
                  <a:solidFill>
                    <a:schemeClr val="accent5"/>
                  </a:solidFill>
                </a:rPr>
                <a:t>Linear LS3 v02.29</a:t>
              </a:r>
              <a:endParaRPr lang="en-GB" sz="1200" dirty="0">
                <a:solidFill>
                  <a:schemeClr val="accent5"/>
                </a:solidFill>
              </a:endParaRPr>
            </a:p>
          </p:txBody>
        </p:sp>
        <p:pic>
          <p:nvPicPr>
            <p:cNvPr id="27" name="Picture 26">
              <a:extLst>
                <a:ext uri="{FF2B5EF4-FFF2-40B4-BE49-F238E27FC236}">
                  <a16:creationId xmlns:a16="http://schemas.microsoft.com/office/drawing/2014/main" id="{BE7A7CC7-BF1D-9C44-9CD6-2F6E2363555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 l="-1" r="39000"/>
            <a:stretch/>
          </p:blipFill>
          <p:spPr>
            <a:xfrm>
              <a:off x="1880457" y="5497830"/>
              <a:ext cx="1236446" cy="1303020"/>
            </a:xfrm>
            <a:prstGeom prst="rect">
              <a:avLst/>
            </a:prstGeom>
          </p:spPr>
        </p:pic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5A8C1127-21FB-0448-E6A3-4A3EB76C27C5}"/>
                </a:ext>
              </a:extLst>
            </p:cNvPr>
            <p:cNvSpPr txBox="1"/>
            <p:nvPr/>
          </p:nvSpPr>
          <p:spPr>
            <a:xfrm>
              <a:off x="5242560" y="6429222"/>
              <a:ext cx="210185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/>
                <a:t>8 x CPS unspooled in series</a:t>
              </a:r>
              <a:endParaRPr lang="en-GB" sz="1200" b="1" dirty="0"/>
            </a:p>
          </p:txBody>
        </p:sp>
        <p:sp>
          <p:nvSpPr>
            <p:cNvPr id="29" name="Left Brace 28">
              <a:extLst>
                <a:ext uri="{FF2B5EF4-FFF2-40B4-BE49-F238E27FC236}">
                  <a16:creationId xmlns:a16="http://schemas.microsoft.com/office/drawing/2014/main" id="{EA63F851-3976-B522-7988-4D2B80BD675C}"/>
                </a:ext>
              </a:extLst>
            </p:cNvPr>
            <p:cNvSpPr/>
            <p:nvPr/>
          </p:nvSpPr>
          <p:spPr>
            <a:xfrm rot="18309570">
              <a:off x="7176436" y="5463317"/>
              <a:ext cx="277238" cy="1732047"/>
            </a:xfrm>
            <a:prstGeom prst="leftBrac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0" name="Left Brace 29">
              <a:extLst>
                <a:ext uri="{FF2B5EF4-FFF2-40B4-BE49-F238E27FC236}">
                  <a16:creationId xmlns:a16="http://schemas.microsoft.com/office/drawing/2014/main" id="{3AE9BBC1-2633-1A31-DF6E-22BA451A65A6}"/>
                </a:ext>
              </a:extLst>
            </p:cNvPr>
            <p:cNvSpPr/>
            <p:nvPr/>
          </p:nvSpPr>
          <p:spPr>
            <a:xfrm rot="8359478">
              <a:off x="9538638" y="5292175"/>
              <a:ext cx="110717" cy="1623568"/>
            </a:xfrm>
            <a:prstGeom prst="leftBrac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C93EB055-8457-F36A-4590-F5C016A72327}"/>
                </a:ext>
              </a:extLst>
            </p:cNvPr>
            <p:cNvSpPr txBox="1"/>
            <p:nvPr/>
          </p:nvSpPr>
          <p:spPr>
            <a:xfrm>
              <a:off x="10056521" y="5503106"/>
              <a:ext cx="191831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/>
                <a:t>DFX &amp; DFM assembly in parallel for each system</a:t>
              </a:r>
              <a:endParaRPr lang="en-GB" sz="1200" b="1" dirty="0"/>
            </a:p>
          </p:txBody>
        </p: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D0AACA8C-F55A-3188-D0A4-EE4B603DFC07}"/>
                </a:ext>
              </a:extLst>
            </p:cNvPr>
            <p:cNvCxnSpPr>
              <a:stCxn id="31" idx="1"/>
              <a:endCxn id="30" idx="1"/>
            </p:cNvCxnSpPr>
            <p:nvPr/>
          </p:nvCxnSpPr>
          <p:spPr>
            <a:xfrm flipH="1">
              <a:off x="9635981" y="5733939"/>
              <a:ext cx="420540" cy="333939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466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3670</TotalTime>
  <Words>735</Words>
  <Application>Microsoft Office PowerPoint</Application>
  <PresentationFormat>Widescreen</PresentationFormat>
  <Paragraphs>226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Aptos</vt:lpstr>
      <vt:lpstr>Aptos Display</vt:lpstr>
      <vt:lpstr>Arial</vt:lpstr>
      <vt:lpstr>Wingdings</vt:lpstr>
      <vt:lpstr>Office Theme</vt:lpstr>
      <vt:lpstr>LS3 activities and resources for WP6a installation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Yann Leclercq</dc:creator>
  <cp:lastModifiedBy>Yann Leclercq</cp:lastModifiedBy>
  <cp:revision>38</cp:revision>
  <dcterms:created xsi:type="dcterms:W3CDTF">2024-12-04T08:20:37Z</dcterms:created>
  <dcterms:modified xsi:type="dcterms:W3CDTF">2024-12-10T13:01:57Z</dcterms:modified>
</cp:coreProperties>
</file>