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  <p:sldMasterId id="2147483673" r:id="rId2"/>
  </p:sldMasterIdLst>
  <p:notesMasterIdLst>
    <p:notesMasterId r:id="rId7"/>
  </p:notesMasterIdLst>
  <p:sldIdLst>
    <p:sldId id="256" r:id="rId3"/>
    <p:sldId id="372" r:id="rId4"/>
    <p:sldId id="371" r:id="rId5"/>
    <p:sldId id="37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FF00"/>
    <a:srgbClr val="FF0066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832" autoAdjust="0"/>
    <p:restoredTop sz="94645" autoAdjust="0"/>
  </p:normalViewPr>
  <p:slideViewPr>
    <p:cSldViewPr snapToGrid="0">
      <p:cViewPr varScale="1">
        <p:scale>
          <a:sx n="122" d="100"/>
          <a:sy n="122" d="100"/>
        </p:scale>
        <p:origin x="459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10" d="100"/>
          <a:sy n="110" d="100"/>
        </p:scale>
        <p:origin x="3696" y="5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E60E8A-2584-4561-8FFB-7D32D97D280B}" type="datetimeFigureOut">
              <a:rPr lang="en-US" smtClean="0"/>
              <a:t>1/27/2025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1FB0D9-F66A-46F1-9B78-CC32A90A82A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356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20859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09600" y="273515"/>
            <a:ext cx="10972320" cy="1144447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5865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609600" y="1604625"/>
            <a:ext cx="1097232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609600" y="3682383"/>
            <a:ext cx="1097232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67872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09600" y="273515"/>
            <a:ext cx="10972320" cy="1144447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5865" b="0" strike="noStrike" spc="-1"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609600" y="1604625"/>
            <a:ext cx="53544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6232320" y="1604625"/>
            <a:ext cx="53544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09600" y="3682383"/>
            <a:ext cx="53544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6232320" y="3682383"/>
            <a:ext cx="53544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19027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609600" y="273515"/>
            <a:ext cx="10972320" cy="1144447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5865" b="0" strike="noStrike" spc="-1">
              <a:latin typeface="Arial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609600" y="1604625"/>
            <a:ext cx="35328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 type="body"/>
          </p:nvPr>
        </p:nvSpPr>
        <p:spPr>
          <a:xfrm>
            <a:off x="4319520" y="1604625"/>
            <a:ext cx="35328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42" name="PlaceHolder 4"/>
          <p:cNvSpPr>
            <a:spLocks noGrp="1"/>
          </p:cNvSpPr>
          <p:nvPr>
            <p:ph type="body"/>
          </p:nvPr>
        </p:nvSpPr>
        <p:spPr>
          <a:xfrm>
            <a:off x="8029440" y="1604625"/>
            <a:ext cx="35328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43" name="PlaceHolder 5"/>
          <p:cNvSpPr>
            <a:spLocks noGrp="1"/>
          </p:cNvSpPr>
          <p:nvPr>
            <p:ph type="body"/>
          </p:nvPr>
        </p:nvSpPr>
        <p:spPr>
          <a:xfrm>
            <a:off x="609600" y="3682383"/>
            <a:ext cx="35328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44" name="PlaceHolder 6"/>
          <p:cNvSpPr>
            <a:spLocks noGrp="1"/>
          </p:cNvSpPr>
          <p:nvPr>
            <p:ph type="body"/>
          </p:nvPr>
        </p:nvSpPr>
        <p:spPr>
          <a:xfrm>
            <a:off x="4319520" y="3682383"/>
            <a:ext cx="35328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45" name="PlaceHolder 7"/>
          <p:cNvSpPr>
            <a:spLocks noGrp="1"/>
          </p:cNvSpPr>
          <p:nvPr>
            <p:ph type="body"/>
          </p:nvPr>
        </p:nvSpPr>
        <p:spPr>
          <a:xfrm>
            <a:off x="8029440" y="3682383"/>
            <a:ext cx="35328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702889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0799EB8-F907-430F-A98D-A9CB65F639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C82B7C9-AC1A-45FA-8637-B019E2701B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68DE7A0-226A-453F-9543-4550816F7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9A073-6527-4B75-86FE-92BB75E6D214}" type="datetimeFigureOut">
              <a:rPr lang="en-US" smtClean="0"/>
              <a:t>1/27/2025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9665C42-F8A1-48B7-9950-57C424F0FE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9D1DEFE-7F8C-47B4-A897-C163FCBFD1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867E8-E6F1-405A-8CD9-83EF706E0BD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664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756745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609600" y="273515"/>
            <a:ext cx="10972320" cy="1144447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5865" b="0" strike="noStrike" spc="-1"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subTitle"/>
          </p:nvPr>
        </p:nvSpPr>
        <p:spPr>
          <a:xfrm>
            <a:off x="609600" y="1604625"/>
            <a:ext cx="10972320" cy="397701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265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178765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609600" y="273515"/>
            <a:ext cx="10972320" cy="1144447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5865" b="0" strike="noStrike" spc="-1"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609600" y="1604625"/>
            <a:ext cx="10972320" cy="3977012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433401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609600" y="273515"/>
            <a:ext cx="10972320" cy="1144447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5865" b="0" strike="noStrike" spc="-1"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609600" y="1604625"/>
            <a:ext cx="5354400" cy="3977012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6232320" y="1604625"/>
            <a:ext cx="5354400" cy="3977012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342422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609600" y="273515"/>
            <a:ext cx="10972320" cy="1144447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5865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219639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subTitle"/>
          </p:nvPr>
        </p:nvSpPr>
        <p:spPr>
          <a:xfrm>
            <a:off x="609600" y="273515"/>
            <a:ext cx="10972320" cy="530668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265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018743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609600" y="273515"/>
            <a:ext cx="10972320" cy="1144447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5865" b="0" strike="noStrike" spc="-1"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subTitle"/>
          </p:nvPr>
        </p:nvSpPr>
        <p:spPr>
          <a:xfrm>
            <a:off x="609600" y="1604625"/>
            <a:ext cx="10972320" cy="397701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265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1919561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609600" y="273515"/>
            <a:ext cx="10972320" cy="1144447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5865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609600" y="1604625"/>
            <a:ext cx="53544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6232320" y="1604625"/>
            <a:ext cx="5354400" cy="3977012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609600" y="3682383"/>
            <a:ext cx="53544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644544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609600" y="273515"/>
            <a:ext cx="10972320" cy="1144447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5865" b="0" strike="noStrike" spc="-1"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609600" y="1604625"/>
            <a:ext cx="5354400" cy="3977012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6232320" y="1604625"/>
            <a:ext cx="53544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6232320" y="3682383"/>
            <a:ext cx="53544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29013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609600" y="273515"/>
            <a:ext cx="10972320" cy="1144447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5865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609600" y="1604625"/>
            <a:ext cx="53544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6232320" y="1604625"/>
            <a:ext cx="53544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609600" y="3682383"/>
            <a:ext cx="1097232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1412330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609600" y="273515"/>
            <a:ext cx="10972320" cy="1144447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5865" b="0" strike="noStrike" spc="-1">
              <a:latin typeface="Arial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609600" y="1604625"/>
            <a:ext cx="1097232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609600" y="3682383"/>
            <a:ext cx="1097232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0484038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609600" y="273515"/>
            <a:ext cx="10972320" cy="1144447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5865" b="0" strike="noStrike" spc="-1">
              <a:latin typeface="Arial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609600" y="1604625"/>
            <a:ext cx="53544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78" name="PlaceHolder 3"/>
          <p:cNvSpPr>
            <a:spLocks noGrp="1"/>
          </p:cNvSpPr>
          <p:nvPr>
            <p:ph type="body"/>
          </p:nvPr>
        </p:nvSpPr>
        <p:spPr>
          <a:xfrm>
            <a:off x="6232320" y="1604625"/>
            <a:ext cx="53544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79" name="PlaceHolder 4"/>
          <p:cNvSpPr>
            <a:spLocks noGrp="1"/>
          </p:cNvSpPr>
          <p:nvPr>
            <p:ph type="body"/>
          </p:nvPr>
        </p:nvSpPr>
        <p:spPr>
          <a:xfrm>
            <a:off x="609600" y="3682383"/>
            <a:ext cx="53544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80" name="PlaceHolder 5"/>
          <p:cNvSpPr>
            <a:spLocks noGrp="1"/>
          </p:cNvSpPr>
          <p:nvPr>
            <p:ph type="body"/>
          </p:nvPr>
        </p:nvSpPr>
        <p:spPr>
          <a:xfrm>
            <a:off x="6232320" y="3682383"/>
            <a:ext cx="53544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674731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609600" y="273515"/>
            <a:ext cx="10972320" cy="1144447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5865" b="0" strike="noStrike" spc="-1">
              <a:latin typeface="Arial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 type="body"/>
          </p:nvPr>
        </p:nvSpPr>
        <p:spPr>
          <a:xfrm>
            <a:off x="609600" y="1604625"/>
            <a:ext cx="35328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83" name="PlaceHolder 3"/>
          <p:cNvSpPr>
            <a:spLocks noGrp="1"/>
          </p:cNvSpPr>
          <p:nvPr>
            <p:ph type="body"/>
          </p:nvPr>
        </p:nvSpPr>
        <p:spPr>
          <a:xfrm>
            <a:off x="4319520" y="1604625"/>
            <a:ext cx="35328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84" name="PlaceHolder 4"/>
          <p:cNvSpPr>
            <a:spLocks noGrp="1"/>
          </p:cNvSpPr>
          <p:nvPr>
            <p:ph type="body"/>
          </p:nvPr>
        </p:nvSpPr>
        <p:spPr>
          <a:xfrm>
            <a:off x="8029440" y="1604625"/>
            <a:ext cx="35328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85" name="PlaceHolder 5"/>
          <p:cNvSpPr>
            <a:spLocks noGrp="1"/>
          </p:cNvSpPr>
          <p:nvPr>
            <p:ph type="body"/>
          </p:nvPr>
        </p:nvSpPr>
        <p:spPr>
          <a:xfrm>
            <a:off x="609600" y="3682383"/>
            <a:ext cx="35328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86" name="PlaceHolder 6"/>
          <p:cNvSpPr>
            <a:spLocks noGrp="1"/>
          </p:cNvSpPr>
          <p:nvPr>
            <p:ph type="body"/>
          </p:nvPr>
        </p:nvSpPr>
        <p:spPr>
          <a:xfrm>
            <a:off x="4319520" y="3682383"/>
            <a:ext cx="35328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87" name="PlaceHolder 7"/>
          <p:cNvSpPr>
            <a:spLocks noGrp="1"/>
          </p:cNvSpPr>
          <p:nvPr>
            <p:ph type="body"/>
          </p:nvPr>
        </p:nvSpPr>
        <p:spPr>
          <a:xfrm>
            <a:off x="8029440" y="3682383"/>
            <a:ext cx="35328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020892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09600" y="273515"/>
            <a:ext cx="10972320" cy="1144447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5865" b="0" strike="noStrike" spc="-1"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609600" y="1604625"/>
            <a:ext cx="10972320" cy="3977012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95557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09600" y="273515"/>
            <a:ext cx="10972320" cy="1144447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5865" b="0" strike="noStrike" spc="-1"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609600" y="1604625"/>
            <a:ext cx="5354400" cy="3977012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232320" y="1604625"/>
            <a:ext cx="5354400" cy="3977012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18119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609600" y="273515"/>
            <a:ext cx="10972320" cy="1144447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5865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983774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subTitle"/>
          </p:nvPr>
        </p:nvSpPr>
        <p:spPr>
          <a:xfrm>
            <a:off x="609600" y="273515"/>
            <a:ext cx="10972320" cy="530668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265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4291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09600" y="273515"/>
            <a:ext cx="10972320" cy="1144447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5865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609600" y="1604625"/>
            <a:ext cx="53544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6232320" y="1604625"/>
            <a:ext cx="5354400" cy="3977012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609600" y="3682383"/>
            <a:ext cx="53544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241756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09600" y="273515"/>
            <a:ext cx="10972320" cy="1144447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5865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609600" y="1604625"/>
            <a:ext cx="5354400" cy="3977012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232320" y="1604625"/>
            <a:ext cx="53544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6232320" y="3682383"/>
            <a:ext cx="53544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36185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609600" y="273515"/>
            <a:ext cx="10972320" cy="1144447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5865" b="0" strike="noStrike" spc="-1"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609600" y="1604625"/>
            <a:ext cx="53544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6232320" y="1604625"/>
            <a:ext cx="535440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609600" y="3682383"/>
            <a:ext cx="10972320" cy="18968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4265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38463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Line 1"/>
          <p:cNvSpPr/>
          <p:nvPr/>
        </p:nvSpPr>
        <p:spPr>
          <a:xfrm>
            <a:off x="143520" y="6319649"/>
            <a:ext cx="11904480" cy="10077"/>
          </a:xfrm>
          <a:prstGeom prst="line">
            <a:avLst/>
          </a:prstGeom>
          <a:ln w="1270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11" name="Grafik 13"/>
          <p:cNvPicPr/>
          <p:nvPr/>
        </p:nvPicPr>
        <p:blipFill>
          <a:blip r:embed="rId15"/>
          <a:stretch/>
        </p:blipFill>
        <p:spPr>
          <a:xfrm>
            <a:off x="10224000" y="441463"/>
            <a:ext cx="1438560" cy="665555"/>
          </a:xfrm>
          <a:prstGeom prst="rect">
            <a:avLst/>
          </a:prstGeom>
          <a:ln w="0">
            <a:noFill/>
          </a:ln>
        </p:spPr>
      </p:pic>
      <p:sp>
        <p:nvSpPr>
          <p:cNvPr id="2" name="CustomShape 2" hidden="1"/>
          <p:cNvSpPr/>
          <p:nvPr/>
        </p:nvSpPr>
        <p:spPr>
          <a:xfrm>
            <a:off x="2267040" y="6329726"/>
            <a:ext cx="4907040" cy="52687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de-DE" sz="1200" b="0" strike="noStrike" spc="-1">
                <a:solidFill>
                  <a:srgbClr val="000000"/>
                </a:solidFill>
                <a:latin typeface="Arial"/>
                <a:ea typeface="DejaVu Sans"/>
              </a:rPr>
              <a:t>Upgrade DFN Regelanschluss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3" name="CustomShape 3" hidden="1"/>
          <p:cNvSpPr/>
          <p:nvPr/>
        </p:nvSpPr>
        <p:spPr>
          <a:xfrm>
            <a:off x="7340640" y="6329726"/>
            <a:ext cx="4325280" cy="52687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  <a:spcBef>
                <a:spcPts val="601"/>
              </a:spcBef>
            </a:pPr>
            <a:r>
              <a:rPr lang="en-US" sz="1200" b="0" strike="noStrike" spc="-1">
                <a:solidFill>
                  <a:srgbClr val="000000"/>
                </a:solidFill>
                <a:latin typeface="Arial"/>
                <a:ea typeface="DejaVu Sans"/>
              </a:rPr>
              <a:t>Steinbuch Centre for Computing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4" name="CustomShape 4"/>
          <p:cNvSpPr/>
          <p:nvPr/>
        </p:nvSpPr>
        <p:spPr>
          <a:xfrm>
            <a:off x="155520" y="3618563"/>
            <a:ext cx="11904000" cy="2705885"/>
          </a:xfrm>
          <a:prstGeom prst="round2DiagRect">
            <a:avLst>
              <a:gd name="adj1" fmla="val 0"/>
              <a:gd name="adj2" fmla="val 7878"/>
            </a:avLst>
          </a:prstGeom>
          <a:blipFill rotWithShape="0">
            <a:blip r:embed="rId16"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" name="CustomShape 5"/>
          <p:cNvSpPr/>
          <p:nvPr/>
        </p:nvSpPr>
        <p:spPr>
          <a:xfrm>
            <a:off x="155520" y="6525505"/>
            <a:ext cx="4807680" cy="170175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106" b="0" strike="noStrike" spc="-1">
                <a:solidFill>
                  <a:srgbClr val="000000"/>
                </a:solidFill>
                <a:latin typeface="Arial"/>
                <a:ea typeface="DejaVu Sans"/>
              </a:rPr>
              <a:t>KIT – The Research University in the Helmholtz Association</a:t>
            </a:r>
            <a:endParaRPr lang="en-US" sz="1106" b="0" strike="noStrike" spc="-1">
              <a:latin typeface="Arial"/>
            </a:endParaRPr>
          </a:p>
        </p:txBody>
      </p:sp>
      <p:sp>
        <p:nvSpPr>
          <p:cNvPr id="6" name="CustomShape 6"/>
          <p:cNvSpPr/>
          <p:nvPr/>
        </p:nvSpPr>
        <p:spPr>
          <a:xfrm>
            <a:off x="9757920" y="6432895"/>
            <a:ext cx="2301600" cy="32823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spAutoFit/>
          </a:bodyPr>
          <a:lstStyle/>
          <a:p>
            <a:pPr algn="r">
              <a:lnSpc>
                <a:spcPct val="100000"/>
              </a:lnSpc>
            </a:pPr>
            <a:r>
              <a:rPr lang="de-DE" sz="2133" b="1" strike="noStrike" spc="-1">
                <a:solidFill>
                  <a:srgbClr val="000000"/>
                </a:solidFill>
                <a:latin typeface="Arial"/>
                <a:ea typeface="DejaVu Sans"/>
              </a:rPr>
              <a:t>www.kit.edu</a:t>
            </a:r>
            <a:endParaRPr lang="en-US" sz="2133" b="0" strike="noStrike" spc="-1">
              <a:latin typeface="Arial"/>
            </a:endParaRPr>
          </a:p>
        </p:txBody>
      </p:sp>
      <p:pic>
        <p:nvPicPr>
          <p:cNvPr id="7" name="Grafik 11"/>
          <p:cNvPicPr/>
          <p:nvPr/>
        </p:nvPicPr>
        <p:blipFill>
          <a:blip r:embed="rId17"/>
          <a:stretch/>
        </p:blipFill>
        <p:spPr>
          <a:xfrm>
            <a:off x="528000" y="479852"/>
            <a:ext cx="2160480" cy="1000011"/>
          </a:xfrm>
          <a:prstGeom prst="rect">
            <a:avLst/>
          </a:prstGeom>
          <a:ln w="0">
            <a:noFill/>
          </a:ln>
        </p:spPr>
      </p:pic>
      <p:sp>
        <p:nvSpPr>
          <p:cNvPr id="8" name="PlaceHolder 7"/>
          <p:cNvSpPr>
            <a:spLocks noGrp="1"/>
          </p:cNvSpPr>
          <p:nvPr>
            <p:ph type="title"/>
          </p:nvPr>
        </p:nvSpPr>
        <p:spPr>
          <a:xfrm>
            <a:off x="609600" y="273515"/>
            <a:ext cx="10972320" cy="1144447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5865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9" name="PlaceHolder 8"/>
          <p:cNvSpPr>
            <a:spLocks noGrp="1"/>
          </p:cNvSpPr>
          <p:nvPr>
            <p:ph type="body"/>
          </p:nvPr>
        </p:nvSpPr>
        <p:spPr>
          <a:xfrm>
            <a:off x="609600" y="1604625"/>
            <a:ext cx="10972320" cy="3977012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4265" b="0" strike="noStrike" spc="-1">
                <a:latin typeface="Arial"/>
              </a:rPr>
              <a:t>Click to edit the outline text format</a:t>
            </a:r>
          </a:p>
          <a:p>
            <a:pPr marL="1151626" lvl="1" indent="-431860">
              <a:spcBef>
                <a:spcPts val="1512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3732" b="0" strike="noStrike" spc="-1">
                <a:latin typeface="Arial"/>
              </a:rPr>
              <a:t>Second Outline Level</a:t>
            </a:r>
          </a:p>
          <a:p>
            <a:pPr marL="1727438" lvl="2" indent="-383875">
              <a:spcBef>
                <a:spcPts val="113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199" b="0" strike="noStrike" spc="-1">
                <a:latin typeface="Arial"/>
              </a:rPr>
              <a:t>Third Outline Level</a:t>
            </a:r>
          </a:p>
          <a:p>
            <a:pPr marL="2303251" lvl="3" indent="-287906">
              <a:spcBef>
                <a:spcPts val="756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666" b="0" strike="noStrike" spc="-1">
                <a:latin typeface="Arial"/>
              </a:rPr>
              <a:t>Fourth Outline Level</a:t>
            </a:r>
          </a:p>
          <a:p>
            <a:pPr marL="2879064" lvl="4" indent="-287906">
              <a:spcBef>
                <a:spcPts val="37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66" b="0" strike="noStrike" spc="-1">
                <a:latin typeface="Arial"/>
              </a:rPr>
              <a:t>Fifth Outline Level</a:t>
            </a:r>
          </a:p>
          <a:p>
            <a:pPr marL="3454877" lvl="5" indent="-287906">
              <a:spcBef>
                <a:spcPts val="37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66" b="0" strike="noStrike" spc="-1">
                <a:latin typeface="Arial"/>
              </a:rPr>
              <a:t>Sixth Outline Level</a:t>
            </a:r>
          </a:p>
          <a:p>
            <a:pPr marL="4030690" lvl="6" indent="-287906">
              <a:spcBef>
                <a:spcPts val="37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66" b="0" strike="noStrike" spc="-1">
                <a:latin typeface="Arial"/>
              </a:rPr>
              <a:t>Seventh Outline Level</a:t>
            </a:r>
          </a:p>
        </p:txBody>
      </p:sp>
    </p:spTree>
    <p:extLst>
      <p:ext uri="{BB962C8B-B14F-4D97-AF65-F5344CB8AC3E}">
        <p14:creationId xmlns:p14="http://schemas.microsoft.com/office/powerpoint/2010/main" val="875764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86" r:id="rId13"/>
  </p:sldLayoutIdLst>
  <p:txStyles>
    <p:titleStyle>
      <a:lvl1pPr algn="l" defTabSz="1218804" rtl="0" eaLnBrk="1" latinLnBrk="0" hangingPunct="1">
        <a:lnSpc>
          <a:spcPct val="90000"/>
        </a:lnSpc>
        <a:spcBef>
          <a:spcPct val="0"/>
        </a:spcBef>
        <a:buNone/>
        <a:defRPr sz="586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75813" indent="-431860" algn="l" defTabSz="1218804" rtl="0" eaLnBrk="1" latinLnBrk="0" hangingPunct="1">
        <a:lnSpc>
          <a:spcPct val="90000"/>
        </a:lnSpc>
        <a:spcBef>
          <a:spcPts val="1889"/>
        </a:spcBef>
        <a:buClr>
          <a:srgbClr val="000000"/>
        </a:buClr>
        <a:buSzPct val="45000"/>
        <a:buFont typeface="Wingdings" charset="2"/>
        <a:buChar char=""/>
        <a:defRPr sz="3732" kern="1200">
          <a:solidFill>
            <a:schemeClr val="tx1"/>
          </a:solidFill>
          <a:latin typeface="+mn-lt"/>
          <a:ea typeface="+mn-ea"/>
          <a:cs typeface="+mn-cs"/>
        </a:defRPr>
      </a:lvl1pPr>
      <a:lvl2pPr marL="914103" indent="-304701" algn="l" defTabSz="1218804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3199" kern="1200">
          <a:solidFill>
            <a:schemeClr val="tx1"/>
          </a:solidFill>
          <a:latin typeface="+mn-lt"/>
          <a:ea typeface="+mn-ea"/>
          <a:cs typeface="+mn-cs"/>
        </a:defRPr>
      </a:lvl2pPr>
      <a:lvl3pPr marL="1523505" indent="-304701" algn="l" defTabSz="1218804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666" kern="1200">
          <a:solidFill>
            <a:schemeClr val="tx1"/>
          </a:solidFill>
          <a:latin typeface="+mn-lt"/>
          <a:ea typeface="+mn-ea"/>
          <a:cs typeface="+mn-cs"/>
        </a:defRPr>
      </a:lvl3pPr>
      <a:lvl4pPr marL="2132907" indent="-304701" algn="l" defTabSz="1218804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742308" indent="-304701" algn="l" defTabSz="1218804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351710" indent="-304701" algn="l" defTabSz="1218804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961112" indent="-304701" algn="l" defTabSz="1218804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570514" indent="-304701" algn="l" defTabSz="1218804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5179916" indent="-304701" algn="l" defTabSz="1218804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218804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402" algn="l" defTabSz="1218804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8804" algn="l" defTabSz="1218804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8206" algn="l" defTabSz="1218804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7608" algn="l" defTabSz="1218804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7009" algn="l" defTabSz="1218804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6411" algn="l" defTabSz="1218804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5813" algn="l" defTabSz="1218804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5215" algn="l" defTabSz="1218804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Line 1"/>
          <p:cNvSpPr/>
          <p:nvPr/>
        </p:nvSpPr>
        <p:spPr>
          <a:xfrm>
            <a:off x="143520" y="6319649"/>
            <a:ext cx="11904480" cy="10077"/>
          </a:xfrm>
          <a:prstGeom prst="line">
            <a:avLst/>
          </a:prstGeom>
          <a:ln w="12700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47" name="Grafik 13"/>
          <p:cNvPicPr/>
          <p:nvPr/>
        </p:nvPicPr>
        <p:blipFill>
          <a:blip r:embed="rId14"/>
          <a:stretch/>
        </p:blipFill>
        <p:spPr>
          <a:xfrm>
            <a:off x="10224000" y="441463"/>
            <a:ext cx="1438560" cy="665555"/>
          </a:xfrm>
          <a:prstGeom prst="rect">
            <a:avLst/>
          </a:prstGeom>
          <a:ln w="0">
            <a:noFill/>
          </a:ln>
        </p:spPr>
      </p:pic>
      <p:sp>
        <p:nvSpPr>
          <p:cNvPr id="48" name="CustomShape 2"/>
          <p:cNvSpPr/>
          <p:nvPr/>
        </p:nvSpPr>
        <p:spPr>
          <a:xfrm>
            <a:off x="195072" y="6329726"/>
            <a:ext cx="9063802" cy="52687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HEPiX-IPv6 Meeting</a:t>
            </a:r>
            <a:r>
              <a:rPr lang="de-DE" sz="12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,  Santiago de Compostela,  Jan. 29, 2025</a:t>
            </a:r>
            <a:endParaRPr lang="en-US" sz="1200" b="0" strike="noStrike" spc="-1" dirty="0">
              <a:latin typeface="Arial"/>
            </a:endParaRPr>
          </a:p>
        </p:txBody>
      </p:sp>
      <p:sp>
        <p:nvSpPr>
          <p:cNvPr id="49" name="CustomShape 3"/>
          <p:cNvSpPr/>
          <p:nvPr/>
        </p:nvSpPr>
        <p:spPr>
          <a:xfrm>
            <a:off x="7340640" y="6329726"/>
            <a:ext cx="4325280" cy="52687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  <a:spcBef>
                <a:spcPts val="601"/>
              </a:spcBef>
            </a:pPr>
            <a:r>
              <a:rPr lang="en-US" sz="1200" b="0" strike="noStrike" spc="-1">
                <a:solidFill>
                  <a:srgbClr val="000000"/>
                </a:solidFill>
                <a:latin typeface="Arial"/>
                <a:ea typeface="DejaVu Sans"/>
              </a:rPr>
              <a:t>Steinbuch Centre for Computing</a:t>
            </a:r>
            <a:endParaRPr lang="en-US" sz="1200" b="0" strike="noStrike" spc="-1">
              <a:latin typeface="Arial"/>
            </a:endParaRPr>
          </a:p>
        </p:txBody>
      </p:sp>
      <p:sp>
        <p:nvSpPr>
          <p:cNvPr id="50" name="PlaceHolder 4"/>
          <p:cNvSpPr>
            <a:spLocks noGrp="1"/>
          </p:cNvSpPr>
          <p:nvPr>
            <p:ph type="title"/>
          </p:nvPr>
        </p:nvSpPr>
        <p:spPr>
          <a:xfrm>
            <a:off x="609600" y="273515"/>
            <a:ext cx="10972320" cy="1144447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5865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51" name="PlaceHolder 5"/>
          <p:cNvSpPr>
            <a:spLocks noGrp="1"/>
          </p:cNvSpPr>
          <p:nvPr>
            <p:ph type="body"/>
          </p:nvPr>
        </p:nvSpPr>
        <p:spPr>
          <a:xfrm>
            <a:off x="609600" y="1604625"/>
            <a:ext cx="10972320" cy="3977012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4265" b="0" strike="noStrike" spc="-1">
                <a:latin typeface="Arial"/>
              </a:rPr>
              <a:t>Click to edit the outline text format</a:t>
            </a:r>
          </a:p>
          <a:p>
            <a:pPr marL="1151626" lvl="1" indent="-431860">
              <a:spcBef>
                <a:spcPts val="1512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3732" b="0" strike="noStrike" spc="-1">
                <a:latin typeface="Arial"/>
              </a:rPr>
              <a:t>Second Outline Level</a:t>
            </a:r>
          </a:p>
          <a:p>
            <a:pPr marL="1727438" lvl="2" indent="-383875">
              <a:spcBef>
                <a:spcPts val="113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199" b="0" strike="noStrike" spc="-1">
                <a:latin typeface="Arial"/>
              </a:rPr>
              <a:t>Third Outline Level</a:t>
            </a:r>
          </a:p>
          <a:p>
            <a:pPr marL="2303251" lvl="3" indent="-287906">
              <a:spcBef>
                <a:spcPts val="756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666" b="0" strike="noStrike" spc="-1">
                <a:latin typeface="Arial"/>
              </a:rPr>
              <a:t>Fourth Outline Level</a:t>
            </a:r>
          </a:p>
          <a:p>
            <a:pPr marL="2879064" lvl="4" indent="-287906">
              <a:spcBef>
                <a:spcPts val="37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66" b="0" strike="noStrike" spc="-1">
                <a:latin typeface="Arial"/>
              </a:rPr>
              <a:t>Fifth Outline Level</a:t>
            </a:r>
          </a:p>
          <a:p>
            <a:pPr marL="3454877" lvl="5" indent="-287906">
              <a:spcBef>
                <a:spcPts val="37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66" b="0" strike="noStrike" spc="-1">
                <a:latin typeface="Arial"/>
              </a:rPr>
              <a:t>Sixth Outline Level</a:t>
            </a:r>
          </a:p>
          <a:p>
            <a:pPr marL="4030690" lvl="6" indent="-287906">
              <a:spcBef>
                <a:spcPts val="37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66" b="0" strike="noStrike" spc="-1">
                <a:latin typeface="Arial"/>
              </a:rPr>
              <a:t>Seventh Outline Level</a:t>
            </a:r>
          </a:p>
        </p:txBody>
      </p:sp>
    </p:spTree>
    <p:extLst>
      <p:ext uri="{BB962C8B-B14F-4D97-AF65-F5344CB8AC3E}">
        <p14:creationId xmlns:p14="http://schemas.microsoft.com/office/powerpoint/2010/main" val="2555217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l" defTabSz="1218804" rtl="0" eaLnBrk="1" latinLnBrk="0" hangingPunct="1">
        <a:lnSpc>
          <a:spcPct val="90000"/>
        </a:lnSpc>
        <a:spcBef>
          <a:spcPct val="0"/>
        </a:spcBef>
        <a:buNone/>
        <a:defRPr sz="586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75813" indent="-431860" algn="l" defTabSz="1218804" rtl="0" eaLnBrk="1" latinLnBrk="0" hangingPunct="1">
        <a:lnSpc>
          <a:spcPct val="90000"/>
        </a:lnSpc>
        <a:spcBef>
          <a:spcPts val="1889"/>
        </a:spcBef>
        <a:buClr>
          <a:srgbClr val="000000"/>
        </a:buClr>
        <a:buSzPct val="45000"/>
        <a:buFont typeface="Wingdings" charset="2"/>
        <a:buChar char=""/>
        <a:defRPr sz="3732" kern="1200">
          <a:solidFill>
            <a:schemeClr val="tx1"/>
          </a:solidFill>
          <a:latin typeface="+mn-lt"/>
          <a:ea typeface="+mn-ea"/>
          <a:cs typeface="+mn-cs"/>
        </a:defRPr>
      </a:lvl1pPr>
      <a:lvl2pPr marL="914103" indent="-304701" algn="l" defTabSz="1218804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3199" kern="1200">
          <a:solidFill>
            <a:schemeClr val="tx1"/>
          </a:solidFill>
          <a:latin typeface="+mn-lt"/>
          <a:ea typeface="+mn-ea"/>
          <a:cs typeface="+mn-cs"/>
        </a:defRPr>
      </a:lvl2pPr>
      <a:lvl3pPr marL="1523505" indent="-304701" algn="l" defTabSz="1218804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666" kern="1200">
          <a:solidFill>
            <a:schemeClr val="tx1"/>
          </a:solidFill>
          <a:latin typeface="+mn-lt"/>
          <a:ea typeface="+mn-ea"/>
          <a:cs typeface="+mn-cs"/>
        </a:defRPr>
      </a:lvl3pPr>
      <a:lvl4pPr marL="2132907" indent="-304701" algn="l" defTabSz="1218804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742308" indent="-304701" algn="l" defTabSz="1218804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351710" indent="-304701" algn="l" defTabSz="1218804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961112" indent="-304701" algn="l" defTabSz="1218804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570514" indent="-304701" algn="l" defTabSz="1218804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5179916" indent="-304701" algn="l" defTabSz="1218804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218804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402" algn="l" defTabSz="1218804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8804" algn="l" defTabSz="1218804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8206" algn="l" defTabSz="1218804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7608" algn="l" defTabSz="1218804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7009" algn="l" defTabSz="1218804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6411" algn="l" defTabSz="1218804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5813" algn="l" defTabSz="1218804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5215" algn="l" defTabSz="1218804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>
            <a:extLst>
              <a:ext uri="{FF2B5EF4-FFF2-40B4-BE49-F238E27FC236}">
                <a16:creationId xmlns:a16="http://schemas.microsoft.com/office/drawing/2014/main" id="{394754AC-D225-404A-9730-052E659329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8570976" cy="1655762"/>
          </a:xfrm>
        </p:spPr>
        <p:txBody>
          <a:bodyPr/>
          <a:lstStyle/>
          <a:p>
            <a:endParaRPr lang="en-US"/>
          </a:p>
        </p:txBody>
      </p:sp>
      <p:sp>
        <p:nvSpPr>
          <p:cNvPr id="4" name="Google Shape;97;p14">
            <a:extLst>
              <a:ext uri="{FF2B5EF4-FFF2-40B4-BE49-F238E27FC236}">
                <a16:creationId xmlns:a16="http://schemas.microsoft.com/office/drawing/2014/main" id="{144796CF-714D-4599-BFB2-8C0AC2DFE1BF}"/>
              </a:ext>
            </a:extLst>
          </p:cNvPr>
          <p:cNvSpPr txBox="1">
            <a:spLocks/>
          </p:cNvSpPr>
          <p:nvPr/>
        </p:nvSpPr>
        <p:spPr>
          <a:xfrm>
            <a:off x="982133" y="1835970"/>
            <a:ext cx="8570976" cy="11444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algn="ctr" defTabSz="121880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buSzPts val="5400"/>
            </a:pPr>
            <a:r>
              <a:rPr lang="en-US" dirty="0"/>
              <a:t>update of migration towards IPv6 at DE-KIT</a:t>
            </a:r>
            <a:endParaRPr lang="en-US" sz="40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5AA2C4A6-64D3-4B3C-922D-A85149C97B8F}"/>
              </a:ext>
            </a:extLst>
          </p:cNvPr>
          <p:cNvSpPr/>
          <p:nvPr/>
        </p:nvSpPr>
        <p:spPr>
          <a:xfrm>
            <a:off x="3987089" y="3244334"/>
            <a:ext cx="86677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update of migration towards IPv6 at DE-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</a:rPr>
              <a:t>KIT</a:t>
            </a:r>
            <a:r>
              <a:rPr lang="en-US" dirty="0" err="1"/>
              <a:t>update</a:t>
            </a:r>
            <a:r>
              <a:rPr lang="en-US" dirty="0"/>
              <a:t> of migration towards IPv6 at DE-KIT</a:t>
            </a:r>
          </a:p>
        </p:txBody>
      </p:sp>
    </p:spTree>
    <p:extLst>
      <p:ext uri="{BB962C8B-B14F-4D97-AF65-F5344CB8AC3E}">
        <p14:creationId xmlns:p14="http://schemas.microsoft.com/office/powerpoint/2010/main" val="34483541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:a16="http://schemas.microsoft.com/office/drawing/2014/main" id="{93B86F82-040D-41C9-BEE9-465F2FFF5C99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09600" y="1725649"/>
            <a:ext cx="10972320" cy="3977012"/>
          </a:xfrm>
        </p:spPr>
        <p:txBody>
          <a:bodyPr/>
          <a:lstStyle/>
          <a:p>
            <a:r>
              <a:rPr lang="de-DE" dirty="0"/>
              <a:t>Change oder of </a:t>
            </a:r>
            <a:r>
              <a:rPr lang="de-DE" dirty="0" err="1"/>
              <a:t>loopback</a:t>
            </a:r>
            <a:r>
              <a:rPr lang="de-DE" dirty="0"/>
              <a:t> </a:t>
            </a:r>
            <a:r>
              <a:rPr lang="de-DE" dirty="0" err="1"/>
              <a:t>addresses</a:t>
            </a:r>
            <a:r>
              <a:rPr lang="de-DE" dirty="0"/>
              <a:t> at /</a:t>
            </a:r>
            <a:r>
              <a:rPr lang="de-DE" dirty="0" err="1"/>
              <a:t>etc</a:t>
            </a:r>
            <a:r>
              <a:rPr lang="de-DE" dirty="0"/>
              <a:t>/</a:t>
            </a:r>
            <a:r>
              <a:rPr lang="de-DE" dirty="0" err="1"/>
              <a:t>hosts</a:t>
            </a:r>
            <a:br>
              <a:rPr lang="de-DE" dirty="0"/>
            </a:br>
            <a:r>
              <a:rPr lang="de-DE" dirty="0" err="1"/>
              <a:t>to</a:t>
            </a:r>
            <a:r>
              <a:rPr lang="de-DE" dirty="0"/>
              <a:t> IPv6 (::1) </a:t>
            </a:r>
            <a:r>
              <a:rPr lang="de-DE" dirty="0" err="1"/>
              <a:t>first</a:t>
            </a:r>
            <a:r>
              <a:rPr lang="de-DE" dirty="0"/>
              <a:t> and </a:t>
            </a:r>
            <a:r>
              <a:rPr lang="de-DE" dirty="0" err="1"/>
              <a:t>followed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IPv4 (127.0.0.1)</a:t>
            </a:r>
          </a:p>
          <a:p>
            <a:pPr lvl="1"/>
            <a:r>
              <a:rPr lang="de-DE" dirty="0" err="1"/>
              <a:t>Does</a:t>
            </a:r>
            <a:r>
              <a:rPr lang="de-DE" dirty="0"/>
              <a:t> not </a:t>
            </a:r>
            <a:r>
              <a:rPr lang="de-DE" dirty="0" err="1"/>
              <a:t>reduce</a:t>
            </a:r>
            <a:r>
              <a:rPr lang="de-DE" dirty="0"/>
              <a:t> the </a:t>
            </a:r>
            <a:r>
              <a:rPr lang="de-DE" dirty="0" err="1"/>
              <a:t>amount</a:t>
            </a:r>
            <a:r>
              <a:rPr lang="de-DE" dirty="0"/>
              <a:t> an 127.0.0.1 </a:t>
            </a:r>
            <a:r>
              <a:rPr lang="de-DE" dirty="0" err="1"/>
              <a:t>packets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/>
              <a:t>aspeced</a:t>
            </a:r>
            <a:endParaRPr lang="de-DE" dirty="0"/>
          </a:p>
          <a:p>
            <a:pPr lvl="1"/>
            <a:r>
              <a:rPr lang="de-DE" dirty="0"/>
              <a:t>First </a:t>
            </a:r>
            <a:r>
              <a:rPr lang="de-DE" dirty="0" err="1"/>
              <a:t>thought</a:t>
            </a:r>
            <a:r>
              <a:rPr lang="de-DE" dirty="0"/>
              <a:t> was : reboot of WN </a:t>
            </a:r>
            <a:r>
              <a:rPr lang="de-DE" dirty="0" err="1"/>
              <a:t>required</a:t>
            </a:r>
            <a:r>
              <a:rPr lang="de-DE" dirty="0"/>
              <a:t>,</a:t>
            </a:r>
            <a:br>
              <a:rPr lang="de-DE" dirty="0"/>
            </a:br>
            <a:r>
              <a:rPr lang="de-DE" dirty="0"/>
              <a:t>but </a:t>
            </a:r>
            <a:r>
              <a:rPr lang="de-DE" dirty="0" err="1"/>
              <a:t>even</a:t>
            </a:r>
            <a:r>
              <a:rPr lang="de-DE" dirty="0"/>
              <a:t> a reboot </a:t>
            </a:r>
            <a:r>
              <a:rPr lang="de-DE" dirty="0" err="1"/>
              <a:t>did</a:t>
            </a:r>
            <a:r>
              <a:rPr lang="de-DE" dirty="0"/>
              <a:t> not </a:t>
            </a:r>
            <a:r>
              <a:rPr lang="de-DE" dirty="0" err="1"/>
              <a:t>change</a:t>
            </a:r>
            <a:r>
              <a:rPr lang="de-DE" dirty="0"/>
              <a:t> the </a:t>
            </a:r>
            <a:r>
              <a:rPr lang="de-DE" dirty="0" err="1"/>
              <a:t>number</a:t>
            </a:r>
            <a:endParaRPr lang="de-DE" dirty="0"/>
          </a:p>
          <a:p>
            <a:pPr lvl="1"/>
            <a:r>
              <a:rPr lang="de-DE" dirty="0"/>
              <a:t>IPv4 </a:t>
            </a:r>
            <a:r>
              <a:rPr lang="de-DE" dirty="0" err="1"/>
              <a:t>seems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prefered</a:t>
            </a:r>
            <a:endParaRPr lang="en-US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01E7E797-4641-490F-B838-5E744C488A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loopback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6036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A7173DC-52D8-49FD-8217-72AC12D71BD2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09600" y="1770529"/>
            <a:ext cx="10972320" cy="4536141"/>
          </a:xfrm>
        </p:spPr>
        <p:txBody>
          <a:bodyPr>
            <a:normAutofit fontScale="77500" lnSpcReduction="20000"/>
          </a:bodyPr>
          <a:lstStyle/>
          <a:p>
            <a:r>
              <a:rPr lang="de-DE" dirty="0" err="1"/>
              <a:t>Four</a:t>
            </a:r>
            <a:r>
              <a:rPr lang="de-DE" dirty="0"/>
              <a:t> WNs </a:t>
            </a:r>
            <a:r>
              <a:rPr lang="de-DE" dirty="0" err="1"/>
              <a:t>with</a:t>
            </a:r>
            <a:r>
              <a:rPr lang="de-DE" dirty="0"/>
              <a:t> IPv6 </a:t>
            </a:r>
            <a:r>
              <a:rPr lang="de-DE" dirty="0" err="1"/>
              <a:t>only</a:t>
            </a:r>
            <a:r>
              <a:rPr lang="de-DE" dirty="0"/>
              <a:t> </a:t>
            </a:r>
            <a:r>
              <a:rPr lang="de-DE" dirty="0" err="1"/>
              <a:t>addresses</a:t>
            </a:r>
            <a:endParaRPr lang="de-DE" dirty="0"/>
          </a:p>
          <a:p>
            <a:pPr lvl="1"/>
            <a:r>
              <a:rPr lang="de-DE" dirty="0"/>
              <a:t>C02-014-115  :  ALICE + CMS </a:t>
            </a:r>
            <a:r>
              <a:rPr lang="de-DE" dirty="0">
                <a:sym typeface="Wingdings" panose="05000000000000000000" pitchFamily="2" charset="2"/>
              </a:rPr>
              <a:t> (-</a:t>
            </a:r>
            <a:r>
              <a:rPr lang="de-DE" dirty="0" err="1">
                <a:sym typeface="Wingdings" panose="05000000000000000000" pitchFamily="2" charset="2"/>
              </a:rPr>
              <a:t>public</a:t>
            </a:r>
            <a:r>
              <a:rPr lang="de-DE" dirty="0">
                <a:sym typeface="Wingdings" panose="05000000000000000000" pitchFamily="2" charset="2"/>
              </a:rPr>
              <a:t>, -private)</a:t>
            </a:r>
            <a:endParaRPr lang="de-DE" dirty="0"/>
          </a:p>
          <a:p>
            <a:pPr lvl="1"/>
            <a:r>
              <a:rPr lang="de-DE" dirty="0"/>
              <a:t>C02-014-165  :  ALICE + CMS </a:t>
            </a:r>
            <a:r>
              <a:rPr lang="de-DE" dirty="0">
                <a:sym typeface="Wingdings" panose="05000000000000000000" pitchFamily="2" charset="2"/>
              </a:rPr>
              <a:t> (-</a:t>
            </a:r>
            <a:r>
              <a:rPr lang="de-DE" dirty="0" err="1">
                <a:sym typeface="Wingdings" panose="05000000000000000000" pitchFamily="2" charset="2"/>
              </a:rPr>
              <a:t>public</a:t>
            </a:r>
            <a:r>
              <a:rPr lang="de-DE" dirty="0">
                <a:sym typeface="Wingdings" panose="05000000000000000000" pitchFamily="2" charset="2"/>
              </a:rPr>
              <a:t>, -private, -</a:t>
            </a:r>
            <a:r>
              <a:rPr lang="de-DE" dirty="0" err="1">
                <a:sym typeface="Wingdings" panose="05000000000000000000" pitchFamily="2" charset="2"/>
              </a:rPr>
              <a:t>loopback</a:t>
            </a:r>
            <a:r>
              <a:rPr lang="de-DE" dirty="0">
                <a:sym typeface="Wingdings" panose="05000000000000000000" pitchFamily="2" charset="2"/>
              </a:rPr>
              <a:t>)</a:t>
            </a:r>
            <a:endParaRPr lang="de-DE" dirty="0"/>
          </a:p>
          <a:p>
            <a:pPr lvl="1"/>
            <a:r>
              <a:rPr lang="de-DE" dirty="0"/>
              <a:t>C01-014-116  :  ALICE   </a:t>
            </a:r>
            <a:r>
              <a:rPr lang="de-DE" dirty="0">
                <a:sym typeface="Wingdings" panose="05000000000000000000" pitchFamily="2" charset="2"/>
              </a:rPr>
              <a:t> (-</a:t>
            </a:r>
            <a:r>
              <a:rPr lang="de-DE" dirty="0" err="1">
                <a:sym typeface="Wingdings" panose="05000000000000000000" pitchFamily="2" charset="2"/>
              </a:rPr>
              <a:t>public</a:t>
            </a:r>
            <a:r>
              <a:rPr lang="de-DE" dirty="0">
                <a:sym typeface="Wingdings" panose="05000000000000000000" pitchFamily="2" charset="2"/>
              </a:rPr>
              <a:t>, -private)</a:t>
            </a:r>
            <a:endParaRPr lang="de-DE" dirty="0"/>
          </a:p>
          <a:p>
            <a:pPr lvl="1"/>
            <a:r>
              <a:rPr lang="de-DE" dirty="0"/>
              <a:t>C02-014-166  : CMS      </a:t>
            </a:r>
            <a:r>
              <a:rPr lang="de-DE" dirty="0">
                <a:sym typeface="Wingdings" panose="05000000000000000000" pitchFamily="2" charset="2"/>
              </a:rPr>
              <a:t> (-</a:t>
            </a:r>
            <a:r>
              <a:rPr lang="de-DE" dirty="0" err="1">
                <a:sym typeface="Wingdings" panose="05000000000000000000" pitchFamily="2" charset="2"/>
              </a:rPr>
              <a:t>public</a:t>
            </a:r>
            <a:r>
              <a:rPr lang="de-DE" dirty="0">
                <a:sym typeface="Wingdings" panose="05000000000000000000" pitchFamily="2" charset="2"/>
              </a:rPr>
              <a:t>)</a:t>
            </a:r>
            <a:endParaRPr lang="de-DE" dirty="0"/>
          </a:p>
          <a:p>
            <a:r>
              <a:rPr lang="de-DE" dirty="0"/>
              <a:t>The </a:t>
            </a:r>
            <a:r>
              <a:rPr lang="de-DE" dirty="0" err="1"/>
              <a:t>monitoring</a:t>
            </a:r>
            <a:r>
              <a:rPr lang="de-DE" dirty="0"/>
              <a:t> </a:t>
            </a:r>
            <a:r>
              <a:rPr lang="de-DE" dirty="0" err="1"/>
              <a:t>tool</a:t>
            </a:r>
            <a:r>
              <a:rPr lang="de-DE" dirty="0"/>
              <a:t> </a:t>
            </a:r>
            <a:r>
              <a:rPr lang="de-DE" dirty="0" err="1"/>
              <a:t>shows</a:t>
            </a:r>
            <a:r>
              <a:rPr lang="de-DE" dirty="0"/>
              <a:t>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packets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IPv4 </a:t>
            </a:r>
            <a:r>
              <a:rPr lang="de-DE" dirty="0" err="1"/>
              <a:t>addresses</a:t>
            </a:r>
            <a:r>
              <a:rPr lang="de-DE" dirty="0"/>
              <a:t> of </a:t>
            </a:r>
            <a:r>
              <a:rPr lang="de-DE" dirty="0" err="1"/>
              <a:t>this</a:t>
            </a:r>
            <a:r>
              <a:rPr lang="de-DE" dirty="0"/>
              <a:t> WNs</a:t>
            </a:r>
          </a:p>
          <a:p>
            <a:r>
              <a:rPr lang="de-DE" dirty="0"/>
              <a:t>The </a:t>
            </a:r>
            <a:r>
              <a:rPr lang="de-DE" dirty="0" err="1"/>
              <a:t>experiments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not </a:t>
            </a:r>
            <a:r>
              <a:rPr lang="de-DE" dirty="0" err="1"/>
              <a:t>complain</a:t>
            </a:r>
            <a:r>
              <a:rPr lang="de-DE" dirty="0"/>
              <a:t> </a:t>
            </a:r>
            <a:r>
              <a:rPr lang="de-DE" dirty="0" err="1"/>
              <a:t>much</a:t>
            </a:r>
            <a:r>
              <a:rPr lang="de-DE" dirty="0"/>
              <a:t> </a:t>
            </a:r>
            <a:r>
              <a:rPr lang="de-DE" dirty="0" err="1"/>
              <a:t>about</a:t>
            </a:r>
            <a:r>
              <a:rPr lang="de-DE" dirty="0"/>
              <a:t> </a:t>
            </a:r>
            <a:r>
              <a:rPr lang="de-DE" dirty="0" err="1"/>
              <a:t>faulty</a:t>
            </a:r>
            <a:r>
              <a:rPr lang="de-DE" dirty="0"/>
              <a:t> </a:t>
            </a:r>
            <a:r>
              <a:rPr lang="de-DE" dirty="0" err="1"/>
              <a:t>jobs</a:t>
            </a:r>
            <a:endParaRPr lang="de-DE" dirty="0"/>
          </a:p>
          <a:p>
            <a:r>
              <a:rPr lang="de-DE" dirty="0" err="1"/>
              <a:t>only</a:t>
            </a:r>
            <a:r>
              <a:rPr lang="de-DE" dirty="0"/>
              <a:t> at C02-014-165 </a:t>
            </a:r>
            <a:r>
              <a:rPr lang="de-DE" dirty="0" err="1"/>
              <a:t>were</a:t>
            </a:r>
            <a:r>
              <a:rPr lang="de-DE" dirty="0"/>
              <a:t> </a:t>
            </a:r>
            <a:r>
              <a:rPr lang="de-DE" dirty="0" err="1"/>
              <a:t>public</a:t>
            </a:r>
            <a:r>
              <a:rPr lang="de-DE" dirty="0"/>
              <a:t>, private and </a:t>
            </a:r>
            <a:r>
              <a:rPr lang="de-DE" dirty="0" err="1"/>
              <a:t>loopback</a:t>
            </a:r>
            <a:r>
              <a:rPr lang="de-DE" dirty="0"/>
              <a:t> IPv4 </a:t>
            </a:r>
            <a:r>
              <a:rPr lang="de-DE" dirty="0" err="1"/>
              <a:t>address</a:t>
            </a:r>
            <a:r>
              <a:rPr lang="de-DE" dirty="0"/>
              <a:t> was </a:t>
            </a:r>
            <a:r>
              <a:rPr lang="de-DE" dirty="0" err="1"/>
              <a:t>removed</a:t>
            </a:r>
            <a:r>
              <a:rPr lang="de-DE" dirty="0"/>
              <a:t> </a:t>
            </a:r>
            <a:r>
              <a:rPr lang="de-DE" dirty="0" err="1"/>
              <a:t>when</a:t>
            </a:r>
            <a:r>
              <a:rPr lang="de-DE" dirty="0"/>
              <a:t> the </a:t>
            </a:r>
            <a:r>
              <a:rPr lang="de-DE" dirty="0" err="1"/>
              <a:t>job</a:t>
            </a:r>
            <a:r>
              <a:rPr lang="de-DE" dirty="0"/>
              <a:t> </a:t>
            </a:r>
            <a:r>
              <a:rPr lang="de-DE" dirty="0" err="1"/>
              <a:t>finished</a:t>
            </a:r>
            <a:r>
              <a:rPr lang="de-DE" dirty="0"/>
              <a:t> the „</a:t>
            </a:r>
            <a:r>
              <a:rPr lang="de-DE" dirty="0" err="1"/>
              <a:t>calling</a:t>
            </a:r>
            <a:r>
              <a:rPr lang="de-DE" dirty="0"/>
              <a:t> </a:t>
            </a:r>
            <a:r>
              <a:rPr lang="de-DE" dirty="0" err="1"/>
              <a:t>home</a:t>
            </a:r>
            <a:r>
              <a:rPr lang="de-DE" dirty="0"/>
              <a:t>“ </a:t>
            </a:r>
            <a:r>
              <a:rPr lang="de-DE" dirty="0" err="1"/>
              <a:t>failed</a:t>
            </a:r>
            <a:endParaRPr lang="en-US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8F4B06BC-8C62-4E90-9793-9FE920E5C8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IPv6 </a:t>
            </a:r>
            <a:r>
              <a:rPr lang="de-DE" dirty="0" err="1"/>
              <a:t>ony</a:t>
            </a:r>
            <a:r>
              <a:rPr lang="de-DE" dirty="0"/>
              <a:t> WNs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11310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260C0CF3-29F5-4B74-895F-4B500D3882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NFS</a:t>
            </a:r>
            <a:endParaRPr lang="en-US" dirty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DCE64432-711E-41E0-A494-0EDC1AC7E9DD}"/>
              </a:ext>
            </a:extLst>
          </p:cNvPr>
          <p:cNvSpPr txBox="1"/>
          <p:nvPr/>
        </p:nvSpPr>
        <p:spPr>
          <a:xfrm>
            <a:off x="504196" y="1743923"/>
            <a:ext cx="796083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>
                <a:sym typeface="Wingdings" panose="05000000000000000000" pitchFamily="2" charset="2"/>
              </a:rPr>
              <a:t>Was still IPv4 </a:t>
            </a:r>
            <a:r>
              <a:rPr lang="de-DE" sz="2000" dirty="0" err="1">
                <a:sym typeface="Wingdings" panose="05000000000000000000" pitchFamily="2" charset="2"/>
              </a:rPr>
              <a:t>only</a:t>
            </a:r>
            <a:r>
              <a:rPr lang="de-DE" sz="2000" dirty="0">
                <a:sym typeface="Wingdings" panose="05000000000000000000" pitchFamily="2" charset="2"/>
              </a:rPr>
              <a:t>,</a:t>
            </a:r>
          </a:p>
          <a:p>
            <a:r>
              <a:rPr lang="de-DE" sz="2000" dirty="0" err="1">
                <a:sym typeface="Wingdings" panose="05000000000000000000" pitchFamily="2" charset="2"/>
              </a:rPr>
              <a:t>During</a:t>
            </a:r>
            <a:r>
              <a:rPr lang="de-DE" sz="2000" dirty="0">
                <a:sym typeface="Wingdings" panose="05000000000000000000" pitchFamily="2" charset="2"/>
              </a:rPr>
              <a:t> IPv6 WN </a:t>
            </a:r>
            <a:r>
              <a:rPr lang="de-DE" sz="2000" dirty="0" err="1">
                <a:sym typeface="Wingdings" panose="05000000000000000000" pitchFamily="2" charset="2"/>
              </a:rPr>
              <a:t>tests</a:t>
            </a:r>
            <a:r>
              <a:rPr lang="de-DE" sz="2000" dirty="0">
                <a:sym typeface="Wingdings" panose="05000000000000000000" pitchFamily="2" charset="2"/>
              </a:rPr>
              <a:t> was </a:t>
            </a:r>
            <a:r>
              <a:rPr lang="de-DE" sz="2000" dirty="0" err="1">
                <a:sym typeface="Wingdings" panose="05000000000000000000" pitchFamily="2" charset="2"/>
              </a:rPr>
              <a:t>discovered</a:t>
            </a:r>
            <a:r>
              <a:rPr lang="de-DE" sz="2000" dirty="0">
                <a:sym typeface="Wingdings" panose="05000000000000000000" pitchFamily="2" charset="2"/>
              </a:rPr>
              <a:t> </a:t>
            </a:r>
            <a:r>
              <a:rPr lang="de-DE" sz="2000" dirty="0" err="1">
                <a:sym typeface="Wingdings" panose="05000000000000000000" pitchFamily="2" charset="2"/>
              </a:rPr>
              <a:t>that</a:t>
            </a:r>
            <a:r>
              <a:rPr lang="de-DE" sz="2000" dirty="0">
                <a:sym typeface="Wingdings" panose="05000000000000000000" pitchFamily="2" charset="2"/>
              </a:rPr>
              <a:t> </a:t>
            </a:r>
            <a:r>
              <a:rPr lang="de-DE" sz="2000" dirty="0" err="1">
                <a:sym typeface="Wingdings" panose="05000000000000000000" pitchFamily="2" charset="2"/>
              </a:rPr>
              <a:t>here</a:t>
            </a:r>
            <a:r>
              <a:rPr lang="de-DE" sz="2000" dirty="0">
                <a:sym typeface="Wingdings" panose="05000000000000000000" pitchFamily="2" charset="2"/>
              </a:rPr>
              <a:t> </a:t>
            </a:r>
            <a:r>
              <a:rPr lang="de-DE" sz="2000" dirty="0" err="1">
                <a:sym typeface="Wingdings" panose="05000000000000000000" pitchFamily="2" charset="2"/>
              </a:rPr>
              <a:t>are</a:t>
            </a:r>
            <a:r>
              <a:rPr lang="de-DE" sz="2000" dirty="0">
                <a:sym typeface="Wingdings" panose="05000000000000000000" pitchFamily="2" charset="2"/>
              </a:rPr>
              <a:t> still IPv6 </a:t>
            </a:r>
            <a:r>
              <a:rPr lang="de-DE" sz="2000" dirty="0" err="1">
                <a:sym typeface="Wingdings" panose="05000000000000000000" pitchFamily="2" charset="2"/>
              </a:rPr>
              <a:t>missing</a:t>
            </a:r>
            <a:endParaRPr lang="de-DE" sz="2000" dirty="0">
              <a:sym typeface="Wingdings" panose="05000000000000000000" pitchFamily="2" charset="2"/>
            </a:endParaRPr>
          </a:p>
          <a:p>
            <a:r>
              <a:rPr lang="de-DE" sz="2000" dirty="0">
                <a:sym typeface="Wingdings" panose="05000000000000000000" pitchFamily="2" charset="2"/>
              </a:rPr>
              <a:t>Dual-</a:t>
            </a:r>
            <a:r>
              <a:rPr lang="de-DE" sz="2000" dirty="0" err="1">
                <a:sym typeface="Wingdings" panose="05000000000000000000" pitchFamily="2" charset="2"/>
              </a:rPr>
              <a:t>stack</a:t>
            </a:r>
            <a:r>
              <a:rPr lang="de-DE" sz="2000" dirty="0">
                <a:sym typeface="Wingdings" panose="05000000000000000000" pitchFamily="2" charset="2"/>
              </a:rPr>
              <a:t> </a:t>
            </a:r>
            <a:r>
              <a:rPr lang="de-DE" sz="2000" dirty="0" err="1">
                <a:sym typeface="Wingdings" panose="05000000000000000000" pitchFamily="2" charset="2"/>
              </a:rPr>
              <a:t>is</a:t>
            </a:r>
            <a:r>
              <a:rPr lang="de-DE" sz="2000" dirty="0">
                <a:sym typeface="Wingdings" panose="05000000000000000000" pitchFamily="2" charset="2"/>
              </a:rPr>
              <a:t> </a:t>
            </a:r>
            <a:r>
              <a:rPr lang="de-DE" sz="2000" dirty="0" err="1">
                <a:sym typeface="Wingdings" panose="05000000000000000000" pitchFamily="2" charset="2"/>
              </a:rPr>
              <a:t>now</a:t>
            </a:r>
            <a:r>
              <a:rPr lang="de-DE" sz="2000" dirty="0">
                <a:sym typeface="Wingdings" panose="05000000000000000000" pitchFamily="2" charset="2"/>
              </a:rPr>
              <a:t> </a:t>
            </a:r>
            <a:r>
              <a:rPr lang="de-DE" sz="2000" dirty="0" err="1">
                <a:sym typeface="Wingdings" panose="05000000000000000000" pitchFamily="2" charset="2"/>
              </a:rPr>
              <a:t>realized</a:t>
            </a:r>
            <a:endParaRPr lang="de-DE" sz="2000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450770494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009682"/>
      </a:dk2>
      <a:lt2>
        <a:srgbClr val="D9D9D9"/>
      </a:lt2>
      <a:accent1>
        <a:srgbClr val="009682"/>
      </a:accent1>
      <a:accent2>
        <a:srgbClr val="4664AA"/>
      </a:accent2>
      <a:accent3>
        <a:srgbClr val="D9D9D9"/>
      </a:accent3>
      <a:accent4>
        <a:srgbClr val="4CB5A7"/>
      </a:accent4>
      <a:accent5>
        <a:srgbClr val="7D92C3"/>
      </a:accent5>
      <a:accent6>
        <a:srgbClr val="7FCAC0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009682"/>
      </a:dk2>
      <a:lt2>
        <a:srgbClr val="D9D9D9"/>
      </a:lt2>
      <a:accent1>
        <a:srgbClr val="009682"/>
      </a:accent1>
      <a:accent2>
        <a:srgbClr val="4664AA"/>
      </a:accent2>
      <a:accent3>
        <a:srgbClr val="D9D9D9"/>
      </a:accent3>
      <a:accent4>
        <a:srgbClr val="4CB5A7"/>
      </a:accent4>
      <a:accent5>
        <a:srgbClr val="7D92C3"/>
      </a:accent5>
      <a:accent6>
        <a:srgbClr val="7FCAC0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198</Words>
  <Application>Microsoft Office PowerPoint</Application>
  <PresentationFormat>Breitbild</PresentationFormat>
  <Paragraphs>20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4</vt:i4>
      </vt:variant>
    </vt:vector>
  </HeadingPairs>
  <TitlesOfParts>
    <vt:vector size="11" baseType="lpstr">
      <vt:lpstr>Arial</vt:lpstr>
      <vt:lpstr>Calibri</vt:lpstr>
      <vt:lpstr>DejaVu Sans</vt:lpstr>
      <vt:lpstr>Symbol</vt:lpstr>
      <vt:lpstr>Wingdings</vt:lpstr>
      <vt:lpstr>1_Office Theme</vt:lpstr>
      <vt:lpstr>2_Office Theme</vt:lpstr>
      <vt:lpstr>PowerPoint-Präsentation</vt:lpstr>
      <vt:lpstr>loopback</vt:lpstr>
      <vt:lpstr>IPv6 ony WNs</vt:lpstr>
      <vt:lpstr>NFS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Hoeft, Bruno (SCC)</dc:creator>
  <cp:lastModifiedBy>Hoeft, Bruno (SCC)</cp:lastModifiedBy>
  <cp:revision>202</cp:revision>
  <dcterms:created xsi:type="dcterms:W3CDTF">2024-02-14T17:19:29Z</dcterms:created>
  <dcterms:modified xsi:type="dcterms:W3CDTF">2025-01-29T09:13:36Z</dcterms:modified>
</cp:coreProperties>
</file>