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slideLayouts/slideLayout27.xml" ContentType="application/vnd.openxmlformats-officedocument.presentationml.slideLayout+xml"/>
  <Override PartName="/ppt/theme/theme5.xml" ContentType="application/vnd.openxmlformats-officedocument.theme+xml"/>
  <Override PartName="/ppt/slideLayouts/slideLayout28.xml" ContentType="application/vnd.openxmlformats-officedocument.presentationml.slideLayout+xml"/>
  <Override PartName="/ppt/theme/theme6.xml" ContentType="application/vnd.openxmlformats-officedocument.theme+xml"/>
  <Override PartName="/ppt/slideLayouts/slideLayout29.xml" ContentType="application/vnd.openxmlformats-officedocument.presentationml.slideLayout+xml"/>
  <Override PartName="/ppt/theme/theme7.xml" ContentType="application/vnd.openxmlformats-officedocument.theme+xml"/>
  <Override PartName="/ppt/slideLayouts/slideLayout30.xml" ContentType="application/vnd.openxmlformats-officedocument.presentationml.slideLayout+xml"/>
  <Override PartName="/ppt/theme/theme8.xml" ContentType="application/vnd.openxmlformats-officedocument.theme+xml"/>
  <Override PartName="/ppt/slideLayouts/slideLayout31.xml" ContentType="application/vnd.openxmlformats-officedocument.presentationml.slideLayout+xml"/>
  <Override PartName="/ppt/theme/theme9.xml" ContentType="application/vnd.openxmlformats-officedocument.theme+xml"/>
  <Override PartName="/ppt/slideLayouts/slideLayout32.xml" ContentType="application/vnd.openxmlformats-officedocument.presentationml.slideLayout+xml"/>
  <Override PartName="/ppt/theme/theme10.xml" ContentType="application/vnd.openxmlformats-officedocument.theme+xml"/>
  <Override PartName="/ppt/slideLayouts/slideLayout33.xml" ContentType="application/vnd.openxmlformats-officedocument.presentationml.slideLayout+xml"/>
  <Override PartName="/ppt/theme/theme11.xml" ContentType="application/vnd.openxmlformats-officedocument.theme+xml"/>
  <Override PartName="/ppt/slideLayouts/slideLayout34.xml" ContentType="application/vnd.openxmlformats-officedocument.presentationml.slideLayout+xml"/>
  <Override PartName="/ppt/theme/theme12.xml" ContentType="application/vnd.openxmlformats-officedocument.theme+xml"/>
  <Override PartName="/ppt/slideLayouts/slideLayout35.xml" ContentType="application/vnd.openxmlformats-officedocument.presentationml.slideLayout+xml"/>
  <Override PartName="/ppt/theme/theme13.xml" ContentType="application/vnd.openxmlformats-officedocument.theme+xml"/>
  <Override PartName="/ppt/slideLayouts/slideLayout36.xml" ContentType="application/vnd.openxmlformats-officedocument.presentationml.slideLayout+xml"/>
  <Override PartName="/ppt/theme/theme14.xml" ContentType="application/vnd.openxmlformats-officedocument.theme+xml"/>
  <Override PartName="/ppt/slideLayouts/slideLayout37.xml" ContentType="application/vnd.openxmlformats-officedocument.presentationml.slideLayout+xml"/>
  <Override PartName="/ppt/theme/theme15.xml" ContentType="application/vnd.openxmlformats-officedocument.theme+xml"/>
  <Override PartName="/ppt/slideLayouts/slideLayout38.xml" ContentType="application/vnd.openxmlformats-officedocument.presentationml.slideLayout+xml"/>
  <Override PartName="/ppt/theme/theme16.xml" ContentType="application/vnd.openxmlformats-officedocument.theme+xml"/>
  <Override PartName="/ppt/slideLayouts/slideLayout39.xml" ContentType="application/vnd.openxmlformats-officedocument.presentationml.slideLayout+xml"/>
  <Override PartName="/ppt/theme/theme17.xml" ContentType="application/vnd.openxmlformats-officedocument.theme+xml"/>
  <Override PartName="/ppt/slideLayouts/slideLayout40.xml" ContentType="application/vnd.openxmlformats-officedocument.presentationml.slideLayout+xml"/>
  <Override PartName="/ppt/theme/theme18.xml" ContentType="application/vnd.openxmlformats-officedocument.theme+xml"/>
  <Override PartName="/ppt/slideLayouts/slideLayout41.xml" ContentType="application/vnd.openxmlformats-officedocument.presentationml.slideLayout+xml"/>
  <Override PartName="/ppt/theme/theme19.xml" ContentType="application/vnd.openxmlformats-officedocument.theme+xml"/>
  <Override PartName="/ppt/slideLayouts/slideLayout42.xml" ContentType="application/vnd.openxmlformats-officedocument.presentationml.slideLayout+xml"/>
  <Override PartName="/ppt/theme/theme20.xml" ContentType="application/vnd.openxmlformats-officedocument.theme+xml"/>
  <Override PartName="/ppt/slideLayouts/slideLayout43.xml" ContentType="application/vnd.openxmlformats-officedocument.presentationml.slideLayout+xml"/>
  <Override PartName="/ppt/theme/theme21.xml" ContentType="application/vnd.openxmlformats-officedocument.theme+xml"/>
  <Override PartName="/ppt/theme/theme2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48" r:id="rId1"/>
    <p:sldMasterId id="2147483684" r:id="rId2"/>
    <p:sldMasterId id="2147485123" r:id="rId3"/>
    <p:sldMasterId id="2147485127" r:id="rId4"/>
    <p:sldMasterId id="2147485192" r:id="rId5"/>
    <p:sldMasterId id="2147485194" r:id="rId6"/>
    <p:sldMasterId id="2147485198" r:id="rId7"/>
    <p:sldMasterId id="2147485200" r:id="rId8"/>
    <p:sldMasterId id="2147485202" r:id="rId9"/>
    <p:sldMasterId id="2147485204" r:id="rId10"/>
    <p:sldMasterId id="2147485206" r:id="rId11"/>
    <p:sldMasterId id="2147485210" r:id="rId12"/>
    <p:sldMasterId id="2147485212" r:id="rId13"/>
    <p:sldMasterId id="2147485216" r:id="rId14"/>
    <p:sldMasterId id="2147485218" r:id="rId15"/>
    <p:sldMasterId id="2147485222" r:id="rId16"/>
    <p:sldMasterId id="2147485224" r:id="rId17"/>
    <p:sldMasterId id="2147485228" r:id="rId18"/>
    <p:sldMasterId id="2147485234" r:id="rId19"/>
    <p:sldMasterId id="2147485236" r:id="rId20"/>
    <p:sldMasterId id="2147485240" r:id="rId21"/>
  </p:sldMasterIdLst>
  <p:notesMasterIdLst>
    <p:notesMasterId r:id="rId61"/>
  </p:notesMasterIdLst>
  <p:sldIdLst>
    <p:sldId id="607" r:id="rId22"/>
    <p:sldId id="609" r:id="rId23"/>
    <p:sldId id="639" r:id="rId24"/>
    <p:sldId id="610" r:id="rId25"/>
    <p:sldId id="651" r:id="rId26"/>
    <p:sldId id="612" r:id="rId27"/>
    <p:sldId id="613" r:id="rId28"/>
    <p:sldId id="614" r:id="rId29"/>
    <p:sldId id="660" r:id="rId30"/>
    <p:sldId id="659" r:id="rId31"/>
    <p:sldId id="658" r:id="rId32"/>
    <p:sldId id="655" r:id="rId33"/>
    <p:sldId id="654" r:id="rId34"/>
    <p:sldId id="661" r:id="rId35"/>
    <p:sldId id="616" r:id="rId36"/>
    <p:sldId id="662" r:id="rId37"/>
    <p:sldId id="663" r:id="rId38"/>
    <p:sldId id="640" r:id="rId39"/>
    <p:sldId id="641" r:id="rId40"/>
    <p:sldId id="642" r:id="rId41"/>
    <p:sldId id="643" r:id="rId42"/>
    <p:sldId id="644" r:id="rId43"/>
    <p:sldId id="645" r:id="rId44"/>
    <p:sldId id="646" r:id="rId45"/>
    <p:sldId id="647" r:id="rId46"/>
    <p:sldId id="648" r:id="rId47"/>
    <p:sldId id="664" r:id="rId48"/>
    <p:sldId id="619" r:id="rId49"/>
    <p:sldId id="621" r:id="rId50"/>
    <p:sldId id="622" r:id="rId51"/>
    <p:sldId id="624" r:id="rId52"/>
    <p:sldId id="625" r:id="rId53"/>
    <p:sldId id="650" r:id="rId54"/>
    <p:sldId id="652" r:id="rId55"/>
    <p:sldId id="666" r:id="rId56"/>
    <p:sldId id="630" r:id="rId57"/>
    <p:sldId id="631" r:id="rId58"/>
    <p:sldId id="665" r:id="rId59"/>
    <p:sldId id="653" r:id="rId60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9pPr>
  </p:defaultTextStyle>
  <p:extLst>
    <p:ext uri="{EFAFB233-063F-42B5-8137-9DF3F51BA10A}">
      <p15:sldGuideLst xmlns:p15="http://schemas.microsoft.com/office/powerpoint/2012/main">
        <p15:guide id="1" orient="horz" pos="515">
          <p15:clr>
            <a:srgbClr val="A4A3A4"/>
          </p15:clr>
        </p15:guide>
        <p15:guide id="2" orient="horz" pos="932">
          <p15:clr>
            <a:srgbClr val="A4A3A4"/>
          </p15:clr>
        </p15:guide>
        <p15:guide id="3" orient="horz" pos="4008">
          <p15:clr>
            <a:srgbClr val="A4A3A4"/>
          </p15:clr>
        </p15:guide>
        <p15:guide id="4" orient="horz" pos="758">
          <p15:clr>
            <a:srgbClr val="A4A3A4"/>
          </p15:clr>
        </p15:guide>
        <p15:guide id="5" pos="489">
          <p15:clr>
            <a:srgbClr val="A4A3A4"/>
          </p15:clr>
        </p15:guide>
        <p15:guide id="6" pos="5432">
          <p15:clr>
            <a:srgbClr val="A4A3A4"/>
          </p15:clr>
        </p15:guide>
        <p15:guide id="7" pos="3061">
          <p15:clr>
            <a:srgbClr val="A4A3A4"/>
          </p15:clr>
        </p15:guide>
        <p15:guide id="8" pos="3646">
          <p15:clr>
            <a:srgbClr val="A4A3A4"/>
          </p15:clr>
        </p15:guide>
        <p15:guide id="9" pos="521">
          <p15:clr>
            <a:srgbClr val="A4A3A4"/>
          </p15:clr>
        </p15:guide>
        <p15:guide id="10" pos="223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4597A0"/>
    <a:srgbClr val="A6A7A2"/>
    <a:srgbClr val="FFFF66"/>
    <a:srgbClr val="006600"/>
    <a:srgbClr val="E1E1FF"/>
    <a:srgbClr val="D0EA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88" autoAdjust="0"/>
    <p:restoredTop sz="89067" autoAdjust="0"/>
  </p:normalViewPr>
  <p:slideViewPr>
    <p:cSldViewPr snapToGrid="0">
      <p:cViewPr varScale="1">
        <p:scale>
          <a:sx n="100" d="100"/>
          <a:sy n="100" d="100"/>
        </p:scale>
        <p:origin x="1432" y="168"/>
      </p:cViewPr>
      <p:guideLst>
        <p:guide orient="horz" pos="515"/>
        <p:guide orient="horz" pos="932"/>
        <p:guide orient="horz" pos="4008"/>
        <p:guide orient="horz" pos="758"/>
        <p:guide pos="489"/>
        <p:guide pos="5432"/>
        <p:guide pos="3061"/>
        <p:guide pos="3646"/>
        <p:guide pos="521"/>
        <p:guide pos="22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7" d="100"/>
        <a:sy n="97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798" y="21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5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13.xml"/><Relationship Id="rId42" Type="http://schemas.openxmlformats.org/officeDocument/2006/relationships/slide" Target="slides/slide21.xml"/><Relationship Id="rId47" Type="http://schemas.openxmlformats.org/officeDocument/2006/relationships/slide" Target="slides/slide26.xml"/><Relationship Id="rId50" Type="http://schemas.openxmlformats.org/officeDocument/2006/relationships/slide" Target="slides/slide29.xml"/><Relationship Id="rId55" Type="http://schemas.openxmlformats.org/officeDocument/2006/relationships/slide" Target="slides/slide34.xml"/><Relationship Id="rId63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8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3.xml"/><Relationship Id="rId32" Type="http://schemas.openxmlformats.org/officeDocument/2006/relationships/slide" Target="slides/slide11.xml"/><Relationship Id="rId37" Type="http://schemas.openxmlformats.org/officeDocument/2006/relationships/slide" Target="slides/slide16.xml"/><Relationship Id="rId40" Type="http://schemas.openxmlformats.org/officeDocument/2006/relationships/slide" Target="slides/slide19.xml"/><Relationship Id="rId45" Type="http://schemas.openxmlformats.org/officeDocument/2006/relationships/slide" Target="slides/slide24.xml"/><Relationship Id="rId53" Type="http://schemas.openxmlformats.org/officeDocument/2006/relationships/slide" Target="slides/slide32.xml"/><Relationship Id="rId58" Type="http://schemas.openxmlformats.org/officeDocument/2006/relationships/slide" Target="slides/slide37.xml"/><Relationship Id="rId5" Type="http://schemas.openxmlformats.org/officeDocument/2006/relationships/slideMaster" Target="slideMasters/slideMaster5.xml"/><Relationship Id="rId61" Type="http://schemas.openxmlformats.org/officeDocument/2006/relationships/notesMaster" Target="notesMasters/notesMaster1.xml"/><Relationship Id="rId19" Type="http://schemas.openxmlformats.org/officeDocument/2006/relationships/slideMaster" Target="slideMasters/slideMaster1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1.xml"/><Relationship Id="rId27" Type="http://schemas.openxmlformats.org/officeDocument/2006/relationships/slide" Target="slides/slide6.xml"/><Relationship Id="rId30" Type="http://schemas.openxmlformats.org/officeDocument/2006/relationships/slide" Target="slides/slide9.xml"/><Relationship Id="rId35" Type="http://schemas.openxmlformats.org/officeDocument/2006/relationships/slide" Target="slides/slide14.xml"/><Relationship Id="rId43" Type="http://schemas.openxmlformats.org/officeDocument/2006/relationships/slide" Target="slides/slide22.xml"/><Relationship Id="rId48" Type="http://schemas.openxmlformats.org/officeDocument/2006/relationships/slide" Target="slides/slide27.xml"/><Relationship Id="rId56" Type="http://schemas.openxmlformats.org/officeDocument/2006/relationships/slide" Target="slides/slide35.xml"/><Relationship Id="rId64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0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4.xml"/><Relationship Id="rId33" Type="http://schemas.openxmlformats.org/officeDocument/2006/relationships/slide" Target="slides/slide12.xml"/><Relationship Id="rId38" Type="http://schemas.openxmlformats.org/officeDocument/2006/relationships/slide" Target="slides/slide17.xml"/><Relationship Id="rId46" Type="http://schemas.openxmlformats.org/officeDocument/2006/relationships/slide" Target="slides/slide25.xml"/><Relationship Id="rId59" Type="http://schemas.openxmlformats.org/officeDocument/2006/relationships/slide" Target="slides/slide38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20.xml"/><Relationship Id="rId54" Type="http://schemas.openxmlformats.org/officeDocument/2006/relationships/slide" Target="slides/slide3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2.xml"/><Relationship Id="rId28" Type="http://schemas.openxmlformats.org/officeDocument/2006/relationships/slide" Target="slides/slide7.xml"/><Relationship Id="rId36" Type="http://schemas.openxmlformats.org/officeDocument/2006/relationships/slide" Target="slides/slide15.xml"/><Relationship Id="rId49" Type="http://schemas.openxmlformats.org/officeDocument/2006/relationships/slide" Target="slides/slide28.xml"/><Relationship Id="rId57" Type="http://schemas.openxmlformats.org/officeDocument/2006/relationships/slide" Target="slides/slide36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10.xml"/><Relationship Id="rId44" Type="http://schemas.openxmlformats.org/officeDocument/2006/relationships/slide" Target="slides/slide23.xml"/><Relationship Id="rId52" Type="http://schemas.openxmlformats.org/officeDocument/2006/relationships/slide" Target="slides/slide31.xml"/><Relationship Id="rId60" Type="http://schemas.openxmlformats.org/officeDocument/2006/relationships/slide" Target="slides/slide39.xml"/><Relationship Id="rId65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3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6463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211BDF9-94B3-4528-B036-FAC2CCA950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62408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780D7D-9384-A14F-803B-FF1D73646B4F}" type="slidenum">
              <a:rPr lang="en-US" smtClean="0">
                <a:solidFill>
                  <a:prstClr val="black"/>
                </a:solidFill>
              </a:rPr>
              <a:pPr/>
              <a:t>28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606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jp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9.jp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9.jp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9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9.jp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9.jp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9.jp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9.jp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2.xml"/><Relationship Id="rId4" Type="http://schemas.openxmlformats.org/officeDocument/2006/relationships/image" Target="../media/image9.jp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3.xml"/><Relationship Id="rId4" Type="http://schemas.openxmlformats.org/officeDocument/2006/relationships/image" Target="../media/image9.jp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4.xml"/><Relationship Id="rId4" Type="http://schemas.openxmlformats.org/officeDocument/2006/relationships/image" Target="../media/image9.jp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5.xml"/><Relationship Id="rId4" Type="http://schemas.openxmlformats.org/officeDocument/2006/relationships/image" Target="../media/image9.jp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6.xml"/><Relationship Id="rId4" Type="http://schemas.openxmlformats.org/officeDocument/2006/relationships/image" Target="../media/image9.jp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7.xml"/><Relationship Id="rId4" Type="http://schemas.openxmlformats.org/officeDocument/2006/relationships/image" Target="../media/image9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8.xml"/><Relationship Id="rId4" Type="http://schemas.openxmlformats.org/officeDocument/2006/relationships/image" Target="../media/image9.jp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9.xml"/><Relationship Id="rId4" Type="http://schemas.openxmlformats.org/officeDocument/2006/relationships/image" Target="../media/image9.jp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1.xml"/><Relationship Id="rId4" Type="http://schemas.openxmlformats.org/officeDocument/2006/relationships/image" Target="../media/image9.jp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&amp;T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9660" y="2130425"/>
            <a:ext cx="7772400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9660" y="3886200"/>
            <a:ext cx="6400800" cy="1752600"/>
          </a:xfrm>
        </p:spPr>
        <p:txBody>
          <a:bodyPr/>
          <a:lstStyle>
            <a:lvl1pPr marL="0" indent="0" algn="l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DEDA3C-B447-4068-938A-60E705A694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1539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897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829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950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03739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950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877458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57425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08477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8514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039238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591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0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53478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47F3D4-BB00-9E4F-9417-839B33ED013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31" y="5898039"/>
            <a:ext cx="2760115" cy="817812"/>
          </a:xfrm>
          <a:prstGeom prst="rect">
            <a:avLst/>
          </a:prstGeom>
        </p:spPr>
      </p:pic>
      <p:pic>
        <p:nvPicPr>
          <p:cNvPr id="8" name="Picture 2" descr="https://www.hepix.org/sites/sites_custom/site_hepix/content/e10438/e11119/logo.png">
            <a:extLst>
              <a:ext uri="{FF2B5EF4-FFF2-40B4-BE49-F238E27FC236}">
                <a16:creationId xmlns:a16="http://schemas.microsoft.com/office/drawing/2014/main" id="{94C62D77-F863-2845-A6E7-9D13D33B2E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07298" y="1081918"/>
            <a:ext cx="873356" cy="754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wlcg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0420" y="5742629"/>
            <a:ext cx="1333651" cy="1081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6039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0"/>
            <a:ext cx="9144000" cy="1143000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7D8908-9538-4A6F-B4EC-706630AB062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40334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FB74A2-930A-45D4-9A0E-179A8A325B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36130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5081298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2pPr>
            <a:lvl3pPr>
              <a:defRPr sz="20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3445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BA5B04-43C6-444C-9305-1DFF072080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88276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786047"/>
            <a:ext cx="7848872" cy="1362075"/>
          </a:xfrm>
        </p:spPr>
        <p:txBody>
          <a:bodyPr anchor="t"/>
          <a:lstStyle>
            <a:lvl1pPr algn="l">
              <a:defRPr sz="4400" b="1" cap="none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18379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1486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1507923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484784"/>
            <a:ext cx="4040188" cy="639762"/>
          </a:xfrm>
        </p:spPr>
        <p:txBody>
          <a:bodyPr anchor="b"/>
          <a:lstStyle>
            <a:lvl1pPr marL="0" indent="0">
              <a:buNone/>
              <a:defRPr sz="2800" b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897331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800" b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82951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9666589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276169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80873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084776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851419"/>
          </a:xfrm>
        </p:spPr>
        <p:txBody>
          <a:bodyPr/>
          <a:lstStyle>
            <a:lvl1pPr marL="0" indent="0">
              <a:buNone/>
              <a:defRPr sz="2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435655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2"/>
            <a:ext cx="5486400" cy="566738"/>
          </a:xfrm>
        </p:spPr>
        <p:txBody>
          <a:bodyPr anchor="b"/>
          <a:lstStyle>
            <a:lvl1pPr algn="l">
              <a:defRPr sz="2800" b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591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0"/>
            <a:ext cx="5486400" cy="804862"/>
          </a:xfrm>
        </p:spPr>
        <p:txBody>
          <a:bodyPr/>
          <a:lstStyle>
            <a:lvl1pPr marL="0" indent="0">
              <a:buNone/>
              <a:defRPr sz="2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883104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6885726" cy="73383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10018"/>
            <a:ext cx="7886700" cy="466694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43820" y="6356351"/>
            <a:ext cx="1161107" cy="365125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44755" y="6351267"/>
            <a:ext cx="2307502" cy="365125"/>
          </a:xfrm>
        </p:spPr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50178" y="6356351"/>
            <a:ext cx="598453" cy="365125"/>
          </a:xfrm>
        </p:spPr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 descr="https://www.hepix.org/sites/sites_custom/site_hepix/content/e10438/e11119/logo.png">
            <a:extLst>
              <a:ext uri="{FF2B5EF4-FFF2-40B4-BE49-F238E27FC236}">
                <a16:creationId xmlns:a16="http://schemas.microsoft.com/office/drawing/2014/main" id="{94C62D77-F863-2845-A6E7-9D13D33B2E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48631" y="79570"/>
            <a:ext cx="829627" cy="71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wlcg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7840" y="6207275"/>
            <a:ext cx="671207" cy="54451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2" y="6262055"/>
            <a:ext cx="1804280" cy="48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3113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6885726" cy="73383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10018"/>
            <a:ext cx="7886700" cy="466694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43820" y="6356351"/>
            <a:ext cx="1161107" cy="365125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44755" y="6351267"/>
            <a:ext cx="2307502" cy="365125"/>
          </a:xfrm>
        </p:spPr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50178" y="6356351"/>
            <a:ext cx="598453" cy="365125"/>
          </a:xfrm>
        </p:spPr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 descr="https://www.hepix.org/sites/sites_custom/site_hepix/content/e10438/e11119/logo.png">
            <a:extLst>
              <a:ext uri="{FF2B5EF4-FFF2-40B4-BE49-F238E27FC236}">
                <a16:creationId xmlns:a16="http://schemas.microsoft.com/office/drawing/2014/main" id="{94C62D77-F863-2845-A6E7-9D13D33B2E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48631" y="79570"/>
            <a:ext cx="829627" cy="71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wlcg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7840" y="6207275"/>
            <a:ext cx="671207" cy="54451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2" y="6262055"/>
            <a:ext cx="1804280" cy="48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3113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6885726" cy="73383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10018"/>
            <a:ext cx="7886700" cy="466694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43820" y="6356351"/>
            <a:ext cx="1161107" cy="365125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44755" y="6351267"/>
            <a:ext cx="2307502" cy="365125"/>
          </a:xfrm>
        </p:spPr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50178" y="6356351"/>
            <a:ext cx="598453" cy="365125"/>
          </a:xfrm>
        </p:spPr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 descr="https://www.hepix.org/sites/sites_custom/site_hepix/content/e10438/e11119/logo.png">
            <a:extLst>
              <a:ext uri="{FF2B5EF4-FFF2-40B4-BE49-F238E27FC236}">
                <a16:creationId xmlns:a16="http://schemas.microsoft.com/office/drawing/2014/main" id="{94C62D77-F863-2845-A6E7-9D13D33B2E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48631" y="79570"/>
            <a:ext cx="829627" cy="71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wlcg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7840" y="6207275"/>
            <a:ext cx="671207" cy="54451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2" y="6262055"/>
            <a:ext cx="1804280" cy="48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311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910C9-C234-472F-AB44-B319437B56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620716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6885726" cy="73383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10018"/>
            <a:ext cx="7886700" cy="466694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43820" y="6356351"/>
            <a:ext cx="1161107" cy="365125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44755" y="6351267"/>
            <a:ext cx="2307502" cy="365125"/>
          </a:xfrm>
        </p:spPr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50178" y="6356351"/>
            <a:ext cx="598453" cy="365125"/>
          </a:xfrm>
        </p:spPr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 descr="https://www.hepix.org/sites/sites_custom/site_hepix/content/e10438/e11119/logo.png">
            <a:extLst>
              <a:ext uri="{FF2B5EF4-FFF2-40B4-BE49-F238E27FC236}">
                <a16:creationId xmlns:a16="http://schemas.microsoft.com/office/drawing/2014/main" id="{94C62D77-F863-2845-A6E7-9D13D33B2E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48631" y="79570"/>
            <a:ext cx="829627" cy="71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wlcg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7840" y="6207275"/>
            <a:ext cx="671207" cy="54451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2" y="6262055"/>
            <a:ext cx="1804280" cy="48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3113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6885726" cy="73383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10018"/>
            <a:ext cx="7886700" cy="466694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43820" y="6356351"/>
            <a:ext cx="1161107" cy="365125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44755" y="6351267"/>
            <a:ext cx="2307502" cy="365125"/>
          </a:xfrm>
        </p:spPr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50178" y="6356351"/>
            <a:ext cx="598453" cy="365125"/>
          </a:xfrm>
        </p:spPr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 descr="https://www.hepix.org/sites/sites_custom/site_hepix/content/e10438/e11119/logo.png">
            <a:extLst>
              <a:ext uri="{FF2B5EF4-FFF2-40B4-BE49-F238E27FC236}">
                <a16:creationId xmlns:a16="http://schemas.microsoft.com/office/drawing/2014/main" id="{94C62D77-F863-2845-A6E7-9D13D33B2E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48631" y="79570"/>
            <a:ext cx="829627" cy="71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wlcg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7840" y="6207275"/>
            <a:ext cx="671207" cy="54451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2" y="6262055"/>
            <a:ext cx="1804280" cy="48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3113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6885726" cy="73383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10018"/>
            <a:ext cx="7886700" cy="466694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43820" y="6356351"/>
            <a:ext cx="1161107" cy="365125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44755" y="6351267"/>
            <a:ext cx="2307502" cy="365125"/>
          </a:xfrm>
        </p:spPr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50178" y="6356351"/>
            <a:ext cx="598453" cy="365125"/>
          </a:xfrm>
        </p:spPr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 descr="https://www.hepix.org/sites/sites_custom/site_hepix/content/e10438/e11119/logo.png">
            <a:extLst>
              <a:ext uri="{FF2B5EF4-FFF2-40B4-BE49-F238E27FC236}">
                <a16:creationId xmlns:a16="http://schemas.microsoft.com/office/drawing/2014/main" id="{94C62D77-F863-2845-A6E7-9D13D33B2E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48631" y="79570"/>
            <a:ext cx="829627" cy="71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wlcg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7840" y="6207275"/>
            <a:ext cx="671207" cy="54451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2" y="6262055"/>
            <a:ext cx="1804280" cy="48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15230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6885726" cy="73383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10018"/>
            <a:ext cx="7886700" cy="466694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43820" y="6356351"/>
            <a:ext cx="1161107" cy="365125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44755" y="6351267"/>
            <a:ext cx="2307502" cy="365125"/>
          </a:xfrm>
        </p:spPr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50178" y="6356351"/>
            <a:ext cx="598453" cy="365125"/>
          </a:xfrm>
        </p:spPr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 descr="https://www.hepix.org/sites/sites_custom/site_hepix/content/e10438/e11119/logo.png">
            <a:extLst>
              <a:ext uri="{FF2B5EF4-FFF2-40B4-BE49-F238E27FC236}">
                <a16:creationId xmlns:a16="http://schemas.microsoft.com/office/drawing/2014/main" id="{94C62D77-F863-2845-A6E7-9D13D33B2E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48631" y="79570"/>
            <a:ext cx="829627" cy="71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wlcg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7840" y="6207275"/>
            <a:ext cx="671207" cy="54451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2" y="6262055"/>
            <a:ext cx="1804280" cy="48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31137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6885726" cy="73383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10018"/>
            <a:ext cx="7886700" cy="466694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43820" y="6356351"/>
            <a:ext cx="1161107" cy="365125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44755" y="6351267"/>
            <a:ext cx="2307502" cy="365125"/>
          </a:xfrm>
        </p:spPr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50178" y="6356351"/>
            <a:ext cx="598453" cy="365125"/>
          </a:xfrm>
        </p:spPr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 descr="https://www.hepix.org/sites/sites_custom/site_hepix/content/e10438/e11119/logo.png">
            <a:extLst>
              <a:ext uri="{FF2B5EF4-FFF2-40B4-BE49-F238E27FC236}">
                <a16:creationId xmlns:a16="http://schemas.microsoft.com/office/drawing/2014/main" id="{94C62D77-F863-2845-A6E7-9D13D33B2E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48631" y="79570"/>
            <a:ext cx="829627" cy="71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wlcg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7840" y="6207275"/>
            <a:ext cx="671207" cy="54451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2" y="6262055"/>
            <a:ext cx="1804280" cy="48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3113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6885726" cy="73383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10018"/>
            <a:ext cx="7886700" cy="466694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43820" y="6356351"/>
            <a:ext cx="1161107" cy="365125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44755" y="6351267"/>
            <a:ext cx="2307502" cy="365125"/>
          </a:xfrm>
        </p:spPr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50178" y="6356351"/>
            <a:ext cx="598453" cy="365125"/>
          </a:xfrm>
        </p:spPr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 descr="https://www.hepix.org/sites/sites_custom/site_hepix/content/e10438/e11119/logo.png">
            <a:extLst>
              <a:ext uri="{FF2B5EF4-FFF2-40B4-BE49-F238E27FC236}">
                <a16:creationId xmlns:a16="http://schemas.microsoft.com/office/drawing/2014/main" id="{94C62D77-F863-2845-A6E7-9D13D33B2E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48631" y="79570"/>
            <a:ext cx="829627" cy="71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wlcg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7840" y="6207275"/>
            <a:ext cx="671207" cy="54451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2" y="6262055"/>
            <a:ext cx="1804280" cy="48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3113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6885726" cy="73383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10018"/>
            <a:ext cx="7886700" cy="466694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43820" y="6356351"/>
            <a:ext cx="1161107" cy="365125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44755" y="6351267"/>
            <a:ext cx="2307502" cy="365125"/>
          </a:xfrm>
        </p:spPr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50178" y="6356351"/>
            <a:ext cx="598453" cy="365125"/>
          </a:xfrm>
        </p:spPr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 descr="https://www.hepix.org/sites/sites_custom/site_hepix/content/e10438/e11119/logo.png">
            <a:extLst>
              <a:ext uri="{FF2B5EF4-FFF2-40B4-BE49-F238E27FC236}">
                <a16:creationId xmlns:a16="http://schemas.microsoft.com/office/drawing/2014/main" id="{94C62D77-F863-2845-A6E7-9D13D33B2E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48631" y="79570"/>
            <a:ext cx="829627" cy="71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wlcg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7840" y="6207275"/>
            <a:ext cx="671207" cy="54451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2" y="6262055"/>
            <a:ext cx="1804280" cy="48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31137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6885726" cy="73383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10018"/>
            <a:ext cx="7886700" cy="466694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43820" y="6356351"/>
            <a:ext cx="1161107" cy="365125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44755" y="6351267"/>
            <a:ext cx="2307502" cy="365125"/>
          </a:xfrm>
        </p:spPr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50178" y="6356351"/>
            <a:ext cx="598453" cy="365125"/>
          </a:xfrm>
        </p:spPr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 descr="https://www.hepix.org/sites/sites_custom/site_hepix/content/e10438/e11119/logo.png">
            <a:extLst>
              <a:ext uri="{FF2B5EF4-FFF2-40B4-BE49-F238E27FC236}">
                <a16:creationId xmlns:a16="http://schemas.microsoft.com/office/drawing/2014/main" id="{94C62D77-F863-2845-A6E7-9D13D33B2E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48631" y="79570"/>
            <a:ext cx="829627" cy="71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wlcg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7840" y="6207275"/>
            <a:ext cx="671207" cy="54451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2" y="6262055"/>
            <a:ext cx="1804280" cy="48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31137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6885726" cy="73383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10018"/>
            <a:ext cx="7886700" cy="466694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43820" y="6356351"/>
            <a:ext cx="1161107" cy="365125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44755" y="6351267"/>
            <a:ext cx="2307502" cy="365125"/>
          </a:xfrm>
        </p:spPr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50178" y="6356351"/>
            <a:ext cx="598453" cy="365125"/>
          </a:xfrm>
        </p:spPr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 descr="https://www.hepix.org/sites/sites_custom/site_hepix/content/e10438/e11119/logo.png">
            <a:extLst>
              <a:ext uri="{FF2B5EF4-FFF2-40B4-BE49-F238E27FC236}">
                <a16:creationId xmlns:a16="http://schemas.microsoft.com/office/drawing/2014/main" id="{94C62D77-F863-2845-A6E7-9D13D33B2E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48631" y="79570"/>
            <a:ext cx="829627" cy="71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wlcg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7840" y="6207275"/>
            <a:ext cx="671207" cy="54451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2" y="6262055"/>
            <a:ext cx="1804280" cy="48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31137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6885726" cy="73383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10018"/>
            <a:ext cx="7886700" cy="466694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43820" y="6356351"/>
            <a:ext cx="1161107" cy="365125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44755" y="6351267"/>
            <a:ext cx="2307502" cy="365125"/>
          </a:xfrm>
        </p:spPr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50178" y="6356351"/>
            <a:ext cx="598453" cy="365125"/>
          </a:xfrm>
        </p:spPr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 descr="https://www.hepix.org/sites/sites_custom/site_hepix/content/e10438/e11119/logo.png">
            <a:extLst>
              <a:ext uri="{FF2B5EF4-FFF2-40B4-BE49-F238E27FC236}">
                <a16:creationId xmlns:a16="http://schemas.microsoft.com/office/drawing/2014/main" id="{94C62D77-F863-2845-A6E7-9D13D33B2E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48631" y="79570"/>
            <a:ext cx="829627" cy="71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wlcg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7840" y="6207275"/>
            <a:ext cx="671207" cy="54451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2" y="6262055"/>
            <a:ext cx="1804280" cy="48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311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950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7051850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6885726" cy="73383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10018"/>
            <a:ext cx="7886700" cy="466694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43820" y="6356351"/>
            <a:ext cx="1161107" cy="365125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44755" y="6351267"/>
            <a:ext cx="2307502" cy="365125"/>
          </a:xfrm>
        </p:spPr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50178" y="6356351"/>
            <a:ext cx="598453" cy="365125"/>
          </a:xfrm>
        </p:spPr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 descr="https://www.hepix.org/sites/sites_custom/site_hepix/content/e10438/e11119/logo.png">
            <a:extLst>
              <a:ext uri="{FF2B5EF4-FFF2-40B4-BE49-F238E27FC236}">
                <a16:creationId xmlns:a16="http://schemas.microsoft.com/office/drawing/2014/main" id="{94C62D77-F863-2845-A6E7-9D13D33B2E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48631" y="79570"/>
            <a:ext cx="829627" cy="71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wlcg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7840" y="6207275"/>
            <a:ext cx="671207" cy="54451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2" y="6262055"/>
            <a:ext cx="1804280" cy="48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31137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6885726" cy="73383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10018"/>
            <a:ext cx="7886700" cy="466694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43820" y="6356351"/>
            <a:ext cx="1161107" cy="365125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44755" y="6351267"/>
            <a:ext cx="2307502" cy="365125"/>
          </a:xfrm>
        </p:spPr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50178" y="6356351"/>
            <a:ext cx="598453" cy="365125"/>
          </a:xfrm>
        </p:spPr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 descr="https://www.hepix.org/sites/sites_custom/site_hepix/content/e10438/e11119/logo.png">
            <a:extLst>
              <a:ext uri="{FF2B5EF4-FFF2-40B4-BE49-F238E27FC236}">
                <a16:creationId xmlns:a16="http://schemas.microsoft.com/office/drawing/2014/main" id="{94C62D77-F863-2845-A6E7-9D13D33B2E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48631" y="79570"/>
            <a:ext cx="829627" cy="71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wlcg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7840" y="6207275"/>
            <a:ext cx="671207" cy="54451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2" y="6262055"/>
            <a:ext cx="1804280" cy="48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31137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65300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6885726" cy="73383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10018"/>
            <a:ext cx="7886700" cy="466694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43820" y="6356351"/>
            <a:ext cx="1161107" cy="365125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44755" y="6351267"/>
            <a:ext cx="2307502" cy="365125"/>
          </a:xfrm>
        </p:spPr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50178" y="6356351"/>
            <a:ext cx="598453" cy="365125"/>
          </a:xfrm>
        </p:spPr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 descr="https://www.hepix.org/sites/sites_custom/site_hepix/content/e10438/e11119/logo.png">
            <a:extLst>
              <a:ext uri="{FF2B5EF4-FFF2-40B4-BE49-F238E27FC236}">
                <a16:creationId xmlns:a16="http://schemas.microsoft.com/office/drawing/2014/main" id="{94C62D77-F863-2845-A6E7-9D13D33B2E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48631" y="79570"/>
            <a:ext cx="829627" cy="71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wlcg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7840" y="6207275"/>
            <a:ext cx="671207" cy="54451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2" y="6262055"/>
            <a:ext cx="1804280" cy="48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311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&amp;T Bullet Styl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0040" y="1557338"/>
            <a:ext cx="7772400" cy="38004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950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704850" indent="0" algn="l">
              <a:tabLst/>
              <a:defRPr/>
            </a:lvl1pPr>
          </a:lstStyle>
          <a:p>
            <a:pPr lvl="0"/>
            <a:r>
              <a:rPr lang="en-US" alt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63872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&amp;T Bullet Styl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557338"/>
            <a:ext cx="3814763" cy="38004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950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704850" indent="0" algn="l">
              <a:tabLst/>
              <a:defRPr/>
            </a:lvl1pPr>
          </a:lstStyle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829245" y="1557338"/>
            <a:ext cx="3814763" cy="38004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21301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&amp;T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950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704850" indent="0" algn="l">
              <a:tabLst/>
              <a:defRPr/>
            </a:lvl1pPr>
          </a:lstStyle>
          <a:p>
            <a:pPr lvl="0"/>
            <a:r>
              <a:rPr lang="en-US" alt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98365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4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95933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148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950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56634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32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33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34.xml"/></Relationships>
</file>

<file path=ppt/slideMasters/_rels/slideMaster13.xml.rels><?xml version="1.0" encoding="UTF-8" standalone="yes"?>
<Relationships xmlns="http://schemas.openxmlformats.org/package/2006/relationships"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35.xml"/></Relationships>
</file>

<file path=ppt/slideMasters/_rels/slideMaster14.xml.rels><?xml version="1.0" encoding="UTF-8" standalone="yes"?>
<Relationships xmlns="http://schemas.openxmlformats.org/package/2006/relationships"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36.xml"/></Relationships>
</file>

<file path=ppt/slideMasters/_rels/slideMaster15.xml.rels><?xml version="1.0" encoding="UTF-8" standalone="yes"?>
<Relationships xmlns="http://schemas.openxmlformats.org/package/2006/relationships"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37.xml"/></Relationships>
</file>

<file path=ppt/slideMasters/_rels/slideMaster16.xml.rels><?xml version="1.0" encoding="UTF-8" standalone="yes"?>
<Relationships xmlns="http://schemas.openxmlformats.org/package/2006/relationships"><Relationship Id="rId2" Type="http://schemas.openxmlformats.org/officeDocument/2006/relationships/theme" Target="../theme/theme16.xml"/><Relationship Id="rId1" Type="http://schemas.openxmlformats.org/officeDocument/2006/relationships/slideLayout" Target="../slideLayouts/slideLayout38.xml"/></Relationships>
</file>

<file path=ppt/slideMasters/_rels/slideMaster17.xml.rels><?xml version="1.0" encoding="UTF-8" standalone="yes"?>
<Relationships xmlns="http://schemas.openxmlformats.org/package/2006/relationships"><Relationship Id="rId2" Type="http://schemas.openxmlformats.org/officeDocument/2006/relationships/theme" Target="../theme/theme17.xml"/><Relationship Id="rId1" Type="http://schemas.openxmlformats.org/officeDocument/2006/relationships/slideLayout" Target="../slideLayouts/slideLayout39.xml"/></Relationships>
</file>

<file path=ppt/slideMasters/_rels/slideMaster18.xml.rels><?xml version="1.0" encoding="UTF-8" standalone="yes"?>
<Relationships xmlns="http://schemas.openxmlformats.org/package/2006/relationships"><Relationship Id="rId2" Type="http://schemas.openxmlformats.org/officeDocument/2006/relationships/theme" Target="../theme/theme18.xml"/><Relationship Id="rId1" Type="http://schemas.openxmlformats.org/officeDocument/2006/relationships/slideLayout" Target="../slideLayouts/slideLayout40.xml"/></Relationships>
</file>

<file path=ppt/slideMasters/_rels/slideMaster19.xml.rels><?xml version="1.0" encoding="UTF-8" standalone="yes"?>
<Relationships xmlns="http://schemas.openxmlformats.org/package/2006/relationships"><Relationship Id="rId2" Type="http://schemas.openxmlformats.org/officeDocument/2006/relationships/theme" Target="../theme/theme19.xml"/><Relationship Id="rId1" Type="http://schemas.openxmlformats.org/officeDocument/2006/relationships/slideLayout" Target="../slideLayouts/slideLayout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image" Target="../media/image3.png"/></Relationships>
</file>

<file path=ppt/slideMasters/_rels/slideMaster20.xml.rels><?xml version="1.0" encoding="UTF-8" standalone="yes"?>
<Relationships xmlns="http://schemas.openxmlformats.org/package/2006/relationships"><Relationship Id="rId2" Type="http://schemas.openxmlformats.org/officeDocument/2006/relationships/theme" Target="../theme/theme20.xml"/><Relationship Id="rId1" Type="http://schemas.openxmlformats.org/officeDocument/2006/relationships/slideLayout" Target="../slideLayouts/slideLayout42.xml"/></Relationships>
</file>

<file path=ppt/slideMasters/_rels/slideMaster21.xml.rels><?xml version="1.0" encoding="UTF-8" standalone="yes"?>
<Relationships xmlns="http://schemas.openxmlformats.org/package/2006/relationships"><Relationship Id="rId2" Type="http://schemas.openxmlformats.org/officeDocument/2006/relationships/theme" Target="../theme/theme21.xml"/><Relationship Id="rId1" Type="http://schemas.openxmlformats.org/officeDocument/2006/relationships/slideLayout" Target="../slideLayouts/slideLayout4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.jpe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image" Target="../media/image8.jpeg"/><Relationship Id="rId5" Type="http://schemas.openxmlformats.org/officeDocument/2006/relationships/slideLayout" Target="../slideLayouts/slideLayout2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27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8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29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30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3929063"/>
            <a:ext cx="77724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fld id="{BA35C0D9-F44F-4B70-9817-052C62950468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31" name="Picture 19" descr="STFC_to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163" r:id="rId1"/>
    <p:sldLayoutId id="2147485164" r:id="rId2"/>
    <p:sldLayoutId id="2147485165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15 Jan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57484" y="617696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1148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50" r:id="rId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15 Jan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57484" y="617696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1148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07" r:id="rId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15 Jan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57484" y="617696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1148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11" r:id="rId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15 Jan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57484" y="617696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1148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13" r:id="rId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15 Jan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57484" y="617696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1148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17" r:id="rId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15 Jan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57484" y="617696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1148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19" r:id="rId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15 Jan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57484" y="617696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1148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23" r:id="rId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15 Jan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57484" y="617696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1148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25" r:id="rId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15 Jan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57484" y="617696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1148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29" r:id="rId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15 Jan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57484" y="617696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1148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35" r:id="rId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9050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561A376-2555-4903-A46F-4DA33A17B97B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94313"/>
            <a:ext cx="9144000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6083300"/>
            <a:ext cx="2389188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169" r:id="rId1"/>
    <p:sldLayoutId id="2147485170" r:id="rId2"/>
    <p:sldLayoutId id="2147485171" r:id="rId3"/>
    <p:sldLayoutId id="2147485172" r:id="rId4"/>
    <p:sldLayoutId id="2147485173" r:id="rId5"/>
    <p:sldLayoutId id="2147485174" r:id="rId6"/>
    <p:sldLayoutId id="2147485175" r:id="rId7"/>
    <p:sldLayoutId id="2147485176" r:id="rId8"/>
    <p:sldLayoutId id="2147485177" r:id="rId9"/>
    <p:sldLayoutId id="2147485178" r:id="rId10"/>
    <p:sldLayoutId id="214748517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15 Jan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57484" y="617696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1148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37" r:id="rId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15 Jan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57484" y="617696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1148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41" r:id="rId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63"/>
            <a:ext cx="915035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286000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3929063"/>
            <a:ext cx="77724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fld id="{C18A47A1-507C-4EAC-8456-C806B77300E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66" r:id="rId1"/>
    <p:sldLayoutId id="2147485167" r:id="rId2"/>
    <p:sldLayoutId id="2147485168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61789D8-B6B0-4BA7-8841-633B125909A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80" r:id="rId1"/>
    <p:sldLayoutId id="2147485181" r:id="rId2"/>
    <p:sldLayoutId id="2147485182" r:id="rId3"/>
    <p:sldLayoutId id="2147485183" r:id="rId4"/>
    <p:sldLayoutId id="2147485184" r:id="rId5"/>
    <p:sldLayoutId id="2147485185" r:id="rId6"/>
    <p:sldLayoutId id="2147485186" r:id="rId7"/>
    <p:sldLayoutId id="2147485187" r:id="rId8"/>
    <p:sldLayoutId id="2147485188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3C8C93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15 Jan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57484" y="617696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1148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193" r:id="rId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15 Jan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57484" y="617696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1148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195" r:id="rId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15 Jan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57484" y="617696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1148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199" r:id="rId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15 Jan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57484" y="617696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1148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01" r:id="rId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15 Jan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57484" y="617696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1148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03" r:id="rId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3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Relationship Id="rId4" Type="http://schemas.openxmlformats.org/officeDocument/2006/relationships/hyperlink" Target="http://orsone.mi.infn.it/~prelz/ipv6_bdii/" TargetMode="Externa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s://twiki.cern.ch/twiki/bin/view/LCG/WlcgIpv6#WLCG_Tier_2_IPv6_deployment_stat" TargetMode="External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3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erfsonar.net/about/what-is-perfsonar/" TargetMode="External"/><Relationship Id="rId1" Type="http://schemas.openxmlformats.org/officeDocument/2006/relationships/slideLayout" Target="../slideLayouts/slideLayout4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rgbClr val="000066"/>
                </a:solidFill>
                <a:latin typeface="Calibri" pitchFamily="34" charset="0"/>
              </a:rPr>
              <a:t>The deployment of IPv6 </a:t>
            </a:r>
            <a:br>
              <a:rPr lang="en-GB" dirty="0">
                <a:solidFill>
                  <a:srgbClr val="000066"/>
                </a:solidFill>
                <a:latin typeface="Calibri" pitchFamily="34" charset="0"/>
              </a:rPr>
            </a:br>
            <a:r>
              <a:rPr lang="en-GB" dirty="0">
                <a:solidFill>
                  <a:srgbClr val="000066"/>
                </a:solidFill>
                <a:latin typeface="Calibri" pitchFamily="34" charset="0"/>
              </a:rPr>
              <a:t>on WLCG – some history</a:t>
            </a:r>
            <a:endParaRPr lang="en-US" altLang="en-US" dirty="0">
              <a:solidFill>
                <a:srgbClr val="000066"/>
              </a:solidFill>
              <a:latin typeface="Calibri" pitchFamily="34" charset="0"/>
            </a:endParaRPr>
          </a:p>
        </p:txBody>
      </p:sp>
      <p:sp>
        <p:nvSpPr>
          <p:cNvPr id="12291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David Kelsey</a:t>
            </a:r>
          </a:p>
          <a:p>
            <a:pPr>
              <a:defRPr/>
            </a:pPr>
            <a:r>
              <a:rPr lang="en-GB" sz="1800" dirty="0"/>
              <a:t>(Head of Particle Physics Computing Group)</a:t>
            </a:r>
          </a:p>
          <a:p>
            <a:pPr>
              <a:defRPr/>
            </a:pPr>
            <a:r>
              <a:rPr lang="en-GB" sz="1800" dirty="0"/>
              <a:t>STFC Rutherford Appleton Laboratory</a:t>
            </a:r>
            <a:br>
              <a:rPr lang="en-GB" sz="1800" dirty="0"/>
            </a:br>
            <a:r>
              <a:rPr lang="en-GB" sz="1800" dirty="0"/>
              <a:t>- UK Research and Innovation</a:t>
            </a:r>
          </a:p>
          <a:p>
            <a:pPr>
              <a:defRPr/>
            </a:pPr>
            <a:r>
              <a:rPr lang="en-GB" sz="1800" dirty="0"/>
              <a:t>28 Jan 2025</a:t>
            </a:r>
          </a:p>
          <a:p>
            <a:pPr eaLnBrk="1" hangingPunct="1">
              <a:defRPr/>
            </a:pPr>
            <a:endParaRPr lang="en-US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0285FDC-927A-054D-8193-BF77F84748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280" y="174304"/>
            <a:ext cx="5609937" cy="6176963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27DBA1-9D73-8248-AE22-D88053ADB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86BC1-D89A-E54F-90C7-40D5CD7EF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FACF7-7CA4-A245-8752-F2C87D662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5133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CE519AF-A868-EB49-9308-4CCD5EB8DA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138" y="381455"/>
            <a:ext cx="7817234" cy="5589134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EA12AA-ECF6-9845-A0EA-419EF2C7C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C48EB8-4BDC-2743-A0C0-E8C41E319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5B75DC-C2C4-6E4D-A0E1-20C91D8CD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2794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3329F-1710-CA4D-B6F2-B02904579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LHCOPN – optical private net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8173B69-1829-884C-BB61-8BCD126D1B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28" y="1509713"/>
            <a:ext cx="7452544" cy="466725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F18291-3E24-EC41-9AA7-47189DD58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00B759-FD0A-B341-A468-BDB12755F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3186FF-C8ED-3848-B500-CE4EAB593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C382A0-4E02-444D-BA6B-9566EC073CAE}"/>
              </a:ext>
            </a:extLst>
          </p:cNvPr>
          <p:cNvSpPr txBox="1"/>
          <p:nvPr/>
        </p:nvSpPr>
        <p:spPr>
          <a:xfrm>
            <a:off x="4244755" y="1098959"/>
            <a:ext cx="46543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Connect Tier-0 and Tier-1s</a:t>
            </a:r>
          </a:p>
        </p:txBody>
      </p:sp>
    </p:spTree>
    <p:extLst>
      <p:ext uri="{BB962C8B-B14F-4D97-AF65-F5344CB8AC3E}">
        <p14:creationId xmlns:p14="http://schemas.microsoft.com/office/powerpoint/2010/main" val="37237544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D756F-E788-6E41-A407-76C09D697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LHCONE – L3VPN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0B31FA-5831-D141-A78F-37A933168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08DDCD-2826-2C45-AA5E-4A7CA9195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4F1A38-1E18-DD4A-9C0F-A5B3CB2FA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Content Placeholder 5" descr="A close up of a map&#13;&#10;&#13;&#10;Description automatically generated">
            <a:extLst>
              <a:ext uri="{FF2B5EF4-FFF2-40B4-BE49-F238E27FC236}">
                <a16:creationId xmlns:a16="http://schemas.microsoft.com/office/drawing/2014/main" id="{917D0196-2931-3749-9F9C-2A23948FC2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65" y="1123925"/>
            <a:ext cx="8515349" cy="5109210"/>
          </a:xfrm>
        </p:spPr>
      </p:pic>
    </p:spTree>
    <p:extLst>
      <p:ext uri="{BB962C8B-B14F-4D97-AF65-F5344CB8AC3E}">
        <p14:creationId xmlns:p14="http://schemas.microsoft.com/office/powerpoint/2010/main" val="25291563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GB" sz="4800" dirty="0"/>
          </a:p>
          <a:p>
            <a:pPr marL="0" indent="0" algn="ctr">
              <a:buNone/>
            </a:pPr>
            <a:endParaRPr lang="en-GB" sz="4800" dirty="0"/>
          </a:p>
          <a:p>
            <a:pPr marL="0" indent="0" algn="ctr">
              <a:buNone/>
            </a:pPr>
            <a:r>
              <a:rPr lang="en-GB" sz="4800" dirty="0"/>
              <a:t>WLCG Data Transfers</a:t>
            </a:r>
          </a:p>
          <a:p>
            <a:pPr marL="0" indent="0" algn="ctr">
              <a:buNone/>
            </a:pPr>
            <a:r>
              <a:rPr lang="en-GB" sz="4800" dirty="0"/>
              <a:t>(from 2019 – old)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4718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1F28DA-BC72-8646-9219-D8C3C027D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FF0000"/>
                </a:solidFill>
              </a:rPr>
              <a:t>Data transfers in WLCG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3A2DA9-C699-6447-AFE3-365525628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07508"/>
            <a:ext cx="7886700" cy="4869456"/>
          </a:xfrm>
          <a:noFill/>
        </p:spPr>
        <p:txBody>
          <a:bodyPr>
            <a:normAutofit/>
          </a:bodyPr>
          <a:lstStyle/>
          <a:p>
            <a:r>
              <a:rPr lang="en-US" sz="2000" dirty="0"/>
              <a:t>From Tier-0 to Tier-1s</a:t>
            </a:r>
          </a:p>
          <a:p>
            <a:r>
              <a:rPr lang="en-US" sz="2000" dirty="0"/>
              <a:t>From Tier-1s to Tier-2s</a:t>
            </a:r>
          </a:p>
          <a:p>
            <a:r>
              <a:rPr lang="en-US" sz="2000" dirty="0"/>
              <a:t>Requirements – Fast and reliable!</a:t>
            </a:r>
          </a:p>
          <a:p>
            <a:r>
              <a:rPr lang="en-US" sz="2000" dirty="0"/>
              <a:t>Multiple protocols and implementations, but the standard approach is:</a:t>
            </a:r>
          </a:p>
          <a:p>
            <a:endParaRPr lang="en-US" sz="20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sz="2000" dirty="0"/>
              <a:t>FTS3 and </a:t>
            </a:r>
            <a:r>
              <a:rPr lang="en-US" sz="2000" dirty="0" err="1"/>
              <a:t>GridFTP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Bulk data transferred between storage clusters </a:t>
            </a:r>
            <a:r>
              <a:rPr lang="en-GB" sz="2000" dirty="0"/>
              <a:t>with the File Transfer Service (FTS3) using </a:t>
            </a:r>
            <a:r>
              <a:rPr lang="en-GB" sz="2000" dirty="0" err="1"/>
              <a:t>GridFTP</a:t>
            </a:r>
            <a:endParaRPr lang="en-GB" sz="2000" dirty="0"/>
          </a:p>
          <a:p>
            <a:pPr marL="0" indent="0">
              <a:buNone/>
            </a:pPr>
            <a:endParaRPr lang="en-US" sz="1600" dirty="0">
              <a:solidFill>
                <a:schemeClr val="accent1"/>
              </a:solidFill>
            </a:endParaRPr>
          </a:p>
          <a:p>
            <a:r>
              <a:rPr lang="en-US" sz="2000" dirty="0"/>
              <a:t>Also </a:t>
            </a:r>
            <a:r>
              <a:rPr lang="en-GB" sz="2000" dirty="0"/>
              <a:t>data transfer from federated data storage using a HEP-specific protocol called </a:t>
            </a:r>
            <a:r>
              <a:rPr lang="en-GB" sz="2000" dirty="0" err="1"/>
              <a:t>XrootD</a:t>
            </a:r>
            <a:endParaRPr lang="en-GB" sz="2000" dirty="0"/>
          </a:p>
          <a:p>
            <a:r>
              <a:rPr lang="en-GB" sz="2000" dirty="0"/>
              <a:t>direct access to data by an analysis job at one site from storage at another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FB3E0F-C613-0C47-8903-45B417022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03299E-1D88-A94A-B40D-38E9B635F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49FECFC-ADFC-354B-A6EC-BB010200880E}"/>
              </a:ext>
            </a:extLst>
          </p:cNvPr>
          <p:cNvSpPr/>
          <p:nvPr/>
        </p:nvSpPr>
        <p:spPr>
          <a:xfrm>
            <a:off x="495411" y="3308044"/>
            <a:ext cx="7453993" cy="115932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1095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18CA3-901E-784B-AED4-70EB5896A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4927" y="319576"/>
            <a:ext cx="3780064" cy="733832"/>
          </a:xfrm>
        </p:spPr>
        <p:txBody>
          <a:bodyPr/>
          <a:lstStyle/>
          <a:p>
            <a:r>
              <a:rPr lang="en-US" dirty="0"/>
              <a:t>Globus </a:t>
            </a:r>
            <a:r>
              <a:rPr lang="en-US" dirty="0" err="1"/>
              <a:t>GridFTP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E4683E-5679-9D49-BFBC-170CE01EFF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High-performance, reliable, optimized for high-bandwidth WANs</a:t>
            </a:r>
          </a:p>
          <a:p>
            <a:r>
              <a:rPr lang="en-GB" dirty="0"/>
              <a:t>Based on FTP protocol</a:t>
            </a:r>
          </a:p>
          <a:p>
            <a:pPr lvl="1"/>
            <a:r>
              <a:rPr lang="en-GB" dirty="0"/>
              <a:t>with extensions for high-performance operation and security </a:t>
            </a:r>
          </a:p>
          <a:p>
            <a:r>
              <a:rPr lang="en-GB" dirty="0"/>
              <a:t>Standardized through Open Grid Forum (OGF) </a:t>
            </a:r>
          </a:p>
          <a:p>
            <a:r>
              <a:rPr lang="en-GB" dirty="0"/>
              <a:t>Implementation provided by the Globus Alliance</a:t>
            </a:r>
          </a:p>
          <a:p>
            <a:r>
              <a:rPr lang="en-GB" dirty="0">
                <a:solidFill>
                  <a:schemeClr val="accent1"/>
                </a:solidFill>
              </a:rPr>
              <a:t>Performance</a:t>
            </a:r>
            <a:br>
              <a:rPr lang="en-GB" dirty="0">
                <a:solidFill>
                  <a:schemeClr val="accent1"/>
                </a:solidFill>
              </a:rPr>
            </a:br>
            <a:r>
              <a:rPr lang="en-GB" dirty="0">
                <a:solidFill>
                  <a:schemeClr val="accent1"/>
                </a:solidFill>
              </a:rPr>
              <a:t>- Parallel TCP streams, optimal TCP buffer </a:t>
            </a:r>
          </a:p>
          <a:p>
            <a:r>
              <a:rPr lang="en-GB" dirty="0">
                <a:solidFill>
                  <a:schemeClr val="accent1"/>
                </a:solidFill>
              </a:rPr>
              <a:t>- Non TCP protocol such as UDT (reliable UDP)</a:t>
            </a:r>
          </a:p>
          <a:p>
            <a:r>
              <a:rPr lang="en-GB" dirty="0">
                <a:solidFill>
                  <a:srgbClr val="FF0000"/>
                </a:solidFill>
              </a:rPr>
              <a:t>Cluster-to-cluster data movement </a:t>
            </a:r>
          </a:p>
          <a:p>
            <a:r>
              <a:rPr lang="en-GB" dirty="0">
                <a:solidFill>
                  <a:srgbClr val="FF0000"/>
                </a:solidFill>
              </a:rPr>
              <a:t>Multicasting, Overlay routing </a:t>
            </a:r>
          </a:p>
          <a:p>
            <a:r>
              <a:rPr lang="en-GB" dirty="0">
                <a:solidFill>
                  <a:schemeClr val="accent1"/>
                </a:solidFill>
              </a:rPr>
              <a:t>Multiple security options </a:t>
            </a:r>
          </a:p>
          <a:p>
            <a:pPr lvl="1"/>
            <a:r>
              <a:rPr lang="en-GB" dirty="0">
                <a:solidFill>
                  <a:schemeClr val="accent1"/>
                </a:solidFill>
              </a:rPr>
              <a:t>Anonymous, password, SSH, GSI </a:t>
            </a:r>
          </a:p>
          <a:p>
            <a:r>
              <a:rPr lang="en-GB" dirty="0">
                <a:solidFill>
                  <a:srgbClr val="FF0000"/>
                </a:solidFill>
              </a:rPr>
              <a:t>Support for reliable and re-</a:t>
            </a:r>
            <a:r>
              <a:rPr lang="en-GB" dirty="0" err="1">
                <a:solidFill>
                  <a:srgbClr val="FF0000"/>
                </a:solidFill>
              </a:rPr>
              <a:t>startable</a:t>
            </a:r>
            <a:r>
              <a:rPr lang="en-GB" dirty="0">
                <a:solidFill>
                  <a:srgbClr val="FF0000"/>
                </a:solidFill>
              </a:rPr>
              <a:t> transfers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6E27B9-8F06-C140-951C-06FEBB5C4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5ECDC0-F75E-784B-9E6D-94499720B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3E5C66-17C6-144C-93CF-13E52E5BA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5" name="Picture 1" descr="page6image49967920">
            <a:extLst>
              <a:ext uri="{FF2B5EF4-FFF2-40B4-BE49-F238E27FC236}">
                <a16:creationId xmlns:a16="http://schemas.microsoft.com/office/drawing/2014/main" id="{27045CBC-B85B-5F40-887A-7C7AB58E80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365500" cy="14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66089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45300-2598-5C45-B137-3E56E1F0E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File Transfer Service (FTS3)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1C7E70-18D6-AA40-A5E7-D0673E69C1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10018"/>
            <a:ext cx="3616105" cy="4666945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Powerful and reliable file transfer service</a:t>
            </a:r>
          </a:p>
          <a:p>
            <a:r>
              <a:rPr lang="en-GB" dirty="0"/>
              <a:t>Supports multiple protocols, standard API </a:t>
            </a:r>
          </a:p>
          <a:p>
            <a:r>
              <a:rPr lang="en-GB" dirty="0"/>
              <a:t>zero configuration</a:t>
            </a:r>
          </a:p>
          <a:p>
            <a:r>
              <a:rPr lang="en-GB" dirty="0"/>
              <a:t>web monitoring </a:t>
            </a:r>
          </a:p>
          <a:p>
            <a:r>
              <a:rPr lang="en-GB" dirty="0"/>
              <a:t>web interface</a:t>
            </a:r>
          </a:p>
          <a:p>
            <a:r>
              <a:rPr lang="en-GB" dirty="0"/>
              <a:t>use of federated IDs</a:t>
            </a:r>
          </a:p>
          <a:p>
            <a:r>
              <a:rPr lang="en-GB" dirty="0"/>
              <a:t>3</a:t>
            </a:r>
            <a:r>
              <a:rPr lang="en-GB" baseline="30000" dirty="0"/>
              <a:t>rd</a:t>
            </a:r>
            <a:r>
              <a:rPr lang="en-GB" dirty="0"/>
              <a:t>-party transfers:</a:t>
            </a:r>
          </a:p>
          <a:p>
            <a:pPr lvl="1"/>
            <a:r>
              <a:rPr lang="en-GB" dirty="0"/>
              <a:t>source and destination can both be remote data centers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5F2401-A83E-1C44-BADA-F121F45D56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5CBAFD-07FD-8B4F-82A8-71C7BB012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0EF65B-1D10-5948-AAF6-F1B4DA282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E470B8B-5F48-CF49-B79A-3D718394A0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285" y="2048861"/>
            <a:ext cx="4700715" cy="3006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0485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GB" sz="4800" dirty="0"/>
          </a:p>
          <a:p>
            <a:pPr marL="0" indent="0" algn="ctr">
              <a:buNone/>
            </a:pPr>
            <a:endParaRPr lang="en-GB" sz="4800" dirty="0"/>
          </a:p>
          <a:p>
            <a:pPr marL="0" indent="0" algn="ctr">
              <a:buNone/>
            </a:pPr>
            <a:r>
              <a:rPr lang="en-GB" sz="4800" dirty="0"/>
              <a:t>Why should WLCG use IPv6?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5860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IPv6?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200" dirty="0"/>
              <a:t>Survey of 18 major HEP sites (Sep 2010) – IPv6 readiness</a:t>
            </a:r>
          </a:p>
          <a:p>
            <a:pPr lvl="1"/>
            <a:r>
              <a:rPr lang="en-GB" sz="1800" dirty="0"/>
              <a:t>National NRENs ready, Universities and Labs not ready</a:t>
            </a:r>
          </a:p>
          <a:p>
            <a:pPr lvl="1"/>
            <a:r>
              <a:rPr lang="en-GB" sz="1800" dirty="0"/>
              <a:t>Some reported lack of IPv4 address space, including CERN</a:t>
            </a:r>
          </a:p>
          <a:p>
            <a:r>
              <a:rPr lang="en-GB" sz="2200" dirty="0"/>
              <a:t>HEPiX meeting – Cornell, Ithaca NY – Nov 2010</a:t>
            </a:r>
          </a:p>
          <a:p>
            <a:pPr lvl="1"/>
            <a:r>
              <a:rPr lang="en-GB" sz="1800" dirty="0"/>
              <a:t>Projected IANA IPv4 address exhaustion</a:t>
            </a:r>
          </a:p>
          <a:p>
            <a:pPr lvl="1"/>
            <a:r>
              <a:rPr lang="en-GB" sz="1800" dirty="0"/>
              <a:t>Sep 2010 – memo from US Federal CIO to all Exec </a:t>
            </a:r>
            <a:r>
              <a:rPr lang="en-GB" sz="1800" dirty="0" err="1"/>
              <a:t>depts</a:t>
            </a:r>
            <a:r>
              <a:rPr lang="en-GB" sz="1800" dirty="0"/>
              <a:t> (incl DOE)</a:t>
            </a:r>
            <a:endParaRPr lang="en-GB" sz="2200" dirty="0"/>
          </a:p>
          <a:p>
            <a:r>
              <a:rPr lang="en-GB" sz="2200" dirty="0"/>
              <a:t>Offers of opportunistic CPU resources which could be IPv6-only</a:t>
            </a:r>
          </a:p>
          <a:p>
            <a:pPr lvl="1"/>
            <a:r>
              <a:rPr lang="en-GB" sz="1800" dirty="0"/>
              <a:t>Experiments want to be able to use them</a:t>
            </a:r>
          </a:p>
          <a:p>
            <a:r>
              <a:rPr lang="en-GB" sz="2200" dirty="0"/>
              <a:t>Recognition that much of our middleware, software and technology was not yet IPv6 capable</a:t>
            </a:r>
          </a:p>
          <a:p>
            <a:r>
              <a:rPr lang="en-GB" sz="2200" dirty="0"/>
              <a:t>HEPiX decided to create a working group (started April 2011)</a:t>
            </a:r>
          </a:p>
          <a:p>
            <a:pPr lvl="1"/>
            <a:r>
              <a:rPr lang="en-GB" sz="1800" dirty="0"/>
              <a:t>No specific funding – but motivated, competent volunteers!</a:t>
            </a:r>
          </a:p>
          <a:p>
            <a:pPr marL="914400" lvl="2" indent="0">
              <a:buNone/>
            </a:pPr>
            <a:endParaRPr lang="en-GB" sz="1400" dirty="0"/>
          </a:p>
          <a:p>
            <a:pPr lvl="1"/>
            <a:endParaRPr lang="en-GB" sz="1800" dirty="0"/>
          </a:p>
          <a:p>
            <a:endParaRPr lang="en-GB" sz="2200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901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6687F4-F3EF-7846-B6A4-86189A1B4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866" y="365127"/>
            <a:ext cx="5687483" cy="733832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Contents of talk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2C428D-3C7A-1743-B338-152EA01E0F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CERN Large Hadron Collider, WLCG &amp; GridPP</a:t>
            </a:r>
          </a:p>
          <a:p>
            <a:r>
              <a:rPr lang="en-GB" dirty="0"/>
              <a:t>HEP networking and data transfers</a:t>
            </a:r>
          </a:p>
          <a:p>
            <a:r>
              <a:rPr lang="en-US" dirty="0"/>
              <a:t>Why use IPv6?</a:t>
            </a:r>
          </a:p>
          <a:p>
            <a:r>
              <a:rPr lang="en-US" dirty="0"/>
              <a:t>Preparatory work during 2011-2016</a:t>
            </a:r>
          </a:p>
          <a:p>
            <a:r>
              <a:rPr lang="en-US" dirty="0"/>
              <a:t>The transition 2016-2020</a:t>
            </a:r>
            <a:endParaRPr lang="en-GB" dirty="0"/>
          </a:p>
          <a:p>
            <a:r>
              <a:rPr lang="en-GB" dirty="0"/>
              <a:t>Problems &amp; lessons learned</a:t>
            </a:r>
          </a:p>
          <a:p>
            <a:r>
              <a:rPr lang="en-GB" dirty="0"/>
              <a:t>Summary</a:t>
            </a:r>
          </a:p>
          <a:p>
            <a:pPr marL="0" indent="0">
              <a:buNone/>
            </a:pPr>
            <a:r>
              <a:rPr lang="en-GB" i="1" dirty="0"/>
              <a:t>Acknowledgements: All my many colleagues in the HEPiX IPv6 WG, the WLCG IPv6 task force and experts in the Experiments and Sites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D3EB1E-6D67-ED40-83B8-15F7EB604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350C7E-51CE-D94E-8866-16859B197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AutoShape 2" descr="https://staff.stfc.ac.uk/resources/logos/Documents/STFCMediumWhit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4093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GB" sz="4800" dirty="0"/>
          </a:p>
          <a:p>
            <a:pPr marL="0" indent="0" algn="ctr">
              <a:buNone/>
            </a:pPr>
            <a:endParaRPr lang="en-US" sz="4800" dirty="0"/>
          </a:p>
          <a:p>
            <a:pPr marL="0" indent="0" algn="ctr">
              <a:buNone/>
            </a:pPr>
            <a:r>
              <a:rPr lang="en-US" sz="4800" dirty="0"/>
              <a:t>Preparatory work during </a:t>
            </a:r>
            <a:br>
              <a:rPr lang="en-US" sz="4800" dirty="0"/>
            </a:br>
            <a:r>
              <a:rPr lang="en-US" sz="4800" dirty="0"/>
              <a:t>2011-2016</a:t>
            </a:r>
            <a:br>
              <a:rPr lang="en-US" sz="4800" dirty="0"/>
            </a:br>
            <a:endParaRPr lang="en-GB" sz="4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2498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HEPiX IPv6 Working Group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Phase 1 – full analysis of work to be done</a:t>
            </a:r>
          </a:p>
          <a:p>
            <a:pPr lvl="1"/>
            <a:r>
              <a:rPr lang="en-GB" dirty="0"/>
              <a:t>Applications, system and network tools, operational security </a:t>
            </a:r>
          </a:p>
          <a:p>
            <a:pPr lvl="1"/>
            <a:r>
              <a:rPr lang="en-GB" dirty="0"/>
              <a:t>Create and operate a distributed test-bed</a:t>
            </a:r>
          </a:p>
          <a:p>
            <a:pPr lvl="2"/>
            <a:r>
              <a:rPr lang="en-GB" dirty="0"/>
              <a:t>No interference with WLCG production data analysis!</a:t>
            </a:r>
          </a:p>
          <a:p>
            <a:pPr lvl="1"/>
            <a:r>
              <a:rPr lang="en-GB" dirty="0"/>
              <a:t>Propose timetable and plan for transition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2012</a:t>
            </a:r>
          </a:p>
          <a:p>
            <a:r>
              <a:rPr lang="en-GB" sz="2000" dirty="0"/>
              <a:t>CERN announces shortages of routable IPv4 addresses</a:t>
            </a:r>
          </a:p>
          <a:p>
            <a:pPr lvl="1"/>
            <a:r>
              <a:rPr lang="en-GB" sz="2000" dirty="0"/>
              <a:t>explosion of virtualisation</a:t>
            </a:r>
          </a:p>
          <a:p>
            <a:r>
              <a:rPr lang="en-GB" sz="2000" dirty="0"/>
              <a:t>Active HEPiX IPv6 test-bed with ~ 12 sites</a:t>
            </a:r>
          </a:p>
          <a:p>
            <a:pPr lvl="1"/>
            <a:r>
              <a:rPr lang="en-GB" sz="2000" dirty="0"/>
              <a:t>engagement of all 4 LHC experiments</a:t>
            </a:r>
          </a:p>
          <a:p>
            <a:r>
              <a:rPr lang="en-GB" sz="2000" dirty="0"/>
              <a:t>Testing regular data transfers across the testbed</a:t>
            </a:r>
          </a:p>
          <a:p>
            <a:r>
              <a:rPr lang="en-GB" sz="2000" dirty="0"/>
              <a:t>Testing dual-stack services (production) at Imperial College London</a:t>
            </a:r>
          </a:p>
          <a:p>
            <a:r>
              <a:rPr lang="en-GB" sz="2000" dirty="0"/>
              <a:t>Concluded not able to support IPv6-only clients until </a:t>
            </a:r>
            <a:r>
              <a:rPr lang="en-GB" sz="2000" dirty="0">
                <a:solidFill>
                  <a:schemeClr val="accent1"/>
                </a:solidFill>
              </a:rPr>
              <a:t>at least 2014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7195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At CHEP2013 conference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Content Placeholder 7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/>
              <a:t>&gt; 2 PB data transferred over IPv6 in last 6 months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Success rate &gt; 87%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Very High!</a:t>
            </a:r>
          </a:p>
        </p:txBody>
      </p:sp>
      <p:pic>
        <p:nvPicPr>
          <p:cNvPr id="9" name="Content Placeholder 6" descr="full-mesh-ori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915" r="-40915"/>
          <a:stretch>
            <a:fillRect/>
          </a:stretch>
        </p:blipFill>
        <p:spPr>
          <a:xfrm>
            <a:off x="3479076" y="2953483"/>
            <a:ext cx="5181360" cy="284956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13317" y="3978154"/>
            <a:ext cx="40032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/>
              <a:t>GridFTP</a:t>
            </a:r>
            <a:r>
              <a:rPr lang="en-US" sz="2000" dirty="0"/>
              <a:t> IPv6 data transfer mesh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5082192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2013-14  Data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Testing the important data transfer protocols, technology and data storage/file systems</a:t>
            </a:r>
          </a:p>
          <a:p>
            <a:pPr lvl="1"/>
            <a:r>
              <a:rPr lang="en-GB" dirty="0"/>
              <a:t>For IPv6-readiness</a:t>
            </a:r>
          </a:p>
          <a:p>
            <a:r>
              <a:rPr lang="en-GB" dirty="0" err="1"/>
              <a:t>GridFTP</a:t>
            </a:r>
            <a:r>
              <a:rPr lang="en-GB" dirty="0"/>
              <a:t>, DPM, </a:t>
            </a:r>
            <a:r>
              <a:rPr lang="en-GB" dirty="0" err="1"/>
              <a:t>dCache</a:t>
            </a:r>
            <a:r>
              <a:rPr lang="en-GB" dirty="0"/>
              <a:t>, </a:t>
            </a:r>
            <a:r>
              <a:rPr lang="en-GB" dirty="0" err="1"/>
              <a:t>xRootD</a:t>
            </a:r>
            <a:r>
              <a:rPr lang="en-GB" dirty="0"/>
              <a:t>, </a:t>
            </a:r>
            <a:r>
              <a:rPr lang="en-GB" dirty="0" err="1"/>
              <a:t>OpenAFS</a:t>
            </a:r>
            <a:r>
              <a:rPr lang="en-GB" dirty="0"/>
              <a:t>, FTS, CASTOR</a:t>
            </a:r>
          </a:p>
          <a:p>
            <a:pPr lvl="1"/>
            <a:r>
              <a:rPr lang="en-GB" dirty="0"/>
              <a:t>Found many problems needing work</a:t>
            </a:r>
          </a:p>
          <a:p>
            <a:pPr lvl="2"/>
            <a:r>
              <a:rPr lang="en-GB" dirty="0"/>
              <a:t>Worked closely with developer community</a:t>
            </a:r>
          </a:p>
          <a:p>
            <a:r>
              <a:rPr lang="en-GB" dirty="0">
                <a:solidFill>
                  <a:srgbClr val="FF0000"/>
                </a:solidFill>
              </a:rPr>
              <a:t>Concluded IPv6 support will be much later than 2014!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2704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2015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At CHEP conference in April 2015</a:t>
            </a:r>
          </a:p>
          <a:p>
            <a:pPr lvl="1"/>
            <a:r>
              <a:rPr lang="en-GB" dirty="0"/>
              <a:t>75% of Tier-1 sites are IPv6-ready (but only 20% of Tier2)</a:t>
            </a:r>
          </a:p>
          <a:p>
            <a:pPr lvl="1"/>
            <a:r>
              <a:rPr lang="en-GB" dirty="0"/>
              <a:t>10% of sites now reporting lack of IPv4 addresses</a:t>
            </a:r>
          </a:p>
          <a:p>
            <a:r>
              <a:rPr lang="en-GB" sz="2400" dirty="0"/>
              <a:t>Most important IPv6-only use case</a:t>
            </a:r>
          </a:p>
          <a:p>
            <a:pPr lvl="1"/>
            <a:r>
              <a:rPr lang="en-GB" dirty="0"/>
              <a:t>Sites, Clouds providing CPU (virtual machines)</a:t>
            </a:r>
          </a:p>
          <a:p>
            <a:pPr lvl="1"/>
            <a:r>
              <a:rPr lang="en-GB" dirty="0"/>
              <a:t>Opportunistic resources may be IPv6-only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Need dual-stack federated storage services</a:t>
            </a:r>
          </a:p>
          <a:p>
            <a:pPr lvl="1"/>
            <a:r>
              <a:rPr lang="en-GB" dirty="0"/>
              <a:t>And dual-stack central WLCG and Experiment services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0610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GB" sz="4800" dirty="0"/>
          </a:p>
          <a:p>
            <a:pPr marL="0" indent="0" algn="ctr">
              <a:buNone/>
            </a:pPr>
            <a:endParaRPr lang="en-US" sz="4800" dirty="0"/>
          </a:p>
          <a:p>
            <a:pPr marL="0" indent="0" algn="ctr">
              <a:buNone/>
            </a:pPr>
            <a:r>
              <a:rPr lang="en-US" sz="4800" dirty="0"/>
              <a:t>The transition 2016-2020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1205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2016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Continue to push for</a:t>
            </a:r>
          </a:p>
          <a:p>
            <a:pPr lvl="1"/>
            <a:r>
              <a:rPr lang="en-GB" dirty="0"/>
              <a:t>deployment of production dual-stack data services</a:t>
            </a:r>
          </a:p>
          <a:p>
            <a:pPr lvl="1"/>
            <a:r>
              <a:rPr lang="en-GB" dirty="0"/>
              <a:t>LHCOPN (Tier0-Tier1 private network)</a:t>
            </a:r>
          </a:p>
          <a:p>
            <a:pPr lvl="2"/>
            <a:r>
              <a:rPr lang="en-GB" dirty="0"/>
              <a:t>IPv6 peering everywhere</a:t>
            </a:r>
          </a:p>
          <a:p>
            <a:r>
              <a:rPr lang="en-GB" sz="2400" dirty="0" err="1"/>
              <a:t>perfSONAR</a:t>
            </a:r>
            <a:r>
              <a:rPr lang="en-GB" sz="2400" dirty="0"/>
              <a:t> – end to end network monitoring – dual-stack</a:t>
            </a:r>
          </a:p>
          <a:p>
            <a:r>
              <a:rPr lang="en-GB" sz="2400" dirty="0"/>
              <a:t>Move central services and central monitoring to IPv6</a:t>
            </a:r>
          </a:p>
          <a:p>
            <a:r>
              <a:rPr lang="en-GB" sz="2400" dirty="0"/>
              <a:t>Wrote guidance on </a:t>
            </a:r>
            <a:r>
              <a:rPr lang="en-GB" sz="2400" dirty="0">
                <a:solidFill>
                  <a:srgbClr val="FF0000"/>
                </a:solidFill>
              </a:rPr>
              <a:t>IPv6 security for WLCG sites</a:t>
            </a:r>
          </a:p>
          <a:p>
            <a:r>
              <a:rPr lang="en-GB" sz="2400" dirty="0"/>
              <a:t>Deployment timetable approved by WLCG Management Board (Sep 2016)</a:t>
            </a:r>
            <a:endParaRPr lang="en-GB" sz="2000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5733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A6BA3-6525-7D4C-BC28-4277F3EFA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WLCG – IPv6 deployment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C38140-94CA-4947-A8F9-7A44FF49CE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i="1" dirty="0"/>
              <a:t>Plan approved by WLCG Management Board</a:t>
            </a:r>
          </a:p>
          <a:p>
            <a:r>
              <a:rPr lang="en-US" dirty="0">
                <a:solidFill>
                  <a:schemeClr val="accent1"/>
                </a:solidFill>
              </a:rPr>
              <a:t>April 2017 </a:t>
            </a:r>
            <a:r>
              <a:rPr lang="en-US" dirty="0"/>
              <a:t>– support for IPv6-only CPU starts</a:t>
            </a:r>
          </a:p>
          <a:p>
            <a:pPr lvl="1"/>
            <a:r>
              <a:rPr lang="en-US" dirty="0"/>
              <a:t>Tier-1s to provide dual-stack storage (in testbed)</a:t>
            </a:r>
          </a:p>
          <a:p>
            <a:r>
              <a:rPr lang="en-US" dirty="0">
                <a:solidFill>
                  <a:schemeClr val="accent1"/>
                </a:solidFill>
              </a:rPr>
              <a:t>April 2018</a:t>
            </a:r>
          </a:p>
          <a:p>
            <a:pPr lvl="1"/>
            <a:r>
              <a:rPr lang="en-US" dirty="0"/>
              <a:t>Tier-1 dual-stack storage in production mode</a:t>
            </a:r>
          </a:p>
          <a:p>
            <a:r>
              <a:rPr lang="en-US" dirty="0"/>
              <a:t>By end of LHC Run 2 (</a:t>
            </a:r>
            <a:r>
              <a:rPr lang="en-US" dirty="0">
                <a:solidFill>
                  <a:schemeClr val="accent1"/>
                </a:solidFill>
              </a:rPr>
              <a:t>end 2018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A large number of Tier-2s to migrate storage to IPv6</a:t>
            </a:r>
          </a:p>
          <a:p>
            <a:pPr lvl="1"/>
            <a:r>
              <a:rPr lang="en-US" dirty="0"/>
              <a:t>All requested to do this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AE3572-BE7E-F946-B251-83D6ED6FC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6835A0-CB6F-2841-ABF5-65F047FDB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601463-8ABD-EE4F-9498-D44537D90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3740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563332" y="353464"/>
            <a:ext cx="73560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prstClr val="black"/>
                </a:solidFill>
                <a:latin typeface="Calibri Light" panose="020F0302020204030204"/>
                <a:ea typeface="+mn-ea"/>
                <a:cs typeface="+mn-cs"/>
              </a:rPr>
              <a:t>Growth of dual-stack  hosts in the WLCG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15F70F7-0797-214A-9DB4-5CC5809F84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481" y="1296243"/>
            <a:ext cx="8092869" cy="338540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CB0C4DF-07A6-6247-B124-D0948AAC14DA}"/>
              </a:ext>
            </a:extLst>
          </p:cNvPr>
          <p:cNvSpPr txBox="1"/>
          <p:nvPr/>
        </p:nvSpPr>
        <p:spPr>
          <a:xfrm>
            <a:off x="8515350" y="1547021"/>
            <a:ext cx="5201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FF0000"/>
                </a:solidFill>
                <a:latin typeface="Calibri" panose="020F0502020204030204"/>
                <a:ea typeface="+mn-ea"/>
                <a:cs typeface="+mn-cs"/>
              </a:rPr>
              <a:t>~25%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740BEAC-14DD-CF4C-9175-5470B501951A}"/>
              </a:ext>
            </a:extLst>
          </p:cNvPr>
          <p:cNvCxnSpPr>
            <a:stCxn id="10" idx="1"/>
          </p:cNvCxnSpPr>
          <p:nvPr/>
        </p:nvCxnSpPr>
        <p:spPr>
          <a:xfrm flipV="1">
            <a:off x="8515350" y="1674976"/>
            <a:ext cx="0" cy="28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19697AAB-40AA-EB4B-9BDD-7BA9454E2F80}"/>
              </a:ext>
            </a:extLst>
          </p:cNvPr>
          <p:cNvSpPr/>
          <p:nvPr/>
        </p:nvSpPr>
        <p:spPr>
          <a:xfrm>
            <a:off x="336698" y="5301788"/>
            <a:ext cx="826443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Fraction of endpoints listed in the CERN central BDII (</a:t>
            </a:r>
            <a:r>
              <a:rPr lang="en-US" sz="14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lcg-bdii.cern.ch</a:t>
            </a:r>
            <a:r>
              <a:rPr lang="en-US" sz="14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) where the DNS returns a dual-stack IPv6-IPv4 (A+AAAA) resolution (green line) or an IPv6-only resolution (blue line). (</a:t>
            </a:r>
            <a:r>
              <a:rPr lang="en-US" sz="14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  <a:hlinkClick r:id="rId4"/>
              </a:rPr>
              <a:t>http://orsone.mi.infn.it/~prelz/ipv6_bdii/</a:t>
            </a:r>
            <a:r>
              <a:rPr lang="en-US" sz="14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).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012D60-A0E8-2D45-82EC-B13563E690A8}"/>
              </a:ext>
            </a:extLst>
          </p:cNvPr>
          <p:cNvSpPr txBox="1"/>
          <p:nvPr/>
        </p:nvSpPr>
        <p:spPr>
          <a:xfrm>
            <a:off x="4016829" y="4245429"/>
            <a:ext cx="44985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All services, not just storage</a:t>
            </a:r>
          </a:p>
        </p:txBody>
      </p:sp>
    </p:spTree>
    <p:extLst>
      <p:ext uri="{BB962C8B-B14F-4D97-AF65-F5344CB8AC3E}">
        <p14:creationId xmlns:p14="http://schemas.microsoft.com/office/powerpoint/2010/main" val="8082631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7F005E-1DF0-2344-A985-A7D23E74C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4827"/>
            <a:ext cx="7886700" cy="1145802"/>
          </a:xfrm>
        </p:spPr>
        <p:txBody>
          <a:bodyPr>
            <a:normAutofit/>
          </a:bodyPr>
          <a:lstStyle/>
          <a:p>
            <a:r>
              <a:rPr lang="en-US" sz="2400" dirty="0"/>
              <a:t>Turning on IPv6 on CERN Tier-0 disk storage (EOS) in Jan 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33D79-B163-9948-9C18-7AD9F262C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D8811C-7952-2346-A79A-F98295C7B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 descr="https://netstat.cern.ch/monitoring/network-statistics/ext/cache/IPv6_Internet-1-IPv6_Yearly.png">
            <a:extLst>
              <a:ext uri="{FF2B5EF4-FFF2-40B4-BE49-F238E27FC236}">
                <a16:creationId xmlns:a16="http://schemas.microsoft.com/office/drawing/2014/main" id="{3CFE2174-06CB-8846-917E-FF9417AEDA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052" y="1938490"/>
            <a:ext cx="70739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FD8333E-DB29-0641-808C-599A018AC3FF}"/>
              </a:ext>
            </a:extLst>
          </p:cNvPr>
          <p:cNvSpPr txBox="1"/>
          <p:nvPr/>
        </p:nvSpPr>
        <p:spPr>
          <a:xfrm>
            <a:off x="4914962" y="1384046"/>
            <a:ext cx="267926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Non-LHCOPN/non-LHCONE traffic 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E881827-7AA3-744D-86DA-141B11827B1A}"/>
              </a:ext>
            </a:extLst>
          </p:cNvPr>
          <p:cNvCxnSpPr>
            <a:cxnSpLocks/>
          </p:cNvCxnSpPr>
          <p:nvPr/>
        </p:nvCxnSpPr>
        <p:spPr>
          <a:xfrm>
            <a:off x="2888478" y="1683521"/>
            <a:ext cx="0" cy="12391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976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GB" sz="4800" dirty="0"/>
          </a:p>
          <a:p>
            <a:pPr marL="0" indent="0" algn="ctr">
              <a:buNone/>
            </a:pPr>
            <a:r>
              <a:rPr lang="en-GB" sz="4800" dirty="0"/>
              <a:t>Large Hadron Collider (LHC) at CERN, &amp; WLCG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9761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C08EC9-89A7-4348-979A-166008967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Tier-1 and Tier-2 transition tracking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E6869A-08D1-A14F-B194-9788BB0B3A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accent1"/>
                </a:solidFill>
              </a:rPr>
              <a:t>11 Tier-1s are now IPv6 capable</a:t>
            </a:r>
          </a:p>
          <a:p>
            <a:r>
              <a:rPr lang="en-US" dirty="0">
                <a:solidFill>
                  <a:schemeClr val="accent1"/>
                </a:solidFill>
              </a:rPr>
              <a:t>All have dual-stack storage except for 3</a:t>
            </a:r>
            <a:endParaRPr lang="en-US" sz="2400" dirty="0">
              <a:solidFill>
                <a:schemeClr val="accent1"/>
              </a:solidFill>
            </a:endParaRPr>
          </a:p>
          <a:p>
            <a:pPr lvl="1"/>
            <a:r>
              <a:rPr lang="en-US" sz="2000" dirty="0">
                <a:solidFill>
                  <a:schemeClr val="accent1"/>
                </a:solidFill>
              </a:rPr>
              <a:t>To be fixed in 1Q2019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115 Tier-2 sites requested to deploy dual-stack perfSONAR and storage by end of Run 2 (end of 2018)</a:t>
            </a:r>
          </a:p>
          <a:p>
            <a:pPr lvl="1"/>
            <a:r>
              <a:rPr lang="en-GB" dirty="0"/>
              <a:t>USA taking care of their sites</a:t>
            </a:r>
          </a:p>
          <a:p>
            <a:r>
              <a:rPr lang="en-GB" dirty="0"/>
              <a:t>Follow up with assistance, checking deployment etc</a:t>
            </a:r>
          </a:p>
          <a:p>
            <a:r>
              <a:rPr lang="en-US" dirty="0">
                <a:solidFill>
                  <a:srgbClr val="FF0000"/>
                </a:solidFill>
              </a:rPr>
              <a:t>Largest blocker: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Sites waiting for campus infrastructure to be IPv6-ready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51542D-CA64-594C-A765-AA341F76B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706FBF-9E03-284A-BF8A-6BE661B7D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0794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58BAD9-E5B0-C847-8FF4-1AEA323BE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9E2A82-B69A-2243-AB78-6815C764D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2">
            <a:extLst>
              <a:ext uri="{FF2B5EF4-FFF2-40B4-BE49-F238E27FC236}">
                <a16:creationId xmlns:a16="http://schemas.microsoft.com/office/drawing/2014/main" id="{03891B3D-AD4F-1646-AD42-A5B98780F3EE}"/>
              </a:ext>
            </a:extLst>
          </p:cNvPr>
          <p:cNvSpPr txBox="1">
            <a:spLocks/>
          </p:cNvSpPr>
          <p:nvPr/>
        </p:nvSpPr>
        <p:spPr>
          <a:xfrm>
            <a:off x="6957484" y="617696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31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3B516B-7E68-8D4A-B46B-04975CF06C03}"/>
              </a:ext>
            </a:extLst>
          </p:cNvPr>
          <p:cNvSpPr txBox="1"/>
          <p:nvPr/>
        </p:nvSpPr>
        <p:spPr>
          <a:xfrm>
            <a:off x="5429253" y="1411597"/>
            <a:ext cx="344978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  <a:hlinkClick r:id="rId2"/>
              </a:rPr>
              <a:t>https://twiki.cern.ch/twiki/bin/view/LCG/WlcgIpv6#WLCG_Tier_2_IPv6_deployment_stat</a:t>
            </a:r>
            <a:endParaRPr lang="en-US" sz="135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AEEB57C-D633-0749-BACC-12062CFD94E8}"/>
              </a:ext>
            </a:extLst>
          </p:cNvPr>
          <p:cNvSpPr txBox="1"/>
          <p:nvPr/>
        </p:nvSpPr>
        <p:spPr>
          <a:xfrm>
            <a:off x="157426" y="938667"/>
            <a:ext cx="437421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&gt;50% of Tier-2s now with dual-stack perfSONAR and storage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8B5E2E16-AC75-C44B-B295-F786D0114736}"/>
              </a:ext>
            </a:extLst>
          </p:cNvPr>
          <p:cNvSpPr txBox="1">
            <a:spLocks/>
          </p:cNvSpPr>
          <p:nvPr/>
        </p:nvSpPr>
        <p:spPr>
          <a:xfrm>
            <a:off x="628650" y="365127"/>
            <a:ext cx="7886700" cy="73383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58C8B8-7711-714F-9E69-6096C78D61F9}"/>
              </a:ext>
            </a:extLst>
          </p:cNvPr>
          <p:cNvSpPr txBox="1"/>
          <p:nvPr/>
        </p:nvSpPr>
        <p:spPr>
          <a:xfrm>
            <a:off x="310243" y="268447"/>
            <a:ext cx="77070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Tier-2s: Old status - 130 Tier-2 sites  (Jan 2019)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42E36B6-C0A5-984C-862D-21E97406DD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813" y="3037119"/>
            <a:ext cx="4573351" cy="28316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7DC4CC5-92A9-C642-8014-95C7E3AC71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26" y="1581500"/>
            <a:ext cx="4247044" cy="262957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58532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EAA47B-A086-D143-BD05-8C18B10A29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474066" cy="733832"/>
          </a:xfrm>
        </p:spPr>
        <p:txBody>
          <a:bodyPr>
            <a:normAutofit fontScale="90000"/>
          </a:bodyPr>
          <a:lstStyle/>
          <a:p>
            <a:r>
              <a:rPr lang="en-US" dirty="0"/>
              <a:t>Storage accessible 2018 over IPv6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D69B42-1F43-FF48-9821-0EE0806E2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9693BB-7496-194D-B5DD-61D0D41AD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1F487706-788E-DF47-855A-EE3AD0CB6A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9041741"/>
              </p:ext>
            </p:extLst>
          </p:nvPr>
        </p:nvGraphicFramePr>
        <p:xfrm>
          <a:off x="5398506" y="2437414"/>
          <a:ext cx="2704210" cy="10065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0590">
                  <a:extLst>
                    <a:ext uri="{9D8B030D-6E8A-4147-A177-3AD203B41FA5}">
                      <a16:colId xmlns:a16="http://schemas.microsoft.com/office/drawing/2014/main" val="2382109074"/>
                    </a:ext>
                  </a:extLst>
                </a:gridCol>
                <a:gridCol w="1463620">
                  <a:extLst>
                    <a:ext uri="{9D8B030D-6E8A-4147-A177-3AD203B41FA5}">
                      <a16:colId xmlns:a16="http://schemas.microsoft.com/office/drawing/2014/main" val="1463551502"/>
                    </a:ext>
                  </a:extLst>
                </a:gridCol>
              </a:tblGrid>
              <a:tr h="426703">
                <a:tc>
                  <a:txBody>
                    <a:bodyPr/>
                    <a:lstStyle/>
                    <a:p>
                      <a:r>
                        <a:rPr lang="en-US" sz="1400" dirty="0"/>
                        <a:t>Country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Fraction of Tier-2 storage accessible via IPv6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8533100"/>
                  </a:ext>
                </a:extLst>
              </a:tr>
              <a:tr h="366503">
                <a:tc>
                  <a:txBody>
                    <a:bodyPr/>
                    <a:lstStyle/>
                    <a:p>
                      <a:r>
                        <a:rPr lang="en-US" dirty="0"/>
                        <a:t>UK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1112662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5818CE64-593D-824E-BF04-D076D8C745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3814972"/>
              </p:ext>
            </p:extLst>
          </p:nvPr>
        </p:nvGraphicFramePr>
        <p:xfrm>
          <a:off x="716913" y="1524361"/>
          <a:ext cx="3595375" cy="28326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5528">
                  <a:extLst>
                    <a:ext uri="{9D8B030D-6E8A-4147-A177-3AD203B41FA5}">
                      <a16:colId xmlns:a16="http://schemas.microsoft.com/office/drawing/2014/main" val="1424023157"/>
                    </a:ext>
                  </a:extLst>
                </a:gridCol>
                <a:gridCol w="2199847">
                  <a:extLst>
                    <a:ext uri="{9D8B030D-6E8A-4147-A177-3AD203B41FA5}">
                      <a16:colId xmlns:a16="http://schemas.microsoft.com/office/drawing/2014/main" val="3603381904"/>
                    </a:ext>
                  </a:extLst>
                </a:gridCol>
              </a:tblGrid>
              <a:tr h="689286">
                <a:tc>
                  <a:txBody>
                    <a:bodyPr/>
                    <a:lstStyle/>
                    <a:p>
                      <a:r>
                        <a:rPr lang="en-US" sz="1400" dirty="0"/>
                        <a:t>Experiment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Fraction of Tier-2 storage accessible via IPv6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4281769"/>
                  </a:ext>
                </a:extLst>
              </a:tr>
              <a:tr h="428681">
                <a:tc>
                  <a:txBody>
                    <a:bodyPr/>
                    <a:lstStyle/>
                    <a:p>
                      <a:r>
                        <a:rPr lang="en-US" dirty="0"/>
                        <a:t>ALICE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6947944"/>
                  </a:ext>
                </a:extLst>
              </a:tr>
              <a:tr h="428681">
                <a:tc>
                  <a:txBody>
                    <a:bodyPr/>
                    <a:lstStyle/>
                    <a:p>
                      <a:r>
                        <a:rPr lang="en-US" dirty="0"/>
                        <a:t>ATLAS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5155923"/>
                  </a:ext>
                </a:extLst>
              </a:tr>
              <a:tr h="428681">
                <a:tc>
                  <a:txBody>
                    <a:bodyPr/>
                    <a:lstStyle/>
                    <a:p>
                      <a:r>
                        <a:rPr lang="en-US" dirty="0"/>
                        <a:t>CMS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5992866"/>
                  </a:ext>
                </a:extLst>
              </a:tr>
              <a:tr h="428681">
                <a:tc>
                  <a:txBody>
                    <a:bodyPr/>
                    <a:lstStyle/>
                    <a:p>
                      <a:r>
                        <a:rPr lang="en-US" dirty="0" err="1"/>
                        <a:t>LHCb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7438855"/>
                  </a:ext>
                </a:extLst>
              </a:tr>
              <a:tr h="428681">
                <a:tc>
                  <a:txBody>
                    <a:bodyPr/>
                    <a:lstStyle/>
                    <a:p>
                      <a:r>
                        <a:rPr lang="en-US" dirty="0"/>
                        <a:t>Overall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49%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0190374"/>
                  </a:ext>
                </a:extLst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34021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6CAE74-35BF-B440-A2C8-EC320A601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Tracking IPv6 during 2018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C6AA4A-5966-DA44-8FB4-F68BD230D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74CE16-8CD6-534B-982C-FB8767366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2C9632-EAF9-D44E-89EE-322B1EA0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3FAE16A-DB91-4A4C-8CEA-3DE4D27339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1099065"/>
            <a:ext cx="4501120" cy="27768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BD71822-2DA8-8646-BE8A-ED9363F4026B}"/>
              </a:ext>
            </a:extLst>
          </p:cNvPr>
          <p:cNvGrpSpPr/>
          <p:nvPr/>
        </p:nvGrpSpPr>
        <p:grpSpPr>
          <a:xfrm>
            <a:off x="1682206" y="3943420"/>
            <a:ext cx="6267198" cy="2381885"/>
            <a:chOff x="256377" y="579837"/>
            <a:chExt cx="6267198" cy="238188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D2A5E50B-4704-1243-B3E5-610ED4ED140F}"/>
                </a:ext>
              </a:extLst>
            </p:cNvPr>
            <p:cNvGrpSpPr/>
            <p:nvPr/>
          </p:nvGrpSpPr>
          <p:grpSpPr>
            <a:xfrm>
              <a:off x="256377" y="579837"/>
              <a:ext cx="6267198" cy="2381885"/>
              <a:chOff x="256377" y="3704047"/>
              <a:chExt cx="6267198" cy="2381885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775280D1-6B26-EA41-AE7C-9C107F5F440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59805" y="3704047"/>
                <a:ext cx="4763770" cy="2381885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994D10C-A3FD-1F46-88FB-E1301DDC9200}"/>
                  </a:ext>
                </a:extLst>
              </p:cNvPr>
              <p:cNvSpPr txBox="1"/>
              <p:nvPr/>
            </p:nvSpPr>
            <p:spPr>
              <a:xfrm>
                <a:off x="1142499" y="4191056"/>
                <a:ext cx="80391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dirty="0">
                    <a:solidFill>
                      <a:srgbClr val="FF0000"/>
                    </a:solidFill>
                    <a:latin typeface="Calibri" panose="020F0502020204030204"/>
                    <a:ea typeface="+mn-ea"/>
                    <a:cs typeface="+mn-cs"/>
                  </a:rPr>
                  <a:t>7 GB/s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162C0A9-BBCB-1449-9D0F-5A8D579DAD12}"/>
                  </a:ext>
                </a:extLst>
              </p:cNvPr>
              <p:cNvSpPr txBox="1"/>
              <p:nvPr/>
            </p:nvSpPr>
            <p:spPr>
              <a:xfrm>
                <a:off x="256377" y="4377970"/>
                <a:ext cx="1304602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dirty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rPr>
                  <a:t>Transfer Throughput over IPv6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FD0F976-8D1C-4846-A317-8752135CF354}"/>
                  </a:ext>
                </a:extLst>
              </p:cNvPr>
              <p:cNvSpPr txBox="1"/>
              <p:nvPr/>
            </p:nvSpPr>
            <p:spPr>
              <a:xfrm>
                <a:off x="1140588" y="5350068"/>
                <a:ext cx="80391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dirty="0">
                    <a:solidFill>
                      <a:srgbClr val="FF0000"/>
                    </a:solidFill>
                    <a:latin typeface="Calibri" panose="020F0502020204030204"/>
                    <a:ea typeface="+mn-ea"/>
                    <a:cs typeface="+mn-cs"/>
                  </a:rPr>
                  <a:t>2 GB/s</a:t>
                </a:r>
              </a:p>
            </p:txBody>
          </p:sp>
        </p:grp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C57276AA-4DA8-FA49-8832-427CD8227D4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59805" y="1066846"/>
              <a:ext cx="4505528" cy="1466790"/>
            </a:xfrm>
            <a:prstGeom prst="line">
              <a:avLst/>
            </a:prstGeom>
            <a:ln w="222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6111524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304E5-9BC3-634D-8F6B-FED53F74B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FTS3 file transfers (Oct 2018) ~24% IPv6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78FD0DE-BE4B-BF4E-BC9B-BA1CDD7C0E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1589485"/>
            <a:ext cx="7886700" cy="4507706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D803D3-A63D-1B49-B33B-88DB2E0FE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A8808F-2633-FC42-9432-60BF72290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C13926-4AD8-0045-8548-6C6C78673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EDA2EA-8DBD-C44E-BDAF-0DE6498F7B26}"/>
              </a:ext>
            </a:extLst>
          </p:cNvPr>
          <p:cNvSpPr txBox="1"/>
          <p:nvPr/>
        </p:nvSpPr>
        <p:spPr>
          <a:xfrm>
            <a:off x="6687671" y="4087905"/>
            <a:ext cx="22053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Total 93.5 PB</a:t>
            </a:r>
          </a:p>
          <a:p>
            <a:r>
              <a:rPr lang="en-US" dirty="0">
                <a:solidFill>
                  <a:srgbClr val="92D050"/>
                </a:solidFill>
              </a:rPr>
              <a:t>IPv4</a:t>
            </a:r>
            <a:r>
              <a:rPr lang="en-US" dirty="0"/>
              <a:t>  71.1 PB</a:t>
            </a:r>
          </a:p>
          <a:p>
            <a:r>
              <a:rPr lang="en-US" dirty="0">
                <a:solidFill>
                  <a:schemeClr val="accent4"/>
                </a:solidFill>
              </a:rPr>
              <a:t>IPv6</a:t>
            </a:r>
            <a:r>
              <a:rPr lang="en-US" dirty="0"/>
              <a:t>  22.4 PB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5C14F6-6051-3A44-835E-120418645F2F}"/>
              </a:ext>
            </a:extLst>
          </p:cNvPr>
          <p:cNvSpPr txBox="1"/>
          <p:nvPr/>
        </p:nvSpPr>
        <p:spPr>
          <a:xfrm>
            <a:off x="628650" y="1098959"/>
            <a:ext cx="179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Efficiency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7FB55F-59FA-4647-904C-3F3A6BE73342}"/>
              </a:ext>
            </a:extLst>
          </p:cNvPr>
          <p:cNvSpPr txBox="1"/>
          <p:nvPr/>
        </p:nvSpPr>
        <p:spPr>
          <a:xfrm>
            <a:off x="4777244" y="1127820"/>
            <a:ext cx="22690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Throughput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C23AAEA-4769-0C4D-B616-E92D8DA72A68}"/>
              </a:ext>
            </a:extLst>
          </p:cNvPr>
          <p:cNvSpPr txBox="1"/>
          <p:nvPr/>
        </p:nvSpPr>
        <p:spPr>
          <a:xfrm>
            <a:off x="628650" y="3843338"/>
            <a:ext cx="22690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Successes</a:t>
            </a:r>
          </a:p>
        </p:txBody>
      </p:sp>
    </p:spTree>
    <p:extLst>
      <p:ext uri="{BB962C8B-B14F-4D97-AF65-F5344CB8AC3E}">
        <p14:creationId xmlns:p14="http://schemas.microsoft.com/office/powerpoint/2010/main" val="49140757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GB" sz="4800" dirty="0"/>
          </a:p>
          <a:p>
            <a:pPr marL="0" indent="0" algn="ctr">
              <a:buNone/>
            </a:pPr>
            <a:endParaRPr lang="en-US" sz="4800" dirty="0"/>
          </a:p>
          <a:p>
            <a:pPr marL="0" indent="0" algn="ctr">
              <a:buNone/>
            </a:pPr>
            <a:r>
              <a:rPr lang="en-US" sz="4800" dirty="0"/>
              <a:t>End to end network monitoring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58697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6592A-6706-1C4D-A802-28098C0FF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err="1"/>
              <a:t>perfSONAR</a:t>
            </a:r>
            <a:r>
              <a:rPr lang="en-US" sz="4000" dirty="0"/>
              <a:t> – network monitoring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82D384-3844-214F-B74E-DCC6B58491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Developed by </a:t>
            </a:r>
            <a:r>
              <a:rPr lang="en-GB" dirty="0" err="1"/>
              <a:t>ESnet</a:t>
            </a:r>
            <a:r>
              <a:rPr lang="en-GB" dirty="0"/>
              <a:t>, GEANT, Indiana University and Internet2</a:t>
            </a:r>
          </a:p>
          <a:p>
            <a:r>
              <a:rPr lang="en-GB" dirty="0" err="1"/>
              <a:t>perfSONAR</a:t>
            </a:r>
            <a:r>
              <a:rPr lang="en-GB" dirty="0"/>
              <a:t>, a widely-deployed test and measurement infrastructure</a:t>
            </a:r>
          </a:p>
          <a:p>
            <a:r>
              <a:rPr lang="en-GB" dirty="0"/>
              <a:t>used by science networks and facilities around the world</a:t>
            </a:r>
          </a:p>
          <a:p>
            <a:r>
              <a:rPr lang="en-GB" dirty="0"/>
              <a:t>to aid in network diagnosis</a:t>
            </a:r>
          </a:p>
          <a:p>
            <a:r>
              <a:rPr lang="en-GB" dirty="0"/>
              <a:t>allowing users to characterize and isolate problems</a:t>
            </a:r>
          </a:p>
          <a:p>
            <a:r>
              <a:rPr lang="en-GB" dirty="0"/>
              <a:t>measurements of network performance metrics over time as well as “on-demand” tests’</a:t>
            </a:r>
          </a:p>
          <a:p>
            <a:r>
              <a:rPr lang="en-GB" dirty="0"/>
              <a:t>perfSONAR is IPv6 compatible</a:t>
            </a:r>
          </a:p>
          <a:p>
            <a:r>
              <a:rPr lang="en-GB" dirty="0">
                <a:hlinkClick r:id="rId2"/>
              </a:rPr>
              <a:t>http://www.perfsonar.net/about/what-is-perfsonar/</a:t>
            </a:r>
            <a:endParaRPr lang="en-GB" dirty="0"/>
          </a:p>
          <a:p>
            <a:endParaRPr lang="en-GB" dirty="0"/>
          </a:p>
          <a:p>
            <a:r>
              <a:rPr lang="en-GB" sz="2900" dirty="0">
                <a:solidFill>
                  <a:srgbClr val="FF0000"/>
                </a:solidFill>
              </a:rPr>
              <a:t>WLCG goals with perfSONAR</a:t>
            </a:r>
          </a:p>
          <a:p>
            <a:pPr lvl="1"/>
            <a:r>
              <a:rPr lang="en-GB" sz="2900" dirty="0"/>
              <a:t>Find and isolate “network” problems; alerting in time</a:t>
            </a:r>
          </a:p>
          <a:p>
            <a:pPr lvl="1"/>
            <a:r>
              <a:rPr lang="en-GB" sz="2900" dirty="0"/>
              <a:t>Characterize network use such as finding base-line performance</a:t>
            </a:r>
          </a:p>
          <a:p>
            <a:pPr lvl="1"/>
            <a:r>
              <a:rPr lang="en-GB" sz="2900" dirty="0"/>
              <a:t>In the future: provide a source of network metrics for higher level services</a:t>
            </a:r>
            <a:endParaRPr lang="en-US" sz="29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6288E2-45F0-A34E-B4B7-9E978D4F6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156BCF-0385-1343-BF15-31B7E5804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02443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FB865C-A2B3-B248-ABD0-5DC7D5AD9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AB2B861-5C8A-AE49-ADB6-068E1CDE68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1415" y="2009436"/>
            <a:ext cx="3812413" cy="430882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9412D24-8517-9142-BF4A-6CE0B04073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733" y="1998127"/>
            <a:ext cx="3812413" cy="465748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CA6929F-486F-0D48-8EBB-924DE9B93C4E}"/>
              </a:ext>
            </a:extLst>
          </p:cNvPr>
          <p:cNvSpPr txBox="1"/>
          <p:nvPr/>
        </p:nvSpPr>
        <p:spPr>
          <a:xfrm>
            <a:off x="183521" y="784222"/>
            <a:ext cx="82632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4572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WLCG has meshes for a variety of groupings e.g. the LHCOPN, CMS and ATLAS</a:t>
            </a:r>
          </a:p>
          <a:p>
            <a:pPr marL="285750" indent="-285750" defTabSz="4572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UK also runs one: throughput, latency, loss, traceroute</a:t>
            </a:r>
          </a:p>
          <a:p>
            <a:pPr marL="285750" indent="-285750" defTabSz="4572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Gives insight into network performance over IPv6 and IPv6 within UK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694D95-5379-544D-BEFA-43C02C151F22}"/>
              </a:ext>
            </a:extLst>
          </p:cNvPr>
          <p:cNvSpPr txBox="1"/>
          <p:nvPr/>
        </p:nvSpPr>
        <p:spPr>
          <a:xfrm>
            <a:off x="220132" y="65604"/>
            <a:ext cx="31075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perfSONAR dashboards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CB8A6B-ED73-524D-96DF-8B84BB25DD61}"/>
              </a:ext>
            </a:extLst>
          </p:cNvPr>
          <p:cNvSpPr txBox="1"/>
          <p:nvPr/>
        </p:nvSpPr>
        <p:spPr>
          <a:xfrm>
            <a:off x="4166709" y="6576008"/>
            <a:ext cx="506100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https://</a:t>
            </a:r>
            <a:r>
              <a:rPr lang="en-US" sz="105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ps-dash.dev.ja.net</a:t>
            </a:r>
            <a:r>
              <a:rPr lang="en-US" sz="105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/</a:t>
            </a:r>
            <a:r>
              <a:rPr lang="en-US" sz="105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maddash-webui</a:t>
            </a:r>
            <a:r>
              <a:rPr lang="en-US" sz="105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/</a:t>
            </a:r>
            <a:r>
              <a:rPr lang="en-US" sz="105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index.cgi?dashboard</a:t>
            </a:r>
            <a:r>
              <a:rPr lang="en-US" sz="105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=UK%20Mesh%20Config</a:t>
            </a:r>
            <a:endParaRPr lang="en-US" sz="18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60377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GB" sz="4800" dirty="0"/>
          </a:p>
          <a:p>
            <a:pPr marL="0" indent="0" algn="ctr">
              <a:buNone/>
            </a:pPr>
            <a:endParaRPr lang="en-US" sz="4800" dirty="0"/>
          </a:p>
          <a:p>
            <a:pPr marL="0" indent="0" algn="ctr">
              <a:buNone/>
            </a:pPr>
            <a:r>
              <a:rPr lang="en-US" sz="4800" dirty="0"/>
              <a:t>Not everything went smoothly!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05073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F5C490-C154-CC47-8A94-A6A14D251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Problems &amp; lessons learned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077E9E-B4BF-9242-B8C5-D2A838F02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6E6B90-E001-8B45-8C8B-30FF8FB1F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435548-C826-BC41-B585-C1979E8EA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89DF7A0-AEAB-834C-899A-7170874E69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98959"/>
            <a:ext cx="7886700" cy="4666945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Many blocking issues outside of our own control</a:t>
            </a:r>
          </a:p>
          <a:p>
            <a:pPr lvl="1"/>
            <a:r>
              <a:rPr lang="en-US" dirty="0"/>
              <a:t>Both software and site networking teams</a:t>
            </a:r>
          </a:p>
          <a:p>
            <a:r>
              <a:rPr lang="en-US" dirty="0"/>
              <a:t>Developers claim that software is fully IPv6-compliant!</a:t>
            </a:r>
          </a:p>
          <a:p>
            <a:r>
              <a:rPr lang="en-US" dirty="0"/>
              <a:t>Software/protocols fixed-size storage for IP addresses</a:t>
            </a:r>
          </a:p>
          <a:p>
            <a:r>
              <a:rPr lang="en-US" dirty="0"/>
              <a:t>Software/protocols assume single address (as in IPv4)</a:t>
            </a:r>
          </a:p>
          <a:p>
            <a:r>
              <a:rPr lang="en-US" dirty="0"/>
              <a:t>Performance differences between IPv4 &amp; IPv6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IPv6 must perform at least as well</a:t>
            </a:r>
          </a:p>
          <a:p>
            <a:r>
              <a:rPr lang="en-US" dirty="0"/>
              <a:t>Have to understand cases where fraction of IPv6 is smaller than expected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Preference for IPv6 over IPv4 must be established</a:t>
            </a:r>
          </a:p>
          <a:p>
            <a:r>
              <a:rPr lang="en-US" dirty="0">
                <a:solidFill>
                  <a:srgbClr val="FF0000"/>
                </a:solidFill>
              </a:rPr>
              <a:t>Can be lots of development effort and testing is not easy when no other positive change re functionality</a:t>
            </a:r>
          </a:p>
          <a:p>
            <a:r>
              <a:rPr lang="en-US" dirty="0"/>
              <a:t>Sys admins, operations staff, security team, developers</a:t>
            </a:r>
          </a:p>
          <a:p>
            <a:pPr lvl="1"/>
            <a:r>
              <a:rPr lang="en-US" dirty="0"/>
              <a:t>All need TRAINING and experience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506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6413" y="635378"/>
            <a:ext cx="7897431" cy="4872312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94912" y="617512"/>
            <a:ext cx="6462270" cy="620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3600" dirty="0">
                <a:solidFill>
                  <a:schemeClr val="bg1"/>
                </a:solidFill>
              </a:rPr>
              <a:t>The Large Hadron Collider (LHC)</a:t>
            </a: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71378" y="3326129"/>
            <a:ext cx="52664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FFFFFF"/>
                </a:solidFill>
                <a:latin typeface="Arial" charset="0"/>
              </a:rPr>
              <a:t>A new frontier in Energy (13 </a:t>
            </a:r>
            <a:r>
              <a:rPr lang="en-US" dirty="0" err="1">
                <a:solidFill>
                  <a:srgbClr val="FFFFFF"/>
                </a:solidFill>
                <a:latin typeface="Arial" charset="0"/>
              </a:rPr>
              <a:t>TeV</a:t>
            </a:r>
            <a:r>
              <a:rPr lang="en-US" dirty="0">
                <a:solidFill>
                  <a:srgbClr val="FFFFFF"/>
                </a:solidFill>
                <a:latin typeface="Arial" charset="0"/>
              </a:rPr>
              <a:t>) &amp; </a:t>
            </a:r>
            <a:r>
              <a:rPr lang="en-US" b="1" dirty="0">
                <a:solidFill>
                  <a:srgbClr val="FFFFFF"/>
                </a:solidFill>
                <a:latin typeface="Arial" charset="0"/>
              </a:rPr>
              <a:t>Data volumes</a:t>
            </a:r>
            <a:r>
              <a:rPr lang="en-US" dirty="0">
                <a:solidFill>
                  <a:srgbClr val="FFFFFF"/>
                </a:solidFill>
                <a:latin typeface="Arial" charset="0"/>
              </a:rPr>
              <a:t>: LHC experiments generated 50-70 PB/year in Run 2 (2015-18)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9212" y="2990321"/>
            <a:ext cx="1122946" cy="823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9527" y="1039599"/>
            <a:ext cx="1733742" cy="90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9133" y="1721220"/>
            <a:ext cx="1195473" cy="896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912" y="3234244"/>
            <a:ext cx="1562083" cy="1039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6680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6FDED-5607-DC40-A286-3296799A7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Physics results (Run1) including…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065527-D799-E146-B8AF-8FE712C5C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9E3D86-A7C0-CC47-A30F-963A35E41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ADAFAD-FAC9-434A-B264-5E6228471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Content Placeholder 6" descr="Screen Shot 2012-08-14 at 10.54.22.png">
            <a:extLst>
              <a:ext uri="{FF2B5EF4-FFF2-40B4-BE49-F238E27FC236}">
                <a16:creationId xmlns:a16="http://schemas.microsoft.com/office/drawing/2014/main" id="{B92EC2FB-884B-C746-9A2C-B8C586E707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4658" y="1584429"/>
            <a:ext cx="4368409" cy="4286451"/>
          </a:xfrm>
          <a:prstGeom prst="rect">
            <a:avLst/>
          </a:prstGeom>
          <a:ln>
            <a:solidFill>
              <a:srgbClr val="FF000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22AD6D6-5775-B946-A63B-70571EDA4D38}"/>
              </a:ext>
            </a:extLst>
          </p:cNvPr>
          <p:cNvSpPr txBox="1"/>
          <p:nvPr/>
        </p:nvSpPr>
        <p:spPr>
          <a:xfrm>
            <a:off x="175048" y="1584429"/>
            <a:ext cx="1868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chemeClr val="accent1"/>
                </a:solidFill>
                <a:latin typeface="Arial Rounded MT Bold"/>
                <a:ea typeface="+mn-ea"/>
                <a:cs typeface="Arial Rounded MT Bold"/>
              </a:rPr>
              <a:t>In July 2012 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891443-7A85-1A47-8C65-80FBEF89307A}"/>
              </a:ext>
            </a:extLst>
          </p:cNvPr>
          <p:cNvSpPr txBox="1"/>
          <p:nvPr/>
        </p:nvSpPr>
        <p:spPr>
          <a:xfrm>
            <a:off x="6322946" y="2940283"/>
            <a:ext cx="23828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Nobel Prize in Physics 2013:</a:t>
            </a:r>
          </a:p>
          <a:p>
            <a:r>
              <a:rPr lang="en-GB" dirty="0">
                <a:solidFill>
                  <a:srgbClr val="FF0000"/>
                </a:solidFill>
              </a:rPr>
              <a:t>F. Englert &amp; </a:t>
            </a:r>
            <a:br>
              <a:rPr lang="en-GB" dirty="0">
                <a:solidFill>
                  <a:srgbClr val="FF0000"/>
                </a:solidFill>
              </a:rPr>
            </a:br>
            <a:r>
              <a:rPr lang="en-GB" dirty="0">
                <a:solidFill>
                  <a:srgbClr val="FF0000"/>
                </a:solidFill>
              </a:rPr>
              <a:t>P. Higgs</a:t>
            </a:r>
          </a:p>
        </p:txBody>
      </p:sp>
    </p:spTree>
    <p:extLst>
      <p:ext uri="{BB962C8B-B14F-4D97-AF65-F5344CB8AC3E}">
        <p14:creationId xmlns:p14="http://schemas.microsoft.com/office/powerpoint/2010/main" val="31769186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3AE7D1-6C66-224E-97FA-AA0BDAE87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Worldwide LHC Computing Grid (WLCG)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A34302-8640-C441-8F79-D41FCB5381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dirty="0"/>
              <a:t>The WLCG is a global collaboration</a:t>
            </a:r>
          </a:p>
          <a:p>
            <a:r>
              <a:rPr lang="en-GB" dirty="0"/>
              <a:t>more than 170 computing centres in 42 countries</a:t>
            </a:r>
          </a:p>
          <a:p>
            <a:r>
              <a:rPr lang="en-GB" dirty="0"/>
              <a:t>Its mission is to </a:t>
            </a:r>
            <a:r>
              <a:rPr lang="en-GB" dirty="0">
                <a:solidFill>
                  <a:srgbClr val="FF0000"/>
                </a:solidFill>
              </a:rPr>
              <a:t>store, distribute and analyse </a:t>
            </a:r>
            <a:r>
              <a:rPr lang="en-GB" dirty="0"/>
              <a:t>the data generated by the LHC experiments</a:t>
            </a:r>
          </a:p>
          <a:p>
            <a:r>
              <a:rPr lang="en-GB" dirty="0"/>
              <a:t>Sites hierarchically arranged with three tiers:</a:t>
            </a:r>
          </a:p>
          <a:p>
            <a:pPr lvl="1"/>
            <a:r>
              <a:rPr lang="en-GB" sz="2800" dirty="0"/>
              <a:t>Tier-0 at CERN (and Wigner in Hungary)</a:t>
            </a:r>
          </a:p>
          <a:p>
            <a:pPr lvl="1"/>
            <a:r>
              <a:rPr lang="en-GB" sz="2800" dirty="0"/>
              <a:t>13 Tier-1s (mainly national laboratories)</a:t>
            </a:r>
          </a:p>
          <a:p>
            <a:pPr lvl="1"/>
            <a:r>
              <a:rPr lang="en-GB" sz="2800" dirty="0"/>
              <a:t>&gt;150 Tier-2s (generally university physics laboratories)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4DB3D5-68B4-7B44-8B56-F105E5265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C5EB06-2B2C-AE4E-8FA2-5A2CD4C9F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17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74322B-C59B-0C49-97BD-F8C44C97A5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756" y="1394182"/>
            <a:ext cx="2533294" cy="4666945"/>
          </a:xfrm>
        </p:spPr>
        <p:txBody>
          <a:bodyPr>
            <a:normAutofit lnSpcReduction="10000"/>
          </a:bodyPr>
          <a:lstStyle/>
          <a:p>
            <a:r>
              <a:rPr lang="en-US" sz="1600" b="1" dirty="0">
                <a:solidFill>
                  <a:srgbClr val="4D4D4D">
                    <a:lumMod val="50000"/>
                  </a:srgbClr>
                </a:solidFill>
                <a:latin typeface="Helvetica"/>
                <a:ea typeface="ＭＳ Ｐゴシック" charset="-128"/>
              </a:rPr>
              <a:t>Tier-0 </a:t>
            </a:r>
            <a:br>
              <a:rPr lang="en-US" sz="1600" b="1" dirty="0">
                <a:solidFill>
                  <a:srgbClr val="4D4D4D">
                    <a:lumMod val="50000"/>
                  </a:srgbClr>
                </a:solidFill>
                <a:latin typeface="Helvetica"/>
                <a:ea typeface="ＭＳ Ｐゴシック" charset="-128"/>
              </a:rPr>
            </a:br>
            <a:r>
              <a:rPr lang="en-US" sz="1600" b="1" dirty="0">
                <a:solidFill>
                  <a:srgbClr val="4D4D4D">
                    <a:lumMod val="50000"/>
                  </a:srgbClr>
                </a:solidFill>
                <a:latin typeface="Helvetica"/>
                <a:ea typeface="ＭＳ Ｐゴシック" charset="-128"/>
              </a:rPr>
              <a:t>(CERN and Hungary): </a:t>
            </a:r>
            <a:br>
              <a:rPr lang="en-US" sz="1600" b="1" dirty="0">
                <a:solidFill>
                  <a:srgbClr val="4D4D4D">
                    <a:lumMod val="50000"/>
                  </a:srgbClr>
                </a:solidFill>
                <a:latin typeface="Helvetica"/>
                <a:ea typeface="ＭＳ Ｐゴシック" charset="-128"/>
              </a:rPr>
            </a:br>
            <a:r>
              <a:rPr lang="en-US" sz="1600" b="1" dirty="0">
                <a:solidFill>
                  <a:srgbClr val="4D4D4D">
                    <a:lumMod val="50000"/>
                  </a:srgbClr>
                </a:solidFill>
                <a:latin typeface="Helvetica"/>
                <a:ea typeface="ＭＳ Ｐゴシック" charset="-128"/>
              </a:rPr>
              <a:t>data recording, reconstruction and distribution</a:t>
            </a:r>
          </a:p>
          <a:p>
            <a:pPr marL="0" indent="0">
              <a:buNone/>
            </a:pPr>
            <a:endParaRPr lang="en-US" sz="1600" b="1" dirty="0">
              <a:solidFill>
                <a:srgbClr val="4D4D4D">
                  <a:lumMod val="50000"/>
                </a:srgbClr>
              </a:solidFill>
              <a:latin typeface="Helvetica"/>
              <a:ea typeface="ＭＳ Ｐゴシック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4D4D4D">
                    <a:lumMod val="50000"/>
                  </a:srgbClr>
                </a:solidFill>
                <a:latin typeface="Helvetica"/>
                <a:ea typeface="ＭＳ Ｐゴシック" charset="-128"/>
              </a:rPr>
              <a:t>Tier-1: permanent storage, re-processing, analysis</a:t>
            </a:r>
          </a:p>
          <a:p>
            <a:endParaRPr lang="en-US" sz="1600" dirty="0"/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4D4D4D">
                    <a:lumMod val="50000"/>
                  </a:srgbClr>
                </a:solidFill>
                <a:latin typeface="Helvetica"/>
                <a:ea typeface="ＭＳ Ｐゴシック" charset="-128"/>
              </a:rPr>
              <a:t>Tier-2: Simulation,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4D4D4D">
                    <a:lumMod val="50000"/>
                  </a:srgbClr>
                </a:solidFill>
                <a:latin typeface="Helvetica"/>
                <a:ea typeface="ＭＳ Ｐゴシック" charset="-128"/>
              </a:rPr>
              <a:t>end-user analysis</a:t>
            </a:r>
          </a:p>
          <a:p>
            <a:endParaRPr lang="en-US" sz="1600" dirty="0"/>
          </a:p>
          <a:p>
            <a:r>
              <a:rPr lang="en-US" sz="1600" b="1" dirty="0">
                <a:solidFill>
                  <a:srgbClr val="4D4D4D">
                    <a:lumMod val="50000"/>
                  </a:srgbClr>
                </a:solidFill>
                <a:latin typeface="Helvetica"/>
                <a:ea typeface="ＭＳ Ｐゴシック" charset="-128"/>
              </a:rPr>
              <a:t>~750k CPU cores</a:t>
            </a:r>
          </a:p>
          <a:p>
            <a:r>
              <a:rPr lang="en-US" sz="1600" b="1" dirty="0">
                <a:solidFill>
                  <a:srgbClr val="4D4D4D">
                    <a:lumMod val="50000"/>
                  </a:srgbClr>
                </a:solidFill>
                <a:latin typeface="Helvetica"/>
                <a:ea typeface="ＭＳ Ｐゴシック" charset="-128"/>
              </a:rPr>
              <a:t>~ 1 EB storage</a:t>
            </a:r>
          </a:p>
          <a:p>
            <a:r>
              <a:rPr lang="en-US" sz="1600" b="1" dirty="0">
                <a:solidFill>
                  <a:srgbClr val="4D4D4D">
                    <a:lumMod val="50000"/>
                  </a:srgbClr>
                </a:solidFill>
                <a:latin typeface="Helvetica"/>
                <a:ea typeface="ＭＳ Ｐゴシック" charset="-128"/>
              </a:rPr>
              <a:t>&gt; 2 million jobs/day</a:t>
            </a:r>
          </a:p>
          <a:p>
            <a:r>
              <a:rPr lang="en-US" sz="1600" b="1" dirty="0">
                <a:solidFill>
                  <a:srgbClr val="4D4D4D">
                    <a:lumMod val="50000"/>
                  </a:srgbClr>
                </a:solidFill>
                <a:latin typeface="Helvetica"/>
                <a:ea typeface="ＭＳ Ｐゴシック" charset="-128"/>
              </a:rPr>
              <a:t>10-100 </a:t>
            </a:r>
            <a:r>
              <a:rPr lang="en-US" sz="1600" b="1" dirty="0" err="1">
                <a:solidFill>
                  <a:srgbClr val="4D4D4D">
                    <a:lumMod val="50000"/>
                  </a:srgbClr>
                </a:solidFill>
                <a:latin typeface="Helvetica"/>
                <a:ea typeface="ＭＳ Ｐゴシック" charset="-128"/>
              </a:rPr>
              <a:t>Gbps</a:t>
            </a:r>
            <a:r>
              <a:rPr lang="en-US" sz="1600" b="1" dirty="0">
                <a:solidFill>
                  <a:srgbClr val="4D4D4D">
                    <a:lumMod val="50000"/>
                  </a:srgbClr>
                </a:solidFill>
                <a:latin typeface="Helvetica"/>
                <a:ea typeface="ＭＳ Ｐゴシック" charset="-128"/>
              </a:rPr>
              <a:t> links</a:t>
            </a:r>
            <a:endParaRPr lang="en-US" sz="1400" b="1" dirty="0">
              <a:solidFill>
                <a:srgbClr val="4D4D4D">
                  <a:lumMod val="50000"/>
                </a:srgbClr>
              </a:solidFill>
              <a:latin typeface="Helvetica"/>
              <a:ea typeface="ＭＳ Ｐゴシック" charset="-128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E8B46-5150-524E-AEB2-3172AC235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A9058E-4446-6E4B-B301-8370A5F1B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 descr="http://wlcg-docs.web.cern.ch/wlcg-docs/outreach/images/WLCG-TiersJun14_v9.png">
            <a:extLst>
              <a:ext uri="{FF2B5EF4-FFF2-40B4-BE49-F238E27FC236}">
                <a16:creationId xmlns:a16="http://schemas.microsoft.com/office/drawing/2014/main" id="{84DC3164-49D8-BE41-9978-0CF720E231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783" y="842917"/>
            <a:ext cx="5393688" cy="5058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9305DE-8209-B74C-B794-C8CBF8439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756" y="222473"/>
            <a:ext cx="3704068" cy="733832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WLCG Tiers Hierarchy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6AB2A8-4A3E-1F4D-AF6D-2223B13FCDE0}"/>
              </a:ext>
            </a:extLst>
          </p:cNvPr>
          <p:cNvSpPr txBox="1"/>
          <p:nvPr/>
        </p:nvSpPr>
        <p:spPr>
          <a:xfrm>
            <a:off x="7286632" y="5944357"/>
            <a:ext cx="12548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Image from 2014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7556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AA849-7F79-3448-AB71-D3457BB8D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WLCG sites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6390DF-130B-A941-B007-BCB4A0AF8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3A5FB8-0647-AC4B-89FB-17C2CA176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DBA0E9D-88EB-C549-8B43-6B244FADA6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5048" y="5966241"/>
            <a:ext cx="3157252" cy="36512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4F361F9-ABF8-4A4D-B155-556989504D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938" y="1236734"/>
            <a:ext cx="7674123" cy="4679121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198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D6B0C7-9E08-F24E-8F16-D760537EF7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4400" dirty="0"/>
          </a:p>
          <a:p>
            <a:pPr marL="0" indent="0" algn="ctr">
              <a:buNone/>
            </a:pPr>
            <a:endParaRPr lang="en-US" sz="4400" dirty="0"/>
          </a:p>
          <a:p>
            <a:pPr marL="0" indent="0" algn="ctr">
              <a:buNone/>
            </a:pPr>
            <a:r>
              <a:rPr lang="en-US" sz="4400" dirty="0"/>
              <a:t>High Energy Physics Networking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EC6BB7-18FC-1240-83ED-1AB6CD478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15 Jan 2019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F76E4C-A8A3-4847-9426-002DEF0AD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IPv6 &amp; WLCG, UKNOF42, London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377884-B0D9-2B4B-BA69-16373E9E2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028481"/>
      </p:ext>
    </p:extLst>
  </p:cSld>
  <p:clrMapOvr>
    <a:masterClrMapping/>
  </p:clrMapOvr>
</p:sld>
</file>

<file path=ppt/theme/theme1.xml><?xml version="1.0" encoding="utf-8"?>
<a:theme xmlns:a="http://schemas.openxmlformats.org/drawingml/2006/main" name="STFC_PowerPoint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6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7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9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10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1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1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15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16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18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9.xml><?xml version="1.0" encoding="utf-8"?>
<a:theme xmlns:a="http://schemas.openxmlformats.org/drawingml/2006/main" name="2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2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24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STFC_PowerPoint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4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5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STFC_PowerPoint_template</Template>
  <TotalTime>0</TotalTime>
  <Words>1997</Words>
  <Application>Microsoft Macintosh PowerPoint</Application>
  <PresentationFormat>On-screen Show (4:3)</PresentationFormat>
  <Paragraphs>366</Paragraphs>
  <Slides>39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21</vt:i4>
      </vt:variant>
      <vt:variant>
        <vt:lpstr>Slide Titles</vt:lpstr>
      </vt:variant>
      <vt:variant>
        <vt:i4>39</vt:i4>
      </vt:variant>
    </vt:vector>
  </HeadingPairs>
  <TitlesOfParts>
    <vt:vector size="66" baseType="lpstr">
      <vt:lpstr>Arial</vt:lpstr>
      <vt:lpstr>Arial Rounded MT Bold</vt:lpstr>
      <vt:lpstr>Calibri</vt:lpstr>
      <vt:lpstr>Calibri Light</vt:lpstr>
      <vt:lpstr>Helvetica</vt:lpstr>
      <vt:lpstr>Lucida Grande</vt:lpstr>
      <vt:lpstr>STFC_PowerPoint_template</vt:lpstr>
      <vt:lpstr>1_Blank Presentation</vt:lpstr>
      <vt:lpstr>1_STFC_PowerPoint_template</vt:lpstr>
      <vt:lpstr>2_Blank Presentation</vt:lpstr>
      <vt:lpstr>Office Theme</vt:lpstr>
      <vt:lpstr>1_Office Theme</vt:lpstr>
      <vt:lpstr>3_Office Theme</vt:lpstr>
      <vt:lpstr>4_Office Theme</vt:lpstr>
      <vt:lpstr>5_Office Theme</vt:lpstr>
      <vt:lpstr>6_Office Theme</vt:lpstr>
      <vt:lpstr>7_Office Theme</vt:lpstr>
      <vt:lpstr>9_Office Theme</vt:lpstr>
      <vt:lpstr>10_Office Theme</vt:lpstr>
      <vt:lpstr>12_Office Theme</vt:lpstr>
      <vt:lpstr>13_Office Theme</vt:lpstr>
      <vt:lpstr>15_Office Theme</vt:lpstr>
      <vt:lpstr>16_Office Theme</vt:lpstr>
      <vt:lpstr>18_Office Theme</vt:lpstr>
      <vt:lpstr>21_Office Theme</vt:lpstr>
      <vt:lpstr>22_Office Theme</vt:lpstr>
      <vt:lpstr>24_Office Theme</vt:lpstr>
      <vt:lpstr>The deployment of IPv6  on WLCG – some history</vt:lpstr>
      <vt:lpstr>Contents of talk</vt:lpstr>
      <vt:lpstr>PowerPoint Presentation</vt:lpstr>
      <vt:lpstr>PowerPoint Presentation</vt:lpstr>
      <vt:lpstr>Physics results (Run1) including…</vt:lpstr>
      <vt:lpstr>Worldwide LHC Computing Grid (WLCG)</vt:lpstr>
      <vt:lpstr>WLCG Tiers Hierarchy</vt:lpstr>
      <vt:lpstr>WLCG sites</vt:lpstr>
      <vt:lpstr>PowerPoint Presentation</vt:lpstr>
      <vt:lpstr>PowerPoint Presentation</vt:lpstr>
      <vt:lpstr>PowerPoint Presentation</vt:lpstr>
      <vt:lpstr>LHCOPN – optical private net</vt:lpstr>
      <vt:lpstr>LHCONE – L3VPN</vt:lpstr>
      <vt:lpstr>PowerPoint Presentation</vt:lpstr>
      <vt:lpstr>Data transfers in WLCG</vt:lpstr>
      <vt:lpstr>Globus GridFTP</vt:lpstr>
      <vt:lpstr>File Transfer Service (FTS3)</vt:lpstr>
      <vt:lpstr>PowerPoint Presentation</vt:lpstr>
      <vt:lpstr>Why IPv6?</vt:lpstr>
      <vt:lpstr>PowerPoint Presentation</vt:lpstr>
      <vt:lpstr>HEPiX IPv6 Working Group</vt:lpstr>
      <vt:lpstr>At CHEP2013 conference</vt:lpstr>
      <vt:lpstr>2013-14  Data Management</vt:lpstr>
      <vt:lpstr>2015</vt:lpstr>
      <vt:lpstr>PowerPoint Presentation</vt:lpstr>
      <vt:lpstr>2016</vt:lpstr>
      <vt:lpstr>WLCG – IPv6 deployment</vt:lpstr>
      <vt:lpstr>PowerPoint Presentation</vt:lpstr>
      <vt:lpstr>Turning on IPv6 on CERN Tier-0 disk storage (EOS) in Jan 2018</vt:lpstr>
      <vt:lpstr>Tier-1 and Tier-2 transition tracking</vt:lpstr>
      <vt:lpstr>PowerPoint Presentation</vt:lpstr>
      <vt:lpstr>Storage accessible 2018 over IPv6</vt:lpstr>
      <vt:lpstr>Tracking IPv6 during 2018</vt:lpstr>
      <vt:lpstr>FTS3 file transfers (Oct 2018) ~24% IPv6</vt:lpstr>
      <vt:lpstr>PowerPoint Presentation</vt:lpstr>
      <vt:lpstr>perfSONAR – network monitoring</vt:lpstr>
      <vt:lpstr>PowerPoint Presentation</vt:lpstr>
      <vt:lpstr>PowerPoint Presentation</vt:lpstr>
      <vt:lpstr>Problems &amp; lessons learned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cp:lastModifiedBy/>
  <cp:revision>1</cp:revision>
  <cp:lastPrinted>2019-01-13T18:54:01Z</cp:lastPrinted>
  <dcterms:created xsi:type="dcterms:W3CDTF">2019-01-11T09:22:11Z</dcterms:created>
  <dcterms:modified xsi:type="dcterms:W3CDTF">2025-01-28T10:42:09Z</dcterms:modified>
</cp:coreProperties>
</file>