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4" r:id="rId2"/>
  </p:sldMasterIdLst>
  <p:notesMasterIdLst>
    <p:notesMasterId r:id="rId13"/>
  </p:notesMasterIdLst>
  <p:sldIdLst>
    <p:sldId id="260" r:id="rId3"/>
    <p:sldId id="522" r:id="rId4"/>
    <p:sldId id="510" r:id="rId5"/>
    <p:sldId id="511" r:id="rId6"/>
    <p:sldId id="528" r:id="rId7"/>
    <p:sldId id="514" r:id="rId8"/>
    <p:sldId id="529" r:id="rId9"/>
    <p:sldId id="525" r:id="rId10"/>
    <p:sldId id="526" r:id="rId11"/>
    <p:sldId id="527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FF9300"/>
    <a:srgbClr val="0432FF"/>
    <a:srgbClr val="941100"/>
    <a:srgbClr val="D883FF"/>
    <a:srgbClr val="00FA00"/>
    <a:srgbClr val="FF7E79"/>
    <a:srgbClr val="0096FF"/>
    <a:srgbClr val="942093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/>
    <p:restoredTop sz="96327"/>
  </p:normalViewPr>
  <p:slideViewPr>
    <p:cSldViewPr snapToGrid="0" showGuides="1">
      <p:cViewPr varScale="1">
        <p:scale>
          <a:sx n="138" d="100"/>
          <a:sy n="138" d="100"/>
        </p:scale>
        <p:origin x="216" y="98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D84C9-3289-F94D-A054-CC53F014232B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8BB2D-4963-BD44-8248-E5296E072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4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1F64C8F-009D-2AD9-E0D3-736DCD93D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A0D03-EA25-E27D-BBDF-08A206442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702BC-D2DD-E747-80AE-FB054D0E0EBB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CB5D0-0694-03EF-AAF5-55866B7B3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1E9F3-1FB4-2B31-1C1A-76854A67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C561BF8-D2F3-313F-3EB0-0BD33D254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1828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BA11E89F-E477-A03A-4F88-F0A30D670CF1}"/>
              </a:ext>
            </a:extLst>
          </p:cNvPr>
          <p:cNvSpPr txBox="1"/>
          <p:nvPr userDrawn="1"/>
        </p:nvSpPr>
        <p:spPr>
          <a:xfrm>
            <a:off x="1524001" y="5840777"/>
            <a:ext cx="9144000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0" name="eu_flag.jpg" descr="eu_flag.jpg">
            <a:extLst>
              <a:ext uri="{FF2B5EF4-FFF2-40B4-BE49-F238E27FC236}">
                <a16:creationId xmlns:a16="http://schemas.microsoft.com/office/drawing/2014/main" id="{B8ECA5AB-1183-48D5-F2A3-E22CDADB8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1307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083808" y="1377978"/>
            <a:ext cx="59904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E8542C1-2B84-934D-8148-BFB390CC1573}" type="datetime1">
              <a:rPr lang="de-CH" smtClean="0"/>
              <a:t>13.05.25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5991125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377978"/>
            <a:ext cx="5978207" cy="370043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0D6D99D-4763-326A-D300-C0460B7E5F0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096000" y="2649252"/>
            <a:ext cx="5978208" cy="347729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39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A27F4A0-C641-5340-B7C8-152B5CD04BDD}" type="datetime1">
              <a:rPr lang="de-CH" smtClean="0"/>
              <a:t>13.05.25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824012" y="1599641"/>
            <a:ext cx="4054044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601116"/>
            <a:ext cx="7683499" cy="457215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E53891-4D57-CA74-08F1-1C0023F4C9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824012" y="2859216"/>
            <a:ext cx="4054044" cy="331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68208" y="6381328"/>
            <a:ext cx="3096344" cy="365125"/>
          </a:xfrm>
        </p:spPr>
        <p:txBody>
          <a:bodyPr/>
          <a:lstStyle/>
          <a:p>
            <a:fld id="{CC86EE36-B6B4-C84B-955F-CFB5A7D1ED26}" type="datetime1">
              <a:rPr lang="de-CH" smtClean="0"/>
              <a:t>13.05.25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5440" y="6381328"/>
            <a:ext cx="6840760" cy="365125"/>
          </a:xfrm>
        </p:spPr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64315F9-8AD5-CD47-8804-11E0BBFE840B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441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D636-81C5-584D-8A8E-5E13B502E5CE}" type="datetime1">
              <a:rPr lang="de-CH" smtClean="0"/>
              <a:t>13.05.25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221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33E4-B353-B444-B12C-00151536F487}" type="datetime1">
              <a:rPr lang="de-CH" smtClean="0"/>
              <a:t>13.05.25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76956AA4-3F5C-871E-5042-A252FF5751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9897" y="454759"/>
            <a:ext cx="4112207" cy="1946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674073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3DDC2-C969-6440-A38E-1A5AD684664F}" type="datetime1">
              <a:rPr lang="de-CH" smtClean="0"/>
              <a:t>13.05.25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96A1CF-04FC-4B07-35D5-A7C33127A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158" y="330126"/>
            <a:ext cx="5975684" cy="20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196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76033219-2A05-B2BA-4D91-40F624A95B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6070" y="2198077"/>
            <a:ext cx="5199860" cy="24618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655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fld id="{F5FBFC60-E569-5243-8AD4-A47FE43F9957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784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6784" y="6348476"/>
            <a:ext cx="2743200" cy="365125"/>
          </a:xfrm>
          <a:prstGeom prst="rect">
            <a:avLst/>
          </a:prstGeom>
        </p:spPr>
        <p:txBody>
          <a:bodyPr/>
          <a:lstStyle/>
          <a:p>
            <a:fld id="{3B7F8DDA-3AAE-8647-ADA8-6A7EBB59D1C3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016" y="6334858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86A1A1-CD88-4033-C3BF-4C0C84D0BB4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4392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87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F05F8-0A0F-3D78-FAE4-970258D25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784" y="1254443"/>
            <a:ext cx="58207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AA138-8BA4-8A69-707D-316F387A3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752" y="2078354"/>
            <a:ext cx="5830824" cy="41029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334CD-CDB1-A8D1-A226-93312A729A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254443"/>
            <a:ext cx="585304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F144E-E8F9-EB19-63D0-9DAB0854C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078354"/>
            <a:ext cx="5853049" cy="41029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675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CCBE8B-EF7B-CE4F-8FB4-DAD6AD3D5912}" type="datetime1">
              <a:rPr lang="de-CH" smtClean="0"/>
              <a:t>13.05.25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11424" y="6356350"/>
            <a:ext cx="61813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204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6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fld id="{1D6F7323-D71B-2242-940B-2FBA2E3655C2}" type="datetime1">
              <a:rPr lang="de-CH" smtClean="0"/>
              <a:t>13.05.25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8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06C0-20CE-1903-AF05-85978330F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260" y="1271805"/>
            <a:ext cx="3932237" cy="13411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D762F3-AB7A-E3BB-4C2C-FDFCE47B1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5260" y="2613658"/>
            <a:ext cx="3932237" cy="356714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1B0DD8-BE75-F873-4C70-1616D8FB036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47616" y="1271805"/>
            <a:ext cx="7467600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D462123-66D7-AEDF-00C8-4B41A064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fld id="{36FB7664-38BA-184B-AC6A-B07108E6A386}" type="datetime1">
              <a:rPr lang="de-CH" smtClean="0"/>
              <a:t>13.05.25</a:t>
            </a:fld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5FA5306-9A0E-3964-93BE-D36C25256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EBACE08-0961-376C-B5A1-D109539D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7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E7DE-32FD-CF9F-E164-40B67555E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13924-B70E-86C9-D00E-B2BE3947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E7E1E-C3C1-F046-99D3-81C02E072A68}" type="datetime1">
              <a:rPr lang="de-CH" smtClean="0"/>
              <a:t>13.05.25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FEBA0-6A7E-5424-3346-3D51B50C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89D75-818E-5496-758F-F53AE5ABE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9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7C7-9DA6-3A82-B58C-3555FD8A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21403-292F-5F4F-978D-AF36BC77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9A81-B076-4B43-B35A-77D9D9A2ADC9}" type="datetime1">
              <a:rPr lang="de-CH" smtClean="0"/>
              <a:t>13.05.25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26E1B9-75E7-F4A2-A953-C4384491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8D2AD-9A48-B9DB-E686-D112225F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15FB70C-02AA-9543-B69E-48B65E5F98E4}" type="datetime1">
              <a:rPr lang="de-CH" smtClean="0"/>
              <a:t>13.05.25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11799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898058-36D6-E33C-8A7F-68383821801B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0" y="1601788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25A9E80-2DB6-307E-A729-1C2DF8B9C238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116386" y="2753427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8B91926-14C9-7749-AACC-6361962BE86B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8229394" y="1601182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140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161499-3F1D-2613-875F-7EF32E22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86E13-B9DB-C05C-4630-62467C60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76" y="1231392"/>
            <a:ext cx="11612880" cy="494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22234C-8805-FDE9-ABAE-AE8597064857}"/>
              </a:ext>
            </a:extLst>
          </p:cNvPr>
          <p:cNvSpPr/>
          <p:nvPr userDrawn="1"/>
        </p:nvSpPr>
        <p:spPr>
          <a:xfrm>
            <a:off x="0" y="0"/>
            <a:ext cx="12192000" cy="1116000"/>
          </a:xfrm>
          <a:prstGeom prst="rect">
            <a:avLst/>
          </a:prstGeom>
          <a:gradFill flip="none" rotWithShape="1">
            <a:gsLst>
              <a:gs pos="0">
                <a:srgbClr val="76D6FF"/>
              </a:gs>
              <a:gs pos="100000">
                <a:srgbClr val="0432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C421B4B6-79D3-A3A6-6E63-AEDD6C41048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2355617" cy="1115255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FB2F37F-686F-14DC-890C-4F4859C51382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D73078D8-C826-6340-AAD0-7FB0B2F574DA}" type="datetime1">
              <a:rPr lang="de-CH" smtClean="0"/>
              <a:t>13.05.25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7EB9AA0-E2F7-6754-6460-9DA0CAEE4D3F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58EF7C0-D79C-4C3B-5CD1-8C4243E92C06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7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3" r:id="rId4"/>
    <p:sldLayoutId id="2147483661" r:id="rId5"/>
    <p:sldLayoutId id="2147483656" r:id="rId6"/>
    <p:sldLayoutId id="2147483662" r:id="rId7"/>
    <p:sldLayoutId id="2147483663" r:id="rId8"/>
    <p:sldLayoutId id="2147483677" r:id="rId9"/>
    <p:sldLayoutId id="2147483674" r:id="rId10"/>
    <p:sldLayoutId id="2147483673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CA88D0-31C5-A0E7-203E-D106519F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D9902-A080-1BED-26BC-5983BE329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FE284-ABD2-9EB7-1FDC-36CA3856BD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55D35-2116-404D-92A7-9922A4CAA57A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BBA13-2343-916A-BFD0-7F68F7DF9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I.Efthymiopoulos - ATSOA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A13D-9FD4-AA75-6509-55A2B06B0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Rounded MT Bold" panose="020F0704030504030204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/atsoa202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29957B02-E0FD-8888-8380-EEFC0D5FA4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>
            <a:normAutofit/>
          </a:bodyPr>
          <a:lstStyle/>
          <a:p>
            <a:endParaRPr lang="en-US" dirty="0"/>
          </a:p>
          <a:p>
            <a:pPr algn="l"/>
            <a:r>
              <a:rPr lang="en-US" b="1" dirty="0">
                <a:solidFill>
                  <a:srgbClr val="0432FF"/>
                </a:solidFill>
              </a:rPr>
              <a:t>Organizers</a:t>
            </a:r>
            <a:r>
              <a:rPr lang="en-US" dirty="0">
                <a:solidFill>
                  <a:srgbClr val="0432FF"/>
                </a:solidFill>
              </a:rPr>
              <a:t>: F. </a:t>
            </a:r>
            <a:r>
              <a:rPr lang="en-US" dirty="0" err="1">
                <a:solidFill>
                  <a:srgbClr val="0432FF"/>
                </a:solidFill>
              </a:rPr>
              <a:t>Asvesta</a:t>
            </a:r>
            <a:r>
              <a:rPr lang="en-US" dirty="0">
                <a:solidFill>
                  <a:srgbClr val="0432FF"/>
                </a:solidFill>
              </a:rPr>
              <a:t>, M. Borge, R. </a:t>
            </a:r>
            <a:r>
              <a:rPr lang="en-US" dirty="0" err="1">
                <a:solidFill>
                  <a:srgbClr val="0432FF"/>
                </a:solidFill>
              </a:rPr>
              <a:t>Corsini</a:t>
            </a:r>
            <a:r>
              <a:rPr lang="en-US" dirty="0">
                <a:solidFill>
                  <a:srgbClr val="0432FF"/>
                </a:solidFill>
              </a:rPr>
              <a:t>, I. Efthymiopoulos, </a:t>
            </a:r>
            <a:r>
              <a:rPr lang="en-US" dirty="0" err="1">
                <a:solidFill>
                  <a:srgbClr val="0432FF"/>
                </a:solidFill>
              </a:rPr>
              <a:t>D.Gamba</a:t>
            </a:r>
            <a:r>
              <a:rPr lang="en-US" dirty="0">
                <a:solidFill>
                  <a:srgbClr val="0432FF"/>
                </a:solidFill>
              </a:rPr>
              <a:t>, P. </a:t>
            </a:r>
            <a:r>
              <a:rPr lang="en-US" dirty="0" err="1">
                <a:solidFill>
                  <a:srgbClr val="0432FF"/>
                </a:solidFill>
              </a:rPr>
              <a:t>Korysko</a:t>
            </a:r>
            <a:r>
              <a:rPr lang="en-US" dirty="0">
                <a:solidFill>
                  <a:srgbClr val="0432FF"/>
                </a:solidFill>
              </a:rPr>
              <a:t>, </a:t>
            </a:r>
            <a:r>
              <a:rPr lang="en-US" dirty="0" err="1">
                <a:solidFill>
                  <a:srgbClr val="0432FF"/>
                </a:solidFill>
              </a:rPr>
              <a:t>M.Lozano</a:t>
            </a:r>
            <a:r>
              <a:rPr lang="en-US" dirty="0">
                <a:solidFill>
                  <a:srgbClr val="0432FF"/>
                </a:solidFill>
              </a:rPr>
              <a:t>, </a:t>
            </a:r>
            <a:r>
              <a:rPr lang="en-US" dirty="0" err="1">
                <a:solidFill>
                  <a:srgbClr val="0432FF"/>
                </a:solidFill>
              </a:rPr>
              <a:t>L.Ponce</a:t>
            </a:r>
            <a:r>
              <a:rPr lang="en-US" dirty="0">
                <a:solidFill>
                  <a:srgbClr val="0432FF"/>
                </a:solidFill>
              </a:rPr>
              <a:t>, T. </a:t>
            </a:r>
            <a:r>
              <a:rPr lang="en-US" dirty="0" err="1">
                <a:solidFill>
                  <a:srgbClr val="0432FF"/>
                </a:solidFill>
              </a:rPr>
              <a:t>Prebibaj</a:t>
            </a:r>
            <a:r>
              <a:rPr lang="en-US" dirty="0">
                <a:solidFill>
                  <a:srgbClr val="0432FF"/>
                </a:solidFill>
              </a:rPr>
              <a:t>, A. Rodrigues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B62FC1-277B-2A45-3715-F040C1BE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94" y="2447925"/>
            <a:ext cx="10798140" cy="16891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dvanced </a:t>
            </a:r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/>
              <a:t>raining School on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US" dirty="0"/>
              <a:t>peration of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ccelerators</a:t>
            </a:r>
            <a:br>
              <a:rPr lang="en-US" dirty="0"/>
            </a:br>
            <a:r>
              <a:rPr lang="en-US" dirty="0">
                <a:solidFill>
                  <a:srgbClr val="0432FF"/>
                </a:solidFill>
              </a:rPr>
              <a:t>CERN, 12-16 May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173673-9351-8B22-2438-D7F7D68C2C29}"/>
              </a:ext>
            </a:extLst>
          </p:cNvPr>
          <p:cNvSpPr txBox="1"/>
          <p:nvPr/>
        </p:nvSpPr>
        <p:spPr>
          <a:xfrm>
            <a:off x="8943958" y="5783496"/>
            <a:ext cx="2443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I. Efthymiopoulos</a:t>
            </a:r>
          </a:p>
          <a:p>
            <a:r>
              <a:rPr lang="en-US" sz="1400" b="1" dirty="0"/>
              <a:t>ATSOA25 Meeting, 12.05.2025</a:t>
            </a:r>
          </a:p>
        </p:txBody>
      </p:sp>
    </p:spTree>
    <p:extLst>
      <p:ext uri="{BB962C8B-B14F-4D97-AF65-F5344CB8AC3E}">
        <p14:creationId xmlns:p14="http://schemas.microsoft.com/office/powerpoint/2010/main" val="133764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17E08-218C-7DBA-80BA-603B4697A4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3BE42-1D03-1D77-52EC-9BF271447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ATSOA25 - Practicalities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793A6-D583-8C58-5730-CDBD13758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School survey</a:t>
            </a:r>
          </a:p>
          <a:p>
            <a:pPr lvl="1"/>
            <a:r>
              <a:rPr lang="en-US" dirty="0"/>
              <a:t>Feedback (form on indico) on the school organization courses, and overall experience</a:t>
            </a:r>
          </a:p>
          <a:p>
            <a:pPr lvl="1"/>
            <a:r>
              <a:rPr lang="en-US" dirty="0"/>
              <a:t>I would appreciate it if you could fill it all of you! 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432FF"/>
                </a:solidFill>
              </a:rPr>
              <a:t>Certificate of attendance</a:t>
            </a:r>
          </a:p>
          <a:p>
            <a:pPr lvl="1"/>
            <a:r>
              <a:rPr lang="en-US" dirty="0"/>
              <a:t>I will provide an attendance certificate for the school by email a few days after the end of the School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432FF"/>
                </a:solidFill>
              </a:rPr>
              <a:t>I propose we create a WhatsApp or Viber group for fast communication</a:t>
            </a:r>
          </a:p>
          <a:p>
            <a:pPr lvl="1"/>
            <a:r>
              <a:rPr lang="en-US" dirty="0"/>
              <a:t>Volunteers?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FD945-9329-6F68-AACE-53BC20445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4EA4-BC28-AA41-AFCB-856F04616DC7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FEFCB-B24E-06F7-31F4-96BC7B30D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6A78F-92D1-5A32-7C42-35487CBA2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51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3334E2-43D5-21FF-8432-E0767EE3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ATSOA 2025 @ CERN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B5B5E9-B5F7-76E1-5ABB-5334946D5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2196549"/>
            <a:ext cx="8208993" cy="3984252"/>
          </a:xfrm>
        </p:spPr>
        <p:txBody>
          <a:bodyPr>
            <a:normAutofit/>
          </a:bodyPr>
          <a:lstStyle/>
          <a:p>
            <a:r>
              <a:rPr lang="en-US" dirty="0"/>
              <a:t>Event web : </a:t>
            </a:r>
            <a:r>
              <a:rPr lang="en-US" dirty="0">
                <a:hlinkClick r:id="rId2"/>
              </a:rPr>
              <a:t>https://indico.cern.ch/e/atsoa2025</a:t>
            </a:r>
            <a:endParaRPr lang="en-US" dirty="0"/>
          </a:p>
          <a:p>
            <a:endParaRPr lang="en-US" dirty="0"/>
          </a:p>
          <a:p>
            <a:r>
              <a:rPr lang="en-US" dirty="0"/>
              <a:t>Thank you for your interest to the school</a:t>
            </a:r>
          </a:p>
          <a:p>
            <a:endParaRPr lang="en-US" dirty="0"/>
          </a:p>
          <a:p>
            <a:r>
              <a:rPr lang="en-US" dirty="0"/>
              <a:t>We hope the school will be interesting for you, and what you will learn, as well as the overall experience, will be profitable for your future career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7046EB-2726-C7F9-FDBD-A371C0E2F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EA39-B898-5643-9BFF-572325971569}" type="datetime1">
              <a:rPr lang="de-CH" smtClean="0"/>
              <a:t>13.05.25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FA5638-15E7-5E3E-449B-4E217C776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AF868F-39D0-630D-D24F-A92325CE2F2A}"/>
              </a:ext>
            </a:extLst>
          </p:cNvPr>
          <p:cNvSpPr/>
          <p:nvPr/>
        </p:nvSpPr>
        <p:spPr>
          <a:xfrm>
            <a:off x="2579392" y="1134257"/>
            <a:ext cx="3101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Welcome!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7F4BD94-657B-268E-B310-39576EC36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A poster with images of various machines&#10;&#10;AI-generated content may be incorrect.">
            <a:extLst>
              <a:ext uri="{FF2B5EF4-FFF2-40B4-BE49-F238E27FC236}">
                <a16:creationId xmlns:a16="http://schemas.microsoft.com/office/drawing/2014/main" id="{61D63A5B-20D1-B3FE-C2CE-F0492A1218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3145" y="1291137"/>
            <a:ext cx="3669983" cy="489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7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C457C-CEE5-CA4E-F91F-EC47A978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716" y="-4318"/>
            <a:ext cx="9585960" cy="1097000"/>
          </a:xfrm>
        </p:spPr>
        <p:txBody>
          <a:bodyPr/>
          <a:lstStyle/>
          <a:p>
            <a:r>
              <a:rPr lang="en-US" dirty="0"/>
              <a:t>ATSOA 2025 @ CERN </a:t>
            </a:r>
            <a:endParaRPr lang="en-US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22621-0BBE-DFBF-93C8-6C888006D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Advanced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no real prerequisite, basic knowledge of physics, electromagnetism, mathematics and programming </a:t>
            </a:r>
            <a:r>
              <a:rPr lang="en-US" dirty="0"/>
              <a:t>– </a:t>
            </a:r>
            <a:r>
              <a:rPr lang="en-US" dirty="0">
                <a:solidFill>
                  <a:srgbClr val="C00000"/>
                </a:solidFill>
              </a:rPr>
              <a:t>ready to learn and explore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Training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content – subjects/topics  - hands-on on </a:t>
            </a:r>
            <a:r>
              <a:rPr lang="en-US" dirty="0"/>
              <a:t>– </a:t>
            </a:r>
            <a:r>
              <a:rPr lang="en-US" dirty="0">
                <a:solidFill>
                  <a:srgbClr val="C00000"/>
                </a:solidFill>
              </a:rPr>
              <a:t>learn principles and apply to real systems</a:t>
            </a:r>
          </a:p>
          <a:p>
            <a:pPr lvl="0"/>
            <a:endParaRPr lang="en-US" b="1" dirty="0">
              <a:solidFill>
                <a:srgbClr val="00B050"/>
              </a:solidFill>
            </a:endParaRPr>
          </a:p>
          <a:p>
            <a:pPr lvl="0"/>
            <a:r>
              <a:rPr lang="en-US" b="1" dirty="0">
                <a:solidFill>
                  <a:srgbClr val="00B050"/>
                </a:solidFill>
              </a:rPr>
              <a:t>School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students/trainees – lecturers/instructors</a:t>
            </a:r>
            <a:r>
              <a:rPr lang="en-US" dirty="0"/>
              <a:t> - </a:t>
            </a:r>
            <a:r>
              <a:rPr lang="en-US" dirty="0">
                <a:solidFill>
                  <a:srgbClr val="C00000"/>
                </a:solidFill>
              </a:rPr>
              <a:t>exercises</a:t>
            </a:r>
            <a:endParaRPr lang="en-US" b="1" dirty="0">
              <a:solidFill>
                <a:srgbClr val="00B050"/>
              </a:solidFill>
            </a:endParaRP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Operation of Accelerators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Beam production/manipulation – systems in accelerators </a:t>
            </a:r>
            <a:r>
              <a:rPr lang="en-US" dirty="0"/>
              <a:t>– </a:t>
            </a:r>
            <a:r>
              <a:rPr lang="en-US" dirty="0">
                <a:solidFill>
                  <a:srgbClr val="C00000"/>
                </a:solidFill>
              </a:rPr>
              <a:t>practice with real beams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C6C78-942D-468E-0596-0DB87BD5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fld id="{F982F12A-0D7E-8948-BB5E-82AF6557B49E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180FD-CF79-431B-C371-C22750DE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9C64C603-6732-6E76-D031-4ABAAFBC546D}"/>
              </a:ext>
            </a:extLst>
          </p:cNvPr>
          <p:cNvSpPr>
            <a:spLocks/>
          </p:cNvSpPr>
          <p:nvPr/>
        </p:nvSpPr>
        <p:spPr bwMode="auto">
          <a:xfrm>
            <a:off x="9134856" y="3876816"/>
            <a:ext cx="1675442" cy="1298351"/>
          </a:xfrm>
          <a:custGeom>
            <a:avLst/>
            <a:gdLst>
              <a:gd name="T0" fmla="*/ 667 w 671"/>
              <a:gd name="T1" fmla="*/ 247 h 469"/>
              <a:gd name="T2" fmla="*/ 617 w 671"/>
              <a:gd name="T3" fmla="*/ 289 h 469"/>
              <a:gd name="T4" fmla="*/ 583 w 671"/>
              <a:gd name="T5" fmla="*/ 286 h 469"/>
              <a:gd name="T6" fmla="*/ 550 w 671"/>
              <a:gd name="T7" fmla="*/ 283 h 469"/>
              <a:gd name="T8" fmla="*/ 535 w 671"/>
              <a:gd name="T9" fmla="*/ 319 h 469"/>
              <a:gd name="T10" fmla="*/ 548 w 671"/>
              <a:gd name="T11" fmla="*/ 450 h 469"/>
              <a:gd name="T12" fmla="*/ 467 w 671"/>
              <a:gd name="T13" fmla="*/ 457 h 469"/>
              <a:gd name="T14" fmla="*/ 389 w 671"/>
              <a:gd name="T15" fmla="*/ 457 h 469"/>
              <a:gd name="T16" fmla="*/ 391 w 671"/>
              <a:gd name="T17" fmla="*/ 367 h 469"/>
              <a:gd name="T18" fmla="*/ 353 w 671"/>
              <a:gd name="T19" fmla="*/ 324 h 469"/>
              <a:gd name="T20" fmla="*/ 300 w 671"/>
              <a:gd name="T21" fmla="*/ 332 h 469"/>
              <a:gd name="T22" fmla="*/ 288 w 671"/>
              <a:gd name="T23" fmla="*/ 411 h 469"/>
              <a:gd name="T24" fmla="*/ 291 w 671"/>
              <a:gd name="T25" fmla="*/ 439 h 469"/>
              <a:gd name="T26" fmla="*/ 254 w 671"/>
              <a:gd name="T27" fmla="*/ 463 h 469"/>
              <a:gd name="T28" fmla="*/ 129 w 671"/>
              <a:gd name="T29" fmla="*/ 442 h 469"/>
              <a:gd name="T30" fmla="*/ 123 w 671"/>
              <a:gd name="T31" fmla="*/ 289 h 469"/>
              <a:gd name="T32" fmla="*/ 15 w 671"/>
              <a:gd name="T33" fmla="*/ 277 h 469"/>
              <a:gd name="T34" fmla="*/ 12 w 671"/>
              <a:gd name="T35" fmla="*/ 199 h 469"/>
              <a:gd name="T36" fmla="*/ 82 w 671"/>
              <a:gd name="T37" fmla="*/ 186 h 469"/>
              <a:gd name="T38" fmla="*/ 119 w 671"/>
              <a:gd name="T39" fmla="*/ 192 h 469"/>
              <a:gd name="T40" fmla="*/ 131 w 671"/>
              <a:gd name="T41" fmla="*/ 157 h 469"/>
              <a:gd name="T42" fmla="*/ 123 w 671"/>
              <a:gd name="T43" fmla="*/ 24 h 469"/>
              <a:gd name="T44" fmla="*/ 215 w 671"/>
              <a:gd name="T45" fmla="*/ 9 h 469"/>
              <a:gd name="T46" fmla="*/ 290 w 671"/>
              <a:gd name="T47" fmla="*/ 33 h 469"/>
              <a:gd name="T48" fmla="*/ 285 w 671"/>
              <a:gd name="T49" fmla="*/ 76 h 469"/>
              <a:gd name="T50" fmla="*/ 283 w 671"/>
              <a:gd name="T51" fmla="*/ 122 h 469"/>
              <a:gd name="T52" fmla="*/ 381 w 671"/>
              <a:gd name="T53" fmla="*/ 134 h 469"/>
              <a:gd name="T54" fmla="*/ 388 w 671"/>
              <a:gd name="T55" fmla="*/ 86 h 469"/>
              <a:gd name="T56" fmla="*/ 379 w 671"/>
              <a:gd name="T57" fmla="*/ 42 h 469"/>
              <a:gd name="T58" fmla="*/ 487 w 671"/>
              <a:gd name="T59" fmla="*/ 16 h 469"/>
              <a:gd name="T60" fmla="*/ 547 w 671"/>
              <a:gd name="T61" fmla="*/ 22 h 469"/>
              <a:gd name="T62" fmla="*/ 534 w 671"/>
              <a:gd name="T63" fmla="*/ 171 h 469"/>
              <a:gd name="T64" fmla="*/ 648 w 671"/>
              <a:gd name="T65" fmla="*/ 184 h 469"/>
              <a:gd name="T66" fmla="*/ 667 w 671"/>
              <a:gd name="T67" fmla="*/ 247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1" h="469">
                <a:moveTo>
                  <a:pt x="667" y="247"/>
                </a:moveTo>
                <a:cubicBezTo>
                  <a:pt x="663" y="269"/>
                  <a:pt x="646" y="288"/>
                  <a:pt x="617" y="289"/>
                </a:cubicBezTo>
                <a:cubicBezTo>
                  <a:pt x="607" y="289"/>
                  <a:pt x="595" y="287"/>
                  <a:pt x="583" y="286"/>
                </a:cubicBezTo>
                <a:cubicBezTo>
                  <a:pt x="573" y="285"/>
                  <a:pt x="558" y="281"/>
                  <a:pt x="550" y="283"/>
                </a:cubicBezTo>
                <a:cubicBezTo>
                  <a:pt x="540" y="286"/>
                  <a:pt x="536" y="308"/>
                  <a:pt x="535" y="319"/>
                </a:cubicBezTo>
                <a:cubicBezTo>
                  <a:pt x="532" y="365"/>
                  <a:pt x="542" y="411"/>
                  <a:pt x="548" y="450"/>
                </a:cubicBezTo>
                <a:cubicBezTo>
                  <a:pt x="519" y="453"/>
                  <a:pt x="497" y="454"/>
                  <a:pt x="467" y="457"/>
                </a:cubicBezTo>
                <a:cubicBezTo>
                  <a:pt x="447" y="459"/>
                  <a:pt x="408" y="469"/>
                  <a:pt x="389" y="457"/>
                </a:cubicBezTo>
                <a:cubicBezTo>
                  <a:pt x="365" y="441"/>
                  <a:pt x="393" y="393"/>
                  <a:pt x="391" y="367"/>
                </a:cubicBezTo>
                <a:cubicBezTo>
                  <a:pt x="390" y="343"/>
                  <a:pt x="371" y="327"/>
                  <a:pt x="353" y="324"/>
                </a:cubicBezTo>
                <a:cubicBezTo>
                  <a:pt x="335" y="322"/>
                  <a:pt x="314" y="324"/>
                  <a:pt x="300" y="332"/>
                </a:cubicBezTo>
                <a:cubicBezTo>
                  <a:pt x="280" y="344"/>
                  <a:pt x="284" y="386"/>
                  <a:pt x="288" y="411"/>
                </a:cubicBezTo>
                <a:cubicBezTo>
                  <a:pt x="289" y="420"/>
                  <a:pt x="292" y="431"/>
                  <a:pt x="291" y="439"/>
                </a:cubicBezTo>
                <a:cubicBezTo>
                  <a:pt x="288" y="453"/>
                  <a:pt x="272" y="461"/>
                  <a:pt x="254" y="463"/>
                </a:cubicBezTo>
                <a:cubicBezTo>
                  <a:pt x="205" y="468"/>
                  <a:pt x="165" y="451"/>
                  <a:pt x="129" y="442"/>
                </a:cubicBezTo>
                <a:cubicBezTo>
                  <a:pt x="142" y="398"/>
                  <a:pt x="144" y="304"/>
                  <a:pt x="123" y="289"/>
                </a:cubicBezTo>
                <a:cubicBezTo>
                  <a:pt x="102" y="274"/>
                  <a:pt x="40" y="301"/>
                  <a:pt x="15" y="277"/>
                </a:cubicBezTo>
                <a:cubicBezTo>
                  <a:pt x="0" y="263"/>
                  <a:pt x="0" y="218"/>
                  <a:pt x="12" y="199"/>
                </a:cubicBezTo>
                <a:cubicBezTo>
                  <a:pt x="24" y="178"/>
                  <a:pt x="55" y="182"/>
                  <a:pt x="82" y="186"/>
                </a:cubicBezTo>
                <a:cubicBezTo>
                  <a:pt x="91" y="187"/>
                  <a:pt x="108" y="195"/>
                  <a:pt x="119" y="192"/>
                </a:cubicBezTo>
                <a:cubicBezTo>
                  <a:pt x="128" y="189"/>
                  <a:pt x="130" y="171"/>
                  <a:pt x="131" y="157"/>
                </a:cubicBezTo>
                <a:cubicBezTo>
                  <a:pt x="135" y="107"/>
                  <a:pt x="126" y="67"/>
                  <a:pt x="123" y="24"/>
                </a:cubicBezTo>
                <a:cubicBezTo>
                  <a:pt x="152" y="21"/>
                  <a:pt x="183" y="12"/>
                  <a:pt x="215" y="9"/>
                </a:cubicBezTo>
                <a:cubicBezTo>
                  <a:pt x="248" y="7"/>
                  <a:pt x="285" y="11"/>
                  <a:pt x="290" y="33"/>
                </a:cubicBezTo>
                <a:cubicBezTo>
                  <a:pt x="291" y="41"/>
                  <a:pt x="286" y="69"/>
                  <a:pt x="285" y="76"/>
                </a:cubicBezTo>
                <a:cubicBezTo>
                  <a:pt x="283" y="90"/>
                  <a:pt x="278" y="108"/>
                  <a:pt x="283" y="122"/>
                </a:cubicBezTo>
                <a:cubicBezTo>
                  <a:pt x="293" y="150"/>
                  <a:pt x="360" y="156"/>
                  <a:pt x="381" y="134"/>
                </a:cubicBezTo>
                <a:cubicBezTo>
                  <a:pt x="390" y="125"/>
                  <a:pt x="389" y="102"/>
                  <a:pt x="388" y="86"/>
                </a:cubicBezTo>
                <a:cubicBezTo>
                  <a:pt x="386" y="70"/>
                  <a:pt x="377" y="57"/>
                  <a:pt x="379" y="42"/>
                </a:cubicBezTo>
                <a:cubicBezTo>
                  <a:pt x="383" y="0"/>
                  <a:pt x="449" y="13"/>
                  <a:pt x="487" y="16"/>
                </a:cubicBezTo>
                <a:cubicBezTo>
                  <a:pt x="508" y="18"/>
                  <a:pt x="528" y="20"/>
                  <a:pt x="547" y="22"/>
                </a:cubicBezTo>
                <a:cubicBezTo>
                  <a:pt x="535" y="63"/>
                  <a:pt x="529" y="143"/>
                  <a:pt x="534" y="171"/>
                </a:cubicBezTo>
                <a:cubicBezTo>
                  <a:pt x="540" y="198"/>
                  <a:pt x="617" y="167"/>
                  <a:pt x="648" y="184"/>
                </a:cubicBezTo>
                <a:cubicBezTo>
                  <a:pt x="660" y="191"/>
                  <a:pt x="671" y="224"/>
                  <a:pt x="667" y="247"/>
                </a:cubicBezTo>
                <a:close/>
              </a:path>
            </a:pathLst>
          </a:custGeom>
          <a:solidFill>
            <a:srgbClr val="0432FF"/>
          </a:solidFill>
          <a:ln w="19050"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us</a:t>
            </a:r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CE96572F-AB2F-29C5-521B-DBC86054CAA1}"/>
              </a:ext>
            </a:extLst>
          </p:cNvPr>
          <p:cNvSpPr>
            <a:spLocks/>
          </p:cNvSpPr>
          <p:nvPr/>
        </p:nvSpPr>
        <p:spPr bwMode="auto">
          <a:xfrm rot="5400000" flipV="1">
            <a:off x="10172614" y="3818769"/>
            <a:ext cx="1857296" cy="1414446"/>
          </a:xfrm>
          <a:custGeom>
            <a:avLst/>
            <a:gdLst>
              <a:gd name="T0" fmla="*/ 667 w 671"/>
              <a:gd name="T1" fmla="*/ 247 h 469"/>
              <a:gd name="T2" fmla="*/ 617 w 671"/>
              <a:gd name="T3" fmla="*/ 289 h 469"/>
              <a:gd name="T4" fmla="*/ 583 w 671"/>
              <a:gd name="T5" fmla="*/ 286 h 469"/>
              <a:gd name="T6" fmla="*/ 550 w 671"/>
              <a:gd name="T7" fmla="*/ 283 h 469"/>
              <a:gd name="T8" fmla="*/ 535 w 671"/>
              <a:gd name="T9" fmla="*/ 319 h 469"/>
              <a:gd name="T10" fmla="*/ 548 w 671"/>
              <a:gd name="T11" fmla="*/ 450 h 469"/>
              <a:gd name="T12" fmla="*/ 467 w 671"/>
              <a:gd name="T13" fmla="*/ 457 h 469"/>
              <a:gd name="T14" fmla="*/ 389 w 671"/>
              <a:gd name="T15" fmla="*/ 457 h 469"/>
              <a:gd name="T16" fmla="*/ 391 w 671"/>
              <a:gd name="T17" fmla="*/ 367 h 469"/>
              <a:gd name="T18" fmla="*/ 353 w 671"/>
              <a:gd name="T19" fmla="*/ 324 h 469"/>
              <a:gd name="T20" fmla="*/ 300 w 671"/>
              <a:gd name="T21" fmla="*/ 332 h 469"/>
              <a:gd name="T22" fmla="*/ 288 w 671"/>
              <a:gd name="T23" fmla="*/ 411 h 469"/>
              <a:gd name="T24" fmla="*/ 291 w 671"/>
              <a:gd name="T25" fmla="*/ 439 h 469"/>
              <a:gd name="T26" fmla="*/ 254 w 671"/>
              <a:gd name="T27" fmla="*/ 463 h 469"/>
              <a:gd name="T28" fmla="*/ 129 w 671"/>
              <a:gd name="T29" fmla="*/ 442 h 469"/>
              <a:gd name="T30" fmla="*/ 123 w 671"/>
              <a:gd name="T31" fmla="*/ 289 h 469"/>
              <a:gd name="T32" fmla="*/ 15 w 671"/>
              <a:gd name="T33" fmla="*/ 277 h 469"/>
              <a:gd name="T34" fmla="*/ 12 w 671"/>
              <a:gd name="T35" fmla="*/ 199 h 469"/>
              <a:gd name="T36" fmla="*/ 82 w 671"/>
              <a:gd name="T37" fmla="*/ 186 h 469"/>
              <a:gd name="T38" fmla="*/ 119 w 671"/>
              <a:gd name="T39" fmla="*/ 192 h 469"/>
              <a:gd name="T40" fmla="*/ 131 w 671"/>
              <a:gd name="T41" fmla="*/ 157 h 469"/>
              <a:gd name="T42" fmla="*/ 123 w 671"/>
              <a:gd name="T43" fmla="*/ 24 h 469"/>
              <a:gd name="T44" fmla="*/ 215 w 671"/>
              <a:gd name="T45" fmla="*/ 9 h 469"/>
              <a:gd name="T46" fmla="*/ 290 w 671"/>
              <a:gd name="T47" fmla="*/ 33 h 469"/>
              <a:gd name="T48" fmla="*/ 285 w 671"/>
              <a:gd name="T49" fmla="*/ 76 h 469"/>
              <a:gd name="T50" fmla="*/ 283 w 671"/>
              <a:gd name="T51" fmla="*/ 122 h 469"/>
              <a:gd name="T52" fmla="*/ 381 w 671"/>
              <a:gd name="T53" fmla="*/ 134 h 469"/>
              <a:gd name="T54" fmla="*/ 388 w 671"/>
              <a:gd name="T55" fmla="*/ 86 h 469"/>
              <a:gd name="T56" fmla="*/ 379 w 671"/>
              <a:gd name="T57" fmla="*/ 42 h 469"/>
              <a:gd name="T58" fmla="*/ 487 w 671"/>
              <a:gd name="T59" fmla="*/ 16 h 469"/>
              <a:gd name="T60" fmla="*/ 547 w 671"/>
              <a:gd name="T61" fmla="*/ 22 h 469"/>
              <a:gd name="T62" fmla="*/ 534 w 671"/>
              <a:gd name="T63" fmla="*/ 171 h 469"/>
              <a:gd name="T64" fmla="*/ 648 w 671"/>
              <a:gd name="T65" fmla="*/ 184 h 469"/>
              <a:gd name="T66" fmla="*/ 667 w 671"/>
              <a:gd name="T67" fmla="*/ 247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1" h="469">
                <a:moveTo>
                  <a:pt x="667" y="247"/>
                </a:moveTo>
                <a:cubicBezTo>
                  <a:pt x="663" y="269"/>
                  <a:pt x="646" y="288"/>
                  <a:pt x="617" y="289"/>
                </a:cubicBezTo>
                <a:cubicBezTo>
                  <a:pt x="607" y="289"/>
                  <a:pt x="595" y="287"/>
                  <a:pt x="583" y="286"/>
                </a:cubicBezTo>
                <a:cubicBezTo>
                  <a:pt x="573" y="285"/>
                  <a:pt x="558" y="281"/>
                  <a:pt x="550" y="283"/>
                </a:cubicBezTo>
                <a:cubicBezTo>
                  <a:pt x="540" y="286"/>
                  <a:pt x="536" y="308"/>
                  <a:pt x="535" y="319"/>
                </a:cubicBezTo>
                <a:cubicBezTo>
                  <a:pt x="532" y="365"/>
                  <a:pt x="542" y="411"/>
                  <a:pt x="548" y="450"/>
                </a:cubicBezTo>
                <a:cubicBezTo>
                  <a:pt x="519" y="453"/>
                  <a:pt x="497" y="454"/>
                  <a:pt x="467" y="457"/>
                </a:cubicBezTo>
                <a:cubicBezTo>
                  <a:pt x="447" y="459"/>
                  <a:pt x="408" y="469"/>
                  <a:pt x="389" y="457"/>
                </a:cubicBezTo>
                <a:cubicBezTo>
                  <a:pt x="365" y="441"/>
                  <a:pt x="393" y="393"/>
                  <a:pt x="391" y="367"/>
                </a:cubicBezTo>
                <a:cubicBezTo>
                  <a:pt x="390" y="343"/>
                  <a:pt x="371" y="327"/>
                  <a:pt x="353" y="324"/>
                </a:cubicBezTo>
                <a:cubicBezTo>
                  <a:pt x="335" y="322"/>
                  <a:pt x="314" y="324"/>
                  <a:pt x="300" y="332"/>
                </a:cubicBezTo>
                <a:cubicBezTo>
                  <a:pt x="280" y="344"/>
                  <a:pt x="284" y="386"/>
                  <a:pt x="288" y="411"/>
                </a:cubicBezTo>
                <a:cubicBezTo>
                  <a:pt x="289" y="420"/>
                  <a:pt x="292" y="431"/>
                  <a:pt x="291" y="439"/>
                </a:cubicBezTo>
                <a:cubicBezTo>
                  <a:pt x="288" y="453"/>
                  <a:pt x="272" y="461"/>
                  <a:pt x="254" y="463"/>
                </a:cubicBezTo>
                <a:cubicBezTo>
                  <a:pt x="205" y="468"/>
                  <a:pt x="165" y="451"/>
                  <a:pt x="129" y="442"/>
                </a:cubicBezTo>
                <a:cubicBezTo>
                  <a:pt x="142" y="398"/>
                  <a:pt x="144" y="304"/>
                  <a:pt x="123" y="289"/>
                </a:cubicBezTo>
                <a:cubicBezTo>
                  <a:pt x="102" y="274"/>
                  <a:pt x="40" y="301"/>
                  <a:pt x="15" y="277"/>
                </a:cubicBezTo>
                <a:cubicBezTo>
                  <a:pt x="0" y="263"/>
                  <a:pt x="0" y="218"/>
                  <a:pt x="12" y="199"/>
                </a:cubicBezTo>
                <a:cubicBezTo>
                  <a:pt x="24" y="178"/>
                  <a:pt x="55" y="182"/>
                  <a:pt x="82" y="186"/>
                </a:cubicBezTo>
                <a:cubicBezTo>
                  <a:pt x="91" y="187"/>
                  <a:pt x="108" y="195"/>
                  <a:pt x="119" y="192"/>
                </a:cubicBezTo>
                <a:cubicBezTo>
                  <a:pt x="128" y="189"/>
                  <a:pt x="130" y="171"/>
                  <a:pt x="131" y="157"/>
                </a:cubicBezTo>
                <a:cubicBezTo>
                  <a:pt x="135" y="107"/>
                  <a:pt x="126" y="67"/>
                  <a:pt x="123" y="24"/>
                </a:cubicBezTo>
                <a:cubicBezTo>
                  <a:pt x="152" y="21"/>
                  <a:pt x="183" y="12"/>
                  <a:pt x="215" y="9"/>
                </a:cubicBezTo>
                <a:cubicBezTo>
                  <a:pt x="248" y="7"/>
                  <a:pt x="285" y="11"/>
                  <a:pt x="290" y="33"/>
                </a:cubicBezTo>
                <a:cubicBezTo>
                  <a:pt x="291" y="41"/>
                  <a:pt x="286" y="69"/>
                  <a:pt x="285" y="76"/>
                </a:cubicBezTo>
                <a:cubicBezTo>
                  <a:pt x="283" y="90"/>
                  <a:pt x="278" y="108"/>
                  <a:pt x="283" y="122"/>
                </a:cubicBezTo>
                <a:cubicBezTo>
                  <a:pt x="293" y="150"/>
                  <a:pt x="360" y="156"/>
                  <a:pt x="381" y="134"/>
                </a:cubicBezTo>
                <a:cubicBezTo>
                  <a:pt x="390" y="125"/>
                  <a:pt x="389" y="102"/>
                  <a:pt x="388" y="86"/>
                </a:cubicBezTo>
                <a:cubicBezTo>
                  <a:pt x="386" y="70"/>
                  <a:pt x="377" y="57"/>
                  <a:pt x="379" y="42"/>
                </a:cubicBezTo>
                <a:cubicBezTo>
                  <a:pt x="383" y="0"/>
                  <a:pt x="449" y="13"/>
                  <a:pt x="487" y="16"/>
                </a:cubicBezTo>
                <a:cubicBezTo>
                  <a:pt x="508" y="18"/>
                  <a:pt x="528" y="20"/>
                  <a:pt x="547" y="22"/>
                </a:cubicBezTo>
                <a:cubicBezTo>
                  <a:pt x="535" y="63"/>
                  <a:pt x="529" y="143"/>
                  <a:pt x="534" y="171"/>
                </a:cubicBezTo>
                <a:cubicBezTo>
                  <a:pt x="540" y="198"/>
                  <a:pt x="617" y="167"/>
                  <a:pt x="648" y="184"/>
                </a:cubicBezTo>
                <a:cubicBezTo>
                  <a:pt x="660" y="191"/>
                  <a:pt x="671" y="224"/>
                  <a:pt x="667" y="247"/>
                </a:cubicBezTo>
                <a:close/>
              </a:path>
            </a:pathLst>
          </a:custGeom>
          <a:solidFill>
            <a:srgbClr val="941100"/>
          </a:solidFill>
          <a:ln w="19050"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/>
        </p:spPr>
        <p:txBody>
          <a:bodyPr vert="vert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you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AC2A68C-DF5C-0E95-A1E7-A2B69EB66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7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C457C-CEE5-CA4E-F91F-EC47A978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/>
          <a:p>
            <a:r>
              <a:rPr lang="en-US" dirty="0"/>
              <a:t>Accelerators</a:t>
            </a:r>
          </a:p>
        </p:txBody>
      </p:sp>
      <p:pic>
        <p:nvPicPr>
          <p:cNvPr id="10" name="Content Placeholder 9" descr="A diagram of a complex&#10;&#10;Description automatically generated">
            <a:extLst>
              <a:ext uri="{FF2B5EF4-FFF2-40B4-BE49-F238E27FC236}">
                <a16:creationId xmlns:a16="http://schemas.microsoft.com/office/drawing/2014/main" id="{2737FC78-B041-4C3E-2042-318F771CCC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8682" y="1115256"/>
            <a:ext cx="6485869" cy="528269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C6C78-942D-468E-0596-0DB87BD5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fld id="{18563FA5-180F-8540-9C7C-1C000FF7D32F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180FD-CF79-431B-C371-C22750DE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F91950-D6A5-52DA-72D3-EBCA00F4E47D}"/>
              </a:ext>
            </a:extLst>
          </p:cNvPr>
          <p:cNvGrpSpPr/>
          <p:nvPr/>
        </p:nvGrpSpPr>
        <p:grpSpPr>
          <a:xfrm>
            <a:off x="7473435" y="4313582"/>
            <a:ext cx="4006261" cy="864705"/>
            <a:chOff x="7473435" y="4313582"/>
            <a:chExt cx="3658391" cy="86470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A2D732E-D4E8-CA4F-19BA-9533852CC627}"/>
                </a:ext>
              </a:extLst>
            </p:cNvPr>
            <p:cNvSpPr/>
            <p:nvPr/>
          </p:nvSpPr>
          <p:spPr>
            <a:xfrm>
              <a:off x="7473435" y="4442791"/>
              <a:ext cx="1661421" cy="735496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Line Callout 2 (Accent Bar) 17">
              <a:extLst>
                <a:ext uri="{FF2B5EF4-FFF2-40B4-BE49-F238E27FC236}">
                  <a16:creationId xmlns:a16="http://schemas.microsoft.com/office/drawing/2014/main" id="{F0567CD5-E99B-C4BB-CBB9-6AFC78057E02}"/>
                </a:ext>
              </a:extLst>
            </p:cNvPr>
            <p:cNvSpPr/>
            <p:nvPr/>
          </p:nvSpPr>
          <p:spPr>
            <a:xfrm>
              <a:off x="10048461" y="4313582"/>
              <a:ext cx="1083365" cy="612648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82134"/>
                <a:gd name="adj6" fmla="val -122185"/>
              </a:avLst>
            </a:prstGeom>
            <a:noFill/>
            <a:ln>
              <a:solidFill>
                <a:srgbClr val="0432FF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432FF"/>
                  </a:solidFill>
                </a:rPr>
                <a:t>CLEAR </a:t>
              </a:r>
            </a:p>
            <a:p>
              <a:pPr algn="ctr"/>
              <a:r>
                <a:rPr lang="en-US" dirty="0">
                  <a:solidFill>
                    <a:srgbClr val="0432FF"/>
                  </a:solidFill>
                </a:rPr>
                <a:t>R. Corsini</a:t>
              </a:r>
            </a:p>
            <a:p>
              <a:pPr algn="ctr"/>
              <a:r>
                <a:rPr lang="en-US" dirty="0">
                  <a:solidFill>
                    <a:srgbClr val="0432FF"/>
                  </a:solidFill>
                </a:rPr>
                <a:t>P. </a:t>
              </a:r>
              <a:r>
                <a:rPr lang="en-US" dirty="0" err="1">
                  <a:solidFill>
                    <a:srgbClr val="0432FF"/>
                  </a:solidFill>
                </a:rPr>
                <a:t>Koryzko</a:t>
              </a:r>
              <a:endParaRPr lang="en-US" dirty="0">
                <a:solidFill>
                  <a:srgbClr val="0432FF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C478715-CDDD-AAB0-3903-6E444AE4C492}"/>
              </a:ext>
            </a:extLst>
          </p:cNvPr>
          <p:cNvGrpSpPr/>
          <p:nvPr/>
        </p:nvGrpSpPr>
        <p:grpSpPr>
          <a:xfrm>
            <a:off x="6874044" y="3058203"/>
            <a:ext cx="4605652" cy="1182492"/>
            <a:chOff x="6874044" y="3058203"/>
            <a:chExt cx="4605652" cy="118249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E94CE7C-A6AC-845D-FDC6-0F8642D62F5E}"/>
                </a:ext>
              </a:extLst>
            </p:cNvPr>
            <p:cNvSpPr/>
            <p:nvPr/>
          </p:nvSpPr>
          <p:spPr>
            <a:xfrm>
              <a:off x="6874044" y="3654863"/>
              <a:ext cx="1311965" cy="58583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  <a:alpha val="30000"/>
              </a:schemeClr>
            </a:solidFill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Line Callout 2 (Accent Bar) 18">
              <a:extLst>
                <a:ext uri="{FF2B5EF4-FFF2-40B4-BE49-F238E27FC236}">
                  <a16:creationId xmlns:a16="http://schemas.microsoft.com/office/drawing/2014/main" id="{9095DC38-6927-1B99-2558-3DC8A3FD4BB0}"/>
                </a:ext>
              </a:extLst>
            </p:cNvPr>
            <p:cNvSpPr/>
            <p:nvPr/>
          </p:nvSpPr>
          <p:spPr>
            <a:xfrm>
              <a:off x="9791108" y="3058203"/>
              <a:ext cx="1688588" cy="612648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36835"/>
                <a:gd name="adj6" fmla="val -115246"/>
              </a:avLst>
            </a:prstGeom>
            <a:noFill/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ISOLDE</a:t>
              </a:r>
              <a:r>
                <a:rPr lang="en-US" dirty="0">
                  <a:solidFill>
                    <a:srgbClr val="00B050"/>
                  </a:solidFill>
                </a:rPr>
                <a:t> </a:t>
              </a:r>
            </a:p>
            <a:p>
              <a:pPr algn="ctr"/>
              <a:r>
                <a:rPr lang="en-US" dirty="0">
                  <a:solidFill>
                    <a:srgbClr val="00B050"/>
                  </a:solidFill>
                </a:rPr>
                <a:t>A. Rodriguez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79BB430-BC99-39BF-4BD7-CA453E113957}"/>
              </a:ext>
            </a:extLst>
          </p:cNvPr>
          <p:cNvGrpSpPr/>
          <p:nvPr/>
        </p:nvGrpSpPr>
        <p:grpSpPr>
          <a:xfrm>
            <a:off x="798580" y="3480444"/>
            <a:ext cx="6389933" cy="1330095"/>
            <a:chOff x="798580" y="3480444"/>
            <a:chExt cx="6389933" cy="133009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A199D8E-2E92-395D-8E2C-88F376E65B02}"/>
                </a:ext>
              </a:extLst>
            </p:cNvPr>
            <p:cNvSpPr/>
            <p:nvPr/>
          </p:nvSpPr>
          <p:spPr>
            <a:xfrm>
              <a:off x="5334000" y="3670851"/>
              <a:ext cx="1854513" cy="113968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30000"/>
              </a:schemeClr>
            </a:solidFill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ine Callout 2 (Accent Bar) 19">
              <a:extLst>
                <a:ext uri="{FF2B5EF4-FFF2-40B4-BE49-F238E27FC236}">
                  <a16:creationId xmlns:a16="http://schemas.microsoft.com/office/drawing/2014/main" id="{C6DB0D1C-E647-41C3-2A21-76DF49032423}"/>
                </a:ext>
              </a:extLst>
            </p:cNvPr>
            <p:cNvSpPr/>
            <p:nvPr/>
          </p:nvSpPr>
          <p:spPr>
            <a:xfrm>
              <a:off x="798580" y="3480444"/>
              <a:ext cx="1688588" cy="1250581"/>
            </a:xfrm>
            <a:prstGeom prst="accentCallout2">
              <a:avLst>
                <a:gd name="adj1" fmla="val 15505"/>
                <a:gd name="adj2" fmla="val 89964"/>
                <a:gd name="adj3" fmla="val 22593"/>
                <a:gd name="adj4" fmla="val 122245"/>
                <a:gd name="adj5" fmla="val 51606"/>
                <a:gd name="adj6" fmla="val 288538"/>
              </a:avLst>
            </a:prstGeom>
            <a:noFill/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</a:rPr>
                <a:t>CPS Complex</a:t>
              </a:r>
            </a:p>
            <a:p>
              <a:pPr algn="ctr"/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</a:rPr>
                <a:t>PSB + PS</a:t>
              </a:r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</a:p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F. </a:t>
              </a:r>
              <a:r>
                <a:rPr lang="en-US" dirty="0" err="1">
                  <a:solidFill>
                    <a:schemeClr val="accent4">
                      <a:lumMod val="75000"/>
                    </a:schemeClr>
                  </a:solidFill>
                </a:rPr>
                <a:t>Asvesta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T. </a:t>
              </a:r>
              <a:r>
                <a:rPr lang="en-US" dirty="0" err="1">
                  <a:solidFill>
                    <a:schemeClr val="accent4">
                      <a:lumMod val="75000"/>
                    </a:schemeClr>
                  </a:solidFill>
                </a:rPr>
                <a:t>Prebibaj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266311C8-1586-ACBB-2459-B2BD8C34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4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081B5A9-EF22-3BA7-5BC9-7DBBA9708A3E}"/>
              </a:ext>
            </a:extLst>
          </p:cNvPr>
          <p:cNvGrpSpPr/>
          <p:nvPr/>
        </p:nvGrpSpPr>
        <p:grpSpPr>
          <a:xfrm>
            <a:off x="331262" y="1807622"/>
            <a:ext cx="5414240" cy="2221097"/>
            <a:chOff x="331262" y="1807622"/>
            <a:chExt cx="5414240" cy="2221097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0E89B2E3-43CD-4573-13BF-03A268D6E8B9}"/>
                </a:ext>
              </a:extLst>
            </p:cNvPr>
            <p:cNvSpPr/>
            <p:nvPr/>
          </p:nvSpPr>
          <p:spPr>
            <a:xfrm>
              <a:off x="4678866" y="3442886"/>
              <a:ext cx="1066636" cy="585833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Line Callout 2 (Accent Bar) 5">
              <a:extLst>
                <a:ext uri="{FF2B5EF4-FFF2-40B4-BE49-F238E27FC236}">
                  <a16:creationId xmlns:a16="http://schemas.microsoft.com/office/drawing/2014/main" id="{64D42F9A-3622-B96D-753C-E7ADE9DB640D}"/>
                </a:ext>
              </a:extLst>
            </p:cNvPr>
            <p:cNvSpPr/>
            <p:nvPr/>
          </p:nvSpPr>
          <p:spPr>
            <a:xfrm>
              <a:off x="331262" y="1807622"/>
              <a:ext cx="1688588" cy="1250581"/>
            </a:xfrm>
            <a:prstGeom prst="accentCallout2">
              <a:avLst>
                <a:gd name="adj1" fmla="val 15505"/>
                <a:gd name="adj2" fmla="val 89964"/>
                <a:gd name="adj3" fmla="val 22593"/>
                <a:gd name="adj4" fmla="val 122245"/>
                <a:gd name="adj5" fmla="val 147158"/>
                <a:gd name="adj6" fmla="val 265770"/>
              </a:avLst>
            </a:prstGeom>
            <a:noFill/>
            <a:ln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AD Complex</a:t>
              </a:r>
            </a:p>
            <a:p>
              <a:pPr algn="ctr"/>
              <a:r>
                <a:rPr lang="en-US" b="1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ELENA</a:t>
              </a:r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</a:p>
            <a:p>
              <a:pPr algn="ctr"/>
              <a:r>
                <a:rPr lang="en-US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D.Gamba</a:t>
              </a:r>
              <a:endParaRPr lang="en-US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  <a:p>
              <a:pPr algn="ctr"/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L. Ponce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529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F5B5-3DE1-452C-2BF2-62EB06D33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- locations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37C4857-72B5-39D5-2CBC-B1CBF0825D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3182" y="1271588"/>
            <a:ext cx="8056424" cy="490855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180DA-FBB0-88E9-B001-B078C2326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FC60-E569-5243-8AD4-A47FE43F9957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AF78F-D169-60F2-7588-49940B096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D980F-7509-E9FF-CB1D-5E4E4B5DA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C64434-8A8D-822C-1651-BD4D0A7EB490}"/>
              </a:ext>
            </a:extLst>
          </p:cNvPr>
          <p:cNvSpPr txBox="1"/>
          <p:nvPr/>
        </p:nvSpPr>
        <p:spPr>
          <a:xfrm flipH="1">
            <a:off x="2409443" y="5856973"/>
            <a:ext cx="960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CLEAR</a:t>
            </a:r>
          </a:p>
          <a:p>
            <a:pPr algn="ctr"/>
            <a:r>
              <a:rPr lang="en-US" dirty="0"/>
              <a:t>(b 2008)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60935C-A52C-E9C5-37C8-A96F980F2FF8}"/>
              </a:ext>
            </a:extLst>
          </p:cNvPr>
          <p:cNvSpPr txBox="1"/>
          <p:nvPr/>
        </p:nvSpPr>
        <p:spPr>
          <a:xfrm flipH="1">
            <a:off x="402334" y="1713084"/>
            <a:ext cx="1234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AD/ELENA</a:t>
            </a:r>
          </a:p>
          <a:p>
            <a:pPr algn="ctr"/>
            <a:r>
              <a:rPr lang="en-US" dirty="0"/>
              <a:t>(b 193)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F82058-FF77-F977-48BC-3231AD76228E}"/>
              </a:ext>
            </a:extLst>
          </p:cNvPr>
          <p:cNvSpPr txBox="1"/>
          <p:nvPr/>
        </p:nvSpPr>
        <p:spPr>
          <a:xfrm flipH="1">
            <a:off x="399798" y="2593329"/>
            <a:ext cx="960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ISOLDE</a:t>
            </a:r>
          </a:p>
          <a:p>
            <a:pPr algn="ctr"/>
            <a:r>
              <a:rPr lang="en-US" dirty="0"/>
              <a:t>(b 508)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5E3C2B2-FB8D-4B10-88F4-A47BB9901726}"/>
              </a:ext>
            </a:extLst>
          </p:cNvPr>
          <p:cNvCxnSpPr>
            <a:stCxn id="9" idx="1"/>
          </p:cNvCxnSpPr>
          <p:nvPr/>
        </p:nvCxnSpPr>
        <p:spPr>
          <a:xfrm flipV="1">
            <a:off x="1636776" y="2036249"/>
            <a:ext cx="1252728" cy="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649A1C2-D521-2969-C615-CB729F923547}"/>
              </a:ext>
            </a:extLst>
          </p:cNvPr>
          <p:cNvCxnSpPr>
            <a:cxnSpLocks/>
          </p:cNvCxnSpPr>
          <p:nvPr/>
        </p:nvCxnSpPr>
        <p:spPr>
          <a:xfrm flipV="1">
            <a:off x="1499615" y="2036249"/>
            <a:ext cx="2414017" cy="76466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B29EEA3-7BE7-DF43-27E1-31CBB5E0FAAC}"/>
              </a:ext>
            </a:extLst>
          </p:cNvPr>
          <p:cNvCxnSpPr>
            <a:cxnSpLocks/>
            <a:stCxn id="8" idx="1"/>
          </p:cNvCxnSpPr>
          <p:nvPr/>
        </p:nvCxnSpPr>
        <p:spPr>
          <a:xfrm flipV="1">
            <a:off x="3369564" y="4953222"/>
            <a:ext cx="2089404" cy="1226917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3A2E7E2-BF0E-987B-9E61-18E7CA534058}"/>
              </a:ext>
            </a:extLst>
          </p:cNvPr>
          <p:cNvSpPr txBox="1"/>
          <p:nvPr/>
        </p:nvSpPr>
        <p:spPr>
          <a:xfrm flipH="1">
            <a:off x="607322" y="5070575"/>
            <a:ext cx="1152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Building 6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6E449EB-2F2D-DBAD-3E48-1765A1A88DB5}"/>
              </a:ext>
            </a:extLst>
          </p:cNvPr>
          <p:cNvCxnSpPr>
            <a:cxnSpLocks/>
          </p:cNvCxnSpPr>
          <p:nvPr/>
        </p:nvCxnSpPr>
        <p:spPr>
          <a:xfrm flipV="1">
            <a:off x="1885699" y="4976287"/>
            <a:ext cx="2032505" cy="27895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11B0F3F-3A01-6406-F563-DE6656479D0D}"/>
              </a:ext>
            </a:extLst>
          </p:cNvPr>
          <p:cNvSpPr txBox="1"/>
          <p:nvPr/>
        </p:nvSpPr>
        <p:spPr>
          <a:xfrm flipH="1">
            <a:off x="10257089" y="1528418"/>
            <a:ext cx="1721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Tram to Geneva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CB5459-8AAD-3F5E-875D-5CC9215433C4}"/>
              </a:ext>
            </a:extLst>
          </p:cNvPr>
          <p:cNvSpPr txBox="1"/>
          <p:nvPr/>
        </p:nvSpPr>
        <p:spPr>
          <a:xfrm flipH="1">
            <a:off x="10099605" y="4048279"/>
            <a:ext cx="1721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Main restaurant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0530AD7-771C-5FBF-F851-74C5262C4B6E}"/>
              </a:ext>
            </a:extLst>
          </p:cNvPr>
          <p:cNvSpPr txBox="1"/>
          <p:nvPr/>
        </p:nvSpPr>
        <p:spPr>
          <a:xfrm flipH="1">
            <a:off x="10172758" y="5382014"/>
            <a:ext cx="1721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Hostel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A590841-AAB1-0EC9-4CAE-52444558248E}"/>
              </a:ext>
            </a:extLst>
          </p:cNvPr>
          <p:cNvCxnSpPr>
            <a:cxnSpLocks/>
          </p:cNvCxnSpPr>
          <p:nvPr/>
        </p:nvCxnSpPr>
        <p:spPr>
          <a:xfrm flipH="1">
            <a:off x="7836408" y="5669280"/>
            <a:ext cx="2806765" cy="8206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C7034A3-8D3C-3B3D-8B34-A0960E6FB899}"/>
              </a:ext>
            </a:extLst>
          </p:cNvPr>
          <p:cNvCxnSpPr>
            <a:cxnSpLocks/>
          </p:cNvCxnSpPr>
          <p:nvPr/>
        </p:nvCxnSpPr>
        <p:spPr>
          <a:xfrm flipH="1">
            <a:off x="8311099" y="4475806"/>
            <a:ext cx="2396525" cy="32836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70B7B42-44D6-6F2A-7F9C-3A307EAF6D52}"/>
              </a:ext>
            </a:extLst>
          </p:cNvPr>
          <p:cNvCxnSpPr>
            <a:cxnSpLocks/>
          </p:cNvCxnSpPr>
          <p:nvPr/>
        </p:nvCxnSpPr>
        <p:spPr>
          <a:xfrm flipH="1">
            <a:off x="9130733" y="1964683"/>
            <a:ext cx="1937745" cy="71768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D6CF733-A091-1389-FEAD-117128F28538}"/>
              </a:ext>
            </a:extLst>
          </p:cNvPr>
          <p:cNvSpPr txBox="1"/>
          <p:nvPr/>
        </p:nvSpPr>
        <p:spPr>
          <a:xfrm flipH="1">
            <a:off x="10207702" y="4657218"/>
            <a:ext cx="1721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Shuttle to CERN </a:t>
            </a:r>
            <a:r>
              <a:rPr lang="en-US" dirty="0" err="1"/>
              <a:t>Prevesin</a:t>
            </a:r>
            <a:r>
              <a:rPr lang="en-US" dirty="0"/>
              <a:t> - PSB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35238DB-E42D-91CA-0EE7-F29937DF5F68}"/>
              </a:ext>
            </a:extLst>
          </p:cNvPr>
          <p:cNvCxnSpPr>
            <a:cxnSpLocks/>
          </p:cNvCxnSpPr>
          <p:nvPr/>
        </p:nvCxnSpPr>
        <p:spPr>
          <a:xfrm flipH="1">
            <a:off x="7713230" y="5064276"/>
            <a:ext cx="2543859" cy="48123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690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C4160-858A-B3AE-5E5E-636057E60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ATSOA25 - The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D8F6F-E593-4048-1A4D-AC7644820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78D7-DEC4-3340-B18F-8A0836479916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6C9EA-FD11-DD04-5D63-DF6813ACD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F94E5DC-7721-F2EF-99FD-2286C2FD16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29267"/>
              </p:ext>
            </p:extLst>
          </p:nvPr>
        </p:nvGraphicFramePr>
        <p:xfrm>
          <a:off x="1034129" y="2809130"/>
          <a:ext cx="10099358" cy="35712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92618">
                  <a:extLst>
                    <a:ext uri="{9D8B030D-6E8A-4147-A177-3AD203B41FA5}">
                      <a16:colId xmlns:a16="http://schemas.microsoft.com/office/drawing/2014/main" val="2461923962"/>
                    </a:ext>
                  </a:extLst>
                </a:gridCol>
                <a:gridCol w="1646428">
                  <a:extLst>
                    <a:ext uri="{9D8B030D-6E8A-4147-A177-3AD203B41FA5}">
                      <a16:colId xmlns:a16="http://schemas.microsoft.com/office/drawing/2014/main" val="2565873028"/>
                    </a:ext>
                  </a:extLst>
                </a:gridCol>
                <a:gridCol w="1646428">
                  <a:extLst>
                    <a:ext uri="{9D8B030D-6E8A-4147-A177-3AD203B41FA5}">
                      <a16:colId xmlns:a16="http://schemas.microsoft.com/office/drawing/2014/main" val="1375331701"/>
                    </a:ext>
                  </a:extLst>
                </a:gridCol>
                <a:gridCol w="1640078">
                  <a:extLst>
                    <a:ext uri="{9D8B030D-6E8A-4147-A177-3AD203B41FA5}">
                      <a16:colId xmlns:a16="http://schemas.microsoft.com/office/drawing/2014/main" val="4149909923"/>
                    </a:ext>
                  </a:extLst>
                </a:gridCol>
                <a:gridCol w="1636903">
                  <a:extLst>
                    <a:ext uri="{9D8B030D-6E8A-4147-A177-3AD203B41FA5}">
                      <a16:colId xmlns:a16="http://schemas.microsoft.com/office/drawing/2014/main" val="404774684"/>
                    </a:ext>
                  </a:extLst>
                </a:gridCol>
                <a:gridCol w="1636903">
                  <a:extLst>
                    <a:ext uri="{9D8B030D-6E8A-4147-A177-3AD203B41FA5}">
                      <a16:colId xmlns:a16="http://schemas.microsoft.com/office/drawing/2014/main" val="2177481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Monday </a:t>
                      </a:r>
                    </a:p>
                    <a:p>
                      <a:pPr algn="ctr"/>
                      <a:r>
                        <a:rPr lang="en-US" sz="1600" dirty="0"/>
                        <a:t>03/06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Tuesday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04/06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Wednesday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05/06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Thursday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06/06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Friday </a:t>
                      </a:r>
                    </a:p>
                    <a:p>
                      <a:pPr algn="ctr"/>
                      <a:r>
                        <a:rPr lang="en-US" sz="1600" dirty="0"/>
                        <a:t>07/06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13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AM 09:00 – 12:00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Introduction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visit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Prep presentations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67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Lunch 12:00 – 14:00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814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PM 14:00 – 17:30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</a:p>
                    <a:p>
                      <a:pPr algn="l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 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</a:p>
                    <a:p>
                      <a:pPr algn="l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 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Closing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7647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907036B-E0AF-47BE-2FA6-25D2AA78F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709205"/>
              </p:ext>
            </p:extLst>
          </p:nvPr>
        </p:nvGraphicFramePr>
        <p:xfrm>
          <a:off x="2330175" y="1480363"/>
          <a:ext cx="721907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8476">
                  <a:extLst>
                    <a:ext uri="{9D8B030D-6E8A-4147-A177-3AD203B41FA5}">
                      <a16:colId xmlns:a16="http://schemas.microsoft.com/office/drawing/2014/main" val="896426822"/>
                    </a:ext>
                  </a:extLst>
                </a:gridCol>
                <a:gridCol w="1444357">
                  <a:extLst>
                    <a:ext uri="{9D8B030D-6E8A-4147-A177-3AD203B41FA5}">
                      <a16:colId xmlns:a16="http://schemas.microsoft.com/office/drawing/2014/main" val="584928882"/>
                    </a:ext>
                  </a:extLst>
                </a:gridCol>
                <a:gridCol w="1364215">
                  <a:extLst>
                    <a:ext uri="{9D8B030D-6E8A-4147-A177-3AD203B41FA5}">
                      <a16:colId xmlns:a16="http://schemas.microsoft.com/office/drawing/2014/main" val="3917842697"/>
                    </a:ext>
                  </a:extLst>
                </a:gridCol>
                <a:gridCol w="1686011">
                  <a:extLst>
                    <a:ext uri="{9D8B030D-6E8A-4147-A177-3AD203B41FA5}">
                      <a16:colId xmlns:a16="http://schemas.microsoft.com/office/drawing/2014/main" val="2435414740"/>
                    </a:ext>
                  </a:extLst>
                </a:gridCol>
                <a:gridCol w="1686011">
                  <a:extLst>
                    <a:ext uri="{9D8B030D-6E8A-4147-A177-3AD203B41FA5}">
                      <a16:colId xmlns:a16="http://schemas.microsoft.com/office/drawing/2014/main" val="9561045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Group A (6)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9300"/>
                          </a:solidFill>
                        </a:rPr>
                        <a:t>Group B (4)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Group C (5)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40FF"/>
                          </a:solidFill>
                        </a:rPr>
                        <a:t>Group D (4)</a:t>
                      </a:r>
                      <a:endParaRPr lang="en-US" b="1" dirty="0">
                        <a:solidFill>
                          <a:srgbClr val="FF4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841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Hans-on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 - 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CLEAR - 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PSB - 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 - CLEAR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572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Visit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74305"/>
                  </a:ext>
                </a:extLst>
              </a:tr>
            </a:tbl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DC301D-C28E-234F-4A3F-ACA1EB84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09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6D450F-B6C7-4A64-F05B-D1F90C396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77958-FBBF-2930-D86E-1E4C0C86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ATSOA25 - Visits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E6ADE42-FC10-A9B7-0DA9-0F7FFD0140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2270048"/>
              </p:ext>
            </p:extLst>
          </p:nvPr>
        </p:nvGraphicFramePr>
        <p:xfrm>
          <a:off x="2838345" y="3091070"/>
          <a:ext cx="6490926" cy="2763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8926">
                  <a:extLst>
                    <a:ext uri="{9D8B030D-6E8A-4147-A177-3AD203B41FA5}">
                      <a16:colId xmlns:a16="http://schemas.microsoft.com/office/drawing/2014/main" val="2851443433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955325529"/>
                    </a:ext>
                  </a:extLst>
                </a:gridCol>
              </a:tblGrid>
              <a:tr h="26085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Group A</a:t>
                      </a:r>
                      <a:r>
                        <a:rPr lang="en-US" dirty="0"/>
                        <a:t> + 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</a:rPr>
                        <a:t>Group C</a:t>
                      </a:r>
                      <a:r>
                        <a:rPr lang="en-US" dirty="0"/>
                        <a:t> (11 students)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233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AD/ELENA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09:00 – 10:30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351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CLEAR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10:45 – 12:00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5621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9300"/>
                          </a:solidFill>
                        </a:rPr>
                        <a:t>Group B</a:t>
                      </a:r>
                      <a:r>
                        <a:rPr lang="en-US" dirty="0"/>
                        <a:t> + </a:t>
                      </a:r>
                      <a:r>
                        <a:rPr lang="en-US" b="1" dirty="0">
                          <a:solidFill>
                            <a:srgbClr val="FF40FF"/>
                          </a:solidFill>
                        </a:rPr>
                        <a:t>Group D</a:t>
                      </a:r>
                      <a:r>
                        <a:rPr lang="en-US" dirty="0"/>
                        <a:t> (8 students)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80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CCC/PSB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Shuttle #5 </a:t>
                      </a:r>
                    </a:p>
                    <a:p>
                      <a:pPr algn="ctr"/>
                      <a:r>
                        <a:rPr lang="en-US" dirty="0"/>
                        <a:t>bldg. 500 08:33 – CCC 08:51</a:t>
                      </a:r>
                    </a:p>
                    <a:p>
                      <a:pPr algn="ctr"/>
                      <a:r>
                        <a:rPr lang="en-US" dirty="0"/>
                        <a:t>CCC 09:51 – bldg. 13 10:01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3102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10:15 – 12:00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717489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DB8BE-247F-0758-3047-013DF35D1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78D7-DEC4-3340-B18F-8A0836479916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D9529-EADD-B263-E2F2-F8A0C054F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09F777-C178-106A-E9ED-D3F1B18D6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76C9C03-37BD-A4EA-D308-54A7FC01A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463909"/>
              </p:ext>
            </p:extLst>
          </p:nvPr>
        </p:nvGraphicFramePr>
        <p:xfrm>
          <a:off x="2330175" y="1480363"/>
          <a:ext cx="721907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8476">
                  <a:extLst>
                    <a:ext uri="{9D8B030D-6E8A-4147-A177-3AD203B41FA5}">
                      <a16:colId xmlns:a16="http://schemas.microsoft.com/office/drawing/2014/main" val="896426822"/>
                    </a:ext>
                  </a:extLst>
                </a:gridCol>
                <a:gridCol w="1444357">
                  <a:extLst>
                    <a:ext uri="{9D8B030D-6E8A-4147-A177-3AD203B41FA5}">
                      <a16:colId xmlns:a16="http://schemas.microsoft.com/office/drawing/2014/main" val="584928882"/>
                    </a:ext>
                  </a:extLst>
                </a:gridCol>
                <a:gridCol w="1364215">
                  <a:extLst>
                    <a:ext uri="{9D8B030D-6E8A-4147-A177-3AD203B41FA5}">
                      <a16:colId xmlns:a16="http://schemas.microsoft.com/office/drawing/2014/main" val="3917842697"/>
                    </a:ext>
                  </a:extLst>
                </a:gridCol>
                <a:gridCol w="1686011">
                  <a:extLst>
                    <a:ext uri="{9D8B030D-6E8A-4147-A177-3AD203B41FA5}">
                      <a16:colId xmlns:a16="http://schemas.microsoft.com/office/drawing/2014/main" val="2435414740"/>
                    </a:ext>
                  </a:extLst>
                </a:gridCol>
                <a:gridCol w="1686011">
                  <a:extLst>
                    <a:ext uri="{9D8B030D-6E8A-4147-A177-3AD203B41FA5}">
                      <a16:colId xmlns:a16="http://schemas.microsoft.com/office/drawing/2014/main" val="9561045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Group A (6)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9300"/>
                          </a:solidFill>
                        </a:rPr>
                        <a:t>Group B (4)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Group C (5)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40FF"/>
                          </a:solidFill>
                        </a:rPr>
                        <a:t>Group D (4)</a:t>
                      </a:r>
                      <a:endParaRPr lang="en-US" b="1" dirty="0">
                        <a:solidFill>
                          <a:srgbClr val="FF4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841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Hans-on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 - 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CLEAR - 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PSB - 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 - CLEAR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572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Visit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AD-CLEAR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ISOLDE-PSB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AD-CLEAR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ISOLDE-PSB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74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19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D0CBC-EC83-1D57-A4BA-FC0FF8F4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ATSOA25 - The Program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36B79-DCF2-6A1E-CCE0-0E65B57BA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>
                <a:solidFill>
                  <a:srgbClr val="0432FF"/>
                </a:solidFill>
              </a:rPr>
              <a:t>Friday closing session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Each group prepares a short presentation (oral and/or slides) on things they learned, what they will take home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AND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questions or issues they would like to further discuss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F36A5-6229-7796-8B71-DA6586A9A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3F120-1116-DD44-9961-F2251F7B0F90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9DBEA-38C9-7A78-AA64-A6D1C4641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6CFDC2-D45A-0A1B-EA72-7F9DE50D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3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16E15-5022-ABF5-086B-AC6DED121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ATSOA25 - Practicalities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1A634-FCC0-0EFD-997B-0B9421EA5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School Dinner on Wednesday</a:t>
            </a:r>
            <a:endParaRPr lang="en-US" dirty="0"/>
          </a:p>
          <a:p>
            <a:pPr lvl="1"/>
            <a:r>
              <a:rPr lang="en-US" dirty="0"/>
              <a:t>Two alternatives – depending on the weather!!</a:t>
            </a:r>
          </a:p>
          <a:p>
            <a:pPr lvl="2"/>
            <a:r>
              <a:rPr lang="en-US" dirty="0"/>
              <a:t>nearby Pizzeria</a:t>
            </a:r>
          </a:p>
          <a:p>
            <a:pPr lvl="2"/>
            <a:r>
              <a:rPr lang="en-US" dirty="0"/>
              <a:t>Restaurant down-town Geneva</a:t>
            </a:r>
          </a:p>
          <a:p>
            <a:pPr lvl="1"/>
            <a:r>
              <a:rPr lang="en-US" dirty="0"/>
              <a:t>I will inform you by e-mail and also confirm participation</a:t>
            </a:r>
          </a:p>
          <a:p>
            <a:endParaRPr lang="en-US" b="1" dirty="0">
              <a:solidFill>
                <a:srgbClr val="0432FF"/>
              </a:solidFill>
            </a:endParaRPr>
          </a:p>
          <a:p>
            <a:r>
              <a:rPr lang="en-US" b="1" dirty="0">
                <a:solidFill>
                  <a:srgbClr val="0432FF"/>
                </a:solidFill>
              </a:rPr>
              <a:t>Expenses – Reimbursement</a:t>
            </a:r>
          </a:p>
          <a:p>
            <a:pPr lvl="1"/>
            <a:r>
              <a:rPr lang="en-US" dirty="0"/>
              <a:t>You pay for lunch/dinner and CERN hostel.</a:t>
            </a:r>
          </a:p>
          <a:p>
            <a:pPr lvl="1"/>
            <a:r>
              <a:rPr lang="en-US" dirty="0"/>
              <a:t>Please provide, as instructed, the Invoice of the Hostel timely to initiate the reimbursement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FB810-DF18-B89F-03D4-A31351B4D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4EA4-BC28-AA41-AFCB-856F04616DC7}" type="datetime1">
              <a:rPr lang="de-CH" smtClean="0"/>
              <a:t>13.05.25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D27CA-D659-6B4A-9CE2-530804965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0C63F-095D-7B14-AC91-7707D0281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50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EEBA0229-1CCD-3846-A404-A6B2C71BB51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41B82488-C37E-BB42-8359-53AE468779F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12394</TotalTime>
  <Words>779</Words>
  <Application>Microsoft Macintosh PowerPoint</Application>
  <PresentationFormat>Widescreen</PresentationFormat>
  <Paragraphs>205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 Rounded MT Bold</vt:lpstr>
      <vt:lpstr>Calibri</vt:lpstr>
      <vt:lpstr>Calibri Light</vt:lpstr>
      <vt:lpstr>Office Theme</vt:lpstr>
      <vt:lpstr>Custom Design</vt:lpstr>
      <vt:lpstr>Advanced Training School on Operation of Accelerators CERN, 12-16 May 2025</vt:lpstr>
      <vt:lpstr>ATSOA 2025 @ CERN </vt:lpstr>
      <vt:lpstr>ATSOA 2025 @ CERN </vt:lpstr>
      <vt:lpstr>Accelerators</vt:lpstr>
      <vt:lpstr>Map - locations</vt:lpstr>
      <vt:lpstr>ATSOA25 - The Program</vt:lpstr>
      <vt:lpstr>ATSOA25 - Visits</vt:lpstr>
      <vt:lpstr>ATSOA25 - The Program</vt:lpstr>
      <vt:lpstr>ATSOA25 - Practicalities</vt:lpstr>
      <vt:lpstr>ATSOA25 - Practicalities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Ilias Efthymiopoulos</dc:creator>
  <cp:lastModifiedBy>Ilias Efthymiopoulos</cp:lastModifiedBy>
  <cp:revision>104</cp:revision>
  <dcterms:created xsi:type="dcterms:W3CDTF">2022-10-01T09:49:21Z</dcterms:created>
  <dcterms:modified xsi:type="dcterms:W3CDTF">2025-05-13T14:37:26Z</dcterms:modified>
</cp:coreProperties>
</file>