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96" r:id="rId2"/>
    <p:sldId id="975" r:id="rId3"/>
    <p:sldId id="1505" r:id="rId4"/>
    <p:sldId id="974" r:id="rId5"/>
    <p:sldId id="2482" r:id="rId6"/>
    <p:sldId id="1398" r:id="rId7"/>
    <p:sldId id="2490" r:id="rId8"/>
    <p:sldId id="2486" r:id="rId9"/>
    <p:sldId id="1124" r:id="rId10"/>
    <p:sldId id="1125" r:id="rId11"/>
    <p:sldId id="2487" r:id="rId12"/>
    <p:sldId id="2492" r:id="rId13"/>
    <p:sldId id="2480" r:id="rId14"/>
    <p:sldId id="2488" r:id="rId15"/>
    <p:sldId id="765" r:id="rId16"/>
    <p:sldId id="766" r:id="rId17"/>
    <p:sldId id="1127" r:id="rId18"/>
    <p:sldId id="1153" r:id="rId19"/>
    <p:sldId id="2376" r:id="rId20"/>
    <p:sldId id="1465" r:id="rId21"/>
    <p:sldId id="2493" r:id="rId22"/>
    <p:sldId id="2494" r:id="rId23"/>
    <p:sldId id="1451" r:id="rId24"/>
    <p:sldId id="2485" r:id="rId25"/>
    <p:sldId id="2489" r:id="rId26"/>
    <p:sldId id="2484" r:id="rId27"/>
    <p:sldId id="1147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E32"/>
    <a:srgbClr val="F9DFD6"/>
    <a:srgbClr val="00B050"/>
    <a:srgbClr val="6E2466"/>
    <a:srgbClr val="0033A0"/>
    <a:srgbClr val="92D050"/>
    <a:srgbClr val="FF0000"/>
    <a:srgbClr val="FB796F"/>
    <a:srgbClr val="DC9782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44"/>
    <p:restoredTop sz="84470"/>
  </p:normalViewPr>
  <p:slideViewPr>
    <p:cSldViewPr snapToGrid="0" snapToObjects="1">
      <p:cViewPr>
        <p:scale>
          <a:sx n="77" d="100"/>
          <a:sy n="77" d="100"/>
        </p:scale>
        <p:origin x="432" y="5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5/10/25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5/10/25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569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881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649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0157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LEIR we typically speak about 4.2 MeV/u kinetic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248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itchFamily="2" charset="2"/>
              <a:buChar char="è"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752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807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DE946-065F-041C-4A9A-8918AD97A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5E663E-331D-027C-B3AE-17739DF724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D1EA02-2DF4-FA98-5B36-F8028CA283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C2650-8212-00F1-BF14-B4AD5CD352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772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833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260935-2945-8F4F-A8CC-C9E01F0BF4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167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84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24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84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7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12/05/2025 </a:t>
            </a:r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Gamba, L. Ponce et al. | ATSOA2025 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39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3FEF683-03F4-63FC-66B3-B7A748FB21FB}"/>
              </a:ext>
            </a:extLst>
          </p:cNvPr>
          <p:cNvGrpSpPr/>
          <p:nvPr userDrawn="1"/>
        </p:nvGrpSpPr>
        <p:grpSpPr>
          <a:xfrm>
            <a:off x="2253743" y="710117"/>
            <a:ext cx="2059046" cy="2063418"/>
            <a:chOff x="5052224" y="710117"/>
            <a:chExt cx="2059046" cy="2063418"/>
          </a:xfrm>
        </p:grpSpPr>
        <p:pic>
          <p:nvPicPr>
            <p:cNvPr id="4" name="Image 2" descr="logooutline.eps">
              <a:extLst>
                <a:ext uri="{FF2B5EF4-FFF2-40B4-BE49-F238E27FC236}">
                  <a16:creationId xmlns:a16="http://schemas.microsoft.com/office/drawing/2014/main" id="{ED75A508-7D60-F841-B3C4-7CB2A400A8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6130" y="710117"/>
              <a:ext cx="1990424" cy="1970420"/>
            </a:xfrm>
            <a:prstGeom prst="rect">
              <a:avLst/>
            </a:prstGeom>
          </p:spPr>
        </p:pic>
        <p:pic>
          <p:nvPicPr>
            <p:cNvPr id="2" name="Graphic 1">
              <a:extLst>
                <a:ext uri="{FF2B5EF4-FFF2-40B4-BE49-F238E27FC236}">
                  <a16:creationId xmlns:a16="http://schemas.microsoft.com/office/drawing/2014/main" id="{43B4A7CD-041C-B2EA-8B83-3451E07EC5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52224" y="714489"/>
              <a:ext cx="2059046" cy="2059046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9AB72EA4-5875-19F4-97E2-6CB5A71A03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53004"/>
          <a:stretch/>
        </p:blipFill>
        <p:spPr>
          <a:xfrm>
            <a:off x="7795862" y="485593"/>
            <a:ext cx="2264211" cy="26291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DABA9C-A6E7-018B-7238-7A27C62511E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949" y="750458"/>
            <a:ext cx="3050100" cy="202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090862"/>
            <a:ext cx="11376024" cy="510113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39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972000"/>
            <a:ext cx="11376024" cy="522000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4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48814" y="6424993"/>
            <a:ext cx="608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D. Gamba, L. Ponce et al. | ATSOA2025 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2A596EE-6B91-7E33-0C48-78EEC2A4D5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/>
          <a:srcRect l="53004"/>
          <a:stretch/>
        </p:blipFill>
        <p:spPr>
          <a:xfrm>
            <a:off x="1344500" y="6388520"/>
            <a:ext cx="386482" cy="4487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4B1404-329D-2B5A-3C83-6597E3095309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52" y="6439074"/>
            <a:ext cx="522244" cy="346395"/>
          </a:xfrm>
          <a:prstGeom prst="rect">
            <a:avLst/>
          </a:prstGeom>
        </p:spPr>
      </p:pic>
      <p:pic>
        <p:nvPicPr>
          <p:cNvPr id="13" name="Picture 12" descr="A blue and white logo&#10;&#10;Description automatically generated">
            <a:extLst>
              <a:ext uri="{FF2B5EF4-FFF2-40B4-BE49-F238E27FC236}">
                <a16:creationId xmlns:a16="http://schemas.microsoft.com/office/drawing/2014/main" id="{A56FBEB9-BA50-DAE0-738F-8C3B9A2F606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4070" y="6439074"/>
            <a:ext cx="352448" cy="35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6534/overview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emf"/><Relationship Id="rId7" Type="http://schemas.openxmlformats.org/officeDocument/2006/relationships/image" Target="../media/image4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10" Type="http://schemas.openxmlformats.org/officeDocument/2006/relationships/image" Target="../media/image48.emf"/><Relationship Id="rId4" Type="http://schemas.openxmlformats.org/officeDocument/2006/relationships/image" Target="../media/image42.png"/><Relationship Id="rId9" Type="http://schemas.openxmlformats.org/officeDocument/2006/relationships/image" Target="../media/image4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2.emf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files/399ed541f9f10f66bef7c194f2263b9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emf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2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emf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0.jpeg"/><Relationship Id="rId4" Type="http://schemas.openxmlformats.org/officeDocument/2006/relationships/image" Target="../media/image9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emf"/><Relationship Id="rId11" Type="http://schemas.openxmlformats.org/officeDocument/2006/relationships/image" Target="../media/image33.emf"/><Relationship Id="rId5" Type="http://schemas.openxmlformats.org/officeDocument/2006/relationships/image" Target="../media/image27.emf"/><Relationship Id="rId10" Type="http://schemas.openxmlformats.org/officeDocument/2006/relationships/image" Target="../media/image32.emf"/><Relationship Id="rId4" Type="http://schemas.openxmlformats.org/officeDocument/2006/relationships/image" Target="../media/image26.emf"/><Relationship Id="rId9" Type="http://schemas.openxmlformats.org/officeDocument/2006/relationships/image" Target="../media/image3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629891"/>
            <a:ext cx="11376025" cy="1952374"/>
          </a:xfrm>
        </p:spPr>
        <p:txBody>
          <a:bodyPr/>
          <a:lstStyle/>
          <a:p>
            <a:pPr algn="ctr"/>
            <a:r>
              <a:rPr lang="en-GB" sz="3600" noProof="0" dirty="0"/>
              <a:t>2</a:t>
            </a:r>
            <a:r>
              <a:rPr lang="en-GB" sz="3600" baseline="30000" noProof="0" dirty="0"/>
              <a:t>nd</a:t>
            </a:r>
            <a:r>
              <a:rPr lang="en-GB" sz="3600" noProof="0" dirty="0"/>
              <a:t> CERN Advanced Training School </a:t>
            </a:r>
            <a:br>
              <a:rPr lang="en-GB" sz="3600" noProof="0" dirty="0"/>
            </a:br>
            <a:r>
              <a:rPr lang="en-GB" sz="3600" noProof="0" dirty="0"/>
              <a:t>on Operation of Accelerators </a:t>
            </a:r>
            <a:br>
              <a:rPr lang="en-GB" sz="4800" dirty="0"/>
            </a:br>
            <a:r>
              <a:rPr lang="en-GB" sz="5400" noProof="0" dirty="0"/>
              <a:t>@</a:t>
            </a:r>
            <a:r>
              <a:rPr lang="en-GB" sz="5400" dirty="0"/>
              <a:t> ELENA</a:t>
            </a:r>
            <a:endParaRPr lang="en-GB" sz="4800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985163"/>
            <a:ext cx="11541205" cy="715887"/>
          </a:xfrm>
        </p:spPr>
        <p:txBody>
          <a:bodyPr/>
          <a:lstStyle/>
          <a:p>
            <a:r>
              <a:rPr lang="en-GB" noProof="0" dirty="0"/>
              <a:t>D. Gamba, </a:t>
            </a:r>
            <a:r>
              <a:rPr lang="en-GB" dirty="0"/>
              <a:t>L. Ponce, et al.</a:t>
            </a:r>
            <a:endParaRPr lang="en-GB" noProof="0" dirty="0"/>
          </a:p>
          <a:p>
            <a:r>
              <a:rPr lang="en-GB" dirty="0"/>
              <a:t>12</a:t>
            </a:r>
            <a:r>
              <a:rPr lang="en-GB" noProof="0" dirty="0"/>
              <a:t>/05/2025 – </a:t>
            </a:r>
            <a:r>
              <a:rPr lang="en-GB" noProof="0" dirty="0" err="1">
                <a:hlinkClick r:id="rId3"/>
              </a:rPr>
              <a:t>ATSOA2025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287C9-1451-2440-8FD0-2246DF2F7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E-Cooling: What?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EF9049-5C8E-9C4E-AD4B-7D24A1388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4A305E-5CF6-204D-BCFF-8A00A44FD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0A68EF-65BE-194C-8EC3-4D071DDDA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0" name="Rectangle 3">
            <a:extLst>
              <a:ext uri="{FF2B5EF4-FFF2-40B4-BE49-F238E27FC236}">
                <a16:creationId xmlns:a16="http://schemas.microsoft.com/office/drawing/2014/main" id="{A851A3C1-731D-9240-8683-7C4B2FD80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832" y="1048304"/>
            <a:ext cx="113686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sz="2000" b="1" dirty="0">
                <a:solidFill>
                  <a:schemeClr val="tx2"/>
                </a:solidFill>
              </a:rPr>
              <a:t>Simple analogy </a:t>
            </a:r>
            <a:r>
              <a:rPr lang="en-US" sz="2000" dirty="0">
                <a:solidFill>
                  <a:schemeClr val="tx2"/>
                </a:solidFill>
              </a:rPr>
              <a:t>(by I. </a:t>
            </a:r>
            <a:r>
              <a:rPr lang="en-US" sz="2000" dirty="0" err="1">
                <a:solidFill>
                  <a:schemeClr val="tx2"/>
                </a:solidFill>
              </a:rPr>
              <a:t>Meshkov</a:t>
            </a:r>
            <a:r>
              <a:rPr lang="en-US" sz="2000" dirty="0">
                <a:solidFill>
                  <a:schemeClr val="tx2"/>
                </a:solidFill>
              </a:rPr>
              <a:t>)</a:t>
            </a:r>
            <a:r>
              <a:rPr lang="en-US" sz="2000" b="1" dirty="0">
                <a:solidFill>
                  <a:schemeClr val="tx2"/>
                </a:solidFill>
              </a:rPr>
              <a:t>: </a:t>
            </a:r>
            <a:r>
              <a:rPr lang="en-US" sz="2000" dirty="0">
                <a:solidFill>
                  <a:schemeClr val="tx2"/>
                </a:solidFill>
              </a:rPr>
              <a:t>a </a:t>
            </a:r>
            <a:r>
              <a:rPr lang="en-US" sz="2000" b="1" dirty="0">
                <a:solidFill>
                  <a:schemeClr val="tx2"/>
                </a:solidFill>
              </a:rPr>
              <a:t>bullet</a:t>
            </a:r>
            <a:r>
              <a:rPr lang="en-US" sz="2000" dirty="0">
                <a:solidFill>
                  <a:schemeClr val="tx2"/>
                </a:solidFill>
              </a:rPr>
              <a:t> (“ion”) </a:t>
            </a:r>
            <a:r>
              <a:rPr lang="en-US" sz="2000" b="1" dirty="0">
                <a:solidFill>
                  <a:schemeClr val="tx2"/>
                </a:solidFill>
              </a:rPr>
              <a:t>shot</a:t>
            </a:r>
            <a:r>
              <a:rPr lang="en-US" sz="2000" dirty="0">
                <a:solidFill>
                  <a:schemeClr val="tx2"/>
                </a:solidFill>
              </a:rPr>
              <a:t> at a </a:t>
            </a:r>
            <a:r>
              <a:rPr lang="en-US" sz="2000" b="1" dirty="0">
                <a:solidFill>
                  <a:schemeClr val="tx2"/>
                </a:solidFill>
              </a:rPr>
              <a:t>heap of sand </a:t>
            </a:r>
            <a:r>
              <a:rPr lang="en-US" sz="2000" dirty="0">
                <a:solidFill>
                  <a:schemeClr val="tx2"/>
                </a:solidFill>
              </a:rPr>
              <a:t>(“electrons”!) flying with average velocity v</a:t>
            </a:r>
            <a:r>
              <a:rPr lang="en-US" sz="2000" baseline="-25000" dirty="0">
                <a:solidFill>
                  <a:schemeClr val="tx2"/>
                </a:solidFill>
              </a:rPr>
              <a:t>0</a:t>
            </a:r>
            <a:r>
              <a:rPr lang="en-US" sz="2000" dirty="0">
                <a:solidFill>
                  <a:schemeClr val="tx2"/>
                </a:solidFill>
              </a:rPr>
              <a:t> :</a:t>
            </a:r>
          </a:p>
        </p:txBody>
      </p:sp>
      <p:sp>
        <p:nvSpPr>
          <p:cNvPr id="71" name="Rectangle 3">
            <a:extLst>
              <a:ext uri="{FF2B5EF4-FFF2-40B4-BE49-F238E27FC236}">
                <a16:creationId xmlns:a16="http://schemas.microsoft.com/office/drawing/2014/main" id="{05BCCEF8-E1B4-C540-9315-56AFBE462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7314" y="2190678"/>
            <a:ext cx="2950054" cy="52322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sz="2800" b="1" i="1" dirty="0" err="1">
                <a:solidFill>
                  <a:srgbClr val="CC0000"/>
                </a:solidFill>
              </a:rPr>
              <a:t>V</a:t>
            </a:r>
            <a:r>
              <a:rPr lang="en-US" sz="2800" b="1" i="1" baseline="-25000" dirty="0" err="1">
                <a:solidFill>
                  <a:srgbClr val="CC0000"/>
                </a:solidFill>
              </a:rPr>
              <a:t>ion</a:t>
            </a:r>
            <a:r>
              <a:rPr lang="en-US" sz="2800" b="1" i="1" dirty="0">
                <a:solidFill>
                  <a:srgbClr val="0033CC"/>
                </a:solidFill>
              </a:rPr>
              <a:t> </a:t>
            </a:r>
            <a:r>
              <a:rPr lang="en-US" sz="2800" b="1" i="1" dirty="0">
                <a:solidFill>
                  <a:srgbClr val="0033CC"/>
                </a:solidFill>
                <a:cs typeface="Arial" pitchFamily="34" charset="0"/>
                <a:sym typeface="Symbol"/>
              </a:rPr>
              <a:t></a:t>
            </a:r>
            <a:r>
              <a:rPr lang="en-US" sz="2800" b="1" i="1" dirty="0">
                <a:solidFill>
                  <a:srgbClr val="0033CC"/>
                </a:solidFill>
              </a:rPr>
              <a:t> v</a:t>
            </a:r>
            <a:r>
              <a:rPr lang="en-US" sz="2800" b="1" i="1" baseline="-25000" dirty="0">
                <a:solidFill>
                  <a:srgbClr val="0033CC"/>
                </a:solidFill>
              </a:rPr>
              <a:t>0</a:t>
            </a:r>
            <a:r>
              <a:rPr lang="en-US" sz="2800" b="1" i="1" dirty="0">
                <a:solidFill>
                  <a:srgbClr val="0033CC"/>
                </a:solidFill>
              </a:rPr>
              <a:t> </a:t>
            </a:r>
            <a:r>
              <a:rPr lang="en-US" sz="2800" b="1" dirty="0">
                <a:solidFill>
                  <a:srgbClr val="0033CC"/>
                </a:solidFill>
                <a:sym typeface="Symbol"/>
              </a:rPr>
              <a:t> </a:t>
            </a:r>
            <a:r>
              <a:rPr lang="en-US" sz="2800" b="1" dirty="0" err="1">
                <a:solidFill>
                  <a:srgbClr val="0033CC"/>
                </a:solidFill>
                <a:sym typeface="Symbol"/>
              </a:rPr>
              <a:t>v</a:t>
            </a:r>
            <a:r>
              <a:rPr lang="en-US" sz="2800" b="1" baseline="-25000" dirty="0" err="1">
                <a:solidFill>
                  <a:srgbClr val="0033CC"/>
                </a:solidFill>
                <a:sym typeface="Symbol"/>
              </a:rPr>
              <a:t>e</a:t>
            </a:r>
            <a:r>
              <a:rPr lang="en-US" sz="2800" b="1" dirty="0">
                <a:solidFill>
                  <a:srgbClr val="0033CC"/>
                </a:solidFill>
                <a:sym typeface="Symbol"/>
              </a:rPr>
              <a:t></a:t>
            </a:r>
            <a:r>
              <a:rPr lang="en-US" sz="2800" b="1" i="1" dirty="0">
                <a:solidFill>
                  <a:srgbClr val="0033CC"/>
                </a:solidFill>
                <a:sym typeface="Symbol"/>
              </a:rPr>
              <a:t> </a:t>
            </a:r>
            <a:endParaRPr lang="en-GB" sz="2800" b="1" i="1" dirty="0">
              <a:solidFill>
                <a:srgbClr val="0033CC"/>
              </a:solidFill>
            </a:endParaRPr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E7EAA701-5D75-544F-9E14-7F0CE2A8D374}"/>
              </a:ext>
            </a:extLst>
          </p:cNvPr>
          <p:cNvGrpSpPr>
            <a:grpSpLocks/>
          </p:cNvGrpSpPr>
          <p:nvPr/>
        </p:nvGrpSpPr>
        <p:grpSpPr bwMode="auto">
          <a:xfrm rot="20750915">
            <a:off x="847430" y="2959876"/>
            <a:ext cx="2508493" cy="899785"/>
            <a:chOff x="295" y="1408"/>
            <a:chExt cx="1288" cy="462"/>
          </a:xfrm>
        </p:grpSpPr>
        <p:sp>
          <p:nvSpPr>
            <p:cNvPr id="7" name="Text Box 7">
              <a:extLst>
                <a:ext uri="{FF2B5EF4-FFF2-40B4-BE49-F238E27FC236}">
                  <a16:creationId xmlns:a16="http://schemas.microsoft.com/office/drawing/2014/main" id="{AF271146-6226-164F-B21F-182FCCCA03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" y="1408"/>
              <a:ext cx="65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0" hangingPunct="0">
                <a:spcBef>
                  <a:spcPct val="50000"/>
                </a:spcBef>
              </a:pPr>
              <a:r>
                <a:rPr lang="en-US" sz="2400" b="1" i="1" dirty="0">
                  <a:solidFill>
                    <a:srgbClr val="A50021"/>
                  </a:solidFill>
                </a:rPr>
                <a:t>ion</a:t>
              </a:r>
              <a:endParaRPr lang="en-US" sz="2800" b="1" i="1" dirty="0">
                <a:solidFill>
                  <a:srgbClr val="A5002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  <p:grpSp>
          <p:nvGrpSpPr>
            <p:cNvPr id="8" name="Group 8">
              <a:extLst>
                <a:ext uri="{FF2B5EF4-FFF2-40B4-BE49-F238E27FC236}">
                  <a16:creationId xmlns:a16="http://schemas.microsoft.com/office/drawing/2014/main" id="{93702723-01D9-E446-ADA7-43BF547900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1435"/>
              <a:ext cx="1152" cy="435"/>
              <a:chOff x="1379" y="1516"/>
              <a:chExt cx="1152" cy="435"/>
            </a:xfrm>
          </p:grpSpPr>
          <p:sp>
            <p:nvSpPr>
              <p:cNvPr id="9" name="Line 9">
                <a:extLst>
                  <a:ext uri="{FF2B5EF4-FFF2-40B4-BE49-F238E27FC236}">
                    <a16:creationId xmlns:a16="http://schemas.microsoft.com/office/drawing/2014/main" id="{73643960-B1FD-3E4E-8534-6C1F0A385C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1383572">
                <a:off x="1437" y="1516"/>
                <a:ext cx="1094" cy="435"/>
              </a:xfrm>
              <a:prstGeom prst="line">
                <a:avLst/>
              </a:prstGeom>
              <a:noFill/>
              <a:ln w="38100">
                <a:solidFill>
                  <a:srgbClr val="A5002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Oval 10">
                <a:extLst>
                  <a:ext uri="{FF2B5EF4-FFF2-40B4-BE49-F238E27FC236}">
                    <a16:creationId xmlns:a16="http://schemas.microsoft.com/office/drawing/2014/main" id="{6CABA256-5893-544E-B9C3-275DC9721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383572">
                <a:off x="1379" y="1715"/>
                <a:ext cx="58" cy="67"/>
              </a:xfrm>
              <a:prstGeom prst="ellipse">
                <a:avLst/>
              </a:prstGeom>
              <a:solidFill>
                <a:srgbClr val="A50021"/>
              </a:solidFill>
              <a:ln w="9525" algn="ctr">
                <a:solidFill>
                  <a:srgbClr val="A5002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4E016372-5827-2E46-BEDE-267FE1D78D3D}"/>
              </a:ext>
            </a:extLst>
          </p:cNvPr>
          <p:cNvGrpSpPr>
            <a:grpSpLocks/>
          </p:cNvGrpSpPr>
          <p:nvPr/>
        </p:nvGrpSpPr>
        <p:grpSpPr bwMode="auto">
          <a:xfrm>
            <a:off x="3428775" y="1815736"/>
            <a:ext cx="5474668" cy="2208564"/>
            <a:chOff x="2064" y="2251"/>
            <a:chExt cx="2811" cy="1134"/>
          </a:xfrm>
          <a:solidFill>
            <a:schemeClr val="tx1"/>
          </a:solidFill>
        </p:grpSpPr>
        <p:sp>
          <p:nvSpPr>
            <p:cNvPr id="12" name="Text Box 12">
              <a:extLst>
                <a:ext uri="{FF2B5EF4-FFF2-40B4-BE49-F238E27FC236}">
                  <a16:creationId xmlns:a16="http://schemas.microsoft.com/office/drawing/2014/main" id="{3063DDFE-C153-444C-983B-A84E6CFAB7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" y="2886"/>
              <a:ext cx="861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0" hangingPunct="0">
                <a:spcBef>
                  <a:spcPct val="50000"/>
                </a:spcBef>
              </a:pPr>
              <a:r>
                <a:rPr lang="en-US" sz="3000" b="1" dirty="0"/>
                <a:t>e</a:t>
              </a:r>
              <a:r>
                <a:rPr lang="en-US" sz="3000" b="1" baseline="30000" dirty="0"/>
                <a:t>-</a:t>
              </a:r>
              <a:endParaRPr lang="ru-RU" sz="3000" b="1" dirty="0"/>
            </a:p>
          </p:txBody>
        </p:sp>
        <p:grpSp>
          <p:nvGrpSpPr>
            <p:cNvPr id="13" name="Group 13">
              <a:extLst>
                <a:ext uri="{FF2B5EF4-FFF2-40B4-BE49-F238E27FC236}">
                  <a16:creationId xmlns:a16="http://schemas.microsoft.com/office/drawing/2014/main" id="{A62C889F-638C-A541-B564-006E4DDC3B7C}"/>
                </a:ext>
              </a:extLst>
            </p:cNvPr>
            <p:cNvGrpSpPr>
              <a:grpSpLocks/>
            </p:cNvGrpSpPr>
            <p:nvPr/>
          </p:nvGrpSpPr>
          <p:grpSpPr bwMode="auto">
            <a:xfrm rot="-159964">
              <a:off x="2291" y="2296"/>
              <a:ext cx="634" cy="91"/>
              <a:chOff x="2971" y="2341"/>
              <a:chExt cx="634" cy="91"/>
            </a:xfrm>
            <a:grpFill/>
          </p:grpSpPr>
          <p:sp>
            <p:nvSpPr>
              <p:cNvPr id="47" name="Oval 14">
                <a:extLst>
                  <a:ext uri="{FF2B5EF4-FFF2-40B4-BE49-F238E27FC236}">
                    <a16:creationId xmlns:a16="http://schemas.microsoft.com/office/drawing/2014/main" id="{97C668FB-E686-2148-B51E-609AB114A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" name="Line 15">
                <a:extLst>
                  <a:ext uri="{FF2B5EF4-FFF2-40B4-BE49-F238E27FC236}">
                    <a16:creationId xmlns:a16="http://schemas.microsoft.com/office/drawing/2014/main" id="{85095DFD-36C6-B348-BBFA-F5B35827B4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16">
              <a:extLst>
                <a:ext uri="{FF2B5EF4-FFF2-40B4-BE49-F238E27FC236}">
                  <a16:creationId xmlns:a16="http://schemas.microsoft.com/office/drawing/2014/main" id="{6B12E8E5-1103-4E48-B4ED-301F189F769E}"/>
                </a:ext>
              </a:extLst>
            </p:cNvPr>
            <p:cNvGrpSpPr>
              <a:grpSpLocks/>
            </p:cNvGrpSpPr>
            <p:nvPr/>
          </p:nvGrpSpPr>
          <p:grpSpPr bwMode="auto">
            <a:xfrm rot="445885">
              <a:off x="2336" y="2659"/>
              <a:ext cx="634" cy="91"/>
              <a:chOff x="2971" y="2341"/>
              <a:chExt cx="634" cy="91"/>
            </a:xfrm>
            <a:grpFill/>
          </p:grpSpPr>
          <p:sp>
            <p:nvSpPr>
              <p:cNvPr id="45" name="Oval 17">
                <a:extLst>
                  <a:ext uri="{FF2B5EF4-FFF2-40B4-BE49-F238E27FC236}">
                    <a16:creationId xmlns:a16="http://schemas.microsoft.com/office/drawing/2014/main" id="{0B8CBE6B-2E1F-4F45-9B39-730B1FFFC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6" name="Line 18">
                <a:extLst>
                  <a:ext uri="{FF2B5EF4-FFF2-40B4-BE49-F238E27FC236}">
                    <a16:creationId xmlns:a16="http://schemas.microsoft.com/office/drawing/2014/main" id="{26863BA5-6DA2-AF44-B42A-3C2C02EF6C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19">
              <a:extLst>
                <a:ext uri="{FF2B5EF4-FFF2-40B4-BE49-F238E27FC236}">
                  <a16:creationId xmlns:a16="http://schemas.microsoft.com/office/drawing/2014/main" id="{9B8A2BFC-1C30-2841-B872-4CDE4FC61B0F}"/>
                </a:ext>
              </a:extLst>
            </p:cNvPr>
            <p:cNvGrpSpPr>
              <a:grpSpLocks/>
            </p:cNvGrpSpPr>
            <p:nvPr/>
          </p:nvGrpSpPr>
          <p:grpSpPr bwMode="auto">
            <a:xfrm rot="-749742">
              <a:off x="3198" y="2795"/>
              <a:ext cx="634" cy="91"/>
              <a:chOff x="2971" y="2341"/>
              <a:chExt cx="634" cy="91"/>
            </a:xfrm>
            <a:grpFill/>
          </p:grpSpPr>
          <p:sp>
            <p:nvSpPr>
              <p:cNvPr id="43" name="Oval 20">
                <a:extLst>
                  <a:ext uri="{FF2B5EF4-FFF2-40B4-BE49-F238E27FC236}">
                    <a16:creationId xmlns:a16="http://schemas.microsoft.com/office/drawing/2014/main" id="{2DA23BB2-3FD3-1E48-9554-76FEA7B39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" name="Line 21">
                <a:extLst>
                  <a:ext uri="{FF2B5EF4-FFF2-40B4-BE49-F238E27FC236}">
                    <a16:creationId xmlns:a16="http://schemas.microsoft.com/office/drawing/2014/main" id="{E36F6F79-E624-D24C-B818-219A49C549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22">
              <a:extLst>
                <a:ext uri="{FF2B5EF4-FFF2-40B4-BE49-F238E27FC236}">
                  <a16:creationId xmlns:a16="http://schemas.microsoft.com/office/drawing/2014/main" id="{E9512A13-F72E-B340-8FB6-6C9A439EE1FD}"/>
                </a:ext>
              </a:extLst>
            </p:cNvPr>
            <p:cNvGrpSpPr>
              <a:grpSpLocks/>
            </p:cNvGrpSpPr>
            <p:nvPr/>
          </p:nvGrpSpPr>
          <p:grpSpPr bwMode="auto">
            <a:xfrm rot="-610330">
              <a:off x="4059" y="2750"/>
              <a:ext cx="634" cy="91"/>
              <a:chOff x="2971" y="2341"/>
              <a:chExt cx="634" cy="91"/>
            </a:xfrm>
            <a:grpFill/>
          </p:grpSpPr>
          <p:sp>
            <p:nvSpPr>
              <p:cNvPr id="41" name="Oval 23">
                <a:extLst>
                  <a:ext uri="{FF2B5EF4-FFF2-40B4-BE49-F238E27FC236}">
                    <a16:creationId xmlns:a16="http://schemas.microsoft.com/office/drawing/2014/main" id="{E7FBB967-358D-0940-AB5A-BA9042F64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" name="Line 24">
                <a:extLst>
                  <a:ext uri="{FF2B5EF4-FFF2-40B4-BE49-F238E27FC236}">
                    <a16:creationId xmlns:a16="http://schemas.microsoft.com/office/drawing/2014/main" id="{75548F4A-CEB5-1542-AEF2-01EF616ACC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" name="Group 25">
              <a:extLst>
                <a:ext uri="{FF2B5EF4-FFF2-40B4-BE49-F238E27FC236}">
                  <a16:creationId xmlns:a16="http://schemas.microsoft.com/office/drawing/2014/main" id="{F1ABB200-D714-AA46-87D0-AC7BB18BB7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1" y="2977"/>
              <a:ext cx="634" cy="91"/>
              <a:chOff x="2971" y="2341"/>
              <a:chExt cx="634" cy="91"/>
            </a:xfrm>
            <a:grpFill/>
          </p:grpSpPr>
          <p:sp>
            <p:nvSpPr>
              <p:cNvPr id="39" name="Oval 26">
                <a:extLst>
                  <a:ext uri="{FF2B5EF4-FFF2-40B4-BE49-F238E27FC236}">
                    <a16:creationId xmlns:a16="http://schemas.microsoft.com/office/drawing/2014/main" id="{40D3817C-F666-2048-81E6-4229D242B2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0" name="Line 27">
                <a:extLst>
                  <a:ext uri="{FF2B5EF4-FFF2-40B4-BE49-F238E27FC236}">
                    <a16:creationId xmlns:a16="http://schemas.microsoft.com/office/drawing/2014/main" id="{BF925A80-7417-8E41-A889-9746BCBC4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" name="Group 28">
              <a:extLst>
                <a:ext uri="{FF2B5EF4-FFF2-40B4-BE49-F238E27FC236}">
                  <a16:creationId xmlns:a16="http://schemas.microsoft.com/office/drawing/2014/main" id="{84777B71-31FD-2C4A-BCB4-F42C082C9102}"/>
                </a:ext>
              </a:extLst>
            </p:cNvPr>
            <p:cNvGrpSpPr>
              <a:grpSpLocks/>
            </p:cNvGrpSpPr>
            <p:nvPr/>
          </p:nvGrpSpPr>
          <p:grpSpPr bwMode="auto">
            <a:xfrm rot="445885">
              <a:off x="2745" y="3067"/>
              <a:ext cx="634" cy="91"/>
              <a:chOff x="2971" y="2341"/>
              <a:chExt cx="634" cy="91"/>
            </a:xfrm>
            <a:grpFill/>
          </p:grpSpPr>
          <p:sp>
            <p:nvSpPr>
              <p:cNvPr id="37" name="Oval 29">
                <a:extLst>
                  <a:ext uri="{FF2B5EF4-FFF2-40B4-BE49-F238E27FC236}">
                    <a16:creationId xmlns:a16="http://schemas.microsoft.com/office/drawing/2014/main" id="{E27EB12B-F31F-0C44-B2A2-0EEF16479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Line 30">
                <a:extLst>
                  <a:ext uri="{FF2B5EF4-FFF2-40B4-BE49-F238E27FC236}">
                    <a16:creationId xmlns:a16="http://schemas.microsoft.com/office/drawing/2014/main" id="{F47F25F9-BAE5-704D-9543-18372FDBA5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" name="Group 31">
              <a:extLst>
                <a:ext uri="{FF2B5EF4-FFF2-40B4-BE49-F238E27FC236}">
                  <a16:creationId xmlns:a16="http://schemas.microsoft.com/office/drawing/2014/main" id="{BFB4E32D-22F7-D840-9744-8DC8FDB4A19D}"/>
                </a:ext>
              </a:extLst>
            </p:cNvPr>
            <p:cNvGrpSpPr>
              <a:grpSpLocks/>
            </p:cNvGrpSpPr>
            <p:nvPr/>
          </p:nvGrpSpPr>
          <p:grpSpPr bwMode="auto">
            <a:xfrm rot="613123">
              <a:off x="3334" y="2251"/>
              <a:ext cx="634" cy="91"/>
              <a:chOff x="2971" y="2341"/>
              <a:chExt cx="634" cy="91"/>
            </a:xfrm>
            <a:grpFill/>
          </p:grpSpPr>
          <p:sp>
            <p:nvSpPr>
              <p:cNvPr id="35" name="Oval 32">
                <a:extLst>
                  <a:ext uri="{FF2B5EF4-FFF2-40B4-BE49-F238E27FC236}">
                    <a16:creationId xmlns:a16="http://schemas.microsoft.com/office/drawing/2014/main" id="{58381941-3DFA-D848-8B88-9E6E8749C6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Line 33">
                <a:extLst>
                  <a:ext uri="{FF2B5EF4-FFF2-40B4-BE49-F238E27FC236}">
                    <a16:creationId xmlns:a16="http://schemas.microsoft.com/office/drawing/2014/main" id="{699BDA99-57DE-4043-8D8E-EE4B2D45C6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" name="Group 34">
              <a:extLst>
                <a:ext uri="{FF2B5EF4-FFF2-40B4-BE49-F238E27FC236}">
                  <a16:creationId xmlns:a16="http://schemas.microsoft.com/office/drawing/2014/main" id="{FD7D41DF-F475-564D-9309-8AE897436D80}"/>
                </a:ext>
              </a:extLst>
            </p:cNvPr>
            <p:cNvGrpSpPr>
              <a:grpSpLocks/>
            </p:cNvGrpSpPr>
            <p:nvPr/>
          </p:nvGrpSpPr>
          <p:grpSpPr bwMode="auto">
            <a:xfrm rot="-145060">
              <a:off x="3425" y="3294"/>
              <a:ext cx="634" cy="91"/>
              <a:chOff x="2971" y="2341"/>
              <a:chExt cx="634" cy="91"/>
            </a:xfrm>
            <a:grpFill/>
          </p:grpSpPr>
          <p:sp>
            <p:nvSpPr>
              <p:cNvPr id="33" name="Oval 35">
                <a:extLst>
                  <a:ext uri="{FF2B5EF4-FFF2-40B4-BE49-F238E27FC236}">
                    <a16:creationId xmlns:a16="http://schemas.microsoft.com/office/drawing/2014/main" id="{8BECA64B-CC35-854F-BD57-72F11E5B9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Line 36">
                <a:extLst>
                  <a:ext uri="{FF2B5EF4-FFF2-40B4-BE49-F238E27FC236}">
                    <a16:creationId xmlns:a16="http://schemas.microsoft.com/office/drawing/2014/main" id="{848BD8D7-4CB4-6E49-9BA6-1ED3599B30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" name="Group 37">
              <a:extLst>
                <a:ext uri="{FF2B5EF4-FFF2-40B4-BE49-F238E27FC236}">
                  <a16:creationId xmlns:a16="http://schemas.microsoft.com/office/drawing/2014/main" id="{07B364E8-CEEE-8C4C-8FCC-0A26496605AD}"/>
                </a:ext>
              </a:extLst>
            </p:cNvPr>
            <p:cNvGrpSpPr>
              <a:grpSpLocks/>
            </p:cNvGrpSpPr>
            <p:nvPr/>
          </p:nvGrpSpPr>
          <p:grpSpPr bwMode="auto">
            <a:xfrm rot="-159964">
              <a:off x="2064" y="2840"/>
              <a:ext cx="634" cy="91"/>
              <a:chOff x="2971" y="2341"/>
              <a:chExt cx="634" cy="91"/>
            </a:xfrm>
            <a:grpFill/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BC05A79-21F1-124C-B72C-84C37A3F20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Line 39">
                <a:extLst>
                  <a:ext uri="{FF2B5EF4-FFF2-40B4-BE49-F238E27FC236}">
                    <a16:creationId xmlns:a16="http://schemas.microsoft.com/office/drawing/2014/main" id="{32EB2A25-A859-BD4D-B5E8-9D0CCE01EB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" name="Group 40">
              <a:extLst>
                <a:ext uri="{FF2B5EF4-FFF2-40B4-BE49-F238E27FC236}">
                  <a16:creationId xmlns:a16="http://schemas.microsoft.com/office/drawing/2014/main" id="{8AA2B69D-41C9-BE40-B7E5-1ED5BBCEFB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9" y="2523"/>
              <a:ext cx="634" cy="91"/>
              <a:chOff x="2971" y="2341"/>
              <a:chExt cx="634" cy="91"/>
            </a:xfrm>
            <a:grpFill/>
          </p:grpSpPr>
          <p:sp>
            <p:nvSpPr>
              <p:cNvPr id="29" name="Oval 41">
                <a:extLst>
                  <a:ext uri="{FF2B5EF4-FFF2-40B4-BE49-F238E27FC236}">
                    <a16:creationId xmlns:a16="http://schemas.microsoft.com/office/drawing/2014/main" id="{B418B454-A4A1-F04F-9DD2-2B6442C65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" name="Line 42">
                <a:extLst>
                  <a:ext uri="{FF2B5EF4-FFF2-40B4-BE49-F238E27FC236}">
                    <a16:creationId xmlns:a16="http://schemas.microsoft.com/office/drawing/2014/main" id="{C1D4B82F-B337-A548-ADEC-CCB56FCB37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" name="Group 43">
              <a:extLst>
                <a:ext uri="{FF2B5EF4-FFF2-40B4-BE49-F238E27FC236}">
                  <a16:creationId xmlns:a16="http://schemas.microsoft.com/office/drawing/2014/main" id="{877BE97B-EE5D-7742-BAA0-4483AB91BA27}"/>
                </a:ext>
              </a:extLst>
            </p:cNvPr>
            <p:cNvGrpSpPr>
              <a:grpSpLocks/>
            </p:cNvGrpSpPr>
            <p:nvPr/>
          </p:nvGrpSpPr>
          <p:grpSpPr bwMode="auto">
            <a:xfrm rot="-445885">
              <a:off x="2434" y="3260"/>
              <a:ext cx="590" cy="91"/>
              <a:chOff x="2899" y="2249"/>
              <a:chExt cx="590" cy="91"/>
            </a:xfrm>
            <a:grpFill/>
          </p:grpSpPr>
          <p:sp>
            <p:nvSpPr>
              <p:cNvPr id="27" name="Oval 44">
                <a:extLst>
                  <a:ext uri="{FF2B5EF4-FFF2-40B4-BE49-F238E27FC236}">
                    <a16:creationId xmlns:a16="http://schemas.microsoft.com/office/drawing/2014/main" id="{78358DCA-AAF2-0D47-96F5-5B52BA0AB3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9" y="2249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Line 45">
                <a:extLst>
                  <a:ext uri="{FF2B5EF4-FFF2-40B4-BE49-F238E27FC236}">
                    <a16:creationId xmlns:a16="http://schemas.microsoft.com/office/drawing/2014/main" id="{E183C7C2-2859-4E40-8753-8D1B3E57EE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45" y="2291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4" name="Group 46">
              <a:extLst>
                <a:ext uri="{FF2B5EF4-FFF2-40B4-BE49-F238E27FC236}">
                  <a16:creationId xmlns:a16="http://schemas.microsoft.com/office/drawing/2014/main" id="{43A5B5F0-3E3C-964E-A5C9-0BB31AE8B8F7}"/>
                </a:ext>
              </a:extLst>
            </p:cNvPr>
            <p:cNvGrpSpPr>
              <a:grpSpLocks/>
            </p:cNvGrpSpPr>
            <p:nvPr/>
          </p:nvGrpSpPr>
          <p:grpSpPr bwMode="auto">
            <a:xfrm rot="-775126">
              <a:off x="3743" y="2478"/>
              <a:ext cx="634" cy="91"/>
              <a:chOff x="2971" y="2341"/>
              <a:chExt cx="634" cy="91"/>
            </a:xfrm>
            <a:grpFill/>
          </p:grpSpPr>
          <p:sp>
            <p:nvSpPr>
              <p:cNvPr id="25" name="Oval 47">
                <a:extLst>
                  <a:ext uri="{FF2B5EF4-FFF2-40B4-BE49-F238E27FC236}">
                    <a16:creationId xmlns:a16="http://schemas.microsoft.com/office/drawing/2014/main" id="{05A5EF15-53EF-9B4A-BB0F-1BD172F06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Line 48">
                <a:extLst>
                  <a:ext uri="{FF2B5EF4-FFF2-40B4-BE49-F238E27FC236}">
                    <a16:creationId xmlns:a16="http://schemas.microsoft.com/office/drawing/2014/main" id="{4CA05765-7E54-A340-97F0-E42D7874D0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9" name="Group 49">
            <a:extLst>
              <a:ext uri="{FF2B5EF4-FFF2-40B4-BE49-F238E27FC236}">
                <a16:creationId xmlns:a16="http://schemas.microsoft.com/office/drawing/2014/main" id="{F34B5398-2FC7-8A4E-ADE5-E05A074A2FCD}"/>
              </a:ext>
            </a:extLst>
          </p:cNvPr>
          <p:cNvGrpSpPr>
            <a:grpSpLocks/>
          </p:cNvGrpSpPr>
          <p:nvPr/>
        </p:nvGrpSpPr>
        <p:grpSpPr bwMode="auto">
          <a:xfrm rot="231140">
            <a:off x="3405931" y="2833846"/>
            <a:ext cx="1413949" cy="588171"/>
            <a:chOff x="1882" y="2599"/>
            <a:chExt cx="770" cy="302"/>
          </a:xfrm>
        </p:grpSpPr>
        <p:sp>
          <p:nvSpPr>
            <p:cNvPr id="50" name="Line 50">
              <a:extLst>
                <a:ext uri="{FF2B5EF4-FFF2-40B4-BE49-F238E27FC236}">
                  <a16:creationId xmlns:a16="http://schemas.microsoft.com/office/drawing/2014/main" id="{8FEE2939-AC63-7B4E-8732-DF8ED32B9E6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1383572">
              <a:off x="1927" y="2599"/>
              <a:ext cx="725" cy="302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Oval 51">
              <a:extLst>
                <a:ext uri="{FF2B5EF4-FFF2-40B4-BE49-F238E27FC236}">
                  <a16:creationId xmlns:a16="http://schemas.microsoft.com/office/drawing/2014/main" id="{A112E600-9CE8-5749-9308-F3DD44D0A7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83572">
              <a:off x="1882" y="2722"/>
              <a:ext cx="58" cy="67"/>
            </a:xfrm>
            <a:prstGeom prst="ellipse">
              <a:avLst/>
            </a:prstGeom>
            <a:solidFill>
              <a:srgbClr val="A50021"/>
            </a:solidFill>
            <a:ln w="9525" algn="ctr">
              <a:solidFill>
                <a:srgbClr val="A5002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2" name="Group 52">
            <a:extLst>
              <a:ext uri="{FF2B5EF4-FFF2-40B4-BE49-F238E27FC236}">
                <a16:creationId xmlns:a16="http://schemas.microsoft.com/office/drawing/2014/main" id="{7FD1CE7D-A2A7-E74B-A838-C8749EEC2DAC}"/>
              </a:ext>
            </a:extLst>
          </p:cNvPr>
          <p:cNvGrpSpPr>
            <a:grpSpLocks/>
          </p:cNvGrpSpPr>
          <p:nvPr/>
        </p:nvGrpSpPr>
        <p:grpSpPr bwMode="auto">
          <a:xfrm rot="20763877">
            <a:off x="4907521" y="2833846"/>
            <a:ext cx="1055592" cy="430417"/>
            <a:chOff x="2018" y="2782"/>
            <a:chExt cx="542" cy="221"/>
          </a:xfrm>
        </p:grpSpPr>
        <p:sp>
          <p:nvSpPr>
            <p:cNvPr id="53" name="Line 53">
              <a:extLst>
                <a:ext uri="{FF2B5EF4-FFF2-40B4-BE49-F238E27FC236}">
                  <a16:creationId xmlns:a16="http://schemas.microsoft.com/office/drawing/2014/main" id="{D8238984-2D6B-E74B-AB08-19292171396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1383572">
              <a:off x="2056" y="2782"/>
              <a:ext cx="504" cy="221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Oval 54">
              <a:extLst>
                <a:ext uri="{FF2B5EF4-FFF2-40B4-BE49-F238E27FC236}">
                  <a16:creationId xmlns:a16="http://schemas.microsoft.com/office/drawing/2014/main" id="{356C53F6-99D7-404C-A329-86869B0AEC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83572">
              <a:off x="2018" y="2858"/>
              <a:ext cx="58" cy="67"/>
            </a:xfrm>
            <a:prstGeom prst="ellipse">
              <a:avLst/>
            </a:prstGeom>
            <a:solidFill>
              <a:srgbClr val="A50021"/>
            </a:solidFill>
            <a:ln w="9525" algn="ctr">
              <a:solidFill>
                <a:srgbClr val="A5002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5" name="Group 55">
            <a:extLst>
              <a:ext uri="{FF2B5EF4-FFF2-40B4-BE49-F238E27FC236}">
                <a16:creationId xmlns:a16="http://schemas.microsoft.com/office/drawing/2014/main" id="{EA8CEDFE-6C70-9F46-A1B4-77A695DA940C}"/>
              </a:ext>
            </a:extLst>
          </p:cNvPr>
          <p:cNvGrpSpPr>
            <a:grpSpLocks/>
          </p:cNvGrpSpPr>
          <p:nvPr/>
        </p:nvGrpSpPr>
        <p:grpSpPr bwMode="auto">
          <a:xfrm>
            <a:off x="5968957" y="2833846"/>
            <a:ext cx="856939" cy="323300"/>
            <a:chOff x="2154" y="2939"/>
            <a:chExt cx="440" cy="166"/>
          </a:xfrm>
        </p:grpSpPr>
        <p:sp>
          <p:nvSpPr>
            <p:cNvPr id="56" name="Line 56">
              <a:extLst>
                <a:ext uri="{FF2B5EF4-FFF2-40B4-BE49-F238E27FC236}">
                  <a16:creationId xmlns:a16="http://schemas.microsoft.com/office/drawing/2014/main" id="{E7D28E46-1287-4F47-AC7C-A80BC77F03B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1383572">
              <a:off x="2186" y="2939"/>
              <a:ext cx="408" cy="166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Oval 57">
              <a:extLst>
                <a:ext uri="{FF2B5EF4-FFF2-40B4-BE49-F238E27FC236}">
                  <a16:creationId xmlns:a16="http://schemas.microsoft.com/office/drawing/2014/main" id="{BAB83089-1FE8-694E-A61B-6EDA5E7769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83572">
              <a:off x="2154" y="2994"/>
              <a:ext cx="58" cy="67"/>
            </a:xfrm>
            <a:prstGeom prst="ellipse">
              <a:avLst/>
            </a:prstGeom>
            <a:solidFill>
              <a:srgbClr val="A50021"/>
            </a:solidFill>
            <a:ln w="9525" algn="ctr">
              <a:solidFill>
                <a:srgbClr val="A5002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" name="Группа 134">
            <a:extLst>
              <a:ext uri="{FF2B5EF4-FFF2-40B4-BE49-F238E27FC236}">
                <a16:creationId xmlns:a16="http://schemas.microsoft.com/office/drawing/2014/main" id="{36C9ACCF-C984-2049-B496-FCB64FCC3B34}"/>
              </a:ext>
            </a:extLst>
          </p:cNvPr>
          <p:cNvGrpSpPr/>
          <p:nvPr/>
        </p:nvGrpSpPr>
        <p:grpSpPr>
          <a:xfrm>
            <a:off x="4801783" y="4088505"/>
            <a:ext cx="1389553" cy="566383"/>
            <a:chOff x="3868592" y="3489511"/>
            <a:chExt cx="1132640" cy="461665"/>
          </a:xfrm>
        </p:grpSpPr>
        <p:sp>
          <p:nvSpPr>
            <p:cNvPr id="65" name="Rectangle 3">
              <a:extLst>
                <a:ext uri="{FF2B5EF4-FFF2-40B4-BE49-F238E27FC236}">
                  <a16:creationId xmlns:a16="http://schemas.microsoft.com/office/drawing/2014/main" id="{38110097-613E-E845-A4EF-A0D5EE8EBD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8778" y="3489511"/>
              <a:ext cx="49245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>
                <a:tabLst>
                  <a:tab pos="228600" algn="l"/>
                </a:tabLst>
              </a:pPr>
              <a:r>
                <a:rPr lang="en-US" sz="2400" b="1" i="1" dirty="0">
                  <a:solidFill>
                    <a:srgbClr val="0033CC"/>
                  </a:solidFill>
                  <a:latin typeface="Comic Sans MS" pitchFamily="66" charset="0"/>
                </a:rPr>
                <a:t>v</a:t>
              </a:r>
              <a:r>
                <a:rPr lang="en-US" sz="2400" b="1" i="1" baseline="-25000" dirty="0">
                  <a:solidFill>
                    <a:srgbClr val="0033CC"/>
                  </a:solidFill>
                  <a:latin typeface="Comic Sans MS" pitchFamily="66" charset="0"/>
                </a:rPr>
                <a:t>0</a:t>
              </a:r>
              <a:endParaRPr lang="en-GB" sz="2400" b="1" i="1" dirty="0">
                <a:solidFill>
                  <a:srgbClr val="0033CC"/>
                </a:solidFill>
                <a:latin typeface="Comic Sans MS" pitchFamily="66" charset="0"/>
              </a:endParaRPr>
            </a:p>
          </p:txBody>
        </p:sp>
        <p:cxnSp>
          <p:nvCxnSpPr>
            <p:cNvPr id="66" name="Прямая со стрелкой 133">
              <a:extLst>
                <a:ext uri="{FF2B5EF4-FFF2-40B4-BE49-F238E27FC236}">
                  <a16:creationId xmlns:a16="http://schemas.microsoft.com/office/drawing/2014/main" id="{2BE89248-7DE5-8B4C-A865-1B365F7384C3}"/>
                </a:ext>
              </a:extLst>
            </p:cNvPr>
            <p:cNvCxnSpPr/>
            <p:nvPr/>
          </p:nvCxnSpPr>
          <p:spPr>
            <a:xfrm>
              <a:off x="4581678" y="3594179"/>
              <a:ext cx="216024" cy="0"/>
            </a:xfrm>
            <a:prstGeom prst="straightConnector1">
              <a:avLst/>
            </a:prstGeom>
            <a:ln w="28575">
              <a:solidFill>
                <a:srgbClr val="0033CC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 стрелкой 136">
              <a:extLst>
                <a:ext uri="{FF2B5EF4-FFF2-40B4-BE49-F238E27FC236}">
                  <a16:creationId xmlns:a16="http://schemas.microsoft.com/office/drawing/2014/main" id="{CF96E602-5661-A541-8B2F-972557156F15}"/>
                </a:ext>
              </a:extLst>
            </p:cNvPr>
            <p:cNvCxnSpPr/>
            <p:nvPr/>
          </p:nvCxnSpPr>
          <p:spPr>
            <a:xfrm>
              <a:off x="3868592" y="3951176"/>
              <a:ext cx="1126755" cy="0"/>
            </a:xfrm>
            <a:prstGeom prst="straightConnector1">
              <a:avLst/>
            </a:prstGeom>
            <a:ln w="38100">
              <a:solidFill>
                <a:srgbClr val="0033CC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55">
            <a:extLst>
              <a:ext uri="{FF2B5EF4-FFF2-40B4-BE49-F238E27FC236}">
                <a16:creationId xmlns:a16="http://schemas.microsoft.com/office/drawing/2014/main" id="{63FF1ADC-6422-3649-A814-F8EB9C3BFBF0}"/>
              </a:ext>
            </a:extLst>
          </p:cNvPr>
          <p:cNvGrpSpPr>
            <a:grpSpLocks/>
          </p:cNvGrpSpPr>
          <p:nvPr/>
        </p:nvGrpSpPr>
        <p:grpSpPr bwMode="auto">
          <a:xfrm>
            <a:off x="6184116" y="2837371"/>
            <a:ext cx="856939" cy="323300"/>
            <a:chOff x="2154" y="2939"/>
            <a:chExt cx="440" cy="166"/>
          </a:xfrm>
        </p:grpSpPr>
        <p:sp>
          <p:nvSpPr>
            <p:cNvPr id="69" name="Line 56">
              <a:extLst>
                <a:ext uri="{FF2B5EF4-FFF2-40B4-BE49-F238E27FC236}">
                  <a16:creationId xmlns:a16="http://schemas.microsoft.com/office/drawing/2014/main" id="{C0520E02-34F7-D143-AF8B-5B33DFDA5BE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1383572">
              <a:off x="2186" y="2939"/>
              <a:ext cx="408" cy="166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Oval 57">
              <a:extLst>
                <a:ext uri="{FF2B5EF4-FFF2-40B4-BE49-F238E27FC236}">
                  <a16:creationId xmlns:a16="http://schemas.microsoft.com/office/drawing/2014/main" id="{2CD67D44-1AAB-E14B-BBF7-0A2BE32ED8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83572">
              <a:off x="2154" y="2994"/>
              <a:ext cx="58" cy="67"/>
            </a:xfrm>
            <a:prstGeom prst="ellipse">
              <a:avLst/>
            </a:prstGeom>
            <a:solidFill>
              <a:srgbClr val="A50021"/>
            </a:solidFill>
            <a:ln w="9525" algn="ctr">
              <a:solidFill>
                <a:srgbClr val="A5002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AA134BC6-DCEC-534C-B9D6-EFE074A2308D}"/>
              </a:ext>
            </a:extLst>
          </p:cNvPr>
          <p:cNvSpPr/>
          <p:nvPr/>
        </p:nvSpPr>
        <p:spPr>
          <a:xfrm>
            <a:off x="512624" y="2345480"/>
            <a:ext cx="1695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en-US" sz="2800" b="1" i="1" dirty="0" err="1">
                <a:solidFill>
                  <a:srgbClr val="CC0000"/>
                </a:solidFill>
              </a:rPr>
              <a:t>V</a:t>
            </a:r>
            <a:r>
              <a:rPr lang="en-US" sz="2800" b="1" i="1" baseline="-25000" dirty="0" err="1">
                <a:solidFill>
                  <a:srgbClr val="CC0000"/>
                </a:solidFill>
              </a:rPr>
              <a:t>ion</a:t>
            </a:r>
            <a:r>
              <a:rPr lang="en-US" sz="2800" b="1" i="1" dirty="0">
                <a:solidFill>
                  <a:srgbClr val="0033CC"/>
                </a:solidFill>
              </a:rPr>
              <a:t>  </a:t>
            </a:r>
            <a:r>
              <a:rPr lang="en-US" sz="2800" b="1" i="1" dirty="0">
                <a:solidFill>
                  <a:schemeClr val="tx2"/>
                </a:solidFill>
              </a:rPr>
              <a:t>≠</a:t>
            </a:r>
            <a:r>
              <a:rPr lang="en-US" sz="2800" b="1" i="1" dirty="0">
                <a:solidFill>
                  <a:srgbClr val="0033CC"/>
                </a:solidFill>
              </a:rPr>
              <a:t>  </a:t>
            </a:r>
            <a:r>
              <a:rPr lang="en-US" sz="2800" b="1" i="1" dirty="0" err="1">
                <a:solidFill>
                  <a:srgbClr val="0033CC"/>
                </a:solidFill>
              </a:rPr>
              <a:t>v</a:t>
            </a:r>
            <a:r>
              <a:rPr lang="en-US" sz="2800" b="1" i="1" baseline="-25000" dirty="0" err="1">
                <a:solidFill>
                  <a:srgbClr val="0033CC"/>
                </a:solidFill>
              </a:rPr>
              <a:t>0</a:t>
            </a:r>
            <a:endParaRPr lang="en-GB" sz="2800" b="1" i="1" dirty="0">
              <a:solidFill>
                <a:srgbClr val="0033CC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B6E955-1D36-EBE1-6DE0-4C624A28AA81}"/>
              </a:ext>
            </a:extLst>
          </p:cNvPr>
          <p:cNvSpPr txBox="1"/>
          <p:nvPr/>
        </p:nvSpPr>
        <p:spPr>
          <a:xfrm>
            <a:off x="775501" y="4951040"/>
            <a:ext cx="10742422" cy="6155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dirty="0"/>
              <a:t>To be efficient, </a:t>
            </a:r>
            <a:r>
              <a:rPr lang="en-GB" sz="2000" b="1" dirty="0"/>
              <a:t>it requires a good alignment </a:t>
            </a:r>
            <a:r>
              <a:rPr lang="en-GB" sz="2000" dirty="0"/>
              <a:t>(both in terms of </a:t>
            </a:r>
            <a:r>
              <a:rPr lang="en-GB" sz="2000" b="1" dirty="0"/>
              <a:t>longitudinal “speed” </a:t>
            </a:r>
            <a:br>
              <a:rPr lang="en-GB" sz="2000" b="1" dirty="0"/>
            </a:br>
            <a:r>
              <a:rPr lang="en-GB" sz="2000" dirty="0"/>
              <a:t>and </a:t>
            </a:r>
            <a:r>
              <a:rPr lang="en-GB" sz="2000" b="1" dirty="0"/>
              <a:t>transverse position/angle</a:t>
            </a:r>
            <a:r>
              <a:rPr lang="en-GB" sz="2000" dirty="0"/>
              <a:t>) between </a:t>
            </a:r>
            <a:r>
              <a:rPr lang="en-GB" sz="2000" b="1" dirty="0"/>
              <a:t>e</a:t>
            </a:r>
            <a:r>
              <a:rPr lang="en-GB" sz="2000" b="1" baseline="30000" dirty="0"/>
              <a:t>-</a:t>
            </a:r>
            <a:r>
              <a:rPr lang="en-GB" sz="2000" b="1" dirty="0"/>
              <a:t> trajectory and ion beam closed orbit !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9A2C1BD-881B-36B8-78C3-7194ACDA6E18}"/>
              </a:ext>
            </a:extLst>
          </p:cNvPr>
          <p:cNvSpPr txBox="1"/>
          <p:nvPr/>
        </p:nvSpPr>
        <p:spPr>
          <a:xfrm>
            <a:off x="0" y="5853896"/>
            <a:ext cx="12192000" cy="338554"/>
          </a:xfrm>
          <a:prstGeom prst="rect">
            <a:avLst/>
          </a:prstGeom>
          <a:solidFill>
            <a:srgbClr val="00B050">
              <a:alpha val="29804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200" b="1" dirty="0"/>
              <a:t>YOUR EXERCISE: check the impact of misalignments on cooling and optimise it !</a:t>
            </a:r>
          </a:p>
        </p:txBody>
      </p:sp>
    </p:spTree>
    <p:extLst>
      <p:ext uri="{BB962C8B-B14F-4D97-AF65-F5344CB8AC3E}">
        <p14:creationId xmlns:p14="http://schemas.microsoft.com/office/powerpoint/2010/main" val="347074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58" grpId="0" animBg="1"/>
      <p:bldP spid="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D52E04-3EF6-838E-08DD-D661C9FEC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47999"/>
            <a:ext cx="11376024" cy="356898"/>
          </a:xfrm>
        </p:spPr>
        <p:txBody>
          <a:bodyPr/>
          <a:lstStyle/>
          <a:p>
            <a:r>
              <a:rPr lang="en-GB" dirty="0"/>
              <a:t>What you will be able to explore: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62FADC-D716-D4C6-3483-8223FB791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Understanding E-Cooling at 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0183A-2D9B-428D-758E-4EC4DFCAC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16BC5-62DD-5C4C-2969-107530E33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2C2F0-EA7B-5F4C-3D58-5A714F68B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DB81109-74E8-1674-2BBE-84A63710D67F}"/>
              </a:ext>
            </a:extLst>
          </p:cNvPr>
          <p:cNvGrpSpPr/>
          <p:nvPr/>
        </p:nvGrpSpPr>
        <p:grpSpPr>
          <a:xfrm>
            <a:off x="650880" y="1447761"/>
            <a:ext cx="5272088" cy="4896446"/>
            <a:chOff x="600081" y="1447761"/>
            <a:chExt cx="5272088" cy="4896446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C1A8F883-9AF4-2E2F-550D-5A665CC1F075}"/>
                </a:ext>
              </a:extLst>
            </p:cNvPr>
            <p:cNvSpPr/>
            <p:nvPr/>
          </p:nvSpPr>
          <p:spPr>
            <a:xfrm>
              <a:off x="600081" y="1447761"/>
              <a:ext cx="5272088" cy="4896446"/>
            </a:xfrm>
            <a:prstGeom prst="roundRect">
              <a:avLst>
                <a:gd name="adj" fmla="val 6138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B4098A5B-5E8E-F68B-42E1-8131E5EB87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005" t="40540" r="30063" b="6196"/>
            <a:stretch/>
          </p:blipFill>
          <p:spPr>
            <a:xfrm>
              <a:off x="750893" y="2753051"/>
              <a:ext cx="4949237" cy="335648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3AC8F3A-AF76-13C2-A079-BCF98BD4E379}"/>
                </a:ext>
              </a:extLst>
            </p:cNvPr>
            <p:cNvSpPr txBox="1"/>
            <p:nvPr/>
          </p:nvSpPr>
          <p:spPr>
            <a:xfrm>
              <a:off x="854081" y="1595047"/>
              <a:ext cx="4764087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000" b="1" dirty="0"/>
                <a:t>What is the impact of trajectory misalignments between ions and e</a:t>
              </a:r>
              <a:r>
                <a:rPr lang="en-GB" sz="2000" b="1" baseline="30000" dirty="0"/>
                <a:t>-</a:t>
              </a:r>
              <a:r>
                <a:rPr lang="en-GB" sz="2000" b="1" dirty="0"/>
                <a:t>?</a:t>
              </a:r>
            </a:p>
            <a:p>
              <a:pPr algn="l"/>
              <a:r>
                <a:rPr lang="en-GB" sz="2000" b="1" dirty="0"/>
                <a:t>What is happening here?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9F3D6A7-C85C-A160-3AAF-7645F224C805}"/>
              </a:ext>
            </a:extLst>
          </p:cNvPr>
          <p:cNvGrpSpPr/>
          <p:nvPr/>
        </p:nvGrpSpPr>
        <p:grpSpPr>
          <a:xfrm>
            <a:off x="6269034" y="1447761"/>
            <a:ext cx="5272088" cy="4896446"/>
            <a:chOff x="6142037" y="1442608"/>
            <a:chExt cx="5272088" cy="4896446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CBA863E6-6BD0-F36B-B363-5809DDD7F3B5}"/>
                </a:ext>
              </a:extLst>
            </p:cNvPr>
            <p:cNvSpPr/>
            <p:nvPr/>
          </p:nvSpPr>
          <p:spPr>
            <a:xfrm>
              <a:off x="6142037" y="1442608"/>
              <a:ext cx="5272088" cy="4896446"/>
            </a:xfrm>
            <a:prstGeom prst="roundRect">
              <a:avLst>
                <a:gd name="adj" fmla="val 6138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 descr="A diagram of a function&#10;&#10;AI-generated content may be incorrect.">
              <a:extLst>
                <a:ext uri="{FF2B5EF4-FFF2-40B4-BE49-F238E27FC236}">
                  <a16:creationId xmlns:a16="http://schemas.microsoft.com/office/drawing/2014/main" id="{EACD0523-B3DF-13D2-C640-EB0A891CB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6037" y="2772458"/>
              <a:ext cx="4716957" cy="314463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4B77327-8CCF-06AF-F5A0-96241876C7A5}"/>
                </a:ext>
              </a:extLst>
            </p:cNvPr>
            <p:cNvSpPr txBox="1"/>
            <p:nvPr/>
          </p:nvSpPr>
          <p:spPr>
            <a:xfrm>
              <a:off x="6396037" y="1683577"/>
              <a:ext cx="4941882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000" b="1" dirty="0"/>
                <a:t>A possible strategy to optimise cooling.</a:t>
              </a:r>
            </a:p>
            <a:p>
              <a:pPr algn="l"/>
              <a:r>
                <a:rPr lang="en-GB" sz="2000" b="1" dirty="0"/>
                <a:t>Find the best configuration to minimise final beam size (emittance)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4316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AEBEA-666C-0921-E165-492B71906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375D5C-422A-BEDB-D035-12385ED75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2"/>
            <a:ext cx="11376024" cy="533413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First half a day: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Visit of the facility </a:t>
            </a:r>
            <a:r>
              <a:rPr lang="en-GB" dirty="0"/>
              <a:t>with one operator in charge of the facility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Walking through </a:t>
            </a:r>
            <a:r>
              <a:rPr lang="en-GB" dirty="0"/>
              <a:t>the machine </a:t>
            </a:r>
            <a:r>
              <a:rPr lang="en-GB" b="1" dirty="0"/>
              <a:t>settings</a:t>
            </a:r>
            <a:r>
              <a:rPr lang="en-GB" dirty="0"/>
              <a:t>, beam </a:t>
            </a:r>
            <a:r>
              <a:rPr lang="en-GB" b="1" dirty="0"/>
              <a:t>observables</a:t>
            </a:r>
            <a:r>
              <a:rPr lang="en-GB" dirty="0"/>
              <a:t>, and </a:t>
            </a:r>
            <a:r>
              <a:rPr lang="en-GB" b="1" dirty="0"/>
              <a:t>control system </a:t>
            </a:r>
            <a:r>
              <a:rPr lang="en-GB" dirty="0"/>
              <a:t>of AD and ELENA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Questions and answer</a:t>
            </a:r>
            <a:r>
              <a:rPr lang="en-GB" dirty="0"/>
              <a:t>: profit of machine experts around you!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Second day: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Split in two groups</a:t>
            </a:r>
            <a:r>
              <a:rPr lang="en-GB" dirty="0"/>
              <a:t>: one using </a:t>
            </a:r>
            <a:r>
              <a:rPr lang="en-GB" b="1" dirty="0"/>
              <a:t>ELENA</a:t>
            </a:r>
            <a:r>
              <a:rPr lang="en-GB" dirty="0"/>
              <a:t> user “</a:t>
            </a:r>
            <a:r>
              <a:rPr lang="en-GB" b="1" dirty="0" err="1"/>
              <a:t>MD4</a:t>
            </a:r>
            <a:r>
              <a:rPr lang="en-GB" dirty="0"/>
              <a:t>”, one using “</a:t>
            </a:r>
            <a:r>
              <a:rPr lang="en-GB" b="1" dirty="0" err="1"/>
              <a:t>MD6</a:t>
            </a:r>
            <a:r>
              <a:rPr lang="en-GB" dirty="0"/>
              <a:t>”, looking at final e-cooling plateau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Measure</a:t>
            </a:r>
            <a:r>
              <a:rPr lang="en-GB" dirty="0"/>
              <a:t> and </a:t>
            </a:r>
            <a:r>
              <a:rPr lang="en-GB" b="1" dirty="0"/>
              <a:t>correct</a:t>
            </a:r>
            <a:r>
              <a:rPr lang="en-GB" dirty="0"/>
              <a:t> </a:t>
            </a:r>
            <a:r>
              <a:rPr lang="en-GB" b="1" dirty="0"/>
              <a:t>transverse coupling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Characterise e-cooling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Optimise e-cooling </a:t>
            </a:r>
            <a:r>
              <a:rPr lang="en-GB" dirty="0"/>
              <a:t>for faster cooling and smaller final emittances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(Optional) More advanced optimisations</a:t>
            </a:r>
            <a:r>
              <a:rPr lang="en-GB" dirty="0"/>
              <a:t>?</a:t>
            </a:r>
          </a:p>
          <a:p>
            <a:pPr marL="990900" lvl="2" indent="-342900"/>
            <a:r>
              <a:rPr lang="en-GB" b="1" dirty="0"/>
              <a:t>Can you find a better machine setup? </a:t>
            </a:r>
            <a:r>
              <a:rPr lang="en-GB" dirty="0"/>
              <a:t>(lower emittance? Faster cooling? Shorter bunches?) </a:t>
            </a:r>
          </a:p>
          <a:p>
            <a:pPr marL="666900" lvl="1" indent="-342900"/>
            <a:endParaRPr lang="en-GB" dirty="0"/>
          </a:p>
          <a:p>
            <a:pPr marL="666900" lvl="1" indent="-342900"/>
            <a:r>
              <a:rPr lang="en-GB" i="1" dirty="0"/>
              <a:t>“Take home” some data for further analysis, … and questions 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AF124F-37C4-7CB7-927D-739318700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Expectations from Your Stay in the </a:t>
            </a:r>
            <a:r>
              <a:rPr lang="en-GB" dirty="0" err="1"/>
              <a:t>ACR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52E79-F729-7A30-BC1C-6820A05AB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29BC9-C877-DB7E-0596-B91F30D7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89D12-5203-6054-7618-205F223EB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20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BB5D0F-8092-4D2A-1B8A-5AC7E44D6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is the Antimatter Complex 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9CB75-C379-02BB-9C47-8EB846F5F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AE76A-AF2B-5D7B-9870-50BA2871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6C158-4F20-1E4E-F1A1-FBB16D4B0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 descr="A map of a city&#10;&#10;AI-generated content may be incorrect.">
            <a:extLst>
              <a:ext uri="{FF2B5EF4-FFF2-40B4-BE49-F238E27FC236}">
                <a16:creationId xmlns:a16="http://schemas.microsoft.com/office/drawing/2014/main" id="{4B11FDF0-5C1F-2A68-AAE1-C765000762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068" b="-304"/>
          <a:stretch/>
        </p:blipFill>
        <p:spPr>
          <a:xfrm>
            <a:off x="348218" y="986486"/>
            <a:ext cx="8987894" cy="53296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74D3D8-2D17-1E4B-FA50-2353A2E939E1}"/>
              </a:ext>
            </a:extLst>
          </p:cNvPr>
          <p:cNvSpPr txBox="1"/>
          <p:nvPr/>
        </p:nvSpPr>
        <p:spPr>
          <a:xfrm>
            <a:off x="9787444" y="1513651"/>
            <a:ext cx="1771898" cy="2462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noProof="0" dirty="0"/>
              <a:t>CERN Entrance B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FCCD66-E94C-FE49-AFAD-1C94C05EDA5F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5795889" y="1636762"/>
            <a:ext cx="3991555" cy="231199"/>
          </a:xfrm>
          <a:prstGeom prst="straightConnector1">
            <a:avLst/>
          </a:prstGeom>
          <a:ln w="38100">
            <a:solidFill>
              <a:srgbClr val="0033A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CD72903-B97F-461B-C27A-907B85FCA475}"/>
              </a:ext>
            </a:extLst>
          </p:cNvPr>
          <p:cNvSpPr txBox="1"/>
          <p:nvPr/>
        </p:nvSpPr>
        <p:spPr>
          <a:xfrm>
            <a:off x="9787444" y="972267"/>
            <a:ext cx="1771898" cy="2462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noProof="0" dirty="0"/>
              <a:t>CERN Globe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B76B2C7-D505-3AA6-11A6-C4D0DE517906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7624689" y="1095378"/>
            <a:ext cx="2162755" cy="594596"/>
          </a:xfrm>
          <a:prstGeom prst="straightConnector1">
            <a:avLst/>
          </a:prstGeom>
          <a:ln w="38100">
            <a:solidFill>
              <a:srgbClr val="0033A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BAABBA0-63EA-1162-2031-237CE886E165}"/>
              </a:ext>
            </a:extLst>
          </p:cNvPr>
          <p:cNvSpPr txBox="1"/>
          <p:nvPr/>
        </p:nvSpPr>
        <p:spPr>
          <a:xfrm>
            <a:off x="9787444" y="5205459"/>
            <a:ext cx="1771898" cy="49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noProof="0" dirty="0"/>
              <a:t>CLEAR </a:t>
            </a:r>
            <a:br>
              <a:rPr lang="en-GB" sz="1600" b="1" noProof="0" dirty="0"/>
            </a:br>
            <a:r>
              <a:rPr lang="en-GB" sz="1600" b="1" noProof="0" dirty="0"/>
              <a:t>Control Room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911BE18-435D-69B8-9844-A2EA420D1724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4107766" y="4649823"/>
            <a:ext cx="5679678" cy="801858"/>
          </a:xfrm>
          <a:prstGeom prst="straightConnector1">
            <a:avLst/>
          </a:prstGeom>
          <a:ln w="38100">
            <a:solidFill>
              <a:srgbClr val="0033A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3B10D02-6571-5B4D-CF67-917D2A387F2D}"/>
              </a:ext>
            </a:extLst>
          </p:cNvPr>
          <p:cNvSpPr txBox="1"/>
          <p:nvPr/>
        </p:nvSpPr>
        <p:spPr>
          <a:xfrm>
            <a:off x="9787444" y="2842641"/>
            <a:ext cx="1771898" cy="4924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6E2466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noProof="0" dirty="0"/>
              <a:t>AD </a:t>
            </a:r>
            <a:br>
              <a:rPr lang="en-GB" sz="1600" b="1" noProof="0" dirty="0"/>
            </a:br>
            <a:r>
              <a:rPr lang="en-GB" sz="1600" b="1" noProof="0" dirty="0"/>
              <a:t>Control Room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93DB1A7-E4D9-019B-1F2C-BD11554EC051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2090057" y="1720785"/>
            <a:ext cx="7697387" cy="1368078"/>
          </a:xfrm>
          <a:prstGeom prst="straightConnector1">
            <a:avLst/>
          </a:prstGeom>
          <a:ln w="38100">
            <a:solidFill>
              <a:srgbClr val="6E2466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46796B9-7E36-DC18-34E2-8A9C514B6C29}"/>
              </a:ext>
            </a:extLst>
          </p:cNvPr>
          <p:cNvSpPr txBox="1"/>
          <p:nvPr/>
        </p:nvSpPr>
        <p:spPr>
          <a:xfrm>
            <a:off x="9787444" y="5993068"/>
            <a:ext cx="1771898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6E2466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noProof="0" dirty="0"/>
              <a:t>Meeting Room(s)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074A2A9-5817-C5C2-AA55-264A40AF7EF3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2968283" y="4706769"/>
            <a:ext cx="6819161" cy="1409410"/>
          </a:xfrm>
          <a:prstGeom prst="straightConnector1">
            <a:avLst/>
          </a:prstGeom>
          <a:ln w="38100">
            <a:solidFill>
              <a:srgbClr val="6E24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28">
            <a:extLst>
              <a:ext uri="{FF2B5EF4-FFF2-40B4-BE49-F238E27FC236}">
                <a16:creationId xmlns:a16="http://schemas.microsoft.com/office/drawing/2014/main" id="{5C4E7E18-359E-E160-E98E-191688D0A4F7}"/>
              </a:ext>
            </a:extLst>
          </p:cNvPr>
          <p:cNvSpPr/>
          <p:nvPr/>
        </p:nvSpPr>
        <p:spPr>
          <a:xfrm>
            <a:off x="1478995" y="1725941"/>
            <a:ext cx="1318528" cy="3336733"/>
          </a:xfrm>
          <a:custGeom>
            <a:avLst/>
            <a:gdLst>
              <a:gd name="connsiteX0" fmla="*/ 1393080 w 1405213"/>
              <a:gd name="connsiteY0" fmla="*/ 3303740 h 3374571"/>
              <a:gd name="connsiteX1" fmla="*/ 1356259 w 1405213"/>
              <a:gd name="connsiteY1" fmla="*/ 3365109 h 3374571"/>
              <a:gd name="connsiteX2" fmla="*/ 1000318 w 1405213"/>
              <a:gd name="connsiteY2" fmla="*/ 3125770 h 3374571"/>
              <a:gd name="connsiteX3" fmla="*/ 932812 w 1405213"/>
              <a:gd name="connsiteY3" fmla="*/ 3230097 h 3374571"/>
              <a:gd name="connsiteX4" fmla="*/ 153424 w 1405213"/>
              <a:gd name="connsiteY4" fmla="*/ 2726870 h 3374571"/>
              <a:gd name="connsiteX5" fmla="*/ 1 w 1405213"/>
              <a:gd name="connsiteY5" fmla="*/ 2223644 h 3374571"/>
              <a:gd name="connsiteX6" fmla="*/ 1013834 w 1405213"/>
              <a:gd name="connsiteY6" fmla="*/ 266918 h 3374571"/>
              <a:gd name="connsiteX7" fmla="*/ 763462 w 1405213"/>
              <a:gd name="connsiteY7" fmla="*/ 147175 h 3374571"/>
              <a:gd name="connsiteX8" fmla="*/ 643719 w 1405213"/>
              <a:gd name="connsiteY8" fmla="*/ 5661 h 3374571"/>
              <a:gd name="connsiteX0" fmla="*/ 1393080 w 1405213"/>
              <a:gd name="connsiteY0" fmla="*/ 3303740 h 3374571"/>
              <a:gd name="connsiteX1" fmla="*/ 1356259 w 1405213"/>
              <a:gd name="connsiteY1" fmla="*/ 3365109 h 3374571"/>
              <a:gd name="connsiteX2" fmla="*/ 1000318 w 1405213"/>
              <a:gd name="connsiteY2" fmla="*/ 3125770 h 3374571"/>
              <a:gd name="connsiteX3" fmla="*/ 932812 w 1405213"/>
              <a:gd name="connsiteY3" fmla="*/ 3230097 h 3374571"/>
              <a:gd name="connsiteX4" fmla="*/ 153424 w 1405213"/>
              <a:gd name="connsiteY4" fmla="*/ 2726870 h 3374571"/>
              <a:gd name="connsiteX5" fmla="*/ 1 w 1405213"/>
              <a:gd name="connsiteY5" fmla="*/ 2223644 h 3374571"/>
              <a:gd name="connsiteX6" fmla="*/ 1013834 w 1405213"/>
              <a:gd name="connsiteY6" fmla="*/ 266918 h 3374571"/>
              <a:gd name="connsiteX7" fmla="*/ 763462 w 1405213"/>
              <a:gd name="connsiteY7" fmla="*/ 147175 h 3374571"/>
              <a:gd name="connsiteX8" fmla="*/ 643719 w 1405213"/>
              <a:gd name="connsiteY8" fmla="*/ 5661 h 3374571"/>
              <a:gd name="connsiteX0" fmla="*/ 1393080 w 1405213"/>
              <a:gd name="connsiteY0" fmla="*/ 3303740 h 3374571"/>
              <a:gd name="connsiteX1" fmla="*/ 1356259 w 1405213"/>
              <a:gd name="connsiteY1" fmla="*/ 3365109 h 3374571"/>
              <a:gd name="connsiteX2" fmla="*/ 1000318 w 1405213"/>
              <a:gd name="connsiteY2" fmla="*/ 3125770 h 3374571"/>
              <a:gd name="connsiteX3" fmla="*/ 932812 w 1405213"/>
              <a:gd name="connsiteY3" fmla="*/ 3230097 h 3374571"/>
              <a:gd name="connsiteX4" fmla="*/ 153424 w 1405213"/>
              <a:gd name="connsiteY4" fmla="*/ 2726870 h 3374571"/>
              <a:gd name="connsiteX5" fmla="*/ 1 w 1405213"/>
              <a:gd name="connsiteY5" fmla="*/ 2223644 h 3374571"/>
              <a:gd name="connsiteX6" fmla="*/ 1013834 w 1405213"/>
              <a:gd name="connsiteY6" fmla="*/ 266918 h 3374571"/>
              <a:gd name="connsiteX7" fmla="*/ 763462 w 1405213"/>
              <a:gd name="connsiteY7" fmla="*/ 147175 h 3374571"/>
              <a:gd name="connsiteX8" fmla="*/ 643719 w 1405213"/>
              <a:gd name="connsiteY8" fmla="*/ 5661 h 3374571"/>
              <a:gd name="connsiteX0" fmla="*/ 1393080 w 1405213"/>
              <a:gd name="connsiteY0" fmla="*/ 3303740 h 3374571"/>
              <a:gd name="connsiteX1" fmla="*/ 1356259 w 1405213"/>
              <a:gd name="connsiteY1" fmla="*/ 3365109 h 3374571"/>
              <a:gd name="connsiteX2" fmla="*/ 1000318 w 1405213"/>
              <a:gd name="connsiteY2" fmla="*/ 3125770 h 3374571"/>
              <a:gd name="connsiteX3" fmla="*/ 932812 w 1405213"/>
              <a:gd name="connsiteY3" fmla="*/ 3230097 h 3374571"/>
              <a:gd name="connsiteX4" fmla="*/ 153424 w 1405213"/>
              <a:gd name="connsiteY4" fmla="*/ 2726870 h 3374571"/>
              <a:gd name="connsiteX5" fmla="*/ 1 w 1405213"/>
              <a:gd name="connsiteY5" fmla="*/ 2223644 h 3374571"/>
              <a:gd name="connsiteX6" fmla="*/ 1013834 w 1405213"/>
              <a:gd name="connsiteY6" fmla="*/ 266918 h 3374571"/>
              <a:gd name="connsiteX7" fmla="*/ 763462 w 1405213"/>
              <a:gd name="connsiteY7" fmla="*/ 147175 h 3374571"/>
              <a:gd name="connsiteX8" fmla="*/ 643719 w 1405213"/>
              <a:gd name="connsiteY8" fmla="*/ 5661 h 3374571"/>
              <a:gd name="connsiteX0" fmla="*/ 1393080 w 1405213"/>
              <a:gd name="connsiteY0" fmla="*/ 3303740 h 3374571"/>
              <a:gd name="connsiteX1" fmla="*/ 1356259 w 1405213"/>
              <a:gd name="connsiteY1" fmla="*/ 3365109 h 3374571"/>
              <a:gd name="connsiteX2" fmla="*/ 1000318 w 1405213"/>
              <a:gd name="connsiteY2" fmla="*/ 3125770 h 3374571"/>
              <a:gd name="connsiteX3" fmla="*/ 932812 w 1405213"/>
              <a:gd name="connsiteY3" fmla="*/ 3230097 h 3374571"/>
              <a:gd name="connsiteX4" fmla="*/ 153424 w 1405213"/>
              <a:gd name="connsiteY4" fmla="*/ 2726870 h 3374571"/>
              <a:gd name="connsiteX5" fmla="*/ 1 w 1405213"/>
              <a:gd name="connsiteY5" fmla="*/ 2223644 h 3374571"/>
              <a:gd name="connsiteX6" fmla="*/ 1013834 w 1405213"/>
              <a:gd name="connsiteY6" fmla="*/ 266918 h 3374571"/>
              <a:gd name="connsiteX7" fmla="*/ 763462 w 1405213"/>
              <a:gd name="connsiteY7" fmla="*/ 147175 h 3374571"/>
              <a:gd name="connsiteX8" fmla="*/ 643719 w 1405213"/>
              <a:gd name="connsiteY8" fmla="*/ 5661 h 3374571"/>
              <a:gd name="connsiteX0" fmla="*/ 1393080 w 1405213"/>
              <a:gd name="connsiteY0" fmla="*/ 3324736 h 3395567"/>
              <a:gd name="connsiteX1" fmla="*/ 1356259 w 1405213"/>
              <a:gd name="connsiteY1" fmla="*/ 3386105 h 3395567"/>
              <a:gd name="connsiteX2" fmla="*/ 1000318 w 1405213"/>
              <a:gd name="connsiteY2" fmla="*/ 3146766 h 3395567"/>
              <a:gd name="connsiteX3" fmla="*/ 932812 w 1405213"/>
              <a:gd name="connsiteY3" fmla="*/ 3251093 h 3395567"/>
              <a:gd name="connsiteX4" fmla="*/ 153424 w 1405213"/>
              <a:gd name="connsiteY4" fmla="*/ 2747866 h 3395567"/>
              <a:gd name="connsiteX5" fmla="*/ 1 w 1405213"/>
              <a:gd name="connsiteY5" fmla="*/ 2244640 h 3395567"/>
              <a:gd name="connsiteX6" fmla="*/ 1013834 w 1405213"/>
              <a:gd name="connsiteY6" fmla="*/ 287914 h 3395567"/>
              <a:gd name="connsiteX7" fmla="*/ 763462 w 1405213"/>
              <a:gd name="connsiteY7" fmla="*/ 168171 h 3395567"/>
              <a:gd name="connsiteX8" fmla="*/ 643719 w 1405213"/>
              <a:gd name="connsiteY8" fmla="*/ 26657 h 3395567"/>
              <a:gd name="connsiteX0" fmla="*/ 1393080 w 1405213"/>
              <a:gd name="connsiteY0" fmla="*/ 3324736 h 3395567"/>
              <a:gd name="connsiteX1" fmla="*/ 1356259 w 1405213"/>
              <a:gd name="connsiteY1" fmla="*/ 3386105 h 3395567"/>
              <a:gd name="connsiteX2" fmla="*/ 1000318 w 1405213"/>
              <a:gd name="connsiteY2" fmla="*/ 3146766 h 3395567"/>
              <a:gd name="connsiteX3" fmla="*/ 932812 w 1405213"/>
              <a:gd name="connsiteY3" fmla="*/ 3251093 h 3395567"/>
              <a:gd name="connsiteX4" fmla="*/ 153424 w 1405213"/>
              <a:gd name="connsiteY4" fmla="*/ 2747866 h 3395567"/>
              <a:gd name="connsiteX5" fmla="*/ 1 w 1405213"/>
              <a:gd name="connsiteY5" fmla="*/ 2244640 h 3395567"/>
              <a:gd name="connsiteX6" fmla="*/ 1013834 w 1405213"/>
              <a:gd name="connsiteY6" fmla="*/ 287914 h 3395567"/>
              <a:gd name="connsiteX7" fmla="*/ 763462 w 1405213"/>
              <a:gd name="connsiteY7" fmla="*/ 168171 h 3395567"/>
              <a:gd name="connsiteX8" fmla="*/ 643719 w 1405213"/>
              <a:gd name="connsiteY8" fmla="*/ 26657 h 3395567"/>
              <a:gd name="connsiteX0" fmla="*/ 1393080 w 1405213"/>
              <a:gd name="connsiteY0" fmla="*/ 3324736 h 3395567"/>
              <a:gd name="connsiteX1" fmla="*/ 1356259 w 1405213"/>
              <a:gd name="connsiteY1" fmla="*/ 3386105 h 3395567"/>
              <a:gd name="connsiteX2" fmla="*/ 1000318 w 1405213"/>
              <a:gd name="connsiteY2" fmla="*/ 3146766 h 3395567"/>
              <a:gd name="connsiteX3" fmla="*/ 932812 w 1405213"/>
              <a:gd name="connsiteY3" fmla="*/ 3251093 h 3395567"/>
              <a:gd name="connsiteX4" fmla="*/ 153424 w 1405213"/>
              <a:gd name="connsiteY4" fmla="*/ 2747866 h 3395567"/>
              <a:gd name="connsiteX5" fmla="*/ 1 w 1405213"/>
              <a:gd name="connsiteY5" fmla="*/ 2244640 h 3395567"/>
              <a:gd name="connsiteX6" fmla="*/ 1013834 w 1405213"/>
              <a:gd name="connsiteY6" fmla="*/ 287914 h 3395567"/>
              <a:gd name="connsiteX7" fmla="*/ 763462 w 1405213"/>
              <a:gd name="connsiteY7" fmla="*/ 168171 h 3395567"/>
              <a:gd name="connsiteX8" fmla="*/ 643719 w 1405213"/>
              <a:gd name="connsiteY8" fmla="*/ 26657 h 3395567"/>
              <a:gd name="connsiteX0" fmla="*/ 1393080 w 1405213"/>
              <a:gd name="connsiteY0" fmla="*/ 3324736 h 3395567"/>
              <a:gd name="connsiteX1" fmla="*/ 1356259 w 1405213"/>
              <a:gd name="connsiteY1" fmla="*/ 3386105 h 3395567"/>
              <a:gd name="connsiteX2" fmla="*/ 1000318 w 1405213"/>
              <a:gd name="connsiteY2" fmla="*/ 3146766 h 3395567"/>
              <a:gd name="connsiteX3" fmla="*/ 932812 w 1405213"/>
              <a:gd name="connsiteY3" fmla="*/ 3251093 h 3395567"/>
              <a:gd name="connsiteX4" fmla="*/ 153424 w 1405213"/>
              <a:gd name="connsiteY4" fmla="*/ 2747866 h 3395567"/>
              <a:gd name="connsiteX5" fmla="*/ 1 w 1405213"/>
              <a:gd name="connsiteY5" fmla="*/ 2244640 h 3395567"/>
              <a:gd name="connsiteX6" fmla="*/ 1013834 w 1405213"/>
              <a:gd name="connsiteY6" fmla="*/ 287914 h 3395567"/>
              <a:gd name="connsiteX7" fmla="*/ 763462 w 1405213"/>
              <a:gd name="connsiteY7" fmla="*/ 168171 h 3395567"/>
              <a:gd name="connsiteX8" fmla="*/ 643719 w 1405213"/>
              <a:gd name="connsiteY8" fmla="*/ 26657 h 3395567"/>
              <a:gd name="connsiteX0" fmla="*/ 1393080 w 1393080"/>
              <a:gd name="connsiteY0" fmla="*/ 3324736 h 3395987"/>
              <a:gd name="connsiteX1" fmla="*/ 1356259 w 1393080"/>
              <a:gd name="connsiteY1" fmla="*/ 3386105 h 3395987"/>
              <a:gd name="connsiteX2" fmla="*/ 1000318 w 1393080"/>
              <a:gd name="connsiteY2" fmla="*/ 3146766 h 3395987"/>
              <a:gd name="connsiteX3" fmla="*/ 932812 w 1393080"/>
              <a:gd name="connsiteY3" fmla="*/ 3251093 h 3395987"/>
              <a:gd name="connsiteX4" fmla="*/ 153424 w 1393080"/>
              <a:gd name="connsiteY4" fmla="*/ 2747866 h 3395987"/>
              <a:gd name="connsiteX5" fmla="*/ 1 w 1393080"/>
              <a:gd name="connsiteY5" fmla="*/ 2244640 h 3395987"/>
              <a:gd name="connsiteX6" fmla="*/ 1013834 w 1393080"/>
              <a:gd name="connsiteY6" fmla="*/ 287914 h 3395987"/>
              <a:gd name="connsiteX7" fmla="*/ 763462 w 1393080"/>
              <a:gd name="connsiteY7" fmla="*/ 168171 h 3395987"/>
              <a:gd name="connsiteX8" fmla="*/ 643719 w 1393080"/>
              <a:gd name="connsiteY8" fmla="*/ 26657 h 3395987"/>
              <a:gd name="connsiteX0" fmla="*/ 1393080 w 1393080"/>
              <a:gd name="connsiteY0" fmla="*/ 3324736 h 3395987"/>
              <a:gd name="connsiteX1" fmla="*/ 1356259 w 1393080"/>
              <a:gd name="connsiteY1" fmla="*/ 3386105 h 3395987"/>
              <a:gd name="connsiteX2" fmla="*/ 1000318 w 1393080"/>
              <a:gd name="connsiteY2" fmla="*/ 3146766 h 3395987"/>
              <a:gd name="connsiteX3" fmla="*/ 932812 w 1393080"/>
              <a:gd name="connsiteY3" fmla="*/ 3251093 h 3395987"/>
              <a:gd name="connsiteX4" fmla="*/ 153424 w 1393080"/>
              <a:gd name="connsiteY4" fmla="*/ 2747866 h 3395987"/>
              <a:gd name="connsiteX5" fmla="*/ 1 w 1393080"/>
              <a:gd name="connsiteY5" fmla="*/ 2244640 h 3395987"/>
              <a:gd name="connsiteX6" fmla="*/ 1013834 w 1393080"/>
              <a:gd name="connsiteY6" fmla="*/ 287914 h 3395987"/>
              <a:gd name="connsiteX7" fmla="*/ 763462 w 1393080"/>
              <a:gd name="connsiteY7" fmla="*/ 168171 h 3395987"/>
              <a:gd name="connsiteX8" fmla="*/ 643719 w 1393080"/>
              <a:gd name="connsiteY8" fmla="*/ 26657 h 3395987"/>
              <a:gd name="connsiteX0" fmla="*/ 1393080 w 1393080"/>
              <a:gd name="connsiteY0" fmla="*/ 3324736 h 3381360"/>
              <a:gd name="connsiteX1" fmla="*/ 1324485 w 1393080"/>
              <a:gd name="connsiteY1" fmla="*/ 3368453 h 3381360"/>
              <a:gd name="connsiteX2" fmla="*/ 1000318 w 1393080"/>
              <a:gd name="connsiteY2" fmla="*/ 3146766 h 3381360"/>
              <a:gd name="connsiteX3" fmla="*/ 932812 w 1393080"/>
              <a:gd name="connsiteY3" fmla="*/ 3251093 h 3381360"/>
              <a:gd name="connsiteX4" fmla="*/ 153424 w 1393080"/>
              <a:gd name="connsiteY4" fmla="*/ 2747866 h 3381360"/>
              <a:gd name="connsiteX5" fmla="*/ 1 w 1393080"/>
              <a:gd name="connsiteY5" fmla="*/ 2244640 h 3381360"/>
              <a:gd name="connsiteX6" fmla="*/ 1013834 w 1393080"/>
              <a:gd name="connsiteY6" fmla="*/ 287914 h 3381360"/>
              <a:gd name="connsiteX7" fmla="*/ 763462 w 1393080"/>
              <a:gd name="connsiteY7" fmla="*/ 168171 h 3381360"/>
              <a:gd name="connsiteX8" fmla="*/ 643719 w 1393080"/>
              <a:gd name="connsiteY8" fmla="*/ 26657 h 3381360"/>
              <a:gd name="connsiteX0" fmla="*/ 1393080 w 1393080"/>
              <a:gd name="connsiteY0" fmla="*/ 3324736 h 3381360"/>
              <a:gd name="connsiteX1" fmla="*/ 1324485 w 1393080"/>
              <a:gd name="connsiteY1" fmla="*/ 3368453 h 3381360"/>
              <a:gd name="connsiteX2" fmla="*/ 1053275 w 1393080"/>
              <a:gd name="connsiteY2" fmla="*/ 3175010 h 3381360"/>
              <a:gd name="connsiteX3" fmla="*/ 932812 w 1393080"/>
              <a:gd name="connsiteY3" fmla="*/ 3251093 h 3381360"/>
              <a:gd name="connsiteX4" fmla="*/ 153424 w 1393080"/>
              <a:gd name="connsiteY4" fmla="*/ 2747866 h 3381360"/>
              <a:gd name="connsiteX5" fmla="*/ 1 w 1393080"/>
              <a:gd name="connsiteY5" fmla="*/ 2244640 h 3381360"/>
              <a:gd name="connsiteX6" fmla="*/ 1013834 w 1393080"/>
              <a:gd name="connsiteY6" fmla="*/ 287914 h 3381360"/>
              <a:gd name="connsiteX7" fmla="*/ 763462 w 1393080"/>
              <a:gd name="connsiteY7" fmla="*/ 168171 h 3381360"/>
              <a:gd name="connsiteX8" fmla="*/ 643719 w 1393080"/>
              <a:gd name="connsiteY8" fmla="*/ 26657 h 3381360"/>
              <a:gd name="connsiteX0" fmla="*/ 1393080 w 1393080"/>
              <a:gd name="connsiteY0" fmla="*/ 3324736 h 3381360"/>
              <a:gd name="connsiteX1" fmla="*/ 1324485 w 1393080"/>
              <a:gd name="connsiteY1" fmla="*/ 3368453 h 3381360"/>
              <a:gd name="connsiteX2" fmla="*/ 1053275 w 1393080"/>
              <a:gd name="connsiteY2" fmla="*/ 3175010 h 3381360"/>
              <a:gd name="connsiteX3" fmla="*/ 932812 w 1393080"/>
              <a:gd name="connsiteY3" fmla="*/ 3251093 h 3381360"/>
              <a:gd name="connsiteX4" fmla="*/ 153424 w 1393080"/>
              <a:gd name="connsiteY4" fmla="*/ 2747866 h 3381360"/>
              <a:gd name="connsiteX5" fmla="*/ 1 w 1393080"/>
              <a:gd name="connsiteY5" fmla="*/ 2244640 h 3381360"/>
              <a:gd name="connsiteX6" fmla="*/ 1013834 w 1393080"/>
              <a:gd name="connsiteY6" fmla="*/ 287914 h 3381360"/>
              <a:gd name="connsiteX7" fmla="*/ 763462 w 1393080"/>
              <a:gd name="connsiteY7" fmla="*/ 168171 h 3381360"/>
              <a:gd name="connsiteX8" fmla="*/ 643719 w 1393080"/>
              <a:gd name="connsiteY8" fmla="*/ 26657 h 3381360"/>
              <a:gd name="connsiteX0" fmla="*/ 1393080 w 1393080"/>
              <a:gd name="connsiteY0" fmla="*/ 3324736 h 3381360"/>
              <a:gd name="connsiteX1" fmla="*/ 1324485 w 1393080"/>
              <a:gd name="connsiteY1" fmla="*/ 3368453 h 3381360"/>
              <a:gd name="connsiteX2" fmla="*/ 1053275 w 1393080"/>
              <a:gd name="connsiteY2" fmla="*/ 3175010 h 3381360"/>
              <a:gd name="connsiteX3" fmla="*/ 932812 w 1393080"/>
              <a:gd name="connsiteY3" fmla="*/ 3251093 h 3381360"/>
              <a:gd name="connsiteX4" fmla="*/ 153424 w 1393080"/>
              <a:gd name="connsiteY4" fmla="*/ 2747866 h 3381360"/>
              <a:gd name="connsiteX5" fmla="*/ 1 w 1393080"/>
              <a:gd name="connsiteY5" fmla="*/ 2244640 h 3381360"/>
              <a:gd name="connsiteX6" fmla="*/ 1013834 w 1393080"/>
              <a:gd name="connsiteY6" fmla="*/ 287914 h 3381360"/>
              <a:gd name="connsiteX7" fmla="*/ 763462 w 1393080"/>
              <a:gd name="connsiteY7" fmla="*/ 168171 h 3381360"/>
              <a:gd name="connsiteX8" fmla="*/ 643719 w 1393080"/>
              <a:gd name="connsiteY8" fmla="*/ 26657 h 3381360"/>
              <a:gd name="connsiteX0" fmla="*/ 1393080 w 1393080"/>
              <a:gd name="connsiteY0" fmla="*/ 3324736 h 3381360"/>
              <a:gd name="connsiteX1" fmla="*/ 1324485 w 1393080"/>
              <a:gd name="connsiteY1" fmla="*/ 3368453 h 3381360"/>
              <a:gd name="connsiteX2" fmla="*/ 1053275 w 1393080"/>
              <a:gd name="connsiteY2" fmla="*/ 3175010 h 3381360"/>
              <a:gd name="connsiteX3" fmla="*/ 932812 w 1393080"/>
              <a:gd name="connsiteY3" fmla="*/ 3251093 h 3381360"/>
              <a:gd name="connsiteX4" fmla="*/ 153424 w 1393080"/>
              <a:gd name="connsiteY4" fmla="*/ 2747866 h 3381360"/>
              <a:gd name="connsiteX5" fmla="*/ 1 w 1393080"/>
              <a:gd name="connsiteY5" fmla="*/ 2244640 h 3381360"/>
              <a:gd name="connsiteX6" fmla="*/ 1013834 w 1393080"/>
              <a:gd name="connsiteY6" fmla="*/ 287914 h 3381360"/>
              <a:gd name="connsiteX7" fmla="*/ 763462 w 1393080"/>
              <a:gd name="connsiteY7" fmla="*/ 168171 h 3381360"/>
              <a:gd name="connsiteX8" fmla="*/ 643719 w 1393080"/>
              <a:gd name="connsiteY8" fmla="*/ 26657 h 3381360"/>
              <a:gd name="connsiteX0" fmla="*/ 1393080 w 1393080"/>
              <a:gd name="connsiteY0" fmla="*/ 3324736 h 3381360"/>
              <a:gd name="connsiteX1" fmla="*/ 1324485 w 1393080"/>
              <a:gd name="connsiteY1" fmla="*/ 3368453 h 3381360"/>
              <a:gd name="connsiteX2" fmla="*/ 1053275 w 1393080"/>
              <a:gd name="connsiteY2" fmla="*/ 3192663 h 3381360"/>
              <a:gd name="connsiteX3" fmla="*/ 932812 w 1393080"/>
              <a:gd name="connsiteY3" fmla="*/ 3251093 h 3381360"/>
              <a:gd name="connsiteX4" fmla="*/ 153424 w 1393080"/>
              <a:gd name="connsiteY4" fmla="*/ 2747866 h 3381360"/>
              <a:gd name="connsiteX5" fmla="*/ 1 w 1393080"/>
              <a:gd name="connsiteY5" fmla="*/ 2244640 h 3381360"/>
              <a:gd name="connsiteX6" fmla="*/ 1013834 w 1393080"/>
              <a:gd name="connsiteY6" fmla="*/ 287914 h 3381360"/>
              <a:gd name="connsiteX7" fmla="*/ 763462 w 1393080"/>
              <a:gd name="connsiteY7" fmla="*/ 168171 h 3381360"/>
              <a:gd name="connsiteX8" fmla="*/ 643719 w 1393080"/>
              <a:gd name="connsiteY8" fmla="*/ 26657 h 3381360"/>
              <a:gd name="connsiteX0" fmla="*/ 1393080 w 1393080"/>
              <a:gd name="connsiteY0" fmla="*/ 3324736 h 3368567"/>
              <a:gd name="connsiteX1" fmla="*/ 1299771 w 1393080"/>
              <a:gd name="connsiteY1" fmla="*/ 3350800 h 3368567"/>
              <a:gd name="connsiteX2" fmla="*/ 1053275 w 1393080"/>
              <a:gd name="connsiteY2" fmla="*/ 3192663 h 3368567"/>
              <a:gd name="connsiteX3" fmla="*/ 932812 w 1393080"/>
              <a:gd name="connsiteY3" fmla="*/ 3251093 h 3368567"/>
              <a:gd name="connsiteX4" fmla="*/ 153424 w 1393080"/>
              <a:gd name="connsiteY4" fmla="*/ 2747866 h 3368567"/>
              <a:gd name="connsiteX5" fmla="*/ 1 w 1393080"/>
              <a:gd name="connsiteY5" fmla="*/ 2244640 h 3368567"/>
              <a:gd name="connsiteX6" fmla="*/ 1013834 w 1393080"/>
              <a:gd name="connsiteY6" fmla="*/ 287914 h 3368567"/>
              <a:gd name="connsiteX7" fmla="*/ 763462 w 1393080"/>
              <a:gd name="connsiteY7" fmla="*/ 168171 h 3368567"/>
              <a:gd name="connsiteX8" fmla="*/ 643719 w 1393080"/>
              <a:gd name="connsiteY8" fmla="*/ 26657 h 3368567"/>
              <a:gd name="connsiteX0" fmla="*/ 1393080 w 1393080"/>
              <a:gd name="connsiteY0" fmla="*/ 3324736 h 3368567"/>
              <a:gd name="connsiteX1" fmla="*/ 1299771 w 1393080"/>
              <a:gd name="connsiteY1" fmla="*/ 3350800 h 3368567"/>
              <a:gd name="connsiteX2" fmla="*/ 1053275 w 1393080"/>
              <a:gd name="connsiteY2" fmla="*/ 3192663 h 3368567"/>
              <a:gd name="connsiteX3" fmla="*/ 932812 w 1393080"/>
              <a:gd name="connsiteY3" fmla="*/ 3251093 h 3368567"/>
              <a:gd name="connsiteX4" fmla="*/ 153424 w 1393080"/>
              <a:gd name="connsiteY4" fmla="*/ 2747866 h 3368567"/>
              <a:gd name="connsiteX5" fmla="*/ 1 w 1393080"/>
              <a:gd name="connsiteY5" fmla="*/ 2244640 h 3368567"/>
              <a:gd name="connsiteX6" fmla="*/ 1013834 w 1393080"/>
              <a:gd name="connsiteY6" fmla="*/ 287914 h 3368567"/>
              <a:gd name="connsiteX7" fmla="*/ 763462 w 1393080"/>
              <a:gd name="connsiteY7" fmla="*/ 168171 h 3368567"/>
              <a:gd name="connsiteX8" fmla="*/ 643719 w 1393080"/>
              <a:gd name="connsiteY8" fmla="*/ 26657 h 3368567"/>
              <a:gd name="connsiteX0" fmla="*/ 1299771 w 1299771"/>
              <a:gd name="connsiteY0" fmla="*/ 3350800 h 3350800"/>
              <a:gd name="connsiteX1" fmla="*/ 1053275 w 1299771"/>
              <a:gd name="connsiteY1" fmla="*/ 3192663 h 3350800"/>
              <a:gd name="connsiteX2" fmla="*/ 932812 w 1299771"/>
              <a:gd name="connsiteY2" fmla="*/ 3251093 h 3350800"/>
              <a:gd name="connsiteX3" fmla="*/ 153424 w 1299771"/>
              <a:gd name="connsiteY3" fmla="*/ 2747866 h 3350800"/>
              <a:gd name="connsiteX4" fmla="*/ 1 w 1299771"/>
              <a:gd name="connsiteY4" fmla="*/ 2244640 h 3350800"/>
              <a:gd name="connsiteX5" fmla="*/ 1013834 w 1299771"/>
              <a:gd name="connsiteY5" fmla="*/ 287914 h 3350800"/>
              <a:gd name="connsiteX6" fmla="*/ 763462 w 1299771"/>
              <a:gd name="connsiteY6" fmla="*/ 168171 h 3350800"/>
              <a:gd name="connsiteX7" fmla="*/ 643719 w 1299771"/>
              <a:gd name="connsiteY7" fmla="*/ 26657 h 3350800"/>
              <a:gd name="connsiteX0" fmla="*/ 1299771 w 1299771"/>
              <a:gd name="connsiteY0" fmla="*/ 3350800 h 3350800"/>
              <a:gd name="connsiteX1" fmla="*/ 1048586 w 1299771"/>
              <a:gd name="connsiteY1" fmla="*/ 3164527 h 3350800"/>
              <a:gd name="connsiteX2" fmla="*/ 932812 w 1299771"/>
              <a:gd name="connsiteY2" fmla="*/ 3251093 h 3350800"/>
              <a:gd name="connsiteX3" fmla="*/ 153424 w 1299771"/>
              <a:gd name="connsiteY3" fmla="*/ 2747866 h 3350800"/>
              <a:gd name="connsiteX4" fmla="*/ 1 w 1299771"/>
              <a:gd name="connsiteY4" fmla="*/ 2244640 h 3350800"/>
              <a:gd name="connsiteX5" fmla="*/ 1013834 w 1299771"/>
              <a:gd name="connsiteY5" fmla="*/ 287914 h 3350800"/>
              <a:gd name="connsiteX6" fmla="*/ 763462 w 1299771"/>
              <a:gd name="connsiteY6" fmla="*/ 168171 h 3350800"/>
              <a:gd name="connsiteX7" fmla="*/ 643719 w 1299771"/>
              <a:gd name="connsiteY7" fmla="*/ 26657 h 3350800"/>
              <a:gd name="connsiteX0" fmla="*/ 1299771 w 1299771"/>
              <a:gd name="connsiteY0" fmla="*/ 3350800 h 3350800"/>
              <a:gd name="connsiteX1" fmla="*/ 1067343 w 1299771"/>
              <a:gd name="connsiteY1" fmla="*/ 3192663 h 3350800"/>
              <a:gd name="connsiteX2" fmla="*/ 932812 w 1299771"/>
              <a:gd name="connsiteY2" fmla="*/ 3251093 h 3350800"/>
              <a:gd name="connsiteX3" fmla="*/ 153424 w 1299771"/>
              <a:gd name="connsiteY3" fmla="*/ 2747866 h 3350800"/>
              <a:gd name="connsiteX4" fmla="*/ 1 w 1299771"/>
              <a:gd name="connsiteY4" fmla="*/ 2244640 h 3350800"/>
              <a:gd name="connsiteX5" fmla="*/ 1013834 w 1299771"/>
              <a:gd name="connsiteY5" fmla="*/ 287914 h 3350800"/>
              <a:gd name="connsiteX6" fmla="*/ 763462 w 1299771"/>
              <a:gd name="connsiteY6" fmla="*/ 168171 h 3350800"/>
              <a:gd name="connsiteX7" fmla="*/ 643719 w 1299771"/>
              <a:gd name="connsiteY7" fmla="*/ 26657 h 3350800"/>
              <a:gd name="connsiteX0" fmla="*/ 1318528 w 1318528"/>
              <a:gd name="connsiteY0" fmla="*/ 3336733 h 3336733"/>
              <a:gd name="connsiteX1" fmla="*/ 1067343 w 1318528"/>
              <a:gd name="connsiteY1" fmla="*/ 3192663 h 3336733"/>
              <a:gd name="connsiteX2" fmla="*/ 932812 w 1318528"/>
              <a:gd name="connsiteY2" fmla="*/ 3251093 h 3336733"/>
              <a:gd name="connsiteX3" fmla="*/ 153424 w 1318528"/>
              <a:gd name="connsiteY3" fmla="*/ 2747866 h 3336733"/>
              <a:gd name="connsiteX4" fmla="*/ 1 w 1318528"/>
              <a:gd name="connsiteY4" fmla="*/ 2244640 h 3336733"/>
              <a:gd name="connsiteX5" fmla="*/ 1013834 w 1318528"/>
              <a:gd name="connsiteY5" fmla="*/ 287914 h 3336733"/>
              <a:gd name="connsiteX6" fmla="*/ 763462 w 1318528"/>
              <a:gd name="connsiteY6" fmla="*/ 168171 h 3336733"/>
              <a:gd name="connsiteX7" fmla="*/ 643719 w 1318528"/>
              <a:gd name="connsiteY7" fmla="*/ 26657 h 3336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8528" h="3336733">
                <a:moveTo>
                  <a:pt x="1318528" y="3336733"/>
                </a:moveTo>
                <a:cubicBezTo>
                  <a:pt x="1253068" y="3307071"/>
                  <a:pt x="1131629" y="3206936"/>
                  <a:pt x="1067343" y="3192663"/>
                </a:cubicBezTo>
                <a:cubicBezTo>
                  <a:pt x="1003057" y="3178390"/>
                  <a:pt x="1015708" y="3188125"/>
                  <a:pt x="932812" y="3251093"/>
                </a:cubicBezTo>
                <a:cubicBezTo>
                  <a:pt x="779628" y="3187098"/>
                  <a:pt x="153424" y="2747866"/>
                  <a:pt x="153424" y="2747866"/>
                </a:cubicBezTo>
                <a:cubicBezTo>
                  <a:pt x="-2044" y="2580124"/>
                  <a:pt x="1" y="2244640"/>
                  <a:pt x="1" y="2244640"/>
                </a:cubicBezTo>
                <a:cubicBezTo>
                  <a:pt x="233050" y="1852578"/>
                  <a:pt x="1013834" y="287914"/>
                  <a:pt x="1013834" y="287914"/>
                </a:cubicBezTo>
                <a:cubicBezTo>
                  <a:pt x="829350" y="198146"/>
                  <a:pt x="825148" y="211714"/>
                  <a:pt x="763462" y="168171"/>
                </a:cubicBezTo>
                <a:cubicBezTo>
                  <a:pt x="701776" y="124628"/>
                  <a:pt x="600341" y="-70161"/>
                  <a:pt x="643719" y="26657"/>
                </a:cubicBezTo>
              </a:path>
            </a:pathLst>
          </a:custGeom>
          <a:noFill/>
          <a:ln w="76200">
            <a:solidFill>
              <a:srgbClr val="6E2466">
                <a:alpha val="80000"/>
              </a:srgbClr>
            </a:solidFill>
            <a:prstDash val="solid"/>
            <a:headEnd type="diamond" w="med" len="med"/>
            <a:tailEnd type="diamond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4299ECF-B9DD-1A2C-CA2A-1EB97C205C18}"/>
              </a:ext>
            </a:extLst>
          </p:cNvPr>
          <p:cNvSpPr txBox="1"/>
          <p:nvPr/>
        </p:nvSpPr>
        <p:spPr>
          <a:xfrm>
            <a:off x="9787444" y="4417853"/>
            <a:ext cx="1771898" cy="49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noProof="0" dirty="0"/>
              <a:t>CERN </a:t>
            </a:r>
            <a:br>
              <a:rPr lang="en-GB" sz="1600" b="1" noProof="0" dirty="0"/>
            </a:br>
            <a:r>
              <a:rPr lang="en-GB" sz="1600" b="1" noProof="0" dirty="0"/>
              <a:t>Restaurant 2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5286B07-0C1B-0D5D-F9C7-BFE86BC07154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844062" y="3696986"/>
            <a:ext cx="8943382" cy="967089"/>
          </a:xfrm>
          <a:prstGeom prst="straightConnector1">
            <a:avLst/>
          </a:prstGeom>
          <a:ln w="38100">
            <a:solidFill>
              <a:srgbClr val="0033A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913E9AD-5FFA-1BED-DF5D-32B1F3E302AB}"/>
              </a:ext>
            </a:extLst>
          </p:cNvPr>
          <p:cNvSpPr txBox="1"/>
          <p:nvPr/>
        </p:nvSpPr>
        <p:spPr>
          <a:xfrm>
            <a:off x="9787444" y="2055035"/>
            <a:ext cx="1771898" cy="49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noProof="0" dirty="0"/>
              <a:t>ISOLDE </a:t>
            </a:r>
            <a:br>
              <a:rPr lang="en-GB" sz="1600" b="1" noProof="0" dirty="0"/>
            </a:br>
            <a:r>
              <a:rPr lang="en-GB" sz="1600" b="1" noProof="0" dirty="0"/>
              <a:t>Control Room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27B7E25-5D5F-F1C5-3355-7B3A89889532}"/>
              </a:ext>
            </a:extLst>
          </p:cNvPr>
          <p:cNvCxnSpPr>
            <a:cxnSpLocks/>
            <a:stCxn id="36" idx="1"/>
          </p:cNvCxnSpPr>
          <p:nvPr/>
        </p:nvCxnSpPr>
        <p:spPr>
          <a:xfrm flipH="1" flipV="1">
            <a:off x="2855888" y="1727531"/>
            <a:ext cx="6931556" cy="573726"/>
          </a:xfrm>
          <a:prstGeom prst="straightConnector1">
            <a:avLst/>
          </a:prstGeom>
          <a:ln w="38100">
            <a:solidFill>
              <a:srgbClr val="0033A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842CF6A8-1AD1-B6D9-4ADF-272C0BCCAE4E}"/>
              </a:ext>
            </a:extLst>
          </p:cNvPr>
          <p:cNvSpPr txBox="1"/>
          <p:nvPr/>
        </p:nvSpPr>
        <p:spPr>
          <a:xfrm>
            <a:off x="9787444" y="3630247"/>
            <a:ext cx="1771898" cy="49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noProof="0" dirty="0"/>
              <a:t>CERN </a:t>
            </a:r>
            <a:br>
              <a:rPr lang="en-GB" sz="1600" b="1" noProof="0" dirty="0"/>
            </a:br>
            <a:r>
              <a:rPr lang="en-GB" sz="1600" b="1" noProof="0" dirty="0"/>
              <a:t>Restaurant 1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7457B4B-E1F4-F1A1-B804-C33E5860685B}"/>
              </a:ext>
            </a:extLst>
          </p:cNvPr>
          <p:cNvCxnSpPr>
            <a:cxnSpLocks/>
            <a:stCxn id="42" idx="1"/>
          </p:cNvCxnSpPr>
          <p:nvPr/>
        </p:nvCxnSpPr>
        <p:spPr>
          <a:xfrm flipH="1">
            <a:off x="6724357" y="3876469"/>
            <a:ext cx="3063087" cy="360754"/>
          </a:xfrm>
          <a:prstGeom prst="straightConnector1">
            <a:avLst/>
          </a:prstGeom>
          <a:ln w="38100">
            <a:solidFill>
              <a:srgbClr val="0033A0">
                <a:alpha val="50196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3D5E75A-A850-B364-F6D1-2A2AAC0A4382}"/>
              </a:ext>
            </a:extLst>
          </p:cNvPr>
          <p:cNvSpPr txBox="1"/>
          <p:nvPr/>
        </p:nvSpPr>
        <p:spPr>
          <a:xfrm>
            <a:off x="407988" y="4885072"/>
            <a:ext cx="192788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accent5"/>
                </a:solidFill>
              </a:rPr>
              <a:t>Suggested path to reach the AD Control Room (</a:t>
            </a:r>
            <a:r>
              <a:rPr lang="en-GB" b="1" dirty="0" err="1">
                <a:solidFill>
                  <a:schemeClr val="accent5"/>
                </a:solidFill>
              </a:rPr>
              <a:t>ACR</a:t>
            </a:r>
            <a:r>
              <a:rPr lang="en-GB" b="1" dirty="0">
                <a:solidFill>
                  <a:schemeClr val="accent5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37059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69E65-38D6-7447-76B3-E5EF6978C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A8979-A67B-59F9-346D-9FBDF211E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12/05/2025 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F5620-F7C1-2646-D7D5-0AAF61E37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Gamba, L. Ponce et al. | ATSOA2025 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0AC9-BF3F-8D2B-A0E9-CA9417B2B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457EB5-32BA-1D63-7CCD-2CCB4F53C51C}"/>
              </a:ext>
            </a:extLst>
          </p:cNvPr>
          <p:cNvSpPr txBox="1"/>
          <p:nvPr/>
        </p:nvSpPr>
        <p:spPr>
          <a:xfrm>
            <a:off x="2583839" y="2905780"/>
            <a:ext cx="7024360" cy="5232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3400" b="1" dirty="0"/>
              <a:t>For the Groups Coming to ELENA</a:t>
            </a:r>
            <a:endParaRPr lang="en-GB" sz="3400" b="1" noProof="0" dirty="0"/>
          </a:p>
        </p:txBody>
      </p:sp>
    </p:spTree>
    <p:extLst>
      <p:ext uri="{BB962C8B-B14F-4D97-AF65-F5344CB8AC3E}">
        <p14:creationId xmlns:p14="http://schemas.microsoft.com/office/powerpoint/2010/main" val="4018894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The </a:t>
            </a:r>
            <a:r>
              <a:rPr lang="en-US" b="1" dirty="0"/>
              <a:t>simplest method to determine if there is coupling </a:t>
            </a:r>
            <a:r>
              <a:rPr lang="en-US" dirty="0"/>
              <a:t>is to </a:t>
            </a:r>
            <a:r>
              <a:rPr lang="en-US" b="1" dirty="0"/>
              <a:t>excite</a:t>
            </a:r>
            <a:r>
              <a:rPr lang="en-US" dirty="0"/>
              <a:t> a beam oscillation </a:t>
            </a:r>
            <a:r>
              <a:rPr lang="en-US" b="1" dirty="0"/>
              <a:t>in one plane </a:t>
            </a:r>
            <a:r>
              <a:rPr lang="en-US" dirty="0"/>
              <a:t>(by kicking the beam), and then </a:t>
            </a:r>
            <a:r>
              <a:rPr lang="en-US" b="1" dirty="0"/>
              <a:t>observe the oscillations or the frequency content </a:t>
            </a:r>
          </a:p>
          <a:p>
            <a:pPr lvl="1"/>
            <a:r>
              <a:rPr lang="en-US" b="1" dirty="0"/>
              <a:t>If there is coupling</a:t>
            </a:r>
            <a:r>
              <a:rPr lang="en-US" dirty="0"/>
              <a:t>, then for a </a:t>
            </a:r>
            <a:r>
              <a:rPr lang="en-US" b="1" dirty="0"/>
              <a:t>horizontal kick </a:t>
            </a:r>
            <a:r>
              <a:rPr lang="en-US" dirty="0"/>
              <a:t>there will be a </a:t>
            </a:r>
            <a:r>
              <a:rPr lang="en-US" b="1" dirty="0"/>
              <a:t>vertical oscillation </a:t>
            </a:r>
            <a:r>
              <a:rPr lang="en-US" dirty="0"/>
              <a:t>(and vice-versa). </a:t>
            </a:r>
            <a:endParaRPr lang="en-US" dirty="0"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Tune and Coupling Observation in Practice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AD49929-D99C-D356-DEA9-CE14B69BA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F8F8"/>
              </a:buClr>
              <a:buSzPct val="75000"/>
              <a:buFont typeface="Wingdings" charset="0"/>
              <a:buChar char="n"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Baskerville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F8F8"/>
                </a:buClr>
                <a:buSzPct val="75000"/>
                <a:buFont typeface="Wingdings" charset="0"/>
                <a:buChar char="n"/>
                <a:tabLst/>
                <a:defRPr/>
              </a:pPr>
              <a:t>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Baskerville" charset="0"/>
              <a:ea typeface="ＭＳ Ｐゴシック" charset="0"/>
            </a:endParaRPr>
          </a:p>
        </p:txBody>
      </p:sp>
      <p:pic>
        <p:nvPicPr>
          <p:cNvPr id="4" name="Picture 3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222387"/>
            <a:ext cx="8949303" cy="39783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04113" y="3252366"/>
            <a:ext cx="2519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F8F8"/>
              </a:buClr>
              <a:buSzPct val="75000"/>
              <a:buFont typeface="Wingdings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Example from the LHC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F353B5A-F90F-D9ED-6E2B-B3F14D8FB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AFDF00A-0484-B06D-4AF8-648D98B1E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09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Coupling makes it </a:t>
            </a:r>
            <a:r>
              <a:rPr lang="en-US" b="1" dirty="0"/>
              <a:t>impossible to approach the measured tunes </a:t>
            </a:r>
            <a:r>
              <a:rPr lang="en-US" dirty="0"/>
              <a:t>closer than                                                 ,</a:t>
            </a:r>
            <a:br>
              <a:rPr lang="en-US" dirty="0"/>
            </a:br>
            <a:r>
              <a:rPr lang="en-US" dirty="0"/>
              <a:t>where           is referred to as the </a:t>
            </a:r>
            <a:r>
              <a:rPr lang="en-US" b="1" dirty="0"/>
              <a:t>coupling coefficient</a:t>
            </a:r>
            <a:endParaRPr lang="en-US" dirty="0"/>
          </a:p>
          <a:p>
            <a:pPr lvl="1"/>
            <a:r>
              <a:rPr lang="en-US" dirty="0"/>
              <a:t>        can be measured by </a:t>
            </a:r>
            <a:r>
              <a:rPr lang="en-US" b="1" dirty="0"/>
              <a:t>trying to approach the tunes </a:t>
            </a:r>
            <a:r>
              <a:rPr lang="en-US" dirty="0"/>
              <a:t>and </a:t>
            </a:r>
            <a:r>
              <a:rPr lang="en-US" b="1" dirty="0"/>
              <a:t>measure their minimum distance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Quantifying Coupling with Closest Tune Approach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CD772EC-E8FF-7320-FD28-E30B88EE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F8F8"/>
              </a:buClr>
              <a:buSzPct val="75000"/>
              <a:buFont typeface="Wingdings" charset="0"/>
              <a:buChar char="n"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Baskerville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F8F8"/>
                </a:buClr>
                <a:buSzPct val="75000"/>
                <a:buFont typeface="Wingdings" charset="0"/>
                <a:buChar char="n"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Baskerville" charset="0"/>
              <a:ea typeface="ＭＳ Ｐゴシック" charset="0"/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793574"/>
            <a:ext cx="368300" cy="215900"/>
          </a:xfrm>
          <a:prstGeom prst="rect">
            <a:avLst/>
          </a:prstGeom>
        </p:spPr>
      </p:pic>
      <p:pic>
        <p:nvPicPr>
          <p:cNvPr id="20" name="Picture 19" descr="Chart, line chart&#10;&#10;Description automatically generated">
            <a:extLst>
              <a:ext uri="{FF2B5EF4-FFF2-40B4-BE49-F238E27FC236}">
                <a16:creationId xmlns:a16="http://schemas.microsoft.com/office/drawing/2014/main" id="{5B8E0376-5CB8-1C9D-4464-64FA26C19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098" y="2870878"/>
            <a:ext cx="5534157" cy="315041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682284C-EBB2-D45C-2800-3524CFBFF480}"/>
              </a:ext>
            </a:extLst>
          </p:cNvPr>
          <p:cNvCxnSpPr>
            <a:cxnSpLocks/>
          </p:cNvCxnSpPr>
          <p:nvPr/>
        </p:nvCxnSpPr>
        <p:spPr>
          <a:xfrm>
            <a:off x="1382555" y="3302669"/>
            <a:ext cx="3932641" cy="1865074"/>
          </a:xfrm>
          <a:prstGeom prst="line">
            <a:avLst/>
          </a:prstGeom>
          <a:ln w="12700">
            <a:solidFill>
              <a:srgbClr val="312E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5AFDC5E-352B-A1DF-3C7F-EDA53B045CE2}"/>
              </a:ext>
            </a:extLst>
          </p:cNvPr>
          <p:cNvCxnSpPr>
            <a:cxnSpLocks/>
          </p:cNvCxnSpPr>
          <p:nvPr/>
        </p:nvCxnSpPr>
        <p:spPr>
          <a:xfrm flipH="1">
            <a:off x="1382555" y="3302669"/>
            <a:ext cx="3932641" cy="186507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5677148-8299-39E4-0578-EF66171C0DD7}"/>
              </a:ext>
            </a:extLst>
          </p:cNvPr>
          <p:cNvSpPr txBox="1"/>
          <p:nvPr/>
        </p:nvSpPr>
        <p:spPr>
          <a:xfrm>
            <a:off x="2997714" y="3291762"/>
            <a:ext cx="702525" cy="16895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F8F8"/>
              </a:buClr>
              <a:buSzPct val="75000"/>
              <a:buFont typeface="Wingdings" charset="0"/>
              <a:buChar char="n"/>
              <a:tabLst/>
              <a:defRPr/>
            </a:pPr>
            <a:r>
              <a:rPr kumimoji="0" 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41533"/>
                </a:solidFill>
                <a:effectLst/>
                <a:uLnTx/>
                <a:uFillTx/>
                <a:latin typeface="Arial"/>
                <a:ea typeface="ＭＳ Ｐゴシック" charset="0"/>
              </a:rPr>
              <a:t>measured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B4D9303-4E52-36D2-3193-35DDEE0ACB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3902" y="1398157"/>
            <a:ext cx="508000" cy="292100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BC8E318F-F452-9BC0-2C49-34C734ECFE09}"/>
              </a:ext>
            </a:extLst>
          </p:cNvPr>
          <p:cNvGrpSpPr/>
          <p:nvPr/>
        </p:nvGrpSpPr>
        <p:grpSpPr>
          <a:xfrm>
            <a:off x="1975678" y="5987518"/>
            <a:ext cx="2949525" cy="422689"/>
            <a:chOff x="1831231" y="5756227"/>
            <a:chExt cx="2949525" cy="422689"/>
          </a:xfrm>
        </p:grpSpPr>
        <p:pic>
          <p:nvPicPr>
            <p:cNvPr id="27" name="Picture 26" descr="delta_Q_=_frac_1.pdf">
              <a:extLst>
                <a:ext uri="{FF2B5EF4-FFF2-40B4-BE49-F238E27FC236}">
                  <a16:creationId xmlns:a16="http://schemas.microsoft.com/office/drawing/2014/main" id="{389CE409-2F3A-E24A-9926-157E4A038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6865" y="5756227"/>
              <a:ext cx="2010118" cy="422689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DC1E425-F79F-027C-1A9A-B083C52D67F0}"/>
                </a:ext>
              </a:extLst>
            </p:cNvPr>
            <p:cNvSpPr txBox="1"/>
            <p:nvPr/>
          </p:nvSpPr>
          <p:spPr>
            <a:xfrm>
              <a:off x="1831231" y="5814806"/>
              <a:ext cx="294952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F8F8"/>
                </a:buClr>
                <a:buSzPct val="75000"/>
                <a:buFont typeface="Wingdings" charset="0"/>
                <a:buNone/>
                <a:tabLst/>
                <a:defRPr/>
              </a:pPr>
              <a:r>
                <a:rPr kumimoji="0" lang="en-GB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(recall                                   )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C9F0144F-CA06-F3E4-92A0-8ABA70725C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19278" y="4009312"/>
            <a:ext cx="1212626" cy="368011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0CC05A4F-8DBF-D2AE-F81F-03A12ABC6C71}"/>
              </a:ext>
            </a:extLst>
          </p:cNvPr>
          <p:cNvGrpSpPr/>
          <p:nvPr/>
        </p:nvGrpSpPr>
        <p:grpSpPr>
          <a:xfrm>
            <a:off x="5519936" y="2276872"/>
            <a:ext cx="6121684" cy="3758530"/>
            <a:chOff x="5675236" y="2276872"/>
            <a:chExt cx="6121684" cy="375853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397EFB7-6375-B6CD-5C10-FC36890AAB9F}"/>
                </a:ext>
              </a:extLst>
            </p:cNvPr>
            <p:cNvGrpSpPr/>
            <p:nvPr/>
          </p:nvGrpSpPr>
          <p:grpSpPr>
            <a:xfrm>
              <a:off x="7536160" y="2276872"/>
              <a:ext cx="4260760" cy="3758530"/>
              <a:chOff x="7834443" y="2714289"/>
              <a:chExt cx="3571381" cy="3150410"/>
            </a:xfrm>
          </p:grpSpPr>
          <p:pic>
            <p:nvPicPr>
              <p:cNvPr id="7" name="Picture 6" descr="attach_reader.png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5" t="47697" r="57705" b="5728"/>
              <a:stretch/>
            </p:blipFill>
            <p:spPr>
              <a:xfrm>
                <a:off x="7834443" y="2714289"/>
                <a:ext cx="3571381" cy="3150410"/>
              </a:xfrm>
              <a:prstGeom prst="rect">
                <a:avLst/>
              </a:prstGeom>
            </p:spPr>
          </p:pic>
          <p:grpSp>
            <p:nvGrpSpPr>
              <p:cNvPr id="60" name="Group 59"/>
              <p:cNvGrpSpPr/>
              <p:nvPr/>
            </p:nvGrpSpPr>
            <p:grpSpPr>
              <a:xfrm>
                <a:off x="8145779" y="2797949"/>
                <a:ext cx="3145031" cy="2796661"/>
                <a:chOff x="3083136" y="1424427"/>
                <a:chExt cx="3145031" cy="2796661"/>
              </a:xfrm>
            </p:grpSpPr>
            <p:grpSp>
              <p:nvGrpSpPr>
                <p:cNvPr id="39" name="Group 38"/>
                <p:cNvGrpSpPr/>
                <p:nvPr/>
              </p:nvGrpSpPr>
              <p:grpSpPr>
                <a:xfrm>
                  <a:off x="3085232" y="1424427"/>
                  <a:ext cx="3142935" cy="1143197"/>
                  <a:chOff x="3085232" y="1424427"/>
                  <a:chExt cx="3142935" cy="1143197"/>
                </a:xfrm>
              </p:grpSpPr>
              <p:cxnSp>
                <p:nvCxnSpPr>
                  <p:cNvPr id="11" name="Straight Connector 10"/>
                  <p:cNvCxnSpPr/>
                  <p:nvPr/>
                </p:nvCxnSpPr>
                <p:spPr>
                  <a:xfrm>
                    <a:off x="3131840" y="2276872"/>
                    <a:ext cx="360040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5724128" y="1724110"/>
                    <a:ext cx="504039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 flipV="1">
                    <a:off x="3491880" y="1724330"/>
                    <a:ext cx="2252614" cy="552542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5724128" y="2060848"/>
                    <a:ext cx="504039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 flipV="1">
                    <a:off x="3131840" y="1712452"/>
                    <a:ext cx="360040" cy="7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3472331" y="1712680"/>
                    <a:ext cx="2251797" cy="348168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3085232" y="2290625"/>
                    <a:ext cx="1296449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8F8F8"/>
                      </a:buClr>
                      <a:buSzPct val="75000"/>
                      <a:buFont typeface="Wingdings" charset="0"/>
                      <a:buNone/>
                      <a:tabLst/>
                      <a:defRPr/>
                    </a:pPr>
                    <a:r>
                      <a: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programmed </a:t>
                    </a:r>
                    <a:r>
                      <a:rPr kumimoji="0" lang="en-US" sz="1200" b="0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Q</a:t>
                    </a:r>
                    <a:r>
                      <a:rPr kumimoji="0" lang="en-US" sz="1200" b="0" i="0" u="none" strike="noStrike" kern="1200" cap="none" spc="0" normalizeH="0" baseline="-25000" noProof="0" dirty="0" err="1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x</a:t>
                    </a:r>
                    <a:endParaRPr kumimoji="0" lang="en-US" sz="1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rgbClr val="0033A0"/>
                      </a:solidFill>
                      <a:effectLst/>
                      <a:uLnTx/>
                      <a:uFillTx/>
                      <a:latin typeface="Arial"/>
                      <a:ea typeface="ＭＳ Ｐゴシック" charset="0"/>
                      <a:cs typeface="Arial"/>
                    </a:endParaRP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3098980" y="1424427"/>
                    <a:ext cx="1296449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8F8F8"/>
                      </a:buClr>
                      <a:buSzPct val="75000"/>
                      <a:buFont typeface="Wingdings" charset="0"/>
                      <a:buNone/>
                      <a:tabLst/>
                      <a:defRPr/>
                    </a:pPr>
                    <a:r>
                      <a: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programmed </a:t>
                    </a:r>
                    <a:r>
                      <a:rPr kumimoji="0" lang="en-US" sz="1200" b="0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Q</a:t>
                    </a:r>
                    <a:r>
                      <a:rPr kumimoji="0" lang="en-US" sz="1200" b="0" i="0" u="none" strike="noStrike" kern="1200" cap="none" spc="0" normalizeH="0" baseline="-25000" noProof="0" dirty="0" err="1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y</a:t>
                    </a:r>
                    <a:endParaRPr kumimoji="0" lang="en-US" sz="1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rgbClr val="0033A0"/>
                      </a:solidFill>
                      <a:effectLst/>
                      <a:uLnTx/>
                      <a:uFillTx/>
                      <a:latin typeface="Arial"/>
                      <a:ea typeface="ＭＳ Ｐゴシック" charset="0"/>
                      <a:cs typeface="Arial"/>
                    </a:endParaRPr>
                  </a:p>
                </p:txBody>
              </p:sp>
            </p:grpSp>
            <p:grpSp>
              <p:nvGrpSpPr>
                <p:cNvPr id="51" name="Group 50"/>
                <p:cNvGrpSpPr/>
                <p:nvPr/>
              </p:nvGrpSpPr>
              <p:grpSpPr>
                <a:xfrm>
                  <a:off x="3083136" y="3077891"/>
                  <a:ext cx="3142935" cy="1143197"/>
                  <a:chOff x="3085232" y="1424427"/>
                  <a:chExt cx="3142935" cy="1143197"/>
                </a:xfrm>
              </p:grpSpPr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3131840" y="2276872"/>
                    <a:ext cx="360040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5724128" y="1724110"/>
                    <a:ext cx="504039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 flipV="1">
                    <a:off x="3491880" y="1724330"/>
                    <a:ext cx="2252614" cy="552542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5724128" y="2060848"/>
                    <a:ext cx="504039" cy="0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/>
                  <p:nvPr/>
                </p:nvCxnSpPr>
                <p:spPr>
                  <a:xfrm flipV="1">
                    <a:off x="3131840" y="1712452"/>
                    <a:ext cx="360040" cy="7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3472331" y="1712680"/>
                    <a:ext cx="2251797" cy="348168"/>
                  </a:xfrm>
                  <a:prstGeom prst="line">
                    <a:avLst/>
                  </a:prstGeom>
                  <a:ln w="12700" cmpd="sng">
                    <a:solidFill>
                      <a:schemeClr val="tx1"/>
                    </a:solidFill>
                    <a:prstDash val="sysDash"/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3085232" y="2290625"/>
                    <a:ext cx="1296449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8F8F8"/>
                      </a:buClr>
                      <a:buSzPct val="75000"/>
                      <a:buFont typeface="Wingdings" charset="0"/>
                      <a:buNone/>
                      <a:tabLst/>
                      <a:defRPr/>
                    </a:pPr>
                    <a:r>
                      <a: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programmed </a:t>
                    </a:r>
                    <a:r>
                      <a:rPr kumimoji="0" lang="en-US" sz="1200" b="0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Q</a:t>
                    </a:r>
                    <a:r>
                      <a:rPr kumimoji="0" lang="en-US" sz="1200" b="0" i="0" u="none" strike="noStrike" kern="1200" cap="none" spc="0" normalizeH="0" baseline="-25000" noProof="0" dirty="0" err="1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x</a:t>
                    </a:r>
                    <a:endParaRPr kumimoji="0" lang="en-US" sz="1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rgbClr val="0033A0"/>
                      </a:solidFill>
                      <a:effectLst/>
                      <a:uLnTx/>
                      <a:uFillTx/>
                      <a:latin typeface="Arial"/>
                      <a:ea typeface="ＭＳ Ｐゴシック" charset="0"/>
                      <a:cs typeface="Arial"/>
                    </a:endParaRPr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3098980" y="1424427"/>
                    <a:ext cx="1296449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F8F8F8"/>
                      </a:buClr>
                      <a:buSzPct val="75000"/>
                      <a:buFont typeface="Wingdings" charset="0"/>
                      <a:buNone/>
                      <a:tabLst/>
                      <a:defRPr/>
                    </a:pPr>
                    <a:r>
                      <a: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programmed </a:t>
                    </a:r>
                    <a:r>
                      <a:rPr kumimoji="0" lang="en-US" sz="1200" b="0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Q</a:t>
                    </a:r>
                    <a:r>
                      <a:rPr kumimoji="0" lang="en-US" sz="1200" b="0" i="0" u="none" strike="noStrike" kern="1200" cap="none" spc="0" normalizeH="0" baseline="-25000" noProof="0" dirty="0" err="1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ＭＳ Ｐゴシック" charset="0"/>
                        <a:cs typeface="Arial"/>
                      </a:rPr>
                      <a:t>y</a:t>
                    </a:r>
                    <a:endParaRPr kumimoji="0" lang="en-US" sz="1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rgbClr val="0033A0"/>
                      </a:solidFill>
                      <a:effectLst/>
                      <a:uLnTx/>
                      <a:uFillTx/>
                      <a:latin typeface="Arial"/>
                      <a:ea typeface="ＭＳ Ｐゴシック" charset="0"/>
                      <a:cs typeface="Arial"/>
                    </a:endParaRPr>
                  </a:p>
                </p:txBody>
              </p:sp>
            </p:grpSp>
          </p:grpSp>
          <p:cxnSp>
            <p:nvCxnSpPr>
              <p:cNvPr id="63" name="Straight Arrow Connector 62"/>
              <p:cNvCxnSpPr/>
              <p:nvPr/>
            </p:nvCxnSpPr>
            <p:spPr>
              <a:xfrm>
                <a:off x="9971378" y="3183394"/>
                <a:ext cx="0" cy="21603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 w="med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8739755" y="3383847"/>
                <a:ext cx="25246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F8F8"/>
                  </a:buClr>
                  <a:buSzPct val="75000"/>
                  <a:buFont typeface="Wingdings" charset="0"/>
                  <a:buNone/>
                  <a:tabLst/>
                  <a:defRPr/>
                </a:pPr>
                <a:r>
                  <a:rPr kumimoji="0" 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Arial"/>
                  </a:rPr>
                  <a:t>minimum tune separation</a:t>
                </a:r>
                <a:endParaRPr kumimoji="0" lang="en-US" sz="1600" b="0" i="1" u="none" strike="noStrike" kern="1200" cap="none" spc="0" normalizeH="0" baseline="3000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ＭＳ Ｐゴシック" charset="0"/>
                  <a:cs typeface="Arial"/>
                </a:endParaRPr>
              </a:p>
            </p:txBody>
          </p:sp>
          <p:cxnSp>
            <p:nvCxnSpPr>
              <p:cNvPr id="65" name="Straight Arrow Connector 64"/>
              <p:cNvCxnSpPr/>
              <p:nvPr/>
            </p:nvCxnSpPr>
            <p:spPr>
              <a:xfrm>
                <a:off x="9969282" y="4841937"/>
                <a:ext cx="0" cy="21603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 w="med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8737655" y="5018545"/>
                <a:ext cx="25246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F8F8"/>
                  </a:buClr>
                  <a:buSzPct val="75000"/>
                  <a:buFont typeface="Wingdings" charset="0"/>
                  <a:buNone/>
                  <a:tabLst/>
                  <a:defRPr/>
                </a:pPr>
                <a:r>
                  <a:rPr kumimoji="0" 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Arial"/>
                  </a:rPr>
                  <a:t>minimum tune separation</a:t>
                </a:r>
                <a:endParaRPr kumimoji="0" lang="en-US" sz="1600" b="0" i="1" u="none" strike="noStrike" kern="1200" cap="none" spc="0" normalizeH="0" baseline="3000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ＭＳ Ｐゴシック" charset="0"/>
                  <a:cs typeface="Arial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832190" y="3369186"/>
              <a:ext cx="137890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F8F8"/>
                </a:buClr>
                <a:buSzPct val="75000"/>
                <a:buFont typeface="Wingdings" charset="0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ＭＳ Ｐゴシック" charset="0"/>
                  <a:cs typeface="Arial"/>
                </a:rPr>
                <a:t>e.g. in the 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ＭＳ Ｐゴシック" charset="0"/>
                  <a:cs typeface="Arial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ＭＳ Ｐゴシック" charset="0"/>
                  <a:cs typeface="Arial"/>
                </a:rPr>
                <a:t>CERN PS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F1B2A3E-25CD-1ED9-0DC9-F81D88344925}"/>
                </a:ext>
              </a:extLst>
            </p:cNvPr>
            <p:cNvCxnSpPr/>
            <p:nvPr/>
          </p:nvCxnSpPr>
          <p:spPr>
            <a:xfrm>
              <a:off x="5675236" y="4105124"/>
              <a:ext cx="1707872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3A4E5B54-C7E4-B411-F9F3-CB6907BE56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75678" y="2277149"/>
            <a:ext cx="2648734" cy="564940"/>
          </a:xfrm>
          <a:prstGeom prst="rect">
            <a:avLst/>
          </a:prstGeom>
          <a:ln w="12700">
            <a:solidFill>
              <a:schemeClr val="accent3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93CA50-D7CA-9C24-B13E-8CD3791898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73008" y="1131104"/>
            <a:ext cx="2895600" cy="2921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BCD698-6A2F-0B65-9AA5-D4373B29A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1FBC1B2-CF0D-BC03-3540-38B01055E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289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52CE1-DEFF-9346-89B5-AE094A379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Realise Electron Cooling in Practice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4E0D1C-593A-BD43-ADD8-5EDF09C20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999025-F913-EE4D-87BE-3CDFDD2E0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C32228-1D48-1C45-BC55-9407D1D2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37D8D6FE-4AB1-B04B-AD77-C6AA62FDB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4870" y="1488471"/>
            <a:ext cx="8231267" cy="4621228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C26254F-0FB5-7F4C-83A7-667E61135663}"/>
              </a:ext>
            </a:extLst>
          </p:cNvPr>
          <p:cNvGrpSpPr/>
          <p:nvPr/>
        </p:nvGrpSpPr>
        <p:grpSpPr>
          <a:xfrm>
            <a:off x="2847556" y="2408275"/>
            <a:ext cx="6523638" cy="2337675"/>
            <a:chOff x="1334545" y="1138291"/>
            <a:chExt cx="6523638" cy="2337675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D764062-CA80-1146-A134-0DADDD2897DF}"/>
                </a:ext>
              </a:extLst>
            </p:cNvPr>
            <p:cNvSpPr/>
            <p:nvPr/>
          </p:nvSpPr>
          <p:spPr>
            <a:xfrm rot="2160000">
              <a:off x="1334545" y="1637879"/>
              <a:ext cx="1604498" cy="167375"/>
            </a:xfrm>
            <a:prstGeom prst="rect">
              <a:avLst/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nip Same Side Corner Rectangle 78">
              <a:extLst>
                <a:ext uri="{FF2B5EF4-FFF2-40B4-BE49-F238E27FC236}">
                  <a16:creationId xmlns:a16="http://schemas.microsoft.com/office/drawing/2014/main" id="{660DF79B-C9A0-D643-8F86-05BD2D5C177C}"/>
                </a:ext>
              </a:extLst>
            </p:cNvPr>
            <p:cNvSpPr/>
            <p:nvPr/>
          </p:nvSpPr>
          <p:spPr>
            <a:xfrm rot="18360000">
              <a:off x="1366246" y="1173786"/>
              <a:ext cx="167115" cy="9612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5A73559-FD2C-A443-AE0D-48DD270AA4B4}"/>
                </a:ext>
              </a:extLst>
            </p:cNvPr>
            <p:cNvSpPr/>
            <p:nvPr/>
          </p:nvSpPr>
          <p:spPr>
            <a:xfrm>
              <a:off x="3016752" y="2178000"/>
              <a:ext cx="3088800" cy="169200"/>
            </a:xfrm>
            <a:prstGeom prst="rect">
              <a:avLst/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Block Arc 11">
              <a:extLst>
                <a:ext uri="{FF2B5EF4-FFF2-40B4-BE49-F238E27FC236}">
                  <a16:creationId xmlns:a16="http://schemas.microsoft.com/office/drawing/2014/main" id="{F5D97E32-B083-1B4E-AA56-B881A36B1422}"/>
                </a:ext>
              </a:extLst>
            </p:cNvPr>
            <p:cNvSpPr/>
            <p:nvPr/>
          </p:nvSpPr>
          <p:spPr>
            <a:xfrm>
              <a:off x="2538393" y="1428458"/>
              <a:ext cx="951494" cy="918348"/>
            </a:xfrm>
            <a:prstGeom prst="blockArc">
              <a:avLst>
                <a:gd name="adj1" fmla="val 5351586"/>
                <a:gd name="adj2" fmla="val 7597859"/>
                <a:gd name="adj3" fmla="val 18476"/>
              </a:avLst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2" name="Block Arc 81">
              <a:extLst>
                <a:ext uri="{FF2B5EF4-FFF2-40B4-BE49-F238E27FC236}">
                  <a16:creationId xmlns:a16="http://schemas.microsoft.com/office/drawing/2014/main" id="{62D0C677-232A-2147-B767-929838A54FB6}"/>
                </a:ext>
              </a:extLst>
            </p:cNvPr>
            <p:cNvSpPr/>
            <p:nvPr/>
          </p:nvSpPr>
          <p:spPr>
            <a:xfrm rot="10800000">
              <a:off x="5633809" y="2178000"/>
              <a:ext cx="951494" cy="918348"/>
            </a:xfrm>
            <a:prstGeom prst="blockArc">
              <a:avLst>
                <a:gd name="adj1" fmla="val 5351586"/>
                <a:gd name="adj2" fmla="val 7597859"/>
                <a:gd name="adj3" fmla="val 18476"/>
              </a:avLst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26A92096-D8AA-4445-9F6C-E1F599DB85E8}"/>
                </a:ext>
              </a:extLst>
            </p:cNvPr>
            <p:cNvSpPr/>
            <p:nvPr/>
          </p:nvSpPr>
          <p:spPr>
            <a:xfrm rot="2160000">
              <a:off x="6202469" y="2654541"/>
              <a:ext cx="1387703" cy="167375"/>
            </a:xfrm>
            <a:prstGeom prst="rect">
              <a:avLst/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CFA207A-1B73-0C41-91CB-4D3B320F2DA3}"/>
                </a:ext>
              </a:extLst>
            </p:cNvPr>
            <p:cNvSpPr/>
            <p:nvPr/>
          </p:nvSpPr>
          <p:spPr>
            <a:xfrm rot="2160000">
              <a:off x="7408941" y="3095943"/>
              <a:ext cx="449242" cy="380023"/>
            </a:xfrm>
            <a:custGeom>
              <a:avLst/>
              <a:gdLst>
                <a:gd name="connsiteX0" fmla="*/ 0 w 431800"/>
                <a:gd name="connsiteY0" fmla="*/ 209550 h 225425"/>
                <a:gd name="connsiteX1" fmla="*/ 3175 w 431800"/>
                <a:gd name="connsiteY1" fmla="*/ 0 h 225425"/>
                <a:gd name="connsiteX2" fmla="*/ 225425 w 431800"/>
                <a:gd name="connsiteY2" fmla="*/ 57150 h 225425"/>
                <a:gd name="connsiteX3" fmla="*/ 431800 w 431800"/>
                <a:gd name="connsiteY3" fmla="*/ 3175 h 225425"/>
                <a:gd name="connsiteX4" fmla="*/ 428625 w 431800"/>
                <a:gd name="connsiteY4" fmla="*/ 225425 h 225425"/>
                <a:gd name="connsiteX5" fmla="*/ 222250 w 431800"/>
                <a:gd name="connsiteY5" fmla="*/ 161925 h 225425"/>
                <a:gd name="connsiteX6" fmla="*/ 0 w 431800"/>
                <a:gd name="connsiteY6" fmla="*/ 209550 h 225425"/>
                <a:gd name="connsiteX0" fmla="*/ 0 w 431800"/>
                <a:gd name="connsiteY0" fmla="*/ 209550 h 225425"/>
                <a:gd name="connsiteX1" fmla="*/ 3175 w 431800"/>
                <a:gd name="connsiteY1" fmla="*/ 0 h 225425"/>
                <a:gd name="connsiteX2" fmla="*/ 225425 w 431800"/>
                <a:gd name="connsiteY2" fmla="*/ 57150 h 225425"/>
                <a:gd name="connsiteX3" fmla="*/ 431800 w 431800"/>
                <a:gd name="connsiteY3" fmla="*/ 3175 h 225425"/>
                <a:gd name="connsiteX4" fmla="*/ 428625 w 431800"/>
                <a:gd name="connsiteY4" fmla="*/ 225425 h 225425"/>
                <a:gd name="connsiteX5" fmla="*/ 222250 w 431800"/>
                <a:gd name="connsiteY5" fmla="*/ 161925 h 225425"/>
                <a:gd name="connsiteX6" fmla="*/ 0 w 431800"/>
                <a:gd name="connsiteY6" fmla="*/ 209550 h 225425"/>
                <a:gd name="connsiteX0" fmla="*/ 0 w 431800"/>
                <a:gd name="connsiteY0" fmla="*/ 209550 h 225425"/>
                <a:gd name="connsiteX1" fmla="*/ 3175 w 431800"/>
                <a:gd name="connsiteY1" fmla="*/ 0 h 225425"/>
                <a:gd name="connsiteX2" fmla="*/ 225425 w 431800"/>
                <a:gd name="connsiteY2" fmla="*/ 57150 h 225425"/>
                <a:gd name="connsiteX3" fmla="*/ 431800 w 431800"/>
                <a:gd name="connsiteY3" fmla="*/ 3175 h 225425"/>
                <a:gd name="connsiteX4" fmla="*/ 428625 w 431800"/>
                <a:gd name="connsiteY4" fmla="*/ 225425 h 225425"/>
                <a:gd name="connsiteX5" fmla="*/ 222250 w 431800"/>
                <a:gd name="connsiteY5" fmla="*/ 161925 h 225425"/>
                <a:gd name="connsiteX6" fmla="*/ 0 w 431800"/>
                <a:gd name="connsiteY6" fmla="*/ 209550 h 225425"/>
                <a:gd name="connsiteX0" fmla="*/ 0 w 431800"/>
                <a:gd name="connsiteY0" fmla="*/ 209550 h 225425"/>
                <a:gd name="connsiteX1" fmla="*/ 3175 w 431800"/>
                <a:gd name="connsiteY1" fmla="*/ 0 h 225425"/>
                <a:gd name="connsiteX2" fmla="*/ 225425 w 431800"/>
                <a:gd name="connsiteY2" fmla="*/ 57150 h 225425"/>
                <a:gd name="connsiteX3" fmla="*/ 431800 w 431800"/>
                <a:gd name="connsiteY3" fmla="*/ 3175 h 225425"/>
                <a:gd name="connsiteX4" fmla="*/ 428625 w 431800"/>
                <a:gd name="connsiteY4" fmla="*/ 225425 h 225425"/>
                <a:gd name="connsiteX5" fmla="*/ 222250 w 431800"/>
                <a:gd name="connsiteY5" fmla="*/ 161925 h 225425"/>
                <a:gd name="connsiteX6" fmla="*/ 0 w 431800"/>
                <a:gd name="connsiteY6" fmla="*/ 209550 h 225425"/>
                <a:gd name="connsiteX0" fmla="*/ 0 w 431800"/>
                <a:gd name="connsiteY0" fmla="*/ 211327 h 227202"/>
                <a:gd name="connsiteX1" fmla="*/ 3175 w 431800"/>
                <a:gd name="connsiteY1" fmla="*/ 1777 h 227202"/>
                <a:gd name="connsiteX2" fmla="*/ 225425 w 431800"/>
                <a:gd name="connsiteY2" fmla="*/ 58927 h 227202"/>
                <a:gd name="connsiteX3" fmla="*/ 431800 w 431800"/>
                <a:gd name="connsiteY3" fmla="*/ 4952 h 227202"/>
                <a:gd name="connsiteX4" fmla="*/ 428625 w 431800"/>
                <a:gd name="connsiteY4" fmla="*/ 227202 h 227202"/>
                <a:gd name="connsiteX5" fmla="*/ 222250 w 431800"/>
                <a:gd name="connsiteY5" fmla="*/ 163702 h 227202"/>
                <a:gd name="connsiteX6" fmla="*/ 0 w 431800"/>
                <a:gd name="connsiteY6" fmla="*/ 211327 h 227202"/>
                <a:gd name="connsiteX0" fmla="*/ 0 w 431800"/>
                <a:gd name="connsiteY0" fmla="*/ 212385 h 228260"/>
                <a:gd name="connsiteX1" fmla="*/ 3175 w 431800"/>
                <a:gd name="connsiteY1" fmla="*/ 2835 h 228260"/>
                <a:gd name="connsiteX2" fmla="*/ 225425 w 431800"/>
                <a:gd name="connsiteY2" fmla="*/ 59985 h 228260"/>
                <a:gd name="connsiteX3" fmla="*/ 431800 w 431800"/>
                <a:gd name="connsiteY3" fmla="*/ 6010 h 228260"/>
                <a:gd name="connsiteX4" fmla="*/ 428625 w 431800"/>
                <a:gd name="connsiteY4" fmla="*/ 228260 h 228260"/>
                <a:gd name="connsiteX5" fmla="*/ 222250 w 431800"/>
                <a:gd name="connsiteY5" fmla="*/ 164760 h 228260"/>
                <a:gd name="connsiteX6" fmla="*/ 0 w 431800"/>
                <a:gd name="connsiteY6" fmla="*/ 212385 h 228260"/>
                <a:gd name="connsiteX0" fmla="*/ 0 w 431800"/>
                <a:gd name="connsiteY0" fmla="*/ 212385 h 228260"/>
                <a:gd name="connsiteX1" fmla="*/ 3175 w 431800"/>
                <a:gd name="connsiteY1" fmla="*/ 2835 h 228260"/>
                <a:gd name="connsiteX2" fmla="*/ 225425 w 431800"/>
                <a:gd name="connsiteY2" fmla="*/ 59985 h 228260"/>
                <a:gd name="connsiteX3" fmla="*/ 431800 w 431800"/>
                <a:gd name="connsiteY3" fmla="*/ 6010 h 228260"/>
                <a:gd name="connsiteX4" fmla="*/ 428625 w 431800"/>
                <a:gd name="connsiteY4" fmla="*/ 228260 h 228260"/>
                <a:gd name="connsiteX5" fmla="*/ 222250 w 431800"/>
                <a:gd name="connsiteY5" fmla="*/ 164760 h 228260"/>
                <a:gd name="connsiteX6" fmla="*/ 0 w 431800"/>
                <a:gd name="connsiteY6" fmla="*/ 212385 h 228260"/>
                <a:gd name="connsiteX0" fmla="*/ 0 w 431800"/>
                <a:gd name="connsiteY0" fmla="*/ 212385 h 228260"/>
                <a:gd name="connsiteX1" fmla="*/ 3175 w 431800"/>
                <a:gd name="connsiteY1" fmla="*/ 2835 h 228260"/>
                <a:gd name="connsiteX2" fmla="*/ 225425 w 431800"/>
                <a:gd name="connsiteY2" fmla="*/ 59985 h 228260"/>
                <a:gd name="connsiteX3" fmla="*/ 431800 w 431800"/>
                <a:gd name="connsiteY3" fmla="*/ 6010 h 228260"/>
                <a:gd name="connsiteX4" fmla="*/ 428625 w 431800"/>
                <a:gd name="connsiteY4" fmla="*/ 228260 h 228260"/>
                <a:gd name="connsiteX5" fmla="*/ 222250 w 431800"/>
                <a:gd name="connsiteY5" fmla="*/ 164760 h 228260"/>
                <a:gd name="connsiteX6" fmla="*/ 0 w 431800"/>
                <a:gd name="connsiteY6" fmla="*/ 212385 h 228260"/>
                <a:gd name="connsiteX0" fmla="*/ 352 w 428625"/>
                <a:gd name="connsiteY0" fmla="*/ 205042 h 228260"/>
                <a:gd name="connsiteX1" fmla="*/ 0 w 428625"/>
                <a:gd name="connsiteY1" fmla="*/ 2835 h 228260"/>
                <a:gd name="connsiteX2" fmla="*/ 222250 w 428625"/>
                <a:gd name="connsiteY2" fmla="*/ 59985 h 228260"/>
                <a:gd name="connsiteX3" fmla="*/ 428625 w 428625"/>
                <a:gd name="connsiteY3" fmla="*/ 6010 h 228260"/>
                <a:gd name="connsiteX4" fmla="*/ 425450 w 428625"/>
                <a:gd name="connsiteY4" fmla="*/ 228260 h 228260"/>
                <a:gd name="connsiteX5" fmla="*/ 219075 w 428625"/>
                <a:gd name="connsiteY5" fmla="*/ 164760 h 228260"/>
                <a:gd name="connsiteX6" fmla="*/ 352 w 428625"/>
                <a:gd name="connsiteY6" fmla="*/ 205042 h 228260"/>
                <a:gd name="connsiteX0" fmla="*/ 0 w 429448"/>
                <a:gd name="connsiteY0" fmla="*/ 205858 h 228260"/>
                <a:gd name="connsiteX1" fmla="*/ 823 w 429448"/>
                <a:gd name="connsiteY1" fmla="*/ 2835 h 228260"/>
                <a:gd name="connsiteX2" fmla="*/ 223073 w 429448"/>
                <a:gd name="connsiteY2" fmla="*/ 59985 h 228260"/>
                <a:gd name="connsiteX3" fmla="*/ 429448 w 429448"/>
                <a:gd name="connsiteY3" fmla="*/ 6010 h 228260"/>
                <a:gd name="connsiteX4" fmla="*/ 426273 w 429448"/>
                <a:gd name="connsiteY4" fmla="*/ 228260 h 228260"/>
                <a:gd name="connsiteX5" fmla="*/ 219898 w 429448"/>
                <a:gd name="connsiteY5" fmla="*/ 164760 h 228260"/>
                <a:gd name="connsiteX6" fmla="*/ 0 w 429448"/>
                <a:gd name="connsiteY6" fmla="*/ 205858 h 228260"/>
                <a:gd name="connsiteX0" fmla="*/ 0 w 429448"/>
                <a:gd name="connsiteY0" fmla="*/ 205858 h 228260"/>
                <a:gd name="connsiteX1" fmla="*/ 823 w 429448"/>
                <a:gd name="connsiteY1" fmla="*/ 2835 h 228260"/>
                <a:gd name="connsiteX2" fmla="*/ 223073 w 429448"/>
                <a:gd name="connsiteY2" fmla="*/ 59985 h 228260"/>
                <a:gd name="connsiteX3" fmla="*/ 429448 w 429448"/>
                <a:gd name="connsiteY3" fmla="*/ 6010 h 228260"/>
                <a:gd name="connsiteX4" fmla="*/ 426273 w 429448"/>
                <a:gd name="connsiteY4" fmla="*/ 228260 h 228260"/>
                <a:gd name="connsiteX5" fmla="*/ 219898 w 429448"/>
                <a:gd name="connsiteY5" fmla="*/ 164760 h 228260"/>
                <a:gd name="connsiteX6" fmla="*/ 0 w 429448"/>
                <a:gd name="connsiteY6" fmla="*/ 205858 h 228260"/>
                <a:gd name="connsiteX0" fmla="*/ 0 w 429448"/>
                <a:gd name="connsiteY0" fmla="*/ 205858 h 228260"/>
                <a:gd name="connsiteX1" fmla="*/ 823 w 429448"/>
                <a:gd name="connsiteY1" fmla="*/ 2835 h 228260"/>
                <a:gd name="connsiteX2" fmla="*/ 223073 w 429448"/>
                <a:gd name="connsiteY2" fmla="*/ 59985 h 228260"/>
                <a:gd name="connsiteX3" fmla="*/ 429448 w 429448"/>
                <a:gd name="connsiteY3" fmla="*/ 6010 h 228260"/>
                <a:gd name="connsiteX4" fmla="*/ 426273 w 429448"/>
                <a:gd name="connsiteY4" fmla="*/ 228260 h 228260"/>
                <a:gd name="connsiteX5" fmla="*/ 219898 w 429448"/>
                <a:gd name="connsiteY5" fmla="*/ 145994 h 228260"/>
                <a:gd name="connsiteX6" fmla="*/ 0 w 429448"/>
                <a:gd name="connsiteY6" fmla="*/ 205858 h 228260"/>
                <a:gd name="connsiteX0" fmla="*/ 0 w 429448"/>
                <a:gd name="connsiteY0" fmla="*/ 205858 h 228260"/>
                <a:gd name="connsiteX1" fmla="*/ 823 w 429448"/>
                <a:gd name="connsiteY1" fmla="*/ 2835 h 228260"/>
                <a:gd name="connsiteX2" fmla="*/ 223073 w 429448"/>
                <a:gd name="connsiteY2" fmla="*/ 59985 h 228260"/>
                <a:gd name="connsiteX3" fmla="*/ 429448 w 429448"/>
                <a:gd name="connsiteY3" fmla="*/ 6010 h 228260"/>
                <a:gd name="connsiteX4" fmla="*/ 426273 w 429448"/>
                <a:gd name="connsiteY4" fmla="*/ 228260 h 228260"/>
                <a:gd name="connsiteX5" fmla="*/ 219898 w 429448"/>
                <a:gd name="connsiteY5" fmla="*/ 145994 h 228260"/>
                <a:gd name="connsiteX6" fmla="*/ 0 w 429448"/>
                <a:gd name="connsiteY6" fmla="*/ 205858 h 228260"/>
                <a:gd name="connsiteX0" fmla="*/ 0 w 429448"/>
                <a:gd name="connsiteY0" fmla="*/ 205858 h 228260"/>
                <a:gd name="connsiteX1" fmla="*/ 823 w 429448"/>
                <a:gd name="connsiteY1" fmla="*/ 2835 h 228260"/>
                <a:gd name="connsiteX2" fmla="*/ 223073 w 429448"/>
                <a:gd name="connsiteY2" fmla="*/ 59985 h 228260"/>
                <a:gd name="connsiteX3" fmla="*/ 429448 w 429448"/>
                <a:gd name="connsiteY3" fmla="*/ 6010 h 228260"/>
                <a:gd name="connsiteX4" fmla="*/ 426273 w 429448"/>
                <a:gd name="connsiteY4" fmla="*/ 228260 h 228260"/>
                <a:gd name="connsiteX5" fmla="*/ 219898 w 429448"/>
                <a:gd name="connsiteY5" fmla="*/ 145994 h 228260"/>
                <a:gd name="connsiteX6" fmla="*/ 0 w 429448"/>
                <a:gd name="connsiteY6" fmla="*/ 205858 h 228260"/>
                <a:gd name="connsiteX0" fmla="*/ 0 w 429448"/>
                <a:gd name="connsiteY0" fmla="*/ 205810 h 228212"/>
                <a:gd name="connsiteX1" fmla="*/ 823 w 429448"/>
                <a:gd name="connsiteY1" fmla="*/ 2787 h 228212"/>
                <a:gd name="connsiteX2" fmla="*/ 218370 w 429448"/>
                <a:gd name="connsiteY2" fmla="*/ 60753 h 228212"/>
                <a:gd name="connsiteX3" fmla="*/ 429448 w 429448"/>
                <a:gd name="connsiteY3" fmla="*/ 5962 h 228212"/>
                <a:gd name="connsiteX4" fmla="*/ 426273 w 429448"/>
                <a:gd name="connsiteY4" fmla="*/ 228212 h 228212"/>
                <a:gd name="connsiteX5" fmla="*/ 219898 w 429448"/>
                <a:gd name="connsiteY5" fmla="*/ 145946 h 228212"/>
                <a:gd name="connsiteX6" fmla="*/ 0 w 429448"/>
                <a:gd name="connsiteY6" fmla="*/ 205810 h 228212"/>
                <a:gd name="connsiteX0" fmla="*/ 0 w 429448"/>
                <a:gd name="connsiteY0" fmla="*/ 205630 h 228032"/>
                <a:gd name="connsiteX1" fmla="*/ 823 w 429448"/>
                <a:gd name="connsiteY1" fmla="*/ 2607 h 228032"/>
                <a:gd name="connsiteX2" fmla="*/ 218370 w 429448"/>
                <a:gd name="connsiteY2" fmla="*/ 60573 h 228032"/>
                <a:gd name="connsiteX3" fmla="*/ 429448 w 429448"/>
                <a:gd name="connsiteY3" fmla="*/ 5782 h 228032"/>
                <a:gd name="connsiteX4" fmla="*/ 426273 w 429448"/>
                <a:gd name="connsiteY4" fmla="*/ 228032 h 228032"/>
                <a:gd name="connsiteX5" fmla="*/ 219898 w 429448"/>
                <a:gd name="connsiteY5" fmla="*/ 145766 h 228032"/>
                <a:gd name="connsiteX6" fmla="*/ 0 w 429448"/>
                <a:gd name="connsiteY6" fmla="*/ 205630 h 228032"/>
                <a:gd name="connsiteX0" fmla="*/ 0 w 443882"/>
                <a:gd name="connsiteY0" fmla="*/ 203023 h 225425"/>
                <a:gd name="connsiteX1" fmla="*/ 823 w 443882"/>
                <a:gd name="connsiteY1" fmla="*/ 0 h 225425"/>
                <a:gd name="connsiteX2" fmla="*/ 218370 w 443882"/>
                <a:gd name="connsiteY2" fmla="*/ 57966 h 225425"/>
                <a:gd name="connsiteX3" fmla="*/ 429448 w 443882"/>
                <a:gd name="connsiteY3" fmla="*/ 3175 h 225425"/>
                <a:gd name="connsiteX4" fmla="*/ 425325 w 443882"/>
                <a:gd name="connsiteY4" fmla="*/ 108055 h 225425"/>
                <a:gd name="connsiteX5" fmla="*/ 426273 w 443882"/>
                <a:gd name="connsiteY5" fmla="*/ 225425 h 225425"/>
                <a:gd name="connsiteX6" fmla="*/ 219898 w 443882"/>
                <a:gd name="connsiteY6" fmla="*/ 143159 h 225425"/>
                <a:gd name="connsiteX7" fmla="*/ 0 w 443882"/>
                <a:gd name="connsiteY7" fmla="*/ 203023 h 225425"/>
                <a:gd name="connsiteX0" fmla="*/ 0 w 438242"/>
                <a:gd name="connsiteY0" fmla="*/ 203023 h 225425"/>
                <a:gd name="connsiteX1" fmla="*/ 823 w 438242"/>
                <a:gd name="connsiteY1" fmla="*/ 0 h 225425"/>
                <a:gd name="connsiteX2" fmla="*/ 218370 w 438242"/>
                <a:gd name="connsiteY2" fmla="*/ 57966 h 225425"/>
                <a:gd name="connsiteX3" fmla="*/ 429448 w 438242"/>
                <a:gd name="connsiteY3" fmla="*/ 3175 h 225425"/>
                <a:gd name="connsiteX4" fmla="*/ 385351 w 438242"/>
                <a:gd name="connsiteY4" fmla="*/ 110503 h 225425"/>
                <a:gd name="connsiteX5" fmla="*/ 426273 w 438242"/>
                <a:gd name="connsiteY5" fmla="*/ 225425 h 225425"/>
                <a:gd name="connsiteX6" fmla="*/ 219898 w 438242"/>
                <a:gd name="connsiteY6" fmla="*/ 143159 h 225425"/>
                <a:gd name="connsiteX7" fmla="*/ 0 w 438242"/>
                <a:gd name="connsiteY7" fmla="*/ 203023 h 225425"/>
                <a:gd name="connsiteX0" fmla="*/ 0 w 440547"/>
                <a:gd name="connsiteY0" fmla="*/ 203023 h 259693"/>
                <a:gd name="connsiteX1" fmla="*/ 823 w 440547"/>
                <a:gd name="connsiteY1" fmla="*/ 0 h 259693"/>
                <a:gd name="connsiteX2" fmla="*/ 218370 w 440547"/>
                <a:gd name="connsiteY2" fmla="*/ 57966 h 259693"/>
                <a:gd name="connsiteX3" fmla="*/ 429448 w 440547"/>
                <a:gd name="connsiteY3" fmla="*/ 3175 h 259693"/>
                <a:gd name="connsiteX4" fmla="*/ 385351 w 440547"/>
                <a:gd name="connsiteY4" fmla="*/ 110503 h 259693"/>
                <a:gd name="connsiteX5" fmla="*/ 432151 w 440547"/>
                <a:gd name="connsiteY5" fmla="*/ 259693 h 259693"/>
                <a:gd name="connsiteX6" fmla="*/ 219898 w 440547"/>
                <a:gd name="connsiteY6" fmla="*/ 143159 h 259693"/>
                <a:gd name="connsiteX7" fmla="*/ 0 w 440547"/>
                <a:gd name="connsiteY7" fmla="*/ 203023 h 259693"/>
                <a:gd name="connsiteX0" fmla="*/ 0 w 440547"/>
                <a:gd name="connsiteY0" fmla="*/ 246025 h 302695"/>
                <a:gd name="connsiteX1" fmla="*/ 823 w 440547"/>
                <a:gd name="connsiteY1" fmla="*/ 43002 h 302695"/>
                <a:gd name="connsiteX2" fmla="*/ 218370 w 440547"/>
                <a:gd name="connsiteY2" fmla="*/ 100968 h 302695"/>
                <a:gd name="connsiteX3" fmla="*/ 429448 w 440547"/>
                <a:gd name="connsiteY3" fmla="*/ 486 h 302695"/>
                <a:gd name="connsiteX4" fmla="*/ 385351 w 440547"/>
                <a:gd name="connsiteY4" fmla="*/ 153505 h 302695"/>
                <a:gd name="connsiteX5" fmla="*/ 432151 w 440547"/>
                <a:gd name="connsiteY5" fmla="*/ 302695 h 302695"/>
                <a:gd name="connsiteX6" fmla="*/ 219898 w 440547"/>
                <a:gd name="connsiteY6" fmla="*/ 186161 h 302695"/>
                <a:gd name="connsiteX7" fmla="*/ 0 w 440547"/>
                <a:gd name="connsiteY7" fmla="*/ 246025 h 302695"/>
                <a:gd name="connsiteX0" fmla="*/ 0 w 440547"/>
                <a:gd name="connsiteY0" fmla="*/ 251531 h 308201"/>
                <a:gd name="connsiteX1" fmla="*/ 823 w 440547"/>
                <a:gd name="connsiteY1" fmla="*/ 48508 h 308201"/>
                <a:gd name="connsiteX2" fmla="*/ 218370 w 440547"/>
                <a:gd name="connsiteY2" fmla="*/ 106474 h 308201"/>
                <a:gd name="connsiteX3" fmla="*/ 353607 w 440547"/>
                <a:gd name="connsiteY3" fmla="*/ 38257 h 308201"/>
                <a:gd name="connsiteX4" fmla="*/ 429448 w 440547"/>
                <a:gd name="connsiteY4" fmla="*/ 5992 h 308201"/>
                <a:gd name="connsiteX5" fmla="*/ 385351 w 440547"/>
                <a:gd name="connsiteY5" fmla="*/ 159011 h 308201"/>
                <a:gd name="connsiteX6" fmla="*/ 432151 w 440547"/>
                <a:gd name="connsiteY6" fmla="*/ 308201 h 308201"/>
                <a:gd name="connsiteX7" fmla="*/ 219898 w 440547"/>
                <a:gd name="connsiteY7" fmla="*/ 191667 h 308201"/>
                <a:gd name="connsiteX8" fmla="*/ 0 w 440547"/>
                <a:gd name="connsiteY8" fmla="*/ 251531 h 308201"/>
                <a:gd name="connsiteX0" fmla="*/ 0 w 440547"/>
                <a:gd name="connsiteY0" fmla="*/ 259190 h 315860"/>
                <a:gd name="connsiteX1" fmla="*/ 823 w 440547"/>
                <a:gd name="connsiteY1" fmla="*/ 56167 h 315860"/>
                <a:gd name="connsiteX2" fmla="*/ 218370 w 440547"/>
                <a:gd name="connsiteY2" fmla="*/ 114133 h 315860"/>
                <a:gd name="connsiteX3" fmla="*/ 351255 w 440547"/>
                <a:gd name="connsiteY3" fmla="*/ 14095 h 315860"/>
                <a:gd name="connsiteX4" fmla="*/ 429448 w 440547"/>
                <a:gd name="connsiteY4" fmla="*/ 13651 h 315860"/>
                <a:gd name="connsiteX5" fmla="*/ 385351 w 440547"/>
                <a:gd name="connsiteY5" fmla="*/ 166670 h 315860"/>
                <a:gd name="connsiteX6" fmla="*/ 432151 w 440547"/>
                <a:gd name="connsiteY6" fmla="*/ 315860 h 315860"/>
                <a:gd name="connsiteX7" fmla="*/ 219898 w 440547"/>
                <a:gd name="connsiteY7" fmla="*/ 199326 h 315860"/>
                <a:gd name="connsiteX8" fmla="*/ 0 w 440547"/>
                <a:gd name="connsiteY8" fmla="*/ 259190 h 315860"/>
                <a:gd name="connsiteX0" fmla="*/ 0 w 440547"/>
                <a:gd name="connsiteY0" fmla="*/ 253948 h 310618"/>
                <a:gd name="connsiteX1" fmla="*/ 823 w 440547"/>
                <a:gd name="connsiteY1" fmla="*/ 50925 h 310618"/>
                <a:gd name="connsiteX2" fmla="*/ 218370 w 440547"/>
                <a:gd name="connsiteY2" fmla="*/ 108891 h 310618"/>
                <a:gd name="connsiteX3" fmla="*/ 351255 w 440547"/>
                <a:gd name="connsiteY3" fmla="*/ 8853 h 310618"/>
                <a:gd name="connsiteX4" fmla="*/ 429448 w 440547"/>
                <a:gd name="connsiteY4" fmla="*/ 8409 h 310618"/>
                <a:gd name="connsiteX5" fmla="*/ 385351 w 440547"/>
                <a:gd name="connsiteY5" fmla="*/ 161428 h 310618"/>
                <a:gd name="connsiteX6" fmla="*/ 432151 w 440547"/>
                <a:gd name="connsiteY6" fmla="*/ 310618 h 310618"/>
                <a:gd name="connsiteX7" fmla="*/ 219898 w 440547"/>
                <a:gd name="connsiteY7" fmla="*/ 194084 h 310618"/>
                <a:gd name="connsiteX8" fmla="*/ 0 w 440547"/>
                <a:gd name="connsiteY8" fmla="*/ 253948 h 310618"/>
                <a:gd name="connsiteX0" fmla="*/ 0 w 440547"/>
                <a:gd name="connsiteY0" fmla="*/ 245539 h 302209"/>
                <a:gd name="connsiteX1" fmla="*/ 823 w 440547"/>
                <a:gd name="connsiteY1" fmla="*/ 42516 h 302209"/>
                <a:gd name="connsiteX2" fmla="*/ 218370 w 440547"/>
                <a:gd name="connsiteY2" fmla="*/ 100482 h 302209"/>
                <a:gd name="connsiteX3" fmla="*/ 351255 w 440547"/>
                <a:gd name="connsiteY3" fmla="*/ 444 h 302209"/>
                <a:gd name="connsiteX4" fmla="*/ 429448 w 440547"/>
                <a:gd name="connsiteY4" fmla="*/ 0 h 302209"/>
                <a:gd name="connsiteX5" fmla="*/ 385351 w 440547"/>
                <a:gd name="connsiteY5" fmla="*/ 153019 h 302209"/>
                <a:gd name="connsiteX6" fmla="*/ 432151 w 440547"/>
                <a:gd name="connsiteY6" fmla="*/ 302209 h 302209"/>
                <a:gd name="connsiteX7" fmla="*/ 219898 w 440547"/>
                <a:gd name="connsiteY7" fmla="*/ 185675 h 302209"/>
                <a:gd name="connsiteX8" fmla="*/ 0 w 440547"/>
                <a:gd name="connsiteY8" fmla="*/ 245539 h 302209"/>
                <a:gd name="connsiteX0" fmla="*/ 0 w 440547"/>
                <a:gd name="connsiteY0" fmla="*/ 245539 h 302209"/>
                <a:gd name="connsiteX1" fmla="*/ 823 w 440547"/>
                <a:gd name="connsiteY1" fmla="*/ 42516 h 302209"/>
                <a:gd name="connsiteX2" fmla="*/ 218370 w 440547"/>
                <a:gd name="connsiteY2" fmla="*/ 100482 h 302209"/>
                <a:gd name="connsiteX3" fmla="*/ 351255 w 440547"/>
                <a:gd name="connsiteY3" fmla="*/ 444 h 302209"/>
                <a:gd name="connsiteX4" fmla="*/ 429448 w 440547"/>
                <a:gd name="connsiteY4" fmla="*/ 0 h 302209"/>
                <a:gd name="connsiteX5" fmla="*/ 385351 w 440547"/>
                <a:gd name="connsiteY5" fmla="*/ 153019 h 302209"/>
                <a:gd name="connsiteX6" fmla="*/ 432151 w 440547"/>
                <a:gd name="connsiteY6" fmla="*/ 302209 h 302209"/>
                <a:gd name="connsiteX7" fmla="*/ 219898 w 440547"/>
                <a:gd name="connsiteY7" fmla="*/ 185675 h 302209"/>
                <a:gd name="connsiteX8" fmla="*/ 0 w 440547"/>
                <a:gd name="connsiteY8" fmla="*/ 245539 h 302209"/>
                <a:gd name="connsiteX0" fmla="*/ 0 w 432499"/>
                <a:gd name="connsiteY0" fmla="*/ 245539 h 306728"/>
                <a:gd name="connsiteX1" fmla="*/ 823 w 432499"/>
                <a:gd name="connsiteY1" fmla="*/ 42516 h 306728"/>
                <a:gd name="connsiteX2" fmla="*/ 218370 w 432499"/>
                <a:gd name="connsiteY2" fmla="*/ 100482 h 306728"/>
                <a:gd name="connsiteX3" fmla="*/ 351255 w 432499"/>
                <a:gd name="connsiteY3" fmla="*/ 444 h 306728"/>
                <a:gd name="connsiteX4" fmla="*/ 429448 w 432499"/>
                <a:gd name="connsiteY4" fmla="*/ 0 h 306728"/>
                <a:gd name="connsiteX5" fmla="*/ 385351 w 432499"/>
                <a:gd name="connsiteY5" fmla="*/ 153019 h 306728"/>
                <a:gd name="connsiteX6" fmla="*/ 432151 w 432499"/>
                <a:gd name="connsiteY6" fmla="*/ 302209 h 306728"/>
                <a:gd name="connsiteX7" fmla="*/ 354783 w 432499"/>
                <a:gd name="connsiteY7" fmla="*/ 260719 h 306728"/>
                <a:gd name="connsiteX8" fmla="*/ 219898 w 432499"/>
                <a:gd name="connsiteY8" fmla="*/ 185675 h 306728"/>
                <a:gd name="connsiteX9" fmla="*/ 0 w 432499"/>
                <a:gd name="connsiteY9" fmla="*/ 245539 h 306728"/>
                <a:gd name="connsiteX0" fmla="*/ 0 w 429448"/>
                <a:gd name="connsiteY0" fmla="*/ 245539 h 278255"/>
                <a:gd name="connsiteX1" fmla="*/ 823 w 429448"/>
                <a:gd name="connsiteY1" fmla="*/ 42516 h 278255"/>
                <a:gd name="connsiteX2" fmla="*/ 218370 w 429448"/>
                <a:gd name="connsiteY2" fmla="*/ 100482 h 278255"/>
                <a:gd name="connsiteX3" fmla="*/ 351255 w 429448"/>
                <a:gd name="connsiteY3" fmla="*/ 444 h 278255"/>
                <a:gd name="connsiteX4" fmla="*/ 429448 w 429448"/>
                <a:gd name="connsiteY4" fmla="*/ 0 h 278255"/>
                <a:gd name="connsiteX5" fmla="*/ 385351 w 429448"/>
                <a:gd name="connsiteY5" fmla="*/ 153019 h 278255"/>
                <a:gd name="connsiteX6" fmla="*/ 427448 w 429448"/>
                <a:gd name="connsiteY6" fmla="*/ 267125 h 278255"/>
                <a:gd name="connsiteX7" fmla="*/ 354783 w 429448"/>
                <a:gd name="connsiteY7" fmla="*/ 260719 h 278255"/>
                <a:gd name="connsiteX8" fmla="*/ 219898 w 429448"/>
                <a:gd name="connsiteY8" fmla="*/ 185675 h 278255"/>
                <a:gd name="connsiteX9" fmla="*/ 0 w 429448"/>
                <a:gd name="connsiteY9" fmla="*/ 245539 h 278255"/>
                <a:gd name="connsiteX0" fmla="*/ 0 w 429448"/>
                <a:gd name="connsiteY0" fmla="*/ 245539 h 278255"/>
                <a:gd name="connsiteX1" fmla="*/ 823 w 429448"/>
                <a:gd name="connsiteY1" fmla="*/ 42516 h 278255"/>
                <a:gd name="connsiteX2" fmla="*/ 218370 w 429448"/>
                <a:gd name="connsiteY2" fmla="*/ 100482 h 278255"/>
                <a:gd name="connsiteX3" fmla="*/ 351255 w 429448"/>
                <a:gd name="connsiteY3" fmla="*/ 444 h 278255"/>
                <a:gd name="connsiteX4" fmla="*/ 429448 w 429448"/>
                <a:gd name="connsiteY4" fmla="*/ 0 h 278255"/>
                <a:gd name="connsiteX5" fmla="*/ 385351 w 429448"/>
                <a:gd name="connsiteY5" fmla="*/ 153019 h 278255"/>
                <a:gd name="connsiteX6" fmla="*/ 427448 w 429448"/>
                <a:gd name="connsiteY6" fmla="*/ 267125 h 278255"/>
                <a:gd name="connsiteX7" fmla="*/ 354783 w 429448"/>
                <a:gd name="connsiteY7" fmla="*/ 260719 h 278255"/>
                <a:gd name="connsiteX8" fmla="*/ 219898 w 429448"/>
                <a:gd name="connsiteY8" fmla="*/ 185675 h 278255"/>
                <a:gd name="connsiteX9" fmla="*/ 0 w 429448"/>
                <a:gd name="connsiteY9" fmla="*/ 245539 h 278255"/>
                <a:gd name="connsiteX0" fmla="*/ 0 w 429448"/>
                <a:gd name="connsiteY0" fmla="*/ 245539 h 271394"/>
                <a:gd name="connsiteX1" fmla="*/ 823 w 429448"/>
                <a:gd name="connsiteY1" fmla="*/ 42516 h 271394"/>
                <a:gd name="connsiteX2" fmla="*/ 218370 w 429448"/>
                <a:gd name="connsiteY2" fmla="*/ 100482 h 271394"/>
                <a:gd name="connsiteX3" fmla="*/ 351255 w 429448"/>
                <a:gd name="connsiteY3" fmla="*/ 444 h 271394"/>
                <a:gd name="connsiteX4" fmla="*/ 429448 w 429448"/>
                <a:gd name="connsiteY4" fmla="*/ 0 h 271394"/>
                <a:gd name="connsiteX5" fmla="*/ 385351 w 429448"/>
                <a:gd name="connsiteY5" fmla="*/ 153019 h 271394"/>
                <a:gd name="connsiteX6" fmla="*/ 427448 w 429448"/>
                <a:gd name="connsiteY6" fmla="*/ 267125 h 271394"/>
                <a:gd name="connsiteX7" fmla="*/ 354783 w 429448"/>
                <a:gd name="connsiteY7" fmla="*/ 260719 h 271394"/>
                <a:gd name="connsiteX8" fmla="*/ 219898 w 429448"/>
                <a:gd name="connsiteY8" fmla="*/ 185675 h 271394"/>
                <a:gd name="connsiteX9" fmla="*/ 0 w 429448"/>
                <a:gd name="connsiteY9" fmla="*/ 245539 h 271394"/>
                <a:gd name="connsiteX0" fmla="*/ 0 w 429448"/>
                <a:gd name="connsiteY0" fmla="*/ 245539 h 267125"/>
                <a:gd name="connsiteX1" fmla="*/ 823 w 429448"/>
                <a:gd name="connsiteY1" fmla="*/ 42516 h 267125"/>
                <a:gd name="connsiteX2" fmla="*/ 218370 w 429448"/>
                <a:gd name="connsiteY2" fmla="*/ 100482 h 267125"/>
                <a:gd name="connsiteX3" fmla="*/ 351255 w 429448"/>
                <a:gd name="connsiteY3" fmla="*/ 444 h 267125"/>
                <a:gd name="connsiteX4" fmla="*/ 429448 w 429448"/>
                <a:gd name="connsiteY4" fmla="*/ 0 h 267125"/>
                <a:gd name="connsiteX5" fmla="*/ 385351 w 429448"/>
                <a:gd name="connsiteY5" fmla="*/ 153019 h 267125"/>
                <a:gd name="connsiteX6" fmla="*/ 427448 w 429448"/>
                <a:gd name="connsiteY6" fmla="*/ 267125 h 267125"/>
                <a:gd name="connsiteX7" fmla="*/ 354783 w 429448"/>
                <a:gd name="connsiteY7" fmla="*/ 260719 h 267125"/>
                <a:gd name="connsiteX8" fmla="*/ 219898 w 429448"/>
                <a:gd name="connsiteY8" fmla="*/ 185675 h 267125"/>
                <a:gd name="connsiteX9" fmla="*/ 0 w 429448"/>
                <a:gd name="connsiteY9" fmla="*/ 245539 h 267125"/>
                <a:gd name="connsiteX0" fmla="*/ 0 w 429448"/>
                <a:gd name="connsiteY0" fmla="*/ 245539 h 269694"/>
                <a:gd name="connsiteX1" fmla="*/ 823 w 429448"/>
                <a:gd name="connsiteY1" fmla="*/ 42516 h 269694"/>
                <a:gd name="connsiteX2" fmla="*/ 218370 w 429448"/>
                <a:gd name="connsiteY2" fmla="*/ 100482 h 269694"/>
                <a:gd name="connsiteX3" fmla="*/ 351255 w 429448"/>
                <a:gd name="connsiteY3" fmla="*/ 444 h 269694"/>
                <a:gd name="connsiteX4" fmla="*/ 429448 w 429448"/>
                <a:gd name="connsiteY4" fmla="*/ 0 h 269694"/>
                <a:gd name="connsiteX5" fmla="*/ 385351 w 429448"/>
                <a:gd name="connsiteY5" fmla="*/ 153019 h 269694"/>
                <a:gd name="connsiteX6" fmla="*/ 427448 w 429448"/>
                <a:gd name="connsiteY6" fmla="*/ 267125 h 269694"/>
                <a:gd name="connsiteX7" fmla="*/ 358310 w 429448"/>
                <a:gd name="connsiteY7" fmla="*/ 269694 h 269694"/>
                <a:gd name="connsiteX8" fmla="*/ 219898 w 429448"/>
                <a:gd name="connsiteY8" fmla="*/ 185675 h 269694"/>
                <a:gd name="connsiteX9" fmla="*/ 0 w 429448"/>
                <a:gd name="connsiteY9" fmla="*/ 245539 h 26969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218370 w 429800"/>
                <a:gd name="connsiteY2" fmla="*/ 100482 h 279364"/>
                <a:gd name="connsiteX3" fmla="*/ 351255 w 429800"/>
                <a:gd name="connsiteY3" fmla="*/ 444 h 279364"/>
                <a:gd name="connsiteX4" fmla="*/ 429448 w 429800"/>
                <a:gd name="connsiteY4" fmla="*/ 0 h 279364"/>
                <a:gd name="connsiteX5" fmla="*/ 385351 w 429800"/>
                <a:gd name="connsiteY5" fmla="*/ 153019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219898 w 429800"/>
                <a:gd name="connsiteY8" fmla="*/ 185675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218370 w 429800"/>
                <a:gd name="connsiteY2" fmla="*/ 100482 h 279364"/>
                <a:gd name="connsiteX3" fmla="*/ 351255 w 429800"/>
                <a:gd name="connsiteY3" fmla="*/ 444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219898 w 429800"/>
                <a:gd name="connsiteY8" fmla="*/ 185675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218370 w 429800"/>
                <a:gd name="connsiteY2" fmla="*/ 100482 h 279364"/>
                <a:gd name="connsiteX3" fmla="*/ 351255 w 429800"/>
                <a:gd name="connsiteY3" fmla="*/ 444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351255 w 429800"/>
                <a:gd name="connsiteY3" fmla="*/ 444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351255 w 429800"/>
                <a:gd name="connsiteY3" fmla="*/ 444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287767 w 429800"/>
                <a:gd name="connsiteY3" fmla="*/ 6155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287767 w 429800"/>
                <a:gd name="connsiteY3" fmla="*/ 2076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287767 w 429800"/>
                <a:gd name="connsiteY3" fmla="*/ 2076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287767 w 429800"/>
                <a:gd name="connsiteY3" fmla="*/ 2076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286592 w 429800"/>
                <a:gd name="connsiteY3" fmla="*/ 444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71342 w 429800"/>
                <a:gd name="connsiteY2" fmla="*/ 101298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70066 w 429800"/>
                <a:gd name="connsiteY5" fmla="*/ 137517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71342 w 429800"/>
                <a:gd name="connsiteY2" fmla="*/ 101298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70066 w 429800"/>
                <a:gd name="connsiteY5" fmla="*/ 137517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70066 w 429800"/>
                <a:gd name="connsiteY5" fmla="*/ 137517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70066 w 429800"/>
                <a:gd name="connsiteY5" fmla="*/ 137517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70066 w 429800"/>
                <a:gd name="connsiteY5" fmla="*/ 137517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35971 w 429800"/>
                <a:gd name="connsiteY5" fmla="*/ 139149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35971 w 429800"/>
                <a:gd name="connsiteY5" fmla="*/ 139149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35971 w 429800"/>
                <a:gd name="connsiteY5" fmla="*/ 139149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24214 w 429800"/>
                <a:gd name="connsiteY5" fmla="*/ 138333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24214 w 429800"/>
                <a:gd name="connsiteY5" fmla="*/ 138333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69422"/>
                <a:gd name="connsiteY0" fmla="*/ 245539 h 281117"/>
                <a:gd name="connsiteX1" fmla="*/ 823 w 469422"/>
                <a:gd name="connsiteY1" fmla="*/ 42516 h 281117"/>
                <a:gd name="connsiteX2" fmla="*/ 165464 w 469422"/>
                <a:gd name="connsiteY2" fmla="*/ 102114 h 281117"/>
                <a:gd name="connsiteX3" fmla="*/ 286592 w 469422"/>
                <a:gd name="connsiteY3" fmla="*/ 444 h 281117"/>
                <a:gd name="connsiteX4" fmla="*/ 469422 w 469422"/>
                <a:gd name="connsiteY4" fmla="*/ 0 h 281117"/>
                <a:gd name="connsiteX5" fmla="*/ 324214 w 469422"/>
                <a:gd name="connsiteY5" fmla="*/ 138333 h 281117"/>
                <a:gd name="connsiteX6" fmla="*/ 429800 w 469422"/>
                <a:gd name="connsiteY6" fmla="*/ 279364 h 281117"/>
                <a:gd name="connsiteX7" fmla="*/ 286592 w 469422"/>
                <a:gd name="connsiteY7" fmla="*/ 281117 h 281117"/>
                <a:gd name="connsiteX8" fmla="*/ 165815 w 469422"/>
                <a:gd name="connsiteY8" fmla="*/ 186491 h 281117"/>
                <a:gd name="connsiteX9" fmla="*/ 0 w 469422"/>
                <a:gd name="connsiteY9" fmla="*/ 245539 h 281117"/>
                <a:gd name="connsiteX0" fmla="*/ 0 w 469422"/>
                <a:gd name="connsiteY0" fmla="*/ 245539 h 281117"/>
                <a:gd name="connsiteX1" fmla="*/ 823 w 469422"/>
                <a:gd name="connsiteY1" fmla="*/ 42516 h 281117"/>
                <a:gd name="connsiteX2" fmla="*/ 165464 w 469422"/>
                <a:gd name="connsiteY2" fmla="*/ 102114 h 281117"/>
                <a:gd name="connsiteX3" fmla="*/ 286592 w 469422"/>
                <a:gd name="connsiteY3" fmla="*/ 444 h 281117"/>
                <a:gd name="connsiteX4" fmla="*/ 469422 w 469422"/>
                <a:gd name="connsiteY4" fmla="*/ 0 h 281117"/>
                <a:gd name="connsiteX5" fmla="*/ 324214 w 469422"/>
                <a:gd name="connsiteY5" fmla="*/ 138333 h 281117"/>
                <a:gd name="connsiteX6" fmla="*/ 461544 w 469422"/>
                <a:gd name="connsiteY6" fmla="*/ 280180 h 281117"/>
                <a:gd name="connsiteX7" fmla="*/ 286592 w 469422"/>
                <a:gd name="connsiteY7" fmla="*/ 281117 h 281117"/>
                <a:gd name="connsiteX8" fmla="*/ 165815 w 469422"/>
                <a:gd name="connsiteY8" fmla="*/ 186491 h 281117"/>
                <a:gd name="connsiteX9" fmla="*/ 0 w 469422"/>
                <a:gd name="connsiteY9" fmla="*/ 245539 h 281117"/>
                <a:gd name="connsiteX0" fmla="*/ 0 w 469422"/>
                <a:gd name="connsiteY0" fmla="*/ 245539 h 381495"/>
                <a:gd name="connsiteX1" fmla="*/ 823 w 469422"/>
                <a:gd name="connsiteY1" fmla="*/ 42516 h 381495"/>
                <a:gd name="connsiteX2" fmla="*/ 165464 w 469422"/>
                <a:gd name="connsiteY2" fmla="*/ 102114 h 381495"/>
                <a:gd name="connsiteX3" fmla="*/ 286592 w 469422"/>
                <a:gd name="connsiteY3" fmla="*/ 444 h 381495"/>
                <a:gd name="connsiteX4" fmla="*/ 469422 w 469422"/>
                <a:gd name="connsiteY4" fmla="*/ 0 h 381495"/>
                <a:gd name="connsiteX5" fmla="*/ 324214 w 469422"/>
                <a:gd name="connsiteY5" fmla="*/ 138333 h 381495"/>
                <a:gd name="connsiteX6" fmla="*/ 461544 w 469422"/>
                <a:gd name="connsiteY6" fmla="*/ 280180 h 381495"/>
                <a:gd name="connsiteX7" fmla="*/ 287285 w 469422"/>
                <a:gd name="connsiteY7" fmla="*/ 381495 h 381495"/>
                <a:gd name="connsiteX8" fmla="*/ 165815 w 469422"/>
                <a:gd name="connsiteY8" fmla="*/ 186491 h 381495"/>
                <a:gd name="connsiteX9" fmla="*/ 0 w 469422"/>
                <a:gd name="connsiteY9" fmla="*/ 245539 h 381495"/>
                <a:gd name="connsiteX0" fmla="*/ 0 w 469576"/>
                <a:gd name="connsiteY0" fmla="*/ 245539 h 381495"/>
                <a:gd name="connsiteX1" fmla="*/ 823 w 469576"/>
                <a:gd name="connsiteY1" fmla="*/ 42516 h 381495"/>
                <a:gd name="connsiteX2" fmla="*/ 165464 w 469576"/>
                <a:gd name="connsiteY2" fmla="*/ 102114 h 381495"/>
                <a:gd name="connsiteX3" fmla="*/ 286592 w 469576"/>
                <a:gd name="connsiteY3" fmla="*/ 444 h 381495"/>
                <a:gd name="connsiteX4" fmla="*/ 469422 w 469576"/>
                <a:gd name="connsiteY4" fmla="*/ 0 h 381495"/>
                <a:gd name="connsiteX5" fmla="*/ 324214 w 469576"/>
                <a:gd name="connsiteY5" fmla="*/ 138333 h 381495"/>
                <a:gd name="connsiteX6" fmla="*/ 469576 w 469576"/>
                <a:gd name="connsiteY6" fmla="*/ 379135 h 381495"/>
                <a:gd name="connsiteX7" fmla="*/ 287285 w 469576"/>
                <a:gd name="connsiteY7" fmla="*/ 381495 h 381495"/>
                <a:gd name="connsiteX8" fmla="*/ 165815 w 469576"/>
                <a:gd name="connsiteY8" fmla="*/ 186491 h 381495"/>
                <a:gd name="connsiteX9" fmla="*/ 0 w 469576"/>
                <a:gd name="connsiteY9" fmla="*/ 245539 h 381495"/>
                <a:gd name="connsiteX0" fmla="*/ 0 w 469576"/>
                <a:gd name="connsiteY0" fmla="*/ 315163 h 451119"/>
                <a:gd name="connsiteX1" fmla="*/ 823 w 469576"/>
                <a:gd name="connsiteY1" fmla="*/ 112140 h 451119"/>
                <a:gd name="connsiteX2" fmla="*/ 165464 w 469576"/>
                <a:gd name="connsiteY2" fmla="*/ 171738 h 451119"/>
                <a:gd name="connsiteX3" fmla="*/ 284174 w 469576"/>
                <a:gd name="connsiteY3" fmla="*/ 0 h 451119"/>
                <a:gd name="connsiteX4" fmla="*/ 469422 w 469576"/>
                <a:gd name="connsiteY4" fmla="*/ 69624 h 451119"/>
                <a:gd name="connsiteX5" fmla="*/ 324214 w 469576"/>
                <a:gd name="connsiteY5" fmla="*/ 207957 h 451119"/>
                <a:gd name="connsiteX6" fmla="*/ 469576 w 469576"/>
                <a:gd name="connsiteY6" fmla="*/ 448759 h 451119"/>
                <a:gd name="connsiteX7" fmla="*/ 287285 w 469576"/>
                <a:gd name="connsiteY7" fmla="*/ 451119 h 451119"/>
                <a:gd name="connsiteX8" fmla="*/ 165815 w 469576"/>
                <a:gd name="connsiteY8" fmla="*/ 256115 h 451119"/>
                <a:gd name="connsiteX9" fmla="*/ 0 w 469576"/>
                <a:gd name="connsiteY9" fmla="*/ 315163 h 451119"/>
                <a:gd name="connsiteX0" fmla="*/ 0 w 469576"/>
                <a:gd name="connsiteY0" fmla="*/ 321037 h 456993"/>
                <a:gd name="connsiteX1" fmla="*/ 823 w 469576"/>
                <a:gd name="connsiteY1" fmla="*/ 118014 h 456993"/>
                <a:gd name="connsiteX2" fmla="*/ 165464 w 469576"/>
                <a:gd name="connsiteY2" fmla="*/ 177612 h 456993"/>
                <a:gd name="connsiteX3" fmla="*/ 284174 w 469576"/>
                <a:gd name="connsiteY3" fmla="*/ 5874 h 456993"/>
                <a:gd name="connsiteX4" fmla="*/ 467740 w 469576"/>
                <a:gd name="connsiteY4" fmla="*/ -1 h 456993"/>
                <a:gd name="connsiteX5" fmla="*/ 324214 w 469576"/>
                <a:gd name="connsiteY5" fmla="*/ 213831 h 456993"/>
                <a:gd name="connsiteX6" fmla="*/ 469576 w 469576"/>
                <a:gd name="connsiteY6" fmla="*/ 454633 h 456993"/>
                <a:gd name="connsiteX7" fmla="*/ 287285 w 469576"/>
                <a:gd name="connsiteY7" fmla="*/ 456993 h 456993"/>
                <a:gd name="connsiteX8" fmla="*/ 165815 w 469576"/>
                <a:gd name="connsiteY8" fmla="*/ 261989 h 456993"/>
                <a:gd name="connsiteX9" fmla="*/ 0 w 469576"/>
                <a:gd name="connsiteY9" fmla="*/ 321037 h 456993"/>
                <a:gd name="connsiteX0" fmla="*/ 0 w 469576"/>
                <a:gd name="connsiteY0" fmla="*/ 321038 h 456994"/>
                <a:gd name="connsiteX1" fmla="*/ 823 w 469576"/>
                <a:gd name="connsiteY1" fmla="*/ 118015 h 456994"/>
                <a:gd name="connsiteX2" fmla="*/ 165464 w 469576"/>
                <a:gd name="connsiteY2" fmla="*/ 177613 h 456994"/>
                <a:gd name="connsiteX3" fmla="*/ 284174 w 469576"/>
                <a:gd name="connsiteY3" fmla="*/ 5875 h 456994"/>
                <a:gd name="connsiteX4" fmla="*/ 467740 w 469576"/>
                <a:gd name="connsiteY4" fmla="*/ 0 h 456994"/>
                <a:gd name="connsiteX5" fmla="*/ 324214 w 469576"/>
                <a:gd name="connsiteY5" fmla="*/ 213832 h 456994"/>
                <a:gd name="connsiteX6" fmla="*/ 469576 w 469576"/>
                <a:gd name="connsiteY6" fmla="*/ 454634 h 456994"/>
                <a:gd name="connsiteX7" fmla="*/ 287285 w 469576"/>
                <a:gd name="connsiteY7" fmla="*/ 456994 h 456994"/>
                <a:gd name="connsiteX8" fmla="*/ 165815 w 469576"/>
                <a:gd name="connsiteY8" fmla="*/ 261990 h 456994"/>
                <a:gd name="connsiteX9" fmla="*/ 0 w 469576"/>
                <a:gd name="connsiteY9" fmla="*/ 321038 h 456994"/>
                <a:gd name="connsiteX0" fmla="*/ 0 w 469588"/>
                <a:gd name="connsiteY0" fmla="*/ 321038 h 456994"/>
                <a:gd name="connsiteX1" fmla="*/ 823 w 469588"/>
                <a:gd name="connsiteY1" fmla="*/ 118015 h 456994"/>
                <a:gd name="connsiteX2" fmla="*/ 165464 w 469588"/>
                <a:gd name="connsiteY2" fmla="*/ 177613 h 456994"/>
                <a:gd name="connsiteX3" fmla="*/ 284174 w 469588"/>
                <a:gd name="connsiteY3" fmla="*/ 5875 h 456994"/>
                <a:gd name="connsiteX4" fmla="*/ 467740 w 469588"/>
                <a:gd name="connsiteY4" fmla="*/ 0 h 456994"/>
                <a:gd name="connsiteX5" fmla="*/ 324214 w 469588"/>
                <a:gd name="connsiteY5" fmla="*/ 213832 h 456994"/>
                <a:gd name="connsiteX6" fmla="*/ 469576 w 469588"/>
                <a:gd name="connsiteY6" fmla="*/ 454634 h 456994"/>
                <a:gd name="connsiteX7" fmla="*/ 287285 w 469588"/>
                <a:gd name="connsiteY7" fmla="*/ 456994 h 456994"/>
                <a:gd name="connsiteX8" fmla="*/ 165815 w 469588"/>
                <a:gd name="connsiteY8" fmla="*/ 261990 h 456994"/>
                <a:gd name="connsiteX9" fmla="*/ 0 w 469588"/>
                <a:gd name="connsiteY9" fmla="*/ 321038 h 456994"/>
                <a:gd name="connsiteX0" fmla="*/ 0 w 469588"/>
                <a:gd name="connsiteY0" fmla="*/ 321038 h 456994"/>
                <a:gd name="connsiteX1" fmla="*/ 823 w 469588"/>
                <a:gd name="connsiteY1" fmla="*/ 118015 h 456994"/>
                <a:gd name="connsiteX2" fmla="*/ 165464 w 469588"/>
                <a:gd name="connsiteY2" fmla="*/ 177613 h 456994"/>
                <a:gd name="connsiteX3" fmla="*/ 284174 w 469588"/>
                <a:gd name="connsiteY3" fmla="*/ 5875 h 456994"/>
                <a:gd name="connsiteX4" fmla="*/ 467740 w 469588"/>
                <a:gd name="connsiteY4" fmla="*/ 0 h 456994"/>
                <a:gd name="connsiteX5" fmla="*/ 321269 w 469588"/>
                <a:gd name="connsiteY5" fmla="*/ 235565 h 456994"/>
                <a:gd name="connsiteX6" fmla="*/ 469576 w 469588"/>
                <a:gd name="connsiteY6" fmla="*/ 454634 h 456994"/>
                <a:gd name="connsiteX7" fmla="*/ 287285 w 469588"/>
                <a:gd name="connsiteY7" fmla="*/ 456994 h 456994"/>
                <a:gd name="connsiteX8" fmla="*/ 165815 w 469588"/>
                <a:gd name="connsiteY8" fmla="*/ 261990 h 456994"/>
                <a:gd name="connsiteX9" fmla="*/ 0 w 469588"/>
                <a:gd name="connsiteY9" fmla="*/ 321038 h 456994"/>
                <a:gd name="connsiteX0" fmla="*/ 0 w 469587"/>
                <a:gd name="connsiteY0" fmla="*/ 321038 h 456994"/>
                <a:gd name="connsiteX1" fmla="*/ 823 w 469587"/>
                <a:gd name="connsiteY1" fmla="*/ 118015 h 456994"/>
                <a:gd name="connsiteX2" fmla="*/ 165464 w 469587"/>
                <a:gd name="connsiteY2" fmla="*/ 177613 h 456994"/>
                <a:gd name="connsiteX3" fmla="*/ 284174 w 469587"/>
                <a:gd name="connsiteY3" fmla="*/ 5875 h 456994"/>
                <a:gd name="connsiteX4" fmla="*/ 467740 w 469587"/>
                <a:gd name="connsiteY4" fmla="*/ 0 h 456994"/>
                <a:gd name="connsiteX5" fmla="*/ 316621 w 469587"/>
                <a:gd name="connsiteY5" fmla="*/ 234703 h 456994"/>
                <a:gd name="connsiteX6" fmla="*/ 469576 w 469587"/>
                <a:gd name="connsiteY6" fmla="*/ 454634 h 456994"/>
                <a:gd name="connsiteX7" fmla="*/ 287285 w 469587"/>
                <a:gd name="connsiteY7" fmla="*/ 456994 h 456994"/>
                <a:gd name="connsiteX8" fmla="*/ 165815 w 469587"/>
                <a:gd name="connsiteY8" fmla="*/ 261990 h 456994"/>
                <a:gd name="connsiteX9" fmla="*/ 0 w 469587"/>
                <a:gd name="connsiteY9" fmla="*/ 321038 h 456994"/>
                <a:gd name="connsiteX0" fmla="*/ 0 w 470806"/>
                <a:gd name="connsiteY0" fmla="*/ 321038 h 463216"/>
                <a:gd name="connsiteX1" fmla="*/ 823 w 470806"/>
                <a:gd name="connsiteY1" fmla="*/ 118015 h 463216"/>
                <a:gd name="connsiteX2" fmla="*/ 165464 w 470806"/>
                <a:gd name="connsiteY2" fmla="*/ 177613 h 463216"/>
                <a:gd name="connsiteX3" fmla="*/ 284174 w 470806"/>
                <a:gd name="connsiteY3" fmla="*/ 5875 h 463216"/>
                <a:gd name="connsiteX4" fmla="*/ 467740 w 470806"/>
                <a:gd name="connsiteY4" fmla="*/ 0 h 463216"/>
                <a:gd name="connsiteX5" fmla="*/ 316621 w 470806"/>
                <a:gd name="connsiteY5" fmla="*/ 234703 h 463216"/>
                <a:gd name="connsiteX6" fmla="*/ 470795 w 470806"/>
                <a:gd name="connsiteY6" fmla="*/ 463216 h 463216"/>
                <a:gd name="connsiteX7" fmla="*/ 287285 w 470806"/>
                <a:gd name="connsiteY7" fmla="*/ 456994 h 463216"/>
                <a:gd name="connsiteX8" fmla="*/ 165815 w 470806"/>
                <a:gd name="connsiteY8" fmla="*/ 261990 h 463216"/>
                <a:gd name="connsiteX9" fmla="*/ 0 w 470806"/>
                <a:gd name="connsiteY9" fmla="*/ 321038 h 463216"/>
                <a:gd name="connsiteX0" fmla="*/ 0 w 470806"/>
                <a:gd name="connsiteY0" fmla="*/ 321038 h 465573"/>
                <a:gd name="connsiteX1" fmla="*/ 823 w 470806"/>
                <a:gd name="connsiteY1" fmla="*/ 118015 h 465573"/>
                <a:gd name="connsiteX2" fmla="*/ 165464 w 470806"/>
                <a:gd name="connsiteY2" fmla="*/ 177613 h 465573"/>
                <a:gd name="connsiteX3" fmla="*/ 284174 w 470806"/>
                <a:gd name="connsiteY3" fmla="*/ 5875 h 465573"/>
                <a:gd name="connsiteX4" fmla="*/ 467740 w 470806"/>
                <a:gd name="connsiteY4" fmla="*/ 0 h 465573"/>
                <a:gd name="connsiteX5" fmla="*/ 316621 w 470806"/>
                <a:gd name="connsiteY5" fmla="*/ 234703 h 465573"/>
                <a:gd name="connsiteX6" fmla="*/ 470795 w 470806"/>
                <a:gd name="connsiteY6" fmla="*/ 463216 h 465573"/>
                <a:gd name="connsiteX7" fmla="*/ 288505 w 470806"/>
                <a:gd name="connsiteY7" fmla="*/ 465573 h 465573"/>
                <a:gd name="connsiteX8" fmla="*/ 165815 w 470806"/>
                <a:gd name="connsiteY8" fmla="*/ 261990 h 465573"/>
                <a:gd name="connsiteX9" fmla="*/ 0 w 470806"/>
                <a:gd name="connsiteY9" fmla="*/ 321038 h 4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0806" h="465573">
                  <a:moveTo>
                    <a:pt x="0" y="321038"/>
                  </a:moveTo>
                  <a:cubicBezTo>
                    <a:pt x="1058" y="251188"/>
                    <a:pt x="941" y="212342"/>
                    <a:pt x="823" y="118015"/>
                  </a:cubicBezTo>
                  <a:cubicBezTo>
                    <a:pt x="91366" y="119115"/>
                    <a:pt x="118239" y="196303"/>
                    <a:pt x="165464" y="177613"/>
                  </a:cubicBezTo>
                  <a:cubicBezTo>
                    <a:pt x="212689" y="158923"/>
                    <a:pt x="266629" y="35676"/>
                    <a:pt x="284174" y="5875"/>
                  </a:cubicBezTo>
                  <a:lnTo>
                    <a:pt x="467740" y="0"/>
                  </a:lnTo>
                  <a:cubicBezTo>
                    <a:pt x="476428" y="89439"/>
                    <a:pt x="340664" y="199293"/>
                    <a:pt x="316621" y="234703"/>
                  </a:cubicBezTo>
                  <a:cubicBezTo>
                    <a:pt x="339606" y="274192"/>
                    <a:pt x="472241" y="365452"/>
                    <a:pt x="470795" y="463216"/>
                  </a:cubicBezTo>
                  <a:lnTo>
                    <a:pt x="288505" y="465573"/>
                  </a:lnTo>
                  <a:cubicBezTo>
                    <a:pt x="268414" y="438808"/>
                    <a:pt x="213899" y="286079"/>
                    <a:pt x="165815" y="261990"/>
                  </a:cubicBezTo>
                  <a:cubicBezTo>
                    <a:pt x="117731" y="237901"/>
                    <a:pt x="78786" y="320665"/>
                    <a:pt x="0" y="321038"/>
                  </a:cubicBezTo>
                  <a:close/>
                </a:path>
              </a:pathLst>
            </a:cu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DB5BA721-4E77-7A43-AB39-93A2825812E9}"/>
              </a:ext>
            </a:extLst>
          </p:cNvPr>
          <p:cNvGrpSpPr/>
          <p:nvPr/>
        </p:nvGrpSpPr>
        <p:grpSpPr>
          <a:xfrm>
            <a:off x="943978" y="3284104"/>
            <a:ext cx="9232351" cy="303015"/>
            <a:chOff x="943978" y="3284104"/>
            <a:chExt cx="9232351" cy="30301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A23E3-1150-3D41-A706-ACFE01370CE4}"/>
                </a:ext>
              </a:extLst>
            </p:cNvPr>
            <p:cNvSpPr/>
            <p:nvPr/>
          </p:nvSpPr>
          <p:spPr>
            <a:xfrm>
              <a:off x="1813529" y="3502675"/>
              <a:ext cx="8362800" cy="84444"/>
            </a:xfrm>
            <a:prstGeom prst="rect">
              <a:avLst/>
            </a:prstGeom>
            <a:solidFill>
              <a:srgbClr val="E15E32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9326CA9-5A7B-674E-9D58-60AFCE81B5B0}"/>
                </a:ext>
              </a:extLst>
            </p:cNvPr>
            <p:cNvSpPr txBox="1"/>
            <p:nvPr/>
          </p:nvSpPr>
          <p:spPr>
            <a:xfrm>
              <a:off x="1020064" y="3284104"/>
              <a:ext cx="36708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accent3"/>
                  </a:solidFill>
                </a:rPr>
                <a:t>ions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050D938-7B0C-8E4E-BA74-D73B330BA709}"/>
                </a:ext>
              </a:extLst>
            </p:cNvPr>
            <p:cNvCxnSpPr>
              <a:cxnSpLocks/>
            </p:cNvCxnSpPr>
            <p:nvPr/>
          </p:nvCxnSpPr>
          <p:spPr>
            <a:xfrm>
              <a:off x="943978" y="3544897"/>
              <a:ext cx="688169" cy="0"/>
            </a:xfrm>
            <a:prstGeom prst="straightConnector1">
              <a:avLst/>
            </a:prstGeom>
            <a:ln w="762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B6D4BBAD-B87A-B04A-B536-6DF69CF85A70}"/>
              </a:ext>
            </a:extLst>
          </p:cNvPr>
          <p:cNvSpPr txBox="1"/>
          <p:nvPr/>
        </p:nvSpPr>
        <p:spPr>
          <a:xfrm>
            <a:off x="2275672" y="2807264"/>
            <a:ext cx="13946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e</a:t>
            </a:r>
            <a:r>
              <a:rPr lang="en-US" sz="1400" b="1" baseline="30000" dirty="0"/>
              <a:t>-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01815C0F-7148-0142-8B39-01686B2A1CE6}"/>
              </a:ext>
            </a:extLst>
          </p:cNvPr>
          <p:cNvCxnSpPr>
            <a:cxnSpLocks/>
          </p:cNvCxnSpPr>
          <p:nvPr/>
        </p:nvCxnSpPr>
        <p:spPr>
          <a:xfrm>
            <a:off x="2380070" y="2718832"/>
            <a:ext cx="436623" cy="29780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485AADCF-D3B1-284F-94F7-A5BE5D177444}"/>
              </a:ext>
            </a:extLst>
          </p:cNvPr>
          <p:cNvSpPr txBox="1"/>
          <p:nvPr/>
        </p:nvSpPr>
        <p:spPr>
          <a:xfrm>
            <a:off x="571430" y="2115939"/>
            <a:ext cx="1257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3"/>
                </a:solidFill>
              </a:rPr>
              <a:t>Source:</a:t>
            </a:r>
            <a:br>
              <a:rPr lang="en-GB" sz="1400" b="1" dirty="0">
                <a:solidFill>
                  <a:schemeClr val="accent3"/>
                </a:solidFill>
              </a:rPr>
            </a:br>
            <a:r>
              <a:rPr lang="en-GB" sz="1400" b="1" dirty="0">
                <a:solidFill>
                  <a:schemeClr val="accent3"/>
                </a:solidFill>
              </a:rPr>
              <a:t>electron gun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26B020-DFDB-F04D-B0CB-02872BB76A61}"/>
              </a:ext>
            </a:extLst>
          </p:cNvPr>
          <p:cNvSpPr txBox="1"/>
          <p:nvPr/>
        </p:nvSpPr>
        <p:spPr>
          <a:xfrm>
            <a:off x="4749342" y="2115939"/>
            <a:ext cx="2737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</a:rPr>
              <a:t>E</a:t>
            </a:r>
            <a:r>
              <a:rPr lang="en-GB" sz="1400" b="1" baseline="30000" dirty="0">
                <a:solidFill>
                  <a:schemeClr val="accent3"/>
                </a:solidFill>
              </a:rPr>
              <a:t>-</a:t>
            </a:r>
            <a:r>
              <a:rPr lang="en-GB" sz="1400" b="1" dirty="0">
                <a:solidFill>
                  <a:schemeClr val="accent3"/>
                </a:solidFill>
              </a:rPr>
              <a:t> beam transport: solenoids, </a:t>
            </a:r>
            <a:r>
              <a:rPr lang="en-GB" sz="1400" b="1" dirty="0" err="1">
                <a:solidFill>
                  <a:schemeClr val="accent3"/>
                </a:solidFill>
              </a:rPr>
              <a:t>toroids</a:t>
            </a:r>
            <a:r>
              <a:rPr lang="en-GB" sz="1400" b="1" dirty="0">
                <a:solidFill>
                  <a:schemeClr val="accent3"/>
                </a:solidFill>
              </a:rPr>
              <a:t>, steering magnets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BB2DA29-4272-6E48-B56D-B1867526ADC5}"/>
              </a:ext>
            </a:extLst>
          </p:cNvPr>
          <p:cNvSpPr txBox="1"/>
          <p:nvPr/>
        </p:nvSpPr>
        <p:spPr>
          <a:xfrm>
            <a:off x="10390356" y="3800126"/>
            <a:ext cx="1269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</a:rPr>
              <a:t>Beam dump:</a:t>
            </a:r>
          </a:p>
          <a:p>
            <a:r>
              <a:rPr lang="en-GB" sz="1400" b="1" dirty="0">
                <a:solidFill>
                  <a:schemeClr val="accent3"/>
                </a:solidFill>
              </a:rPr>
              <a:t>collector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C7CA568-F5D2-5842-B66A-6439E6F72A63}"/>
              </a:ext>
            </a:extLst>
          </p:cNvPr>
          <p:cNvSpPr txBox="1"/>
          <p:nvPr/>
        </p:nvSpPr>
        <p:spPr>
          <a:xfrm>
            <a:off x="8851072" y="6042174"/>
            <a:ext cx="3300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i="1" dirty="0">
                <a:solidFill>
                  <a:schemeClr val="accent5"/>
                </a:solidFill>
              </a:rPr>
              <a:t>The LEAR (now ~AD) e-cooler, CERN-EP/90-04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D3BDC08-A788-E542-9EB7-6273CB28D513}"/>
              </a:ext>
            </a:extLst>
          </p:cNvPr>
          <p:cNvCxnSpPr>
            <a:cxnSpLocks/>
            <a:stCxn id="90" idx="3"/>
          </p:cNvCxnSpPr>
          <p:nvPr/>
        </p:nvCxnSpPr>
        <p:spPr>
          <a:xfrm>
            <a:off x="1828505" y="2377549"/>
            <a:ext cx="869147" cy="76077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684A6A73-E116-E946-84A4-6702E0BB0CCF}"/>
              </a:ext>
            </a:extLst>
          </p:cNvPr>
          <p:cNvCxnSpPr>
            <a:cxnSpLocks/>
            <a:stCxn id="91" idx="1"/>
          </p:cNvCxnSpPr>
          <p:nvPr/>
        </p:nvCxnSpPr>
        <p:spPr>
          <a:xfrm flipH="1">
            <a:off x="3638994" y="2377549"/>
            <a:ext cx="1110348" cy="248173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E4EB5364-9AAE-2B45-9147-5145FD298760}"/>
              </a:ext>
            </a:extLst>
          </p:cNvPr>
          <p:cNvCxnSpPr>
            <a:cxnSpLocks/>
          </p:cNvCxnSpPr>
          <p:nvPr/>
        </p:nvCxnSpPr>
        <p:spPr>
          <a:xfrm flipH="1">
            <a:off x="4526452" y="2657907"/>
            <a:ext cx="496111" cy="428017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C1037C4-9256-AA44-BFED-05139538A5D0}"/>
              </a:ext>
            </a:extLst>
          </p:cNvPr>
          <p:cNvCxnSpPr>
            <a:cxnSpLocks/>
          </p:cNvCxnSpPr>
          <p:nvPr/>
        </p:nvCxnSpPr>
        <p:spPr>
          <a:xfrm>
            <a:off x="5826803" y="2691645"/>
            <a:ext cx="3155" cy="481828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4C2C1007-A7E5-EF48-9AC6-71D29B3C0346}"/>
              </a:ext>
            </a:extLst>
          </p:cNvPr>
          <p:cNvCxnSpPr>
            <a:cxnSpLocks/>
          </p:cNvCxnSpPr>
          <p:nvPr/>
        </p:nvCxnSpPr>
        <p:spPr>
          <a:xfrm>
            <a:off x="6653863" y="2691645"/>
            <a:ext cx="518512" cy="481828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FEA091-2D97-6043-AA5E-9700F223D964}"/>
              </a:ext>
            </a:extLst>
          </p:cNvPr>
          <p:cNvCxnSpPr>
            <a:cxnSpLocks/>
            <a:stCxn id="92" idx="1"/>
          </p:cNvCxnSpPr>
          <p:nvPr/>
        </p:nvCxnSpPr>
        <p:spPr>
          <a:xfrm flipH="1">
            <a:off x="9438922" y="4061736"/>
            <a:ext cx="951434" cy="279056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Content Placeholder 1">
            <a:extLst>
              <a:ext uri="{FF2B5EF4-FFF2-40B4-BE49-F238E27FC236}">
                <a16:creationId xmlns:a16="http://schemas.microsoft.com/office/drawing/2014/main" id="{C97C78C4-E3A6-FA45-AB7F-354CDF3E4C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920" y="1065150"/>
            <a:ext cx="11451373" cy="350602"/>
          </a:xfrm>
        </p:spPr>
        <p:txBody>
          <a:bodyPr/>
          <a:lstStyle/>
          <a:p>
            <a:r>
              <a:rPr lang="en-US" sz="1800" b="0" dirty="0"/>
              <a:t>A </a:t>
            </a:r>
            <a:r>
              <a:rPr lang="en-US" sz="1800" dirty="0"/>
              <a:t>guiding magnetic field </a:t>
            </a:r>
            <a:r>
              <a:rPr lang="en-US" sz="1800" b="0" dirty="0"/>
              <a:t>carries a DC electron beam from a </a:t>
            </a:r>
            <a:r>
              <a:rPr lang="en-US" sz="1800" dirty="0"/>
              <a:t>cathode</a:t>
            </a:r>
            <a:r>
              <a:rPr lang="en-US" sz="1800" b="0" dirty="0"/>
              <a:t> into the ion beam and then to a </a:t>
            </a:r>
            <a:r>
              <a:rPr lang="en-US" sz="1800" dirty="0"/>
              <a:t>collector.</a:t>
            </a:r>
          </a:p>
        </p:txBody>
      </p:sp>
    </p:spTree>
    <p:extLst>
      <p:ext uri="{BB962C8B-B14F-4D97-AF65-F5344CB8AC3E}">
        <p14:creationId xmlns:p14="http://schemas.microsoft.com/office/powerpoint/2010/main" val="89596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/>
      <p:bldP spid="91" grpId="0"/>
      <p:bldP spid="9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33F7ED-1ADD-5347-9722-09407F4C6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Properties of Generated Electron Beam:</a:t>
            </a:r>
            <a:br>
              <a:rPr lang="en-US" dirty="0"/>
            </a:br>
            <a:r>
              <a:rPr lang="en-US" sz="2400" dirty="0"/>
              <a:t>Electron velocities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B580A-A34A-C743-BA33-BE5C5CB0B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C822E-A6C1-4746-AF87-A7D523A59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B98D8-AEC5-4A46-9EFF-AD892F45A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1453C3C-AC0D-B64C-A93C-CBB455651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95391"/>
            <a:ext cx="11376024" cy="4608512"/>
          </a:xfrm>
        </p:spPr>
        <p:txBody>
          <a:bodyPr/>
          <a:lstStyle/>
          <a:p>
            <a:r>
              <a:rPr lang="en-US" b="0" dirty="0"/>
              <a:t>The </a:t>
            </a:r>
            <a:r>
              <a:rPr lang="en-US" dirty="0"/>
              <a:t>longitudinal energy </a:t>
            </a:r>
            <a:r>
              <a:rPr lang="en-US" b="0" dirty="0"/>
              <a:t>a of the </a:t>
            </a:r>
            <a:r>
              <a:rPr lang="en-US" dirty="0"/>
              <a:t>electron</a:t>
            </a:r>
            <a:r>
              <a:rPr lang="en-US" b="0" dirty="0"/>
              <a:t> beam </a:t>
            </a:r>
            <a:r>
              <a:rPr lang="en-US" dirty="0"/>
              <a:t>is not constant </a:t>
            </a:r>
            <a:r>
              <a:rPr lang="en-US" b="0" dirty="0"/>
              <a:t>along its radius (</a:t>
            </a:r>
            <a:r>
              <a:rPr lang="en-US" b="0" i="1" dirty="0"/>
              <a:t>r</a:t>
            </a:r>
            <a:r>
              <a:rPr lang="en-US" b="0" dirty="0"/>
              <a:t>), but it typically </a:t>
            </a:r>
            <a:r>
              <a:rPr lang="en-US" dirty="0"/>
              <a:t>follows the relation</a:t>
            </a:r>
            <a:r>
              <a:rPr lang="en-US" b="0" dirty="0"/>
              <a:t>:</a:t>
            </a:r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12" name="Rechteck 10">
            <a:extLst>
              <a:ext uri="{FF2B5EF4-FFF2-40B4-BE49-F238E27FC236}">
                <a16:creationId xmlns:a16="http://schemas.microsoft.com/office/drawing/2014/main" id="{DD8D8137-D8AC-6F4C-9F37-417FEFB1B177}"/>
              </a:ext>
            </a:extLst>
          </p:cNvPr>
          <p:cNvSpPr/>
          <p:nvPr/>
        </p:nvSpPr>
        <p:spPr>
          <a:xfrm>
            <a:off x="0" y="6046572"/>
            <a:ext cx="193354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100" b="1" i="1" dirty="0">
                <a:solidFill>
                  <a:schemeClr val="accent5"/>
                </a:solidFill>
              </a:rPr>
              <a:t>Details on CERN-EP/90-04</a:t>
            </a:r>
            <a:endParaRPr lang="en-US" sz="1100" b="1" i="1" dirty="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9898EE-6F94-084C-AAF1-C7DB5790C83D}"/>
              </a:ext>
            </a:extLst>
          </p:cNvPr>
          <p:cNvSpPr txBox="1"/>
          <p:nvPr/>
        </p:nvSpPr>
        <p:spPr>
          <a:xfrm>
            <a:off x="7240790" y="2342372"/>
            <a:ext cx="359069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where </a:t>
            </a:r>
            <a:r>
              <a:rPr lang="en-US" sz="1600" b="1" i="1" dirty="0"/>
              <a:t>E</a:t>
            </a:r>
            <a:r>
              <a:rPr lang="en-US" sz="1600" b="1" i="1" baseline="-25000" dirty="0"/>
              <a:t>0</a:t>
            </a:r>
            <a:r>
              <a:rPr lang="en-US" sz="1600" dirty="0"/>
              <a:t> is the energy in the center of the beam and </a:t>
            </a:r>
            <a:r>
              <a:rPr lang="en-US" sz="1600" b="1" i="1" dirty="0"/>
              <a:t>r</a:t>
            </a:r>
            <a:r>
              <a:rPr lang="en-US" sz="1600" b="1" i="1" baseline="-25000" dirty="0"/>
              <a:t>0</a:t>
            </a:r>
            <a:r>
              <a:rPr lang="en-US" sz="1600" dirty="0"/>
              <a:t> is the beam radius.</a:t>
            </a:r>
          </a:p>
        </p:txBody>
      </p:sp>
      <p:pic>
        <p:nvPicPr>
          <p:cNvPr id="14" name="Picture 28" descr="scparabola">
            <a:extLst>
              <a:ext uri="{FF2B5EF4-FFF2-40B4-BE49-F238E27FC236}">
                <a16:creationId xmlns:a16="http://schemas.microsoft.com/office/drawing/2014/main" id="{507314A9-B77A-934A-97AE-3168A9AC2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6" y="3219034"/>
            <a:ext cx="4231123" cy="258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48B0EC-FF34-DB4E-88A5-673914A90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3912" y="3219034"/>
            <a:ext cx="3371586" cy="294494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F8AD23-8207-6B43-9DA0-B69D49680FD9}"/>
              </a:ext>
            </a:extLst>
          </p:cNvPr>
          <p:cNvSpPr txBox="1"/>
          <p:nvPr/>
        </p:nvSpPr>
        <p:spPr>
          <a:xfrm>
            <a:off x="4650373" y="3812828"/>
            <a:ext cx="285005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This effect can be </a:t>
            </a:r>
            <a:r>
              <a:rPr lang="en-US" sz="1600" b="1" dirty="0"/>
              <a:t>partially cured</a:t>
            </a:r>
            <a:r>
              <a:rPr lang="en-US" sz="1600" dirty="0"/>
              <a:t> by </a:t>
            </a:r>
            <a:r>
              <a:rPr lang="en-US" sz="1600" b="1" dirty="0"/>
              <a:t>trapping positive ions </a:t>
            </a:r>
            <a:r>
              <a:rPr lang="en-US" sz="1600" dirty="0"/>
              <a:t>in the electron beam along the interaction region!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89F51C1-1704-2745-B9FE-2E185A9C58ED}"/>
              </a:ext>
            </a:extLst>
          </p:cNvPr>
          <p:cNvCxnSpPr/>
          <p:nvPr/>
        </p:nvCxnSpPr>
        <p:spPr>
          <a:xfrm>
            <a:off x="1567409" y="4226312"/>
            <a:ext cx="0" cy="400049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5149DB4-8FC3-F246-B8FB-4A7FF61B4A98}"/>
              </a:ext>
            </a:extLst>
          </p:cNvPr>
          <p:cNvSpPr txBox="1"/>
          <p:nvPr/>
        </p:nvSpPr>
        <p:spPr>
          <a:xfrm>
            <a:off x="365711" y="4181707"/>
            <a:ext cx="1093423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5"/>
                </a:solidFill>
              </a:rPr>
              <a:t>It can be of a few %!      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AF39E5F-9B1C-A04E-9456-4E47FD5EDA5B}"/>
              </a:ext>
            </a:extLst>
          </p:cNvPr>
          <p:cNvCxnSpPr/>
          <p:nvPr/>
        </p:nvCxnSpPr>
        <p:spPr>
          <a:xfrm>
            <a:off x="4471954" y="4873083"/>
            <a:ext cx="3006826" cy="0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021A5F2-BEB9-2946-BEB0-D171B875DFC9}"/>
              </a:ext>
            </a:extLst>
          </p:cNvPr>
          <p:cNvSpPr txBox="1"/>
          <p:nvPr/>
        </p:nvSpPr>
        <p:spPr>
          <a:xfrm>
            <a:off x="8588587" y="6104837"/>
            <a:ext cx="360675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b="1" i="1" dirty="0">
                <a:solidFill>
                  <a:schemeClr val="accent5"/>
                </a:solidFill>
              </a:rPr>
              <a:t>(details not discussed here. See CERN-EP/90-04 )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F6D3E1-A196-55CC-D86A-0983935747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2676" y="2178192"/>
            <a:ext cx="4815393" cy="76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76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D73B76-0EB5-4354-8241-1314C7FA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7487"/>
          </a:xfrm>
        </p:spPr>
        <p:txBody>
          <a:bodyPr/>
          <a:lstStyle/>
          <a:p>
            <a:r>
              <a:rPr lang="en-GB" dirty="0"/>
              <a:t>E-cooling studies in ELENA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FCB045-74B1-0653-A1E7-548811ABC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Gamba, L. Ponce et al. | ATSOA2025 </a:t>
            </a:r>
            <a:endParaRPr lang="en-US" dirty="0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02F6F4B2-501C-1112-7A6F-523EB8A37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1017004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800" dirty="0"/>
              <a:t>Test bed for Xsuite e-cooling model benchmark (</a:t>
            </a:r>
            <a:r>
              <a:rPr lang="en-GB" sz="1800" b="1" dirty="0">
                <a:hlinkClick r:id="rId3"/>
              </a:rPr>
              <a:t>P. Kruyt</a:t>
            </a:r>
            <a:r>
              <a:rPr lang="en-GB" sz="1800" dirty="0"/>
              <a:t>)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sz="1600" dirty="0"/>
              <a:t>Generally, </a:t>
            </a:r>
            <a:r>
              <a:rPr lang="en-GB" sz="1600" b="1" dirty="0"/>
              <a:t>good agreement between measurements and simulations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sz="1600" b="1" dirty="0"/>
              <a:t>Still to test impact of field quality </a:t>
            </a:r>
            <a:r>
              <a:rPr lang="en-GB" sz="1600" b="0" dirty="0"/>
              <a:t>degradation (introduced with correction coils) on cooling efficiency</a:t>
            </a: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7FBDE978-8E83-BF58-EFD6-F95B6CFAF0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2511435"/>
            <a:ext cx="5230877" cy="3463412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F07E10F-0ED1-9958-A3F8-D0050BF31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8966232-06A0-DC67-3FB3-2EF00E030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063F000-D2A7-0386-5817-D795653C875E}"/>
              </a:ext>
            </a:extLst>
          </p:cNvPr>
          <p:cNvGrpSpPr/>
          <p:nvPr/>
        </p:nvGrpSpPr>
        <p:grpSpPr>
          <a:xfrm>
            <a:off x="5941040" y="2399654"/>
            <a:ext cx="5611305" cy="3534039"/>
            <a:chOff x="5941040" y="2399654"/>
            <a:chExt cx="5611305" cy="353403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3F2F696-DCE6-9FC8-79D2-DC2C95D4BE63}"/>
                </a:ext>
              </a:extLst>
            </p:cNvPr>
            <p:cNvGrpSpPr/>
            <p:nvPr/>
          </p:nvGrpSpPr>
          <p:grpSpPr>
            <a:xfrm>
              <a:off x="5941040" y="2399654"/>
              <a:ext cx="5611305" cy="3534039"/>
              <a:chOff x="7059301" y="2505874"/>
              <a:chExt cx="4838843" cy="2729808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4C7462A-7AD9-1245-E5EE-56392A0E88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59301" y="2505874"/>
                <a:ext cx="4838843" cy="2729808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2DFE17C-678C-56C0-4F3A-320275A591CC}"/>
                  </a:ext>
                </a:extLst>
              </p:cNvPr>
              <p:cNvSpPr txBox="1"/>
              <p:nvPr/>
            </p:nvSpPr>
            <p:spPr>
              <a:xfrm>
                <a:off x="8442778" y="3242894"/>
                <a:ext cx="1666432" cy="499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4288" algn="ctr"/>
                <a:r>
                  <a:rPr lang="en-CH" sz="1200" b="1" kern="0" dirty="0"/>
                  <a:t>ELENA magnetic field </a:t>
                </a:r>
                <a:r>
                  <a:rPr lang="en-CH" sz="1200" b="1" kern="0"/>
                  <a:t>quality som</a:t>
                </a:r>
                <a:r>
                  <a:rPr lang="en-US" sz="1200" b="1" kern="0" dirty="0"/>
                  <a:t>e</a:t>
                </a:r>
                <a:r>
                  <a:rPr lang="en-CH" sz="1200" b="1" kern="0"/>
                  <a:t>where </a:t>
                </a:r>
                <a:r>
                  <a:rPr lang="en-CH" sz="1200" b="1" kern="0" dirty="0"/>
                  <a:t>in this range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EB2198A5-E519-2EA3-BDDB-1EEEC886623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918564" y="4044098"/>
                <a:ext cx="955805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D6C1E5E-7CEC-F3BD-845F-5DAAEB192C29}"/>
                  </a:ext>
                </a:extLst>
              </p:cNvPr>
              <p:cNvCxnSpPr/>
              <p:nvPr/>
            </p:nvCxnSpPr>
            <p:spPr bwMode="auto">
              <a:xfrm flipH="1">
                <a:off x="8572152" y="3724907"/>
                <a:ext cx="302217" cy="283404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E78117D-488C-399A-3C10-DF6AB0082903}"/>
                </a:ext>
              </a:extLst>
            </p:cNvPr>
            <p:cNvSpPr txBox="1"/>
            <p:nvPr/>
          </p:nvSpPr>
          <p:spPr>
            <a:xfrm>
              <a:off x="9365910" y="2416769"/>
              <a:ext cx="208871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b="1" i="1" dirty="0">
                  <a:solidFill>
                    <a:schemeClr val="bg2">
                      <a:lumMod val="25000"/>
                    </a:schemeClr>
                  </a:solidFill>
                </a:rPr>
                <a:t>Simulations at 35 MeV/c 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23DC22B-B205-BE0F-F934-CA84D21F19DD}"/>
              </a:ext>
            </a:extLst>
          </p:cNvPr>
          <p:cNvSpPr txBox="1"/>
          <p:nvPr/>
        </p:nvSpPr>
        <p:spPr>
          <a:xfrm>
            <a:off x="1581399" y="2416769"/>
            <a:ext cx="388728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</a:rPr>
              <a:t>Measurements and simulations at 13.7 MeV/c </a:t>
            </a:r>
          </a:p>
        </p:txBody>
      </p:sp>
    </p:spTree>
    <p:extLst>
      <p:ext uri="{BB962C8B-B14F-4D97-AF65-F5344CB8AC3E}">
        <p14:creationId xmlns:p14="http://schemas.microsoft.com/office/powerpoint/2010/main" val="293727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BC07A00-2AD9-2102-087F-D52E9AF98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70806"/>
            <a:ext cx="11376024" cy="4973881"/>
          </a:xfrm>
        </p:spPr>
        <p:txBody>
          <a:bodyPr>
            <a:normAutofit/>
          </a:bodyPr>
          <a:lstStyle/>
          <a:p>
            <a:r>
              <a:rPr lang="en-GB" noProof="0" dirty="0"/>
              <a:t>The Antimatter Complex </a:t>
            </a:r>
            <a:r>
              <a:rPr lang="en-GB" dirty="0"/>
              <a:t>at CERN: </a:t>
            </a:r>
            <a:r>
              <a:rPr lang="en-GB" noProof="0" dirty="0"/>
              <a:t>AD/ELENA</a:t>
            </a:r>
          </a:p>
          <a:p>
            <a:pPr lvl="1"/>
            <a:r>
              <a:rPr lang="en-GB" b="1" noProof="0" dirty="0"/>
              <a:t>What it is </a:t>
            </a:r>
            <a:r>
              <a:rPr lang="en-GB" noProof="0" dirty="0"/>
              <a:t>and </a:t>
            </a:r>
            <a:r>
              <a:rPr lang="en-GB" b="1" noProof="0" dirty="0"/>
              <a:t>how it works</a:t>
            </a:r>
          </a:p>
          <a:p>
            <a:pPr lvl="1"/>
            <a:r>
              <a:rPr lang="en-GB" b="1" noProof="0" dirty="0"/>
              <a:t>Chosen </a:t>
            </a:r>
            <a:r>
              <a:rPr lang="en-GB" b="1" dirty="0"/>
              <a:t>specificity: e-cooling</a:t>
            </a:r>
          </a:p>
          <a:p>
            <a:r>
              <a:rPr lang="en-GB" b="1" noProof="0" dirty="0"/>
              <a:t>Expectations for the week</a:t>
            </a:r>
          </a:p>
          <a:p>
            <a:r>
              <a:rPr lang="en-GB" b="1" noProof="0" dirty="0"/>
              <a:t>Where is the control room?!</a:t>
            </a:r>
          </a:p>
          <a:p>
            <a:endParaRPr lang="en-GB" b="1" noProof="0" dirty="0"/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For the groups coming to ELENA:</a:t>
            </a:r>
          </a:p>
          <a:p>
            <a:pPr lvl="1"/>
            <a:r>
              <a:rPr lang="en-GB" b="1" noProof="0" dirty="0">
                <a:solidFill>
                  <a:schemeClr val="bg2">
                    <a:lumMod val="50000"/>
                  </a:schemeClr>
                </a:solidFill>
              </a:rPr>
              <a:t>Recall on tune and coupling </a:t>
            </a:r>
          </a:p>
          <a:p>
            <a:pPr lvl="1"/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How does an e-cooler look like?</a:t>
            </a:r>
          </a:p>
          <a:p>
            <a:pPr lvl="1"/>
            <a:r>
              <a:rPr lang="en-GB" b="1" noProof="0" dirty="0">
                <a:solidFill>
                  <a:schemeClr val="bg2">
                    <a:lumMod val="50000"/>
                  </a:schemeClr>
                </a:solidFill>
              </a:rPr>
              <a:t>Tune and Cooling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 interplay: is this important?</a:t>
            </a:r>
          </a:p>
          <a:p>
            <a:pPr lvl="1"/>
            <a:r>
              <a:rPr lang="en-GB" b="1" noProof="0" dirty="0">
                <a:solidFill>
                  <a:schemeClr val="bg2">
                    <a:lumMod val="50000"/>
                  </a:schemeClr>
                </a:solidFill>
              </a:rPr>
              <a:t>Your tools, and what you should be careful about</a:t>
            </a:r>
          </a:p>
          <a:p>
            <a:endParaRPr lang="en-GB" noProof="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noProof="0" dirty="0">
              <a:solidFill>
                <a:schemeClr val="tx2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B8EB922-2C3C-79CE-FD0D-83D6EA88E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49F20-D179-724C-29A1-CC343BAD0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12/05/2025 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382E2-CE0F-480F-7FF1-ACC03126C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Gamba, L. Ponce et al. | ATSOA2025 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06978-EE68-C278-A38A-CA1764938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509218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6EF10E77-2012-7BAE-F5F7-A4F3EB58D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64" y="1015554"/>
            <a:ext cx="2384586" cy="238458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67289E7-5442-B596-AD32-FB6BA7AE5447}"/>
              </a:ext>
            </a:extLst>
          </p:cNvPr>
          <p:cNvGrpSpPr/>
          <p:nvPr/>
        </p:nvGrpSpPr>
        <p:grpSpPr>
          <a:xfrm>
            <a:off x="7533139" y="905032"/>
            <a:ext cx="2606037" cy="2606040"/>
            <a:chOff x="2904151" y="847085"/>
            <a:chExt cx="1722836" cy="172283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49E955A-02AC-473C-5E31-95ACB934797C}"/>
                </a:ext>
              </a:extLst>
            </p:cNvPr>
            <p:cNvGrpSpPr/>
            <p:nvPr/>
          </p:nvGrpSpPr>
          <p:grpSpPr>
            <a:xfrm>
              <a:off x="2904151" y="847085"/>
              <a:ext cx="1722836" cy="1722837"/>
              <a:chOff x="1269751" y="2031099"/>
              <a:chExt cx="2441648" cy="2441648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63D34B5-9BAB-6B41-0A46-A8FB84BC33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9751" y="2031099"/>
                <a:ext cx="2441648" cy="2441648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11B53BB-9083-FFCF-0FA8-386B37770E93}"/>
                  </a:ext>
                </a:extLst>
              </p:cNvPr>
              <p:cNvSpPr txBox="1"/>
              <p:nvPr/>
            </p:nvSpPr>
            <p:spPr>
              <a:xfrm>
                <a:off x="1637051" y="2046662"/>
                <a:ext cx="2015510" cy="190067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14288" algn="ctr"/>
                <a:r>
                  <a:rPr lang="en-GB" sz="1050" b="1" kern="0" noProof="1">
                    <a:solidFill>
                      <a:srgbClr val="FF0000"/>
                    </a:solidFill>
                  </a:rPr>
                  <a:t>Up to 4</a:t>
                </a:r>
                <a:r>
                  <a:rPr lang="en-GB" sz="1050" b="1" kern="0" baseline="30000" noProof="1">
                    <a:solidFill>
                      <a:srgbClr val="FF0000"/>
                    </a:solidFill>
                  </a:rPr>
                  <a:t>th</a:t>
                </a:r>
                <a:r>
                  <a:rPr lang="en-GB" sz="1050" b="1" kern="0" noProof="1">
                    <a:solidFill>
                      <a:srgbClr val="FF0000"/>
                    </a:solidFill>
                  </a:rPr>
                  <a:t> order resonances</a:t>
                </a:r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2ECCCA7-A152-5D2F-664B-9E66D1D8F92E}"/>
                </a:ext>
              </a:extLst>
            </p:cNvPr>
            <p:cNvSpPr/>
            <p:nvPr/>
          </p:nvSpPr>
          <p:spPr bwMode="auto">
            <a:xfrm>
              <a:off x="4224997" y="1275948"/>
              <a:ext cx="70778" cy="72000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noProof="1">
                <a:latin typeface="Garamond" pitchFamily="-65" charset="0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587F424-738E-9EFE-567B-70AE36F0BA70}"/>
                </a:ext>
              </a:extLst>
            </p:cNvPr>
            <p:cNvCxnSpPr/>
            <p:nvPr/>
          </p:nvCxnSpPr>
          <p:spPr bwMode="auto">
            <a:xfrm>
              <a:off x="4082140" y="1007493"/>
              <a:ext cx="0" cy="122770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5BCA785-2AA7-3F89-813B-7654DF3A328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984625" y="1309972"/>
              <a:ext cx="272586" cy="15052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781F7FCB-8806-9836-5F1B-56CC52FE9C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9028" y="3293303"/>
            <a:ext cx="4010023" cy="3034612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80890683-82A2-ABA3-FB94-71A519B54EF2}"/>
              </a:ext>
            </a:extLst>
          </p:cNvPr>
          <p:cNvSpPr/>
          <p:nvPr/>
        </p:nvSpPr>
        <p:spPr>
          <a:xfrm>
            <a:off x="8009567" y="4827443"/>
            <a:ext cx="3102636" cy="944286"/>
          </a:xfrm>
          <a:custGeom>
            <a:avLst/>
            <a:gdLst>
              <a:gd name="connsiteX0" fmla="*/ 1775783 w 3102636"/>
              <a:gd name="connsiteY0" fmla="*/ 874857 h 944286"/>
              <a:gd name="connsiteX1" fmla="*/ 2950533 w 3102636"/>
              <a:gd name="connsiteY1" fmla="*/ 493857 h 944286"/>
              <a:gd name="connsiteX2" fmla="*/ 2969583 w 3102636"/>
              <a:gd name="connsiteY2" fmla="*/ 11257 h 944286"/>
              <a:gd name="connsiteX3" fmla="*/ 1864683 w 3102636"/>
              <a:gd name="connsiteY3" fmla="*/ 170007 h 944286"/>
              <a:gd name="connsiteX4" fmla="*/ 1045533 w 3102636"/>
              <a:gd name="connsiteY4" fmla="*/ 360507 h 944286"/>
              <a:gd name="connsiteX5" fmla="*/ 391483 w 3102636"/>
              <a:gd name="connsiteY5" fmla="*/ 201757 h 944286"/>
              <a:gd name="connsiteX6" fmla="*/ 16833 w 3102636"/>
              <a:gd name="connsiteY6" fmla="*/ 150957 h 944286"/>
              <a:gd name="connsiteX7" fmla="*/ 86683 w 3102636"/>
              <a:gd name="connsiteY7" fmla="*/ 887557 h 944286"/>
              <a:gd name="connsiteX8" fmla="*/ 283533 w 3102636"/>
              <a:gd name="connsiteY8" fmla="*/ 893907 h 944286"/>
              <a:gd name="connsiteX9" fmla="*/ 937583 w 3102636"/>
              <a:gd name="connsiteY9" fmla="*/ 887557 h 944286"/>
              <a:gd name="connsiteX10" fmla="*/ 1775783 w 3102636"/>
              <a:gd name="connsiteY10" fmla="*/ 874857 h 9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02636" h="944286">
                <a:moveTo>
                  <a:pt x="1775783" y="874857"/>
                </a:moveTo>
                <a:cubicBezTo>
                  <a:pt x="2263674" y="756323"/>
                  <a:pt x="2751566" y="637790"/>
                  <a:pt x="2950533" y="493857"/>
                </a:cubicBezTo>
                <a:cubicBezTo>
                  <a:pt x="3149500" y="349924"/>
                  <a:pt x="3150558" y="65232"/>
                  <a:pt x="2969583" y="11257"/>
                </a:cubicBezTo>
                <a:cubicBezTo>
                  <a:pt x="2788608" y="-42718"/>
                  <a:pt x="2185358" y="111799"/>
                  <a:pt x="1864683" y="170007"/>
                </a:cubicBezTo>
                <a:cubicBezTo>
                  <a:pt x="1544008" y="228215"/>
                  <a:pt x="1291066" y="355215"/>
                  <a:pt x="1045533" y="360507"/>
                </a:cubicBezTo>
                <a:cubicBezTo>
                  <a:pt x="800000" y="365799"/>
                  <a:pt x="562933" y="236682"/>
                  <a:pt x="391483" y="201757"/>
                </a:cubicBezTo>
                <a:cubicBezTo>
                  <a:pt x="220033" y="166832"/>
                  <a:pt x="67633" y="36657"/>
                  <a:pt x="16833" y="150957"/>
                </a:cubicBezTo>
                <a:cubicBezTo>
                  <a:pt x="-33967" y="265257"/>
                  <a:pt x="42233" y="763732"/>
                  <a:pt x="86683" y="887557"/>
                </a:cubicBezTo>
                <a:cubicBezTo>
                  <a:pt x="131133" y="1011382"/>
                  <a:pt x="283533" y="893907"/>
                  <a:pt x="283533" y="893907"/>
                </a:cubicBezTo>
                <a:lnTo>
                  <a:pt x="937583" y="887557"/>
                </a:lnTo>
                <a:lnTo>
                  <a:pt x="1775783" y="8748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F36D3CD-3E80-57CE-9310-5B2DEDD53BFA}"/>
              </a:ext>
            </a:extLst>
          </p:cNvPr>
          <p:cNvGrpSpPr/>
          <p:nvPr/>
        </p:nvGrpSpPr>
        <p:grpSpPr>
          <a:xfrm>
            <a:off x="7718855" y="4306226"/>
            <a:ext cx="3372005" cy="1615026"/>
            <a:chOff x="7718855" y="4306226"/>
            <a:chExt cx="3372005" cy="161502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645E8A4-6AA5-CB8F-F9A4-306F8F887167}"/>
                </a:ext>
              </a:extLst>
            </p:cNvPr>
            <p:cNvSpPr txBox="1"/>
            <p:nvPr/>
          </p:nvSpPr>
          <p:spPr>
            <a:xfrm>
              <a:off x="7829561" y="4607259"/>
              <a:ext cx="1356875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r"/>
              <a:r>
                <a:rPr lang="en-GB" sz="1400" b="1" kern="0" noProof="1">
                  <a:solidFill>
                    <a:srgbClr val="FF0000"/>
                  </a:solidFill>
                </a:rPr>
                <a:t>ELENA Design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F3DBB87-2C29-4D11-55B6-462635F700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18855" y="5142135"/>
              <a:ext cx="337200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>
                  <a:alpha val="69804"/>
                </a:srgbClr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728CCF5-A4CF-EA90-668E-6AF5EEA4EE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157773" y="4306226"/>
              <a:ext cx="0" cy="161502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>
                  <a:alpha val="69804"/>
                </a:srgbClr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B91295-6757-C393-5A63-53071622A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2820"/>
            <a:ext cx="6540349" cy="51079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noProof="1"/>
              <a:t>A typical challenge in low energy synchrotrons:</a:t>
            </a:r>
          </a:p>
          <a:p>
            <a:r>
              <a:rPr lang="en-GB" sz="1600" noProof="1"/>
              <a:t>Possibly </a:t>
            </a:r>
            <a:r>
              <a:rPr lang="en-GB" sz="1600" i="1" noProof="1"/>
              <a:t>excited resonance </a:t>
            </a:r>
            <a:r>
              <a:rPr lang="en-GB" sz="1600" noProof="1"/>
              <a:t>limit the possible </a:t>
            </a:r>
            <a:r>
              <a:rPr lang="en-GB" sz="1600" i="1" noProof="1"/>
              <a:t>tunes</a:t>
            </a:r>
            <a:r>
              <a:rPr lang="en-GB" sz="1600" noProof="1"/>
              <a:t> that one can use in a machine, e.g. ELENA</a:t>
            </a:r>
          </a:p>
          <a:p>
            <a:r>
              <a:rPr lang="en-GB" sz="1600" i="1" noProof="1"/>
              <a:t>Space-charge effect </a:t>
            </a:r>
            <a:r>
              <a:rPr lang="en-GB" sz="1600" noProof="1"/>
              <a:t>induces a </a:t>
            </a:r>
            <a:r>
              <a:rPr lang="en-GB" sz="1600" i="1" noProof="1"/>
              <a:t>tune spread </a:t>
            </a:r>
            <a:r>
              <a:rPr lang="en-GB" sz="1600" noProof="1"/>
              <a:t>experienced by the beam depending on particle particle density within the beam</a:t>
            </a:r>
          </a:p>
          <a:p>
            <a:pPr lvl="1"/>
            <a:r>
              <a:rPr lang="en-GB" sz="1600" noProof="1"/>
              <a:t>i.e. smaller </a:t>
            </a:r>
            <a:r>
              <a:rPr lang="en-GB" sz="1600" i="1" noProof="1"/>
              <a:t>beam size </a:t>
            </a:r>
            <a:r>
              <a:rPr lang="en-GB" sz="1600" noProof="1"/>
              <a:t>(or </a:t>
            </a:r>
            <a:r>
              <a:rPr lang="en-GB" sz="1600" i="1" noProof="1"/>
              <a:t>emittance</a:t>
            </a:r>
            <a:r>
              <a:rPr lang="en-GB" sz="1600" noProof="1"/>
              <a:t>) = higher </a:t>
            </a:r>
            <a:r>
              <a:rPr lang="en-GB" sz="1600" i="1" noProof="1"/>
              <a:t>tune spread</a:t>
            </a:r>
            <a:br>
              <a:rPr lang="en-GB" sz="1600" i="1" noProof="1"/>
            </a:br>
            <a:endParaRPr lang="en-GB" sz="1600" i="1" noProof="1"/>
          </a:p>
          <a:p>
            <a:pPr marL="0" indent="0">
              <a:buNone/>
            </a:pPr>
            <a:r>
              <a:rPr lang="en-GB" sz="1800" noProof="1"/>
              <a:t>An optimisation example:</a:t>
            </a:r>
          </a:p>
          <a:p>
            <a:r>
              <a:rPr lang="en-GB" sz="1600" noProof="1"/>
              <a:t>Observation: the beam emittance at ELENA extraction was above the design value</a:t>
            </a:r>
          </a:p>
          <a:p>
            <a:r>
              <a:rPr lang="en-GB" sz="1600" noProof="1"/>
              <a:t>We simulated expected tune spread due to space charge, and measured excitation state of resonance by scanning the tune diagram</a:t>
            </a:r>
          </a:p>
          <a:p>
            <a:r>
              <a:rPr lang="en-GB" sz="1600" noProof="1"/>
              <a:t>We identified a more robust working point</a:t>
            </a:r>
          </a:p>
          <a:p>
            <a:pPr>
              <a:buFont typeface="Symbol" pitchFamily="2" charset="2"/>
              <a:buChar char="Þ"/>
            </a:pPr>
            <a:r>
              <a:rPr lang="en-GB" sz="1600" noProof="1"/>
              <a:t>Factor 2 emittance reduction obtained in 2023</a:t>
            </a:r>
          </a:p>
          <a:p>
            <a:pPr>
              <a:buFont typeface="Symbol" pitchFamily="2" charset="2"/>
              <a:buChar char="Þ"/>
            </a:pPr>
            <a:r>
              <a:rPr lang="en-GB" sz="1600" noProof="1"/>
              <a:t>Used in operation since 2024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DE050A-3EE3-FA1C-CA5E-93252C3E6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More complex example: ELENA emittance at ejection</a:t>
            </a:r>
            <a:endParaRPr lang="en-GB" sz="3500" noProof="1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694FDB-8A5F-CDB7-37E4-4A7F80040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1"/>
              <a:t>D. Gamba, L. Ponce et al. | ATSOA2025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DD2396-294E-8387-F313-07EBBA70C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GB" noProof="1" smtClean="0"/>
              <a:pPr/>
              <a:t>20</a:t>
            </a:fld>
            <a:endParaRPr lang="en-GB" noProof="1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C1EA764-EB9A-D96A-F223-9E70A97E47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12257" y="4182470"/>
            <a:ext cx="4313832" cy="33752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BC20008-A4AD-9B9C-3B38-6BEBF97A4A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11739" y="463807"/>
            <a:ext cx="4575013" cy="346217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6E7B77E-0475-30BF-423A-02A72D767BA9}"/>
              </a:ext>
            </a:extLst>
          </p:cNvPr>
          <p:cNvSpPr txBox="1"/>
          <p:nvPr/>
        </p:nvSpPr>
        <p:spPr>
          <a:xfrm>
            <a:off x="14124575" y="-364443"/>
            <a:ext cx="8842805" cy="2616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/>
            <a:r>
              <a:rPr lang="en-GB" sz="1100" b="1" kern="0" noProof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Plots assuming beta_x = 7.7 m and betay = 1.3 m irrespectively from working point =&gt; big assumption! Optics is actually diffferent</a:t>
            </a:r>
            <a:endParaRPr lang="en-GB" sz="1100" kern="0" noProof="1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5475159-39A0-5307-AF3B-0CA03C6CBA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33141" y="4187462"/>
            <a:ext cx="4453611" cy="33703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92287B2-DE40-B1B5-D7F3-06A971F8B1FB}"/>
              </a:ext>
            </a:extLst>
          </p:cNvPr>
          <p:cNvGrpSpPr/>
          <p:nvPr/>
        </p:nvGrpSpPr>
        <p:grpSpPr>
          <a:xfrm>
            <a:off x="10320925" y="4363020"/>
            <a:ext cx="1361882" cy="610585"/>
            <a:chOff x="10320925" y="4363020"/>
            <a:chExt cx="1361882" cy="610585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A839563-5A4B-7C34-ABEB-3B48ED2DF8D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320925" y="4363020"/>
              <a:ext cx="0" cy="61058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6405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E240902-5F65-6E6D-B743-49970A919293}"/>
                </a:ext>
              </a:extLst>
            </p:cNvPr>
            <p:cNvSpPr txBox="1"/>
            <p:nvPr/>
          </p:nvSpPr>
          <p:spPr>
            <a:xfrm>
              <a:off x="10325932" y="4363020"/>
              <a:ext cx="1356875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/>
              <a:r>
                <a:rPr lang="en-GB" sz="1400" b="1" kern="0" noProof="1">
                  <a:solidFill>
                    <a:srgbClr val="006405"/>
                  </a:solidFill>
                </a:rPr>
                <a:t>x2 emittance reduction!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8E6D3F98-45B0-A20F-4707-958F545A2D68}"/>
              </a:ext>
            </a:extLst>
          </p:cNvPr>
          <p:cNvSpPr txBox="1"/>
          <p:nvPr/>
        </p:nvSpPr>
        <p:spPr>
          <a:xfrm>
            <a:off x="9676921" y="1327460"/>
            <a:ext cx="192703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/>
            <a:r>
              <a:rPr lang="en-GB" sz="1400" b="1" kern="0" noProof="1"/>
              <a:t>Initial working point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83FEC4C-30F9-DFE7-E3C5-08B18D9F1C8C}"/>
              </a:ext>
            </a:extLst>
          </p:cNvPr>
          <p:cNvGrpSpPr/>
          <p:nvPr/>
        </p:nvGrpSpPr>
        <p:grpSpPr>
          <a:xfrm>
            <a:off x="9315017" y="1733228"/>
            <a:ext cx="2169951" cy="646331"/>
            <a:chOff x="9315017" y="1733228"/>
            <a:chExt cx="2169951" cy="646331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0C7CBE8-42DF-2D5E-091A-312F8A313953}"/>
                </a:ext>
              </a:extLst>
            </p:cNvPr>
            <p:cNvSpPr txBox="1"/>
            <p:nvPr/>
          </p:nvSpPr>
          <p:spPr>
            <a:xfrm>
              <a:off x="10128093" y="1733228"/>
              <a:ext cx="1356875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/>
              <a:r>
                <a:rPr lang="en-GB" sz="1200" kern="0" noProof="1"/>
                <a:t>Third order </a:t>
              </a:r>
              <a:br>
                <a:rPr lang="en-GB" sz="1200" kern="0" noProof="1"/>
              </a:br>
              <a:r>
                <a:rPr lang="en-GB" sz="1200" kern="0" noProof="1"/>
                <a:t>resonance found to be excited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26F3B28-04EB-AC98-2AA2-DD6C78CE20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15017" y="1877315"/>
              <a:ext cx="860939" cy="23863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Date Placeholder 51">
            <a:extLst>
              <a:ext uri="{FF2B5EF4-FFF2-40B4-BE49-F238E27FC236}">
                <a16:creationId xmlns:a16="http://schemas.microsoft.com/office/drawing/2014/main" id="{12ED55A4-3F5A-04BF-A3A0-ED50CD247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53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FBFF9FB7-270F-10EA-054F-708D8E9D0F1D}"/>
              </a:ext>
            </a:extLst>
          </p:cNvPr>
          <p:cNvGrpSpPr/>
          <p:nvPr/>
        </p:nvGrpSpPr>
        <p:grpSpPr>
          <a:xfrm>
            <a:off x="5608361" y="187164"/>
            <a:ext cx="6326249" cy="6168666"/>
            <a:chOff x="239655" y="941301"/>
            <a:chExt cx="5245531" cy="5404742"/>
          </a:xfrm>
        </p:grpSpPr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96D9BC1D-AB3F-7B48-C748-AF8EBF18834A}"/>
                </a:ext>
              </a:extLst>
            </p:cNvPr>
            <p:cNvSpPr/>
            <p:nvPr/>
          </p:nvSpPr>
          <p:spPr>
            <a:xfrm>
              <a:off x="239655" y="941301"/>
              <a:ext cx="5245531" cy="5404742"/>
            </a:xfrm>
            <a:prstGeom prst="roundRect">
              <a:avLst>
                <a:gd name="adj" fmla="val 2201"/>
              </a:avLst>
            </a:prstGeom>
            <a:solidFill>
              <a:srgbClr val="92D050">
                <a:alpha val="29804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28A0174-2337-B452-7E1E-554B060B8642}"/>
                </a:ext>
              </a:extLst>
            </p:cNvPr>
            <p:cNvSpPr txBox="1"/>
            <p:nvPr/>
          </p:nvSpPr>
          <p:spPr>
            <a:xfrm>
              <a:off x="1511572" y="1041372"/>
              <a:ext cx="2498823" cy="2426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b="1" dirty="0"/>
                <a:t>Measuring beam properties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B79820-FC8C-3EC4-9508-C8E214250562}"/>
              </a:ext>
            </a:extLst>
          </p:cNvPr>
          <p:cNvGrpSpPr/>
          <p:nvPr/>
        </p:nvGrpSpPr>
        <p:grpSpPr>
          <a:xfrm>
            <a:off x="284813" y="941301"/>
            <a:ext cx="5200373" cy="5414529"/>
            <a:chOff x="284813" y="941301"/>
            <a:chExt cx="5200373" cy="5414529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961AD5A9-9560-BFFA-11D3-8EA95FCCD2C9}"/>
                </a:ext>
              </a:extLst>
            </p:cNvPr>
            <p:cNvSpPr/>
            <p:nvPr/>
          </p:nvSpPr>
          <p:spPr>
            <a:xfrm>
              <a:off x="284813" y="941301"/>
              <a:ext cx="5200373" cy="5414529"/>
            </a:xfrm>
            <a:prstGeom prst="roundRect">
              <a:avLst>
                <a:gd name="adj" fmla="val 2201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1930CC3-5FF4-9733-EC54-32D000C61A64}"/>
                </a:ext>
              </a:extLst>
            </p:cNvPr>
            <p:cNvSpPr txBox="1"/>
            <p:nvPr/>
          </p:nvSpPr>
          <p:spPr>
            <a:xfrm>
              <a:off x="1330450" y="1025784"/>
              <a:ext cx="309059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b="1" dirty="0"/>
                <a:t>Setting machine parameters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CECBA5E1-3F73-146B-07FB-8F03BDAF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4656381" cy="503999"/>
          </a:xfrm>
        </p:spPr>
        <p:txBody>
          <a:bodyPr/>
          <a:lstStyle/>
          <a:p>
            <a:r>
              <a:rPr lang="en-GB" dirty="0"/>
              <a:t>Your Main Tools…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A1CD39-464A-2747-60BE-BE462805B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A2B416-6210-C957-A7F0-75FFE39AE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2E9E3-A578-644E-F8E9-34CEEBF69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631B904-46D6-2276-9C57-F45D0A78F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2988963"/>
            <a:ext cx="4935515" cy="3197864"/>
          </a:xfrm>
          <a:prstGeom prst="rect">
            <a:avLst/>
          </a:prstGeom>
        </p:spPr>
      </p:pic>
      <p:pic>
        <p:nvPicPr>
          <p:cNvPr id="10" name="Picture 9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DE5FDE5A-E8B1-6D7B-FD93-AD16EEECB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2823" y="1155905"/>
            <a:ext cx="2986328" cy="2511728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FCBAFE3-07C0-69CE-774B-B68A19C9F1C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221" t="23885" r="71823" b="31657"/>
          <a:stretch/>
        </p:blipFill>
        <p:spPr>
          <a:xfrm>
            <a:off x="407988" y="1450974"/>
            <a:ext cx="1469930" cy="1372745"/>
          </a:xfrm>
          <a:prstGeom prst="rect">
            <a:avLst/>
          </a:prstGeom>
        </p:spPr>
      </p:pic>
      <p:pic>
        <p:nvPicPr>
          <p:cNvPr id="18" name="Picture 1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DD93EC6-85DD-E7D3-266E-B9D9659722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6788" y="878615"/>
            <a:ext cx="2986328" cy="2165170"/>
          </a:xfrm>
          <a:prstGeom prst="rect">
            <a:avLst/>
          </a:prstGeom>
        </p:spPr>
      </p:pic>
      <p:pic>
        <p:nvPicPr>
          <p:cNvPr id="20" name="Picture 1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FC32390-7C08-F05A-1C00-FD25F97385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2823" y="4226841"/>
            <a:ext cx="2986328" cy="1858045"/>
          </a:xfrm>
          <a:prstGeom prst="rect">
            <a:avLst/>
          </a:prstGeom>
        </p:spPr>
      </p:pic>
      <p:pic>
        <p:nvPicPr>
          <p:cNvPr id="22" name="Picture 2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1331A68-CCDE-9C1E-52FF-9B461E891F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6788" y="3367330"/>
            <a:ext cx="2986328" cy="290947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C8524B1-BA33-C397-6C0E-329C4FB12627}"/>
              </a:ext>
            </a:extLst>
          </p:cNvPr>
          <p:cNvSpPr txBox="1"/>
          <p:nvPr/>
        </p:nvSpPr>
        <p:spPr>
          <a:xfrm>
            <a:off x="6492308" y="923829"/>
            <a:ext cx="127278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Beam intensity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73A048-2DBC-A428-7C8D-984DFDB772E4}"/>
              </a:ext>
            </a:extLst>
          </p:cNvPr>
          <p:cNvSpPr txBox="1"/>
          <p:nvPr/>
        </p:nvSpPr>
        <p:spPr>
          <a:xfrm>
            <a:off x="5972169" y="4011397"/>
            <a:ext cx="236763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1" dirty="0">
                <a:solidFill>
                  <a:srgbClr val="C00000"/>
                </a:solidFill>
              </a:rPr>
              <a:t>Beam size – after extraction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06C5081-854F-C14A-6C6C-89839316DB48}"/>
              </a:ext>
            </a:extLst>
          </p:cNvPr>
          <p:cNvSpPr txBox="1"/>
          <p:nvPr/>
        </p:nvSpPr>
        <p:spPr>
          <a:xfrm>
            <a:off x="9766352" y="3147073"/>
            <a:ext cx="105105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Beam Tunes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62F959-6CEE-C65B-CE42-7E073E062416}"/>
              </a:ext>
            </a:extLst>
          </p:cNvPr>
          <p:cNvSpPr txBox="1"/>
          <p:nvPr/>
        </p:nvSpPr>
        <p:spPr>
          <a:xfrm>
            <a:off x="9123295" y="658358"/>
            <a:ext cx="233717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Energy(Frequency) Spread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9C9AAD0-8908-7764-CB2B-60FC0A111524}"/>
              </a:ext>
            </a:extLst>
          </p:cNvPr>
          <p:cNvSpPr txBox="1"/>
          <p:nvPr/>
        </p:nvSpPr>
        <p:spPr>
          <a:xfrm>
            <a:off x="1904244" y="1489290"/>
            <a:ext cx="2912657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</a:rPr>
              <a:t>“Knobs”: </a:t>
            </a:r>
          </a:p>
          <a:p>
            <a:r>
              <a:rPr lang="en-GB" sz="1400" b="1" dirty="0">
                <a:solidFill>
                  <a:srgbClr val="C00000"/>
                </a:solidFill>
              </a:rPr>
              <a:t>mainly to control beam extraction </a:t>
            </a:r>
            <a:br>
              <a:rPr lang="en-GB" sz="1400" b="1" dirty="0">
                <a:solidFill>
                  <a:srgbClr val="C00000"/>
                </a:solidFill>
              </a:rPr>
            </a:br>
            <a:r>
              <a:rPr lang="en-GB" sz="1400" b="1" dirty="0">
                <a:solidFill>
                  <a:srgbClr val="C00000"/>
                </a:solidFill>
              </a:rPr>
              <a:t>time for e-cooling studies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30F9F3A-6D05-D23D-7036-E22A95FFF17E}"/>
              </a:ext>
            </a:extLst>
          </p:cNvPr>
          <p:cNvSpPr txBox="1"/>
          <p:nvPr/>
        </p:nvSpPr>
        <p:spPr>
          <a:xfrm>
            <a:off x="2595955" y="2621226"/>
            <a:ext cx="274754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400" b="1" dirty="0">
                <a:solidFill>
                  <a:srgbClr val="C00000"/>
                </a:solidFill>
              </a:rPr>
              <a:t>“All machine parameters” editor</a:t>
            </a:r>
          </a:p>
          <a:p>
            <a:pPr algn="r"/>
            <a:r>
              <a:rPr lang="en-GB" sz="1000" b="1" dirty="0">
                <a:solidFill>
                  <a:srgbClr val="C00000"/>
                </a:solidFill>
              </a:rPr>
              <a:t>(Please, be careful at what you touch!)</a:t>
            </a:r>
          </a:p>
        </p:txBody>
      </p:sp>
    </p:spTree>
    <p:extLst>
      <p:ext uri="{BB962C8B-B14F-4D97-AF65-F5344CB8AC3E}">
        <p14:creationId xmlns:p14="http://schemas.microsoft.com/office/powerpoint/2010/main" val="35080869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B6B92A-0C72-1BDF-629E-E8BBDF34F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LSA</a:t>
            </a:r>
            <a:r>
              <a:rPr lang="en-GB" dirty="0"/>
              <a:t> Settings Management: some words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8F7DB-589B-A71F-DCC3-4BA0DC0FA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629BA-7BC1-E0A3-67F9-1CE3D61F8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A4008-87F3-B8EB-11EE-6F6D27E4A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2" name="Content Placeholder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0696027-03F9-86F4-B6CD-F5D9223F2F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51299" y="1090613"/>
            <a:ext cx="7689402" cy="5100637"/>
          </a:xfr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A9F8336B-2947-8F61-1ECE-557CBBF71823}"/>
              </a:ext>
            </a:extLst>
          </p:cNvPr>
          <p:cNvGrpSpPr/>
          <p:nvPr/>
        </p:nvGrpSpPr>
        <p:grpSpPr>
          <a:xfrm>
            <a:off x="176308" y="1379770"/>
            <a:ext cx="4353310" cy="2115404"/>
            <a:chOff x="176308" y="1379770"/>
            <a:chExt cx="4353310" cy="211540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A674DE1-5F5D-64B5-169A-FD4077A7CCCD}"/>
                </a:ext>
              </a:extLst>
            </p:cNvPr>
            <p:cNvSpPr txBox="1"/>
            <p:nvPr/>
          </p:nvSpPr>
          <p:spPr>
            <a:xfrm>
              <a:off x="176308" y="1379770"/>
              <a:ext cx="1771898" cy="98488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b="1" noProof="0" dirty="0">
                  <a:solidFill>
                    <a:srgbClr val="FF0000"/>
                  </a:solidFill>
                </a:rPr>
                <a:t>Only act on </a:t>
              </a:r>
              <a:r>
                <a:rPr lang="en-GB" sz="1600" b="1" noProof="0" dirty="0" err="1">
                  <a:solidFill>
                    <a:srgbClr val="FF0000"/>
                  </a:solidFill>
                </a:rPr>
                <a:t>MD4</a:t>
              </a:r>
              <a:r>
                <a:rPr lang="en-GB" sz="1600" b="1" noProof="0" dirty="0">
                  <a:solidFill>
                    <a:srgbClr val="FF0000"/>
                  </a:solidFill>
                </a:rPr>
                <a:t>/</a:t>
              </a:r>
              <a:r>
                <a:rPr lang="en-GB" sz="1600" b="1" noProof="0" dirty="0" err="1">
                  <a:solidFill>
                    <a:srgbClr val="FF0000"/>
                  </a:solidFill>
                </a:rPr>
                <a:t>MD6</a:t>
              </a:r>
              <a:r>
                <a:rPr lang="en-GB" sz="1600" b="1" noProof="0" dirty="0">
                  <a:solidFill>
                    <a:srgbClr val="FF0000"/>
                  </a:solidFill>
                </a:rPr>
                <a:t> cycles which you find under “TEST” !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88E900D-560A-71B0-C4B8-ED2FAFCB40FD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>
              <a:off x="1948206" y="1872213"/>
              <a:ext cx="303093" cy="234883"/>
            </a:xfrm>
            <a:prstGeom prst="straightConnector1">
              <a:avLst/>
            </a:prstGeom>
            <a:ln w="38100">
              <a:solidFill>
                <a:schemeClr val="accent3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DF187AF-5C5B-293A-16AB-0AEEAAF5CEA1}"/>
                </a:ext>
              </a:extLst>
            </p:cNvPr>
            <p:cNvSpPr/>
            <p:nvPr/>
          </p:nvSpPr>
          <p:spPr>
            <a:xfrm>
              <a:off x="2215203" y="3302669"/>
              <a:ext cx="810738" cy="192505"/>
            </a:xfrm>
            <a:prstGeom prst="ellipse">
              <a:avLst/>
            </a:prstGeom>
            <a:solidFill>
              <a:srgbClr val="F9DFD6">
                <a:alpha val="4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7E2F64C-BF07-7599-18D9-F65F8C348C4E}"/>
                </a:ext>
              </a:extLst>
            </p:cNvPr>
            <p:cNvCxnSpPr>
              <a:cxnSpLocks/>
              <a:stCxn id="13" idx="3"/>
              <a:endCxn id="17" idx="1"/>
            </p:cNvCxnSpPr>
            <p:nvPr/>
          </p:nvCxnSpPr>
          <p:spPr>
            <a:xfrm>
              <a:off x="1948206" y="1872213"/>
              <a:ext cx="385727" cy="1458648"/>
            </a:xfrm>
            <a:prstGeom prst="straightConnector1">
              <a:avLst/>
            </a:prstGeom>
            <a:ln w="38100">
              <a:solidFill>
                <a:schemeClr val="accent3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E36B2F-F183-C730-5B87-81B08F068A88}"/>
                </a:ext>
              </a:extLst>
            </p:cNvPr>
            <p:cNvSpPr/>
            <p:nvPr/>
          </p:nvSpPr>
          <p:spPr>
            <a:xfrm>
              <a:off x="2216980" y="1967722"/>
              <a:ext cx="2312638" cy="315168"/>
            </a:xfrm>
            <a:prstGeom prst="ellipse">
              <a:avLst/>
            </a:prstGeom>
            <a:solidFill>
              <a:srgbClr val="F9DFD6">
                <a:alpha val="4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5B6CF85-751D-8D2A-7C2D-3CE8875DD853}"/>
              </a:ext>
            </a:extLst>
          </p:cNvPr>
          <p:cNvGrpSpPr/>
          <p:nvPr/>
        </p:nvGrpSpPr>
        <p:grpSpPr>
          <a:xfrm>
            <a:off x="4529618" y="813825"/>
            <a:ext cx="7463877" cy="2760648"/>
            <a:chOff x="4529618" y="813825"/>
            <a:chExt cx="7463877" cy="276064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96ACFDC-CC46-E049-4E5C-EB520E746F09}"/>
                </a:ext>
              </a:extLst>
            </p:cNvPr>
            <p:cNvSpPr txBox="1"/>
            <p:nvPr/>
          </p:nvSpPr>
          <p:spPr>
            <a:xfrm>
              <a:off x="10221597" y="813825"/>
              <a:ext cx="1771898" cy="123110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b="1" noProof="0" dirty="0">
                  <a:solidFill>
                    <a:schemeClr val="accent3"/>
                  </a:solidFill>
                </a:rPr>
                <a:t>Parameters under “Device Group” “</a:t>
              </a:r>
              <a:r>
                <a:rPr lang="en-GB" sz="1600" b="1" noProof="0" dirty="0" err="1">
                  <a:solidFill>
                    <a:schemeClr val="accent3"/>
                  </a:solidFill>
                </a:rPr>
                <a:t>EUROLABS</a:t>
              </a:r>
              <a:r>
                <a:rPr lang="en-GB" sz="1600" b="1" noProof="0" dirty="0">
                  <a:solidFill>
                    <a:schemeClr val="accent3"/>
                  </a:solidFill>
                </a:rPr>
                <a:t>” are normally “safe” </a:t>
              </a:r>
              <a:br>
                <a:rPr lang="en-GB" sz="1600" b="1" noProof="0" dirty="0">
                  <a:solidFill>
                    <a:schemeClr val="accent3"/>
                  </a:solidFill>
                </a:rPr>
              </a:br>
              <a:r>
                <a:rPr lang="en-GB" sz="1600" b="1" noProof="0" dirty="0">
                  <a:solidFill>
                    <a:schemeClr val="accent3"/>
                  </a:solidFill>
                </a:rPr>
                <a:t>to touch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B122D7F-7B9A-EB71-0E5D-91AFE2D4D8E5}"/>
                </a:ext>
              </a:extLst>
            </p:cNvPr>
            <p:cNvSpPr/>
            <p:nvPr/>
          </p:nvSpPr>
          <p:spPr>
            <a:xfrm>
              <a:off x="4535483" y="1872212"/>
              <a:ext cx="1688336" cy="172719"/>
            </a:xfrm>
            <a:prstGeom prst="ellipse">
              <a:avLst/>
            </a:prstGeom>
            <a:solidFill>
              <a:srgbClr val="E15E32">
                <a:alpha val="29804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071EDF76-AC38-0812-B4FE-8CEBA7AEFD98}"/>
                </a:ext>
              </a:extLst>
            </p:cNvPr>
            <p:cNvCxnSpPr>
              <a:cxnSpLocks/>
              <a:stCxn id="21" idx="1"/>
              <a:endCxn id="23" idx="6"/>
            </p:cNvCxnSpPr>
            <p:nvPr/>
          </p:nvCxnSpPr>
          <p:spPr>
            <a:xfrm flipH="1">
              <a:off x="6223819" y="1429378"/>
              <a:ext cx="3997778" cy="529194"/>
            </a:xfrm>
            <a:prstGeom prst="straightConnector1">
              <a:avLst/>
            </a:prstGeom>
            <a:ln w="38100">
              <a:solidFill>
                <a:schemeClr val="accent3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FA8ED89-8D45-0334-F4B7-0E07C7CA0F93}"/>
                </a:ext>
              </a:extLst>
            </p:cNvPr>
            <p:cNvSpPr/>
            <p:nvPr/>
          </p:nvSpPr>
          <p:spPr>
            <a:xfrm>
              <a:off x="4529618" y="2446563"/>
              <a:ext cx="759724" cy="172719"/>
            </a:xfrm>
            <a:prstGeom prst="ellipse">
              <a:avLst/>
            </a:prstGeom>
            <a:solidFill>
              <a:srgbClr val="E15E32">
                <a:alpha val="29804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8663A6C-7366-A662-8942-BCD1D762ABD0}"/>
                </a:ext>
              </a:extLst>
            </p:cNvPr>
            <p:cNvSpPr/>
            <p:nvPr/>
          </p:nvSpPr>
          <p:spPr>
            <a:xfrm>
              <a:off x="6145575" y="1796035"/>
              <a:ext cx="3795125" cy="1778438"/>
            </a:xfrm>
            <a:prstGeom prst="ellipse">
              <a:avLst/>
            </a:prstGeom>
            <a:solidFill>
              <a:srgbClr val="E15E32">
                <a:alpha val="29804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40CDC099-C617-FF69-9017-01F8B3347B31}"/>
                </a:ext>
              </a:extLst>
            </p:cNvPr>
            <p:cNvCxnSpPr>
              <a:cxnSpLocks/>
              <a:stCxn id="21" idx="1"/>
              <a:endCxn id="27" idx="6"/>
            </p:cNvCxnSpPr>
            <p:nvPr/>
          </p:nvCxnSpPr>
          <p:spPr>
            <a:xfrm flipH="1">
              <a:off x="5289342" y="1429378"/>
              <a:ext cx="4932255" cy="1103545"/>
            </a:xfrm>
            <a:prstGeom prst="straightConnector1">
              <a:avLst/>
            </a:prstGeom>
            <a:ln w="38100">
              <a:solidFill>
                <a:schemeClr val="accent3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AF91343-06CE-66BB-119A-772F3F0F83A5}"/>
                </a:ext>
              </a:extLst>
            </p:cNvPr>
            <p:cNvCxnSpPr>
              <a:cxnSpLocks/>
              <a:stCxn id="21" idx="1"/>
              <a:endCxn id="29" idx="7"/>
            </p:cNvCxnSpPr>
            <p:nvPr/>
          </p:nvCxnSpPr>
          <p:spPr>
            <a:xfrm flipH="1">
              <a:off x="9384917" y="1429378"/>
              <a:ext cx="836680" cy="627103"/>
            </a:xfrm>
            <a:prstGeom prst="straightConnector1">
              <a:avLst/>
            </a:prstGeom>
            <a:ln w="38100">
              <a:solidFill>
                <a:schemeClr val="accent3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3575220-4E3C-733C-0622-0689504F20A3}"/>
              </a:ext>
            </a:extLst>
          </p:cNvPr>
          <p:cNvGrpSpPr/>
          <p:nvPr/>
        </p:nvGrpSpPr>
        <p:grpSpPr>
          <a:xfrm>
            <a:off x="7300540" y="3787493"/>
            <a:ext cx="4692955" cy="1822575"/>
            <a:chOff x="7300540" y="3787493"/>
            <a:chExt cx="4692955" cy="182257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EC007C5-5D05-94EE-895D-F5B1F2BA00F6}"/>
                </a:ext>
              </a:extLst>
            </p:cNvPr>
            <p:cNvSpPr txBox="1"/>
            <p:nvPr/>
          </p:nvSpPr>
          <p:spPr>
            <a:xfrm>
              <a:off x="10221597" y="4062317"/>
              <a:ext cx="1771898" cy="147732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b="1" noProof="0" dirty="0">
                  <a:solidFill>
                    <a:schemeClr val="accent1"/>
                  </a:solidFill>
                </a:rPr>
                <a:t>You can see</a:t>
              </a:r>
            </a:p>
            <a:p>
              <a:pPr algn="ctr"/>
              <a:r>
                <a:rPr lang="en-GB" sz="1600" b="1" noProof="0" dirty="0">
                  <a:solidFill>
                    <a:schemeClr val="accent1"/>
                  </a:solidFill>
                </a:rPr>
                <a:t>(and can re-load) the “history” of a parameter settings under “Trim History”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F7ECDAC-7FDF-B97D-FDEF-18E6D3D3C998}"/>
                </a:ext>
              </a:extLst>
            </p:cNvPr>
            <p:cNvSpPr/>
            <p:nvPr/>
          </p:nvSpPr>
          <p:spPr>
            <a:xfrm>
              <a:off x="7300540" y="4062317"/>
              <a:ext cx="2640160" cy="108829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29804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DF5C1DDB-15F7-124D-9EA2-01063026E663}"/>
                </a:ext>
              </a:extLst>
            </p:cNvPr>
            <p:cNvCxnSpPr>
              <a:cxnSpLocks/>
              <a:stCxn id="38" idx="1"/>
              <a:endCxn id="39" idx="6"/>
            </p:cNvCxnSpPr>
            <p:nvPr/>
          </p:nvCxnSpPr>
          <p:spPr>
            <a:xfrm flipH="1" flipV="1">
              <a:off x="9940700" y="4606465"/>
              <a:ext cx="280897" cy="194516"/>
            </a:xfrm>
            <a:prstGeom prst="straightConnector1">
              <a:avLst/>
            </a:prstGeom>
            <a:ln w="38100">
              <a:solidFill>
                <a:schemeClr val="accent1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CC7185F-E29C-407D-B1FD-51F72E6A45BE}"/>
                </a:ext>
              </a:extLst>
            </p:cNvPr>
            <p:cNvSpPr/>
            <p:nvPr/>
          </p:nvSpPr>
          <p:spPr>
            <a:xfrm>
              <a:off x="8960515" y="3787493"/>
              <a:ext cx="1117701" cy="22790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29804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DF91778-5311-5195-407A-AA1E9DD6A329}"/>
                </a:ext>
              </a:extLst>
            </p:cNvPr>
            <p:cNvSpPr/>
            <p:nvPr/>
          </p:nvSpPr>
          <p:spPr>
            <a:xfrm>
              <a:off x="8822999" y="5382162"/>
              <a:ext cx="1117701" cy="22790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29804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CE8B30B3-6E21-E5D0-D6F4-F9426E7CE530}"/>
                </a:ext>
              </a:extLst>
            </p:cNvPr>
            <p:cNvCxnSpPr>
              <a:cxnSpLocks/>
              <a:stCxn id="38" idx="1"/>
              <a:endCxn id="43" idx="5"/>
            </p:cNvCxnSpPr>
            <p:nvPr/>
          </p:nvCxnSpPr>
          <p:spPr>
            <a:xfrm flipH="1" flipV="1">
              <a:off x="9914532" y="3982023"/>
              <a:ext cx="307065" cy="818958"/>
            </a:xfrm>
            <a:prstGeom prst="straightConnector1">
              <a:avLst/>
            </a:prstGeom>
            <a:ln w="38100">
              <a:solidFill>
                <a:schemeClr val="accent1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3D85AD6F-02B9-F370-392C-E4A193C2D5A5}"/>
                </a:ext>
              </a:extLst>
            </p:cNvPr>
            <p:cNvCxnSpPr>
              <a:cxnSpLocks/>
              <a:stCxn id="38" idx="1"/>
              <a:endCxn id="45" idx="7"/>
            </p:cNvCxnSpPr>
            <p:nvPr/>
          </p:nvCxnSpPr>
          <p:spPr>
            <a:xfrm flipH="1">
              <a:off x="9777016" y="4800981"/>
              <a:ext cx="444581" cy="614557"/>
            </a:xfrm>
            <a:prstGeom prst="straightConnector1">
              <a:avLst/>
            </a:prstGeom>
            <a:ln w="38100">
              <a:solidFill>
                <a:schemeClr val="accent1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70DF0CE-C257-0F54-BF75-04ABEE0F1AC9}"/>
              </a:ext>
            </a:extLst>
          </p:cNvPr>
          <p:cNvGrpSpPr/>
          <p:nvPr/>
        </p:nvGrpSpPr>
        <p:grpSpPr>
          <a:xfrm>
            <a:off x="198505" y="3754117"/>
            <a:ext cx="7844632" cy="2247057"/>
            <a:chOff x="198505" y="3754117"/>
            <a:chExt cx="7844632" cy="224705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76E1E22-FFC7-0B88-CF11-45D8F867CBF7}"/>
                </a:ext>
              </a:extLst>
            </p:cNvPr>
            <p:cNvSpPr txBox="1"/>
            <p:nvPr/>
          </p:nvSpPr>
          <p:spPr>
            <a:xfrm>
              <a:off x="198505" y="4387285"/>
              <a:ext cx="1771898" cy="98488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b="1" noProof="0" dirty="0">
                  <a:solidFill>
                    <a:schemeClr val="accent1"/>
                  </a:solidFill>
                </a:rPr>
                <a:t>Typically, you are meant to look at / modify (“trim”) “target” settings </a:t>
              </a: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B591D91-666A-1E9E-CDB5-04C2F249EB6A}"/>
                </a:ext>
              </a:extLst>
            </p:cNvPr>
            <p:cNvSpPr/>
            <p:nvPr/>
          </p:nvSpPr>
          <p:spPr>
            <a:xfrm>
              <a:off x="3969261" y="4148297"/>
              <a:ext cx="3259267" cy="108829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29804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E9B9DC02-FD78-E6B8-B3A6-DC6F8F245AA9}"/>
                </a:ext>
              </a:extLst>
            </p:cNvPr>
            <p:cNvSpPr/>
            <p:nvPr/>
          </p:nvSpPr>
          <p:spPr>
            <a:xfrm>
              <a:off x="4730491" y="3754117"/>
              <a:ext cx="1694060" cy="26128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29804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D539284B-6E71-9400-4E68-6476C9E51A8B}"/>
                </a:ext>
              </a:extLst>
            </p:cNvPr>
            <p:cNvSpPr/>
            <p:nvPr/>
          </p:nvSpPr>
          <p:spPr>
            <a:xfrm>
              <a:off x="6925436" y="5610068"/>
              <a:ext cx="1117701" cy="39110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29804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347FD038-0E29-23BD-DB52-88197464BBB0}"/>
                </a:ext>
              </a:extLst>
            </p:cNvPr>
            <p:cNvCxnSpPr>
              <a:cxnSpLocks/>
              <a:stCxn id="56" idx="3"/>
              <a:endCxn id="59" idx="2"/>
            </p:cNvCxnSpPr>
            <p:nvPr/>
          </p:nvCxnSpPr>
          <p:spPr>
            <a:xfrm flipV="1">
              <a:off x="1970403" y="3884758"/>
              <a:ext cx="2760088" cy="994970"/>
            </a:xfrm>
            <a:prstGeom prst="straightConnector1">
              <a:avLst/>
            </a:prstGeom>
            <a:ln w="38100">
              <a:solidFill>
                <a:schemeClr val="accent1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859C1AC-B800-4D83-3C29-EACE6B5F2246}"/>
                </a:ext>
              </a:extLst>
            </p:cNvPr>
            <p:cNvCxnSpPr>
              <a:cxnSpLocks/>
              <a:stCxn id="56" idx="3"/>
              <a:endCxn id="60" idx="2"/>
            </p:cNvCxnSpPr>
            <p:nvPr/>
          </p:nvCxnSpPr>
          <p:spPr>
            <a:xfrm>
              <a:off x="1970403" y="4879728"/>
              <a:ext cx="4955033" cy="925893"/>
            </a:xfrm>
            <a:prstGeom prst="straightConnector1">
              <a:avLst/>
            </a:prstGeom>
            <a:ln w="38100">
              <a:solidFill>
                <a:schemeClr val="accent1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1F1B398C-D784-A92C-1DCF-18CC859D31DB}"/>
                </a:ext>
              </a:extLst>
            </p:cNvPr>
            <p:cNvCxnSpPr>
              <a:cxnSpLocks/>
              <a:stCxn id="56" idx="3"/>
              <a:endCxn id="57" idx="2"/>
            </p:cNvCxnSpPr>
            <p:nvPr/>
          </p:nvCxnSpPr>
          <p:spPr>
            <a:xfrm flipV="1">
              <a:off x="1970403" y="4692445"/>
              <a:ext cx="1998858" cy="187283"/>
            </a:xfrm>
            <a:prstGeom prst="straightConnector1">
              <a:avLst/>
            </a:prstGeom>
            <a:ln w="38100">
              <a:solidFill>
                <a:schemeClr val="accent1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85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0C1997-2132-C8B5-0F60-B4FC0A92B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00860"/>
            <a:ext cx="11376024" cy="50399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Keep an eye on the AD Vistar: live – and short history – check that all is well.</a:t>
            </a:r>
            <a:endParaRPr lang="en-CH" sz="20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1754B3-E87F-259B-B5FA-DC85C4CC2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 Quick Eye on the Operational (Physics!) Pbar Cycles</a:t>
            </a:r>
            <a:endParaRPr lang="en-CH" sz="3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DBA895-33EF-ACC3-9307-68A06E8D4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540E02-D97E-5BB5-9ED5-8E8DB12A9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B2451A-E0D6-4C7D-DD69-631886615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35A0D48-9F20-ABF6-2160-EF7A1AE77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300" y="1427369"/>
            <a:ext cx="8345212" cy="469418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D16CF0A-2068-74EA-9EFF-9D7CD331DDC4}"/>
              </a:ext>
            </a:extLst>
          </p:cNvPr>
          <p:cNvSpPr/>
          <p:nvPr/>
        </p:nvSpPr>
        <p:spPr>
          <a:xfrm>
            <a:off x="5269422" y="3766090"/>
            <a:ext cx="6623077" cy="1084880"/>
          </a:xfrm>
          <a:prstGeom prst="rect">
            <a:avLst/>
          </a:prstGeom>
          <a:solidFill>
            <a:schemeClr val="accent3">
              <a:alpha val="2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Numbers that</a:t>
            </a:r>
            <a:br>
              <a:rPr lang="en-GB" sz="14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should never </a:t>
            </a:r>
            <a:br>
              <a:rPr lang="en-GB" sz="14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really change…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81A248-9924-A9F5-5A2D-0EC982624D4E}"/>
              </a:ext>
            </a:extLst>
          </p:cNvPr>
          <p:cNvSpPr/>
          <p:nvPr/>
        </p:nvSpPr>
        <p:spPr>
          <a:xfrm>
            <a:off x="227829" y="4169045"/>
            <a:ext cx="5041593" cy="1952506"/>
          </a:xfrm>
          <a:prstGeom prst="rect">
            <a:avLst/>
          </a:prstGeom>
          <a:solidFill>
            <a:schemeClr val="accent3">
              <a:alpha val="2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Last pbar cycle </a:t>
            </a:r>
            <a:br>
              <a:rPr lang="en-GB" sz="14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in ELENA:</a:t>
            </a:r>
          </a:p>
          <a:p>
            <a:pPr marL="123825" indent="-123825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Users taking</a:t>
            </a:r>
            <a:br>
              <a:rPr lang="en-GB" sz="14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beam can </a:t>
            </a:r>
            <a:br>
              <a:rPr lang="en-GB" sz="14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change </a:t>
            </a:r>
          </a:p>
          <a:p>
            <a:pPr marL="123825" indent="-123825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Intensity “shape” </a:t>
            </a:r>
            <a:br>
              <a:rPr lang="en-GB" sz="14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should remain </a:t>
            </a:r>
            <a:br>
              <a:rPr lang="en-GB" sz="14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“constant”</a:t>
            </a:r>
          </a:p>
        </p:txBody>
      </p:sp>
    </p:spTree>
    <p:extLst>
      <p:ext uri="{BB962C8B-B14F-4D97-AF65-F5344CB8AC3E}">
        <p14:creationId xmlns:p14="http://schemas.microsoft.com/office/powerpoint/2010/main" val="3126419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AD47F8-E69B-D7C5-840B-05812DEBA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Quick Eye on ELENA cycles (all!)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56360-B190-D9F4-DDEB-311E8BE3A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AA4914-C744-DA08-A105-751C3AF5F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CA2FC-8173-7B03-1B7B-AE9DC2423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00E879D-CC21-A878-271F-AB65D561A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00860"/>
            <a:ext cx="11376024" cy="65908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Keep an eye on the ELENA Vistar: live – and short history – check that all is well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at least on the the “production” cycles: </a:t>
            </a:r>
            <a:r>
              <a:rPr lang="en-US" sz="1700" dirty="0" err="1"/>
              <a:t>HMPROD1</a:t>
            </a:r>
            <a:r>
              <a:rPr lang="en-US" sz="1700" dirty="0"/>
              <a:t> and </a:t>
            </a:r>
            <a:r>
              <a:rPr lang="en-US" sz="1700" dirty="0" err="1"/>
              <a:t>PBMD1</a:t>
            </a:r>
            <a:r>
              <a:rPr lang="en-US" sz="1700" dirty="0"/>
              <a:t> (or </a:t>
            </a:r>
            <a:r>
              <a:rPr lang="en-US" sz="1700" dirty="0" err="1"/>
              <a:t>PBPRD1</a:t>
            </a:r>
            <a:r>
              <a:rPr lang="en-US" sz="1700" dirty="0"/>
              <a:t>) …</a:t>
            </a:r>
            <a:endParaRPr lang="en-CH" sz="1700" dirty="0"/>
          </a:p>
        </p:txBody>
      </p:sp>
      <p:pic>
        <p:nvPicPr>
          <p:cNvPr id="11" name="Picture 10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207FE2C8-1FFA-8BEB-8AF4-B59BDA20E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775" y="1756389"/>
            <a:ext cx="8834148" cy="441707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48BFA90-BAE1-7237-DCDF-E8A1F6A4A1C4}"/>
              </a:ext>
            </a:extLst>
          </p:cNvPr>
          <p:cNvSpPr/>
          <p:nvPr/>
        </p:nvSpPr>
        <p:spPr>
          <a:xfrm>
            <a:off x="285750" y="4108536"/>
            <a:ext cx="11448173" cy="234864"/>
          </a:xfrm>
          <a:prstGeom prst="rect">
            <a:avLst/>
          </a:prstGeom>
          <a:solidFill>
            <a:srgbClr val="00B05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“Your” cycles: </a:t>
            </a:r>
            <a:r>
              <a:rPr lang="en-GB" sz="1400" b="1" dirty="0" err="1">
                <a:solidFill>
                  <a:schemeClr val="bg2">
                    <a:lumMod val="10000"/>
                  </a:schemeClr>
                </a:solidFill>
              </a:rPr>
              <a:t>MD4</a:t>
            </a: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/6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6E6253-A875-0FC1-F7D8-9E7B0286B691}"/>
              </a:ext>
            </a:extLst>
          </p:cNvPr>
          <p:cNvSpPr/>
          <p:nvPr/>
        </p:nvSpPr>
        <p:spPr>
          <a:xfrm>
            <a:off x="285749" y="4788385"/>
            <a:ext cx="11448173" cy="153564"/>
          </a:xfrm>
          <a:prstGeom prst="rect">
            <a:avLst/>
          </a:prstGeom>
          <a:solidFill>
            <a:schemeClr val="accent1">
              <a:alpha val="2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Physics H</a:t>
            </a:r>
            <a:r>
              <a:rPr lang="en-GB" sz="1400" b="1" baseline="30000" dirty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en-GB" sz="1400" b="1" dirty="0" err="1">
                <a:solidFill>
                  <a:schemeClr val="bg2">
                    <a:lumMod val="10000"/>
                  </a:schemeClr>
                </a:solidFill>
              </a:rPr>
              <a:t>HMPROD1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A18D91-C356-6679-7054-81B57216BE36}"/>
              </a:ext>
            </a:extLst>
          </p:cNvPr>
          <p:cNvSpPr/>
          <p:nvPr/>
        </p:nvSpPr>
        <p:spPr>
          <a:xfrm>
            <a:off x="285748" y="5365994"/>
            <a:ext cx="11448173" cy="153564"/>
          </a:xfrm>
          <a:prstGeom prst="rect">
            <a:avLst/>
          </a:prstGeom>
          <a:solidFill>
            <a:schemeClr val="accent3">
              <a:alpha val="2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</a:rPr>
              <a:t>Physics pbar: </a:t>
            </a:r>
            <a:r>
              <a:rPr lang="en-GB" sz="1400" b="1" dirty="0" err="1">
                <a:solidFill>
                  <a:schemeClr val="bg2">
                    <a:lumMod val="10000"/>
                  </a:schemeClr>
                </a:solidFill>
              </a:rPr>
              <a:t>PBMD1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E45CBC22-1194-D4BF-CD7D-5F3F457B16DA}"/>
              </a:ext>
            </a:extLst>
          </p:cNvPr>
          <p:cNvSpPr/>
          <p:nvPr/>
        </p:nvSpPr>
        <p:spPr>
          <a:xfrm>
            <a:off x="2417736" y="1756389"/>
            <a:ext cx="278969" cy="1901211"/>
          </a:xfrm>
          <a:prstGeom prst="lef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662DEA-DF1B-6ECB-6955-DE06F544B380}"/>
              </a:ext>
            </a:extLst>
          </p:cNvPr>
          <p:cNvSpPr txBox="1"/>
          <p:nvPr/>
        </p:nvSpPr>
        <p:spPr>
          <a:xfrm>
            <a:off x="488818" y="1827776"/>
            <a:ext cx="192891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i="1" dirty="0"/>
              <a:t>LIVE VIEW</a:t>
            </a:r>
          </a:p>
          <a:p>
            <a:pPr algn="l"/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Showing which cycle is being played, and a </a:t>
            </a:r>
            <a:br>
              <a:rPr lang="en-GB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short history of performance</a:t>
            </a:r>
          </a:p>
        </p:txBody>
      </p:sp>
    </p:spTree>
    <p:extLst>
      <p:ext uri="{BB962C8B-B14F-4D97-AF65-F5344CB8AC3E}">
        <p14:creationId xmlns:p14="http://schemas.microsoft.com/office/powerpoint/2010/main" val="2478404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75F72-B3F2-A7D1-D1F9-3E6BFCBE3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20986-D52A-405F-CA50-D14DAD589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12/05/2025 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E5830-9F45-EEF8-186D-1F7973A0A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Gamba, L. Ponce et al. | ATSOA2025 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42ABA-CAA0-9021-3B0D-1DB44BAB9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25</a:t>
            </a:fld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3110AC-AE89-3B9B-00ED-120D89145D70}"/>
              </a:ext>
            </a:extLst>
          </p:cNvPr>
          <p:cNvSpPr txBox="1"/>
          <p:nvPr/>
        </p:nvSpPr>
        <p:spPr>
          <a:xfrm>
            <a:off x="4983523" y="2905780"/>
            <a:ext cx="2224969" cy="5232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3400" b="1" dirty="0"/>
              <a:t>APPENDIX</a:t>
            </a:r>
            <a:endParaRPr lang="en-GB" sz="3400" b="1" noProof="0" dirty="0"/>
          </a:p>
        </p:txBody>
      </p:sp>
    </p:spTree>
    <p:extLst>
      <p:ext uri="{BB962C8B-B14F-4D97-AF65-F5344CB8AC3E}">
        <p14:creationId xmlns:p14="http://schemas.microsoft.com/office/powerpoint/2010/main" val="20441972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3EA9A76-FDA2-17AD-A1EF-0334852E8207}"/>
              </a:ext>
            </a:extLst>
          </p:cNvPr>
          <p:cNvGrpSpPr/>
          <p:nvPr/>
        </p:nvGrpSpPr>
        <p:grpSpPr>
          <a:xfrm>
            <a:off x="3657600" y="1090862"/>
            <a:ext cx="8280732" cy="5115270"/>
            <a:chOff x="1230547" y="1905417"/>
            <a:chExt cx="6944168" cy="428963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8A17C89-3EF2-94F7-1B28-2C868B931910}"/>
                </a:ext>
              </a:extLst>
            </p:cNvPr>
            <p:cNvGrpSpPr/>
            <p:nvPr/>
          </p:nvGrpSpPr>
          <p:grpSpPr>
            <a:xfrm>
              <a:off x="1230547" y="1905417"/>
              <a:ext cx="6944168" cy="4289632"/>
              <a:chOff x="1617992" y="1721384"/>
              <a:chExt cx="7224088" cy="4462547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92DBAF0-46B9-75EC-2080-7880A3574F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6751"/>
              <a:stretch/>
            </p:blipFill>
            <p:spPr>
              <a:xfrm>
                <a:off x="3349920" y="1779557"/>
                <a:ext cx="5492160" cy="4404374"/>
              </a:xfrm>
              <a:prstGeom prst="rect">
                <a:avLst/>
              </a:prstGeom>
            </p:spPr>
          </p:pic>
          <p:pic>
            <p:nvPicPr>
              <p:cNvPr id="13" name="Picture 12" descr="ADmachine2010.pdf">
                <a:extLst>
                  <a:ext uri="{FF2B5EF4-FFF2-40B4-BE49-F238E27FC236}">
                    <a16:creationId xmlns:a16="http://schemas.microsoft.com/office/drawing/2014/main" id="{D05077D0-3749-53ED-FC60-D9AB9A90D9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633" t="49246" r="75333" b="6080"/>
              <a:stretch/>
            </p:blipFill>
            <p:spPr>
              <a:xfrm rot="5400000">
                <a:off x="3264054" y="75322"/>
                <a:ext cx="774000" cy="4066124"/>
              </a:xfrm>
              <a:custGeom>
                <a:avLst/>
                <a:gdLst>
                  <a:gd name="connsiteX0" fmla="*/ 0 w 774000"/>
                  <a:gd name="connsiteY0" fmla="*/ 4066124 h 4066124"/>
                  <a:gd name="connsiteX1" fmla="*/ 0 w 774000"/>
                  <a:gd name="connsiteY1" fmla="*/ 3691610 h 4066124"/>
                  <a:gd name="connsiteX2" fmla="*/ 57932 w 774000"/>
                  <a:gd name="connsiteY2" fmla="*/ 3526706 h 4066124"/>
                  <a:gd name="connsiteX3" fmla="*/ 196625 w 774000"/>
                  <a:gd name="connsiteY3" fmla="*/ 3147216 h 4066124"/>
                  <a:gd name="connsiteX4" fmla="*/ 402922 w 774000"/>
                  <a:gd name="connsiteY4" fmla="*/ 2444689 h 4066124"/>
                  <a:gd name="connsiteX5" fmla="*/ 408498 w 774000"/>
                  <a:gd name="connsiteY5" fmla="*/ 2104577 h 4066124"/>
                  <a:gd name="connsiteX6" fmla="*/ 386195 w 774000"/>
                  <a:gd name="connsiteY6" fmla="*/ 844489 h 4066124"/>
                  <a:gd name="connsiteX7" fmla="*/ 440890 w 774000"/>
                  <a:gd name="connsiteY7" fmla="*/ 35813 h 4066124"/>
                  <a:gd name="connsiteX8" fmla="*/ 450920 w 774000"/>
                  <a:gd name="connsiteY8" fmla="*/ 0 h 4066124"/>
                  <a:gd name="connsiteX9" fmla="*/ 774000 w 774000"/>
                  <a:gd name="connsiteY9" fmla="*/ 0 h 4066124"/>
                  <a:gd name="connsiteX10" fmla="*/ 774000 w 774000"/>
                  <a:gd name="connsiteY10" fmla="*/ 288183 h 4066124"/>
                  <a:gd name="connsiteX11" fmla="*/ 771958 w 774000"/>
                  <a:gd name="connsiteY11" fmla="*/ 300867 h 4066124"/>
                  <a:gd name="connsiteX12" fmla="*/ 687278 w 774000"/>
                  <a:gd name="connsiteY12" fmla="*/ 939274 h 4066124"/>
                  <a:gd name="connsiteX13" fmla="*/ 609220 w 774000"/>
                  <a:gd name="connsiteY13" fmla="*/ 2807104 h 4066124"/>
                  <a:gd name="connsiteX14" fmla="*/ 475405 w 774000"/>
                  <a:gd name="connsiteY14" fmla="*/ 2979947 h 4066124"/>
                  <a:gd name="connsiteX15" fmla="*/ 453103 w 774000"/>
                  <a:gd name="connsiteY15" fmla="*/ 3219699 h 4066124"/>
                  <a:gd name="connsiteX16" fmla="*/ 330439 w 774000"/>
                  <a:gd name="connsiteY16" fmla="*/ 3933377 h 4066124"/>
                  <a:gd name="connsiteX17" fmla="*/ 267801 w 774000"/>
                  <a:gd name="connsiteY17" fmla="*/ 4046022 h 4066124"/>
                  <a:gd name="connsiteX18" fmla="*/ 249983 w 774000"/>
                  <a:gd name="connsiteY18" fmla="*/ 4066124 h 406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74000" h="4066124">
                    <a:moveTo>
                      <a:pt x="0" y="4066124"/>
                    </a:moveTo>
                    <a:lnTo>
                      <a:pt x="0" y="3691610"/>
                    </a:lnTo>
                    <a:lnTo>
                      <a:pt x="57932" y="3526706"/>
                    </a:lnTo>
                    <a:cubicBezTo>
                      <a:pt x="105557" y="3399745"/>
                      <a:pt x="159454" y="3265233"/>
                      <a:pt x="196625" y="3147216"/>
                    </a:cubicBezTo>
                    <a:cubicBezTo>
                      <a:pt x="270966" y="2911182"/>
                      <a:pt x="367610" y="2618462"/>
                      <a:pt x="402922" y="2444689"/>
                    </a:cubicBezTo>
                    <a:cubicBezTo>
                      <a:pt x="438234" y="2270916"/>
                      <a:pt x="411286" y="2371277"/>
                      <a:pt x="408498" y="2104577"/>
                    </a:cubicBezTo>
                    <a:lnTo>
                      <a:pt x="386195" y="844489"/>
                    </a:lnTo>
                    <a:cubicBezTo>
                      <a:pt x="386195" y="844489"/>
                      <a:pt x="392599" y="281715"/>
                      <a:pt x="440890" y="35813"/>
                    </a:cubicBezTo>
                    <a:lnTo>
                      <a:pt x="450920" y="0"/>
                    </a:lnTo>
                    <a:lnTo>
                      <a:pt x="774000" y="0"/>
                    </a:lnTo>
                    <a:lnTo>
                      <a:pt x="774000" y="288183"/>
                    </a:lnTo>
                    <a:lnTo>
                      <a:pt x="771958" y="300867"/>
                    </a:lnTo>
                    <a:cubicBezTo>
                      <a:pt x="742105" y="479054"/>
                      <a:pt x="703540" y="697200"/>
                      <a:pt x="687278" y="939274"/>
                    </a:cubicBezTo>
                    <a:cubicBezTo>
                      <a:pt x="654754" y="1423423"/>
                      <a:pt x="633381" y="2623109"/>
                      <a:pt x="609220" y="2807104"/>
                    </a:cubicBezTo>
                    <a:cubicBezTo>
                      <a:pt x="585059" y="2991099"/>
                      <a:pt x="501424" y="2916757"/>
                      <a:pt x="475405" y="2979947"/>
                    </a:cubicBezTo>
                    <a:cubicBezTo>
                      <a:pt x="449386" y="3043137"/>
                      <a:pt x="477264" y="3060794"/>
                      <a:pt x="453103" y="3219699"/>
                    </a:cubicBezTo>
                    <a:cubicBezTo>
                      <a:pt x="428942" y="3378604"/>
                      <a:pt x="397346" y="3769826"/>
                      <a:pt x="330439" y="3933377"/>
                    </a:cubicBezTo>
                    <a:cubicBezTo>
                      <a:pt x="313712" y="3974265"/>
                      <a:pt x="291991" y="4012249"/>
                      <a:pt x="267801" y="4046022"/>
                    </a:cubicBezTo>
                    <a:lnTo>
                      <a:pt x="249983" y="4066124"/>
                    </a:lnTo>
                    <a:close/>
                  </a:path>
                </a:pathLst>
              </a:custGeom>
              <a:noFill/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8B75C99-D321-7F17-B42F-5049BBEDC585}"/>
                </a:ext>
              </a:extLst>
            </p:cNvPr>
            <p:cNvSpPr txBox="1"/>
            <p:nvPr/>
          </p:nvSpPr>
          <p:spPr>
            <a:xfrm>
              <a:off x="5184226" y="2303834"/>
              <a:ext cx="1062791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800" b="1" dirty="0">
                  <a:solidFill>
                    <a:schemeClr val="tx2"/>
                  </a:solidFill>
                </a:rPr>
                <a:t>AD ring length: 182 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4190391-1B37-0F4F-19CC-9943FEDC29ED}"/>
                </a:ext>
              </a:extLst>
            </p:cNvPr>
            <p:cNvSpPr txBox="1"/>
            <p:nvPr/>
          </p:nvSpPr>
          <p:spPr>
            <a:xfrm>
              <a:off x="5007896" y="3378280"/>
              <a:ext cx="176330" cy="923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600" b="1" dirty="0">
                  <a:solidFill>
                    <a:schemeClr val="tx2"/>
                  </a:solidFill>
                </a:rPr>
                <a:t>30 m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668413-E42B-D675-EA24-97432FE9D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450" y="929408"/>
            <a:ext cx="5962153" cy="342153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>
                <a:solidFill>
                  <a:schemeClr val="accent3"/>
                </a:solidFill>
              </a:rPr>
              <a:t>Slow</a:t>
            </a:r>
            <a:r>
              <a:rPr lang="en-CH" sz="1800" dirty="0"/>
              <a:t> machines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500" dirty="0"/>
              <a:t>Featuring </a:t>
            </a:r>
            <a:r>
              <a:rPr lang="en-CH" sz="1500" dirty="0">
                <a:solidFill>
                  <a:schemeClr val="accent3"/>
                </a:solidFill>
              </a:rPr>
              <a:t>cooling</a:t>
            </a:r>
            <a:r>
              <a:rPr lang="en-CH" sz="1500" dirty="0"/>
              <a:t>: </a:t>
            </a:r>
            <a:br>
              <a:rPr lang="en-CH" sz="1500" dirty="0"/>
            </a:br>
            <a:r>
              <a:rPr lang="en-CH" sz="1500" dirty="0"/>
              <a:t>i.e. no emittance preservation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Mostly relying on destructive </a:t>
            </a:r>
            <a:br>
              <a:rPr lang="en-CH" sz="1800" dirty="0"/>
            </a:br>
            <a:r>
              <a:rPr lang="en-CH" sz="1800" dirty="0"/>
              <a:t>transverse measurements: </a:t>
            </a:r>
            <a:r>
              <a:rPr lang="en-CH" sz="1800" dirty="0">
                <a:solidFill>
                  <a:schemeClr val="accent3"/>
                </a:solidFill>
              </a:rPr>
              <a:t>scrapers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500" dirty="0">
                <a:solidFill>
                  <a:schemeClr val="accent3"/>
                </a:solidFill>
              </a:rPr>
              <a:t>IPM</a:t>
            </a:r>
            <a:r>
              <a:rPr lang="en-CH" sz="1500" dirty="0"/>
              <a:t> in AD seems to work since this yets!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500" dirty="0">
                <a:solidFill>
                  <a:schemeClr val="accent3"/>
                </a:solidFill>
              </a:rPr>
              <a:t>Neutrals</a:t>
            </a:r>
            <a:r>
              <a:rPr lang="en-CH" sz="1500" dirty="0"/>
              <a:t> monitor in ELENA (H</a:t>
            </a:r>
            <a:r>
              <a:rPr lang="en-CH" sz="1500" baseline="30000" dirty="0"/>
              <a:t>-</a:t>
            </a:r>
            <a:r>
              <a:rPr lang="en-CH" sz="1500" dirty="0"/>
              <a:t> only): usable? </a:t>
            </a:r>
            <a:endParaRPr lang="en-CH" sz="1500" baseline="30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500" dirty="0">
                <a:solidFill>
                  <a:schemeClr val="accent3"/>
                </a:solidFill>
              </a:rPr>
              <a:t>SEMs</a:t>
            </a:r>
            <a:r>
              <a:rPr lang="en-CH" sz="1500" dirty="0"/>
              <a:t> in ELENA for ejected beam </a:t>
            </a:r>
            <a:r>
              <a:rPr lang="en-US" sz="1500" dirty="0"/>
              <a:t>characterization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500" dirty="0" err="1">
                <a:solidFill>
                  <a:schemeClr val="accent3"/>
                </a:solidFill>
              </a:rPr>
              <a:t>BTVs</a:t>
            </a:r>
            <a:r>
              <a:rPr lang="en-US" sz="1500" dirty="0"/>
              <a:t> partially used for optics matching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Intensity (and Schottky) monitoring essential!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500" dirty="0"/>
              <a:t>Several “</a:t>
            </a:r>
            <a:r>
              <a:rPr lang="en-CH" sz="1500" dirty="0">
                <a:solidFill>
                  <a:schemeClr val="accent3"/>
                </a:solidFill>
              </a:rPr>
              <a:t>BCT</a:t>
            </a:r>
            <a:r>
              <a:rPr lang="en-CH" sz="1500" dirty="0"/>
              <a:t>”s, and </a:t>
            </a:r>
            <a:r>
              <a:rPr lang="en-CH" sz="1500" dirty="0">
                <a:solidFill>
                  <a:schemeClr val="accent3"/>
                </a:solidFill>
              </a:rPr>
              <a:t>BCCCA</a:t>
            </a:r>
            <a:r>
              <a:rPr lang="en-CH" sz="1500" dirty="0"/>
              <a:t> in AD, (</a:t>
            </a:r>
            <a:r>
              <a:rPr lang="en-CH" sz="1500" dirty="0">
                <a:solidFill>
                  <a:schemeClr val="accent3"/>
                </a:solidFill>
              </a:rPr>
              <a:t>using BPMs in ELENA</a:t>
            </a:r>
            <a:r>
              <a:rPr lang="en-CH" sz="1500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CE987D-B771-E6CC-9888-DCC516A94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Overview of AD and ELENA rings and instruments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8A065-1EE1-6BCB-F3AB-A57C57A0C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F83F0-BE1D-6BDC-1595-3440DF744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06BE5-D9A7-561A-A26E-575E104B9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F62E706-E4A7-4DA9-C844-AADFBC94EBA2}"/>
              </a:ext>
            </a:extLst>
          </p:cNvPr>
          <p:cNvGrpSpPr/>
          <p:nvPr/>
        </p:nvGrpSpPr>
        <p:grpSpPr>
          <a:xfrm>
            <a:off x="7949772" y="2462039"/>
            <a:ext cx="3834239" cy="1511615"/>
            <a:chOff x="7949772" y="2462039"/>
            <a:chExt cx="3834239" cy="151161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E5DBB1-19B1-A016-DA82-4DBD18F166BF}"/>
                </a:ext>
              </a:extLst>
            </p:cNvPr>
            <p:cNvSpPr txBox="1"/>
            <p:nvPr/>
          </p:nvSpPr>
          <p:spPr>
            <a:xfrm>
              <a:off x="8879595" y="3442157"/>
              <a:ext cx="1492533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SCRAPERs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EA0A3B3-7D15-23D3-053A-D3BA93CE8860}"/>
                </a:ext>
              </a:extLst>
            </p:cNvPr>
            <p:cNvSpPr/>
            <p:nvPr/>
          </p:nvSpPr>
          <p:spPr>
            <a:xfrm>
              <a:off x="7949772" y="2462039"/>
              <a:ext cx="375046" cy="351831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DD9921A-FAAA-E750-95B6-C72D5563DA35}"/>
                </a:ext>
              </a:extLst>
            </p:cNvPr>
            <p:cNvSpPr/>
            <p:nvPr/>
          </p:nvSpPr>
          <p:spPr>
            <a:xfrm>
              <a:off x="11408965" y="3309206"/>
              <a:ext cx="375046" cy="66444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33308B9-DCE6-1A41-4DDB-D69C4E919DBA}"/>
                </a:ext>
              </a:extLst>
            </p:cNvPr>
            <p:cNvCxnSpPr>
              <a:cxnSpLocks/>
              <a:stCxn id="14" idx="0"/>
              <a:endCxn id="15" idx="5"/>
            </p:cNvCxnSpPr>
            <p:nvPr/>
          </p:nvCxnSpPr>
          <p:spPr>
            <a:xfrm flipH="1" flipV="1">
              <a:off x="8269894" y="2762346"/>
              <a:ext cx="1355968" cy="67981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1C67908-F972-2527-B561-D3AB9C1C4788}"/>
                </a:ext>
              </a:extLst>
            </p:cNvPr>
            <p:cNvCxnSpPr>
              <a:cxnSpLocks/>
              <a:stCxn id="14" idx="3"/>
              <a:endCxn id="16" idx="2"/>
            </p:cNvCxnSpPr>
            <p:nvPr/>
          </p:nvCxnSpPr>
          <p:spPr>
            <a:xfrm>
              <a:off x="10372128" y="3626823"/>
              <a:ext cx="1036837" cy="1460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A282724-5C51-41C9-41F0-DFC996B751B5}"/>
              </a:ext>
            </a:extLst>
          </p:cNvPr>
          <p:cNvGrpSpPr/>
          <p:nvPr/>
        </p:nvGrpSpPr>
        <p:grpSpPr>
          <a:xfrm>
            <a:off x="6329980" y="3696017"/>
            <a:ext cx="1375111" cy="1204693"/>
            <a:chOff x="6329980" y="3696017"/>
            <a:chExt cx="1375111" cy="120469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71863C-3ABF-1E4E-22FE-11E94F60FA1E}"/>
                </a:ext>
              </a:extLst>
            </p:cNvPr>
            <p:cNvSpPr txBox="1"/>
            <p:nvPr/>
          </p:nvSpPr>
          <p:spPr>
            <a:xfrm>
              <a:off x="6782601" y="4531378"/>
              <a:ext cx="922490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IPM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E46D90D-B14E-6B6B-6B5B-02D24D5FC2E0}"/>
                </a:ext>
              </a:extLst>
            </p:cNvPr>
            <p:cNvSpPr/>
            <p:nvPr/>
          </p:nvSpPr>
          <p:spPr>
            <a:xfrm>
              <a:off x="6329980" y="3696017"/>
              <a:ext cx="283763" cy="351831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7B92CBE-64DA-AE28-75FD-54C3A2C665EF}"/>
                </a:ext>
              </a:extLst>
            </p:cNvPr>
            <p:cNvCxnSpPr>
              <a:cxnSpLocks/>
              <a:endCxn id="26" idx="5"/>
            </p:cNvCxnSpPr>
            <p:nvPr/>
          </p:nvCxnSpPr>
          <p:spPr>
            <a:xfrm flipH="1" flipV="1">
              <a:off x="6572187" y="3996324"/>
              <a:ext cx="614960" cy="53505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AFB83247-5642-3080-3941-72E72B756B9C}"/>
              </a:ext>
            </a:extLst>
          </p:cNvPr>
          <p:cNvSpPr txBox="1"/>
          <p:nvPr/>
        </p:nvSpPr>
        <p:spPr>
          <a:xfrm>
            <a:off x="7865702" y="4239797"/>
            <a:ext cx="1244204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Neutral H monitor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745F568-422A-6796-71B5-661EE8112FDB}"/>
              </a:ext>
            </a:extLst>
          </p:cNvPr>
          <p:cNvCxnSpPr>
            <a:cxnSpLocks/>
            <a:stCxn id="32" idx="0"/>
          </p:cNvCxnSpPr>
          <p:nvPr/>
        </p:nvCxnSpPr>
        <p:spPr>
          <a:xfrm flipH="1" flipV="1">
            <a:off x="8034444" y="2944373"/>
            <a:ext cx="453360" cy="12954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A06398A1-7B4C-6CB4-DFE7-129B6521F875}"/>
              </a:ext>
            </a:extLst>
          </p:cNvPr>
          <p:cNvSpPr/>
          <p:nvPr/>
        </p:nvSpPr>
        <p:spPr>
          <a:xfrm>
            <a:off x="7885454" y="2723869"/>
            <a:ext cx="212590" cy="19943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F68E66FB-1D48-3141-0526-F0A864967292}"/>
              </a:ext>
            </a:extLst>
          </p:cNvPr>
          <p:cNvGrpSpPr/>
          <p:nvPr/>
        </p:nvGrpSpPr>
        <p:grpSpPr>
          <a:xfrm>
            <a:off x="430943" y="4420640"/>
            <a:ext cx="5395698" cy="1960454"/>
            <a:chOff x="224116" y="4252403"/>
            <a:chExt cx="5858732" cy="2128691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E7196AB-08ED-BF9B-9918-D388609AC6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11075"/>
            <a:stretch/>
          </p:blipFill>
          <p:spPr>
            <a:xfrm>
              <a:off x="224116" y="4258933"/>
              <a:ext cx="2793424" cy="2122161"/>
            </a:xfrm>
            <a:prstGeom prst="rect">
              <a:avLst/>
            </a:prstGeom>
          </p:spPr>
        </p:pic>
        <p:pic>
          <p:nvPicPr>
            <p:cNvPr id="43" name="Picture 4">
              <a:extLst>
                <a:ext uri="{FF2B5EF4-FFF2-40B4-BE49-F238E27FC236}">
                  <a16:creationId xmlns:a16="http://schemas.microsoft.com/office/drawing/2014/main" id="{46217161-9FF6-4E8B-CDB0-7CFA7CA795B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91"/>
            <a:stretch/>
          </p:blipFill>
          <p:spPr bwMode="auto">
            <a:xfrm>
              <a:off x="3201413" y="4252403"/>
              <a:ext cx="2881435" cy="21221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637BF1D-CDFB-9E25-E744-41D92DFEE8A3}"/>
                </a:ext>
              </a:extLst>
            </p:cNvPr>
            <p:cNvGrpSpPr/>
            <p:nvPr/>
          </p:nvGrpSpPr>
          <p:grpSpPr>
            <a:xfrm>
              <a:off x="673040" y="4509779"/>
              <a:ext cx="1302281" cy="1062855"/>
              <a:chOff x="2153273" y="3672653"/>
              <a:chExt cx="1302281" cy="1062855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4B0E6A3-9D3B-673F-9480-0E077BA7D813}"/>
                  </a:ext>
                </a:extLst>
              </p:cNvPr>
              <p:cNvSpPr txBox="1"/>
              <p:nvPr/>
            </p:nvSpPr>
            <p:spPr>
              <a:xfrm>
                <a:off x="2153273" y="4427731"/>
                <a:ext cx="1302281" cy="30777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14288" algn="ctr"/>
                <a:r>
                  <a:rPr lang="en-US" sz="1400" b="1" kern="0" dirty="0"/>
                  <a:t>AD s</a:t>
                </a:r>
                <a:r>
                  <a:rPr lang="en-CH" sz="1400" b="1" kern="0" dirty="0"/>
                  <a:t>-cooling</a:t>
                </a:r>
              </a:p>
            </p:txBody>
          </p: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6DC9B7B4-135A-B972-A4D4-0CBD7B18D4DB}"/>
                  </a:ext>
                </a:extLst>
              </p:cNvPr>
              <p:cNvCxnSpPr>
                <a:cxnSpLocks/>
                <a:stCxn id="45" idx="0"/>
              </p:cNvCxnSpPr>
              <p:nvPr/>
            </p:nvCxnSpPr>
            <p:spPr bwMode="auto">
              <a:xfrm flipH="1" flipV="1">
                <a:off x="2590021" y="3672653"/>
                <a:ext cx="214393" cy="75507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5F527396-943A-FD83-65E7-EE65549D529D}"/>
                  </a:ext>
                </a:extLst>
              </p:cNvPr>
              <p:cNvCxnSpPr>
                <a:cxnSpLocks/>
                <a:stCxn id="45" idx="0"/>
              </p:cNvCxnSpPr>
              <p:nvPr/>
            </p:nvCxnSpPr>
            <p:spPr bwMode="auto">
              <a:xfrm flipV="1">
                <a:off x="2804414" y="3896885"/>
                <a:ext cx="346369" cy="530846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937E421-CD63-5CCD-2542-6638C2A3C5AE}"/>
                </a:ext>
              </a:extLst>
            </p:cNvPr>
            <p:cNvGrpSpPr/>
            <p:nvPr/>
          </p:nvGrpSpPr>
          <p:grpSpPr>
            <a:xfrm>
              <a:off x="1522058" y="5169949"/>
              <a:ext cx="1302280" cy="853002"/>
              <a:chOff x="3364133" y="4636874"/>
              <a:chExt cx="1302280" cy="853002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148C0D9-1F88-97C7-20CD-D3E98325BC80}"/>
                  </a:ext>
                </a:extLst>
              </p:cNvPr>
              <p:cNvSpPr txBox="1"/>
              <p:nvPr/>
            </p:nvSpPr>
            <p:spPr>
              <a:xfrm>
                <a:off x="3364133" y="5182099"/>
                <a:ext cx="1302280" cy="30777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14288" algn="ctr"/>
                <a:r>
                  <a:rPr lang="en-US" sz="1400" b="1" kern="0" dirty="0"/>
                  <a:t>AD e</a:t>
                </a:r>
                <a:r>
                  <a:rPr lang="en-CH" sz="1400" b="1" kern="0" dirty="0"/>
                  <a:t>-cooling</a:t>
                </a:r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C9F64F68-E84C-BE4A-14A7-635AAE1CB157}"/>
                  </a:ext>
                </a:extLst>
              </p:cNvPr>
              <p:cNvCxnSpPr>
                <a:cxnSpLocks/>
                <a:stCxn id="49" idx="0"/>
              </p:cNvCxnSpPr>
              <p:nvPr/>
            </p:nvCxnSpPr>
            <p:spPr bwMode="auto">
              <a:xfrm flipV="1">
                <a:off x="4015273" y="4636874"/>
                <a:ext cx="0" cy="545225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51658C7A-C144-5CCD-A1A0-90577C036AE7}"/>
                  </a:ext>
                </a:extLst>
              </p:cNvPr>
              <p:cNvCxnSpPr>
                <a:cxnSpLocks/>
                <a:stCxn id="49" idx="0"/>
              </p:cNvCxnSpPr>
              <p:nvPr/>
            </p:nvCxnSpPr>
            <p:spPr bwMode="auto">
              <a:xfrm flipV="1">
                <a:off x="4015273" y="4918976"/>
                <a:ext cx="538876" cy="263123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C8170C2-16D5-1AC8-28AF-EC6F68FED029}"/>
                </a:ext>
              </a:extLst>
            </p:cNvPr>
            <p:cNvGrpSpPr/>
            <p:nvPr/>
          </p:nvGrpSpPr>
          <p:grpSpPr>
            <a:xfrm>
              <a:off x="3806801" y="4518977"/>
              <a:ext cx="1651734" cy="1409466"/>
              <a:chOff x="5051467" y="3408686"/>
              <a:chExt cx="1651734" cy="1409466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B355F1D-41ED-1663-2004-1E636E9B6A82}"/>
                  </a:ext>
                </a:extLst>
              </p:cNvPr>
              <p:cNvSpPr txBox="1"/>
              <p:nvPr/>
            </p:nvSpPr>
            <p:spPr>
              <a:xfrm>
                <a:off x="5051467" y="3408686"/>
                <a:ext cx="1651734" cy="30777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14288" algn="ctr"/>
                <a:r>
                  <a:rPr lang="en-US" sz="1400" b="1" kern="0" dirty="0"/>
                  <a:t>ELENA e</a:t>
                </a:r>
                <a:r>
                  <a:rPr lang="en-CH" sz="1400" b="1" kern="0" dirty="0"/>
                  <a:t>-cooling</a:t>
                </a: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A9C7BFE3-2A04-C1CA-684C-5F9AEB1FFA9E}"/>
                  </a:ext>
                </a:extLst>
              </p:cNvPr>
              <p:cNvCxnSpPr>
                <a:cxnSpLocks/>
                <a:stCxn id="53" idx="2"/>
              </p:cNvCxnSpPr>
              <p:nvPr/>
            </p:nvCxnSpPr>
            <p:spPr bwMode="auto">
              <a:xfrm flipH="1">
                <a:off x="5356655" y="3716463"/>
                <a:ext cx="520679" cy="88842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D7D334D9-83AE-FB47-856B-B698E1EB57E0}"/>
                  </a:ext>
                </a:extLst>
              </p:cNvPr>
              <p:cNvCxnSpPr>
                <a:cxnSpLocks/>
                <a:stCxn id="53" idx="2"/>
              </p:cNvCxnSpPr>
              <p:nvPr/>
            </p:nvCxnSpPr>
            <p:spPr bwMode="auto">
              <a:xfrm>
                <a:off x="5877334" y="3716463"/>
                <a:ext cx="605388" cy="1101689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A7F034F-AC00-8C4D-8D06-F2FF5C3A3067}"/>
              </a:ext>
            </a:extLst>
          </p:cNvPr>
          <p:cNvGrpSpPr/>
          <p:nvPr/>
        </p:nvGrpSpPr>
        <p:grpSpPr>
          <a:xfrm>
            <a:off x="7949772" y="1813726"/>
            <a:ext cx="2922960" cy="1923457"/>
            <a:chOff x="7949772" y="1813726"/>
            <a:chExt cx="2922960" cy="1923457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8A3F2FD-66F8-4A2A-67A3-F53804CDA29E}"/>
                </a:ext>
              </a:extLst>
            </p:cNvPr>
            <p:cNvSpPr txBox="1"/>
            <p:nvPr/>
          </p:nvSpPr>
          <p:spPr>
            <a:xfrm>
              <a:off x="9067954" y="1813726"/>
              <a:ext cx="942474" cy="27699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3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b="1" dirty="0">
                  <a:solidFill>
                    <a:schemeClr val="accent3"/>
                  </a:solidFill>
                </a:rPr>
                <a:t>SEMs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46C8D44-D4C8-3542-E555-CAC7BAEF0376}"/>
                </a:ext>
              </a:extLst>
            </p:cNvPr>
            <p:cNvCxnSpPr>
              <a:cxnSpLocks/>
            </p:cNvCxnSpPr>
            <p:nvPr/>
          </p:nvCxnSpPr>
          <p:spPr>
            <a:xfrm>
              <a:off x="8716521" y="2362096"/>
              <a:ext cx="26186" cy="22679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843AAA5-24AE-44F5-B7D5-2828073D0EF8}"/>
                </a:ext>
              </a:extLst>
            </p:cNvPr>
            <p:cNvCxnSpPr>
              <a:cxnSpLocks/>
            </p:cNvCxnSpPr>
            <p:nvPr/>
          </p:nvCxnSpPr>
          <p:spPr>
            <a:xfrm>
              <a:off x="8970391" y="2335460"/>
              <a:ext cx="26186" cy="22679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BD132601-E6AD-429D-DC4C-E25BCBA77BFA}"/>
                </a:ext>
              </a:extLst>
            </p:cNvPr>
            <p:cNvCxnSpPr>
              <a:cxnSpLocks/>
            </p:cNvCxnSpPr>
            <p:nvPr/>
          </p:nvCxnSpPr>
          <p:spPr>
            <a:xfrm>
              <a:off x="9211168" y="2305827"/>
              <a:ext cx="26186" cy="22679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6E3ECEF-D9D9-941D-77C2-71433592F49A}"/>
                </a:ext>
              </a:extLst>
            </p:cNvPr>
            <p:cNvCxnSpPr>
              <a:cxnSpLocks/>
            </p:cNvCxnSpPr>
            <p:nvPr/>
          </p:nvCxnSpPr>
          <p:spPr>
            <a:xfrm>
              <a:off x="9425759" y="2279834"/>
              <a:ext cx="26186" cy="22679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209E449-BEA9-A48F-59DD-D995CC910DCD}"/>
                </a:ext>
              </a:extLst>
            </p:cNvPr>
            <p:cNvCxnSpPr>
              <a:cxnSpLocks/>
            </p:cNvCxnSpPr>
            <p:nvPr/>
          </p:nvCxnSpPr>
          <p:spPr>
            <a:xfrm>
              <a:off x="9640350" y="2253841"/>
              <a:ext cx="26186" cy="22679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36A59101-557E-2EE9-60B9-46A99234AB82}"/>
                </a:ext>
              </a:extLst>
            </p:cNvPr>
            <p:cNvCxnSpPr>
              <a:cxnSpLocks/>
            </p:cNvCxnSpPr>
            <p:nvPr/>
          </p:nvCxnSpPr>
          <p:spPr>
            <a:xfrm>
              <a:off x="9854941" y="2227848"/>
              <a:ext cx="26186" cy="22679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573EAD6-68A6-82F9-A7E8-C0FD317C12AE}"/>
                </a:ext>
              </a:extLst>
            </p:cNvPr>
            <p:cNvCxnSpPr>
              <a:cxnSpLocks/>
            </p:cNvCxnSpPr>
            <p:nvPr/>
          </p:nvCxnSpPr>
          <p:spPr>
            <a:xfrm>
              <a:off x="9321466" y="2637954"/>
              <a:ext cx="216391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1A6395D-8A27-5E10-2C78-26565088CBD1}"/>
                </a:ext>
              </a:extLst>
            </p:cNvPr>
            <p:cNvCxnSpPr>
              <a:cxnSpLocks/>
            </p:cNvCxnSpPr>
            <p:nvPr/>
          </p:nvCxnSpPr>
          <p:spPr>
            <a:xfrm>
              <a:off x="9321466" y="2820947"/>
              <a:ext cx="216391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9EAB6D1A-ACA9-6D6B-E4F6-57715A619B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53443" y="2506726"/>
              <a:ext cx="111398" cy="15212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4C625B2A-E719-0C56-3204-4649983CBE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72438" y="2608644"/>
              <a:ext cx="111398" cy="15212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39BA0B9E-A59B-3C03-F342-16828C573A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91433" y="2710562"/>
              <a:ext cx="111398" cy="15212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0A12D6E-1DB1-AD53-886E-5CAF70ABD5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10428" y="2812480"/>
              <a:ext cx="111398" cy="15212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8DE4B770-F4CE-8A8B-BDFD-FAAA3275A10F}"/>
                </a:ext>
              </a:extLst>
            </p:cNvPr>
            <p:cNvCxnSpPr>
              <a:cxnSpLocks/>
            </p:cNvCxnSpPr>
            <p:nvPr/>
          </p:nvCxnSpPr>
          <p:spPr>
            <a:xfrm>
              <a:off x="10002831" y="3106979"/>
              <a:ext cx="228084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D0F82FF-E220-50AE-4225-7D58820208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66619" y="2647809"/>
              <a:ext cx="111398" cy="15212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5E19BEC5-88A1-0CC1-EBBB-4707981F5A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14255" y="2758874"/>
              <a:ext cx="111398" cy="15212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FEEA2EE-EFB9-92B7-E748-2C0B09B0C9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33250" y="2860792"/>
              <a:ext cx="111398" cy="15212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D8B1D699-F2EF-1788-6B17-C66FE31760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52245" y="2962710"/>
              <a:ext cx="111398" cy="15212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7C4AFB52-3B14-856D-7E11-5128926C9F9C}"/>
                </a:ext>
              </a:extLst>
            </p:cNvPr>
            <p:cNvCxnSpPr>
              <a:cxnSpLocks/>
            </p:cNvCxnSpPr>
            <p:nvPr/>
          </p:nvCxnSpPr>
          <p:spPr>
            <a:xfrm>
              <a:off x="10644648" y="3257209"/>
              <a:ext cx="228084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70BE6944-1B5B-9F27-879B-1970E39E40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99613" y="2430120"/>
              <a:ext cx="111398" cy="15212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57812F5E-A4CD-BDC1-552C-6662687FF8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18608" y="2532038"/>
              <a:ext cx="111398" cy="15212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E3C4B10D-1A21-9EC6-FF99-C8C98B4C2422}"/>
                </a:ext>
              </a:extLst>
            </p:cNvPr>
            <p:cNvCxnSpPr>
              <a:cxnSpLocks/>
            </p:cNvCxnSpPr>
            <p:nvPr/>
          </p:nvCxnSpPr>
          <p:spPr>
            <a:xfrm>
              <a:off x="10644648" y="3427816"/>
              <a:ext cx="228084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F6BE2D1-939F-A0A6-85C8-671C4980C6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53818" y="2192357"/>
              <a:ext cx="225777" cy="28531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C22F7A4-280A-4875-00A9-7708C09FCA1D}"/>
                </a:ext>
              </a:extLst>
            </p:cNvPr>
            <p:cNvCxnSpPr>
              <a:cxnSpLocks/>
            </p:cNvCxnSpPr>
            <p:nvPr/>
          </p:nvCxnSpPr>
          <p:spPr>
            <a:xfrm>
              <a:off x="7949772" y="3598257"/>
              <a:ext cx="216391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543F065E-3C40-14D7-CBC5-383ED466AA62}"/>
                </a:ext>
              </a:extLst>
            </p:cNvPr>
            <p:cNvCxnSpPr>
              <a:cxnSpLocks/>
            </p:cNvCxnSpPr>
            <p:nvPr/>
          </p:nvCxnSpPr>
          <p:spPr>
            <a:xfrm>
              <a:off x="7949772" y="3737183"/>
              <a:ext cx="216391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553357D-006B-DB40-B981-E7CA141E12AE}"/>
                </a:ext>
              </a:extLst>
            </p:cNvPr>
            <p:cNvCxnSpPr>
              <a:cxnSpLocks/>
            </p:cNvCxnSpPr>
            <p:nvPr/>
          </p:nvCxnSpPr>
          <p:spPr>
            <a:xfrm>
              <a:off x="8008258" y="3262556"/>
              <a:ext cx="26186" cy="22679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63C2CA1-F8D9-6D6D-D429-AEFD42BFBD8B}"/>
                </a:ext>
              </a:extLst>
            </p:cNvPr>
            <p:cNvCxnSpPr>
              <a:cxnSpLocks/>
            </p:cNvCxnSpPr>
            <p:nvPr/>
          </p:nvCxnSpPr>
          <p:spPr>
            <a:xfrm>
              <a:off x="8249035" y="3232923"/>
              <a:ext cx="26186" cy="22679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4A4BE834-98DF-4096-FAC8-6F8F55E6022A}"/>
              </a:ext>
            </a:extLst>
          </p:cNvPr>
          <p:cNvGrpSpPr/>
          <p:nvPr/>
        </p:nvGrpSpPr>
        <p:grpSpPr>
          <a:xfrm>
            <a:off x="4092587" y="1218386"/>
            <a:ext cx="4848902" cy="1676540"/>
            <a:chOff x="4092587" y="1218386"/>
            <a:chExt cx="4848902" cy="1676540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31286B8-6A80-57BE-D8B4-01E32D370447}"/>
                </a:ext>
              </a:extLst>
            </p:cNvPr>
            <p:cNvSpPr txBox="1"/>
            <p:nvPr/>
          </p:nvSpPr>
          <p:spPr>
            <a:xfrm>
              <a:off x="6923228" y="1274147"/>
              <a:ext cx="942474" cy="27699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b="1" dirty="0">
                  <a:solidFill>
                    <a:schemeClr val="accent1"/>
                  </a:solidFill>
                </a:rPr>
                <a:t>BTVs</a:t>
              </a: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9901A612-EFFA-3368-5E85-53BD382120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92587" y="1218386"/>
              <a:ext cx="38803" cy="206834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497D953C-D722-6E1B-A06A-8E361A77B4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35415" y="1260431"/>
              <a:ext cx="38803" cy="206834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22D5E5FA-DC57-4D07-ECAD-0B0E8E3AD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6464" y="1421328"/>
              <a:ext cx="70373" cy="22627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203F2AF9-9536-EA7A-A0DA-96025BA3801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2019" y="1565963"/>
              <a:ext cx="8290" cy="233379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A274AB15-A48B-424B-8424-C782E0DA27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02434" y="1647606"/>
              <a:ext cx="32010" cy="247753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C58C745C-5F36-F2D6-5BE1-930E3D2579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43615" y="2006173"/>
              <a:ext cx="246182" cy="1510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2401161C-A372-1079-E830-36B655764E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98755" y="2834546"/>
              <a:ext cx="242734" cy="6038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AE4FC73-8B62-C087-8C27-28346AB18D60}"/>
              </a:ext>
            </a:extLst>
          </p:cNvPr>
          <p:cNvGrpSpPr/>
          <p:nvPr/>
        </p:nvGrpSpPr>
        <p:grpSpPr>
          <a:xfrm>
            <a:off x="10069820" y="4113697"/>
            <a:ext cx="1653954" cy="712869"/>
            <a:chOff x="4959789" y="3696017"/>
            <a:chExt cx="1653954" cy="71286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3FF21D3-78B2-B9F0-C1D3-DEFB8756A3DC}"/>
                </a:ext>
              </a:extLst>
            </p:cNvPr>
            <p:cNvSpPr txBox="1"/>
            <p:nvPr/>
          </p:nvSpPr>
          <p:spPr>
            <a:xfrm>
              <a:off x="4959789" y="4039554"/>
              <a:ext cx="1067184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accent5"/>
                  </a:solidFill>
                </a:rPr>
                <a:t>BCCCA</a:t>
              </a:r>
              <a:endParaRPr lang="en-GB" b="1" dirty="0">
                <a:solidFill>
                  <a:schemeClr val="accent5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A695E03-C38F-BA5C-38BB-8E283D57FF38}"/>
                </a:ext>
              </a:extLst>
            </p:cNvPr>
            <p:cNvSpPr/>
            <p:nvPr/>
          </p:nvSpPr>
          <p:spPr>
            <a:xfrm>
              <a:off x="6329980" y="3696017"/>
              <a:ext cx="283763" cy="351831"/>
            </a:xfrm>
            <a:prstGeom prst="ellipse">
              <a:avLst/>
            </a:prstGeom>
            <a:noFill/>
            <a:ln w="5715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E617863-E42C-A032-584C-5B31419C0D5F}"/>
                </a:ext>
              </a:extLst>
            </p:cNvPr>
            <p:cNvCxnSpPr>
              <a:cxnSpLocks/>
              <a:stCxn id="17" idx="3"/>
              <a:endCxn id="19" idx="3"/>
            </p:cNvCxnSpPr>
            <p:nvPr/>
          </p:nvCxnSpPr>
          <p:spPr>
            <a:xfrm flipV="1">
              <a:off x="6026973" y="3996324"/>
              <a:ext cx="344563" cy="227896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B66E05B-6A84-2681-2507-9101361E7FDB}"/>
              </a:ext>
            </a:extLst>
          </p:cNvPr>
          <p:cNvGrpSpPr/>
          <p:nvPr/>
        </p:nvGrpSpPr>
        <p:grpSpPr>
          <a:xfrm>
            <a:off x="3815373" y="1142339"/>
            <a:ext cx="5230865" cy="2434708"/>
            <a:chOff x="714197" y="352247"/>
            <a:chExt cx="5230865" cy="243470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A1291E9-3110-9741-C50C-13C63E617DC7}"/>
                </a:ext>
              </a:extLst>
            </p:cNvPr>
            <p:cNvSpPr txBox="1"/>
            <p:nvPr/>
          </p:nvSpPr>
          <p:spPr>
            <a:xfrm>
              <a:off x="2267635" y="1275824"/>
              <a:ext cx="1703876" cy="6463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accent2"/>
                  </a:solidFill>
                </a:rPr>
                <a:t>BCT</a:t>
              </a:r>
              <a:r>
                <a:rPr lang="en-US" b="1" dirty="0">
                  <a:solidFill>
                    <a:schemeClr val="accent2"/>
                  </a:solidFill>
                </a:rPr>
                <a:t>/</a:t>
              </a:r>
              <a:r>
                <a:rPr lang="en-US" b="1" dirty="0" err="1">
                  <a:solidFill>
                    <a:schemeClr val="accent2"/>
                  </a:solidFill>
                </a:rPr>
                <a:t>LPU</a:t>
              </a:r>
              <a:br>
                <a:rPr lang="en-US" b="1" dirty="0">
                  <a:solidFill>
                    <a:schemeClr val="accent2"/>
                  </a:solidFill>
                </a:rPr>
              </a:br>
              <a:r>
                <a:rPr lang="en-US" b="1" dirty="0">
                  <a:solidFill>
                    <a:schemeClr val="accent2"/>
                  </a:solidFill>
                </a:rPr>
                <a:t>Schottky</a:t>
              </a:r>
              <a:endParaRPr lang="en-GB" b="1" dirty="0">
                <a:solidFill>
                  <a:schemeClr val="accent2"/>
                </a:solidFill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F8A4B9F-B153-8152-43D1-5364D9D1E139}"/>
                </a:ext>
              </a:extLst>
            </p:cNvPr>
            <p:cNvSpPr/>
            <p:nvPr/>
          </p:nvSpPr>
          <p:spPr>
            <a:xfrm>
              <a:off x="5518393" y="2230602"/>
              <a:ext cx="283763" cy="351831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2AF2096-9597-644C-DD3C-4B7D9FE8C69C}"/>
                </a:ext>
              </a:extLst>
            </p:cNvPr>
            <p:cNvCxnSpPr>
              <a:cxnSpLocks/>
              <a:stCxn id="30" idx="3"/>
            </p:cNvCxnSpPr>
            <p:nvPr/>
          </p:nvCxnSpPr>
          <p:spPr>
            <a:xfrm>
              <a:off x="3971511" y="1598990"/>
              <a:ext cx="1507454" cy="774628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4F20358-3B2C-C9F8-F694-F260B7CCD1DE}"/>
                </a:ext>
              </a:extLst>
            </p:cNvPr>
            <p:cNvSpPr/>
            <p:nvPr/>
          </p:nvSpPr>
          <p:spPr>
            <a:xfrm>
              <a:off x="3212098" y="2435124"/>
              <a:ext cx="283763" cy="351831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1459C17-BF59-39A6-4051-5E9DCE092F17}"/>
                </a:ext>
              </a:extLst>
            </p:cNvPr>
            <p:cNvCxnSpPr>
              <a:cxnSpLocks/>
              <a:stCxn id="30" idx="2"/>
              <a:endCxn id="38" idx="0"/>
            </p:cNvCxnSpPr>
            <p:nvPr/>
          </p:nvCxnSpPr>
          <p:spPr>
            <a:xfrm>
              <a:off x="3119573" y="1922155"/>
              <a:ext cx="234407" cy="512969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60700A5C-1B8A-70A6-FF3A-3C59806DB151}"/>
                </a:ext>
              </a:extLst>
            </p:cNvPr>
            <p:cNvSpPr/>
            <p:nvPr/>
          </p:nvSpPr>
          <p:spPr>
            <a:xfrm>
              <a:off x="5068888" y="2373618"/>
              <a:ext cx="283763" cy="351831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60687827-03B0-5AAE-92AD-3F70AF37480B}"/>
                </a:ext>
              </a:extLst>
            </p:cNvPr>
            <p:cNvCxnSpPr>
              <a:cxnSpLocks/>
              <a:stCxn id="30" idx="2"/>
              <a:endCxn id="74" idx="2"/>
            </p:cNvCxnSpPr>
            <p:nvPr/>
          </p:nvCxnSpPr>
          <p:spPr>
            <a:xfrm>
              <a:off x="3119573" y="1922155"/>
              <a:ext cx="1949315" cy="627379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73BC049-4B33-6124-2A07-73E469DF5676}"/>
                </a:ext>
              </a:extLst>
            </p:cNvPr>
            <p:cNvSpPr/>
            <p:nvPr/>
          </p:nvSpPr>
          <p:spPr>
            <a:xfrm>
              <a:off x="5661299" y="1534654"/>
              <a:ext cx="283763" cy="351831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E4286C93-0F65-0738-BCE1-822283067762}"/>
                </a:ext>
              </a:extLst>
            </p:cNvPr>
            <p:cNvCxnSpPr>
              <a:cxnSpLocks/>
              <a:stCxn id="30" idx="3"/>
              <a:endCxn id="91" idx="2"/>
            </p:cNvCxnSpPr>
            <p:nvPr/>
          </p:nvCxnSpPr>
          <p:spPr>
            <a:xfrm>
              <a:off x="3971511" y="1598990"/>
              <a:ext cx="1689788" cy="111580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F4313E18-4E01-D1BA-7366-419E2E1721B3}"/>
                </a:ext>
              </a:extLst>
            </p:cNvPr>
            <p:cNvSpPr/>
            <p:nvPr/>
          </p:nvSpPr>
          <p:spPr>
            <a:xfrm>
              <a:off x="5268598" y="961161"/>
              <a:ext cx="283763" cy="351831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26FAFCFD-E84D-D090-7731-55CAE9068609}"/>
                </a:ext>
              </a:extLst>
            </p:cNvPr>
            <p:cNvCxnSpPr>
              <a:cxnSpLocks/>
              <a:stCxn id="30" idx="3"/>
              <a:endCxn id="98" idx="2"/>
            </p:cNvCxnSpPr>
            <p:nvPr/>
          </p:nvCxnSpPr>
          <p:spPr>
            <a:xfrm flipV="1">
              <a:off x="3971511" y="1137077"/>
              <a:ext cx="1297087" cy="461913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76516E53-DDCF-9554-A72E-38C4AA45681A}"/>
                </a:ext>
              </a:extLst>
            </p:cNvPr>
            <p:cNvCxnSpPr>
              <a:cxnSpLocks/>
              <a:stCxn id="30" idx="0"/>
              <a:endCxn id="129" idx="2"/>
            </p:cNvCxnSpPr>
            <p:nvPr/>
          </p:nvCxnSpPr>
          <p:spPr>
            <a:xfrm flipV="1">
              <a:off x="3119573" y="955677"/>
              <a:ext cx="1342460" cy="320147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4D7AF846-C64F-D8F0-D1C9-8394D877C5E3}"/>
                </a:ext>
              </a:extLst>
            </p:cNvPr>
            <p:cNvSpPr/>
            <p:nvPr/>
          </p:nvSpPr>
          <p:spPr>
            <a:xfrm>
              <a:off x="4462033" y="823869"/>
              <a:ext cx="283763" cy="263615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97424668-77EA-4008-ECCF-65D0B2A6A59A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H="1" flipV="1">
              <a:off x="991411" y="629493"/>
              <a:ext cx="2128162" cy="646331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B8EA3879-DFBD-0023-386F-86EF559AB5FF}"/>
                </a:ext>
              </a:extLst>
            </p:cNvPr>
            <p:cNvCxnSpPr>
              <a:cxnSpLocks/>
              <a:stCxn id="30" idx="0"/>
              <a:endCxn id="141" idx="4"/>
            </p:cNvCxnSpPr>
            <p:nvPr/>
          </p:nvCxnSpPr>
          <p:spPr>
            <a:xfrm flipH="1" flipV="1">
              <a:off x="3042316" y="986885"/>
              <a:ext cx="77257" cy="288939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93284F03-19E3-0864-6270-6160DD29B3E4}"/>
                </a:ext>
              </a:extLst>
            </p:cNvPr>
            <p:cNvSpPr/>
            <p:nvPr/>
          </p:nvSpPr>
          <p:spPr>
            <a:xfrm>
              <a:off x="714197" y="352247"/>
              <a:ext cx="283763" cy="263615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44C6C7E1-062F-7827-3E60-DF34F92ED294}"/>
                </a:ext>
              </a:extLst>
            </p:cNvPr>
            <p:cNvSpPr/>
            <p:nvPr/>
          </p:nvSpPr>
          <p:spPr>
            <a:xfrm>
              <a:off x="2900434" y="723270"/>
              <a:ext cx="283763" cy="263615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8630541B-DC3B-7F62-CFE9-76825A181D21}"/>
                </a:ext>
              </a:extLst>
            </p:cNvPr>
            <p:cNvCxnSpPr>
              <a:cxnSpLocks/>
              <a:stCxn id="30" idx="0"/>
              <a:endCxn id="146" idx="5"/>
            </p:cNvCxnSpPr>
            <p:nvPr/>
          </p:nvCxnSpPr>
          <p:spPr>
            <a:xfrm flipH="1" flipV="1">
              <a:off x="1514746" y="665638"/>
              <a:ext cx="1604827" cy="610186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99E4C0FB-00FE-2E05-126D-4D2D6FFDF172}"/>
                </a:ext>
              </a:extLst>
            </p:cNvPr>
            <p:cNvSpPr/>
            <p:nvPr/>
          </p:nvSpPr>
          <p:spPr>
            <a:xfrm>
              <a:off x="1272539" y="440629"/>
              <a:ext cx="283763" cy="263615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sp>
        <p:nvSpPr>
          <p:cNvPr id="152" name="TextBox 151">
            <a:extLst>
              <a:ext uri="{FF2B5EF4-FFF2-40B4-BE49-F238E27FC236}">
                <a16:creationId xmlns:a16="http://schemas.microsoft.com/office/drawing/2014/main" id="{EA98C922-D1BB-04C2-6FDD-5FF5B0895EB1}"/>
              </a:ext>
            </a:extLst>
          </p:cNvPr>
          <p:cNvSpPr txBox="1"/>
          <p:nvPr/>
        </p:nvSpPr>
        <p:spPr>
          <a:xfrm>
            <a:off x="8098044" y="1053997"/>
            <a:ext cx="3778791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+BPMs +Tune Meters (AD/ELENA) </a:t>
            </a:r>
          </a:p>
        </p:txBody>
      </p:sp>
    </p:spTree>
    <p:extLst>
      <p:ext uri="{BB962C8B-B14F-4D97-AF65-F5344CB8AC3E}">
        <p14:creationId xmlns:p14="http://schemas.microsoft.com/office/powerpoint/2010/main" val="35570535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F7E8E2-8068-BD48-BD23-CBA3F8175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Coolers Main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74BE2-4F62-0A47-A0B1-0A97B6DAD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16DA2-E89D-234B-9485-86423A301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6FA4A-C3E6-154B-A3F2-985E6345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7E6367E-D6A1-5943-A9BA-450A3D230863}"/>
              </a:ext>
            </a:extLst>
          </p:cNvPr>
          <p:cNvGraphicFramePr>
            <a:graphicFrameLocks noGrp="1"/>
          </p:cNvGraphicFramePr>
          <p:nvPr/>
        </p:nvGraphicFramePr>
        <p:xfrm>
          <a:off x="309899" y="1439335"/>
          <a:ext cx="11572202" cy="468580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479072">
                  <a:extLst>
                    <a:ext uri="{9D8B030D-6E8A-4147-A177-3AD203B41FA5}">
                      <a16:colId xmlns:a16="http://schemas.microsoft.com/office/drawing/2014/main" val="3575518825"/>
                    </a:ext>
                  </a:extLst>
                </a:gridCol>
                <a:gridCol w="1618626">
                  <a:extLst>
                    <a:ext uri="{9D8B030D-6E8A-4147-A177-3AD203B41FA5}">
                      <a16:colId xmlns:a16="http://schemas.microsoft.com/office/drawing/2014/main" val="2043688072"/>
                    </a:ext>
                  </a:extLst>
                </a:gridCol>
                <a:gridCol w="1618626">
                  <a:extLst>
                    <a:ext uri="{9D8B030D-6E8A-4147-A177-3AD203B41FA5}">
                      <a16:colId xmlns:a16="http://schemas.microsoft.com/office/drawing/2014/main" val="1439210488"/>
                    </a:ext>
                  </a:extLst>
                </a:gridCol>
                <a:gridCol w="1618626">
                  <a:extLst>
                    <a:ext uri="{9D8B030D-6E8A-4147-A177-3AD203B41FA5}">
                      <a16:colId xmlns:a16="http://schemas.microsoft.com/office/drawing/2014/main" val="2739739472"/>
                    </a:ext>
                  </a:extLst>
                </a:gridCol>
                <a:gridCol w="1618626">
                  <a:extLst>
                    <a:ext uri="{9D8B030D-6E8A-4147-A177-3AD203B41FA5}">
                      <a16:colId xmlns:a16="http://schemas.microsoft.com/office/drawing/2014/main" val="3706698588"/>
                    </a:ext>
                  </a:extLst>
                </a:gridCol>
                <a:gridCol w="1618626">
                  <a:extLst>
                    <a:ext uri="{9D8B030D-6E8A-4147-A177-3AD203B41FA5}">
                      <a16:colId xmlns:a16="http://schemas.microsoft.com/office/drawing/2014/main" val="1304309633"/>
                    </a:ext>
                  </a:extLst>
                </a:gridCol>
              </a:tblGrid>
              <a:tr h="423063">
                <a:tc>
                  <a:txBody>
                    <a:bodyPr/>
                    <a:lstStyle/>
                    <a:p>
                      <a:pPr algn="l" fontAlgn="t"/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dirty="0">
                          <a:effectLst/>
                        </a:rPr>
                        <a:t>LEIR</a:t>
                      </a:r>
                      <a:endParaRPr lang="en-US" sz="2400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2400" b="1" dirty="0">
                          <a:effectLst/>
                        </a:rPr>
                        <a:t>AD</a:t>
                      </a:r>
                      <a:endParaRPr lang="en-US" sz="2400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b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ELENA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016632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solidFill>
                            <a:schemeClr val="tx1"/>
                          </a:solidFill>
                          <a:effectLst/>
                        </a:rPr>
                        <a:t>(Main) Ion particle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baseline="30000" dirty="0"/>
                        <a:t>208</a:t>
                      </a:r>
                      <a:r>
                        <a:rPr lang="en-US" b="1" dirty="0"/>
                        <a:t>Pb</a:t>
                      </a:r>
                      <a:r>
                        <a:rPr lang="en-US" b="1" baseline="30000" dirty="0"/>
                        <a:t>54+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solidFill>
                            <a:schemeClr val="tx1"/>
                          </a:solidFill>
                          <a:effectLst/>
                        </a:rPr>
                        <a:t>pbar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solidFill>
                            <a:schemeClr val="tx1"/>
                          </a:solidFill>
                          <a:effectLst/>
                        </a:rPr>
                        <a:t>pbar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effectLst/>
                        </a:rPr>
                        <a:t>pbar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effectLst/>
                        </a:rPr>
                        <a:t>pbar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908212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Ion momentum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/>
                        <a:t>~88 MeV/c/u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300 MeV/c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100 MeV/c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35 </a:t>
                      </a:r>
                      <a:r>
                        <a:rPr lang="en-US" b="1" dirty="0">
                          <a:effectLst/>
                        </a:rPr>
                        <a:t>MeV/c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13.7 </a:t>
                      </a:r>
                      <a:r>
                        <a:rPr lang="en-US" b="1" dirty="0">
                          <a:effectLst/>
                        </a:rPr>
                        <a:t>MeV/c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394886"/>
                  </a:ext>
                </a:extLst>
              </a:tr>
              <a:tr h="68340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Electron kinetic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2.3 keV</a:t>
                      </a:r>
                    </a:p>
                    <a:p>
                      <a:pPr algn="ctr" fontAlgn="t"/>
                      <a:r>
                        <a:rPr lang="en-US" b="1" dirty="0">
                          <a:effectLst/>
                        </a:rPr>
                        <a:t>(&lt;6.5 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effectLst/>
                        </a:rPr>
                        <a:t>25.5 keV</a:t>
                      </a:r>
                    </a:p>
                    <a:p>
                      <a:pPr algn="ctr" fontAlgn="t"/>
                      <a:r>
                        <a:rPr lang="en-US" b="1" dirty="0">
                          <a:effectLst/>
                        </a:rPr>
                        <a:t>(&lt;35 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2.9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355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55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83053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Relativistic beta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0.094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0.305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0.106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0.015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565450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Electron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600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2.5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100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 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489029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Cooling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2.5 m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1.5 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 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518505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Ring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78.54 m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182.43 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30.41 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983191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Gun magnetic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effectLst/>
                        </a:rPr>
                        <a:t>Up to 2.3 </a:t>
                      </a:r>
                      <a:r>
                        <a:rPr lang="en-US" b="1" dirty="0" err="1">
                          <a:effectLst/>
                        </a:rPr>
                        <a:t>kG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effectLst/>
                        </a:rPr>
                        <a:t>590 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Up to 1 </a:t>
                      </a:r>
                      <a:r>
                        <a:rPr lang="en-US" b="1" dirty="0" err="1"/>
                        <a:t>kG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649625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Drift magnet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750 G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590 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100 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506061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Electron beam radius (drift)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>
                          <a:effectLst/>
                        </a:rPr>
                        <a:t>14 - </a:t>
                      </a:r>
                      <a:r>
                        <a:rPr lang="en-US" b="1" dirty="0">
                          <a:effectLst/>
                        </a:rPr>
                        <a:t>25 mm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25 mm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8 to 25 mm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262779"/>
                  </a:ext>
                </a:extLst>
              </a:tr>
            </a:tbl>
          </a:graphicData>
        </a:graphic>
      </p:graphicFrame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90149628-D323-3B4A-8CC4-910707244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03486"/>
            <a:ext cx="11376024" cy="836611"/>
          </a:xfrm>
        </p:spPr>
        <p:txBody>
          <a:bodyPr/>
          <a:lstStyle/>
          <a:p>
            <a:r>
              <a:rPr lang="en-GB" dirty="0"/>
              <a:t>Each cooler is designed with specific parameters to match the accelerator needs</a:t>
            </a:r>
          </a:p>
        </p:txBody>
      </p:sp>
    </p:spTree>
    <p:extLst>
      <p:ext uri="{BB962C8B-B14F-4D97-AF65-F5344CB8AC3E}">
        <p14:creationId xmlns:p14="http://schemas.microsoft.com/office/powerpoint/2010/main" val="1977525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33DC1-4F36-CBBA-2576-6EE5CE7D7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AD/ELENA: a Unique pbar Facility!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6A9F8D-DA9B-7691-B6AC-651D51BB2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12/05/2025 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134CCA-044D-0F3C-00D2-07A293F6C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Gamba, L. Ponce et al. | ATSOA2025 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D11EB8-34E3-560A-910B-48981DD58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0849F728-7623-2798-B059-E7F9E21676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995" y="63472"/>
            <a:ext cx="511874" cy="3738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AD49CC-7416-7EF9-3AB2-4F46363847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315" y="63473"/>
            <a:ext cx="346368" cy="3757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BFDA80D-8220-5E8C-94BF-E233600E88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726" y="16358"/>
            <a:ext cx="422836" cy="422836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378B9B3C-2999-C88D-2AC7-B8C9D76BD5CD}"/>
              </a:ext>
            </a:extLst>
          </p:cNvPr>
          <p:cNvGrpSpPr/>
          <p:nvPr/>
        </p:nvGrpSpPr>
        <p:grpSpPr>
          <a:xfrm>
            <a:off x="10797233" y="69984"/>
            <a:ext cx="291989" cy="347598"/>
            <a:chOff x="9906675" y="244869"/>
            <a:chExt cx="422836" cy="503364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0513F810-51B4-BABC-DFF3-AB9623F104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675" y="244869"/>
              <a:ext cx="422836" cy="27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Grafik 7">
              <a:extLst>
                <a:ext uri="{FF2B5EF4-FFF2-40B4-BE49-F238E27FC236}">
                  <a16:creationId xmlns:a16="http://schemas.microsoft.com/office/drawing/2014/main" id="{246EF606-689A-9D33-0CD7-81FA613675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9906675" y="513193"/>
              <a:ext cx="422836" cy="235040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C5E2D28-0E1D-721C-B435-B3D53463FBC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062" y="150331"/>
            <a:ext cx="784872" cy="2219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49333B1-F57B-672E-9516-27DF5DC7F6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685066" y="83300"/>
            <a:ext cx="423417" cy="28895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12A6DEB7-1FDC-0231-F56A-81CBDDC4DEB3}"/>
              </a:ext>
            </a:extLst>
          </p:cNvPr>
          <p:cNvGrpSpPr/>
          <p:nvPr/>
        </p:nvGrpSpPr>
        <p:grpSpPr>
          <a:xfrm>
            <a:off x="1230547" y="1780725"/>
            <a:ext cx="6944168" cy="4289632"/>
            <a:chOff x="1617992" y="1721384"/>
            <a:chExt cx="7224088" cy="446254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5B325F1-9F9C-60E2-DF82-5E112E55BC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b="6751"/>
            <a:stretch/>
          </p:blipFill>
          <p:spPr>
            <a:xfrm>
              <a:off x="3349920" y="1779557"/>
              <a:ext cx="5492160" cy="4404374"/>
            </a:xfrm>
            <a:prstGeom prst="rect">
              <a:avLst/>
            </a:prstGeom>
          </p:spPr>
        </p:pic>
        <p:pic>
          <p:nvPicPr>
            <p:cNvPr id="23" name="Picture 22" descr="ADmachine2010.pdf">
              <a:extLst>
                <a:ext uri="{FF2B5EF4-FFF2-40B4-BE49-F238E27FC236}">
                  <a16:creationId xmlns:a16="http://schemas.microsoft.com/office/drawing/2014/main" id="{F07C1673-BAB9-4209-3E82-8EFE98DD9D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33" t="49246" r="75333" b="6080"/>
            <a:stretch/>
          </p:blipFill>
          <p:spPr>
            <a:xfrm rot="5400000">
              <a:off x="3264054" y="75322"/>
              <a:ext cx="774000" cy="4066124"/>
            </a:xfrm>
            <a:custGeom>
              <a:avLst/>
              <a:gdLst>
                <a:gd name="connsiteX0" fmla="*/ 0 w 774000"/>
                <a:gd name="connsiteY0" fmla="*/ 4066124 h 4066124"/>
                <a:gd name="connsiteX1" fmla="*/ 0 w 774000"/>
                <a:gd name="connsiteY1" fmla="*/ 3691610 h 4066124"/>
                <a:gd name="connsiteX2" fmla="*/ 57932 w 774000"/>
                <a:gd name="connsiteY2" fmla="*/ 3526706 h 4066124"/>
                <a:gd name="connsiteX3" fmla="*/ 196625 w 774000"/>
                <a:gd name="connsiteY3" fmla="*/ 3147216 h 4066124"/>
                <a:gd name="connsiteX4" fmla="*/ 402922 w 774000"/>
                <a:gd name="connsiteY4" fmla="*/ 2444689 h 4066124"/>
                <a:gd name="connsiteX5" fmla="*/ 408498 w 774000"/>
                <a:gd name="connsiteY5" fmla="*/ 2104577 h 4066124"/>
                <a:gd name="connsiteX6" fmla="*/ 386195 w 774000"/>
                <a:gd name="connsiteY6" fmla="*/ 844489 h 4066124"/>
                <a:gd name="connsiteX7" fmla="*/ 440890 w 774000"/>
                <a:gd name="connsiteY7" fmla="*/ 35813 h 4066124"/>
                <a:gd name="connsiteX8" fmla="*/ 450920 w 774000"/>
                <a:gd name="connsiteY8" fmla="*/ 0 h 4066124"/>
                <a:gd name="connsiteX9" fmla="*/ 774000 w 774000"/>
                <a:gd name="connsiteY9" fmla="*/ 0 h 4066124"/>
                <a:gd name="connsiteX10" fmla="*/ 774000 w 774000"/>
                <a:gd name="connsiteY10" fmla="*/ 288183 h 4066124"/>
                <a:gd name="connsiteX11" fmla="*/ 771958 w 774000"/>
                <a:gd name="connsiteY11" fmla="*/ 300867 h 4066124"/>
                <a:gd name="connsiteX12" fmla="*/ 687278 w 774000"/>
                <a:gd name="connsiteY12" fmla="*/ 939274 h 4066124"/>
                <a:gd name="connsiteX13" fmla="*/ 609220 w 774000"/>
                <a:gd name="connsiteY13" fmla="*/ 2807104 h 4066124"/>
                <a:gd name="connsiteX14" fmla="*/ 475405 w 774000"/>
                <a:gd name="connsiteY14" fmla="*/ 2979947 h 4066124"/>
                <a:gd name="connsiteX15" fmla="*/ 453103 w 774000"/>
                <a:gd name="connsiteY15" fmla="*/ 3219699 h 4066124"/>
                <a:gd name="connsiteX16" fmla="*/ 330439 w 774000"/>
                <a:gd name="connsiteY16" fmla="*/ 3933377 h 4066124"/>
                <a:gd name="connsiteX17" fmla="*/ 267801 w 774000"/>
                <a:gd name="connsiteY17" fmla="*/ 4046022 h 4066124"/>
                <a:gd name="connsiteX18" fmla="*/ 249983 w 774000"/>
                <a:gd name="connsiteY18" fmla="*/ 4066124 h 40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74000" h="4066124">
                  <a:moveTo>
                    <a:pt x="0" y="4066124"/>
                  </a:moveTo>
                  <a:lnTo>
                    <a:pt x="0" y="3691610"/>
                  </a:lnTo>
                  <a:lnTo>
                    <a:pt x="57932" y="3526706"/>
                  </a:lnTo>
                  <a:cubicBezTo>
                    <a:pt x="105557" y="3399745"/>
                    <a:pt x="159454" y="3265233"/>
                    <a:pt x="196625" y="3147216"/>
                  </a:cubicBezTo>
                  <a:cubicBezTo>
                    <a:pt x="270966" y="2911182"/>
                    <a:pt x="367610" y="2618462"/>
                    <a:pt x="402922" y="2444689"/>
                  </a:cubicBezTo>
                  <a:cubicBezTo>
                    <a:pt x="438234" y="2270916"/>
                    <a:pt x="411286" y="2371277"/>
                    <a:pt x="408498" y="2104577"/>
                  </a:cubicBezTo>
                  <a:lnTo>
                    <a:pt x="386195" y="844489"/>
                  </a:lnTo>
                  <a:cubicBezTo>
                    <a:pt x="386195" y="844489"/>
                    <a:pt x="392599" y="281715"/>
                    <a:pt x="440890" y="35813"/>
                  </a:cubicBezTo>
                  <a:lnTo>
                    <a:pt x="450920" y="0"/>
                  </a:lnTo>
                  <a:lnTo>
                    <a:pt x="774000" y="0"/>
                  </a:lnTo>
                  <a:lnTo>
                    <a:pt x="774000" y="288183"/>
                  </a:lnTo>
                  <a:lnTo>
                    <a:pt x="771958" y="300867"/>
                  </a:lnTo>
                  <a:cubicBezTo>
                    <a:pt x="742105" y="479054"/>
                    <a:pt x="703540" y="697200"/>
                    <a:pt x="687278" y="939274"/>
                  </a:cubicBezTo>
                  <a:cubicBezTo>
                    <a:pt x="654754" y="1423423"/>
                    <a:pt x="633381" y="2623109"/>
                    <a:pt x="609220" y="2807104"/>
                  </a:cubicBezTo>
                  <a:cubicBezTo>
                    <a:pt x="585059" y="2991099"/>
                    <a:pt x="501424" y="2916757"/>
                    <a:pt x="475405" y="2979947"/>
                  </a:cubicBezTo>
                  <a:cubicBezTo>
                    <a:pt x="449386" y="3043137"/>
                    <a:pt x="477264" y="3060794"/>
                    <a:pt x="453103" y="3219699"/>
                  </a:cubicBezTo>
                  <a:cubicBezTo>
                    <a:pt x="428942" y="3378604"/>
                    <a:pt x="397346" y="3769826"/>
                    <a:pt x="330439" y="3933377"/>
                  </a:cubicBezTo>
                  <a:cubicBezTo>
                    <a:pt x="313712" y="3974265"/>
                    <a:pt x="291991" y="4012249"/>
                    <a:pt x="267801" y="4046022"/>
                  </a:cubicBezTo>
                  <a:lnTo>
                    <a:pt x="249983" y="4066124"/>
                  </a:lnTo>
                  <a:close/>
                </a:path>
              </a:pathLst>
            </a:custGeom>
            <a:noFill/>
          </p:spPr>
        </p:pic>
      </p:grpSp>
      <p:sp>
        <p:nvSpPr>
          <p:cNvPr id="24" name="Content Placeholder 52">
            <a:extLst>
              <a:ext uri="{FF2B5EF4-FFF2-40B4-BE49-F238E27FC236}">
                <a16:creationId xmlns:a16="http://schemas.microsoft.com/office/drawing/2014/main" id="{93061F52-805D-4676-B7EA-7B634A622C28}"/>
              </a:ext>
            </a:extLst>
          </p:cNvPr>
          <p:cNvSpPr txBox="1">
            <a:spLocks/>
          </p:cNvSpPr>
          <p:nvPr/>
        </p:nvSpPr>
        <p:spPr>
          <a:xfrm>
            <a:off x="407988" y="962282"/>
            <a:ext cx="11376024" cy="98810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noProof="0" dirty="0"/>
              <a:t>The </a:t>
            </a:r>
            <a:r>
              <a:rPr lang="en-GB" noProof="0" dirty="0">
                <a:solidFill>
                  <a:schemeClr val="tx1"/>
                </a:solidFill>
              </a:rPr>
              <a:t>only place in the world </a:t>
            </a:r>
            <a:r>
              <a:rPr lang="en-GB" noProof="0" dirty="0"/>
              <a:t>with </a:t>
            </a:r>
            <a:r>
              <a:rPr lang="en-GB" noProof="0" dirty="0">
                <a:solidFill>
                  <a:schemeClr val="tx1"/>
                </a:solidFill>
              </a:rPr>
              <a:t>low energy </a:t>
            </a:r>
            <a:r>
              <a:rPr lang="en-GB" noProof="0" dirty="0" err="1">
                <a:solidFill>
                  <a:schemeClr val="tx1"/>
                </a:solidFill>
              </a:rPr>
              <a:t>pbars</a:t>
            </a:r>
            <a:r>
              <a:rPr lang="en-GB" noProof="0" dirty="0">
                <a:solidFill>
                  <a:schemeClr val="tx1"/>
                </a:solidFill>
              </a:rPr>
              <a:t> </a:t>
            </a:r>
            <a:r>
              <a:rPr lang="en-GB" noProof="0" dirty="0"/>
              <a:t>in a synchrotron!</a:t>
            </a:r>
          </a:p>
          <a:p>
            <a:r>
              <a:rPr lang="en-GB" noProof="0" dirty="0"/>
              <a:t>Serving 60 Research Institutes/Universities – 350 Scientists – 6 Active Collaborations</a:t>
            </a:r>
          </a:p>
          <a:p>
            <a:endParaRPr lang="en-GB" noProof="0" dirty="0"/>
          </a:p>
          <a:p>
            <a:endParaRPr lang="en-GB" noProof="0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ABC7CAD-D9C8-4208-F849-5880AEA028CA}"/>
              </a:ext>
            </a:extLst>
          </p:cNvPr>
          <p:cNvGrpSpPr/>
          <p:nvPr/>
        </p:nvGrpSpPr>
        <p:grpSpPr>
          <a:xfrm>
            <a:off x="8326944" y="4269632"/>
            <a:ext cx="3423835" cy="1755666"/>
            <a:chOff x="8238044" y="1981324"/>
            <a:chExt cx="3423835" cy="175566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017B593-040D-9063-7257-FBD2914F53B2}"/>
                </a:ext>
              </a:extLst>
            </p:cNvPr>
            <p:cNvSpPr txBox="1"/>
            <p:nvPr/>
          </p:nvSpPr>
          <p:spPr>
            <a:xfrm>
              <a:off x="8615474" y="1981324"/>
              <a:ext cx="3046405" cy="175432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b="1" noProof="0" dirty="0"/>
                <a:t>ALPHA,</a:t>
              </a:r>
            </a:p>
            <a:p>
              <a:r>
                <a:rPr lang="en-GB" sz="1200" noProof="0" dirty="0"/>
                <a:t>Spectroscopy of 1S-2S in antihydrogen</a:t>
              </a:r>
            </a:p>
            <a:p>
              <a:endParaRPr lang="en-GB" sz="1200" noProof="0" dirty="0"/>
            </a:p>
            <a:p>
              <a:r>
                <a:rPr lang="en-GB" sz="1200" b="1" noProof="0" dirty="0" err="1"/>
                <a:t>ASACUSA</a:t>
              </a:r>
              <a:r>
                <a:rPr lang="en-GB" sz="1200" b="1" noProof="0" dirty="0"/>
                <a:t>, ALPHA</a:t>
              </a:r>
            </a:p>
            <a:p>
              <a:r>
                <a:rPr lang="en-GB" sz="1200" noProof="0" dirty="0"/>
                <a:t>Spectroscopy of GS-HFS in antihydrogen</a:t>
              </a:r>
            </a:p>
            <a:p>
              <a:endParaRPr lang="en-GB" sz="1200" noProof="0" dirty="0"/>
            </a:p>
            <a:p>
              <a:r>
                <a:rPr lang="en-GB" sz="1200" b="1" noProof="0" dirty="0"/>
                <a:t>ALPHA, </a:t>
              </a:r>
              <a:r>
                <a:rPr lang="en-GB" sz="1200" b="1" noProof="0" dirty="0" err="1"/>
                <a:t>AEgIS</a:t>
              </a:r>
              <a:r>
                <a:rPr lang="en-GB" sz="1200" b="1" noProof="0" dirty="0"/>
                <a:t>, </a:t>
              </a:r>
              <a:r>
                <a:rPr lang="en-GB" sz="1200" b="1" noProof="0" dirty="0" err="1"/>
                <a:t>GBAR</a:t>
              </a:r>
              <a:endParaRPr lang="en-GB" sz="1200" b="1" noProof="0" dirty="0"/>
            </a:p>
            <a:p>
              <a:r>
                <a:rPr lang="en-GB" sz="1200" noProof="0" dirty="0"/>
                <a:t>Test free fall weak equivalence principle with antihydrogen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35B7A0-70CC-31E3-744F-751952EFACD3}"/>
                </a:ext>
              </a:extLst>
            </p:cNvPr>
            <p:cNvSpPr/>
            <p:nvPr/>
          </p:nvSpPr>
          <p:spPr>
            <a:xfrm rot="16200000">
              <a:off x="7547541" y="2673166"/>
              <a:ext cx="1754327" cy="37332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noProof="0" dirty="0"/>
                <a:t>antihydrogen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9D7BA27-FE98-17B7-936C-DFD33402E138}"/>
              </a:ext>
            </a:extLst>
          </p:cNvPr>
          <p:cNvGrpSpPr/>
          <p:nvPr/>
        </p:nvGrpSpPr>
        <p:grpSpPr>
          <a:xfrm>
            <a:off x="8326944" y="1819320"/>
            <a:ext cx="3419727" cy="2309664"/>
            <a:chOff x="8238044" y="3865461"/>
            <a:chExt cx="3419727" cy="230966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7368A02-8059-5C15-AD37-926D96BF9A97}"/>
                </a:ext>
              </a:extLst>
            </p:cNvPr>
            <p:cNvSpPr txBox="1"/>
            <p:nvPr/>
          </p:nvSpPr>
          <p:spPr>
            <a:xfrm>
              <a:off x="8611366" y="3865461"/>
              <a:ext cx="3046405" cy="230832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b="1" noProof="0" dirty="0" err="1"/>
                <a:t>ASACUSA</a:t>
              </a:r>
              <a:r>
                <a:rPr lang="en-GB" sz="1200" b="1" noProof="0" dirty="0"/>
                <a:t> </a:t>
              </a:r>
            </a:p>
            <a:p>
              <a:r>
                <a:rPr lang="en-GB" sz="1200" noProof="0" dirty="0"/>
                <a:t>Antiprotonic helium spectroscopy</a:t>
              </a:r>
            </a:p>
            <a:p>
              <a:endParaRPr lang="en-GB" sz="1200" noProof="0" dirty="0"/>
            </a:p>
            <a:p>
              <a:r>
                <a:rPr lang="en-GB" sz="1200" b="1" noProof="0" dirty="0"/>
                <a:t>BASE, BASE-STEP</a:t>
              </a:r>
            </a:p>
            <a:p>
              <a:r>
                <a:rPr lang="en-GB" sz="1200" noProof="0" dirty="0"/>
                <a:t>Fundamental properties </a:t>
              </a:r>
              <a:br>
                <a:rPr lang="en-GB" sz="1200" noProof="0" dirty="0"/>
              </a:br>
              <a:r>
                <a:rPr lang="en-GB" sz="1200" noProof="0" dirty="0"/>
                <a:t>of the proton/antiproton, tests of clock WEP / tests of exotic physics / antimatter-dark matter interaction, etc...</a:t>
              </a:r>
            </a:p>
            <a:p>
              <a:endParaRPr lang="en-GB" sz="1200" noProof="0" dirty="0"/>
            </a:p>
            <a:p>
              <a:r>
                <a:rPr lang="en-GB" sz="1200" b="1" noProof="0" dirty="0"/>
                <a:t>PUMA</a:t>
              </a:r>
            </a:p>
            <a:p>
              <a:r>
                <a:rPr lang="en-GB" sz="1200" noProof="0" dirty="0"/>
                <a:t>Antiproton/nuclei scattering to study neutron skins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BCC6DBB-68A5-6AE4-FDAA-EFD5898A6399}"/>
                </a:ext>
              </a:extLst>
            </p:cNvPr>
            <p:cNvSpPr/>
            <p:nvPr/>
          </p:nvSpPr>
          <p:spPr>
            <a:xfrm rot="16200000">
              <a:off x="7270543" y="4834303"/>
              <a:ext cx="2308323" cy="373322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noProof="0" dirty="0"/>
                <a:t>antiprotons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A21FD7E-7F42-E83C-7A89-0818E96F23B2}"/>
              </a:ext>
            </a:extLst>
          </p:cNvPr>
          <p:cNvGrpSpPr/>
          <p:nvPr/>
        </p:nvGrpSpPr>
        <p:grpSpPr>
          <a:xfrm>
            <a:off x="161405" y="2032721"/>
            <a:ext cx="1771898" cy="830024"/>
            <a:chOff x="161405" y="2157413"/>
            <a:chExt cx="1771898" cy="83002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DA2ABA1-1FDD-3DD2-F415-14F90F626E59}"/>
                </a:ext>
              </a:extLst>
            </p:cNvPr>
            <p:cNvSpPr txBox="1"/>
            <p:nvPr/>
          </p:nvSpPr>
          <p:spPr>
            <a:xfrm>
              <a:off x="161405" y="2494994"/>
              <a:ext cx="1771898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b="1" noProof="0" dirty="0"/>
                <a:t>26 GeV protons</a:t>
              </a:r>
              <a:br>
                <a:rPr lang="en-GB" sz="1600" b="1" noProof="0" dirty="0"/>
              </a:br>
              <a:r>
                <a:rPr lang="en-GB" sz="1600" b="1" noProof="0" dirty="0"/>
                <a:t>on iridium target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DD82D12-72CF-8EAD-9873-CB2415D980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90292" y="2157413"/>
              <a:ext cx="195621" cy="32861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5F8AE4D-F3D4-F496-A537-86A345A578D1}"/>
              </a:ext>
            </a:extLst>
          </p:cNvPr>
          <p:cNvGrpSpPr/>
          <p:nvPr/>
        </p:nvGrpSpPr>
        <p:grpSpPr>
          <a:xfrm>
            <a:off x="546293" y="2361333"/>
            <a:ext cx="2463110" cy="1234604"/>
            <a:chOff x="546293" y="2486025"/>
            <a:chExt cx="2463110" cy="123460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C16D11F-AF10-5225-C3BD-D23DCBFF540B}"/>
                </a:ext>
              </a:extLst>
            </p:cNvPr>
            <p:cNvSpPr txBox="1"/>
            <p:nvPr/>
          </p:nvSpPr>
          <p:spPr>
            <a:xfrm>
              <a:off x="546293" y="3228186"/>
              <a:ext cx="246311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b="1" noProof="0" dirty="0"/>
                <a:t>Momentum selection</a:t>
              </a:r>
              <a:br>
                <a:rPr lang="en-GB" sz="1600" b="1" noProof="0" dirty="0"/>
              </a:br>
              <a:r>
                <a:rPr lang="en-GB" sz="1600" b="1" noProof="0" dirty="0"/>
                <a:t>(3.57 GeV/c) chicane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5209BD8-8223-B267-31AB-2784B6035FC9}"/>
                </a:ext>
              </a:extLst>
            </p:cNvPr>
            <p:cNvCxnSpPr>
              <a:cxnSpLocks/>
              <a:stCxn id="32" idx="0"/>
            </p:cNvCxnSpPr>
            <p:nvPr/>
          </p:nvCxnSpPr>
          <p:spPr>
            <a:xfrm flipV="1">
              <a:off x="1777848" y="2486025"/>
              <a:ext cx="836765" cy="74216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Freeform 59">
            <a:extLst>
              <a:ext uri="{FF2B5EF4-FFF2-40B4-BE49-F238E27FC236}">
                <a16:creationId xmlns:a16="http://schemas.microsoft.com/office/drawing/2014/main" id="{52456F35-E566-6170-EDA8-926DFBED7207}"/>
              </a:ext>
            </a:extLst>
          </p:cNvPr>
          <p:cNvSpPr/>
          <p:nvPr/>
        </p:nvSpPr>
        <p:spPr>
          <a:xfrm>
            <a:off x="3752333" y="2696473"/>
            <a:ext cx="3689996" cy="2555169"/>
          </a:xfrm>
          <a:custGeom>
            <a:avLst/>
            <a:gdLst>
              <a:gd name="connsiteX0" fmla="*/ 97889 w 3784749"/>
              <a:gd name="connsiteY0" fmla="*/ 1215698 h 2741690"/>
              <a:gd name="connsiteX1" fmla="*/ 89797 w 3784749"/>
              <a:gd name="connsiteY1" fmla="*/ 1879245 h 2741690"/>
              <a:gd name="connsiteX2" fmla="*/ 542951 w 3784749"/>
              <a:gd name="connsiteY2" fmla="*/ 2550884 h 2741690"/>
              <a:gd name="connsiteX3" fmla="*/ 1384522 w 3784749"/>
              <a:gd name="connsiteY3" fmla="*/ 2397135 h 2741690"/>
              <a:gd name="connsiteX4" fmla="*/ 2493131 w 3784749"/>
              <a:gd name="connsiteY4" fmla="*/ 2397135 h 2741690"/>
              <a:gd name="connsiteX5" fmla="*/ 2509315 w 3784749"/>
              <a:gd name="connsiteY5" fmla="*/ 2656080 h 2741690"/>
              <a:gd name="connsiteX6" fmla="*/ 3269966 w 3784749"/>
              <a:gd name="connsiteY6" fmla="*/ 2720817 h 2741690"/>
              <a:gd name="connsiteX7" fmla="*/ 3690752 w 3784749"/>
              <a:gd name="connsiteY7" fmla="*/ 2324307 h 2741690"/>
              <a:gd name="connsiteX8" fmla="*/ 3698844 w 3784749"/>
              <a:gd name="connsiteY8" fmla="*/ 455047 h 2741690"/>
              <a:gd name="connsiteX9" fmla="*/ 2743984 w 3784749"/>
              <a:gd name="connsiteY9" fmla="*/ 1893 h 2741690"/>
              <a:gd name="connsiteX10" fmla="*/ 2881549 w 3784749"/>
              <a:gd name="connsiteY10" fmla="*/ 552151 h 2741690"/>
              <a:gd name="connsiteX11" fmla="*/ 2258462 w 3784749"/>
              <a:gd name="connsiteY11" fmla="*/ 552151 h 2741690"/>
              <a:gd name="connsiteX12" fmla="*/ 2234186 w 3784749"/>
              <a:gd name="connsiteY12" fmla="*/ 1239974 h 2741690"/>
              <a:gd name="connsiteX13" fmla="*/ 1182221 w 3784749"/>
              <a:gd name="connsiteY13" fmla="*/ 1215698 h 2741690"/>
              <a:gd name="connsiteX14" fmla="*/ 1109393 w 3784749"/>
              <a:gd name="connsiteY14" fmla="*/ 908201 h 2741690"/>
              <a:gd name="connsiteX15" fmla="*/ 97889 w 3784749"/>
              <a:gd name="connsiteY15" fmla="*/ 1215698 h 2741690"/>
              <a:gd name="connsiteX0" fmla="*/ 97889 w 3784749"/>
              <a:gd name="connsiteY0" fmla="*/ 1215698 h 2741690"/>
              <a:gd name="connsiteX1" fmla="*/ 89797 w 3784749"/>
              <a:gd name="connsiteY1" fmla="*/ 1879245 h 2741690"/>
              <a:gd name="connsiteX2" fmla="*/ 542951 w 3784749"/>
              <a:gd name="connsiteY2" fmla="*/ 2550884 h 2741690"/>
              <a:gd name="connsiteX3" fmla="*/ 1384522 w 3784749"/>
              <a:gd name="connsiteY3" fmla="*/ 2397135 h 2741690"/>
              <a:gd name="connsiteX4" fmla="*/ 2493131 w 3784749"/>
              <a:gd name="connsiteY4" fmla="*/ 2397135 h 2741690"/>
              <a:gd name="connsiteX5" fmla="*/ 2509315 w 3784749"/>
              <a:gd name="connsiteY5" fmla="*/ 2656080 h 2741690"/>
              <a:gd name="connsiteX6" fmla="*/ 3269966 w 3784749"/>
              <a:gd name="connsiteY6" fmla="*/ 2720817 h 2741690"/>
              <a:gd name="connsiteX7" fmla="*/ 3690752 w 3784749"/>
              <a:gd name="connsiteY7" fmla="*/ 2324307 h 2741690"/>
              <a:gd name="connsiteX8" fmla="*/ 3698844 w 3784749"/>
              <a:gd name="connsiteY8" fmla="*/ 455047 h 2741690"/>
              <a:gd name="connsiteX9" fmla="*/ 2743984 w 3784749"/>
              <a:gd name="connsiteY9" fmla="*/ 1893 h 2741690"/>
              <a:gd name="connsiteX10" fmla="*/ 2881549 w 3784749"/>
              <a:gd name="connsiteY10" fmla="*/ 552151 h 2741690"/>
              <a:gd name="connsiteX11" fmla="*/ 2258462 w 3784749"/>
              <a:gd name="connsiteY11" fmla="*/ 552151 h 2741690"/>
              <a:gd name="connsiteX12" fmla="*/ 2234186 w 3784749"/>
              <a:gd name="connsiteY12" fmla="*/ 1239974 h 2741690"/>
              <a:gd name="connsiteX13" fmla="*/ 1182221 w 3784749"/>
              <a:gd name="connsiteY13" fmla="*/ 1215698 h 2741690"/>
              <a:gd name="connsiteX14" fmla="*/ 1109393 w 3784749"/>
              <a:gd name="connsiteY14" fmla="*/ 908201 h 2741690"/>
              <a:gd name="connsiteX15" fmla="*/ 97889 w 3784749"/>
              <a:gd name="connsiteY15" fmla="*/ 1215698 h 2741690"/>
              <a:gd name="connsiteX0" fmla="*/ 97889 w 3784749"/>
              <a:gd name="connsiteY0" fmla="*/ 1215698 h 2741690"/>
              <a:gd name="connsiteX1" fmla="*/ 89797 w 3784749"/>
              <a:gd name="connsiteY1" fmla="*/ 1879245 h 2741690"/>
              <a:gd name="connsiteX2" fmla="*/ 542951 w 3784749"/>
              <a:gd name="connsiteY2" fmla="*/ 2550884 h 2741690"/>
              <a:gd name="connsiteX3" fmla="*/ 1384522 w 3784749"/>
              <a:gd name="connsiteY3" fmla="*/ 2397135 h 2741690"/>
              <a:gd name="connsiteX4" fmla="*/ 2493131 w 3784749"/>
              <a:gd name="connsiteY4" fmla="*/ 2397135 h 2741690"/>
              <a:gd name="connsiteX5" fmla="*/ 2509315 w 3784749"/>
              <a:gd name="connsiteY5" fmla="*/ 2656080 h 2741690"/>
              <a:gd name="connsiteX6" fmla="*/ 3269966 w 3784749"/>
              <a:gd name="connsiteY6" fmla="*/ 2720817 h 2741690"/>
              <a:gd name="connsiteX7" fmla="*/ 3690752 w 3784749"/>
              <a:gd name="connsiteY7" fmla="*/ 2324307 h 2741690"/>
              <a:gd name="connsiteX8" fmla="*/ 3698844 w 3784749"/>
              <a:gd name="connsiteY8" fmla="*/ 455047 h 2741690"/>
              <a:gd name="connsiteX9" fmla="*/ 2743984 w 3784749"/>
              <a:gd name="connsiteY9" fmla="*/ 1893 h 2741690"/>
              <a:gd name="connsiteX10" fmla="*/ 2881549 w 3784749"/>
              <a:gd name="connsiteY10" fmla="*/ 552151 h 2741690"/>
              <a:gd name="connsiteX11" fmla="*/ 2258462 w 3784749"/>
              <a:gd name="connsiteY11" fmla="*/ 552151 h 2741690"/>
              <a:gd name="connsiteX12" fmla="*/ 2234186 w 3784749"/>
              <a:gd name="connsiteY12" fmla="*/ 1239974 h 2741690"/>
              <a:gd name="connsiteX13" fmla="*/ 1182221 w 3784749"/>
              <a:gd name="connsiteY13" fmla="*/ 1215698 h 2741690"/>
              <a:gd name="connsiteX14" fmla="*/ 1109393 w 3784749"/>
              <a:gd name="connsiteY14" fmla="*/ 908201 h 2741690"/>
              <a:gd name="connsiteX15" fmla="*/ 97889 w 3784749"/>
              <a:gd name="connsiteY15" fmla="*/ 1215698 h 2741690"/>
              <a:gd name="connsiteX0" fmla="*/ 97889 w 3784749"/>
              <a:gd name="connsiteY0" fmla="*/ 1215698 h 2741690"/>
              <a:gd name="connsiteX1" fmla="*/ 89797 w 3784749"/>
              <a:gd name="connsiteY1" fmla="*/ 1879245 h 2741690"/>
              <a:gd name="connsiteX2" fmla="*/ 542951 w 3784749"/>
              <a:gd name="connsiteY2" fmla="*/ 2550884 h 2741690"/>
              <a:gd name="connsiteX3" fmla="*/ 1384522 w 3784749"/>
              <a:gd name="connsiteY3" fmla="*/ 2397135 h 2741690"/>
              <a:gd name="connsiteX4" fmla="*/ 2493131 w 3784749"/>
              <a:gd name="connsiteY4" fmla="*/ 2397135 h 2741690"/>
              <a:gd name="connsiteX5" fmla="*/ 2509315 w 3784749"/>
              <a:gd name="connsiteY5" fmla="*/ 2656080 h 2741690"/>
              <a:gd name="connsiteX6" fmla="*/ 3269966 w 3784749"/>
              <a:gd name="connsiteY6" fmla="*/ 2720817 h 2741690"/>
              <a:gd name="connsiteX7" fmla="*/ 3690752 w 3784749"/>
              <a:gd name="connsiteY7" fmla="*/ 2324307 h 2741690"/>
              <a:gd name="connsiteX8" fmla="*/ 3698844 w 3784749"/>
              <a:gd name="connsiteY8" fmla="*/ 455047 h 2741690"/>
              <a:gd name="connsiteX9" fmla="*/ 2743984 w 3784749"/>
              <a:gd name="connsiteY9" fmla="*/ 1893 h 2741690"/>
              <a:gd name="connsiteX10" fmla="*/ 2881549 w 3784749"/>
              <a:gd name="connsiteY10" fmla="*/ 552151 h 2741690"/>
              <a:gd name="connsiteX11" fmla="*/ 2258462 w 3784749"/>
              <a:gd name="connsiteY11" fmla="*/ 552151 h 2741690"/>
              <a:gd name="connsiteX12" fmla="*/ 2234186 w 3784749"/>
              <a:gd name="connsiteY12" fmla="*/ 1239974 h 2741690"/>
              <a:gd name="connsiteX13" fmla="*/ 1182221 w 3784749"/>
              <a:gd name="connsiteY13" fmla="*/ 1215698 h 2741690"/>
              <a:gd name="connsiteX14" fmla="*/ 1109393 w 3784749"/>
              <a:gd name="connsiteY14" fmla="*/ 908201 h 2741690"/>
              <a:gd name="connsiteX15" fmla="*/ 97889 w 3784749"/>
              <a:gd name="connsiteY15" fmla="*/ 1215698 h 2741690"/>
              <a:gd name="connsiteX0" fmla="*/ 97889 w 3784749"/>
              <a:gd name="connsiteY0" fmla="*/ 1215698 h 2743290"/>
              <a:gd name="connsiteX1" fmla="*/ 89797 w 3784749"/>
              <a:gd name="connsiteY1" fmla="*/ 1879245 h 2743290"/>
              <a:gd name="connsiteX2" fmla="*/ 542951 w 3784749"/>
              <a:gd name="connsiteY2" fmla="*/ 2550884 h 2743290"/>
              <a:gd name="connsiteX3" fmla="*/ 1384522 w 3784749"/>
              <a:gd name="connsiteY3" fmla="*/ 2397135 h 2743290"/>
              <a:gd name="connsiteX4" fmla="*/ 2493131 w 3784749"/>
              <a:gd name="connsiteY4" fmla="*/ 2397135 h 2743290"/>
              <a:gd name="connsiteX5" fmla="*/ 2577739 w 3784749"/>
              <a:gd name="connsiteY5" fmla="*/ 2662300 h 2743290"/>
              <a:gd name="connsiteX6" fmla="*/ 3269966 w 3784749"/>
              <a:gd name="connsiteY6" fmla="*/ 2720817 h 2743290"/>
              <a:gd name="connsiteX7" fmla="*/ 3690752 w 3784749"/>
              <a:gd name="connsiteY7" fmla="*/ 2324307 h 2743290"/>
              <a:gd name="connsiteX8" fmla="*/ 3698844 w 3784749"/>
              <a:gd name="connsiteY8" fmla="*/ 455047 h 2743290"/>
              <a:gd name="connsiteX9" fmla="*/ 2743984 w 3784749"/>
              <a:gd name="connsiteY9" fmla="*/ 1893 h 2743290"/>
              <a:gd name="connsiteX10" fmla="*/ 2881549 w 3784749"/>
              <a:gd name="connsiteY10" fmla="*/ 552151 h 2743290"/>
              <a:gd name="connsiteX11" fmla="*/ 2258462 w 3784749"/>
              <a:gd name="connsiteY11" fmla="*/ 552151 h 2743290"/>
              <a:gd name="connsiteX12" fmla="*/ 2234186 w 3784749"/>
              <a:gd name="connsiteY12" fmla="*/ 1239974 h 2743290"/>
              <a:gd name="connsiteX13" fmla="*/ 1182221 w 3784749"/>
              <a:gd name="connsiteY13" fmla="*/ 1215698 h 2743290"/>
              <a:gd name="connsiteX14" fmla="*/ 1109393 w 3784749"/>
              <a:gd name="connsiteY14" fmla="*/ 908201 h 2743290"/>
              <a:gd name="connsiteX15" fmla="*/ 97889 w 3784749"/>
              <a:gd name="connsiteY15" fmla="*/ 1215698 h 2743290"/>
              <a:gd name="connsiteX0" fmla="*/ 97889 w 3784749"/>
              <a:gd name="connsiteY0" fmla="*/ 1215698 h 2743290"/>
              <a:gd name="connsiteX1" fmla="*/ 89797 w 3784749"/>
              <a:gd name="connsiteY1" fmla="*/ 1879245 h 2743290"/>
              <a:gd name="connsiteX2" fmla="*/ 542951 w 3784749"/>
              <a:gd name="connsiteY2" fmla="*/ 2550884 h 2743290"/>
              <a:gd name="connsiteX3" fmla="*/ 1384522 w 3784749"/>
              <a:gd name="connsiteY3" fmla="*/ 2397135 h 2743290"/>
              <a:gd name="connsiteX4" fmla="*/ 2493131 w 3784749"/>
              <a:gd name="connsiteY4" fmla="*/ 2397135 h 2743290"/>
              <a:gd name="connsiteX5" fmla="*/ 2577739 w 3784749"/>
              <a:gd name="connsiteY5" fmla="*/ 2662300 h 2743290"/>
              <a:gd name="connsiteX6" fmla="*/ 3269966 w 3784749"/>
              <a:gd name="connsiteY6" fmla="*/ 2720817 h 2743290"/>
              <a:gd name="connsiteX7" fmla="*/ 3690752 w 3784749"/>
              <a:gd name="connsiteY7" fmla="*/ 2324307 h 2743290"/>
              <a:gd name="connsiteX8" fmla="*/ 3698844 w 3784749"/>
              <a:gd name="connsiteY8" fmla="*/ 455047 h 2743290"/>
              <a:gd name="connsiteX9" fmla="*/ 2743984 w 3784749"/>
              <a:gd name="connsiteY9" fmla="*/ 1893 h 2743290"/>
              <a:gd name="connsiteX10" fmla="*/ 2881549 w 3784749"/>
              <a:gd name="connsiteY10" fmla="*/ 552151 h 2743290"/>
              <a:gd name="connsiteX11" fmla="*/ 2258462 w 3784749"/>
              <a:gd name="connsiteY11" fmla="*/ 552151 h 2743290"/>
              <a:gd name="connsiteX12" fmla="*/ 2234186 w 3784749"/>
              <a:gd name="connsiteY12" fmla="*/ 1239974 h 2743290"/>
              <a:gd name="connsiteX13" fmla="*/ 1182221 w 3784749"/>
              <a:gd name="connsiteY13" fmla="*/ 1215698 h 2743290"/>
              <a:gd name="connsiteX14" fmla="*/ 1109393 w 3784749"/>
              <a:gd name="connsiteY14" fmla="*/ 908201 h 2743290"/>
              <a:gd name="connsiteX15" fmla="*/ 97889 w 3784749"/>
              <a:gd name="connsiteY15" fmla="*/ 1215698 h 2743290"/>
              <a:gd name="connsiteX0" fmla="*/ 97889 w 3784749"/>
              <a:gd name="connsiteY0" fmla="*/ 1215698 h 2743290"/>
              <a:gd name="connsiteX1" fmla="*/ 89797 w 3784749"/>
              <a:gd name="connsiteY1" fmla="*/ 1879245 h 2743290"/>
              <a:gd name="connsiteX2" fmla="*/ 542951 w 3784749"/>
              <a:gd name="connsiteY2" fmla="*/ 2550884 h 2743290"/>
              <a:gd name="connsiteX3" fmla="*/ 1384522 w 3784749"/>
              <a:gd name="connsiteY3" fmla="*/ 2397135 h 2743290"/>
              <a:gd name="connsiteX4" fmla="*/ 2493131 w 3784749"/>
              <a:gd name="connsiteY4" fmla="*/ 2397135 h 2743290"/>
              <a:gd name="connsiteX5" fmla="*/ 2577739 w 3784749"/>
              <a:gd name="connsiteY5" fmla="*/ 2662300 h 2743290"/>
              <a:gd name="connsiteX6" fmla="*/ 3269966 w 3784749"/>
              <a:gd name="connsiteY6" fmla="*/ 2720817 h 2743290"/>
              <a:gd name="connsiteX7" fmla="*/ 3690752 w 3784749"/>
              <a:gd name="connsiteY7" fmla="*/ 2324307 h 2743290"/>
              <a:gd name="connsiteX8" fmla="*/ 3698844 w 3784749"/>
              <a:gd name="connsiteY8" fmla="*/ 455047 h 2743290"/>
              <a:gd name="connsiteX9" fmla="*/ 2743984 w 3784749"/>
              <a:gd name="connsiteY9" fmla="*/ 1893 h 2743290"/>
              <a:gd name="connsiteX10" fmla="*/ 2881549 w 3784749"/>
              <a:gd name="connsiteY10" fmla="*/ 552151 h 2743290"/>
              <a:gd name="connsiteX11" fmla="*/ 2258462 w 3784749"/>
              <a:gd name="connsiteY11" fmla="*/ 552151 h 2743290"/>
              <a:gd name="connsiteX12" fmla="*/ 2234186 w 3784749"/>
              <a:gd name="connsiteY12" fmla="*/ 1239974 h 2743290"/>
              <a:gd name="connsiteX13" fmla="*/ 1182221 w 3784749"/>
              <a:gd name="connsiteY13" fmla="*/ 1215698 h 2743290"/>
              <a:gd name="connsiteX14" fmla="*/ 1109393 w 3784749"/>
              <a:gd name="connsiteY14" fmla="*/ 908201 h 2743290"/>
              <a:gd name="connsiteX15" fmla="*/ 97889 w 3784749"/>
              <a:gd name="connsiteY15" fmla="*/ 1215698 h 2743290"/>
              <a:gd name="connsiteX0" fmla="*/ 97889 w 3784749"/>
              <a:gd name="connsiteY0" fmla="*/ 1215698 h 2751061"/>
              <a:gd name="connsiteX1" fmla="*/ 89797 w 3784749"/>
              <a:gd name="connsiteY1" fmla="*/ 1879245 h 2751061"/>
              <a:gd name="connsiteX2" fmla="*/ 542951 w 3784749"/>
              <a:gd name="connsiteY2" fmla="*/ 2550884 h 2751061"/>
              <a:gd name="connsiteX3" fmla="*/ 1384522 w 3784749"/>
              <a:gd name="connsiteY3" fmla="*/ 2397135 h 2751061"/>
              <a:gd name="connsiteX4" fmla="*/ 2493131 w 3784749"/>
              <a:gd name="connsiteY4" fmla="*/ 2397135 h 2751061"/>
              <a:gd name="connsiteX5" fmla="*/ 2708368 w 3784749"/>
              <a:gd name="connsiteY5" fmla="*/ 2687182 h 2751061"/>
              <a:gd name="connsiteX6" fmla="*/ 3269966 w 3784749"/>
              <a:gd name="connsiteY6" fmla="*/ 2720817 h 2751061"/>
              <a:gd name="connsiteX7" fmla="*/ 3690752 w 3784749"/>
              <a:gd name="connsiteY7" fmla="*/ 2324307 h 2751061"/>
              <a:gd name="connsiteX8" fmla="*/ 3698844 w 3784749"/>
              <a:gd name="connsiteY8" fmla="*/ 455047 h 2751061"/>
              <a:gd name="connsiteX9" fmla="*/ 2743984 w 3784749"/>
              <a:gd name="connsiteY9" fmla="*/ 1893 h 2751061"/>
              <a:gd name="connsiteX10" fmla="*/ 2881549 w 3784749"/>
              <a:gd name="connsiteY10" fmla="*/ 552151 h 2751061"/>
              <a:gd name="connsiteX11" fmla="*/ 2258462 w 3784749"/>
              <a:gd name="connsiteY11" fmla="*/ 552151 h 2751061"/>
              <a:gd name="connsiteX12" fmla="*/ 2234186 w 3784749"/>
              <a:gd name="connsiteY12" fmla="*/ 1239974 h 2751061"/>
              <a:gd name="connsiteX13" fmla="*/ 1182221 w 3784749"/>
              <a:gd name="connsiteY13" fmla="*/ 1215698 h 2751061"/>
              <a:gd name="connsiteX14" fmla="*/ 1109393 w 3784749"/>
              <a:gd name="connsiteY14" fmla="*/ 908201 h 2751061"/>
              <a:gd name="connsiteX15" fmla="*/ 97889 w 3784749"/>
              <a:gd name="connsiteY15" fmla="*/ 1215698 h 2751061"/>
              <a:gd name="connsiteX0" fmla="*/ 97889 w 3784749"/>
              <a:gd name="connsiteY0" fmla="*/ 1215698 h 2744593"/>
              <a:gd name="connsiteX1" fmla="*/ 89797 w 3784749"/>
              <a:gd name="connsiteY1" fmla="*/ 1879245 h 2744593"/>
              <a:gd name="connsiteX2" fmla="*/ 542951 w 3784749"/>
              <a:gd name="connsiteY2" fmla="*/ 2550884 h 2744593"/>
              <a:gd name="connsiteX3" fmla="*/ 1384522 w 3784749"/>
              <a:gd name="connsiteY3" fmla="*/ 2397135 h 2744593"/>
              <a:gd name="connsiteX4" fmla="*/ 2493131 w 3784749"/>
              <a:gd name="connsiteY4" fmla="*/ 2397135 h 2744593"/>
              <a:gd name="connsiteX5" fmla="*/ 2708368 w 3784749"/>
              <a:gd name="connsiteY5" fmla="*/ 2687182 h 2744593"/>
              <a:gd name="connsiteX6" fmla="*/ 3269966 w 3784749"/>
              <a:gd name="connsiteY6" fmla="*/ 2720817 h 2744593"/>
              <a:gd name="connsiteX7" fmla="*/ 3690752 w 3784749"/>
              <a:gd name="connsiteY7" fmla="*/ 2324307 h 2744593"/>
              <a:gd name="connsiteX8" fmla="*/ 3698844 w 3784749"/>
              <a:gd name="connsiteY8" fmla="*/ 455047 h 2744593"/>
              <a:gd name="connsiteX9" fmla="*/ 2743984 w 3784749"/>
              <a:gd name="connsiteY9" fmla="*/ 1893 h 2744593"/>
              <a:gd name="connsiteX10" fmla="*/ 2881549 w 3784749"/>
              <a:gd name="connsiteY10" fmla="*/ 552151 h 2744593"/>
              <a:gd name="connsiteX11" fmla="*/ 2258462 w 3784749"/>
              <a:gd name="connsiteY11" fmla="*/ 552151 h 2744593"/>
              <a:gd name="connsiteX12" fmla="*/ 2234186 w 3784749"/>
              <a:gd name="connsiteY12" fmla="*/ 1239974 h 2744593"/>
              <a:gd name="connsiteX13" fmla="*/ 1182221 w 3784749"/>
              <a:gd name="connsiteY13" fmla="*/ 1215698 h 2744593"/>
              <a:gd name="connsiteX14" fmla="*/ 1109393 w 3784749"/>
              <a:gd name="connsiteY14" fmla="*/ 908201 h 2744593"/>
              <a:gd name="connsiteX15" fmla="*/ 97889 w 3784749"/>
              <a:gd name="connsiteY15" fmla="*/ 1215698 h 2744593"/>
              <a:gd name="connsiteX0" fmla="*/ 97889 w 3783269"/>
              <a:gd name="connsiteY0" fmla="*/ 1215698 h 2710817"/>
              <a:gd name="connsiteX1" fmla="*/ 89797 w 3783269"/>
              <a:gd name="connsiteY1" fmla="*/ 1879245 h 2710817"/>
              <a:gd name="connsiteX2" fmla="*/ 542951 w 3783269"/>
              <a:gd name="connsiteY2" fmla="*/ 2550884 h 2710817"/>
              <a:gd name="connsiteX3" fmla="*/ 1384522 w 3783269"/>
              <a:gd name="connsiteY3" fmla="*/ 2397135 h 2710817"/>
              <a:gd name="connsiteX4" fmla="*/ 2493131 w 3783269"/>
              <a:gd name="connsiteY4" fmla="*/ 2397135 h 2710817"/>
              <a:gd name="connsiteX5" fmla="*/ 2708368 w 3783269"/>
              <a:gd name="connsiteY5" fmla="*/ 2687182 h 2710817"/>
              <a:gd name="connsiteX6" fmla="*/ 3301068 w 3783269"/>
              <a:gd name="connsiteY6" fmla="*/ 2652392 h 2710817"/>
              <a:gd name="connsiteX7" fmla="*/ 3690752 w 3783269"/>
              <a:gd name="connsiteY7" fmla="*/ 2324307 h 2710817"/>
              <a:gd name="connsiteX8" fmla="*/ 3698844 w 3783269"/>
              <a:gd name="connsiteY8" fmla="*/ 455047 h 2710817"/>
              <a:gd name="connsiteX9" fmla="*/ 2743984 w 3783269"/>
              <a:gd name="connsiteY9" fmla="*/ 1893 h 2710817"/>
              <a:gd name="connsiteX10" fmla="*/ 2881549 w 3783269"/>
              <a:gd name="connsiteY10" fmla="*/ 552151 h 2710817"/>
              <a:gd name="connsiteX11" fmla="*/ 2258462 w 3783269"/>
              <a:gd name="connsiteY11" fmla="*/ 552151 h 2710817"/>
              <a:gd name="connsiteX12" fmla="*/ 2234186 w 3783269"/>
              <a:gd name="connsiteY12" fmla="*/ 1239974 h 2710817"/>
              <a:gd name="connsiteX13" fmla="*/ 1182221 w 3783269"/>
              <a:gd name="connsiteY13" fmla="*/ 1215698 h 2710817"/>
              <a:gd name="connsiteX14" fmla="*/ 1109393 w 3783269"/>
              <a:gd name="connsiteY14" fmla="*/ 908201 h 2710817"/>
              <a:gd name="connsiteX15" fmla="*/ 97889 w 3783269"/>
              <a:gd name="connsiteY15" fmla="*/ 1215698 h 2710817"/>
              <a:gd name="connsiteX0" fmla="*/ 97889 w 3775877"/>
              <a:gd name="connsiteY0" fmla="*/ 1215194 h 2723535"/>
              <a:gd name="connsiteX1" fmla="*/ 89797 w 3775877"/>
              <a:gd name="connsiteY1" fmla="*/ 1878741 h 2723535"/>
              <a:gd name="connsiteX2" fmla="*/ 542951 w 3775877"/>
              <a:gd name="connsiteY2" fmla="*/ 2550380 h 2723535"/>
              <a:gd name="connsiteX3" fmla="*/ 1384522 w 3775877"/>
              <a:gd name="connsiteY3" fmla="*/ 2396631 h 2723535"/>
              <a:gd name="connsiteX4" fmla="*/ 2493131 w 3775877"/>
              <a:gd name="connsiteY4" fmla="*/ 2396631 h 2723535"/>
              <a:gd name="connsiteX5" fmla="*/ 2708368 w 3775877"/>
              <a:gd name="connsiteY5" fmla="*/ 2686678 h 2723535"/>
              <a:gd name="connsiteX6" fmla="*/ 3301068 w 3775877"/>
              <a:gd name="connsiteY6" fmla="*/ 2651888 h 2723535"/>
              <a:gd name="connsiteX7" fmla="*/ 3672091 w 3775877"/>
              <a:gd name="connsiteY7" fmla="*/ 2074986 h 2723535"/>
              <a:gd name="connsiteX8" fmla="*/ 3698844 w 3775877"/>
              <a:gd name="connsiteY8" fmla="*/ 454543 h 2723535"/>
              <a:gd name="connsiteX9" fmla="*/ 2743984 w 3775877"/>
              <a:gd name="connsiteY9" fmla="*/ 1389 h 2723535"/>
              <a:gd name="connsiteX10" fmla="*/ 2881549 w 3775877"/>
              <a:gd name="connsiteY10" fmla="*/ 551647 h 2723535"/>
              <a:gd name="connsiteX11" fmla="*/ 2258462 w 3775877"/>
              <a:gd name="connsiteY11" fmla="*/ 551647 h 2723535"/>
              <a:gd name="connsiteX12" fmla="*/ 2234186 w 3775877"/>
              <a:gd name="connsiteY12" fmla="*/ 1239470 h 2723535"/>
              <a:gd name="connsiteX13" fmla="*/ 1182221 w 3775877"/>
              <a:gd name="connsiteY13" fmla="*/ 1215194 h 2723535"/>
              <a:gd name="connsiteX14" fmla="*/ 1109393 w 3775877"/>
              <a:gd name="connsiteY14" fmla="*/ 907697 h 2723535"/>
              <a:gd name="connsiteX15" fmla="*/ 97889 w 3775877"/>
              <a:gd name="connsiteY15" fmla="*/ 1215194 h 2723535"/>
              <a:gd name="connsiteX0" fmla="*/ 97889 w 3771311"/>
              <a:gd name="connsiteY0" fmla="*/ 1213925 h 2722266"/>
              <a:gd name="connsiteX1" fmla="*/ 89797 w 3771311"/>
              <a:gd name="connsiteY1" fmla="*/ 1877472 h 2722266"/>
              <a:gd name="connsiteX2" fmla="*/ 542951 w 3771311"/>
              <a:gd name="connsiteY2" fmla="*/ 2549111 h 2722266"/>
              <a:gd name="connsiteX3" fmla="*/ 1384522 w 3771311"/>
              <a:gd name="connsiteY3" fmla="*/ 2395362 h 2722266"/>
              <a:gd name="connsiteX4" fmla="*/ 2493131 w 3771311"/>
              <a:gd name="connsiteY4" fmla="*/ 2395362 h 2722266"/>
              <a:gd name="connsiteX5" fmla="*/ 2708368 w 3771311"/>
              <a:gd name="connsiteY5" fmla="*/ 2685409 h 2722266"/>
              <a:gd name="connsiteX6" fmla="*/ 3301068 w 3771311"/>
              <a:gd name="connsiteY6" fmla="*/ 2650619 h 2722266"/>
              <a:gd name="connsiteX7" fmla="*/ 3672091 w 3771311"/>
              <a:gd name="connsiteY7" fmla="*/ 2073717 h 2722266"/>
              <a:gd name="connsiteX8" fmla="*/ 3692624 w 3771311"/>
              <a:gd name="connsiteY8" fmla="*/ 602564 h 2722266"/>
              <a:gd name="connsiteX9" fmla="*/ 2743984 w 3771311"/>
              <a:gd name="connsiteY9" fmla="*/ 120 h 2722266"/>
              <a:gd name="connsiteX10" fmla="*/ 2881549 w 3771311"/>
              <a:gd name="connsiteY10" fmla="*/ 550378 h 2722266"/>
              <a:gd name="connsiteX11" fmla="*/ 2258462 w 3771311"/>
              <a:gd name="connsiteY11" fmla="*/ 550378 h 2722266"/>
              <a:gd name="connsiteX12" fmla="*/ 2234186 w 3771311"/>
              <a:gd name="connsiteY12" fmla="*/ 1238201 h 2722266"/>
              <a:gd name="connsiteX13" fmla="*/ 1182221 w 3771311"/>
              <a:gd name="connsiteY13" fmla="*/ 1213925 h 2722266"/>
              <a:gd name="connsiteX14" fmla="*/ 1109393 w 3771311"/>
              <a:gd name="connsiteY14" fmla="*/ 906428 h 2722266"/>
              <a:gd name="connsiteX15" fmla="*/ 97889 w 3771311"/>
              <a:gd name="connsiteY15" fmla="*/ 1213925 h 2722266"/>
              <a:gd name="connsiteX0" fmla="*/ 97889 w 3771311"/>
              <a:gd name="connsiteY0" fmla="*/ 1214440 h 2722781"/>
              <a:gd name="connsiteX1" fmla="*/ 89797 w 3771311"/>
              <a:gd name="connsiteY1" fmla="*/ 1877987 h 2722781"/>
              <a:gd name="connsiteX2" fmla="*/ 542951 w 3771311"/>
              <a:gd name="connsiteY2" fmla="*/ 2549626 h 2722781"/>
              <a:gd name="connsiteX3" fmla="*/ 1384522 w 3771311"/>
              <a:gd name="connsiteY3" fmla="*/ 2395877 h 2722781"/>
              <a:gd name="connsiteX4" fmla="*/ 2493131 w 3771311"/>
              <a:gd name="connsiteY4" fmla="*/ 2395877 h 2722781"/>
              <a:gd name="connsiteX5" fmla="*/ 2708368 w 3771311"/>
              <a:gd name="connsiteY5" fmla="*/ 2685924 h 2722781"/>
              <a:gd name="connsiteX6" fmla="*/ 3301068 w 3771311"/>
              <a:gd name="connsiteY6" fmla="*/ 2651134 h 2722781"/>
              <a:gd name="connsiteX7" fmla="*/ 3672091 w 3771311"/>
              <a:gd name="connsiteY7" fmla="*/ 2074232 h 2722781"/>
              <a:gd name="connsiteX8" fmla="*/ 3692624 w 3771311"/>
              <a:gd name="connsiteY8" fmla="*/ 603079 h 2722781"/>
              <a:gd name="connsiteX9" fmla="*/ 2743984 w 3771311"/>
              <a:gd name="connsiteY9" fmla="*/ 635 h 2722781"/>
              <a:gd name="connsiteX10" fmla="*/ 2775802 w 3771311"/>
              <a:gd name="connsiteY10" fmla="*/ 488689 h 2722781"/>
              <a:gd name="connsiteX11" fmla="*/ 2258462 w 3771311"/>
              <a:gd name="connsiteY11" fmla="*/ 550893 h 2722781"/>
              <a:gd name="connsiteX12" fmla="*/ 2234186 w 3771311"/>
              <a:gd name="connsiteY12" fmla="*/ 1238716 h 2722781"/>
              <a:gd name="connsiteX13" fmla="*/ 1182221 w 3771311"/>
              <a:gd name="connsiteY13" fmla="*/ 1214440 h 2722781"/>
              <a:gd name="connsiteX14" fmla="*/ 1109393 w 3771311"/>
              <a:gd name="connsiteY14" fmla="*/ 906943 h 2722781"/>
              <a:gd name="connsiteX15" fmla="*/ 97889 w 3771311"/>
              <a:gd name="connsiteY15" fmla="*/ 1214440 h 2722781"/>
              <a:gd name="connsiteX0" fmla="*/ 97889 w 3771311"/>
              <a:gd name="connsiteY0" fmla="*/ 1214440 h 2722781"/>
              <a:gd name="connsiteX1" fmla="*/ 89797 w 3771311"/>
              <a:gd name="connsiteY1" fmla="*/ 1877987 h 2722781"/>
              <a:gd name="connsiteX2" fmla="*/ 542951 w 3771311"/>
              <a:gd name="connsiteY2" fmla="*/ 2549626 h 2722781"/>
              <a:gd name="connsiteX3" fmla="*/ 1384522 w 3771311"/>
              <a:gd name="connsiteY3" fmla="*/ 2395877 h 2722781"/>
              <a:gd name="connsiteX4" fmla="*/ 2493131 w 3771311"/>
              <a:gd name="connsiteY4" fmla="*/ 2395877 h 2722781"/>
              <a:gd name="connsiteX5" fmla="*/ 2708368 w 3771311"/>
              <a:gd name="connsiteY5" fmla="*/ 2685924 h 2722781"/>
              <a:gd name="connsiteX6" fmla="*/ 3301068 w 3771311"/>
              <a:gd name="connsiteY6" fmla="*/ 2651134 h 2722781"/>
              <a:gd name="connsiteX7" fmla="*/ 3672091 w 3771311"/>
              <a:gd name="connsiteY7" fmla="*/ 2074232 h 2722781"/>
              <a:gd name="connsiteX8" fmla="*/ 3692624 w 3771311"/>
              <a:gd name="connsiteY8" fmla="*/ 603079 h 2722781"/>
              <a:gd name="connsiteX9" fmla="*/ 2743984 w 3771311"/>
              <a:gd name="connsiteY9" fmla="*/ 635 h 2722781"/>
              <a:gd name="connsiteX10" fmla="*/ 2775802 w 3771311"/>
              <a:gd name="connsiteY10" fmla="*/ 488689 h 2722781"/>
              <a:gd name="connsiteX11" fmla="*/ 2258462 w 3771311"/>
              <a:gd name="connsiteY11" fmla="*/ 550893 h 2722781"/>
              <a:gd name="connsiteX12" fmla="*/ 2103557 w 3771311"/>
              <a:gd name="connsiteY12" fmla="*/ 1244936 h 2722781"/>
              <a:gd name="connsiteX13" fmla="*/ 1182221 w 3771311"/>
              <a:gd name="connsiteY13" fmla="*/ 1214440 h 2722781"/>
              <a:gd name="connsiteX14" fmla="*/ 1109393 w 3771311"/>
              <a:gd name="connsiteY14" fmla="*/ 906943 h 2722781"/>
              <a:gd name="connsiteX15" fmla="*/ 97889 w 3771311"/>
              <a:gd name="connsiteY15" fmla="*/ 1214440 h 2722781"/>
              <a:gd name="connsiteX0" fmla="*/ 97889 w 3771311"/>
              <a:gd name="connsiteY0" fmla="*/ 1214440 h 2722781"/>
              <a:gd name="connsiteX1" fmla="*/ 89797 w 3771311"/>
              <a:gd name="connsiteY1" fmla="*/ 1877987 h 2722781"/>
              <a:gd name="connsiteX2" fmla="*/ 542951 w 3771311"/>
              <a:gd name="connsiteY2" fmla="*/ 2549626 h 2722781"/>
              <a:gd name="connsiteX3" fmla="*/ 1384522 w 3771311"/>
              <a:gd name="connsiteY3" fmla="*/ 2395877 h 2722781"/>
              <a:gd name="connsiteX4" fmla="*/ 2493131 w 3771311"/>
              <a:gd name="connsiteY4" fmla="*/ 2395877 h 2722781"/>
              <a:gd name="connsiteX5" fmla="*/ 2708368 w 3771311"/>
              <a:gd name="connsiteY5" fmla="*/ 2685924 h 2722781"/>
              <a:gd name="connsiteX6" fmla="*/ 3301068 w 3771311"/>
              <a:gd name="connsiteY6" fmla="*/ 2651134 h 2722781"/>
              <a:gd name="connsiteX7" fmla="*/ 3672091 w 3771311"/>
              <a:gd name="connsiteY7" fmla="*/ 2074232 h 2722781"/>
              <a:gd name="connsiteX8" fmla="*/ 3692624 w 3771311"/>
              <a:gd name="connsiteY8" fmla="*/ 603079 h 2722781"/>
              <a:gd name="connsiteX9" fmla="*/ 2743984 w 3771311"/>
              <a:gd name="connsiteY9" fmla="*/ 635 h 2722781"/>
              <a:gd name="connsiteX10" fmla="*/ 2775802 w 3771311"/>
              <a:gd name="connsiteY10" fmla="*/ 488689 h 2722781"/>
              <a:gd name="connsiteX11" fmla="*/ 2258462 w 3771311"/>
              <a:gd name="connsiteY11" fmla="*/ 550893 h 2722781"/>
              <a:gd name="connsiteX12" fmla="*/ 2103557 w 3771311"/>
              <a:gd name="connsiteY12" fmla="*/ 1244936 h 2722781"/>
              <a:gd name="connsiteX13" fmla="*/ 1343952 w 3771311"/>
              <a:gd name="connsiteY13" fmla="*/ 1226880 h 2722781"/>
              <a:gd name="connsiteX14" fmla="*/ 1109393 w 3771311"/>
              <a:gd name="connsiteY14" fmla="*/ 906943 h 2722781"/>
              <a:gd name="connsiteX15" fmla="*/ 97889 w 3771311"/>
              <a:gd name="connsiteY15" fmla="*/ 1214440 h 2722781"/>
              <a:gd name="connsiteX0" fmla="*/ 97889 w 3771311"/>
              <a:gd name="connsiteY0" fmla="*/ 1214440 h 2722781"/>
              <a:gd name="connsiteX1" fmla="*/ 89797 w 3771311"/>
              <a:gd name="connsiteY1" fmla="*/ 1877987 h 2722781"/>
              <a:gd name="connsiteX2" fmla="*/ 542951 w 3771311"/>
              <a:gd name="connsiteY2" fmla="*/ 2549626 h 2722781"/>
              <a:gd name="connsiteX3" fmla="*/ 1384522 w 3771311"/>
              <a:gd name="connsiteY3" fmla="*/ 2395877 h 2722781"/>
              <a:gd name="connsiteX4" fmla="*/ 2493131 w 3771311"/>
              <a:gd name="connsiteY4" fmla="*/ 2395877 h 2722781"/>
              <a:gd name="connsiteX5" fmla="*/ 2708368 w 3771311"/>
              <a:gd name="connsiteY5" fmla="*/ 2685924 h 2722781"/>
              <a:gd name="connsiteX6" fmla="*/ 3301068 w 3771311"/>
              <a:gd name="connsiteY6" fmla="*/ 2651134 h 2722781"/>
              <a:gd name="connsiteX7" fmla="*/ 3672091 w 3771311"/>
              <a:gd name="connsiteY7" fmla="*/ 2074232 h 2722781"/>
              <a:gd name="connsiteX8" fmla="*/ 3692624 w 3771311"/>
              <a:gd name="connsiteY8" fmla="*/ 603079 h 2722781"/>
              <a:gd name="connsiteX9" fmla="*/ 2743984 w 3771311"/>
              <a:gd name="connsiteY9" fmla="*/ 635 h 2722781"/>
              <a:gd name="connsiteX10" fmla="*/ 2775802 w 3771311"/>
              <a:gd name="connsiteY10" fmla="*/ 488689 h 2722781"/>
              <a:gd name="connsiteX11" fmla="*/ 2258462 w 3771311"/>
              <a:gd name="connsiteY11" fmla="*/ 550893 h 2722781"/>
              <a:gd name="connsiteX12" fmla="*/ 2103557 w 3771311"/>
              <a:gd name="connsiteY12" fmla="*/ 1244936 h 2722781"/>
              <a:gd name="connsiteX13" fmla="*/ 1343952 w 3771311"/>
              <a:gd name="connsiteY13" fmla="*/ 1226880 h 2722781"/>
              <a:gd name="connsiteX14" fmla="*/ 1109393 w 3771311"/>
              <a:gd name="connsiteY14" fmla="*/ 906943 h 2722781"/>
              <a:gd name="connsiteX15" fmla="*/ 97889 w 3771311"/>
              <a:gd name="connsiteY15" fmla="*/ 1214440 h 2722781"/>
              <a:gd name="connsiteX0" fmla="*/ 97889 w 3771311"/>
              <a:gd name="connsiteY0" fmla="*/ 1214440 h 2722781"/>
              <a:gd name="connsiteX1" fmla="*/ 89797 w 3771311"/>
              <a:gd name="connsiteY1" fmla="*/ 1877987 h 2722781"/>
              <a:gd name="connsiteX2" fmla="*/ 542951 w 3771311"/>
              <a:gd name="connsiteY2" fmla="*/ 2549626 h 2722781"/>
              <a:gd name="connsiteX3" fmla="*/ 1384522 w 3771311"/>
              <a:gd name="connsiteY3" fmla="*/ 2395877 h 2722781"/>
              <a:gd name="connsiteX4" fmla="*/ 2493131 w 3771311"/>
              <a:gd name="connsiteY4" fmla="*/ 2395877 h 2722781"/>
              <a:gd name="connsiteX5" fmla="*/ 2708368 w 3771311"/>
              <a:gd name="connsiteY5" fmla="*/ 2685924 h 2722781"/>
              <a:gd name="connsiteX6" fmla="*/ 3301068 w 3771311"/>
              <a:gd name="connsiteY6" fmla="*/ 2651134 h 2722781"/>
              <a:gd name="connsiteX7" fmla="*/ 3672091 w 3771311"/>
              <a:gd name="connsiteY7" fmla="*/ 2074232 h 2722781"/>
              <a:gd name="connsiteX8" fmla="*/ 3692624 w 3771311"/>
              <a:gd name="connsiteY8" fmla="*/ 603079 h 2722781"/>
              <a:gd name="connsiteX9" fmla="*/ 2743984 w 3771311"/>
              <a:gd name="connsiteY9" fmla="*/ 635 h 2722781"/>
              <a:gd name="connsiteX10" fmla="*/ 2775802 w 3771311"/>
              <a:gd name="connsiteY10" fmla="*/ 488689 h 2722781"/>
              <a:gd name="connsiteX11" fmla="*/ 2258462 w 3771311"/>
              <a:gd name="connsiteY11" fmla="*/ 550893 h 2722781"/>
              <a:gd name="connsiteX12" fmla="*/ 2134659 w 3771311"/>
              <a:gd name="connsiteY12" fmla="*/ 1151630 h 2722781"/>
              <a:gd name="connsiteX13" fmla="*/ 1343952 w 3771311"/>
              <a:gd name="connsiteY13" fmla="*/ 1226880 h 2722781"/>
              <a:gd name="connsiteX14" fmla="*/ 1109393 w 3771311"/>
              <a:gd name="connsiteY14" fmla="*/ 906943 h 2722781"/>
              <a:gd name="connsiteX15" fmla="*/ 97889 w 3771311"/>
              <a:gd name="connsiteY15" fmla="*/ 1214440 h 2722781"/>
              <a:gd name="connsiteX0" fmla="*/ 94837 w 3768259"/>
              <a:gd name="connsiteY0" fmla="*/ 1214440 h 2722781"/>
              <a:gd name="connsiteX1" fmla="*/ 86745 w 3768259"/>
              <a:gd name="connsiteY1" fmla="*/ 1877987 h 2722781"/>
              <a:gd name="connsiteX2" fmla="*/ 539899 w 3768259"/>
              <a:gd name="connsiteY2" fmla="*/ 2549626 h 2722781"/>
              <a:gd name="connsiteX3" fmla="*/ 1381470 w 3768259"/>
              <a:gd name="connsiteY3" fmla="*/ 2395877 h 2722781"/>
              <a:gd name="connsiteX4" fmla="*/ 2490079 w 3768259"/>
              <a:gd name="connsiteY4" fmla="*/ 2395877 h 2722781"/>
              <a:gd name="connsiteX5" fmla="*/ 2705316 w 3768259"/>
              <a:gd name="connsiteY5" fmla="*/ 2685924 h 2722781"/>
              <a:gd name="connsiteX6" fmla="*/ 3298016 w 3768259"/>
              <a:gd name="connsiteY6" fmla="*/ 2651134 h 2722781"/>
              <a:gd name="connsiteX7" fmla="*/ 3669039 w 3768259"/>
              <a:gd name="connsiteY7" fmla="*/ 2074232 h 2722781"/>
              <a:gd name="connsiteX8" fmla="*/ 3689572 w 3768259"/>
              <a:gd name="connsiteY8" fmla="*/ 603079 h 2722781"/>
              <a:gd name="connsiteX9" fmla="*/ 2740932 w 3768259"/>
              <a:gd name="connsiteY9" fmla="*/ 635 h 2722781"/>
              <a:gd name="connsiteX10" fmla="*/ 2772750 w 3768259"/>
              <a:gd name="connsiteY10" fmla="*/ 488689 h 2722781"/>
              <a:gd name="connsiteX11" fmla="*/ 2255410 w 3768259"/>
              <a:gd name="connsiteY11" fmla="*/ 550893 h 2722781"/>
              <a:gd name="connsiteX12" fmla="*/ 2131607 w 3768259"/>
              <a:gd name="connsiteY12" fmla="*/ 1151630 h 2722781"/>
              <a:gd name="connsiteX13" fmla="*/ 1340900 w 3768259"/>
              <a:gd name="connsiteY13" fmla="*/ 1226880 h 2722781"/>
              <a:gd name="connsiteX14" fmla="*/ 1062798 w 3768259"/>
              <a:gd name="connsiteY14" fmla="*/ 987808 h 2722781"/>
              <a:gd name="connsiteX15" fmla="*/ 94837 w 3768259"/>
              <a:gd name="connsiteY15" fmla="*/ 1214440 h 2722781"/>
              <a:gd name="connsiteX0" fmla="*/ 120817 w 3732035"/>
              <a:gd name="connsiteY0" fmla="*/ 1276645 h 2722781"/>
              <a:gd name="connsiteX1" fmla="*/ 50521 w 3732035"/>
              <a:gd name="connsiteY1" fmla="*/ 1877987 h 2722781"/>
              <a:gd name="connsiteX2" fmla="*/ 503675 w 3732035"/>
              <a:gd name="connsiteY2" fmla="*/ 2549626 h 2722781"/>
              <a:gd name="connsiteX3" fmla="*/ 1345246 w 3732035"/>
              <a:gd name="connsiteY3" fmla="*/ 2395877 h 2722781"/>
              <a:gd name="connsiteX4" fmla="*/ 2453855 w 3732035"/>
              <a:gd name="connsiteY4" fmla="*/ 2395877 h 2722781"/>
              <a:gd name="connsiteX5" fmla="*/ 2669092 w 3732035"/>
              <a:gd name="connsiteY5" fmla="*/ 2685924 h 2722781"/>
              <a:gd name="connsiteX6" fmla="*/ 3261792 w 3732035"/>
              <a:gd name="connsiteY6" fmla="*/ 2651134 h 2722781"/>
              <a:gd name="connsiteX7" fmla="*/ 3632815 w 3732035"/>
              <a:gd name="connsiteY7" fmla="*/ 2074232 h 2722781"/>
              <a:gd name="connsiteX8" fmla="*/ 3653348 w 3732035"/>
              <a:gd name="connsiteY8" fmla="*/ 603079 h 2722781"/>
              <a:gd name="connsiteX9" fmla="*/ 2704708 w 3732035"/>
              <a:gd name="connsiteY9" fmla="*/ 635 h 2722781"/>
              <a:gd name="connsiteX10" fmla="*/ 2736526 w 3732035"/>
              <a:gd name="connsiteY10" fmla="*/ 488689 h 2722781"/>
              <a:gd name="connsiteX11" fmla="*/ 2219186 w 3732035"/>
              <a:gd name="connsiteY11" fmla="*/ 550893 h 2722781"/>
              <a:gd name="connsiteX12" fmla="*/ 2095383 w 3732035"/>
              <a:gd name="connsiteY12" fmla="*/ 1151630 h 2722781"/>
              <a:gd name="connsiteX13" fmla="*/ 1304676 w 3732035"/>
              <a:gd name="connsiteY13" fmla="*/ 1226880 h 2722781"/>
              <a:gd name="connsiteX14" fmla="*/ 1026574 w 3732035"/>
              <a:gd name="connsiteY14" fmla="*/ 987808 h 2722781"/>
              <a:gd name="connsiteX15" fmla="*/ 120817 w 3732035"/>
              <a:gd name="connsiteY15" fmla="*/ 1276645 h 2722781"/>
              <a:gd name="connsiteX0" fmla="*/ 93103 w 3704321"/>
              <a:gd name="connsiteY0" fmla="*/ 1276645 h 2722781"/>
              <a:gd name="connsiteX1" fmla="*/ 72570 w 3704321"/>
              <a:gd name="connsiteY1" fmla="*/ 1971293 h 2722781"/>
              <a:gd name="connsiteX2" fmla="*/ 475961 w 3704321"/>
              <a:gd name="connsiteY2" fmla="*/ 2549626 h 2722781"/>
              <a:gd name="connsiteX3" fmla="*/ 1317532 w 3704321"/>
              <a:gd name="connsiteY3" fmla="*/ 2395877 h 2722781"/>
              <a:gd name="connsiteX4" fmla="*/ 2426141 w 3704321"/>
              <a:gd name="connsiteY4" fmla="*/ 2395877 h 2722781"/>
              <a:gd name="connsiteX5" fmla="*/ 2641378 w 3704321"/>
              <a:gd name="connsiteY5" fmla="*/ 2685924 h 2722781"/>
              <a:gd name="connsiteX6" fmla="*/ 3234078 w 3704321"/>
              <a:gd name="connsiteY6" fmla="*/ 2651134 h 2722781"/>
              <a:gd name="connsiteX7" fmla="*/ 3605101 w 3704321"/>
              <a:gd name="connsiteY7" fmla="*/ 2074232 h 2722781"/>
              <a:gd name="connsiteX8" fmla="*/ 3625634 w 3704321"/>
              <a:gd name="connsiteY8" fmla="*/ 603079 h 2722781"/>
              <a:gd name="connsiteX9" fmla="*/ 2676994 w 3704321"/>
              <a:gd name="connsiteY9" fmla="*/ 635 h 2722781"/>
              <a:gd name="connsiteX10" fmla="*/ 2708812 w 3704321"/>
              <a:gd name="connsiteY10" fmla="*/ 488689 h 2722781"/>
              <a:gd name="connsiteX11" fmla="*/ 2191472 w 3704321"/>
              <a:gd name="connsiteY11" fmla="*/ 550893 h 2722781"/>
              <a:gd name="connsiteX12" fmla="*/ 2067669 w 3704321"/>
              <a:gd name="connsiteY12" fmla="*/ 1151630 h 2722781"/>
              <a:gd name="connsiteX13" fmla="*/ 1276962 w 3704321"/>
              <a:gd name="connsiteY13" fmla="*/ 1226880 h 2722781"/>
              <a:gd name="connsiteX14" fmla="*/ 998860 w 3704321"/>
              <a:gd name="connsiteY14" fmla="*/ 987808 h 2722781"/>
              <a:gd name="connsiteX15" fmla="*/ 93103 w 3704321"/>
              <a:gd name="connsiteY15" fmla="*/ 1276645 h 2722781"/>
              <a:gd name="connsiteX0" fmla="*/ 96944 w 3708162"/>
              <a:gd name="connsiteY0" fmla="*/ 1276645 h 2722781"/>
              <a:gd name="connsiteX1" fmla="*/ 76411 w 3708162"/>
              <a:gd name="connsiteY1" fmla="*/ 1971293 h 2722781"/>
              <a:gd name="connsiteX2" fmla="*/ 548226 w 3708162"/>
              <a:gd name="connsiteY2" fmla="*/ 2524744 h 2722781"/>
              <a:gd name="connsiteX3" fmla="*/ 1321373 w 3708162"/>
              <a:gd name="connsiteY3" fmla="*/ 2395877 h 2722781"/>
              <a:gd name="connsiteX4" fmla="*/ 2429982 w 3708162"/>
              <a:gd name="connsiteY4" fmla="*/ 2395877 h 2722781"/>
              <a:gd name="connsiteX5" fmla="*/ 2645219 w 3708162"/>
              <a:gd name="connsiteY5" fmla="*/ 2685924 h 2722781"/>
              <a:gd name="connsiteX6" fmla="*/ 3237919 w 3708162"/>
              <a:gd name="connsiteY6" fmla="*/ 2651134 h 2722781"/>
              <a:gd name="connsiteX7" fmla="*/ 3608942 w 3708162"/>
              <a:gd name="connsiteY7" fmla="*/ 2074232 h 2722781"/>
              <a:gd name="connsiteX8" fmla="*/ 3629475 w 3708162"/>
              <a:gd name="connsiteY8" fmla="*/ 603079 h 2722781"/>
              <a:gd name="connsiteX9" fmla="*/ 2680835 w 3708162"/>
              <a:gd name="connsiteY9" fmla="*/ 635 h 2722781"/>
              <a:gd name="connsiteX10" fmla="*/ 2712653 w 3708162"/>
              <a:gd name="connsiteY10" fmla="*/ 488689 h 2722781"/>
              <a:gd name="connsiteX11" fmla="*/ 2195313 w 3708162"/>
              <a:gd name="connsiteY11" fmla="*/ 550893 h 2722781"/>
              <a:gd name="connsiteX12" fmla="*/ 2071510 w 3708162"/>
              <a:gd name="connsiteY12" fmla="*/ 1151630 h 2722781"/>
              <a:gd name="connsiteX13" fmla="*/ 1280803 w 3708162"/>
              <a:gd name="connsiteY13" fmla="*/ 1226880 h 2722781"/>
              <a:gd name="connsiteX14" fmla="*/ 1002701 w 3708162"/>
              <a:gd name="connsiteY14" fmla="*/ 987808 h 2722781"/>
              <a:gd name="connsiteX15" fmla="*/ 96944 w 3708162"/>
              <a:gd name="connsiteY15" fmla="*/ 1276645 h 2722781"/>
              <a:gd name="connsiteX0" fmla="*/ 96944 w 3693162"/>
              <a:gd name="connsiteY0" fmla="*/ 1183481 h 2629617"/>
              <a:gd name="connsiteX1" fmla="*/ 76411 w 3693162"/>
              <a:gd name="connsiteY1" fmla="*/ 1878129 h 2629617"/>
              <a:gd name="connsiteX2" fmla="*/ 548226 w 3693162"/>
              <a:gd name="connsiteY2" fmla="*/ 2431580 h 2629617"/>
              <a:gd name="connsiteX3" fmla="*/ 1321373 w 3693162"/>
              <a:gd name="connsiteY3" fmla="*/ 2302713 h 2629617"/>
              <a:gd name="connsiteX4" fmla="*/ 2429982 w 3693162"/>
              <a:gd name="connsiteY4" fmla="*/ 2302713 h 2629617"/>
              <a:gd name="connsiteX5" fmla="*/ 2645219 w 3693162"/>
              <a:gd name="connsiteY5" fmla="*/ 2592760 h 2629617"/>
              <a:gd name="connsiteX6" fmla="*/ 3237919 w 3693162"/>
              <a:gd name="connsiteY6" fmla="*/ 2557970 h 2629617"/>
              <a:gd name="connsiteX7" fmla="*/ 3608942 w 3693162"/>
              <a:gd name="connsiteY7" fmla="*/ 1981068 h 2629617"/>
              <a:gd name="connsiteX8" fmla="*/ 3629475 w 3693162"/>
              <a:gd name="connsiteY8" fmla="*/ 509915 h 2629617"/>
              <a:gd name="connsiteX9" fmla="*/ 2886109 w 3693162"/>
              <a:gd name="connsiteY9" fmla="*/ 777 h 2629617"/>
              <a:gd name="connsiteX10" fmla="*/ 2712653 w 3693162"/>
              <a:gd name="connsiteY10" fmla="*/ 395525 h 2629617"/>
              <a:gd name="connsiteX11" fmla="*/ 2195313 w 3693162"/>
              <a:gd name="connsiteY11" fmla="*/ 457729 h 2629617"/>
              <a:gd name="connsiteX12" fmla="*/ 2071510 w 3693162"/>
              <a:gd name="connsiteY12" fmla="*/ 1058466 h 2629617"/>
              <a:gd name="connsiteX13" fmla="*/ 1280803 w 3693162"/>
              <a:gd name="connsiteY13" fmla="*/ 1133716 h 2629617"/>
              <a:gd name="connsiteX14" fmla="*/ 1002701 w 3693162"/>
              <a:gd name="connsiteY14" fmla="*/ 894644 h 2629617"/>
              <a:gd name="connsiteX15" fmla="*/ 96944 w 3693162"/>
              <a:gd name="connsiteY15" fmla="*/ 1183481 h 2629617"/>
              <a:gd name="connsiteX0" fmla="*/ 96944 w 3689996"/>
              <a:gd name="connsiteY0" fmla="*/ 1109003 h 2555139"/>
              <a:gd name="connsiteX1" fmla="*/ 76411 w 3689996"/>
              <a:gd name="connsiteY1" fmla="*/ 1803651 h 2555139"/>
              <a:gd name="connsiteX2" fmla="*/ 548226 w 3689996"/>
              <a:gd name="connsiteY2" fmla="*/ 2357102 h 2555139"/>
              <a:gd name="connsiteX3" fmla="*/ 1321373 w 3689996"/>
              <a:gd name="connsiteY3" fmla="*/ 2228235 h 2555139"/>
              <a:gd name="connsiteX4" fmla="*/ 2429982 w 3689996"/>
              <a:gd name="connsiteY4" fmla="*/ 2228235 h 2555139"/>
              <a:gd name="connsiteX5" fmla="*/ 2645219 w 3689996"/>
              <a:gd name="connsiteY5" fmla="*/ 2518282 h 2555139"/>
              <a:gd name="connsiteX6" fmla="*/ 3237919 w 3689996"/>
              <a:gd name="connsiteY6" fmla="*/ 2483492 h 2555139"/>
              <a:gd name="connsiteX7" fmla="*/ 3608942 w 3689996"/>
              <a:gd name="connsiteY7" fmla="*/ 1906590 h 2555139"/>
              <a:gd name="connsiteX8" fmla="*/ 3629475 w 3689996"/>
              <a:gd name="connsiteY8" fmla="*/ 435437 h 2555139"/>
              <a:gd name="connsiteX9" fmla="*/ 2929651 w 3689996"/>
              <a:gd name="connsiteY9" fmla="*/ 944 h 2555139"/>
              <a:gd name="connsiteX10" fmla="*/ 2712653 w 3689996"/>
              <a:gd name="connsiteY10" fmla="*/ 321047 h 2555139"/>
              <a:gd name="connsiteX11" fmla="*/ 2195313 w 3689996"/>
              <a:gd name="connsiteY11" fmla="*/ 383251 h 2555139"/>
              <a:gd name="connsiteX12" fmla="*/ 2071510 w 3689996"/>
              <a:gd name="connsiteY12" fmla="*/ 983988 h 2555139"/>
              <a:gd name="connsiteX13" fmla="*/ 1280803 w 3689996"/>
              <a:gd name="connsiteY13" fmla="*/ 1059238 h 2555139"/>
              <a:gd name="connsiteX14" fmla="*/ 1002701 w 3689996"/>
              <a:gd name="connsiteY14" fmla="*/ 820166 h 2555139"/>
              <a:gd name="connsiteX15" fmla="*/ 96944 w 3689996"/>
              <a:gd name="connsiteY15" fmla="*/ 1109003 h 2555139"/>
              <a:gd name="connsiteX0" fmla="*/ 96944 w 3689996"/>
              <a:gd name="connsiteY0" fmla="*/ 1109033 h 2555169"/>
              <a:gd name="connsiteX1" fmla="*/ 76411 w 3689996"/>
              <a:gd name="connsiteY1" fmla="*/ 1803681 h 2555169"/>
              <a:gd name="connsiteX2" fmla="*/ 548226 w 3689996"/>
              <a:gd name="connsiteY2" fmla="*/ 2357132 h 2555169"/>
              <a:gd name="connsiteX3" fmla="*/ 1321373 w 3689996"/>
              <a:gd name="connsiteY3" fmla="*/ 2228265 h 2555169"/>
              <a:gd name="connsiteX4" fmla="*/ 2429982 w 3689996"/>
              <a:gd name="connsiteY4" fmla="*/ 2228265 h 2555169"/>
              <a:gd name="connsiteX5" fmla="*/ 2645219 w 3689996"/>
              <a:gd name="connsiteY5" fmla="*/ 2518312 h 2555169"/>
              <a:gd name="connsiteX6" fmla="*/ 3237919 w 3689996"/>
              <a:gd name="connsiteY6" fmla="*/ 2483522 h 2555169"/>
              <a:gd name="connsiteX7" fmla="*/ 3608942 w 3689996"/>
              <a:gd name="connsiteY7" fmla="*/ 1906620 h 2555169"/>
              <a:gd name="connsiteX8" fmla="*/ 3629475 w 3689996"/>
              <a:gd name="connsiteY8" fmla="*/ 435467 h 2555169"/>
              <a:gd name="connsiteX9" fmla="*/ 2929651 w 3689996"/>
              <a:gd name="connsiteY9" fmla="*/ 974 h 2555169"/>
              <a:gd name="connsiteX10" fmla="*/ 2712653 w 3689996"/>
              <a:gd name="connsiteY10" fmla="*/ 321077 h 2555169"/>
              <a:gd name="connsiteX11" fmla="*/ 2195313 w 3689996"/>
              <a:gd name="connsiteY11" fmla="*/ 439264 h 2555169"/>
              <a:gd name="connsiteX12" fmla="*/ 2071510 w 3689996"/>
              <a:gd name="connsiteY12" fmla="*/ 984018 h 2555169"/>
              <a:gd name="connsiteX13" fmla="*/ 1280803 w 3689996"/>
              <a:gd name="connsiteY13" fmla="*/ 1059268 h 2555169"/>
              <a:gd name="connsiteX14" fmla="*/ 1002701 w 3689996"/>
              <a:gd name="connsiteY14" fmla="*/ 820196 h 2555169"/>
              <a:gd name="connsiteX15" fmla="*/ 96944 w 3689996"/>
              <a:gd name="connsiteY15" fmla="*/ 1109033 h 2555169"/>
              <a:gd name="connsiteX0" fmla="*/ 96944 w 3689996"/>
              <a:gd name="connsiteY0" fmla="*/ 1109033 h 2555169"/>
              <a:gd name="connsiteX1" fmla="*/ 76411 w 3689996"/>
              <a:gd name="connsiteY1" fmla="*/ 1803681 h 2555169"/>
              <a:gd name="connsiteX2" fmla="*/ 548226 w 3689996"/>
              <a:gd name="connsiteY2" fmla="*/ 2357132 h 2555169"/>
              <a:gd name="connsiteX3" fmla="*/ 1321373 w 3689996"/>
              <a:gd name="connsiteY3" fmla="*/ 2228265 h 2555169"/>
              <a:gd name="connsiteX4" fmla="*/ 2429982 w 3689996"/>
              <a:gd name="connsiteY4" fmla="*/ 2228265 h 2555169"/>
              <a:gd name="connsiteX5" fmla="*/ 2645219 w 3689996"/>
              <a:gd name="connsiteY5" fmla="*/ 2518312 h 2555169"/>
              <a:gd name="connsiteX6" fmla="*/ 3237919 w 3689996"/>
              <a:gd name="connsiteY6" fmla="*/ 2483522 h 2555169"/>
              <a:gd name="connsiteX7" fmla="*/ 3608942 w 3689996"/>
              <a:gd name="connsiteY7" fmla="*/ 1906620 h 2555169"/>
              <a:gd name="connsiteX8" fmla="*/ 3629475 w 3689996"/>
              <a:gd name="connsiteY8" fmla="*/ 435467 h 2555169"/>
              <a:gd name="connsiteX9" fmla="*/ 2929651 w 3689996"/>
              <a:gd name="connsiteY9" fmla="*/ 974 h 2555169"/>
              <a:gd name="connsiteX10" fmla="*/ 2712653 w 3689996"/>
              <a:gd name="connsiteY10" fmla="*/ 321077 h 2555169"/>
              <a:gd name="connsiteX11" fmla="*/ 2195313 w 3689996"/>
              <a:gd name="connsiteY11" fmla="*/ 439264 h 2555169"/>
              <a:gd name="connsiteX12" fmla="*/ 2046628 w 3689996"/>
              <a:gd name="connsiteY12" fmla="*/ 990238 h 2555169"/>
              <a:gd name="connsiteX13" fmla="*/ 1280803 w 3689996"/>
              <a:gd name="connsiteY13" fmla="*/ 1059268 h 2555169"/>
              <a:gd name="connsiteX14" fmla="*/ 1002701 w 3689996"/>
              <a:gd name="connsiteY14" fmla="*/ 820196 h 2555169"/>
              <a:gd name="connsiteX15" fmla="*/ 96944 w 3689996"/>
              <a:gd name="connsiteY15" fmla="*/ 1109033 h 255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89996" h="2555169">
                <a:moveTo>
                  <a:pt x="96944" y="1109033"/>
                </a:moveTo>
                <a:cubicBezTo>
                  <a:pt x="-57438" y="1272947"/>
                  <a:pt x="1197" y="1595665"/>
                  <a:pt x="76411" y="1803681"/>
                </a:cubicBezTo>
                <a:cubicBezTo>
                  <a:pt x="151625" y="2011698"/>
                  <a:pt x="340732" y="2286368"/>
                  <a:pt x="548226" y="2357132"/>
                </a:cubicBezTo>
                <a:cubicBezTo>
                  <a:pt x="755720" y="2427896"/>
                  <a:pt x="1007747" y="2249743"/>
                  <a:pt x="1321373" y="2228265"/>
                </a:cubicBezTo>
                <a:cubicBezTo>
                  <a:pt x="1634999" y="2206787"/>
                  <a:pt x="2209341" y="2179924"/>
                  <a:pt x="2429982" y="2228265"/>
                </a:cubicBezTo>
                <a:cubicBezTo>
                  <a:pt x="2650623" y="2276606"/>
                  <a:pt x="2510563" y="2475769"/>
                  <a:pt x="2645219" y="2518312"/>
                </a:cubicBezTo>
                <a:cubicBezTo>
                  <a:pt x="2779875" y="2560855"/>
                  <a:pt x="3077299" y="2585471"/>
                  <a:pt x="3237919" y="2483522"/>
                </a:cubicBezTo>
                <a:cubicBezTo>
                  <a:pt x="3398539" y="2381573"/>
                  <a:pt x="3543683" y="2247962"/>
                  <a:pt x="3608942" y="1906620"/>
                </a:cubicBezTo>
                <a:cubicBezTo>
                  <a:pt x="3674201" y="1565278"/>
                  <a:pt x="3742690" y="753074"/>
                  <a:pt x="3629475" y="435467"/>
                </a:cubicBezTo>
                <a:cubicBezTo>
                  <a:pt x="3516260" y="117860"/>
                  <a:pt x="3082455" y="20039"/>
                  <a:pt x="2929651" y="974"/>
                </a:cubicBezTo>
                <a:cubicBezTo>
                  <a:pt x="2776847" y="-18091"/>
                  <a:pt x="2835043" y="248029"/>
                  <a:pt x="2712653" y="321077"/>
                </a:cubicBezTo>
                <a:cubicBezTo>
                  <a:pt x="2590263" y="394125"/>
                  <a:pt x="2306317" y="327737"/>
                  <a:pt x="2195313" y="439264"/>
                </a:cubicBezTo>
                <a:cubicBezTo>
                  <a:pt x="2084309" y="550791"/>
                  <a:pt x="2199046" y="886904"/>
                  <a:pt x="2046628" y="990238"/>
                </a:cubicBezTo>
                <a:cubicBezTo>
                  <a:pt x="1894210" y="1093572"/>
                  <a:pt x="1480710" y="1071021"/>
                  <a:pt x="1280803" y="1059268"/>
                </a:cubicBezTo>
                <a:cubicBezTo>
                  <a:pt x="1093338" y="1003972"/>
                  <a:pt x="1200011" y="811902"/>
                  <a:pt x="1002701" y="820196"/>
                </a:cubicBezTo>
                <a:cubicBezTo>
                  <a:pt x="805391" y="828490"/>
                  <a:pt x="251326" y="945119"/>
                  <a:pt x="96944" y="1109033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29804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A4CCF1-9B84-CEB8-4F5A-283147D42DB9}"/>
              </a:ext>
            </a:extLst>
          </p:cNvPr>
          <p:cNvGrpSpPr/>
          <p:nvPr/>
        </p:nvGrpSpPr>
        <p:grpSpPr>
          <a:xfrm>
            <a:off x="948730" y="3647808"/>
            <a:ext cx="2590536" cy="830563"/>
            <a:chOff x="948730" y="3772500"/>
            <a:chExt cx="2590536" cy="830563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842BC5D-BA92-09BF-B199-07B70ADAEA24}"/>
                </a:ext>
              </a:extLst>
            </p:cNvPr>
            <p:cNvSpPr txBox="1"/>
            <p:nvPr/>
          </p:nvSpPr>
          <p:spPr>
            <a:xfrm>
              <a:off x="948730" y="3864399"/>
              <a:ext cx="156283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b="1" noProof="0" dirty="0"/>
                <a:t>AD deceleration </a:t>
              </a:r>
              <a:br>
                <a:rPr lang="en-GB" sz="1600" b="1" noProof="0" dirty="0"/>
              </a:br>
              <a:r>
                <a:rPr lang="en-GB" sz="1600" b="1" noProof="0" dirty="0"/>
                <a:t>(to 5.3 MeV)</a:t>
              </a:r>
            </a:p>
            <a:p>
              <a:pPr algn="ctr"/>
              <a:r>
                <a:rPr lang="en-GB" sz="1600" b="1" noProof="0" dirty="0"/>
                <a:t>- since 1999 -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506C000A-266A-BE40-EC92-5710647FA7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98227" y="3772500"/>
              <a:ext cx="841039" cy="47983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5A4891C-751F-E517-E518-1FF2D7815E62}"/>
              </a:ext>
            </a:extLst>
          </p:cNvPr>
          <p:cNvGrpSpPr/>
          <p:nvPr/>
        </p:nvGrpSpPr>
        <p:grpSpPr>
          <a:xfrm>
            <a:off x="800706" y="3427352"/>
            <a:ext cx="4090069" cy="1915571"/>
            <a:chOff x="800706" y="3552044"/>
            <a:chExt cx="4090069" cy="191557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31E572F-60FE-0ABB-D033-AC8745CDE373}"/>
                </a:ext>
              </a:extLst>
            </p:cNvPr>
            <p:cNvSpPr txBox="1"/>
            <p:nvPr/>
          </p:nvSpPr>
          <p:spPr>
            <a:xfrm>
              <a:off x="800706" y="4728951"/>
              <a:ext cx="195428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b="1" noProof="0" dirty="0"/>
                <a:t>ELENA decelerator</a:t>
              </a:r>
            </a:p>
            <a:p>
              <a:pPr algn="ctr"/>
              <a:r>
                <a:rPr lang="en-GB" sz="1600" b="1" noProof="0" dirty="0"/>
                <a:t>(to 100 keV)</a:t>
              </a:r>
            </a:p>
            <a:p>
              <a:pPr algn="ctr"/>
              <a:r>
                <a:rPr lang="en-GB" sz="1600" b="1" noProof="0" dirty="0"/>
                <a:t>- since 2018 -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69E964AE-BD27-EDBA-8558-1EB897C0F620}"/>
                </a:ext>
              </a:extLst>
            </p:cNvPr>
            <p:cNvCxnSpPr>
              <a:cxnSpLocks/>
              <a:stCxn id="42" idx="3"/>
            </p:cNvCxnSpPr>
            <p:nvPr/>
          </p:nvCxnSpPr>
          <p:spPr>
            <a:xfrm flipV="1">
              <a:off x="2754990" y="3552044"/>
              <a:ext cx="2135785" cy="154623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84DBA05-2918-A2A2-4BB7-F94F5C5B0862}"/>
              </a:ext>
            </a:extLst>
          </p:cNvPr>
          <p:cNvGrpSpPr/>
          <p:nvPr/>
        </p:nvGrpSpPr>
        <p:grpSpPr>
          <a:xfrm>
            <a:off x="638633" y="3647808"/>
            <a:ext cx="5596797" cy="2537521"/>
            <a:chOff x="638633" y="3772500"/>
            <a:chExt cx="5596797" cy="2537521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B996546-602C-38AA-8B0C-3948F522548A}"/>
                </a:ext>
              </a:extLst>
            </p:cNvPr>
            <p:cNvSpPr txBox="1"/>
            <p:nvPr/>
          </p:nvSpPr>
          <p:spPr>
            <a:xfrm>
              <a:off x="638633" y="5571357"/>
              <a:ext cx="227431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b="1" noProof="0" dirty="0"/>
                <a:t>Electrostatic transfer line to experiments</a:t>
              </a:r>
            </a:p>
            <a:p>
              <a:pPr algn="ctr"/>
              <a:r>
                <a:rPr lang="en-GB" sz="1600" b="1" noProof="0" dirty="0"/>
                <a:t>- since 2021 -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9583F392-58AE-22FA-B7CD-4F182229D9F2}"/>
                </a:ext>
              </a:extLst>
            </p:cNvPr>
            <p:cNvCxnSpPr>
              <a:cxnSpLocks/>
              <a:stCxn id="43" idx="3"/>
            </p:cNvCxnSpPr>
            <p:nvPr/>
          </p:nvCxnSpPr>
          <p:spPr>
            <a:xfrm flipV="1">
              <a:off x="2912952" y="3772500"/>
              <a:ext cx="3322478" cy="216818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70DEABC6-E6C7-D34D-A31E-2CAF39F4191E}"/>
                </a:ext>
              </a:extLst>
            </p:cNvPr>
            <p:cNvCxnSpPr>
              <a:cxnSpLocks/>
              <a:stCxn id="43" idx="3"/>
            </p:cNvCxnSpPr>
            <p:nvPr/>
          </p:nvCxnSpPr>
          <p:spPr>
            <a:xfrm flipV="1">
              <a:off x="2912952" y="4007796"/>
              <a:ext cx="1873057" cy="193289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F302798-3AD6-B713-D087-F0BE2628826C}"/>
              </a:ext>
            </a:extLst>
          </p:cNvPr>
          <p:cNvCxnSpPr>
            <a:cxnSpLocks/>
            <a:stCxn id="9" idx="0"/>
          </p:cNvCxnSpPr>
          <p:nvPr/>
        </p:nvCxnSpPr>
        <p:spPr>
          <a:xfrm flipH="1">
            <a:off x="7442329" y="2974823"/>
            <a:ext cx="884615" cy="329485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82ACC2AA-811D-EE6C-6F5D-4882DA8D1BD9}"/>
              </a:ext>
            </a:extLst>
          </p:cNvPr>
          <p:cNvCxnSpPr>
            <a:cxnSpLocks/>
            <a:endCxn id="60" idx="7"/>
          </p:cNvCxnSpPr>
          <p:nvPr/>
        </p:nvCxnSpPr>
        <p:spPr>
          <a:xfrm flipH="1" flipV="1">
            <a:off x="7361275" y="4603093"/>
            <a:ext cx="965668" cy="659497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156BEAF3-9CC0-5F7B-53FD-421DA9F3D0D1}"/>
              </a:ext>
            </a:extLst>
          </p:cNvPr>
          <p:cNvSpPr txBox="1"/>
          <p:nvPr/>
        </p:nvSpPr>
        <p:spPr>
          <a:xfrm>
            <a:off x="5184226" y="2179142"/>
            <a:ext cx="106279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800" b="1" noProof="0" dirty="0">
                <a:solidFill>
                  <a:schemeClr val="tx2"/>
                </a:solidFill>
              </a:rPr>
              <a:t>AD ring length: 182 m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2679143-49F7-7455-FCCD-71595E2CD8C1}"/>
              </a:ext>
            </a:extLst>
          </p:cNvPr>
          <p:cNvSpPr txBox="1"/>
          <p:nvPr/>
        </p:nvSpPr>
        <p:spPr>
          <a:xfrm>
            <a:off x="5007896" y="3253588"/>
            <a:ext cx="176330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00" b="1" noProof="0" dirty="0">
                <a:solidFill>
                  <a:schemeClr val="tx2"/>
                </a:solidFill>
              </a:rPr>
              <a:t>30 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277498A-5D68-7322-01A8-C4D5A4143074}"/>
              </a:ext>
            </a:extLst>
          </p:cNvPr>
          <p:cNvSpPr txBox="1"/>
          <p:nvPr/>
        </p:nvSpPr>
        <p:spPr>
          <a:xfrm>
            <a:off x="8456184" y="422539"/>
            <a:ext cx="3686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noProof="0" dirty="0"/>
              <a:t>Six collaborations, </a:t>
            </a:r>
            <a:r>
              <a:rPr lang="en-GB" sz="1200" noProof="0" dirty="0"/>
              <a:t>pioneering work by</a:t>
            </a:r>
            <a:r>
              <a:rPr lang="en-GB" sz="1200" b="1" noProof="0" dirty="0"/>
              <a:t> </a:t>
            </a:r>
            <a:r>
              <a:rPr lang="en-GB" sz="1200" noProof="0" dirty="0"/>
              <a:t>Gabrielse, </a:t>
            </a:r>
            <a:r>
              <a:rPr lang="en-GB" sz="1200" noProof="0" dirty="0" err="1"/>
              <a:t>Oelert</a:t>
            </a:r>
            <a:r>
              <a:rPr lang="en-GB" sz="1200" noProof="0" dirty="0"/>
              <a:t>, Hayano, </a:t>
            </a:r>
            <a:r>
              <a:rPr lang="en-GB" sz="1200" noProof="0" dirty="0" err="1"/>
              <a:t>Hangst</a:t>
            </a:r>
            <a:r>
              <a:rPr lang="en-GB" sz="1200" noProof="0" dirty="0"/>
              <a:t>, Charlton et al.</a:t>
            </a:r>
          </a:p>
        </p:txBody>
      </p:sp>
    </p:spTree>
    <p:extLst>
      <p:ext uri="{BB962C8B-B14F-4D97-AF65-F5344CB8AC3E}">
        <p14:creationId xmlns:p14="http://schemas.microsoft.com/office/powerpoint/2010/main" val="9462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E0769C3-496C-909A-5489-A89504A5A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08259"/>
            <a:ext cx="11376024" cy="1238366"/>
          </a:xfrm>
        </p:spPr>
        <p:txBody>
          <a:bodyPr>
            <a:normAutofit/>
          </a:bodyPr>
          <a:lstStyle/>
          <a:p>
            <a:r>
              <a:rPr lang="en-GB" sz="2000" b="0" noProof="0" dirty="0"/>
              <a:t>Generating</a:t>
            </a:r>
            <a:r>
              <a:rPr lang="en-GB" sz="2000" noProof="0" dirty="0"/>
              <a:t> </a:t>
            </a:r>
            <a:r>
              <a:rPr lang="en-GB" sz="2000" noProof="0" dirty="0" err="1"/>
              <a:t>pbars</a:t>
            </a:r>
            <a:r>
              <a:rPr lang="en-GB" sz="2000" noProof="0" dirty="0"/>
              <a:t> from 26 GeV/c protons </a:t>
            </a:r>
            <a:r>
              <a:rPr lang="en-GB" sz="2000" b="0" noProof="0" dirty="0"/>
              <a:t>(yield of the order of </a:t>
            </a:r>
            <a:r>
              <a:rPr lang="en-GB" sz="2000" b="0" noProof="0" dirty="0" err="1"/>
              <a:t>3e</a:t>
            </a:r>
            <a:r>
              <a:rPr lang="en-GB" sz="2000" b="0" noProof="0" dirty="0"/>
              <a:t>-6 pbar/p)</a:t>
            </a:r>
          </a:p>
          <a:p>
            <a:r>
              <a:rPr lang="en-GB" sz="2000" b="0" noProof="0" dirty="0"/>
              <a:t>Up to </a:t>
            </a:r>
            <a:r>
              <a:rPr lang="en-GB" sz="2000" noProof="0" dirty="0"/>
              <a:t>80% deceleration efficiency from 2.75 GeV </a:t>
            </a:r>
            <a:r>
              <a:rPr lang="en-GB" sz="2000" b="0" noProof="0" dirty="0"/>
              <a:t>(3.57 GeV/c) </a:t>
            </a:r>
            <a:r>
              <a:rPr lang="en-GB" sz="2000" noProof="0" dirty="0"/>
              <a:t>to 100 keV </a:t>
            </a:r>
            <a:r>
              <a:rPr lang="en-GB" sz="2000" b="0" noProof="0" dirty="0"/>
              <a:t>(13.7 MeV/c)</a:t>
            </a:r>
          </a:p>
          <a:p>
            <a:pPr lvl="1"/>
            <a:r>
              <a:rPr lang="en-GB" sz="1700" b="1" noProof="0" dirty="0"/>
              <a:t>Requiring several stochastic </a:t>
            </a:r>
            <a:r>
              <a:rPr lang="en-GB" sz="1700" noProof="0" dirty="0"/>
              <a:t>and</a:t>
            </a:r>
            <a:r>
              <a:rPr lang="en-GB" sz="1700" b="1" noProof="0" dirty="0"/>
              <a:t> electron cooling steps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BA6A24-C5A5-ED56-8DB0-E0BA32FC9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From 25 GeV p to 100 keV pbar: </a:t>
            </a:r>
            <a:r>
              <a:rPr lang="en-GB" noProof="0" dirty="0" err="1"/>
              <a:t>4e7</a:t>
            </a:r>
            <a:r>
              <a:rPr lang="en-GB" noProof="0" dirty="0"/>
              <a:t> </a:t>
            </a:r>
            <a:r>
              <a:rPr lang="en-GB" noProof="0" dirty="0" err="1"/>
              <a:t>pbars</a:t>
            </a:r>
            <a:r>
              <a:rPr lang="en-GB" noProof="0" dirty="0"/>
              <a:t>/2’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22DFFD-2FD4-F68E-5706-1E489F00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12/05/2025 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9CC865-D01F-9A0F-3861-65B5EDD6E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Gamba, L. Ponce et al. | ATSOA2025 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F1B656-15E6-0A0B-5356-7928C5D0A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F97F50-0A5B-115B-A857-A971F16608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075"/>
          <a:stretch/>
        </p:blipFill>
        <p:spPr>
          <a:xfrm>
            <a:off x="2674043" y="3401154"/>
            <a:ext cx="3667768" cy="2786400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2AF32206-36F5-B9C6-CB61-B1C129673A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1"/>
          <a:stretch/>
        </p:blipFill>
        <p:spPr bwMode="auto">
          <a:xfrm>
            <a:off x="6488573" y="3401154"/>
            <a:ext cx="3783327" cy="27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E12B38-79A1-B696-8C15-A334D98CB17F}"/>
              </a:ext>
            </a:extLst>
          </p:cNvPr>
          <p:cNvSpPr txBox="1"/>
          <p:nvPr/>
        </p:nvSpPr>
        <p:spPr>
          <a:xfrm>
            <a:off x="3753507" y="2600958"/>
            <a:ext cx="1541127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GB" sz="1400" b="1" kern="0" noProof="0" dirty="0">
                <a:solidFill>
                  <a:schemeClr val="tx2"/>
                </a:solidFill>
              </a:rPr>
              <a:t>AD Cooling and</a:t>
            </a:r>
          </a:p>
          <a:p>
            <a:pPr marL="14288" algn="ctr"/>
            <a:r>
              <a:rPr lang="en-GB" sz="1400" b="1" kern="0" noProof="0" dirty="0">
                <a:solidFill>
                  <a:schemeClr val="tx2"/>
                </a:solidFill>
              </a:rPr>
              <a:t>Deceleration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E1D9692-947E-58E2-372B-AD14543339FB}"/>
              </a:ext>
            </a:extLst>
          </p:cNvPr>
          <p:cNvSpPr/>
          <p:nvPr/>
        </p:nvSpPr>
        <p:spPr bwMode="auto">
          <a:xfrm>
            <a:off x="2377153" y="3066250"/>
            <a:ext cx="1034175" cy="742342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F19F02-3D84-E6E9-C6AA-CEACDAA1FBC5}"/>
              </a:ext>
            </a:extLst>
          </p:cNvPr>
          <p:cNvSpPr txBox="1"/>
          <p:nvPr/>
        </p:nvSpPr>
        <p:spPr>
          <a:xfrm>
            <a:off x="2516412" y="2574333"/>
            <a:ext cx="755656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GB" sz="1400" b="1" kern="0" noProof="0" dirty="0">
                <a:solidFill>
                  <a:schemeClr val="accent6">
                    <a:lumMod val="50000"/>
                  </a:schemeClr>
                </a:solidFill>
              </a:rPr>
              <a:t>p-pbar</a:t>
            </a:r>
            <a:br>
              <a:rPr lang="en-GB" sz="1400" b="1" kern="0" noProof="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400" b="1" kern="0" noProof="0" dirty="0">
                <a:solidFill>
                  <a:schemeClr val="accent6">
                    <a:lumMod val="50000"/>
                  </a:schemeClr>
                </a:solidFill>
              </a:rPr>
              <a:t>yield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87F0D4B4-BC2F-B7F8-82D0-E2040924DBA3}"/>
              </a:ext>
            </a:extLst>
          </p:cNvPr>
          <p:cNvSpPr/>
          <p:nvPr/>
        </p:nvSpPr>
        <p:spPr bwMode="auto">
          <a:xfrm>
            <a:off x="1862747" y="3089017"/>
            <a:ext cx="440656" cy="471494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66493B-243B-AB8B-CF0F-4513FB259FED}"/>
              </a:ext>
            </a:extLst>
          </p:cNvPr>
          <p:cNvSpPr txBox="1"/>
          <p:nvPr/>
        </p:nvSpPr>
        <p:spPr>
          <a:xfrm>
            <a:off x="1688569" y="2574333"/>
            <a:ext cx="757259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GB" sz="1400" b="1" kern="0" noProof="0" dirty="0">
                <a:solidFill>
                  <a:schemeClr val="accent6">
                    <a:lumMod val="50000"/>
                  </a:schemeClr>
                </a:solidFill>
              </a:rPr>
              <a:t>p from</a:t>
            </a:r>
          </a:p>
          <a:p>
            <a:pPr marL="14288" algn="ctr"/>
            <a:r>
              <a:rPr lang="en-GB" sz="1400" b="1" kern="0" noProof="0" dirty="0">
                <a:solidFill>
                  <a:schemeClr val="accent6">
                    <a:lumMod val="50000"/>
                  </a:schemeClr>
                </a:solidFill>
              </a:rPr>
              <a:t>PS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A4909B4-D159-B00F-35EC-EAE3C81580A1}"/>
              </a:ext>
            </a:extLst>
          </p:cNvPr>
          <p:cNvGrpSpPr/>
          <p:nvPr/>
        </p:nvGrpSpPr>
        <p:grpSpPr>
          <a:xfrm>
            <a:off x="3421166" y="3656317"/>
            <a:ext cx="1302281" cy="1062855"/>
            <a:chOff x="2153273" y="3672653"/>
            <a:chExt cx="1302281" cy="106285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AAB81D-A539-7DFE-E502-D96205F56472}"/>
                </a:ext>
              </a:extLst>
            </p:cNvPr>
            <p:cNvSpPr txBox="1"/>
            <p:nvPr/>
          </p:nvSpPr>
          <p:spPr>
            <a:xfrm>
              <a:off x="2153273" y="4427731"/>
              <a:ext cx="1302281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GB" sz="1400" b="1" kern="0" noProof="0" dirty="0"/>
                <a:t>AD s-cooling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73928D4-2C68-73E7-A988-38EC74D6E92D}"/>
                </a:ext>
              </a:extLst>
            </p:cNvPr>
            <p:cNvCxnSpPr>
              <a:cxnSpLocks/>
              <a:stCxn id="19" idx="0"/>
            </p:cNvCxnSpPr>
            <p:nvPr/>
          </p:nvCxnSpPr>
          <p:spPr bwMode="auto">
            <a:xfrm flipH="1" flipV="1">
              <a:off x="2590021" y="3672653"/>
              <a:ext cx="214393" cy="75507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8E39819-0555-EFE9-5735-7AE04F0312B5}"/>
                </a:ext>
              </a:extLst>
            </p:cNvPr>
            <p:cNvCxnSpPr>
              <a:cxnSpLocks/>
              <a:stCxn id="19" idx="0"/>
            </p:cNvCxnSpPr>
            <p:nvPr/>
          </p:nvCxnSpPr>
          <p:spPr bwMode="auto">
            <a:xfrm flipV="1">
              <a:off x="2804414" y="3896885"/>
              <a:ext cx="346369" cy="5308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9D10104-BC7E-5FC6-9F66-C4955D0E8CA4}"/>
              </a:ext>
            </a:extLst>
          </p:cNvPr>
          <p:cNvGrpSpPr/>
          <p:nvPr/>
        </p:nvGrpSpPr>
        <p:grpSpPr>
          <a:xfrm>
            <a:off x="4733395" y="4649245"/>
            <a:ext cx="1302280" cy="1021759"/>
            <a:chOff x="3361795" y="4645335"/>
            <a:chExt cx="1302280" cy="102175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3DA4EE8-35BE-6713-71DC-5A8FDA9ECA55}"/>
                </a:ext>
              </a:extLst>
            </p:cNvPr>
            <p:cNvSpPr txBox="1"/>
            <p:nvPr/>
          </p:nvSpPr>
          <p:spPr>
            <a:xfrm>
              <a:off x="3361795" y="5359317"/>
              <a:ext cx="1302280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GB" sz="1400" b="1" kern="0" noProof="0" dirty="0"/>
                <a:t>AD e-cooling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3577F7B-2018-BF50-7721-43BB07D4EB3C}"/>
                </a:ext>
              </a:extLst>
            </p:cNvPr>
            <p:cNvCxnSpPr>
              <a:cxnSpLocks/>
              <a:stCxn id="23" idx="0"/>
            </p:cNvCxnSpPr>
            <p:nvPr/>
          </p:nvCxnSpPr>
          <p:spPr bwMode="auto">
            <a:xfrm flipV="1">
              <a:off x="4012935" y="4645335"/>
              <a:ext cx="0" cy="71398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88EFA80-4471-4E4A-0BEF-A0E57081DCA4}"/>
                </a:ext>
              </a:extLst>
            </p:cNvPr>
            <p:cNvCxnSpPr>
              <a:cxnSpLocks/>
              <a:stCxn id="23" idx="0"/>
            </p:cNvCxnSpPr>
            <p:nvPr/>
          </p:nvCxnSpPr>
          <p:spPr bwMode="auto">
            <a:xfrm flipV="1">
              <a:off x="4012935" y="4988671"/>
              <a:ext cx="579518" cy="3706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16C81C2-9787-DA07-D777-EF0E1B5DC598}"/>
              </a:ext>
            </a:extLst>
          </p:cNvPr>
          <p:cNvGrpSpPr/>
          <p:nvPr/>
        </p:nvGrpSpPr>
        <p:grpSpPr>
          <a:xfrm>
            <a:off x="7713399" y="4565799"/>
            <a:ext cx="1651734" cy="1084423"/>
            <a:chOff x="6341799" y="4561889"/>
            <a:chExt cx="1651734" cy="108442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F03458E-38E2-4B6A-3DBD-8F404FF9CE1B}"/>
                </a:ext>
              </a:extLst>
            </p:cNvPr>
            <p:cNvSpPr txBox="1"/>
            <p:nvPr/>
          </p:nvSpPr>
          <p:spPr>
            <a:xfrm>
              <a:off x="6341799" y="4561889"/>
              <a:ext cx="1651734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GB" sz="1400" b="1" kern="0" noProof="0" dirty="0"/>
                <a:t>ELENA e-cooling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9613509-D622-EE52-23DB-EEBB7EACF588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 flipH="1">
              <a:off x="6636774" y="4869666"/>
              <a:ext cx="530892" cy="41663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D753F1A-640C-B584-1350-3EDCBEFAA94A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>
              <a:off x="7167666" y="4869666"/>
              <a:ext cx="555601" cy="7766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F0A816E-5C62-39E0-A55E-97FD8DC26F0B}"/>
              </a:ext>
            </a:extLst>
          </p:cNvPr>
          <p:cNvSpPr txBox="1"/>
          <p:nvPr/>
        </p:nvSpPr>
        <p:spPr>
          <a:xfrm>
            <a:off x="7328529" y="2600958"/>
            <a:ext cx="189058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GB" sz="1400" b="1" kern="0" noProof="0" dirty="0">
                <a:solidFill>
                  <a:schemeClr val="tx2"/>
                </a:solidFill>
              </a:rPr>
              <a:t>ELENA Cooling and</a:t>
            </a:r>
            <a:br>
              <a:rPr lang="en-GB" sz="1400" b="1" kern="0" noProof="0" dirty="0">
                <a:solidFill>
                  <a:schemeClr val="tx2"/>
                </a:solidFill>
              </a:rPr>
            </a:br>
            <a:r>
              <a:rPr lang="en-GB" sz="1400" b="1" kern="0" noProof="0" dirty="0">
                <a:solidFill>
                  <a:schemeClr val="tx2"/>
                </a:solidFill>
              </a:rPr>
              <a:t>Deceleration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C3F079F-9D31-F8B8-A2D5-0A2A6612A470}"/>
              </a:ext>
            </a:extLst>
          </p:cNvPr>
          <p:cNvGrpSpPr/>
          <p:nvPr/>
        </p:nvGrpSpPr>
        <p:grpSpPr>
          <a:xfrm>
            <a:off x="9735712" y="2643988"/>
            <a:ext cx="1267117" cy="2005257"/>
            <a:chOff x="9735712" y="2643988"/>
            <a:chExt cx="1267117" cy="2005257"/>
          </a:xfrm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B06D779C-F1D4-CB01-F237-0A34E921A393}"/>
                </a:ext>
              </a:extLst>
            </p:cNvPr>
            <p:cNvSpPr/>
            <p:nvPr/>
          </p:nvSpPr>
          <p:spPr bwMode="auto">
            <a:xfrm>
              <a:off x="9735712" y="3066250"/>
              <a:ext cx="1267117" cy="1582995"/>
            </a:xfrm>
            <a:custGeom>
              <a:avLst/>
              <a:gdLst>
                <a:gd name="connsiteX0" fmla="*/ 0 w 2409986"/>
                <a:gd name="connsiteY0" fmla="*/ 778523 h 1057493"/>
                <a:gd name="connsiteX1" fmla="*/ 1270861 w 2409986"/>
                <a:gd name="connsiteY1" fmla="*/ 3608 h 1057493"/>
                <a:gd name="connsiteX2" fmla="*/ 2409986 w 2409986"/>
                <a:gd name="connsiteY2" fmla="*/ 1057493 h 1057493"/>
                <a:gd name="connsiteX0" fmla="*/ 0 w 2409986"/>
                <a:gd name="connsiteY0" fmla="*/ 933466 h 1212436"/>
                <a:gd name="connsiteX1" fmla="*/ 1270861 w 2409986"/>
                <a:gd name="connsiteY1" fmla="*/ 2688 h 1212436"/>
                <a:gd name="connsiteX2" fmla="*/ 2409986 w 2409986"/>
                <a:gd name="connsiteY2" fmla="*/ 1212436 h 1212436"/>
                <a:gd name="connsiteX0" fmla="*/ 0 w 2409986"/>
                <a:gd name="connsiteY0" fmla="*/ 933466 h 1212436"/>
                <a:gd name="connsiteX1" fmla="*/ 1270861 w 2409986"/>
                <a:gd name="connsiteY1" fmla="*/ 2688 h 1212436"/>
                <a:gd name="connsiteX2" fmla="*/ 2409986 w 2409986"/>
                <a:gd name="connsiteY2" fmla="*/ 1212436 h 1212436"/>
                <a:gd name="connsiteX0" fmla="*/ 0 w 2409986"/>
                <a:gd name="connsiteY0" fmla="*/ 930810 h 1209780"/>
                <a:gd name="connsiteX1" fmla="*/ 1270861 w 2409986"/>
                <a:gd name="connsiteY1" fmla="*/ 32 h 1209780"/>
                <a:gd name="connsiteX2" fmla="*/ 2409986 w 2409986"/>
                <a:gd name="connsiteY2" fmla="*/ 1209780 h 1209780"/>
                <a:gd name="connsiteX0" fmla="*/ 0 w 2409986"/>
                <a:gd name="connsiteY0" fmla="*/ 930810 h 1209780"/>
                <a:gd name="connsiteX1" fmla="*/ 1270861 w 2409986"/>
                <a:gd name="connsiteY1" fmla="*/ 32 h 1209780"/>
                <a:gd name="connsiteX2" fmla="*/ 2409986 w 2409986"/>
                <a:gd name="connsiteY2" fmla="*/ 1209780 h 1209780"/>
                <a:gd name="connsiteX0" fmla="*/ 0 w 2409986"/>
                <a:gd name="connsiteY0" fmla="*/ 930834 h 1209804"/>
                <a:gd name="connsiteX1" fmla="*/ 1270861 w 2409986"/>
                <a:gd name="connsiteY1" fmla="*/ 56 h 1209804"/>
                <a:gd name="connsiteX2" fmla="*/ 2409986 w 2409986"/>
                <a:gd name="connsiteY2" fmla="*/ 1209804 h 120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09986" h="1209804">
                  <a:moveTo>
                    <a:pt x="0" y="930834"/>
                  </a:moveTo>
                  <a:cubicBezTo>
                    <a:pt x="341079" y="291529"/>
                    <a:pt x="661379" y="5516"/>
                    <a:pt x="1270861" y="56"/>
                  </a:cubicBezTo>
                  <a:cubicBezTo>
                    <a:pt x="1880343" y="-5404"/>
                    <a:pt x="2197119" y="383991"/>
                    <a:pt x="2409986" y="1209804"/>
                  </a:cubicBezTo>
                </a:path>
              </a:pathLst>
            </a:custGeom>
            <a:noFill/>
            <a:ln w="38100" cap="flat" cmpd="sng" algn="ctr">
              <a:solidFill>
                <a:srgbClr val="303030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D86188F-D513-47CA-07D9-DC8631FB1CEA}"/>
                </a:ext>
              </a:extLst>
            </p:cNvPr>
            <p:cNvSpPr txBox="1"/>
            <p:nvPr/>
          </p:nvSpPr>
          <p:spPr>
            <a:xfrm>
              <a:off x="9972270" y="2643988"/>
              <a:ext cx="79400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GB" sz="1400" b="1" noProof="0" dirty="0">
                  <a:solidFill>
                    <a:schemeClr val="accent6">
                      <a:lumMod val="50000"/>
                    </a:schemeClr>
                  </a:solidFill>
                </a:rPr>
                <a:t>to users</a:t>
              </a:r>
              <a:endParaRPr lang="en-GB" sz="1400" b="1" kern="0" noProof="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21866C9-6066-4529-6DCC-3CFE0659B0DC}"/>
              </a:ext>
            </a:extLst>
          </p:cNvPr>
          <p:cNvCxnSpPr>
            <a:cxnSpLocks/>
          </p:cNvCxnSpPr>
          <p:nvPr/>
        </p:nvCxnSpPr>
        <p:spPr bwMode="auto">
          <a:xfrm>
            <a:off x="1514387" y="5816144"/>
            <a:ext cx="101386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0303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DD8B13E-90C9-DE53-B8F7-0A83389966B4}"/>
              </a:ext>
            </a:extLst>
          </p:cNvPr>
          <p:cNvCxnSpPr>
            <a:cxnSpLocks/>
          </p:cNvCxnSpPr>
          <p:nvPr/>
        </p:nvCxnSpPr>
        <p:spPr bwMode="auto">
          <a:xfrm flipV="1">
            <a:off x="1622533" y="3273676"/>
            <a:ext cx="0" cy="26948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0303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ED58BDC2-C527-E7D2-E76E-087282546003}"/>
              </a:ext>
            </a:extLst>
          </p:cNvPr>
          <p:cNvSpPr/>
          <p:nvPr/>
        </p:nvSpPr>
        <p:spPr bwMode="auto">
          <a:xfrm>
            <a:off x="2219674" y="3834935"/>
            <a:ext cx="108000" cy="1980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B2BE719-7C2E-AEC9-19FC-38F0C80ED938}"/>
              </a:ext>
            </a:extLst>
          </p:cNvPr>
          <p:cNvSpPr txBox="1"/>
          <p:nvPr/>
        </p:nvSpPr>
        <p:spPr>
          <a:xfrm>
            <a:off x="1358344" y="3103239"/>
            <a:ext cx="324448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GB" sz="1600" b="1" kern="0" noProof="0" dirty="0">
                <a:solidFill>
                  <a:schemeClr val="tx2"/>
                </a:solidFill>
              </a:rPr>
              <a:t>p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E2F33E5-B7FA-16D9-AE46-79DB1FDD194D}"/>
              </a:ext>
            </a:extLst>
          </p:cNvPr>
          <p:cNvSpPr/>
          <p:nvPr/>
        </p:nvSpPr>
        <p:spPr bwMode="auto">
          <a:xfrm>
            <a:off x="1822567" y="3560510"/>
            <a:ext cx="108000" cy="2255633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5E28C5-16A8-5CDE-1024-9DCBF474AE3A}"/>
              </a:ext>
            </a:extLst>
          </p:cNvPr>
          <p:cNvSpPr txBox="1"/>
          <p:nvPr/>
        </p:nvSpPr>
        <p:spPr>
          <a:xfrm rot="19039530">
            <a:off x="1502561" y="5857369"/>
            <a:ext cx="545662" cy="2308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GB" sz="900" b="1" kern="0" noProof="0" dirty="0">
                <a:solidFill>
                  <a:schemeClr val="tx2"/>
                </a:solidFill>
              </a:rPr>
              <a:t>PS </a:t>
            </a:r>
            <a:r>
              <a:rPr lang="en-GB" sz="900" b="1" kern="0" noProof="0" dirty="0" err="1">
                <a:solidFill>
                  <a:schemeClr val="tx2"/>
                </a:solidFill>
              </a:rPr>
              <a:t>eje</a:t>
            </a:r>
            <a:endParaRPr lang="en-GB" sz="900" b="1" kern="0" noProof="0" dirty="0">
              <a:solidFill>
                <a:schemeClr val="tx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B1717F1-E0DB-E86A-D0E0-7D66EB21F82D}"/>
              </a:ext>
            </a:extLst>
          </p:cNvPr>
          <p:cNvSpPr txBox="1"/>
          <p:nvPr/>
        </p:nvSpPr>
        <p:spPr>
          <a:xfrm rot="19039530">
            <a:off x="1768005" y="5861971"/>
            <a:ext cx="79573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/>
            <a:r>
              <a:rPr lang="en-GB" sz="900" b="1" kern="0" noProof="0" dirty="0" err="1">
                <a:solidFill>
                  <a:schemeClr val="tx2"/>
                </a:solidFill>
              </a:rPr>
              <a:t>FTA9053</a:t>
            </a:r>
            <a:endParaRPr lang="en-GB" sz="900" b="1" kern="0" noProof="0" dirty="0">
              <a:solidFill>
                <a:schemeClr val="tx2"/>
              </a:solidFill>
            </a:endParaRPr>
          </a:p>
          <a:p>
            <a:pPr marL="14288"/>
            <a:r>
              <a:rPr lang="en-GB" sz="900" b="1" kern="0" noProof="0" dirty="0">
                <a:solidFill>
                  <a:schemeClr val="tx2"/>
                </a:solidFill>
              </a:rPr>
              <a:t>(AD target)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6F1443E9-040A-FF35-B4AA-0E4B97F09015}"/>
              </a:ext>
            </a:extLst>
          </p:cNvPr>
          <p:cNvSpPr/>
          <p:nvPr/>
        </p:nvSpPr>
        <p:spPr bwMode="auto">
          <a:xfrm>
            <a:off x="3473752" y="3138207"/>
            <a:ext cx="2589859" cy="742342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560E868B-38E6-4DD5-2227-6CFD6A214501}"/>
              </a:ext>
            </a:extLst>
          </p:cNvPr>
          <p:cNvSpPr/>
          <p:nvPr/>
        </p:nvSpPr>
        <p:spPr bwMode="auto">
          <a:xfrm>
            <a:off x="6647923" y="3395353"/>
            <a:ext cx="3026275" cy="742342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84939D62-CDF7-C4E4-15BF-F7A3FAA4154C}"/>
              </a:ext>
            </a:extLst>
          </p:cNvPr>
          <p:cNvSpPr/>
          <p:nvPr/>
        </p:nvSpPr>
        <p:spPr bwMode="auto">
          <a:xfrm>
            <a:off x="6096001" y="3231949"/>
            <a:ext cx="501600" cy="514779"/>
          </a:xfrm>
          <a:custGeom>
            <a:avLst/>
            <a:gdLst>
              <a:gd name="connsiteX0" fmla="*/ 0 w 2409986"/>
              <a:gd name="connsiteY0" fmla="*/ 778523 h 1057493"/>
              <a:gd name="connsiteX1" fmla="*/ 1270861 w 2409986"/>
              <a:gd name="connsiteY1" fmla="*/ 3608 h 1057493"/>
              <a:gd name="connsiteX2" fmla="*/ 2409986 w 2409986"/>
              <a:gd name="connsiteY2" fmla="*/ 1057493 h 1057493"/>
              <a:gd name="connsiteX0" fmla="*/ 0 w 2409986"/>
              <a:gd name="connsiteY0" fmla="*/ 933466 h 1212436"/>
              <a:gd name="connsiteX1" fmla="*/ 1270861 w 2409986"/>
              <a:gd name="connsiteY1" fmla="*/ 2688 h 1212436"/>
              <a:gd name="connsiteX2" fmla="*/ 2409986 w 2409986"/>
              <a:gd name="connsiteY2" fmla="*/ 1212436 h 1212436"/>
              <a:gd name="connsiteX0" fmla="*/ 0 w 2409986"/>
              <a:gd name="connsiteY0" fmla="*/ 933466 h 1212436"/>
              <a:gd name="connsiteX1" fmla="*/ 1270861 w 2409986"/>
              <a:gd name="connsiteY1" fmla="*/ 2688 h 1212436"/>
              <a:gd name="connsiteX2" fmla="*/ 2409986 w 2409986"/>
              <a:gd name="connsiteY2" fmla="*/ 1212436 h 1212436"/>
              <a:gd name="connsiteX0" fmla="*/ 0 w 2409986"/>
              <a:gd name="connsiteY0" fmla="*/ 930810 h 1209780"/>
              <a:gd name="connsiteX1" fmla="*/ 1270861 w 2409986"/>
              <a:gd name="connsiteY1" fmla="*/ 32 h 1209780"/>
              <a:gd name="connsiteX2" fmla="*/ 2409986 w 2409986"/>
              <a:gd name="connsiteY2" fmla="*/ 1209780 h 1209780"/>
              <a:gd name="connsiteX0" fmla="*/ 0 w 2409986"/>
              <a:gd name="connsiteY0" fmla="*/ 930810 h 1209780"/>
              <a:gd name="connsiteX1" fmla="*/ 1270861 w 2409986"/>
              <a:gd name="connsiteY1" fmla="*/ 32 h 1209780"/>
              <a:gd name="connsiteX2" fmla="*/ 2409986 w 2409986"/>
              <a:gd name="connsiteY2" fmla="*/ 1209780 h 1209780"/>
              <a:gd name="connsiteX0" fmla="*/ 0 w 2409986"/>
              <a:gd name="connsiteY0" fmla="*/ 930834 h 1209804"/>
              <a:gd name="connsiteX1" fmla="*/ 1270861 w 2409986"/>
              <a:gd name="connsiteY1" fmla="*/ 56 h 1209804"/>
              <a:gd name="connsiteX2" fmla="*/ 2409986 w 2409986"/>
              <a:gd name="connsiteY2" fmla="*/ 1209804 h 1209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9986" h="1209804">
                <a:moveTo>
                  <a:pt x="0" y="930834"/>
                </a:moveTo>
                <a:cubicBezTo>
                  <a:pt x="341079" y="291529"/>
                  <a:pt x="661379" y="5516"/>
                  <a:pt x="1270861" y="56"/>
                </a:cubicBezTo>
                <a:cubicBezTo>
                  <a:pt x="1880343" y="-5404"/>
                  <a:pt x="2197119" y="383991"/>
                  <a:pt x="2409986" y="1209804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5CE7891-AAE4-EFF4-3767-88D60E0EC7AE}"/>
              </a:ext>
            </a:extLst>
          </p:cNvPr>
          <p:cNvSpPr txBox="1"/>
          <p:nvPr/>
        </p:nvSpPr>
        <p:spPr>
          <a:xfrm>
            <a:off x="5762675" y="2600958"/>
            <a:ext cx="1183657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GB" sz="1400" b="1" kern="0" noProof="0" dirty="0">
                <a:solidFill>
                  <a:schemeClr val="tx2"/>
                </a:solidFill>
              </a:rPr>
              <a:t>Transfer to </a:t>
            </a:r>
          </a:p>
          <a:p>
            <a:pPr marL="14288" algn="ctr"/>
            <a:r>
              <a:rPr lang="en-GB" sz="1400" b="1" kern="0" noProof="0" dirty="0">
                <a:solidFill>
                  <a:schemeClr val="tx2"/>
                </a:solidFill>
              </a:rPr>
              <a:t>ELENA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47E1CFD-9838-44CC-EC2A-C5D1A05EC221}"/>
              </a:ext>
            </a:extLst>
          </p:cNvPr>
          <p:cNvSpPr txBox="1"/>
          <p:nvPr/>
        </p:nvSpPr>
        <p:spPr>
          <a:xfrm>
            <a:off x="1101447" y="3422010"/>
            <a:ext cx="548125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r"/>
            <a:r>
              <a:rPr lang="en-GB" sz="1100" b="1" kern="0" noProof="0" dirty="0" err="1">
                <a:solidFill>
                  <a:schemeClr val="tx2"/>
                </a:solidFill>
              </a:rPr>
              <a:t>2e13</a:t>
            </a:r>
            <a:endParaRPr lang="en-GB" sz="1100" b="1" kern="0" noProof="0" dirty="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8E16FD1-3743-894D-FE55-77322DC94F69}"/>
              </a:ext>
            </a:extLst>
          </p:cNvPr>
          <p:cNvSpPr txBox="1"/>
          <p:nvPr/>
        </p:nvSpPr>
        <p:spPr>
          <a:xfrm>
            <a:off x="971666" y="3709024"/>
            <a:ext cx="679927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r"/>
            <a:r>
              <a:rPr lang="en-GB" sz="1100" b="1" kern="0" noProof="0" dirty="0" err="1">
                <a:solidFill>
                  <a:schemeClr val="tx2"/>
                </a:solidFill>
              </a:rPr>
              <a:t>1.8e13</a:t>
            </a:r>
            <a:endParaRPr lang="en-GB" sz="1100" b="1" kern="0" noProof="0" dirty="0">
              <a:solidFill>
                <a:schemeClr val="tx2"/>
              </a:solidFill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4A65B57-C139-4B95-FE88-CFB7A06DAECF}"/>
              </a:ext>
            </a:extLst>
          </p:cNvPr>
          <p:cNvCxnSpPr/>
          <p:nvPr/>
        </p:nvCxnSpPr>
        <p:spPr>
          <a:xfrm>
            <a:off x="1587554" y="3548837"/>
            <a:ext cx="72000" cy="0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974DBC4-07F3-4D73-1433-F0145AB9270D}"/>
              </a:ext>
            </a:extLst>
          </p:cNvPr>
          <p:cNvCxnSpPr/>
          <p:nvPr/>
        </p:nvCxnSpPr>
        <p:spPr>
          <a:xfrm>
            <a:off x="1588205" y="3838105"/>
            <a:ext cx="72000" cy="0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986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DA938-FEAD-D5B2-B06F-FAD26B4B9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>
            <a:extLst>
              <a:ext uri="{FF2B5EF4-FFF2-40B4-BE49-F238E27FC236}">
                <a16:creationId xmlns:a16="http://schemas.microsoft.com/office/drawing/2014/main" id="{80F8D14B-C364-53F4-72FF-EB437838C10A}"/>
              </a:ext>
            </a:extLst>
          </p:cNvPr>
          <p:cNvGrpSpPr/>
          <p:nvPr/>
        </p:nvGrpSpPr>
        <p:grpSpPr>
          <a:xfrm>
            <a:off x="2301579" y="1265921"/>
            <a:ext cx="7574259" cy="4805434"/>
            <a:chOff x="2301579" y="1265921"/>
            <a:chExt cx="7574259" cy="4805434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53F3E3-BCC5-39DD-DFFD-49956263CAC1}"/>
                </a:ext>
              </a:extLst>
            </p:cNvPr>
            <p:cNvGrpSpPr/>
            <p:nvPr/>
          </p:nvGrpSpPr>
          <p:grpSpPr>
            <a:xfrm>
              <a:off x="2301579" y="1461747"/>
              <a:ext cx="7574259" cy="4609608"/>
              <a:chOff x="2301579" y="1461747"/>
              <a:chExt cx="7574259" cy="4609608"/>
            </a:xfrm>
          </p:grpSpPr>
          <p:pic>
            <p:nvPicPr>
              <p:cNvPr id="11" name="Content Placeholder 7" descr="A map of a train&#10;&#10;Description automatically generated">
                <a:extLst>
                  <a:ext uri="{FF2B5EF4-FFF2-40B4-BE49-F238E27FC236}">
                    <a16:creationId xmlns:a16="http://schemas.microsoft.com/office/drawing/2014/main" id="{1419003E-8C66-D9AB-E427-3711869831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48" t="-101" r="8504" b="22732"/>
              <a:stretch/>
            </p:blipFill>
            <p:spPr>
              <a:xfrm>
                <a:off x="2301579" y="1461747"/>
                <a:ext cx="7574259" cy="4553700"/>
              </a:xfrm>
              <a:prstGeom prst="rect">
                <a:avLst/>
              </a:prstGeom>
              <a:noFill/>
            </p:spPr>
          </p:pic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C09F0267-06C2-0E79-99DB-9B8F45565762}"/>
                  </a:ext>
                </a:extLst>
              </p:cNvPr>
              <p:cNvSpPr/>
              <p:nvPr/>
            </p:nvSpPr>
            <p:spPr>
              <a:xfrm>
                <a:off x="5054541" y="1607127"/>
                <a:ext cx="1385455" cy="1080655"/>
              </a:xfrm>
              <a:custGeom>
                <a:avLst/>
                <a:gdLst>
                  <a:gd name="connsiteX0" fmla="*/ 1385455 w 1385455"/>
                  <a:gd name="connsiteY0" fmla="*/ 886691 h 1080655"/>
                  <a:gd name="connsiteX1" fmla="*/ 429491 w 1385455"/>
                  <a:gd name="connsiteY1" fmla="*/ 1080655 h 1080655"/>
                  <a:gd name="connsiteX2" fmla="*/ 0 w 1385455"/>
                  <a:gd name="connsiteY2" fmla="*/ 803564 h 1080655"/>
                  <a:gd name="connsiteX3" fmla="*/ 263237 w 1385455"/>
                  <a:gd name="connsiteY3" fmla="*/ 138546 h 1080655"/>
                  <a:gd name="connsiteX4" fmla="*/ 900546 w 1385455"/>
                  <a:gd name="connsiteY4" fmla="*/ 0 h 1080655"/>
                  <a:gd name="connsiteX5" fmla="*/ 1330037 w 1385455"/>
                  <a:gd name="connsiteY5" fmla="*/ 387928 h 1080655"/>
                  <a:gd name="connsiteX6" fmla="*/ 1385455 w 1385455"/>
                  <a:gd name="connsiteY6" fmla="*/ 886691 h 1080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5455" h="1080655">
                    <a:moveTo>
                      <a:pt x="1385455" y="886691"/>
                    </a:moveTo>
                    <a:lnTo>
                      <a:pt x="429491" y="1080655"/>
                    </a:lnTo>
                    <a:lnTo>
                      <a:pt x="0" y="803564"/>
                    </a:lnTo>
                    <a:lnTo>
                      <a:pt x="263237" y="138546"/>
                    </a:lnTo>
                    <a:lnTo>
                      <a:pt x="900546" y="0"/>
                    </a:lnTo>
                    <a:lnTo>
                      <a:pt x="1330037" y="387928"/>
                    </a:lnTo>
                    <a:lnTo>
                      <a:pt x="1385455" y="8866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BFA52FC-F744-0947-7790-A0854558ECE9}"/>
                  </a:ext>
                </a:extLst>
              </p:cNvPr>
              <p:cNvSpPr/>
              <p:nvPr/>
            </p:nvSpPr>
            <p:spPr>
              <a:xfrm>
                <a:off x="7932737" y="5213029"/>
                <a:ext cx="1099591" cy="8583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3DCE924-65E7-3108-4021-D276A4785712}"/>
                </a:ext>
              </a:extLst>
            </p:cNvPr>
            <p:cNvSpPr txBox="1"/>
            <p:nvPr/>
          </p:nvSpPr>
          <p:spPr>
            <a:xfrm rot="551042">
              <a:off x="2711586" y="1265921"/>
              <a:ext cx="106990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b="1" noProof="0" dirty="0" err="1">
                  <a:solidFill>
                    <a:schemeClr val="bg2">
                      <a:lumMod val="50000"/>
                    </a:schemeClr>
                  </a:solidFill>
                </a:rPr>
                <a:t>Pbars</a:t>
              </a:r>
              <a:r>
                <a:rPr lang="en-GB" sz="1200" b="1" noProof="0" dirty="0">
                  <a:solidFill>
                    <a:schemeClr val="bg2">
                      <a:lumMod val="50000"/>
                    </a:schemeClr>
                  </a:solidFill>
                </a:rPr>
                <a:t> from AD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98E3A63-680A-96A9-5F48-68BCA7A4181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7401" y="1347299"/>
              <a:ext cx="1773452" cy="311098"/>
            </a:xfrm>
            <a:prstGeom prst="line">
              <a:avLst/>
            </a:prstGeom>
            <a:ln w="571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itle 2">
            <a:extLst>
              <a:ext uri="{FF2B5EF4-FFF2-40B4-BE49-F238E27FC236}">
                <a16:creationId xmlns:a16="http://schemas.microsoft.com/office/drawing/2014/main" id="{F5B26812-D76E-2452-73F9-AB1695AE9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3999"/>
          </a:xfrm>
        </p:spPr>
        <p:txBody>
          <a:bodyPr/>
          <a:lstStyle/>
          <a:p>
            <a:r>
              <a:rPr lang="en-GB" noProof="0" dirty="0"/>
              <a:t>Serving 4 Users at a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0074D-987C-D287-19F0-51EBC2450D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12/05/2025 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56B51-89EE-4345-61E8-A54FA9127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814" y="6424993"/>
            <a:ext cx="6083923" cy="365125"/>
          </a:xfrm>
        </p:spPr>
        <p:txBody>
          <a:bodyPr anchor="ctr">
            <a:normAutofit/>
          </a:bodyPr>
          <a:lstStyle/>
          <a:p>
            <a:r>
              <a:rPr lang="en-GB" noProof="0"/>
              <a:t>D. Gamba, L. Ponce et al. | ATSOA2025 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03A62-CDAA-CED3-0445-3B76323C6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GB" noProof="0" smtClean="0"/>
              <a:pPr>
                <a:spcAft>
                  <a:spcPts val="600"/>
                </a:spcAft>
              </a:pPr>
              <a:t>5</a:t>
            </a:fld>
            <a:endParaRPr lang="en-GB" noProof="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E858A93-36F4-FD2A-CB6D-C0BF5FEFF208}"/>
              </a:ext>
            </a:extLst>
          </p:cNvPr>
          <p:cNvSpPr txBox="1"/>
          <p:nvPr/>
        </p:nvSpPr>
        <p:spPr>
          <a:xfrm rot="18511315">
            <a:off x="4931937" y="2607174"/>
            <a:ext cx="4488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600" b="1" noProof="0" dirty="0">
                <a:solidFill>
                  <a:schemeClr val="bg2">
                    <a:lumMod val="50000"/>
                  </a:schemeClr>
                </a:solidFill>
              </a:rPr>
              <a:t>H</a:t>
            </a:r>
            <a:r>
              <a:rPr lang="en-GB" sz="600" b="1" baseline="30000" noProof="0" dirty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GB" sz="600" b="1" noProof="0" dirty="0">
                <a:solidFill>
                  <a:schemeClr val="bg2">
                    <a:lumMod val="50000"/>
                  </a:schemeClr>
                </a:solidFill>
              </a:rPr>
              <a:t> from </a:t>
            </a:r>
            <a:br>
              <a:rPr lang="en-GB" sz="600" b="1" noProof="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sz="600" b="1" noProof="0" dirty="0">
                <a:solidFill>
                  <a:schemeClr val="bg2">
                    <a:lumMod val="50000"/>
                  </a:schemeClr>
                </a:solidFill>
              </a:rPr>
              <a:t>local source</a:t>
            </a: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1153E6F2-F55A-CDD3-155D-CCD951A23679}"/>
              </a:ext>
            </a:extLst>
          </p:cNvPr>
          <p:cNvSpPr/>
          <p:nvPr/>
        </p:nvSpPr>
        <p:spPr>
          <a:xfrm>
            <a:off x="8791805" y="2421082"/>
            <a:ext cx="1163782" cy="2015836"/>
          </a:xfrm>
          <a:custGeom>
            <a:avLst/>
            <a:gdLst>
              <a:gd name="connsiteX0" fmla="*/ 1153391 w 1163782"/>
              <a:gd name="connsiteY0" fmla="*/ 0 h 2015836"/>
              <a:gd name="connsiteX1" fmla="*/ 1163782 w 1163782"/>
              <a:gd name="connsiteY1" fmla="*/ 2015836 h 2015836"/>
              <a:gd name="connsiteX2" fmla="*/ 62345 w 1163782"/>
              <a:gd name="connsiteY2" fmla="*/ 1267691 h 2015836"/>
              <a:gd name="connsiteX3" fmla="*/ 0 w 1163782"/>
              <a:gd name="connsiteY3" fmla="*/ 872836 h 2015836"/>
              <a:gd name="connsiteX4" fmla="*/ 124691 w 1163782"/>
              <a:gd name="connsiteY4" fmla="*/ 602673 h 2015836"/>
              <a:gd name="connsiteX5" fmla="*/ 1153391 w 1163782"/>
              <a:gd name="connsiteY5" fmla="*/ 0 h 201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3782" h="2015836">
                <a:moveTo>
                  <a:pt x="1153391" y="0"/>
                </a:moveTo>
                <a:cubicBezTo>
                  <a:pt x="1156855" y="671945"/>
                  <a:pt x="1160318" y="1343891"/>
                  <a:pt x="1163782" y="2015836"/>
                </a:cubicBezTo>
                <a:lnTo>
                  <a:pt x="62345" y="1267691"/>
                </a:lnTo>
                <a:lnTo>
                  <a:pt x="0" y="872836"/>
                </a:lnTo>
                <a:lnTo>
                  <a:pt x="124691" y="602673"/>
                </a:lnTo>
                <a:lnTo>
                  <a:pt x="11533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52" name="Content Placeholder 3">
            <a:extLst>
              <a:ext uri="{FF2B5EF4-FFF2-40B4-BE49-F238E27FC236}">
                <a16:creationId xmlns:a16="http://schemas.microsoft.com/office/drawing/2014/main" id="{D8A53AAB-BBD9-2976-94E7-6CCCF639F3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547" y="4891166"/>
            <a:ext cx="511874" cy="37380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F13BB2F-4480-30AE-20FB-0F6869248C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709" y="5642192"/>
            <a:ext cx="422836" cy="422836"/>
          </a:xfrm>
          <a:prstGeom prst="rect">
            <a:avLst/>
          </a:prstGeom>
        </p:spPr>
      </p:pic>
      <p:pic>
        <p:nvPicPr>
          <p:cNvPr id="56" name="Picture 2">
            <a:extLst>
              <a:ext uri="{FF2B5EF4-FFF2-40B4-BE49-F238E27FC236}">
                <a16:creationId xmlns:a16="http://schemas.microsoft.com/office/drawing/2014/main" id="{DD11F3D3-9919-C052-9B2F-E5E613FBC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887" y="4797858"/>
            <a:ext cx="348408" cy="22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Grafik 7">
            <a:extLst>
              <a:ext uri="{FF2B5EF4-FFF2-40B4-BE49-F238E27FC236}">
                <a16:creationId xmlns:a16="http://schemas.microsoft.com/office/drawing/2014/main" id="{27D42542-CDD4-2F71-EAD5-2A011FABE6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8791805" y="3669111"/>
            <a:ext cx="373616" cy="20768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7E89B4CA-D3AE-C26F-1CA1-B17C92BF4CD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007" y="3062231"/>
            <a:ext cx="784872" cy="221922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92A0923-7372-D861-691C-C52EBCD191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15460" y="6111452"/>
            <a:ext cx="423417" cy="288953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CA01972-4654-4A39-7EEC-E0DAE385D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2717" y="831533"/>
            <a:ext cx="4937601" cy="1458608"/>
          </a:xfrm>
        </p:spPr>
        <p:txBody>
          <a:bodyPr>
            <a:normAutofit fontScale="92500" lnSpcReduction="20000"/>
          </a:bodyPr>
          <a:lstStyle/>
          <a:p>
            <a:pPr marL="234950" indent="-234950">
              <a:buFont typeface="Arial" panose="020B0604020202020204" pitchFamily="34" charset="0"/>
              <a:buChar char="•"/>
            </a:pPr>
            <a:r>
              <a:rPr lang="en-GB" sz="1800" b="0" noProof="0" dirty="0"/>
              <a:t>Up to </a:t>
            </a:r>
            <a:r>
              <a:rPr lang="en-GB" sz="1800" noProof="0" dirty="0"/>
              <a:t>4 experiments served at the same time </a:t>
            </a:r>
            <a:r>
              <a:rPr lang="en-GB" sz="1800" b="0" noProof="0" dirty="0"/>
              <a:t>with </a:t>
            </a:r>
            <a:r>
              <a:rPr lang="en-GB" sz="1800" b="0" noProof="0" dirty="0" err="1"/>
              <a:t>1e7</a:t>
            </a:r>
            <a:r>
              <a:rPr lang="en-GB" sz="1800" b="0" noProof="0" dirty="0"/>
              <a:t> </a:t>
            </a:r>
            <a:r>
              <a:rPr lang="en-GB" sz="1800" b="0" noProof="0" dirty="0" err="1"/>
              <a:t>pbars</a:t>
            </a:r>
            <a:r>
              <a:rPr lang="en-GB" sz="1800" b="0" noProof="0" dirty="0"/>
              <a:t>/bunch</a:t>
            </a:r>
          </a:p>
          <a:p>
            <a:pPr marL="401638" lvl="1" indent="-174625">
              <a:buFont typeface="Arial" panose="020B0604020202020204" pitchFamily="34" charset="0"/>
              <a:buChar char="•"/>
            </a:pPr>
            <a:r>
              <a:rPr lang="en-GB" sz="1600" b="1" noProof="0" dirty="0"/>
              <a:t>24/7 beam availability </a:t>
            </a:r>
            <a:r>
              <a:rPr lang="en-GB" sz="1600" noProof="0" dirty="0"/>
              <a:t>was the </a:t>
            </a:r>
            <a:r>
              <a:rPr lang="en-GB" sz="1600" b="1" noProof="0" dirty="0"/>
              <a:t>key game changer </a:t>
            </a:r>
            <a:r>
              <a:rPr lang="en-GB" sz="1600" noProof="0" dirty="0"/>
              <a:t>for AD users</a:t>
            </a:r>
            <a:r>
              <a:rPr lang="en-GB" sz="1600" dirty="0"/>
              <a:t> since ELENA is online (2021)</a:t>
            </a:r>
            <a:endParaRPr lang="en-GB" sz="1600" noProof="0" dirty="0"/>
          </a:p>
          <a:p>
            <a:pPr marL="401638" lvl="1" indent="-174625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Users are taking beam right now !</a:t>
            </a:r>
            <a:endParaRPr lang="en-GB" sz="1900" dirty="0"/>
          </a:p>
          <a:p>
            <a:pPr marL="725638" lvl="2" indent="-174625"/>
            <a:r>
              <a:rPr lang="en-GB" sz="1600" b="1" dirty="0">
                <a:solidFill>
                  <a:srgbClr val="FF0000"/>
                </a:solidFill>
              </a:rPr>
              <a:t>We will need to be careful !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FF66799-8AF3-2F65-9F82-21C5765556BA}"/>
              </a:ext>
            </a:extLst>
          </p:cNvPr>
          <p:cNvGrpSpPr/>
          <p:nvPr/>
        </p:nvGrpSpPr>
        <p:grpSpPr>
          <a:xfrm>
            <a:off x="380178" y="1288171"/>
            <a:ext cx="5210693" cy="1547705"/>
            <a:chOff x="380178" y="1288171"/>
            <a:chExt cx="5210693" cy="1547705"/>
          </a:xfrm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B8B4B1A-0C39-51A6-F78F-41F55F88DC87}"/>
                </a:ext>
              </a:extLst>
            </p:cNvPr>
            <p:cNvSpPr/>
            <p:nvPr/>
          </p:nvSpPr>
          <p:spPr>
            <a:xfrm rot="5280000">
              <a:off x="4586051" y="1831057"/>
              <a:ext cx="940687" cy="1068952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7238DEF-A604-6334-FC0C-5E11BC2261D3}"/>
                </a:ext>
              </a:extLst>
            </p:cNvPr>
            <p:cNvGrpSpPr/>
            <p:nvPr/>
          </p:nvGrpSpPr>
          <p:grpSpPr>
            <a:xfrm>
              <a:off x="380178" y="1288171"/>
              <a:ext cx="3905580" cy="806252"/>
              <a:chOff x="3549853" y="853234"/>
              <a:chExt cx="3905580" cy="806252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86C1B14-CADA-414F-4470-180A5CE2F54C}"/>
                  </a:ext>
                </a:extLst>
              </p:cNvPr>
              <p:cNvSpPr txBox="1"/>
              <p:nvPr/>
            </p:nvSpPr>
            <p:spPr>
              <a:xfrm>
                <a:off x="3549853" y="853234"/>
                <a:ext cx="2404763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tx2"/>
                    </a:solidFill>
                  </a:rPr>
                  <a:t>AD produces </a:t>
                </a:r>
                <a:br>
                  <a:rPr lang="en-GB" b="1" dirty="0">
                    <a:solidFill>
                      <a:schemeClr val="tx2"/>
                    </a:solidFill>
                  </a:rPr>
                </a:br>
                <a:r>
                  <a:rPr lang="en-GB" b="1" dirty="0">
                    <a:solidFill>
                      <a:schemeClr val="tx2"/>
                    </a:solidFill>
                  </a:rPr>
                  <a:t>1 bunch at 5.3 MeV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9C67989E-BA5A-6D50-DA89-50E04EA642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73381" y="1305904"/>
                <a:ext cx="1582052" cy="353582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5B89C2F-AF99-472A-CB9F-517A39EDE2B0}"/>
              </a:ext>
            </a:extLst>
          </p:cNvPr>
          <p:cNvGrpSpPr/>
          <p:nvPr/>
        </p:nvGrpSpPr>
        <p:grpSpPr>
          <a:xfrm>
            <a:off x="4297677" y="2718728"/>
            <a:ext cx="7499562" cy="3615881"/>
            <a:chOff x="4297677" y="2718728"/>
            <a:chExt cx="7499562" cy="3615881"/>
          </a:xfrm>
        </p:grpSpPr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68BD492E-A46C-FCC2-6092-721185D238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04439" y="3429000"/>
              <a:ext cx="617981" cy="1967253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D239D6C-6713-61AF-0809-B7FE0A6ACD97}"/>
                </a:ext>
              </a:extLst>
            </p:cNvPr>
            <p:cNvSpPr/>
            <p:nvPr/>
          </p:nvSpPr>
          <p:spPr>
            <a:xfrm rot="18953541">
              <a:off x="4297677" y="2718728"/>
              <a:ext cx="1230790" cy="532864"/>
            </a:xfrm>
            <a:prstGeom prst="ellipse">
              <a:avLst/>
            </a:prstGeom>
            <a:solidFill>
              <a:srgbClr val="00B050">
                <a:alpha val="20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24DFA2-1DF1-6FAB-B9E3-17C2D8E4AE3B}"/>
                </a:ext>
              </a:extLst>
            </p:cNvPr>
            <p:cNvSpPr txBox="1"/>
            <p:nvPr/>
          </p:nvSpPr>
          <p:spPr>
            <a:xfrm>
              <a:off x="4944346" y="5503612"/>
              <a:ext cx="6852893" cy="830997"/>
            </a:xfrm>
            <a:prstGeom prst="rect">
              <a:avLst/>
            </a:prstGeom>
            <a:solidFill>
              <a:srgbClr val="00B050">
                <a:alpha val="29804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marL="174625" indent="-174625">
                <a:buFont typeface="Arial" panose="020B0604020202020204" pitchFamily="34" charset="0"/>
                <a:buChar char="•"/>
              </a:pPr>
              <a:r>
                <a:rPr lang="en-GB" b="1" dirty="0">
                  <a:solidFill>
                    <a:schemeClr val="tx2"/>
                  </a:solidFill>
                </a:rPr>
                <a:t>ELENA can use H</a:t>
              </a:r>
              <a:r>
                <a:rPr lang="en-GB" b="1" baseline="30000" dirty="0">
                  <a:solidFill>
                    <a:schemeClr val="tx2"/>
                  </a:solidFill>
                </a:rPr>
                <a:t>-</a:t>
              </a:r>
              <a:r>
                <a:rPr lang="en-GB" b="1" dirty="0">
                  <a:solidFill>
                    <a:schemeClr val="tx2"/>
                  </a:solidFill>
                </a:rPr>
                <a:t> from a local source: </a:t>
              </a:r>
            </a:p>
            <a:p>
              <a:pPr marL="350838" lvl="1" indent="-176213"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chemeClr val="tx2"/>
                  </a:solidFill>
                </a:rPr>
                <a:t>Instrumental for commissioning, but also used for physics</a:t>
              </a:r>
            </a:p>
            <a:p>
              <a:pPr marL="350838" lvl="1" indent="-176213">
                <a:buFont typeface="Arial" panose="020B0604020202020204" pitchFamily="34" charset="0"/>
                <a:buChar char="•"/>
              </a:pPr>
              <a:r>
                <a:rPr lang="en-GB" b="1" dirty="0">
                  <a:solidFill>
                    <a:schemeClr val="tx2"/>
                  </a:solidFill>
                </a:rPr>
                <a:t>It will be the source of beam during the school !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B76EDFF-7FCC-E161-56FF-F7C3FF14C03F}"/>
              </a:ext>
            </a:extLst>
          </p:cNvPr>
          <p:cNvGrpSpPr/>
          <p:nvPr/>
        </p:nvGrpSpPr>
        <p:grpSpPr>
          <a:xfrm>
            <a:off x="179159" y="2401192"/>
            <a:ext cx="4843358" cy="3649171"/>
            <a:chOff x="179159" y="2401192"/>
            <a:chExt cx="4843358" cy="3649171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742FD22-159B-CED2-5392-E89712EC6A5E}"/>
                </a:ext>
              </a:extLst>
            </p:cNvPr>
            <p:cNvGrpSpPr/>
            <p:nvPr/>
          </p:nvGrpSpPr>
          <p:grpSpPr>
            <a:xfrm>
              <a:off x="2206075" y="3108624"/>
              <a:ext cx="2816442" cy="2941739"/>
              <a:chOff x="407352" y="3108624"/>
              <a:chExt cx="2816442" cy="2941739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72939F48-96B9-1053-14B5-1EC938E551E6}"/>
                  </a:ext>
                </a:extLst>
              </p:cNvPr>
              <p:cNvSpPr/>
              <p:nvPr/>
            </p:nvSpPr>
            <p:spPr>
              <a:xfrm rot="431550">
                <a:off x="1319785" y="3108624"/>
                <a:ext cx="763716" cy="360137"/>
              </a:xfrm>
              <a:custGeom>
                <a:avLst/>
                <a:gdLst>
                  <a:gd name="connsiteX0" fmla="*/ 0 w 1966587"/>
                  <a:gd name="connsiteY0" fmla="*/ 1227625 h 1227625"/>
                  <a:gd name="connsiteX1" fmla="*/ 651354 w 1966587"/>
                  <a:gd name="connsiteY1" fmla="*/ 889422 h 1227625"/>
                  <a:gd name="connsiteX2" fmla="*/ 1039660 w 1966587"/>
                  <a:gd name="connsiteY2" fmla="*/ 74 h 1227625"/>
                  <a:gd name="connsiteX3" fmla="*/ 1327759 w 1966587"/>
                  <a:gd name="connsiteY3" fmla="*/ 939526 h 1227625"/>
                  <a:gd name="connsiteX4" fmla="*/ 1966587 w 1966587"/>
                  <a:gd name="connsiteY4" fmla="*/ 1215098 h 1227625"/>
                  <a:gd name="connsiteX0" fmla="*/ 0 w 1966587"/>
                  <a:gd name="connsiteY0" fmla="*/ 1220752 h 1220752"/>
                  <a:gd name="connsiteX1" fmla="*/ 651354 w 1966587"/>
                  <a:gd name="connsiteY1" fmla="*/ 882549 h 1220752"/>
                  <a:gd name="connsiteX2" fmla="*/ 1005284 w 1966587"/>
                  <a:gd name="connsiteY2" fmla="*/ 76 h 1220752"/>
                  <a:gd name="connsiteX3" fmla="*/ 1327759 w 1966587"/>
                  <a:gd name="connsiteY3" fmla="*/ 932653 h 1220752"/>
                  <a:gd name="connsiteX4" fmla="*/ 1966587 w 1966587"/>
                  <a:gd name="connsiteY4" fmla="*/ 1208225 h 1220752"/>
                  <a:gd name="connsiteX0" fmla="*/ 0 w 1966587"/>
                  <a:gd name="connsiteY0" fmla="*/ 1220706 h 1220706"/>
                  <a:gd name="connsiteX1" fmla="*/ 651354 w 1966587"/>
                  <a:gd name="connsiteY1" fmla="*/ 882503 h 1220706"/>
                  <a:gd name="connsiteX2" fmla="*/ 1005284 w 1966587"/>
                  <a:gd name="connsiteY2" fmla="*/ 30 h 1220706"/>
                  <a:gd name="connsiteX3" fmla="*/ 1327759 w 1966587"/>
                  <a:gd name="connsiteY3" fmla="*/ 932607 h 1220706"/>
                  <a:gd name="connsiteX4" fmla="*/ 1966587 w 1966587"/>
                  <a:gd name="connsiteY4" fmla="*/ 1208179 h 1220706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44 h 1213844"/>
                  <a:gd name="connsiteX1" fmla="*/ 651354 w 1966587"/>
                  <a:gd name="connsiteY1" fmla="*/ 965018 h 1213844"/>
                  <a:gd name="connsiteX2" fmla="*/ 977784 w 1966587"/>
                  <a:gd name="connsiteY2" fmla="*/ 43 h 1213844"/>
                  <a:gd name="connsiteX3" fmla="*/ 1327759 w 1966587"/>
                  <a:gd name="connsiteY3" fmla="*/ 925745 h 1213844"/>
                  <a:gd name="connsiteX4" fmla="*/ 1966587 w 1966587"/>
                  <a:gd name="connsiteY4" fmla="*/ 1201317 h 1213844"/>
                  <a:gd name="connsiteX0" fmla="*/ 0 w 1966587"/>
                  <a:gd name="connsiteY0" fmla="*/ 1213815 h 1213815"/>
                  <a:gd name="connsiteX1" fmla="*/ 651354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02 h 1213802"/>
                  <a:gd name="connsiteX1" fmla="*/ 665105 w 1966587"/>
                  <a:gd name="connsiteY1" fmla="*/ 964976 h 1213802"/>
                  <a:gd name="connsiteX2" fmla="*/ 977784 w 1966587"/>
                  <a:gd name="connsiteY2" fmla="*/ 1 h 1213802"/>
                  <a:gd name="connsiteX3" fmla="*/ 1300258 w 1966587"/>
                  <a:gd name="connsiteY3" fmla="*/ 966954 h 1213802"/>
                  <a:gd name="connsiteX4" fmla="*/ 1966587 w 1966587"/>
                  <a:gd name="connsiteY4" fmla="*/ 1201275 h 1213802"/>
                  <a:gd name="connsiteX0" fmla="*/ 0 w 1966587"/>
                  <a:gd name="connsiteY0" fmla="*/ 1213807 h 1213807"/>
                  <a:gd name="connsiteX1" fmla="*/ 644480 w 1966587"/>
                  <a:gd name="connsiteY1" fmla="*/ 951231 h 1213807"/>
                  <a:gd name="connsiteX2" fmla="*/ 977784 w 1966587"/>
                  <a:gd name="connsiteY2" fmla="*/ 6 h 1213807"/>
                  <a:gd name="connsiteX3" fmla="*/ 1300258 w 1966587"/>
                  <a:gd name="connsiteY3" fmla="*/ 966959 h 1213807"/>
                  <a:gd name="connsiteX4" fmla="*/ 1966587 w 1966587"/>
                  <a:gd name="connsiteY4" fmla="*/ 1201280 h 1213807"/>
                  <a:gd name="connsiteX0" fmla="*/ 0 w 1966587"/>
                  <a:gd name="connsiteY0" fmla="*/ 1213804 h 1213804"/>
                  <a:gd name="connsiteX1" fmla="*/ 678856 w 1966587"/>
                  <a:gd name="connsiteY1" fmla="*/ 958103 h 1213804"/>
                  <a:gd name="connsiteX2" fmla="*/ 977784 w 1966587"/>
                  <a:gd name="connsiteY2" fmla="*/ 3 h 1213804"/>
                  <a:gd name="connsiteX3" fmla="*/ 1300258 w 1966587"/>
                  <a:gd name="connsiteY3" fmla="*/ 966956 h 1213804"/>
                  <a:gd name="connsiteX4" fmla="*/ 1966587 w 1966587"/>
                  <a:gd name="connsiteY4" fmla="*/ 1201277 h 121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BFB4B5B4-0D7F-8A1E-859B-7D15500E61AA}"/>
                  </a:ext>
                </a:extLst>
              </p:cNvPr>
              <p:cNvSpPr/>
              <p:nvPr/>
            </p:nvSpPr>
            <p:spPr>
              <a:xfrm rot="4032788">
                <a:off x="2661867" y="4184907"/>
                <a:ext cx="763717" cy="360137"/>
              </a:xfrm>
              <a:custGeom>
                <a:avLst/>
                <a:gdLst>
                  <a:gd name="connsiteX0" fmla="*/ 0 w 1966587"/>
                  <a:gd name="connsiteY0" fmla="*/ 1227625 h 1227625"/>
                  <a:gd name="connsiteX1" fmla="*/ 651354 w 1966587"/>
                  <a:gd name="connsiteY1" fmla="*/ 889422 h 1227625"/>
                  <a:gd name="connsiteX2" fmla="*/ 1039660 w 1966587"/>
                  <a:gd name="connsiteY2" fmla="*/ 74 h 1227625"/>
                  <a:gd name="connsiteX3" fmla="*/ 1327759 w 1966587"/>
                  <a:gd name="connsiteY3" fmla="*/ 939526 h 1227625"/>
                  <a:gd name="connsiteX4" fmla="*/ 1966587 w 1966587"/>
                  <a:gd name="connsiteY4" fmla="*/ 1215098 h 1227625"/>
                  <a:gd name="connsiteX0" fmla="*/ 0 w 1966587"/>
                  <a:gd name="connsiteY0" fmla="*/ 1220752 h 1220752"/>
                  <a:gd name="connsiteX1" fmla="*/ 651354 w 1966587"/>
                  <a:gd name="connsiteY1" fmla="*/ 882549 h 1220752"/>
                  <a:gd name="connsiteX2" fmla="*/ 1005284 w 1966587"/>
                  <a:gd name="connsiteY2" fmla="*/ 76 h 1220752"/>
                  <a:gd name="connsiteX3" fmla="*/ 1327759 w 1966587"/>
                  <a:gd name="connsiteY3" fmla="*/ 932653 h 1220752"/>
                  <a:gd name="connsiteX4" fmla="*/ 1966587 w 1966587"/>
                  <a:gd name="connsiteY4" fmla="*/ 1208225 h 1220752"/>
                  <a:gd name="connsiteX0" fmla="*/ 0 w 1966587"/>
                  <a:gd name="connsiteY0" fmla="*/ 1220706 h 1220706"/>
                  <a:gd name="connsiteX1" fmla="*/ 651354 w 1966587"/>
                  <a:gd name="connsiteY1" fmla="*/ 882503 h 1220706"/>
                  <a:gd name="connsiteX2" fmla="*/ 1005284 w 1966587"/>
                  <a:gd name="connsiteY2" fmla="*/ 30 h 1220706"/>
                  <a:gd name="connsiteX3" fmla="*/ 1327759 w 1966587"/>
                  <a:gd name="connsiteY3" fmla="*/ 932607 h 1220706"/>
                  <a:gd name="connsiteX4" fmla="*/ 1966587 w 1966587"/>
                  <a:gd name="connsiteY4" fmla="*/ 1208179 h 1220706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44 h 1213844"/>
                  <a:gd name="connsiteX1" fmla="*/ 651354 w 1966587"/>
                  <a:gd name="connsiteY1" fmla="*/ 965018 h 1213844"/>
                  <a:gd name="connsiteX2" fmla="*/ 977784 w 1966587"/>
                  <a:gd name="connsiteY2" fmla="*/ 43 h 1213844"/>
                  <a:gd name="connsiteX3" fmla="*/ 1327759 w 1966587"/>
                  <a:gd name="connsiteY3" fmla="*/ 925745 h 1213844"/>
                  <a:gd name="connsiteX4" fmla="*/ 1966587 w 1966587"/>
                  <a:gd name="connsiteY4" fmla="*/ 1201317 h 1213844"/>
                  <a:gd name="connsiteX0" fmla="*/ 0 w 1966587"/>
                  <a:gd name="connsiteY0" fmla="*/ 1213815 h 1213815"/>
                  <a:gd name="connsiteX1" fmla="*/ 651354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02 h 1213802"/>
                  <a:gd name="connsiteX1" fmla="*/ 665105 w 1966587"/>
                  <a:gd name="connsiteY1" fmla="*/ 964976 h 1213802"/>
                  <a:gd name="connsiteX2" fmla="*/ 977784 w 1966587"/>
                  <a:gd name="connsiteY2" fmla="*/ 1 h 1213802"/>
                  <a:gd name="connsiteX3" fmla="*/ 1300258 w 1966587"/>
                  <a:gd name="connsiteY3" fmla="*/ 966954 h 1213802"/>
                  <a:gd name="connsiteX4" fmla="*/ 1966587 w 1966587"/>
                  <a:gd name="connsiteY4" fmla="*/ 1201275 h 1213802"/>
                  <a:gd name="connsiteX0" fmla="*/ 0 w 1966587"/>
                  <a:gd name="connsiteY0" fmla="*/ 1213807 h 1213807"/>
                  <a:gd name="connsiteX1" fmla="*/ 644480 w 1966587"/>
                  <a:gd name="connsiteY1" fmla="*/ 951231 h 1213807"/>
                  <a:gd name="connsiteX2" fmla="*/ 977784 w 1966587"/>
                  <a:gd name="connsiteY2" fmla="*/ 6 h 1213807"/>
                  <a:gd name="connsiteX3" fmla="*/ 1300258 w 1966587"/>
                  <a:gd name="connsiteY3" fmla="*/ 966959 h 1213807"/>
                  <a:gd name="connsiteX4" fmla="*/ 1966587 w 1966587"/>
                  <a:gd name="connsiteY4" fmla="*/ 1201280 h 1213807"/>
                  <a:gd name="connsiteX0" fmla="*/ 0 w 1966587"/>
                  <a:gd name="connsiteY0" fmla="*/ 1213804 h 1213804"/>
                  <a:gd name="connsiteX1" fmla="*/ 678856 w 1966587"/>
                  <a:gd name="connsiteY1" fmla="*/ 958103 h 1213804"/>
                  <a:gd name="connsiteX2" fmla="*/ 977784 w 1966587"/>
                  <a:gd name="connsiteY2" fmla="*/ 3 h 1213804"/>
                  <a:gd name="connsiteX3" fmla="*/ 1300258 w 1966587"/>
                  <a:gd name="connsiteY3" fmla="*/ 966956 h 1213804"/>
                  <a:gd name="connsiteX4" fmla="*/ 1966587 w 1966587"/>
                  <a:gd name="connsiteY4" fmla="*/ 1201277 h 121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322D381A-CE0A-F869-E5C0-08DE3A4AF539}"/>
                  </a:ext>
                </a:extLst>
              </p:cNvPr>
              <p:cNvSpPr/>
              <p:nvPr/>
            </p:nvSpPr>
            <p:spPr>
              <a:xfrm rot="14787975">
                <a:off x="205562" y="4651060"/>
                <a:ext cx="763717" cy="360137"/>
              </a:xfrm>
              <a:custGeom>
                <a:avLst/>
                <a:gdLst>
                  <a:gd name="connsiteX0" fmla="*/ 0 w 1966587"/>
                  <a:gd name="connsiteY0" fmla="*/ 1227625 h 1227625"/>
                  <a:gd name="connsiteX1" fmla="*/ 651354 w 1966587"/>
                  <a:gd name="connsiteY1" fmla="*/ 889422 h 1227625"/>
                  <a:gd name="connsiteX2" fmla="*/ 1039660 w 1966587"/>
                  <a:gd name="connsiteY2" fmla="*/ 74 h 1227625"/>
                  <a:gd name="connsiteX3" fmla="*/ 1327759 w 1966587"/>
                  <a:gd name="connsiteY3" fmla="*/ 939526 h 1227625"/>
                  <a:gd name="connsiteX4" fmla="*/ 1966587 w 1966587"/>
                  <a:gd name="connsiteY4" fmla="*/ 1215098 h 1227625"/>
                  <a:gd name="connsiteX0" fmla="*/ 0 w 1966587"/>
                  <a:gd name="connsiteY0" fmla="*/ 1220752 h 1220752"/>
                  <a:gd name="connsiteX1" fmla="*/ 651354 w 1966587"/>
                  <a:gd name="connsiteY1" fmla="*/ 882549 h 1220752"/>
                  <a:gd name="connsiteX2" fmla="*/ 1005284 w 1966587"/>
                  <a:gd name="connsiteY2" fmla="*/ 76 h 1220752"/>
                  <a:gd name="connsiteX3" fmla="*/ 1327759 w 1966587"/>
                  <a:gd name="connsiteY3" fmla="*/ 932653 h 1220752"/>
                  <a:gd name="connsiteX4" fmla="*/ 1966587 w 1966587"/>
                  <a:gd name="connsiteY4" fmla="*/ 1208225 h 1220752"/>
                  <a:gd name="connsiteX0" fmla="*/ 0 w 1966587"/>
                  <a:gd name="connsiteY0" fmla="*/ 1220706 h 1220706"/>
                  <a:gd name="connsiteX1" fmla="*/ 651354 w 1966587"/>
                  <a:gd name="connsiteY1" fmla="*/ 882503 h 1220706"/>
                  <a:gd name="connsiteX2" fmla="*/ 1005284 w 1966587"/>
                  <a:gd name="connsiteY2" fmla="*/ 30 h 1220706"/>
                  <a:gd name="connsiteX3" fmla="*/ 1327759 w 1966587"/>
                  <a:gd name="connsiteY3" fmla="*/ 932607 h 1220706"/>
                  <a:gd name="connsiteX4" fmla="*/ 1966587 w 1966587"/>
                  <a:gd name="connsiteY4" fmla="*/ 1208179 h 1220706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44 h 1213844"/>
                  <a:gd name="connsiteX1" fmla="*/ 651354 w 1966587"/>
                  <a:gd name="connsiteY1" fmla="*/ 965018 h 1213844"/>
                  <a:gd name="connsiteX2" fmla="*/ 977784 w 1966587"/>
                  <a:gd name="connsiteY2" fmla="*/ 43 h 1213844"/>
                  <a:gd name="connsiteX3" fmla="*/ 1327759 w 1966587"/>
                  <a:gd name="connsiteY3" fmla="*/ 925745 h 1213844"/>
                  <a:gd name="connsiteX4" fmla="*/ 1966587 w 1966587"/>
                  <a:gd name="connsiteY4" fmla="*/ 1201317 h 1213844"/>
                  <a:gd name="connsiteX0" fmla="*/ 0 w 1966587"/>
                  <a:gd name="connsiteY0" fmla="*/ 1213815 h 1213815"/>
                  <a:gd name="connsiteX1" fmla="*/ 651354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02 h 1213802"/>
                  <a:gd name="connsiteX1" fmla="*/ 665105 w 1966587"/>
                  <a:gd name="connsiteY1" fmla="*/ 964976 h 1213802"/>
                  <a:gd name="connsiteX2" fmla="*/ 977784 w 1966587"/>
                  <a:gd name="connsiteY2" fmla="*/ 1 h 1213802"/>
                  <a:gd name="connsiteX3" fmla="*/ 1300258 w 1966587"/>
                  <a:gd name="connsiteY3" fmla="*/ 966954 h 1213802"/>
                  <a:gd name="connsiteX4" fmla="*/ 1966587 w 1966587"/>
                  <a:gd name="connsiteY4" fmla="*/ 1201275 h 1213802"/>
                  <a:gd name="connsiteX0" fmla="*/ 0 w 1966587"/>
                  <a:gd name="connsiteY0" fmla="*/ 1213807 h 1213807"/>
                  <a:gd name="connsiteX1" fmla="*/ 644480 w 1966587"/>
                  <a:gd name="connsiteY1" fmla="*/ 951231 h 1213807"/>
                  <a:gd name="connsiteX2" fmla="*/ 977784 w 1966587"/>
                  <a:gd name="connsiteY2" fmla="*/ 6 h 1213807"/>
                  <a:gd name="connsiteX3" fmla="*/ 1300258 w 1966587"/>
                  <a:gd name="connsiteY3" fmla="*/ 966959 h 1213807"/>
                  <a:gd name="connsiteX4" fmla="*/ 1966587 w 1966587"/>
                  <a:gd name="connsiteY4" fmla="*/ 1201280 h 1213807"/>
                  <a:gd name="connsiteX0" fmla="*/ 0 w 1966587"/>
                  <a:gd name="connsiteY0" fmla="*/ 1213804 h 1213804"/>
                  <a:gd name="connsiteX1" fmla="*/ 678856 w 1966587"/>
                  <a:gd name="connsiteY1" fmla="*/ 958103 h 1213804"/>
                  <a:gd name="connsiteX2" fmla="*/ 977784 w 1966587"/>
                  <a:gd name="connsiteY2" fmla="*/ 3 h 1213804"/>
                  <a:gd name="connsiteX3" fmla="*/ 1300258 w 1966587"/>
                  <a:gd name="connsiteY3" fmla="*/ 966956 h 1213804"/>
                  <a:gd name="connsiteX4" fmla="*/ 1966587 w 1966587"/>
                  <a:gd name="connsiteY4" fmla="*/ 1201277 h 121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33D48D2D-8A9C-67E6-3E84-E17C747CCA02}"/>
                  </a:ext>
                </a:extLst>
              </p:cNvPr>
              <p:cNvSpPr/>
              <p:nvPr/>
            </p:nvSpPr>
            <p:spPr>
              <a:xfrm rot="11247399">
                <a:off x="1533917" y="5690226"/>
                <a:ext cx="763716" cy="360137"/>
              </a:xfrm>
              <a:custGeom>
                <a:avLst/>
                <a:gdLst>
                  <a:gd name="connsiteX0" fmla="*/ 0 w 1966587"/>
                  <a:gd name="connsiteY0" fmla="*/ 1227625 h 1227625"/>
                  <a:gd name="connsiteX1" fmla="*/ 651354 w 1966587"/>
                  <a:gd name="connsiteY1" fmla="*/ 889422 h 1227625"/>
                  <a:gd name="connsiteX2" fmla="*/ 1039660 w 1966587"/>
                  <a:gd name="connsiteY2" fmla="*/ 74 h 1227625"/>
                  <a:gd name="connsiteX3" fmla="*/ 1327759 w 1966587"/>
                  <a:gd name="connsiteY3" fmla="*/ 939526 h 1227625"/>
                  <a:gd name="connsiteX4" fmla="*/ 1966587 w 1966587"/>
                  <a:gd name="connsiteY4" fmla="*/ 1215098 h 1227625"/>
                  <a:gd name="connsiteX0" fmla="*/ 0 w 1966587"/>
                  <a:gd name="connsiteY0" fmla="*/ 1220752 h 1220752"/>
                  <a:gd name="connsiteX1" fmla="*/ 651354 w 1966587"/>
                  <a:gd name="connsiteY1" fmla="*/ 882549 h 1220752"/>
                  <a:gd name="connsiteX2" fmla="*/ 1005284 w 1966587"/>
                  <a:gd name="connsiteY2" fmla="*/ 76 h 1220752"/>
                  <a:gd name="connsiteX3" fmla="*/ 1327759 w 1966587"/>
                  <a:gd name="connsiteY3" fmla="*/ 932653 h 1220752"/>
                  <a:gd name="connsiteX4" fmla="*/ 1966587 w 1966587"/>
                  <a:gd name="connsiteY4" fmla="*/ 1208225 h 1220752"/>
                  <a:gd name="connsiteX0" fmla="*/ 0 w 1966587"/>
                  <a:gd name="connsiteY0" fmla="*/ 1220706 h 1220706"/>
                  <a:gd name="connsiteX1" fmla="*/ 651354 w 1966587"/>
                  <a:gd name="connsiteY1" fmla="*/ 882503 h 1220706"/>
                  <a:gd name="connsiteX2" fmla="*/ 1005284 w 1966587"/>
                  <a:gd name="connsiteY2" fmla="*/ 30 h 1220706"/>
                  <a:gd name="connsiteX3" fmla="*/ 1327759 w 1966587"/>
                  <a:gd name="connsiteY3" fmla="*/ 932607 h 1220706"/>
                  <a:gd name="connsiteX4" fmla="*/ 1966587 w 1966587"/>
                  <a:gd name="connsiteY4" fmla="*/ 1208179 h 1220706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44 h 1213844"/>
                  <a:gd name="connsiteX1" fmla="*/ 651354 w 1966587"/>
                  <a:gd name="connsiteY1" fmla="*/ 965018 h 1213844"/>
                  <a:gd name="connsiteX2" fmla="*/ 977784 w 1966587"/>
                  <a:gd name="connsiteY2" fmla="*/ 43 h 1213844"/>
                  <a:gd name="connsiteX3" fmla="*/ 1327759 w 1966587"/>
                  <a:gd name="connsiteY3" fmla="*/ 925745 h 1213844"/>
                  <a:gd name="connsiteX4" fmla="*/ 1966587 w 1966587"/>
                  <a:gd name="connsiteY4" fmla="*/ 1201317 h 1213844"/>
                  <a:gd name="connsiteX0" fmla="*/ 0 w 1966587"/>
                  <a:gd name="connsiteY0" fmla="*/ 1213815 h 1213815"/>
                  <a:gd name="connsiteX1" fmla="*/ 651354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02 h 1213802"/>
                  <a:gd name="connsiteX1" fmla="*/ 665105 w 1966587"/>
                  <a:gd name="connsiteY1" fmla="*/ 964976 h 1213802"/>
                  <a:gd name="connsiteX2" fmla="*/ 977784 w 1966587"/>
                  <a:gd name="connsiteY2" fmla="*/ 1 h 1213802"/>
                  <a:gd name="connsiteX3" fmla="*/ 1300258 w 1966587"/>
                  <a:gd name="connsiteY3" fmla="*/ 966954 h 1213802"/>
                  <a:gd name="connsiteX4" fmla="*/ 1966587 w 1966587"/>
                  <a:gd name="connsiteY4" fmla="*/ 1201275 h 1213802"/>
                  <a:gd name="connsiteX0" fmla="*/ 0 w 1966587"/>
                  <a:gd name="connsiteY0" fmla="*/ 1213807 h 1213807"/>
                  <a:gd name="connsiteX1" fmla="*/ 644480 w 1966587"/>
                  <a:gd name="connsiteY1" fmla="*/ 951231 h 1213807"/>
                  <a:gd name="connsiteX2" fmla="*/ 977784 w 1966587"/>
                  <a:gd name="connsiteY2" fmla="*/ 6 h 1213807"/>
                  <a:gd name="connsiteX3" fmla="*/ 1300258 w 1966587"/>
                  <a:gd name="connsiteY3" fmla="*/ 966959 h 1213807"/>
                  <a:gd name="connsiteX4" fmla="*/ 1966587 w 1966587"/>
                  <a:gd name="connsiteY4" fmla="*/ 1201280 h 1213807"/>
                  <a:gd name="connsiteX0" fmla="*/ 0 w 1966587"/>
                  <a:gd name="connsiteY0" fmla="*/ 1213804 h 1213804"/>
                  <a:gd name="connsiteX1" fmla="*/ 678856 w 1966587"/>
                  <a:gd name="connsiteY1" fmla="*/ 958103 h 1213804"/>
                  <a:gd name="connsiteX2" fmla="*/ 977784 w 1966587"/>
                  <a:gd name="connsiteY2" fmla="*/ 3 h 1213804"/>
                  <a:gd name="connsiteX3" fmla="*/ 1300258 w 1966587"/>
                  <a:gd name="connsiteY3" fmla="*/ 966956 h 1213804"/>
                  <a:gd name="connsiteX4" fmla="*/ 1966587 w 1966587"/>
                  <a:gd name="connsiteY4" fmla="*/ 1201277 h 121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C46A6F3-6605-2C5F-B54E-7665A9E2BA5B}"/>
                </a:ext>
              </a:extLst>
            </p:cNvPr>
            <p:cNvSpPr txBox="1"/>
            <p:nvPr/>
          </p:nvSpPr>
          <p:spPr>
            <a:xfrm>
              <a:off x="179159" y="2401192"/>
              <a:ext cx="2404764" cy="13849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174625" indent="-174625">
                <a:buFont typeface="Arial" panose="020B0604020202020204" pitchFamily="34" charset="0"/>
                <a:buChar char="•"/>
              </a:pPr>
              <a:r>
                <a:rPr lang="en-GB" b="1" dirty="0">
                  <a:solidFill>
                    <a:schemeClr val="tx2"/>
                  </a:solidFill>
                </a:rPr>
                <a:t>ELENA: 4 bunches </a:t>
              </a:r>
              <a:br>
                <a:rPr lang="en-GB" b="1" dirty="0">
                  <a:solidFill>
                    <a:schemeClr val="tx2"/>
                  </a:solidFill>
                </a:rPr>
              </a:br>
              <a:r>
                <a:rPr lang="en-GB" b="1" dirty="0">
                  <a:solidFill>
                    <a:schemeClr val="tx2"/>
                  </a:solidFill>
                </a:rPr>
                <a:t>at 100 keV</a:t>
              </a:r>
            </a:p>
            <a:p>
              <a:pPr marL="288925" lvl="1" indent="-177800"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chemeClr val="tx2"/>
                  </a:solidFill>
                </a:rPr>
                <a:t>&lt;150 ns </a:t>
              </a:r>
              <a:r>
                <a:rPr lang="en-GB" dirty="0" err="1">
                  <a:solidFill>
                    <a:schemeClr val="tx2"/>
                  </a:solidFill>
                </a:rPr>
                <a:t>FWHM</a:t>
              </a:r>
              <a:endParaRPr lang="en-GB" dirty="0">
                <a:solidFill>
                  <a:schemeClr val="tx2"/>
                </a:solidFill>
              </a:endParaRPr>
            </a:p>
            <a:p>
              <a:pPr marL="288925" lvl="1" indent="-177800"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chemeClr val="tx2"/>
                  </a:solidFill>
                </a:rPr>
                <a:t>&lt;</a:t>
              </a:r>
              <a:r>
                <a:rPr lang="en-GB" dirty="0" err="1">
                  <a:solidFill>
                    <a:schemeClr val="tx2"/>
                  </a:solidFill>
                </a:rPr>
                <a:t>1e</a:t>
              </a:r>
              <a:r>
                <a:rPr lang="en-GB" dirty="0">
                  <a:solidFill>
                    <a:schemeClr val="tx2"/>
                  </a:solidFill>
                </a:rPr>
                <a:t>-3 RMS </a:t>
              </a:r>
              <a:r>
                <a:rPr lang="en-GB" dirty="0" err="1">
                  <a:solidFill>
                    <a:schemeClr val="tx2"/>
                  </a:solidFill>
                </a:rPr>
                <a:t>dp</a:t>
              </a:r>
              <a:r>
                <a:rPr lang="en-GB" dirty="0">
                  <a:solidFill>
                    <a:schemeClr val="tx2"/>
                  </a:solidFill>
                </a:rPr>
                <a:t>/p</a:t>
              </a:r>
            </a:p>
            <a:p>
              <a:pPr marL="288925" lvl="1" indent="-177800"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chemeClr val="tx2"/>
                  </a:solidFill>
                </a:rPr>
                <a:t>&lt;3 um emit.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EC8B46A-9BE7-1255-F88C-46712A682B70}"/>
                </a:ext>
              </a:extLst>
            </p:cNvPr>
            <p:cNvCxnSpPr>
              <a:cxnSpLocks/>
            </p:cNvCxnSpPr>
            <p:nvPr/>
          </p:nvCxnSpPr>
          <p:spPr>
            <a:xfrm>
              <a:off x="2068580" y="2813120"/>
              <a:ext cx="1177960" cy="456199"/>
            </a:xfrm>
            <a:prstGeom prst="straightConnector1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15561D24-B61F-C01A-3846-7B1AC921A229}"/>
                </a:ext>
              </a:extLst>
            </p:cNvPr>
            <p:cNvSpPr/>
            <p:nvPr/>
          </p:nvSpPr>
          <p:spPr>
            <a:xfrm>
              <a:off x="3379207" y="4300048"/>
              <a:ext cx="542402" cy="497258"/>
            </a:xfrm>
            <a:prstGeom prst="arc">
              <a:avLst>
                <a:gd name="adj1" fmla="val 16200000"/>
                <a:gd name="adj2" fmla="val 11777298"/>
              </a:avLst>
            </a:prstGeom>
            <a:ln w="57150">
              <a:solidFill>
                <a:schemeClr val="accent5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365B07DA-9D18-9FBB-3BCD-27C7C28068A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772" y="4908237"/>
            <a:ext cx="346368" cy="37572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7658B6B-E9EC-7BDA-92D7-19457FC7272A}"/>
              </a:ext>
            </a:extLst>
          </p:cNvPr>
          <p:cNvGrpSpPr/>
          <p:nvPr/>
        </p:nvGrpSpPr>
        <p:grpSpPr>
          <a:xfrm>
            <a:off x="2405420" y="1461747"/>
            <a:ext cx="6598172" cy="4707573"/>
            <a:chOff x="2405420" y="1461747"/>
            <a:chExt cx="6598172" cy="4707573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B0E4FBA-4ACB-A9A0-CFC5-35C880B92699}"/>
                </a:ext>
              </a:extLst>
            </p:cNvPr>
            <p:cNvGrpSpPr/>
            <p:nvPr/>
          </p:nvGrpSpPr>
          <p:grpSpPr>
            <a:xfrm>
              <a:off x="2405420" y="2901286"/>
              <a:ext cx="6598172" cy="3268034"/>
              <a:chOff x="606697" y="2901286"/>
              <a:chExt cx="6598172" cy="3268034"/>
            </a:xfrm>
          </p:grpSpPr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38538369-0222-ED9E-AE0E-60038806015D}"/>
                  </a:ext>
                </a:extLst>
              </p:cNvPr>
              <p:cNvSpPr/>
              <p:nvPr/>
            </p:nvSpPr>
            <p:spPr>
              <a:xfrm rot="10352625">
                <a:off x="606697" y="5809183"/>
                <a:ext cx="763716" cy="360137"/>
              </a:xfrm>
              <a:custGeom>
                <a:avLst/>
                <a:gdLst>
                  <a:gd name="connsiteX0" fmla="*/ 0 w 1966587"/>
                  <a:gd name="connsiteY0" fmla="*/ 1227625 h 1227625"/>
                  <a:gd name="connsiteX1" fmla="*/ 651354 w 1966587"/>
                  <a:gd name="connsiteY1" fmla="*/ 889422 h 1227625"/>
                  <a:gd name="connsiteX2" fmla="*/ 1039660 w 1966587"/>
                  <a:gd name="connsiteY2" fmla="*/ 74 h 1227625"/>
                  <a:gd name="connsiteX3" fmla="*/ 1327759 w 1966587"/>
                  <a:gd name="connsiteY3" fmla="*/ 939526 h 1227625"/>
                  <a:gd name="connsiteX4" fmla="*/ 1966587 w 1966587"/>
                  <a:gd name="connsiteY4" fmla="*/ 1215098 h 1227625"/>
                  <a:gd name="connsiteX0" fmla="*/ 0 w 1966587"/>
                  <a:gd name="connsiteY0" fmla="*/ 1220752 h 1220752"/>
                  <a:gd name="connsiteX1" fmla="*/ 651354 w 1966587"/>
                  <a:gd name="connsiteY1" fmla="*/ 882549 h 1220752"/>
                  <a:gd name="connsiteX2" fmla="*/ 1005284 w 1966587"/>
                  <a:gd name="connsiteY2" fmla="*/ 76 h 1220752"/>
                  <a:gd name="connsiteX3" fmla="*/ 1327759 w 1966587"/>
                  <a:gd name="connsiteY3" fmla="*/ 932653 h 1220752"/>
                  <a:gd name="connsiteX4" fmla="*/ 1966587 w 1966587"/>
                  <a:gd name="connsiteY4" fmla="*/ 1208225 h 1220752"/>
                  <a:gd name="connsiteX0" fmla="*/ 0 w 1966587"/>
                  <a:gd name="connsiteY0" fmla="*/ 1220706 h 1220706"/>
                  <a:gd name="connsiteX1" fmla="*/ 651354 w 1966587"/>
                  <a:gd name="connsiteY1" fmla="*/ 882503 h 1220706"/>
                  <a:gd name="connsiteX2" fmla="*/ 1005284 w 1966587"/>
                  <a:gd name="connsiteY2" fmla="*/ 30 h 1220706"/>
                  <a:gd name="connsiteX3" fmla="*/ 1327759 w 1966587"/>
                  <a:gd name="connsiteY3" fmla="*/ 932607 h 1220706"/>
                  <a:gd name="connsiteX4" fmla="*/ 1966587 w 1966587"/>
                  <a:gd name="connsiteY4" fmla="*/ 1208179 h 1220706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44 h 1213844"/>
                  <a:gd name="connsiteX1" fmla="*/ 651354 w 1966587"/>
                  <a:gd name="connsiteY1" fmla="*/ 965018 h 1213844"/>
                  <a:gd name="connsiteX2" fmla="*/ 977784 w 1966587"/>
                  <a:gd name="connsiteY2" fmla="*/ 43 h 1213844"/>
                  <a:gd name="connsiteX3" fmla="*/ 1327759 w 1966587"/>
                  <a:gd name="connsiteY3" fmla="*/ 925745 h 1213844"/>
                  <a:gd name="connsiteX4" fmla="*/ 1966587 w 1966587"/>
                  <a:gd name="connsiteY4" fmla="*/ 1201317 h 1213844"/>
                  <a:gd name="connsiteX0" fmla="*/ 0 w 1966587"/>
                  <a:gd name="connsiteY0" fmla="*/ 1213815 h 1213815"/>
                  <a:gd name="connsiteX1" fmla="*/ 651354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02 h 1213802"/>
                  <a:gd name="connsiteX1" fmla="*/ 665105 w 1966587"/>
                  <a:gd name="connsiteY1" fmla="*/ 964976 h 1213802"/>
                  <a:gd name="connsiteX2" fmla="*/ 977784 w 1966587"/>
                  <a:gd name="connsiteY2" fmla="*/ 1 h 1213802"/>
                  <a:gd name="connsiteX3" fmla="*/ 1300258 w 1966587"/>
                  <a:gd name="connsiteY3" fmla="*/ 966954 h 1213802"/>
                  <a:gd name="connsiteX4" fmla="*/ 1966587 w 1966587"/>
                  <a:gd name="connsiteY4" fmla="*/ 1201275 h 1213802"/>
                  <a:gd name="connsiteX0" fmla="*/ 0 w 1966587"/>
                  <a:gd name="connsiteY0" fmla="*/ 1213807 h 1213807"/>
                  <a:gd name="connsiteX1" fmla="*/ 644480 w 1966587"/>
                  <a:gd name="connsiteY1" fmla="*/ 951231 h 1213807"/>
                  <a:gd name="connsiteX2" fmla="*/ 977784 w 1966587"/>
                  <a:gd name="connsiteY2" fmla="*/ 6 h 1213807"/>
                  <a:gd name="connsiteX3" fmla="*/ 1300258 w 1966587"/>
                  <a:gd name="connsiteY3" fmla="*/ 966959 h 1213807"/>
                  <a:gd name="connsiteX4" fmla="*/ 1966587 w 1966587"/>
                  <a:gd name="connsiteY4" fmla="*/ 1201280 h 1213807"/>
                  <a:gd name="connsiteX0" fmla="*/ 0 w 1966587"/>
                  <a:gd name="connsiteY0" fmla="*/ 1213804 h 1213804"/>
                  <a:gd name="connsiteX1" fmla="*/ 678856 w 1966587"/>
                  <a:gd name="connsiteY1" fmla="*/ 958103 h 1213804"/>
                  <a:gd name="connsiteX2" fmla="*/ 977784 w 1966587"/>
                  <a:gd name="connsiteY2" fmla="*/ 3 h 1213804"/>
                  <a:gd name="connsiteX3" fmla="*/ 1300258 w 1966587"/>
                  <a:gd name="connsiteY3" fmla="*/ 966956 h 1213804"/>
                  <a:gd name="connsiteX4" fmla="*/ 1966587 w 1966587"/>
                  <a:gd name="connsiteY4" fmla="*/ 1201277 h 121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044C840C-F0F9-1264-02B1-6FAC56F4BBDA}"/>
                  </a:ext>
                </a:extLst>
              </p:cNvPr>
              <p:cNvSpPr/>
              <p:nvPr/>
            </p:nvSpPr>
            <p:spPr>
              <a:xfrm rot="21262390">
                <a:off x="3193200" y="2901286"/>
                <a:ext cx="763716" cy="360137"/>
              </a:xfrm>
              <a:custGeom>
                <a:avLst/>
                <a:gdLst>
                  <a:gd name="connsiteX0" fmla="*/ 0 w 1966587"/>
                  <a:gd name="connsiteY0" fmla="*/ 1227625 h 1227625"/>
                  <a:gd name="connsiteX1" fmla="*/ 651354 w 1966587"/>
                  <a:gd name="connsiteY1" fmla="*/ 889422 h 1227625"/>
                  <a:gd name="connsiteX2" fmla="*/ 1039660 w 1966587"/>
                  <a:gd name="connsiteY2" fmla="*/ 74 h 1227625"/>
                  <a:gd name="connsiteX3" fmla="*/ 1327759 w 1966587"/>
                  <a:gd name="connsiteY3" fmla="*/ 939526 h 1227625"/>
                  <a:gd name="connsiteX4" fmla="*/ 1966587 w 1966587"/>
                  <a:gd name="connsiteY4" fmla="*/ 1215098 h 1227625"/>
                  <a:gd name="connsiteX0" fmla="*/ 0 w 1966587"/>
                  <a:gd name="connsiteY0" fmla="*/ 1220752 h 1220752"/>
                  <a:gd name="connsiteX1" fmla="*/ 651354 w 1966587"/>
                  <a:gd name="connsiteY1" fmla="*/ 882549 h 1220752"/>
                  <a:gd name="connsiteX2" fmla="*/ 1005284 w 1966587"/>
                  <a:gd name="connsiteY2" fmla="*/ 76 h 1220752"/>
                  <a:gd name="connsiteX3" fmla="*/ 1327759 w 1966587"/>
                  <a:gd name="connsiteY3" fmla="*/ 932653 h 1220752"/>
                  <a:gd name="connsiteX4" fmla="*/ 1966587 w 1966587"/>
                  <a:gd name="connsiteY4" fmla="*/ 1208225 h 1220752"/>
                  <a:gd name="connsiteX0" fmla="*/ 0 w 1966587"/>
                  <a:gd name="connsiteY0" fmla="*/ 1220706 h 1220706"/>
                  <a:gd name="connsiteX1" fmla="*/ 651354 w 1966587"/>
                  <a:gd name="connsiteY1" fmla="*/ 882503 h 1220706"/>
                  <a:gd name="connsiteX2" fmla="*/ 1005284 w 1966587"/>
                  <a:gd name="connsiteY2" fmla="*/ 30 h 1220706"/>
                  <a:gd name="connsiteX3" fmla="*/ 1327759 w 1966587"/>
                  <a:gd name="connsiteY3" fmla="*/ 932607 h 1220706"/>
                  <a:gd name="connsiteX4" fmla="*/ 1966587 w 1966587"/>
                  <a:gd name="connsiteY4" fmla="*/ 1208179 h 1220706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44 h 1213844"/>
                  <a:gd name="connsiteX1" fmla="*/ 651354 w 1966587"/>
                  <a:gd name="connsiteY1" fmla="*/ 965018 h 1213844"/>
                  <a:gd name="connsiteX2" fmla="*/ 977784 w 1966587"/>
                  <a:gd name="connsiteY2" fmla="*/ 43 h 1213844"/>
                  <a:gd name="connsiteX3" fmla="*/ 1327759 w 1966587"/>
                  <a:gd name="connsiteY3" fmla="*/ 925745 h 1213844"/>
                  <a:gd name="connsiteX4" fmla="*/ 1966587 w 1966587"/>
                  <a:gd name="connsiteY4" fmla="*/ 1201317 h 1213844"/>
                  <a:gd name="connsiteX0" fmla="*/ 0 w 1966587"/>
                  <a:gd name="connsiteY0" fmla="*/ 1213815 h 1213815"/>
                  <a:gd name="connsiteX1" fmla="*/ 651354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02 h 1213802"/>
                  <a:gd name="connsiteX1" fmla="*/ 665105 w 1966587"/>
                  <a:gd name="connsiteY1" fmla="*/ 964976 h 1213802"/>
                  <a:gd name="connsiteX2" fmla="*/ 977784 w 1966587"/>
                  <a:gd name="connsiteY2" fmla="*/ 1 h 1213802"/>
                  <a:gd name="connsiteX3" fmla="*/ 1300258 w 1966587"/>
                  <a:gd name="connsiteY3" fmla="*/ 966954 h 1213802"/>
                  <a:gd name="connsiteX4" fmla="*/ 1966587 w 1966587"/>
                  <a:gd name="connsiteY4" fmla="*/ 1201275 h 1213802"/>
                  <a:gd name="connsiteX0" fmla="*/ 0 w 1966587"/>
                  <a:gd name="connsiteY0" fmla="*/ 1213807 h 1213807"/>
                  <a:gd name="connsiteX1" fmla="*/ 644480 w 1966587"/>
                  <a:gd name="connsiteY1" fmla="*/ 951231 h 1213807"/>
                  <a:gd name="connsiteX2" fmla="*/ 977784 w 1966587"/>
                  <a:gd name="connsiteY2" fmla="*/ 6 h 1213807"/>
                  <a:gd name="connsiteX3" fmla="*/ 1300258 w 1966587"/>
                  <a:gd name="connsiteY3" fmla="*/ 966959 h 1213807"/>
                  <a:gd name="connsiteX4" fmla="*/ 1966587 w 1966587"/>
                  <a:gd name="connsiteY4" fmla="*/ 1201280 h 1213807"/>
                  <a:gd name="connsiteX0" fmla="*/ 0 w 1966587"/>
                  <a:gd name="connsiteY0" fmla="*/ 1213804 h 1213804"/>
                  <a:gd name="connsiteX1" fmla="*/ 678856 w 1966587"/>
                  <a:gd name="connsiteY1" fmla="*/ 958103 h 1213804"/>
                  <a:gd name="connsiteX2" fmla="*/ 977784 w 1966587"/>
                  <a:gd name="connsiteY2" fmla="*/ 3 h 1213804"/>
                  <a:gd name="connsiteX3" fmla="*/ 1300258 w 1966587"/>
                  <a:gd name="connsiteY3" fmla="*/ 966956 h 1213804"/>
                  <a:gd name="connsiteX4" fmla="*/ 1966587 w 1966587"/>
                  <a:gd name="connsiteY4" fmla="*/ 1201277 h 121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7D7BB84F-162F-1486-8E74-065FFA5B6170}"/>
                  </a:ext>
                </a:extLst>
              </p:cNvPr>
              <p:cNvSpPr/>
              <p:nvPr/>
            </p:nvSpPr>
            <p:spPr>
              <a:xfrm rot="2638223">
                <a:off x="4912136" y="3172183"/>
                <a:ext cx="763716" cy="360137"/>
              </a:xfrm>
              <a:custGeom>
                <a:avLst/>
                <a:gdLst>
                  <a:gd name="connsiteX0" fmla="*/ 0 w 1966587"/>
                  <a:gd name="connsiteY0" fmla="*/ 1227625 h 1227625"/>
                  <a:gd name="connsiteX1" fmla="*/ 651354 w 1966587"/>
                  <a:gd name="connsiteY1" fmla="*/ 889422 h 1227625"/>
                  <a:gd name="connsiteX2" fmla="*/ 1039660 w 1966587"/>
                  <a:gd name="connsiteY2" fmla="*/ 74 h 1227625"/>
                  <a:gd name="connsiteX3" fmla="*/ 1327759 w 1966587"/>
                  <a:gd name="connsiteY3" fmla="*/ 939526 h 1227625"/>
                  <a:gd name="connsiteX4" fmla="*/ 1966587 w 1966587"/>
                  <a:gd name="connsiteY4" fmla="*/ 1215098 h 1227625"/>
                  <a:gd name="connsiteX0" fmla="*/ 0 w 1966587"/>
                  <a:gd name="connsiteY0" fmla="*/ 1220752 h 1220752"/>
                  <a:gd name="connsiteX1" fmla="*/ 651354 w 1966587"/>
                  <a:gd name="connsiteY1" fmla="*/ 882549 h 1220752"/>
                  <a:gd name="connsiteX2" fmla="*/ 1005284 w 1966587"/>
                  <a:gd name="connsiteY2" fmla="*/ 76 h 1220752"/>
                  <a:gd name="connsiteX3" fmla="*/ 1327759 w 1966587"/>
                  <a:gd name="connsiteY3" fmla="*/ 932653 h 1220752"/>
                  <a:gd name="connsiteX4" fmla="*/ 1966587 w 1966587"/>
                  <a:gd name="connsiteY4" fmla="*/ 1208225 h 1220752"/>
                  <a:gd name="connsiteX0" fmla="*/ 0 w 1966587"/>
                  <a:gd name="connsiteY0" fmla="*/ 1220706 h 1220706"/>
                  <a:gd name="connsiteX1" fmla="*/ 651354 w 1966587"/>
                  <a:gd name="connsiteY1" fmla="*/ 882503 h 1220706"/>
                  <a:gd name="connsiteX2" fmla="*/ 1005284 w 1966587"/>
                  <a:gd name="connsiteY2" fmla="*/ 30 h 1220706"/>
                  <a:gd name="connsiteX3" fmla="*/ 1327759 w 1966587"/>
                  <a:gd name="connsiteY3" fmla="*/ 932607 h 1220706"/>
                  <a:gd name="connsiteX4" fmla="*/ 1966587 w 1966587"/>
                  <a:gd name="connsiteY4" fmla="*/ 1208179 h 1220706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44 h 1213844"/>
                  <a:gd name="connsiteX1" fmla="*/ 651354 w 1966587"/>
                  <a:gd name="connsiteY1" fmla="*/ 965018 h 1213844"/>
                  <a:gd name="connsiteX2" fmla="*/ 977784 w 1966587"/>
                  <a:gd name="connsiteY2" fmla="*/ 43 h 1213844"/>
                  <a:gd name="connsiteX3" fmla="*/ 1327759 w 1966587"/>
                  <a:gd name="connsiteY3" fmla="*/ 925745 h 1213844"/>
                  <a:gd name="connsiteX4" fmla="*/ 1966587 w 1966587"/>
                  <a:gd name="connsiteY4" fmla="*/ 1201317 h 1213844"/>
                  <a:gd name="connsiteX0" fmla="*/ 0 w 1966587"/>
                  <a:gd name="connsiteY0" fmla="*/ 1213815 h 1213815"/>
                  <a:gd name="connsiteX1" fmla="*/ 651354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02 h 1213802"/>
                  <a:gd name="connsiteX1" fmla="*/ 665105 w 1966587"/>
                  <a:gd name="connsiteY1" fmla="*/ 964976 h 1213802"/>
                  <a:gd name="connsiteX2" fmla="*/ 977784 w 1966587"/>
                  <a:gd name="connsiteY2" fmla="*/ 1 h 1213802"/>
                  <a:gd name="connsiteX3" fmla="*/ 1300258 w 1966587"/>
                  <a:gd name="connsiteY3" fmla="*/ 966954 h 1213802"/>
                  <a:gd name="connsiteX4" fmla="*/ 1966587 w 1966587"/>
                  <a:gd name="connsiteY4" fmla="*/ 1201275 h 1213802"/>
                  <a:gd name="connsiteX0" fmla="*/ 0 w 1966587"/>
                  <a:gd name="connsiteY0" fmla="*/ 1213807 h 1213807"/>
                  <a:gd name="connsiteX1" fmla="*/ 644480 w 1966587"/>
                  <a:gd name="connsiteY1" fmla="*/ 951231 h 1213807"/>
                  <a:gd name="connsiteX2" fmla="*/ 977784 w 1966587"/>
                  <a:gd name="connsiteY2" fmla="*/ 6 h 1213807"/>
                  <a:gd name="connsiteX3" fmla="*/ 1300258 w 1966587"/>
                  <a:gd name="connsiteY3" fmla="*/ 966959 h 1213807"/>
                  <a:gd name="connsiteX4" fmla="*/ 1966587 w 1966587"/>
                  <a:gd name="connsiteY4" fmla="*/ 1201280 h 1213807"/>
                  <a:gd name="connsiteX0" fmla="*/ 0 w 1966587"/>
                  <a:gd name="connsiteY0" fmla="*/ 1213804 h 1213804"/>
                  <a:gd name="connsiteX1" fmla="*/ 678856 w 1966587"/>
                  <a:gd name="connsiteY1" fmla="*/ 958103 h 1213804"/>
                  <a:gd name="connsiteX2" fmla="*/ 977784 w 1966587"/>
                  <a:gd name="connsiteY2" fmla="*/ 3 h 1213804"/>
                  <a:gd name="connsiteX3" fmla="*/ 1300258 w 1966587"/>
                  <a:gd name="connsiteY3" fmla="*/ 966956 h 1213804"/>
                  <a:gd name="connsiteX4" fmla="*/ 1966587 w 1966587"/>
                  <a:gd name="connsiteY4" fmla="*/ 1201277 h 121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C1BAD9BB-9BD3-1997-89C4-6280D28FBA51}"/>
                  </a:ext>
                </a:extLst>
              </p:cNvPr>
              <p:cNvSpPr/>
              <p:nvPr/>
            </p:nvSpPr>
            <p:spPr>
              <a:xfrm rot="2322238">
                <a:off x="6441153" y="3392182"/>
                <a:ext cx="763716" cy="360137"/>
              </a:xfrm>
              <a:custGeom>
                <a:avLst/>
                <a:gdLst>
                  <a:gd name="connsiteX0" fmla="*/ 0 w 1966587"/>
                  <a:gd name="connsiteY0" fmla="*/ 1227625 h 1227625"/>
                  <a:gd name="connsiteX1" fmla="*/ 651354 w 1966587"/>
                  <a:gd name="connsiteY1" fmla="*/ 889422 h 1227625"/>
                  <a:gd name="connsiteX2" fmla="*/ 1039660 w 1966587"/>
                  <a:gd name="connsiteY2" fmla="*/ 74 h 1227625"/>
                  <a:gd name="connsiteX3" fmla="*/ 1327759 w 1966587"/>
                  <a:gd name="connsiteY3" fmla="*/ 939526 h 1227625"/>
                  <a:gd name="connsiteX4" fmla="*/ 1966587 w 1966587"/>
                  <a:gd name="connsiteY4" fmla="*/ 1215098 h 1227625"/>
                  <a:gd name="connsiteX0" fmla="*/ 0 w 1966587"/>
                  <a:gd name="connsiteY0" fmla="*/ 1220752 h 1220752"/>
                  <a:gd name="connsiteX1" fmla="*/ 651354 w 1966587"/>
                  <a:gd name="connsiteY1" fmla="*/ 882549 h 1220752"/>
                  <a:gd name="connsiteX2" fmla="*/ 1005284 w 1966587"/>
                  <a:gd name="connsiteY2" fmla="*/ 76 h 1220752"/>
                  <a:gd name="connsiteX3" fmla="*/ 1327759 w 1966587"/>
                  <a:gd name="connsiteY3" fmla="*/ 932653 h 1220752"/>
                  <a:gd name="connsiteX4" fmla="*/ 1966587 w 1966587"/>
                  <a:gd name="connsiteY4" fmla="*/ 1208225 h 1220752"/>
                  <a:gd name="connsiteX0" fmla="*/ 0 w 1966587"/>
                  <a:gd name="connsiteY0" fmla="*/ 1220706 h 1220706"/>
                  <a:gd name="connsiteX1" fmla="*/ 651354 w 1966587"/>
                  <a:gd name="connsiteY1" fmla="*/ 882503 h 1220706"/>
                  <a:gd name="connsiteX2" fmla="*/ 1005284 w 1966587"/>
                  <a:gd name="connsiteY2" fmla="*/ 30 h 1220706"/>
                  <a:gd name="connsiteX3" fmla="*/ 1327759 w 1966587"/>
                  <a:gd name="connsiteY3" fmla="*/ 932607 h 1220706"/>
                  <a:gd name="connsiteX4" fmla="*/ 1966587 w 1966587"/>
                  <a:gd name="connsiteY4" fmla="*/ 1208179 h 1220706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20691 h 1220691"/>
                  <a:gd name="connsiteX1" fmla="*/ 651354 w 1966587"/>
                  <a:gd name="connsiteY1" fmla="*/ 909988 h 1220691"/>
                  <a:gd name="connsiteX2" fmla="*/ 1005284 w 1966587"/>
                  <a:gd name="connsiteY2" fmla="*/ 15 h 1220691"/>
                  <a:gd name="connsiteX3" fmla="*/ 1327759 w 1966587"/>
                  <a:gd name="connsiteY3" fmla="*/ 932592 h 1220691"/>
                  <a:gd name="connsiteX4" fmla="*/ 1966587 w 1966587"/>
                  <a:gd name="connsiteY4" fmla="*/ 1208164 h 1220691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17 h 1213817"/>
                  <a:gd name="connsiteX1" fmla="*/ 651354 w 1966587"/>
                  <a:gd name="connsiteY1" fmla="*/ 903114 h 1213817"/>
                  <a:gd name="connsiteX2" fmla="*/ 977784 w 1966587"/>
                  <a:gd name="connsiteY2" fmla="*/ 16 h 1213817"/>
                  <a:gd name="connsiteX3" fmla="*/ 1327759 w 1966587"/>
                  <a:gd name="connsiteY3" fmla="*/ 925718 h 1213817"/>
                  <a:gd name="connsiteX4" fmla="*/ 1966587 w 1966587"/>
                  <a:gd name="connsiteY4" fmla="*/ 1201290 h 1213817"/>
                  <a:gd name="connsiteX0" fmla="*/ 0 w 1966587"/>
                  <a:gd name="connsiteY0" fmla="*/ 1213844 h 1213844"/>
                  <a:gd name="connsiteX1" fmla="*/ 651354 w 1966587"/>
                  <a:gd name="connsiteY1" fmla="*/ 965018 h 1213844"/>
                  <a:gd name="connsiteX2" fmla="*/ 977784 w 1966587"/>
                  <a:gd name="connsiteY2" fmla="*/ 43 h 1213844"/>
                  <a:gd name="connsiteX3" fmla="*/ 1327759 w 1966587"/>
                  <a:gd name="connsiteY3" fmla="*/ 925745 h 1213844"/>
                  <a:gd name="connsiteX4" fmla="*/ 1966587 w 1966587"/>
                  <a:gd name="connsiteY4" fmla="*/ 1201317 h 1213844"/>
                  <a:gd name="connsiteX0" fmla="*/ 0 w 1966587"/>
                  <a:gd name="connsiteY0" fmla="*/ 1213815 h 1213815"/>
                  <a:gd name="connsiteX1" fmla="*/ 651354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15 h 1213815"/>
                  <a:gd name="connsiteX1" fmla="*/ 665105 w 1966587"/>
                  <a:gd name="connsiteY1" fmla="*/ 964989 h 1213815"/>
                  <a:gd name="connsiteX2" fmla="*/ 977784 w 1966587"/>
                  <a:gd name="connsiteY2" fmla="*/ 14 h 1213815"/>
                  <a:gd name="connsiteX3" fmla="*/ 1307134 w 1966587"/>
                  <a:gd name="connsiteY3" fmla="*/ 987593 h 1213815"/>
                  <a:gd name="connsiteX4" fmla="*/ 1966587 w 1966587"/>
                  <a:gd name="connsiteY4" fmla="*/ 1201288 h 1213815"/>
                  <a:gd name="connsiteX0" fmla="*/ 0 w 1966587"/>
                  <a:gd name="connsiteY0" fmla="*/ 1213802 h 1213802"/>
                  <a:gd name="connsiteX1" fmla="*/ 665105 w 1966587"/>
                  <a:gd name="connsiteY1" fmla="*/ 964976 h 1213802"/>
                  <a:gd name="connsiteX2" fmla="*/ 977784 w 1966587"/>
                  <a:gd name="connsiteY2" fmla="*/ 1 h 1213802"/>
                  <a:gd name="connsiteX3" fmla="*/ 1300258 w 1966587"/>
                  <a:gd name="connsiteY3" fmla="*/ 966954 h 1213802"/>
                  <a:gd name="connsiteX4" fmla="*/ 1966587 w 1966587"/>
                  <a:gd name="connsiteY4" fmla="*/ 1201275 h 1213802"/>
                  <a:gd name="connsiteX0" fmla="*/ 0 w 1966587"/>
                  <a:gd name="connsiteY0" fmla="*/ 1213807 h 1213807"/>
                  <a:gd name="connsiteX1" fmla="*/ 644480 w 1966587"/>
                  <a:gd name="connsiteY1" fmla="*/ 951231 h 1213807"/>
                  <a:gd name="connsiteX2" fmla="*/ 977784 w 1966587"/>
                  <a:gd name="connsiteY2" fmla="*/ 6 h 1213807"/>
                  <a:gd name="connsiteX3" fmla="*/ 1300258 w 1966587"/>
                  <a:gd name="connsiteY3" fmla="*/ 966959 h 1213807"/>
                  <a:gd name="connsiteX4" fmla="*/ 1966587 w 1966587"/>
                  <a:gd name="connsiteY4" fmla="*/ 1201280 h 1213807"/>
                  <a:gd name="connsiteX0" fmla="*/ 0 w 1966587"/>
                  <a:gd name="connsiteY0" fmla="*/ 1213804 h 1213804"/>
                  <a:gd name="connsiteX1" fmla="*/ 678856 w 1966587"/>
                  <a:gd name="connsiteY1" fmla="*/ 958103 h 1213804"/>
                  <a:gd name="connsiteX2" fmla="*/ 977784 w 1966587"/>
                  <a:gd name="connsiteY2" fmla="*/ 3 h 1213804"/>
                  <a:gd name="connsiteX3" fmla="*/ 1300258 w 1966587"/>
                  <a:gd name="connsiteY3" fmla="*/ 966956 h 1213804"/>
                  <a:gd name="connsiteX4" fmla="*/ 1966587 w 1966587"/>
                  <a:gd name="connsiteY4" fmla="*/ 1201277 h 1213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6587" h="1213804">
                    <a:moveTo>
                      <a:pt x="0" y="1213804"/>
                    </a:moveTo>
                    <a:cubicBezTo>
                      <a:pt x="342166" y="1201999"/>
                      <a:pt x="515892" y="1160403"/>
                      <a:pt x="678856" y="958103"/>
                    </a:cubicBezTo>
                    <a:cubicBezTo>
                      <a:pt x="841820" y="755803"/>
                      <a:pt x="874217" y="-1472"/>
                      <a:pt x="977784" y="3"/>
                    </a:cubicBezTo>
                    <a:cubicBezTo>
                      <a:pt x="1081351" y="1478"/>
                      <a:pt x="1145770" y="764452"/>
                      <a:pt x="1300258" y="966956"/>
                    </a:cubicBezTo>
                    <a:cubicBezTo>
                      <a:pt x="1454746" y="1169460"/>
                      <a:pt x="1644395" y="1205562"/>
                      <a:pt x="1966587" y="1201277"/>
                    </a:cubicBez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8063FAE8-5EBE-672A-FC53-73C26ACE7F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94955" y="1461747"/>
              <a:ext cx="1525706" cy="1547488"/>
            </a:xfrm>
            <a:prstGeom prst="straightConnector1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B05F6A62-401E-6EFE-796F-2BC13440D5C8}"/>
              </a:ext>
            </a:extLst>
          </p:cNvPr>
          <p:cNvSpPr/>
          <p:nvPr/>
        </p:nvSpPr>
        <p:spPr>
          <a:xfrm>
            <a:off x="7208780" y="1653703"/>
            <a:ext cx="3595056" cy="636437"/>
          </a:xfrm>
          <a:prstGeom prst="rect">
            <a:avLst/>
          </a:prstGeom>
          <a:solidFill>
            <a:srgbClr val="FF0000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94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B0C0A18-8618-F590-9ADE-A65F261A7C78}"/>
              </a:ext>
            </a:extLst>
          </p:cNvPr>
          <p:cNvSpPr/>
          <p:nvPr/>
        </p:nvSpPr>
        <p:spPr>
          <a:xfrm>
            <a:off x="407988" y="5880895"/>
            <a:ext cx="11376024" cy="415890"/>
          </a:xfrm>
          <a:prstGeom prst="rect">
            <a:avLst/>
          </a:pr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78473B-944F-5055-A10C-70C925B3F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18675"/>
            <a:ext cx="11376024" cy="552645"/>
          </a:xfrm>
        </p:spPr>
        <p:txBody>
          <a:bodyPr/>
          <a:lstStyle/>
          <a:p>
            <a:r>
              <a:rPr lang="en-US" sz="1800" dirty="0"/>
              <a:t>Running with two (magnetically-equal) ~15-second-long </a:t>
            </a:r>
            <a:r>
              <a:rPr lang="en-US" sz="1800" dirty="0">
                <a:solidFill>
                  <a:schemeClr val="tx1"/>
                </a:solidFill>
              </a:rPr>
              <a:t>pbar</a:t>
            </a:r>
            <a:r>
              <a:rPr lang="en-US" sz="1800" dirty="0"/>
              <a:t> or </a:t>
            </a:r>
            <a:r>
              <a:rPr lang="en-US" sz="1800" dirty="0">
                <a:solidFill>
                  <a:schemeClr val="tx1"/>
                </a:solidFill>
              </a:rPr>
              <a:t>H</a:t>
            </a:r>
            <a:r>
              <a:rPr lang="en-US" sz="1800" baseline="30000" dirty="0">
                <a:solidFill>
                  <a:schemeClr val="tx1"/>
                </a:solidFill>
              </a:rPr>
              <a:t>-</a:t>
            </a:r>
            <a:r>
              <a:rPr lang="en-US" sz="1800" dirty="0"/>
              <a:t> cycles: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B4CDA73-D4A5-87CC-2239-B767E4CA1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2381"/>
          </a:xfrm>
        </p:spPr>
        <p:txBody>
          <a:bodyPr>
            <a:normAutofit/>
          </a:bodyPr>
          <a:lstStyle/>
          <a:p>
            <a:r>
              <a:rPr lang="en-US" sz="3200" dirty="0"/>
              <a:t>T</a:t>
            </a:r>
            <a:r>
              <a:rPr lang="en-CH" sz="3200" dirty="0"/>
              <a:t>he ELENA cycle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EB783B-0E8B-2241-3430-44E210FFC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6E4875-87A6-77C1-8118-7BCD0F5EF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4246462-A82D-3E1B-EDAD-0AB9B7DF52C4}"/>
              </a:ext>
            </a:extLst>
          </p:cNvPr>
          <p:cNvGrpSpPr/>
          <p:nvPr/>
        </p:nvGrpSpPr>
        <p:grpSpPr>
          <a:xfrm>
            <a:off x="1093385" y="1451414"/>
            <a:ext cx="9758925" cy="3461193"/>
            <a:chOff x="2209799" y="1171848"/>
            <a:chExt cx="7772400" cy="275663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24E4DBE-4A35-BDEF-A412-E80AF2FB87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9799" y="1171848"/>
              <a:ext cx="7772400" cy="2756633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0A53F53-53AA-728D-F9E4-C78ED4CE835C}"/>
                </a:ext>
              </a:extLst>
            </p:cNvPr>
            <p:cNvSpPr txBox="1"/>
            <p:nvPr/>
          </p:nvSpPr>
          <p:spPr>
            <a:xfrm>
              <a:off x="5418405" y="1333786"/>
              <a:ext cx="1819546" cy="72164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>
                  <a:solidFill>
                    <a:srgbClr val="7030A0"/>
                  </a:solidFill>
                </a:rPr>
                <a:t>Second H</a:t>
              </a:r>
              <a:r>
                <a:rPr lang="en-US" sz="1400" b="1" kern="0" baseline="30000" dirty="0">
                  <a:solidFill>
                    <a:srgbClr val="7030A0"/>
                  </a:solidFill>
                </a:rPr>
                <a:t>-</a:t>
              </a:r>
              <a:r>
                <a:rPr lang="en-US" sz="1400" b="1" kern="0" dirty="0">
                  <a:solidFill>
                    <a:srgbClr val="7030A0"/>
                  </a:solidFill>
                </a:rPr>
                <a:t> injection to increase beam intensity @100 keV before extraction</a:t>
              </a:r>
              <a:endParaRPr lang="en-CH" sz="1400" b="1" kern="0" dirty="0">
                <a:solidFill>
                  <a:srgbClr val="7030A0"/>
                </a:solidFill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B59F680-5902-BC87-2110-1427B21BD27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07200" y="1972723"/>
              <a:ext cx="1298092" cy="83799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7030A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C138111-17FD-4D24-69DC-5A62C34C97C3}"/>
                </a:ext>
              </a:extLst>
            </p:cNvPr>
            <p:cNvSpPr txBox="1"/>
            <p:nvPr/>
          </p:nvSpPr>
          <p:spPr>
            <a:xfrm>
              <a:off x="6912695" y="1664946"/>
              <a:ext cx="129370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>
                  <a:solidFill>
                    <a:srgbClr val="7030A0"/>
                  </a:solidFill>
                </a:rPr>
                <a:t>h=4</a:t>
              </a:r>
              <a:endParaRPr lang="en-CH" sz="1400" b="1" kern="0" dirty="0">
                <a:solidFill>
                  <a:srgbClr val="7030A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C29E2D1-07FA-FB61-75E0-E965F294352D}"/>
                </a:ext>
              </a:extLst>
            </p:cNvPr>
            <p:cNvSpPr txBox="1"/>
            <p:nvPr/>
          </p:nvSpPr>
          <p:spPr>
            <a:xfrm>
              <a:off x="4347538" y="1525929"/>
              <a:ext cx="129370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>
                  <a:solidFill>
                    <a:srgbClr val="7030A0"/>
                  </a:solidFill>
                </a:rPr>
                <a:t>h=1</a:t>
              </a:r>
              <a:endParaRPr lang="en-CH" sz="1400" b="1" kern="0" dirty="0">
                <a:solidFill>
                  <a:srgbClr val="7030A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2BC8ACE-076E-BDF1-4758-C2722C6728F6}"/>
                </a:ext>
              </a:extLst>
            </p:cNvPr>
            <p:cNvSpPr txBox="1"/>
            <p:nvPr/>
          </p:nvSpPr>
          <p:spPr>
            <a:xfrm>
              <a:off x="8846460" y="1818437"/>
              <a:ext cx="68625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>
                  <a:solidFill>
                    <a:srgbClr val="7030A0"/>
                  </a:solidFill>
                </a:rPr>
                <a:t>h=4</a:t>
              </a:r>
              <a:endParaRPr lang="en-CH" sz="1400" b="1" kern="0" dirty="0">
                <a:solidFill>
                  <a:srgbClr val="7030A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7369520-7591-524A-4B77-92F28DD70B13}"/>
                </a:ext>
              </a:extLst>
            </p:cNvPr>
            <p:cNvSpPr txBox="1"/>
            <p:nvPr/>
          </p:nvSpPr>
          <p:spPr>
            <a:xfrm>
              <a:off x="2568501" y="2246351"/>
              <a:ext cx="129370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>
                  <a:solidFill>
                    <a:srgbClr val="7030A0"/>
                  </a:solidFill>
                </a:rPr>
                <a:t>h=1</a:t>
              </a:r>
              <a:endParaRPr lang="en-CH" sz="1400" b="1" kern="0" dirty="0">
                <a:solidFill>
                  <a:srgbClr val="7030A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6C157C6-87D7-FCCF-2BF8-A63799FA7582}"/>
                </a:ext>
              </a:extLst>
            </p:cNvPr>
            <p:cNvSpPr txBox="1"/>
            <p:nvPr/>
          </p:nvSpPr>
          <p:spPr>
            <a:xfrm>
              <a:off x="5446872" y="2909778"/>
              <a:ext cx="1644337" cy="232788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/>
                <a:t>E-cooling</a:t>
              </a:r>
              <a:endParaRPr lang="en-CH" sz="1400" b="1" kern="0" dirty="0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8EC920B0-61FF-D164-86EF-2DF0D6C5B9A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625385" y="3147198"/>
              <a:ext cx="128731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C3B1515-7837-7AFF-3288-CACDC8306151}"/>
                </a:ext>
              </a:extLst>
            </p:cNvPr>
            <p:cNvSpPr txBox="1"/>
            <p:nvPr/>
          </p:nvSpPr>
          <p:spPr>
            <a:xfrm>
              <a:off x="2501095" y="2918728"/>
              <a:ext cx="1644337" cy="232788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/>
                <a:t>E-cooling</a:t>
              </a:r>
              <a:endParaRPr lang="en-CH" sz="1100" b="1" kern="0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1298AD9-DB6A-7E35-A8F7-F76C75128E96}"/>
                </a:ext>
              </a:extLst>
            </p:cNvPr>
            <p:cNvSpPr txBox="1"/>
            <p:nvPr/>
          </p:nvSpPr>
          <p:spPr>
            <a:xfrm>
              <a:off x="8206401" y="2918728"/>
              <a:ext cx="1007687" cy="232788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/>
                <a:t>E-cooling</a:t>
              </a:r>
              <a:endParaRPr lang="en-CH" sz="1400" b="1" kern="0" dirty="0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9765A03-2AFB-60C9-B0B6-925F9B9DFB7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105291" y="3156950"/>
              <a:ext cx="122996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2FDC0844-1BA7-F6FB-983E-81C51E0904C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40772" y="3171388"/>
              <a:ext cx="49374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86896BB-8CFF-7C4F-4336-E87AB721CFA2}"/>
                </a:ext>
              </a:extLst>
            </p:cNvPr>
            <p:cNvSpPr txBox="1"/>
            <p:nvPr/>
          </p:nvSpPr>
          <p:spPr>
            <a:xfrm>
              <a:off x="7629653" y="1345237"/>
              <a:ext cx="1819546" cy="39573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>
                  <a:solidFill>
                    <a:srgbClr val="7030A0"/>
                  </a:solidFill>
                </a:rPr>
                <a:t>n bunches extracted on demand by users</a:t>
              </a:r>
              <a:endParaRPr lang="en-CH" sz="1400" b="1" kern="0" dirty="0">
                <a:solidFill>
                  <a:srgbClr val="7030A0"/>
                </a:solidFill>
              </a:endParaRP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5B4F7074-F253-2DD0-33F7-14806D8C8D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39426" y="1751426"/>
              <a:ext cx="650160" cy="130919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7030A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BA9BEA30-B945-3032-7464-0C4DD9C1C9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67161" y="1751417"/>
              <a:ext cx="653322" cy="85645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7030A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69C882E-3DA7-F472-0DB1-509B41C4A760}"/>
              </a:ext>
            </a:extLst>
          </p:cNvPr>
          <p:cNvSpPr txBox="1">
            <a:spLocks/>
          </p:cNvSpPr>
          <p:nvPr/>
        </p:nvSpPr>
        <p:spPr>
          <a:xfrm>
            <a:off x="407988" y="4905348"/>
            <a:ext cx="11376024" cy="13067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34950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b="1" kern="0" dirty="0">
                <a:solidFill>
                  <a:schemeClr val="tx2"/>
                </a:solidFill>
              </a:rPr>
              <a:t>Repetition rate is too slow, and all pbar cycles “taken” for physics</a:t>
            </a:r>
          </a:p>
          <a:p>
            <a:pPr lvl="2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600" kern="0" dirty="0"/>
              <a:t>You</a:t>
            </a:r>
            <a:r>
              <a:rPr lang="en-US" sz="1600" b="1" kern="0" dirty="0"/>
              <a:t> </a:t>
            </a:r>
            <a:r>
              <a:rPr lang="en-US" sz="1600" b="1" kern="0" dirty="0">
                <a:solidFill>
                  <a:srgbClr val="00B050"/>
                </a:solidFill>
              </a:rPr>
              <a:t>can use H</a:t>
            </a:r>
            <a:r>
              <a:rPr lang="en-US" sz="1600" b="1" kern="0" baseline="30000" dirty="0">
                <a:solidFill>
                  <a:srgbClr val="00B050"/>
                </a:solidFill>
              </a:rPr>
              <a:t>-</a:t>
            </a:r>
            <a:r>
              <a:rPr lang="en-US" sz="1600" b="1" kern="0" dirty="0">
                <a:solidFill>
                  <a:srgbClr val="00B050"/>
                </a:solidFill>
              </a:rPr>
              <a:t> cycles</a:t>
            </a:r>
            <a:r>
              <a:rPr lang="en-US" sz="1600" b="1" kern="0" dirty="0"/>
              <a:t>, </a:t>
            </a:r>
            <a:r>
              <a:rPr lang="en-US" sz="1600" kern="0" dirty="0"/>
              <a:t>still with a </a:t>
            </a:r>
            <a:r>
              <a:rPr lang="en-US" sz="1600" b="1" kern="0" dirty="0">
                <a:solidFill>
                  <a:schemeClr val="accent3"/>
                </a:solidFill>
              </a:rPr>
              <a:t>“poor” repetition rate</a:t>
            </a:r>
            <a:r>
              <a:rPr lang="en-US" sz="1600" b="1" kern="0" dirty="0"/>
              <a:t>: one cycle every about 2 minutes</a:t>
            </a:r>
            <a:endParaRPr lang="en-US" sz="1600" kern="0" dirty="0"/>
          </a:p>
          <a:p>
            <a:pPr lvl="2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600" b="1" kern="0" dirty="0">
                <a:solidFill>
                  <a:schemeClr val="tx2"/>
                </a:solidFill>
              </a:rPr>
              <a:t>H</a:t>
            </a:r>
            <a:r>
              <a:rPr lang="en-US" sz="1600" b="1" kern="0" baseline="30000" dirty="0">
                <a:solidFill>
                  <a:schemeClr val="tx2"/>
                </a:solidFill>
              </a:rPr>
              <a:t>-</a:t>
            </a:r>
            <a:r>
              <a:rPr lang="en-US" sz="1600" b="1" kern="0" dirty="0">
                <a:solidFill>
                  <a:schemeClr val="tx2"/>
                </a:solidFill>
              </a:rPr>
              <a:t> lifetime strongly affected by vacuum levels </a:t>
            </a:r>
            <a:r>
              <a:rPr lang="en-US" sz="1600" kern="0" dirty="0">
                <a:solidFill>
                  <a:schemeClr val="tx2"/>
                </a:solidFill>
              </a:rPr>
              <a:t>in the ring (typically 10</a:t>
            </a:r>
            <a:r>
              <a:rPr lang="en-US" sz="1600" kern="0" baseline="30000" dirty="0">
                <a:solidFill>
                  <a:schemeClr val="tx2"/>
                </a:solidFill>
              </a:rPr>
              <a:t>-11</a:t>
            </a:r>
            <a:r>
              <a:rPr lang="en-US" sz="1600" kern="0" dirty="0">
                <a:solidFill>
                  <a:schemeClr val="tx2"/>
                </a:solidFill>
              </a:rPr>
              <a:t> mbar)</a:t>
            </a:r>
          </a:p>
          <a:p>
            <a:pPr lvl="2" algn="ctr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Symbol" pitchFamily="2" charset="2"/>
              <a:buChar char="Þ"/>
            </a:pPr>
            <a:r>
              <a:rPr lang="en-US" b="1" kern="0" dirty="0">
                <a:solidFill>
                  <a:schemeClr val="tx1"/>
                </a:solidFill>
              </a:rPr>
              <a:t>We will concentrate on the final 2-s long plateau, where you will play with cooling !</a:t>
            </a:r>
          </a:p>
          <a:p>
            <a:pPr marL="324000" lvl="2" indent="0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None/>
            </a:pPr>
            <a:endParaRPr lang="en-US" sz="1500" kern="0" dirty="0">
              <a:solidFill>
                <a:schemeClr val="tx2"/>
              </a:solidFill>
            </a:endParaRP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D7273E5-55CA-6D1E-96BD-32D1B1AB8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82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8A5E18-9BC5-65E9-AF10-7A9273C56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6996"/>
            <a:ext cx="11376024" cy="365125"/>
          </a:xfrm>
        </p:spPr>
        <p:txBody>
          <a:bodyPr/>
          <a:lstStyle/>
          <a:p>
            <a:r>
              <a:rPr lang="en-GB" dirty="0"/>
              <a:t>What you will be able to explore: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C5F0A6-65DE-27FE-BE5B-B887D455C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ELENA: A Toy Ring for Optics, e.g. Tune and Coupling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535EB-6B77-7100-D42B-18C4644BD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7CC3E-F172-FE75-9924-E40858636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BCD58-3D8E-2911-E28C-95D283C9E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D5E9397-BD72-5EBF-E41A-134C204317BF}"/>
              </a:ext>
            </a:extLst>
          </p:cNvPr>
          <p:cNvGrpSpPr/>
          <p:nvPr/>
        </p:nvGrpSpPr>
        <p:grpSpPr>
          <a:xfrm>
            <a:off x="650880" y="1447761"/>
            <a:ext cx="5272088" cy="4896446"/>
            <a:chOff x="650880" y="1447761"/>
            <a:chExt cx="5272088" cy="4896446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D468743F-D76E-7AD8-B9F6-A017B294AF67}"/>
                </a:ext>
              </a:extLst>
            </p:cNvPr>
            <p:cNvSpPr/>
            <p:nvPr/>
          </p:nvSpPr>
          <p:spPr>
            <a:xfrm>
              <a:off x="650880" y="1447761"/>
              <a:ext cx="5272088" cy="4896446"/>
            </a:xfrm>
            <a:prstGeom prst="roundRect">
              <a:avLst>
                <a:gd name="adj" fmla="val 6138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5F4E982-A512-1670-6A9F-C687B2115B08}"/>
                </a:ext>
              </a:extLst>
            </p:cNvPr>
            <p:cNvSpPr txBox="1"/>
            <p:nvPr/>
          </p:nvSpPr>
          <p:spPr>
            <a:xfrm>
              <a:off x="904880" y="1595047"/>
              <a:ext cx="476408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000" b="1" dirty="0"/>
                <a:t>Measure and change basic beam properties, e.g. Tune:</a:t>
              </a:r>
            </a:p>
          </p:txBody>
        </p:sp>
        <p:pic>
          <p:nvPicPr>
            <p:cNvPr id="8" name="Picture 7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C35FFBE0-0981-689A-1EE1-C6CFD8813F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8977" b="5331"/>
            <a:stretch/>
          </p:blipFill>
          <p:spPr>
            <a:xfrm>
              <a:off x="970375" y="2252933"/>
              <a:ext cx="4698592" cy="3958836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CD7E971-1A90-3B73-6FC6-6A59CB35F69C}"/>
              </a:ext>
            </a:extLst>
          </p:cNvPr>
          <p:cNvGrpSpPr/>
          <p:nvPr/>
        </p:nvGrpSpPr>
        <p:grpSpPr>
          <a:xfrm>
            <a:off x="6217446" y="1434544"/>
            <a:ext cx="5272088" cy="4896446"/>
            <a:chOff x="6217446" y="1434544"/>
            <a:chExt cx="5272088" cy="4896446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84B15567-B6EC-3588-FE64-E2BA20FE7632}"/>
                </a:ext>
              </a:extLst>
            </p:cNvPr>
            <p:cNvSpPr/>
            <p:nvPr/>
          </p:nvSpPr>
          <p:spPr>
            <a:xfrm>
              <a:off x="6217446" y="1434544"/>
              <a:ext cx="5272088" cy="4896446"/>
            </a:xfrm>
            <a:prstGeom prst="roundRect">
              <a:avLst>
                <a:gd name="adj" fmla="val 6138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5D7712B-97F9-A73D-181F-782A2BBA2D0C}"/>
                </a:ext>
              </a:extLst>
            </p:cNvPr>
            <p:cNvSpPr txBox="1"/>
            <p:nvPr/>
          </p:nvSpPr>
          <p:spPr>
            <a:xfrm>
              <a:off x="6471446" y="1581830"/>
              <a:ext cx="476408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000" b="1" dirty="0"/>
                <a:t>Is there any coupling in the machine?</a:t>
              </a:r>
            </a:p>
            <a:p>
              <a:pPr algn="l"/>
              <a:r>
                <a:rPr lang="en-GB" sz="2000" b="1" dirty="0"/>
                <a:t>Can you try to correct it? How?</a:t>
              </a:r>
            </a:p>
          </p:txBody>
        </p:sp>
        <p:pic>
          <p:nvPicPr>
            <p:cNvPr id="10" name="Picture 9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EB7F7CBC-1645-EFE5-8E43-96CEDB0DA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8977" b="5331"/>
            <a:stretch/>
          </p:blipFill>
          <p:spPr>
            <a:xfrm>
              <a:off x="6504193" y="2252933"/>
              <a:ext cx="4698592" cy="39588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7624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B27CBA-7A92-9539-F3F3-2212D2E67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Cooling: Why?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85FE3-67C2-5181-4388-5CB54616D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7C278-A14F-2F21-D869-A22E6B9B4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19959-A003-B60C-E87A-55B89F9B3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44E84B8-D84B-DDC7-388E-8369CA7056DA}"/>
              </a:ext>
            </a:extLst>
          </p:cNvPr>
          <p:cNvSpPr txBox="1">
            <a:spLocks/>
          </p:cNvSpPr>
          <p:nvPr/>
        </p:nvSpPr>
        <p:spPr>
          <a:xfrm>
            <a:off x="5995814" y="1109065"/>
            <a:ext cx="6032896" cy="51859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Beam size </a:t>
            </a:r>
            <a:r>
              <a:rPr lang="en-GB" sz="1800" b="0" dirty="0"/>
              <a:t>depends on </a:t>
            </a:r>
            <a:r>
              <a:rPr lang="en-GB" sz="1800" b="0" i="1" dirty="0"/>
              <a:t>β</a:t>
            </a:r>
            <a:r>
              <a:rPr lang="en-GB" sz="1800" b="0" dirty="0"/>
              <a:t> (depends on the machine optics) and </a:t>
            </a:r>
            <a:r>
              <a:rPr lang="en-GB" sz="1800" dirty="0"/>
              <a:t>𝜖</a:t>
            </a:r>
            <a:r>
              <a:rPr lang="en-GB" sz="1800" b="0" dirty="0"/>
              <a:t> (property of the beam)</a:t>
            </a:r>
            <a:br>
              <a:rPr lang="en-GB" sz="1800" b="0" dirty="0"/>
            </a:b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Normalised emittance </a:t>
            </a:r>
            <a:r>
              <a:rPr lang="en-GB" sz="1800" b="0" dirty="0"/>
              <a:t>is constant with energy  </a:t>
            </a:r>
          </a:p>
          <a:p>
            <a:pPr lvl="1" indent="0">
              <a:buNone/>
            </a:pPr>
            <a:endParaRPr lang="en-GB" sz="1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107236"/>
                </a:solidFill>
              </a:rPr>
              <a:t>Good</a:t>
            </a:r>
            <a:r>
              <a:rPr lang="en-GB" sz="1600" b="0" dirty="0">
                <a:solidFill>
                  <a:srgbClr val="107236"/>
                </a:solidFill>
              </a:rPr>
              <a:t> </a:t>
            </a:r>
            <a:r>
              <a:rPr lang="en-GB" sz="1600" b="1" dirty="0">
                <a:solidFill>
                  <a:srgbClr val="107236"/>
                </a:solidFill>
              </a:rPr>
              <a:t>for colliders: </a:t>
            </a:r>
            <a:r>
              <a:rPr lang="en-GB" sz="1600" b="0" dirty="0"/>
              <a:t>the </a:t>
            </a:r>
            <a:r>
              <a:rPr lang="en-GB" sz="1600" b="1" dirty="0"/>
              <a:t>higher the energy the smaller the beam size</a:t>
            </a:r>
            <a:r>
              <a:rPr lang="en-GB" sz="1600" b="0" dirty="0"/>
              <a:t>, hence higher luminosity: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600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600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C00000"/>
                </a:solidFill>
              </a:rPr>
              <a:t>Bad</a:t>
            </a:r>
            <a:r>
              <a:rPr lang="en-GB" sz="1600" b="0" dirty="0">
                <a:solidFill>
                  <a:srgbClr val="C00000"/>
                </a:solidFill>
              </a:rPr>
              <a:t> </a:t>
            </a:r>
            <a:r>
              <a:rPr lang="en-GB" sz="1600" b="1" dirty="0">
                <a:solidFill>
                  <a:srgbClr val="C00000"/>
                </a:solidFill>
              </a:rPr>
              <a:t>for decelerators</a:t>
            </a:r>
            <a:r>
              <a:rPr lang="en-GB" sz="1600" b="0" dirty="0"/>
              <a:t>: </a:t>
            </a:r>
            <a:r>
              <a:rPr lang="en-GB" sz="1600" b="1" dirty="0">
                <a:solidFill>
                  <a:srgbClr val="C00000"/>
                </a:solidFill>
              </a:rPr>
              <a:t>beam size increases</a:t>
            </a:r>
            <a:r>
              <a:rPr lang="en-GB" sz="1600" b="0" dirty="0"/>
              <a:t>, but the vacuum pipe remains the same ➔ </a:t>
            </a:r>
            <a:r>
              <a:rPr lang="en-GB" sz="1600" b="1" dirty="0">
                <a:solidFill>
                  <a:srgbClr val="C00000"/>
                </a:solidFill>
              </a:rPr>
              <a:t>losses</a:t>
            </a:r>
            <a:r>
              <a:rPr lang="en-GB" sz="1600" b="0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A “cooling” mechanism to reduce beam emittances is the fundamental ingredient </a:t>
            </a:r>
            <a:r>
              <a:rPr lang="en-GB" sz="1800" b="0" dirty="0">
                <a:solidFill>
                  <a:schemeClr val="tx1"/>
                </a:solidFill>
              </a:rPr>
              <a:t>for AD/ELENA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62CD203-183E-DB57-D79F-9D5BF2A07302}"/>
              </a:ext>
            </a:extLst>
          </p:cNvPr>
          <p:cNvSpPr txBox="1">
            <a:spLocks/>
          </p:cNvSpPr>
          <p:nvPr/>
        </p:nvSpPr>
        <p:spPr>
          <a:xfrm>
            <a:off x="419779" y="1133054"/>
            <a:ext cx="6108509" cy="5672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Example: </a:t>
            </a:r>
            <a:r>
              <a:rPr lang="en-US" i="1"/>
              <a:t>transverse phase-space</a:t>
            </a:r>
            <a:endParaRPr lang="en-US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878B98-EFBE-9732-2CC2-C005904E6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5381" y="5410579"/>
            <a:ext cx="1855148" cy="52744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B8A10E9-29DF-6705-3D6C-494227723658}"/>
              </a:ext>
            </a:extLst>
          </p:cNvPr>
          <p:cNvCxnSpPr>
            <a:cxnSpLocks/>
          </p:cNvCxnSpPr>
          <p:nvPr/>
        </p:nvCxnSpPr>
        <p:spPr>
          <a:xfrm flipV="1">
            <a:off x="2948353" y="1661976"/>
            <a:ext cx="0" cy="41096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D75266-DA8E-5034-135F-F0A546DB2AD1}"/>
              </a:ext>
            </a:extLst>
          </p:cNvPr>
          <p:cNvCxnSpPr>
            <a:cxnSpLocks/>
          </p:cNvCxnSpPr>
          <p:nvPr/>
        </p:nvCxnSpPr>
        <p:spPr>
          <a:xfrm>
            <a:off x="844593" y="3916772"/>
            <a:ext cx="481412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6DF0387-9946-40F6-DB93-8A0B6FB89FE2}"/>
              </a:ext>
            </a:extLst>
          </p:cNvPr>
          <p:cNvCxnSpPr>
            <a:cxnSpLocks/>
          </p:cNvCxnSpPr>
          <p:nvPr/>
        </p:nvCxnSpPr>
        <p:spPr>
          <a:xfrm>
            <a:off x="4436639" y="2867874"/>
            <a:ext cx="0" cy="115132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9DE5B7-B558-675F-736C-F432192663AA}"/>
              </a:ext>
            </a:extLst>
          </p:cNvPr>
          <p:cNvCxnSpPr>
            <a:cxnSpLocks/>
          </p:cNvCxnSpPr>
          <p:nvPr/>
        </p:nvCxnSpPr>
        <p:spPr>
          <a:xfrm flipH="1">
            <a:off x="1190026" y="2341698"/>
            <a:ext cx="3584658" cy="307575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A83F373-C405-B93A-9365-9BCF0CC0BC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1001" y="4244344"/>
            <a:ext cx="133686" cy="1242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3E5F94-269A-483E-654A-880A0E969E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238" y="1718251"/>
            <a:ext cx="274674" cy="195689"/>
          </a:xfrm>
          <a:prstGeom prst="rect">
            <a:avLst/>
          </a:prstGeom>
        </p:spPr>
      </p:pic>
      <p:sp>
        <p:nvSpPr>
          <p:cNvPr id="16" name="Arc 15">
            <a:extLst>
              <a:ext uri="{FF2B5EF4-FFF2-40B4-BE49-F238E27FC236}">
                <a16:creationId xmlns:a16="http://schemas.microsoft.com/office/drawing/2014/main" id="{A2D7B29A-B4AF-77D6-CFC0-B838AA20A6B1}"/>
              </a:ext>
            </a:extLst>
          </p:cNvPr>
          <p:cNvSpPr/>
          <p:nvPr/>
        </p:nvSpPr>
        <p:spPr>
          <a:xfrm>
            <a:off x="2348355" y="3414620"/>
            <a:ext cx="1204252" cy="1038204"/>
          </a:xfrm>
          <a:prstGeom prst="arc">
            <a:avLst>
              <a:gd name="adj1" fmla="val 19070454"/>
              <a:gd name="adj2" fmla="val 21427308"/>
            </a:avLst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410696-A231-C0DA-EC1B-F68B8C032274}"/>
              </a:ext>
            </a:extLst>
          </p:cNvPr>
          <p:cNvCxnSpPr>
            <a:cxnSpLocks/>
          </p:cNvCxnSpPr>
          <p:nvPr/>
        </p:nvCxnSpPr>
        <p:spPr>
          <a:xfrm flipH="1">
            <a:off x="2870229" y="2614892"/>
            <a:ext cx="1280424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158D41D4-6ABF-846A-C953-EC76609A02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5200" y="4067385"/>
            <a:ext cx="864592" cy="3886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ACC972D-39BD-CA48-ADDF-4483065CFD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1445" y="2415845"/>
            <a:ext cx="929689" cy="358488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4EDBB24A-2F2C-8D73-91ED-C413FFC6FC3C}"/>
              </a:ext>
            </a:extLst>
          </p:cNvPr>
          <p:cNvSpPr/>
          <p:nvPr/>
        </p:nvSpPr>
        <p:spPr>
          <a:xfrm rot="3072246">
            <a:off x="2336598" y="2077231"/>
            <a:ext cx="1248548" cy="3679079"/>
          </a:xfrm>
          <a:prstGeom prst="ellipse">
            <a:avLst/>
          </a:prstGeom>
          <a:solidFill>
            <a:schemeClr val="accent6">
              <a:alpha val="9804"/>
            </a:schemeClr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7D2005-A4D4-359B-0532-B26682B506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4015" y="3438696"/>
            <a:ext cx="192306" cy="32967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298EC49-2B61-AD64-7F7B-8057CB08F7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5131" y="3388103"/>
            <a:ext cx="1595169" cy="58696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2B56DD0-6050-A1FC-561F-BDE1E48095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24309" y="1700334"/>
            <a:ext cx="1428454" cy="333059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C1ACCB53-DEA4-96B7-3A8F-1050027D7007}"/>
              </a:ext>
            </a:extLst>
          </p:cNvPr>
          <p:cNvGrpSpPr/>
          <p:nvPr/>
        </p:nvGrpSpPr>
        <p:grpSpPr>
          <a:xfrm>
            <a:off x="437365" y="2126642"/>
            <a:ext cx="4337319" cy="3787532"/>
            <a:chOff x="578041" y="2126642"/>
            <a:chExt cx="4337319" cy="3787532"/>
          </a:xfrm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17402607-7D29-A0C5-CACA-B9F63459305C}"/>
                </a:ext>
              </a:extLst>
            </p:cNvPr>
            <p:cNvSpPr/>
            <p:nvPr/>
          </p:nvSpPr>
          <p:spPr>
            <a:xfrm>
              <a:off x="578041" y="2126642"/>
              <a:ext cx="4337319" cy="3290808"/>
            </a:xfrm>
            <a:custGeom>
              <a:avLst/>
              <a:gdLst>
                <a:gd name="connsiteX0" fmla="*/ 433137 w 3176337"/>
                <a:gd name="connsiteY0" fmla="*/ 2382253 h 2382253"/>
                <a:gd name="connsiteX1" fmla="*/ 1203158 w 3176337"/>
                <a:gd name="connsiteY1" fmla="*/ 2213811 h 2382253"/>
                <a:gd name="connsiteX2" fmla="*/ 1756611 w 3176337"/>
                <a:gd name="connsiteY2" fmla="*/ 2358190 h 2382253"/>
                <a:gd name="connsiteX3" fmla="*/ 2286000 w 3176337"/>
                <a:gd name="connsiteY3" fmla="*/ 1925053 h 2382253"/>
                <a:gd name="connsiteX4" fmla="*/ 2911643 w 3176337"/>
                <a:gd name="connsiteY4" fmla="*/ 1756611 h 2382253"/>
                <a:gd name="connsiteX5" fmla="*/ 2719137 w 3176337"/>
                <a:gd name="connsiteY5" fmla="*/ 1299411 h 2382253"/>
                <a:gd name="connsiteX6" fmla="*/ 3176337 w 3176337"/>
                <a:gd name="connsiteY6" fmla="*/ 553453 h 2382253"/>
                <a:gd name="connsiteX7" fmla="*/ 2911643 w 3176337"/>
                <a:gd name="connsiteY7" fmla="*/ 385011 h 2382253"/>
                <a:gd name="connsiteX8" fmla="*/ 2574758 w 3176337"/>
                <a:gd name="connsiteY8" fmla="*/ 0 h 2382253"/>
                <a:gd name="connsiteX9" fmla="*/ 1804737 w 3176337"/>
                <a:gd name="connsiteY9" fmla="*/ 288758 h 2382253"/>
                <a:gd name="connsiteX10" fmla="*/ 1588169 w 3176337"/>
                <a:gd name="connsiteY10" fmla="*/ 842211 h 2382253"/>
                <a:gd name="connsiteX11" fmla="*/ 697832 w 3176337"/>
                <a:gd name="connsiteY11" fmla="*/ 938464 h 2382253"/>
                <a:gd name="connsiteX12" fmla="*/ 409074 w 3176337"/>
                <a:gd name="connsiteY12" fmla="*/ 1419727 h 2382253"/>
                <a:gd name="connsiteX13" fmla="*/ 0 w 3176337"/>
                <a:gd name="connsiteY13" fmla="*/ 1684421 h 2382253"/>
                <a:gd name="connsiteX14" fmla="*/ 240632 w 3176337"/>
                <a:gd name="connsiteY14" fmla="*/ 2117558 h 2382253"/>
                <a:gd name="connsiteX15" fmla="*/ 433137 w 3176337"/>
                <a:gd name="connsiteY15" fmla="*/ 2382253 h 2382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76337" h="2382253">
                  <a:moveTo>
                    <a:pt x="433137" y="2382253"/>
                  </a:moveTo>
                  <a:lnTo>
                    <a:pt x="1203158" y="2213811"/>
                  </a:lnTo>
                  <a:lnTo>
                    <a:pt x="1756611" y="2358190"/>
                  </a:lnTo>
                  <a:lnTo>
                    <a:pt x="2286000" y="1925053"/>
                  </a:lnTo>
                  <a:lnTo>
                    <a:pt x="2911643" y="1756611"/>
                  </a:lnTo>
                  <a:lnTo>
                    <a:pt x="2719137" y="1299411"/>
                  </a:lnTo>
                  <a:lnTo>
                    <a:pt x="3176337" y="553453"/>
                  </a:lnTo>
                  <a:lnTo>
                    <a:pt x="2911643" y="385011"/>
                  </a:lnTo>
                  <a:lnTo>
                    <a:pt x="2574758" y="0"/>
                  </a:lnTo>
                  <a:lnTo>
                    <a:pt x="1804737" y="288758"/>
                  </a:lnTo>
                  <a:lnTo>
                    <a:pt x="1588169" y="842211"/>
                  </a:lnTo>
                  <a:lnTo>
                    <a:pt x="697832" y="938464"/>
                  </a:lnTo>
                  <a:lnTo>
                    <a:pt x="409074" y="1419727"/>
                  </a:lnTo>
                  <a:lnTo>
                    <a:pt x="0" y="1684421"/>
                  </a:lnTo>
                  <a:lnTo>
                    <a:pt x="240632" y="2117558"/>
                  </a:lnTo>
                  <a:lnTo>
                    <a:pt x="433137" y="2382253"/>
                  </a:lnTo>
                  <a:close/>
                </a:path>
              </a:pathLst>
            </a:custGeom>
            <a:noFill/>
            <a:ln w="38100">
              <a:solidFill>
                <a:schemeClr val="accent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389998-44BF-D580-1B5A-AB32F5463EBA}"/>
                </a:ext>
              </a:extLst>
            </p:cNvPr>
            <p:cNvSpPr txBox="1"/>
            <p:nvPr/>
          </p:nvSpPr>
          <p:spPr>
            <a:xfrm>
              <a:off x="1048871" y="5637175"/>
              <a:ext cx="129522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accent3"/>
                  </a:solidFill>
                </a:rPr>
                <a:t>Acceptance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69AB491D-5A80-E19D-E494-A8E9CE4EB4A8}"/>
                </a:ext>
              </a:extLst>
            </p:cNvPr>
            <p:cNvCxnSpPr>
              <a:stCxn id="26" idx="0"/>
            </p:cNvCxnSpPr>
            <p:nvPr/>
          </p:nvCxnSpPr>
          <p:spPr>
            <a:xfrm flipV="1">
              <a:off x="1696484" y="5312229"/>
              <a:ext cx="99659" cy="324946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24F5D97-1FC8-D6CA-CCE5-58469B9409D8}"/>
              </a:ext>
            </a:extLst>
          </p:cNvPr>
          <p:cNvSpPr txBox="1"/>
          <p:nvPr/>
        </p:nvSpPr>
        <p:spPr>
          <a:xfrm>
            <a:off x="756365" y="4334854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6"/>
                </a:solidFill>
              </a:rPr>
              <a:t>Beam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06735F8-8595-B7AC-755D-268A36CA8C27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1070554" y="4611853"/>
            <a:ext cx="356313" cy="166976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582BD321-B0CF-080A-A04E-C674BE94CA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5459" y="5175504"/>
            <a:ext cx="1240837" cy="23669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DF65704-E2E9-6665-13E7-746D0391567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29153" y="2453851"/>
            <a:ext cx="2831402" cy="26147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F43BF96-4437-6FFB-1DD8-627B74D2B204}"/>
              </a:ext>
            </a:extLst>
          </p:cNvPr>
          <p:cNvSpPr txBox="1"/>
          <p:nvPr/>
        </p:nvSpPr>
        <p:spPr>
          <a:xfrm>
            <a:off x="6708060" y="5555879"/>
            <a:ext cx="4836240" cy="553998"/>
          </a:xfrm>
          <a:prstGeom prst="rect">
            <a:avLst/>
          </a:prstGeom>
          <a:solidFill>
            <a:srgbClr val="00B050">
              <a:alpha val="29804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marL="12700" lvl="1" algn="ctr"/>
            <a:r>
              <a:rPr lang="en-GB" sz="1800" b="1" dirty="0">
                <a:solidFill>
                  <a:schemeClr val="tx1"/>
                </a:solidFill>
              </a:rPr>
              <a:t>You will have a unique chance to play with such a technique in ELENA !</a:t>
            </a:r>
          </a:p>
        </p:txBody>
      </p:sp>
    </p:spTree>
    <p:extLst>
      <p:ext uri="{BB962C8B-B14F-4D97-AF65-F5344CB8AC3E}">
        <p14:creationId xmlns:p14="http://schemas.microsoft.com/office/powerpoint/2010/main" val="354668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C4C743-47A1-8B41-85A7-88EF5BFFE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History: First Idea of Electron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0EA88-61A0-A64D-A6CF-BFF7DA3EF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12/05/2025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59CFB-ABD5-C244-BB05-D772E06FE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L. Ponce et al. | ATSOA2025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1A88F-B932-044D-A46E-AE60399DA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Inhaltsplatzhalter 10">
            <a:extLst>
              <a:ext uri="{FF2B5EF4-FFF2-40B4-BE49-F238E27FC236}">
                <a16:creationId xmlns:a16="http://schemas.microsoft.com/office/drawing/2014/main" id="{9D8FBA56-2FF7-2A4A-9119-00CBADB7FFB0}"/>
              </a:ext>
            </a:extLst>
          </p:cNvPr>
          <p:cNvSpPr txBox="1">
            <a:spLocks/>
          </p:cNvSpPr>
          <p:nvPr/>
        </p:nvSpPr>
        <p:spPr>
          <a:xfrm>
            <a:off x="611559" y="3968952"/>
            <a:ext cx="4118109" cy="5409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G.I. </a:t>
            </a:r>
            <a:r>
              <a:rPr lang="en-GB" sz="1400" dirty="0" err="1"/>
              <a:t>Budker</a:t>
            </a:r>
            <a:r>
              <a:rPr lang="en-GB" sz="1400" dirty="0"/>
              <a:t> is discussing electron cooling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83BD8A6-D1C2-5442-B950-B4FEEB3ED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98" y="1086676"/>
            <a:ext cx="3744519" cy="282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4">
            <a:extLst>
              <a:ext uri="{FF2B5EF4-FFF2-40B4-BE49-F238E27FC236}">
                <a16:creationId xmlns:a16="http://schemas.microsoft.com/office/drawing/2014/main" id="{E33033A8-4FFE-614A-B483-60E2F2772C0C}"/>
              </a:ext>
            </a:extLst>
          </p:cNvPr>
          <p:cNvSpPr/>
          <p:nvPr/>
        </p:nvSpPr>
        <p:spPr>
          <a:xfrm>
            <a:off x="4680527" y="1170104"/>
            <a:ext cx="6906048" cy="1520397"/>
          </a:xfrm>
          <a:prstGeom prst="rect">
            <a:avLst/>
          </a:prstGeom>
        </p:spPr>
        <p:txBody>
          <a:bodyPr lIns="36000" tIns="0" rIns="0" bIns="0"/>
          <a:lstStyle/>
          <a:p>
            <a:pPr>
              <a:spcBef>
                <a:spcPct val="20000"/>
              </a:spcBef>
            </a:pP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Electron cooling was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proposed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by </a:t>
            </a:r>
            <a:r>
              <a:rPr lang="en-US" b="1" i="1" dirty="0" err="1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G.I.Budker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1965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as a method for preparing of the beams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hadron colliders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spcBef>
                <a:spcPct val="20000"/>
              </a:spcBef>
            </a:pP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electron beam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moving with the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same average velocity 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as proton beam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absorbs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kinetic energy of heavy particles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(protons or ions). </a:t>
            </a:r>
          </a:p>
        </p:txBody>
      </p:sp>
      <p:sp>
        <p:nvSpPr>
          <p:cNvPr id="10" name="Rechteck 2">
            <a:extLst>
              <a:ext uri="{FF2B5EF4-FFF2-40B4-BE49-F238E27FC236}">
                <a16:creationId xmlns:a16="http://schemas.microsoft.com/office/drawing/2014/main" id="{0E60B1D6-ECB7-844F-8B63-3C4FD0C6E634}"/>
              </a:ext>
            </a:extLst>
          </p:cNvPr>
          <p:cNvSpPr/>
          <p:nvPr/>
        </p:nvSpPr>
        <p:spPr>
          <a:xfrm>
            <a:off x="7712010" y="5968627"/>
            <a:ext cx="42020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/>
              <a:t>Budker</a:t>
            </a:r>
            <a:r>
              <a:rPr lang="de-DE" sz="1200" dirty="0"/>
              <a:t>, G. I. (1967), </a:t>
            </a:r>
            <a:r>
              <a:rPr lang="en-US" sz="1200" i="1" dirty="0"/>
              <a:t>Soviet Atomic Energy</a:t>
            </a:r>
            <a:r>
              <a:rPr lang="en-US" sz="1200" dirty="0"/>
              <a:t> </a:t>
            </a:r>
            <a:r>
              <a:rPr lang="en-US" sz="1200" b="1" dirty="0"/>
              <a:t>22</a:t>
            </a:r>
            <a:r>
              <a:rPr lang="en-US" sz="1200" dirty="0"/>
              <a:t> (5): 438–440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B9376F60-0542-2F4E-89E2-59A806270C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37"/>
          <a:stretch/>
        </p:blipFill>
        <p:spPr bwMode="auto">
          <a:xfrm>
            <a:off x="5268817" y="3391845"/>
            <a:ext cx="5280834" cy="83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F7E2B53B-8C82-6A4E-B384-EB2E1261C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72" y="4426248"/>
            <a:ext cx="9786033" cy="136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B22DA99-3BED-2D44-B10F-68F82F32405C}"/>
              </a:ext>
            </a:extLst>
          </p:cNvPr>
          <p:cNvSpPr/>
          <p:nvPr/>
        </p:nvSpPr>
        <p:spPr>
          <a:xfrm>
            <a:off x="1150772" y="5303520"/>
            <a:ext cx="9680711" cy="48481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6593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82301</TotalTime>
  <Words>2645</Words>
  <Application>Microsoft Macintosh PowerPoint</Application>
  <PresentationFormat>Widescreen</PresentationFormat>
  <Paragraphs>424</Paragraphs>
  <Slides>27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Batang</vt:lpstr>
      <vt:lpstr>Arial</vt:lpstr>
      <vt:lpstr>Baskerville</vt:lpstr>
      <vt:lpstr>Calibri</vt:lpstr>
      <vt:lpstr>Comic Sans MS</vt:lpstr>
      <vt:lpstr>Garamond</vt:lpstr>
      <vt:lpstr>Helvetica</vt:lpstr>
      <vt:lpstr>Symbol</vt:lpstr>
      <vt:lpstr>Wingdings</vt:lpstr>
      <vt:lpstr>Office Theme</vt:lpstr>
      <vt:lpstr>2nd CERN Advanced Training School  on Operation of Accelerators  @ ELENA</vt:lpstr>
      <vt:lpstr>Outline</vt:lpstr>
      <vt:lpstr>AD/ELENA: a Unique pbar Facility!</vt:lpstr>
      <vt:lpstr>From 25 GeV p to 100 keV pbar: 4e7 pbars/2’</vt:lpstr>
      <vt:lpstr>Serving 4 Users at a Time</vt:lpstr>
      <vt:lpstr>The ELENA cycle</vt:lpstr>
      <vt:lpstr>ELENA: A Toy Ring for Optics, e.g. Tune and Coupling</vt:lpstr>
      <vt:lpstr>Cooling: Why?</vt:lpstr>
      <vt:lpstr>History: First Idea of Electron Cooling</vt:lpstr>
      <vt:lpstr>E-Cooling: What?</vt:lpstr>
      <vt:lpstr>Understanding E-Cooling at ELENA</vt:lpstr>
      <vt:lpstr>Expectations from Your Stay in the ACR</vt:lpstr>
      <vt:lpstr>Where is the Antimatter Complex ?</vt:lpstr>
      <vt:lpstr>PowerPoint Presentation</vt:lpstr>
      <vt:lpstr>Tune and Coupling Observation in Practice</vt:lpstr>
      <vt:lpstr>Quantifying Coupling with Closest Tune Approach</vt:lpstr>
      <vt:lpstr>How to Realise Electron Cooling in Practice</vt:lpstr>
      <vt:lpstr>Other Properties of Generated Electron Beam: Electron velocities</vt:lpstr>
      <vt:lpstr>E-cooling studies in ELENA</vt:lpstr>
      <vt:lpstr>More complex example: ELENA emittance at ejection</vt:lpstr>
      <vt:lpstr>Your Main Tools…</vt:lpstr>
      <vt:lpstr>LSA Settings Management: some words</vt:lpstr>
      <vt:lpstr>A Quick Eye on the Operational (Physics!) Pbar Cycles</vt:lpstr>
      <vt:lpstr>A Quick Eye on ELENA cycles (all!)</vt:lpstr>
      <vt:lpstr>PowerPoint Presentation</vt:lpstr>
      <vt:lpstr>Overview of AD and ELENA rings and instruments</vt:lpstr>
      <vt:lpstr>CERN Coolers Main 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Davide Gamba</dc:creator>
  <cp:lastModifiedBy>Davide Gamba</cp:lastModifiedBy>
  <cp:revision>665</cp:revision>
  <dcterms:created xsi:type="dcterms:W3CDTF">2023-12-15T14:13:54Z</dcterms:created>
  <dcterms:modified xsi:type="dcterms:W3CDTF">2025-05-11T11:39:15Z</dcterms:modified>
</cp:coreProperties>
</file>