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3"/>
  </p:notesMasterIdLst>
  <p:sldIdLst>
    <p:sldId id="256" r:id="rId5"/>
    <p:sldId id="258" r:id="rId6"/>
    <p:sldId id="259" r:id="rId7"/>
    <p:sldId id="260" r:id="rId8"/>
    <p:sldId id="261" r:id="rId9"/>
    <p:sldId id="262" r:id="rId10"/>
    <p:sldId id="320" r:id="rId11"/>
    <p:sldId id="322" r:id="rId12"/>
    <p:sldId id="328" r:id="rId13"/>
    <p:sldId id="280" r:id="rId14"/>
    <p:sldId id="324" r:id="rId15"/>
    <p:sldId id="325" r:id="rId16"/>
    <p:sldId id="326" r:id="rId17"/>
    <p:sldId id="327" r:id="rId18"/>
    <p:sldId id="275" r:id="rId19"/>
    <p:sldId id="289" r:id="rId20"/>
    <p:sldId id="329" r:id="rId21"/>
    <p:sldId id="281" r:id="rId22"/>
  </p:sldIdLst>
  <p:sldSz cx="10080625" cy="567055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7358"/>
    <a:srgbClr val="847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26" autoAdjust="0"/>
    <p:restoredTop sz="94660"/>
  </p:normalViewPr>
  <p:slideViewPr>
    <p:cSldViewPr snapToGrid="0">
      <p:cViewPr varScale="1">
        <p:scale>
          <a:sx n="177" d="100"/>
          <a:sy n="177" d="100"/>
        </p:scale>
        <p:origin x="1128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433E0-2104-49F1-884C-8FF95B7C70AC}" type="datetimeFigureOut">
              <a:rPr lang="fr-FR" smtClean="0"/>
              <a:t>09/05/2025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E0D8A-EB74-437C-815B-3521F8B1C7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01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0D8A-EB74-437C-815B-3521F8B1C72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95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C8D211-C0FB-47C1-9C65-C6C2C388F7D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050671-6A26-44D0-99DE-8F33B997FB9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BA97B7-9D8D-4D47-A6BB-C6BF7A6C3771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1DCED9-AE97-47BA-9B5D-5DC01B07A4DD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EA87BE-1857-4148-A962-79C35172F9D6}" type="slidenum">
              <a:t>‹N°›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9FC0E17-B964-4048-8758-F6C133056EAB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158A04-6803-4594-BC29-9FBF4B8D111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20901D-B6A7-43E7-AFEF-7640F36942D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41369A5-C7B2-447B-A4D2-9EB2576ED8F4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05473AF-3CB1-4DE5-8594-10EC1AB6354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BA10E4E-29FF-4799-A7C4-CB526419186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9BB172-206F-4CA9-BDC2-5165342240F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FFFFFF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FFFFFF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FFFFFF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Septième niveau de plan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&lt;pied de page&gt;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8615DEB-B8CF-4C02-B7AD-DAAD0EBBED16}" type="slidenum"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‹N°›</a:t>
            </a:fld>
            <a:endParaRPr lang="en-GB" sz="1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microsoft.com/office/2017/06/relationships/model3d" Target="../media/model3d1.glb"/><Relationship Id="rId5" Type="http://schemas.openxmlformats.org/officeDocument/2006/relationships/image" Target="../media/image40.png"/><Relationship Id="rId10" Type="http://schemas.openxmlformats.org/officeDocument/2006/relationships/image" Target="../media/image44.png"/><Relationship Id="rId4" Type="http://schemas.openxmlformats.org/officeDocument/2006/relationships/image" Target="../media/image1.png"/><Relationship Id="rId9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5.png"/><Relationship Id="rId5" Type="http://schemas.openxmlformats.org/officeDocument/2006/relationships/hyperlink" Target="https://pkorysko.web.cern.ch/C-Robot/Zebra_fish_eggs.mp4" TargetMode="Externa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microsoft.com/office/2007/relationships/hdphoto" Target="../media/hdphoto1.wdp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korysko.web.cern.ch/Steam_machine/Floating_Head.png" TargetMode="Externa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"/><Relationship Id="rId13" Type="http://schemas.openxmlformats.org/officeDocument/2006/relationships/image" Target="../media/image16.png"/><Relationship Id="rId3" Type="http://schemas.openxmlformats.org/officeDocument/2006/relationships/image" Target="../media/image7.jpeg"/><Relationship Id="rId7" Type="http://schemas.openxmlformats.org/officeDocument/2006/relationships/image" Target="../media/image10.tif"/><Relationship Id="rId12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tif"/><Relationship Id="rId4" Type="http://schemas.openxmlformats.org/officeDocument/2006/relationships/image" Target="../media/image1.png"/><Relationship Id="rId9" Type="http://schemas.openxmlformats.org/officeDocument/2006/relationships/image" Target="../media/image12.tif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/>
          <p:cNvPicPr/>
          <p:nvPr/>
        </p:nvPicPr>
        <p:blipFill>
          <a:blip r:embed="rId2"/>
          <a:srcRect l="1995"/>
          <a:stretch/>
        </p:blipFill>
        <p:spPr>
          <a:xfrm>
            <a:off x="-35688" y="-91163"/>
            <a:ext cx="10152000" cy="5797440"/>
          </a:xfrm>
          <a:prstGeom prst="rect">
            <a:avLst/>
          </a:prstGeom>
          <a:ln w="0">
            <a:noFill/>
          </a:ln>
        </p:spPr>
      </p:pic>
      <p:sp>
        <p:nvSpPr>
          <p:cNvPr id="42" name="ZoneTexte 41"/>
          <p:cNvSpPr txBox="1"/>
          <p:nvPr/>
        </p:nvSpPr>
        <p:spPr>
          <a:xfrm>
            <a:off x="72000" y="156600"/>
            <a:ext cx="7920000" cy="177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R="0"/>
            <a:r>
              <a:rPr lang="en-US" sz="32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The CLEAR Facility and Program </a:t>
            </a:r>
            <a:br>
              <a:rPr lang="en-US" sz="32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</a:br>
            <a:r>
              <a:rPr lang="en-US" sz="32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for the ATSOA25</a:t>
            </a:r>
            <a:endParaRPr lang="en-GB" sz="2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2000" y="2137320"/>
            <a:ext cx="7421000" cy="21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R="0"/>
            <a:r>
              <a:rPr lang="it-IT" sz="1800" b="1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P. Korysko*</a:t>
            </a:r>
            <a:r>
              <a:rPr lang="it-IT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, R. Corsini</a:t>
            </a:r>
            <a:endParaRPr lang="it-IT" sz="1800" b="0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R="0"/>
            <a:r>
              <a:rPr lang="en-US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ATSOA25</a:t>
            </a:r>
            <a:br>
              <a:rPr lang="fr-FR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</a:br>
            <a:endParaRPr lang="fr-FR" sz="1800" b="0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R="0"/>
            <a:r>
              <a:rPr lang="fr-FR" sz="1800" b="0" i="0" u="none" strike="noStrike" baseline="0" dirty="0">
                <a:solidFill>
                  <a:srgbClr val="FFFFFF"/>
                </a:solidFill>
                <a:latin typeface="Liberation Sans" panose="020B0604020202020204" pitchFamily="34" charset="0"/>
              </a:rPr>
              <a:t>May 12, 2025 </a:t>
            </a:r>
            <a:endParaRPr lang="fr-FR" sz="1800" b="0" i="0" u="none" strike="noStrike" baseline="0" dirty="0">
              <a:solidFill>
                <a:prstClr val="black"/>
              </a:solidFill>
              <a:latin typeface="Lohit Devanaga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0" y="5248800"/>
            <a:ext cx="3492000" cy="403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220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*pierre.korysko@cern.ch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50CEB7E-283A-D34D-9780-00A2A38A5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7175" y="951123"/>
            <a:ext cx="2121926" cy="5342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The CLEAR Control Room</a:t>
            </a:r>
          </a:p>
        </p:txBody>
      </p:sp>
      <p:pic>
        <p:nvPicPr>
          <p:cNvPr id="386" name="Image 38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/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9" name="ZoneTexte 388"/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DD19D84-4E82-609D-B7AE-106137975933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10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Image 3" descr="Une image contenant texte, intérieur, mur, meubles&#10;&#10;Description générée automatiquement">
            <a:extLst>
              <a:ext uri="{FF2B5EF4-FFF2-40B4-BE49-F238E27FC236}">
                <a16:creationId xmlns:a16="http://schemas.microsoft.com/office/drawing/2014/main" id="{D5ED6685-DBD9-0B49-141E-23A65ACA4C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4" r="6734"/>
          <a:stretch/>
        </p:blipFill>
        <p:spPr>
          <a:xfrm>
            <a:off x="1000968" y="962111"/>
            <a:ext cx="8088925" cy="41149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C3119-151D-D299-2EC1-14376424E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>
            <a:extLst>
              <a:ext uri="{FF2B5EF4-FFF2-40B4-BE49-F238E27FC236}">
                <a16:creationId xmlns:a16="http://schemas.microsoft.com/office/drawing/2014/main" id="{0D40FE09-20BE-C8A4-40BD-88E9F8F60E74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Beam charge measurement and transport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86" name="Image 385">
            <a:extLst>
              <a:ext uri="{FF2B5EF4-FFF2-40B4-BE49-F238E27FC236}">
                <a16:creationId xmlns:a16="http://schemas.microsoft.com/office/drawing/2014/main" id="{150F1E64-4985-FBDE-2ED2-AAA1F645A399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>
            <a:extLst>
              <a:ext uri="{FF2B5EF4-FFF2-40B4-BE49-F238E27FC236}">
                <a16:creationId xmlns:a16="http://schemas.microsoft.com/office/drawing/2014/main" id="{FEF86ABD-6262-AC73-B3CD-62002353E08F}"/>
              </a:ext>
            </a:extLst>
          </p:cNvPr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966FF6F1-861A-6C39-D83B-3E3F2E81683B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B2327D8-2F5C-39F4-8048-CE6057A1DE90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11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1F760AF-B6A0-ED30-910F-534BE9848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383" y="1616314"/>
            <a:ext cx="8371233" cy="229720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4B1F25C-96C6-342A-953E-F8FC3D841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196" y="2745608"/>
            <a:ext cx="2254518" cy="184201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6B722-A7FC-24FF-DB8C-689590B579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5367" y="2773823"/>
            <a:ext cx="2260543" cy="174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2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A9275-FE60-E553-40D6-232C7AD29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>
            <a:extLst>
              <a:ext uri="{FF2B5EF4-FFF2-40B4-BE49-F238E27FC236}">
                <a16:creationId xmlns:a16="http://schemas.microsoft.com/office/drawing/2014/main" id="{2E5CBDCD-53CE-2AB7-71EE-8CA7A6CBFEA3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Beam Energy and Transverse Profile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86" name="Image 385">
            <a:extLst>
              <a:ext uri="{FF2B5EF4-FFF2-40B4-BE49-F238E27FC236}">
                <a16:creationId xmlns:a16="http://schemas.microsoft.com/office/drawing/2014/main" id="{2165A876-133C-C455-247A-407DCF32798D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>
            <a:extLst>
              <a:ext uri="{FF2B5EF4-FFF2-40B4-BE49-F238E27FC236}">
                <a16:creationId xmlns:a16="http://schemas.microsoft.com/office/drawing/2014/main" id="{A214F148-D5F9-7D52-4869-CA0B101288B0}"/>
              </a:ext>
            </a:extLst>
          </p:cNvPr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E64F4AD7-ECF9-9649-5926-B79752489AAF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367FB1A-8B3A-9BA9-25CA-7F50CB9485DB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12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71C85AF-2932-949A-20F4-3E8B70A6B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954" y="994869"/>
            <a:ext cx="3396092" cy="316811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4489570-649B-BC0C-B824-B7428496A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9118" y="1048976"/>
            <a:ext cx="2975649" cy="318307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A3E5DC7-8751-2FB9-321A-B4E79C0213B2}"/>
              </a:ext>
            </a:extLst>
          </p:cNvPr>
          <p:cNvSpPr txBox="1"/>
          <p:nvPr/>
        </p:nvSpPr>
        <p:spPr>
          <a:xfrm>
            <a:off x="1417744" y="4268159"/>
            <a:ext cx="29605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/>
            <a:r>
              <a:rPr lang="en-US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Measurement of the beam energy with the spectrometer line (VESPER)</a:t>
            </a:r>
            <a:endParaRPr lang="en-US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B97D063-A80D-AB6F-2A76-55D52AD0C287}"/>
              </a:ext>
            </a:extLst>
          </p:cNvPr>
          <p:cNvSpPr txBox="1"/>
          <p:nvPr/>
        </p:nvSpPr>
        <p:spPr>
          <a:xfrm>
            <a:off x="5873505" y="4326990"/>
            <a:ext cx="38074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/>
            <a:r>
              <a:rPr lang="en-US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Measurement of the beam profile, position and size at the end of the line (THz)</a:t>
            </a:r>
            <a:endParaRPr lang="en-US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71518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0271C-B209-095F-1697-51206B974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>
            <a:extLst>
              <a:ext uri="{FF2B5EF4-FFF2-40B4-BE49-F238E27FC236}">
                <a16:creationId xmlns:a16="http://schemas.microsoft.com/office/drawing/2014/main" id="{AEAFA1BE-37E6-430C-7A7E-C7BA6C622EC7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Quadrupole Scans</a:t>
            </a:r>
          </a:p>
        </p:txBody>
      </p:sp>
      <p:pic>
        <p:nvPicPr>
          <p:cNvPr id="386" name="Image 385">
            <a:extLst>
              <a:ext uri="{FF2B5EF4-FFF2-40B4-BE49-F238E27FC236}">
                <a16:creationId xmlns:a16="http://schemas.microsoft.com/office/drawing/2014/main" id="{4770FC35-9A8D-C22A-C9AF-FE2B1B2FCD0D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>
            <a:extLst>
              <a:ext uri="{FF2B5EF4-FFF2-40B4-BE49-F238E27FC236}">
                <a16:creationId xmlns:a16="http://schemas.microsoft.com/office/drawing/2014/main" id="{F9EEFE8C-076B-F862-F7C0-68CC4AFF516D}"/>
              </a:ext>
            </a:extLst>
          </p:cNvPr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4E7F9149-239C-B48F-AA81-1A596A91AA30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FBDAC2C-F048-639B-05E5-9E9AB1853BAB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13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305A5D9-895F-5F38-8125-B486A3BB1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809" y="1178354"/>
            <a:ext cx="2494539" cy="102319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C83E92F-5450-F2FC-052F-05B2B011BB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97" y="1321401"/>
            <a:ext cx="1578691" cy="84019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EB1C464-71F6-F82E-0175-A445CA9E2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97" y="2299706"/>
            <a:ext cx="3939623" cy="19665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9B359A2-D163-59B0-588A-3A843D543A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8978" y="1141477"/>
            <a:ext cx="2494539" cy="94928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B5A8881-6FCE-1606-C4B6-BA727036059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666"/>
          <a:stretch/>
        </p:blipFill>
        <p:spPr>
          <a:xfrm>
            <a:off x="5354970" y="2274724"/>
            <a:ext cx="4148137" cy="1993724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9174A28-51E0-EC48-F8AF-1EBC577745D5}"/>
              </a:ext>
            </a:extLst>
          </p:cNvPr>
          <p:cNvSpPr txBox="1"/>
          <p:nvPr/>
        </p:nvSpPr>
        <p:spPr>
          <a:xfrm>
            <a:off x="0" y="4272633"/>
            <a:ext cx="51784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0"/>
            <a:r>
              <a:rPr lang="fr-FR" sz="1800" b="0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Horizontal </a:t>
            </a:r>
            <a:r>
              <a:rPr lang="fr-FR" sz="1800" b="0" i="0" u="none" strike="noStrike" dirty="0" err="1">
                <a:solidFill>
                  <a:srgbClr val="002060"/>
                </a:solidFill>
                <a:latin typeface="Calibri" panose="020F0502020204030204" pitchFamily="34" charset="0"/>
              </a:rPr>
              <a:t>beam</a:t>
            </a:r>
            <a:r>
              <a:rPr lang="fr-FR" sz="1800" b="0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 size as a </a:t>
            </a:r>
            <a:endParaRPr lang="fr-FR" sz="2400" b="0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R="0" algn="ctr" rtl="0"/>
            <a:r>
              <a:rPr lang="fr-FR" sz="1800" b="0" i="0" u="none" strike="noStrike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function</a:t>
            </a:r>
            <a:r>
              <a:rPr lang="fr-FR" sz="1800" b="0" i="0" u="none" strike="noStrike" baseline="0" dirty="0">
                <a:solidFill>
                  <a:srgbClr val="002060"/>
                </a:solidFill>
                <a:latin typeface="Calibri" panose="020F0502020204030204" pitchFamily="34" charset="0"/>
              </a:rPr>
              <a:t> of the </a:t>
            </a:r>
            <a:r>
              <a:rPr lang="fr-FR" sz="1800" b="0" i="0" u="none" strike="noStrike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quadrupole</a:t>
            </a:r>
            <a:r>
              <a:rPr lang="fr-FR" sz="1800" b="0" i="0" u="none" strike="noStrike" baseline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sz="1800" b="0" i="0" u="none" strike="noStrike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current</a:t>
            </a:r>
            <a:endParaRPr lang="fr-FR" sz="2400" b="0" i="0" u="none" strike="noStrike" baseline="0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AA0E3AF-125D-9362-BF95-8064D6DC6717}"/>
              </a:ext>
            </a:extLst>
          </p:cNvPr>
          <p:cNvSpPr txBox="1"/>
          <p:nvPr/>
        </p:nvSpPr>
        <p:spPr>
          <a:xfrm>
            <a:off x="5473796" y="4265514"/>
            <a:ext cx="41481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0"/>
            <a:r>
              <a:rPr lang="en-US" sz="1800" b="0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Vertical beam size as a </a:t>
            </a:r>
            <a:br>
              <a:rPr lang="en-US" sz="1800" b="0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en-US" sz="1800" b="0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function of the quadrupole current</a:t>
            </a:r>
            <a:endParaRPr lang="en-US" sz="18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427593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D2D9D-8914-343F-34E5-6F1D3DD45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>
            <a:extLst>
              <a:ext uri="{FF2B5EF4-FFF2-40B4-BE49-F238E27FC236}">
                <a16:creationId xmlns:a16="http://schemas.microsoft.com/office/drawing/2014/main" id="{85D218F6-FB60-8E07-4346-0F7BBB2EEC3B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Alignment of the beam in the quadrupoles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86" name="Image 385">
            <a:extLst>
              <a:ext uri="{FF2B5EF4-FFF2-40B4-BE49-F238E27FC236}">
                <a16:creationId xmlns:a16="http://schemas.microsoft.com/office/drawing/2014/main" id="{F0340773-DA1A-17AD-9053-5A9CA3F7C700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>
            <a:extLst>
              <a:ext uri="{FF2B5EF4-FFF2-40B4-BE49-F238E27FC236}">
                <a16:creationId xmlns:a16="http://schemas.microsoft.com/office/drawing/2014/main" id="{B476923C-3A3F-C327-E01E-69BD5E5406F5}"/>
              </a:ext>
            </a:extLst>
          </p:cNvPr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960BE69D-E6DB-AD0B-3A6A-87D23EB998E8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A849B97-DF6D-879F-067F-0EACB37EDC53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14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DDD7541-CAB7-E50D-9EFA-832E82144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04" y="1443864"/>
            <a:ext cx="9319217" cy="271932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92148A6-9CB7-4D66-B3E3-8509957CD850}"/>
              </a:ext>
            </a:extLst>
          </p:cNvPr>
          <p:cNvSpPr txBox="1"/>
          <p:nvPr/>
        </p:nvSpPr>
        <p:spPr>
          <a:xfrm>
            <a:off x="1468438" y="4198453"/>
            <a:ext cx="1176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fr-FR" sz="1800" b="1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Quads Off</a:t>
            </a:r>
            <a:endParaRPr lang="fr-FR" sz="1800" b="1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2AEC0F-B3C8-AA3F-0DF4-F3AEA0385D6E}"/>
              </a:ext>
            </a:extLst>
          </p:cNvPr>
          <p:cNvSpPr txBox="1"/>
          <p:nvPr/>
        </p:nvSpPr>
        <p:spPr>
          <a:xfrm>
            <a:off x="3543300" y="4163186"/>
            <a:ext cx="30622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0"/>
            <a:r>
              <a:rPr lang="en-US" sz="1800" b="1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Horizontal focusing quad with beam offset in both axis</a:t>
            </a:r>
            <a:endParaRPr lang="en-US" sz="1800" b="1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5D48A30-58D5-2F49-B6B5-26AE3F0C7261}"/>
              </a:ext>
            </a:extLst>
          </p:cNvPr>
          <p:cNvSpPr txBox="1"/>
          <p:nvPr/>
        </p:nvSpPr>
        <p:spPr>
          <a:xfrm>
            <a:off x="6567487" y="4194883"/>
            <a:ext cx="3176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0"/>
            <a:r>
              <a:rPr lang="fr-FR" sz="1800" b="1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Vertical </a:t>
            </a:r>
            <a:r>
              <a:rPr lang="fr-FR" sz="1800" b="1" i="0" u="none" strike="noStrike" dirty="0" err="1">
                <a:solidFill>
                  <a:srgbClr val="002060"/>
                </a:solidFill>
                <a:latin typeface="Calibri" panose="020F0502020204030204" pitchFamily="34" charset="0"/>
              </a:rPr>
              <a:t>focusing</a:t>
            </a:r>
            <a:r>
              <a:rPr lang="fr-FR" sz="1800" b="1" i="0" u="none" strike="noStrike" dirty="0">
                <a:solidFill>
                  <a:srgbClr val="002060"/>
                </a:solidFill>
                <a:latin typeface="Calibri" panose="020F0502020204030204" pitchFamily="34" charset="0"/>
              </a:rPr>
              <a:t> quad </a:t>
            </a:r>
            <a:r>
              <a:rPr lang="fr-FR" sz="1800" b="1" i="0" u="none" strike="noStrike" dirty="0" err="1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endParaRPr lang="fr-FR" sz="1800" b="1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R="0" algn="ctr" rtl="0"/>
            <a:r>
              <a:rPr lang="fr-FR" sz="1800" b="1" i="0" u="none" strike="noStrike" baseline="0" dirty="0">
                <a:solidFill>
                  <a:srgbClr val="002060"/>
                </a:solidFill>
                <a:latin typeface="Calibri" panose="020F0502020204030204" pitchFamily="34" charset="0"/>
              </a:rPr>
              <a:t>Horizontal </a:t>
            </a:r>
            <a:r>
              <a:rPr lang="fr-FR" sz="1800" b="1" i="0" u="none" strike="noStrike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beam</a:t>
            </a:r>
            <a:r>
              <a:rPr lang="fr-FR" sz="1800" b="1" i="0" u="none" strike="noStrike" baseline="0" dirty="0">
                <a:solidFill>
                  <a:srgbClr val="002060"/>
                </a:solidFill>
                <a:latin typeface="Calibri" panose="020F0502020204030204" pitchFamily="34" charset="0"/>
              </a:rPr>
              <a:t> offset</a:t>
            </a:r>
            <a:endParaRPr lang="fr-FR" sz="1800" b="1" i="0" u="none" strike="noStrike" baseline="0" dirty="0">
              <a:solidFill>
                <a:prstClr val="black"/>
              </a:solidFill>
              <a:latin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392238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417C5-247B-3B37-FE01-305C70C3D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1">
            <a:extLst>
              <a:ext uri="{FF2B5EF4-FFF2-40B4-BE49-F238E27FC236}">
                <a16:creationId xmlns:a16="http://schemas.microsoft.com/office/drawing/2014/main" id="{D60B0FD3-85FD-00A1-6743-968BB34C83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12"/>
          <a:stretch/>
        </p:blipFill>
        <p:spPr>
          <a:xfrm>
            <a:off x="6659422" y="3235569"/>
            <a:ext cx="2568531" cy="1167916"/>
          </a:xfrm>
          <a:prstGeom prst="rect">
            <a:avLst/>
          </a:prstGeom>
        </p:spPr>
      </p:pic>
      <p:grpSp>
        <p:nvGrpSpPr>
          <p:cNvPr id="37" name="Groupe 36">
            <a:extLst>
              <a:ext uri="{FF2B5EF4-FFF2-40B4-BE49-F238E27FC236}">
                <a16:creationId xmlns:a16="http://schemas.microsoft.com/office/drawing/2014/main" id="{D3FF8870-DBEB-961E-7A4A-A7AF89EBEA8D}"/>
              </a:ext>
            </a:extLst>
          </p:cNvPr>
          <p:cNvGrpSpPr/>
          <p:nvPr/>
        </p:nvGrpSpPr>
        <p:grpSpPr>
          <a:xfrm flipH="1">
            <a:off x="588387" y="3443250"/>
            <a:ext cx="4554360" cy="1642680"/>
            <a:chOff x="334090" y="3443250"/>
            <a:chExt cx="4554360" cy="1642680"/>
          </a:xfrm>
        </p:grpSpPr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A62F3EFF-3DD7-A34B-BCC0-D7A5FC275273}"/>
                </a:ext>
              </a:extLst>
            </p:cNvPr>
            <p:cNvSpPr/>
            <p:nvPr/>
          </p:nvSpPr>
          <p:spPr>
            <a:xfrm>
              <a:off x="4233250" y="3443250"/>
              <a:ext cx="655200" cy="16380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strike="noStrike" spc="-1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00" name="Image 299">
              <a:extLst>
                <a:ext uri="{FF2B5EF4-FFF2-40B4-BE49-F238E27FC236}">
                  <a16:creationId xmlns:a16="http://schemas.microsoft.com/office/drawing/2014/main" id="{774BD625-A3EC-E557-4D17-BC28717E7C28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334090" y="3443250"/>
              <a:ext cx="4115160" cy="16426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96" name="ZoneTexte 295">
            <a:extLst>
              <a:ext uri="{FF2B5EF4-FFF2-40B4-BE49-F238E27FC236}">
                <a16:creationId xmlns:a16="http://schemas.microsoft.com/office/drawing/2014/main" id="{1D77AEC3-4946-EF35-686F-1FFB82D29D1A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Obtain a Uniform Beam</a:t>
            </a:r>
          </a:p>
        </p:txBody>
      </p:sp>
      <p:pic>
        <p:nvPicPr>
          <p:cNvPr id="297" name="Image 296">
            <a:extLst>
              <a:ext uri="{FF2B5EF4-FFF2-40B4-BE49-F238E27FC236}">
                <a16:creationId xmlns:a16="http://schemas.microsoft.com/office/drawing/2014/main" id="{3D2374DD-E2F7-FDA3-BF8C-6D070F5027DE}"/>
              </a:ext>
            </a:extLst>
          </p:cNvPr>
          <p:cNvPicPr/>
          <p:nvPr/>
        </p:nvPicPr>
        <p:blipFill>
          <a:blip r:embed="rId4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02" name="ZoneTexte 301">
            <a:extLst>
              <a:ext uri="{FF2B5EF4-FFF2-40B4-BE49-F238E27FC236}">
                <a16:creationId xmlns:a16="http://schemas.microsoft.com/office/drawing/2014/main" id="{F9F1B08D-9960-848F-AC2F-5B2A54C7AF27}"/>
              </a:ext>
            </a:extLst>
          </p:cNvPr>
          <p:cNvSpPr txBox="1"/>
          <p:nvPr/>
        </p:nvSpPr>
        <p:spPr>
          <a:xfrm>
            <a:off x="4194839" y="4471230"/>
            <a:ext cx="1054800" cy="29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b="0" strike="noStrike" spc="-1" dirty="0">
                <a:solidFill>
                  <a:srgbClr val="FFFFFF"/>
                </a:solidFill>
                <a:latin typeface="Arial"/>
              </a:rPr>
              <a:t>Scatterer 1</a:t>
            </a:r>
          </a:p>
        </p:txBody>
      </p:sp>
      <p:sp>
        <p:nvSpPr>
          <p:cNvPr id="303" name="ZoneTexte 302">
            <a:extLst>
              <a:ext uri="{FF2B5EF4-FFF2-40B4-BE49-F238E27FC236}">
                <a16:creationId xmlns:a16="http://schemas.microsoft.com/office/drawing/2014/main" id="{A67CA27D-4C81-91EF-8FBA-34538139ECC7}"/>
              </a:ext>
            </a:extLst>
          </p:cNvPr>
          <p:cNvSpPr txBox="1"/>
          <p:nvPr/>
        </p:nvSpPr>
        <p:spPr>
          <a:xfrm>
            <a:off x="2537799" y="4474564"/>
            <a:ext cx="1054800" cy="489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b="0" strike="noStrike" spc="-1" dirty="0">
                <a:solidFill>
                  <a:srgbClr val="FFFFFF"/>
                </a:solidFill>
                <a:latin typeface="Arial"/>
              </a:rPr>
              <a:t>Scatterer 2</a:t>
            </a:r>
          </a:p>
        </p:txBody>
      </p:sp>
      <p:sp>
        <p:nvSpPr>
          <p:cNvPr id="304" name="ZoneTexte 303">
            <a:extLst>
              <a:ext uri="{FF2B5EF4-FFF2-40B4-BE49-F238E27FC236}">
                <a16:creationId xmlns:a16="http://schemas.microsoft.com/office/drawing/2014/main" id="{460D6981-43D0-6108-C12C-2DB27FDDD4A7}"/>
              </a:ext>
            </a:extLst>
          </p:cNvPr>
          <p:cNvSpPr txBox="1"/>
          <p:nvPr/>
        </p:nvSpPr>
        <p:spPr>
          <a:xfrm>
            <a:off x="652767" y="4836265"/>
            <a:ext cx="1054800" cy="29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b="0" strike="noStrike" spc="-1" dirty="0">
                <a:solidFill>
                  <a:srgbClr val="FFFFFF"/>
                </a:solidFill>
                <a:latin typeface="Arial"/>
              </a:rPr>
              <a:t>Screen</a:t>
            </a:r>
          </a:p>
        </p:txBody>
      </p:sp>
      <p:sp>
        <p:nvSpPr>
          <p:cNvPr id="314" name="Ellipse 313">
            <a:extLst>
              <a:ext uri="{FF2B5EF4-FFF2-40B4-BE49-F238E27FC236}">
                <a16:creationId xmlns:a16="http://schemas.microsoft.com/office/drawing/2014/main" id="{898891D8-926E-5797-7349-AA445E7958A6}"/>
              </a:ext>
            </a:extLst>
          </p:cNvPr>
          <p:cNvSpPr/>
          <p:nvPr/>
        </p:nvSpPr>
        <p:spPr>
          <a:xfrm>
            <a:off x="4738878" y="4098169"/>
            <a:ext cx="396000" cy="396000"/>
          </a:xfrm>
          <a:prstGeom prst="ellipse">
            <a:avLst/>
          </a:prstGeom>
          <a:noFill/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5" name="Ellipse 314">
            <a:extLst>
              <a:ext uri="{FF2B5EF4-FFF2-40B4-BE49-F238E27FC236}">
                <a16:creationId xmlns:a16="http://schemas.microsoft.com/office/drawing/2014/main" id="{B605501F-EF6A-2CFB-188F-F88D6309DF1A}"/>
              </a:ext>
            </a:extLst>
          </p:cNvPr>
          <p:cNvSpPr/>
          <p:nvPr/>
        </p:nvSpPr>
        <p:spPr>
          <a:xfrm>
            <a:off x="2510614" y="4102032"/>
            <a:ext cx="1115640" cy="396000"/>
          </a:xfrm>
          <a:prstGeom prst="ellipse">
            <a:avLst/>
          </a:prstGeom>
          <a:noFill/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6" name="Ellipse 315">
            <a:extLst>
              <a:ext uri="{FF2B5EF4-FFF2-40B4-BE49-F238E27FC236}">
                <a16:creationId xmlns:a16="http://schemas.microsoft.com/office/drawing/2014/main" id="{51F2FAF2-4B39-60AC-2B05-C9A13C361C52}"/>
              </a:ext>
            </a:extLst>
          </p:cNvPr>
          <p:cNvSpPr/>
          <p:nvPr/>
        </p:nvSpPr>
        <p:spPr>
          <a:xfrm>
            <a:off x="858636" y="3623250"/>
            <a:ext cx="360000" cy="1296000"/>
          </a:xfrm>
          <a:prstGeom prst="ellipse">
            <a:avLst/>
          </a:prstGeom>
          <a:noFill/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25" name="Image 324">
            <a:extLst>
              <a:ext uri="{FF2B5EF4-FFF2-40B4-BE49-F238E27FC236}">
                <a16:creationId xmlns:a16="http://schemas.microsoft.com/office/drawing/2014/main" id="{C14AF0C9-3D9B-9A72-019C-BF479F8C884F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9401423" y="49638"/>
            <a:ext cx="576000" cy="574920"/>
          </a:xfrm>
          <a:prstGeom prst="rect">
            <a:avLst/>
          </a:prstGeom>
          <a:ln w="0">
            <a:noFill/>
          </a:ln>
        </p:spPr>
      </p:pic>
      <p:sp>
        <p:nvSpPr>
          <p:cNvPr id="327" name="ZoneTexte 326">
            <a:extLst>
              <a:ext uri="{FF2B5EF4-FFF2-40B4-BE49-F238E27FC236}">
                <a16:creationId xmlns:a16="http://schemas.microsoft.com/office/drawing/2014/main" id="{D8AAD1AB-070D-4067-9582-AF5D5316456C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9" name="ZoneTexte 328">
            <a:extLst>
              <a:ext uri="{FF2B5EF4-FFF2-40B4-BE49-F238E27FC236}">
                <a16:creationId xmlns:a16="http://schemas.microsoft.com/office/drawing/2014/main" id="{FF0F4A06-25AE-04F0-F556-75A65DD75B5F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spc="-1" dirty="0">
                <a:solidFill>
                  <a:srgbClr val="FFFFFF"/>
                </a:solidFill>
              </a:rPr>
              <a:t>P. Korysko   -   ATSOA25   -   May 12,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F9A5D24-65DC-D771-7117-48067E580C07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15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111184A-20F2-80CD-0130-8E502F6EB8A1}"/>
              </a:ext>
            </a:extLst>
          </p:cNvPr>
          <p:cNvSpPr txBox="1"/>
          <p:nvPr/>
        </p:nvSpPr>
        <p:spPr>
          <a:xfrm>
            <a:off x="6289026" y="4313305"/>
            <a:ext cx="1278565" cy="783158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YAG </a:t>
            </a:r>
            <a:br>
              <a:rPr lang="en-US" sz="1488" spc="-1" dirty="0">
                <a:latin typeface="Arial"/>
              </a:rPr>
            </a:br>
            <a:r>
              <a:rPr lang="en-US" sz="1488" spc="-1" dirty="0">
                <a:latin typeface="Arial"/>
              </a:rPr>
              <a:t>Screen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1979117-0B43-C21F-68C5-9927B279B3D1}"/>
              </a:ext>
            </a:extLst>
          </p:cNvPr>
          <p:cNvSpPr/>
          <p:nvPr/>
        </p:nvSpPr>
        <p:spPr>
          <a:xfrm rot="20785309">
            <a:off x="8882905" y="4396929"/>
            <a:ext cx="632490" cy="649907"/>
          </a:xfrm>
          <a:prstGeom prst="ellipse">
            <a:avLst/>
          </a:prstGeom>
          <a:solidFill>
            <a:srgbClr val="847057"/>
          </a:solidFill>
          <a:ln>
            <a:solidFill>
              <a:schemeClr val="tx1"/>
            </a:solidFill>
          </a:ln>
          <a:effectLst>
            <a:glow rad="63500">
              <a:schemeClr val="accent1"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isometricRightUp">
              <a:rot lat="1563877" lon="16158644" rev="20746083"/>
            </a:camera>
            <a:lightRig rig="glow" dir="t"/>
          </a:scene3d>
          <a:sp3d extrusionH="698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9" name="Modèle 3D 18">
                <a:extLst>
                  <a:ext uri="{FF2B5EF4-FFF2-40B4-BE49-F238E27FC236}">
                    <a16:creationId xmlns:a16="http://schemas.microsoft.com/office/drawing/2014/main" id="{0CF46054-952F-249E-63CC-3AB7548F324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13040109"/>
                  </p:ext>
                </p:extLst>
              </p:nvPr>
            </p:nvGraphicFramePr>
            <p:xfrm>
              <a:off x="7829558" y="4426034"/>
              <a:ext cx="767304" cy="578944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767304" cy="578944"/>
                    </a:xfrm>
                    <a:prstGeom prst="rect">
                      <a:avLst/>
                    </a:prstGeom>
                    <a:effectLst>
                      <a:reflection stA="42000" endPos="23000" dist="12700" dir="5400000" sy="-100000" algn="bl" rotWithShape="0"/>
                    </a:effectLst>
                  </am3d:spPr>
                  <am3d:camera>
                    <am3d:pos x="0" y="0" z="7024478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4509" d="1000000"/>
                    <am3d:preTrans dx="-12705882" dy="-14117647" dz="-22058823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99107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9" name="Modèle 3D 18">
                <a:extLst>
                  <a:ext uri="{FF2B5EF4-FFF2-40B4-BE49-F238E27FC236}">
                    <a16:creationId xmlns:a16="http://schemas.microsoft.com/office/drawing/2014/main" id="{0CF46054-952F-249E-63CC-3AB7548F32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29558" y="4426034"/>
                <a:ext cx="767304" cy="578944"/>
              </a:xfrm>
              <a:prstGeom prst="rect">
                <a:avLst/>
              </a:prstGeom>
              <a:effectLst>
                <a:reflection stA="42000" endPos="23000" dist="12700" dir="5400000" sy="-100000" algn="bl" rotWithShape="0"/>
              </a:effectLst>
            </p:spPr>
          </p:pic>
        </mc:Fallback>
      </mc:AlternateContent>
      <p:sp>
        <p:nvSpPr>
          <p:cNvPr id="20" name="Ellipse 19">
            <a:extLst>
              <a:ext uri="{FF2B5EF4-FFF2-40B4-BE49-F238E27FC236}">
                <a16:creationId xmlns:a16="http://schemas.microsoft.com/office/drawing/2014/main" id="{6836A843-D1F6-CB55-D667-4A011FB55721}"/>
              </a:ext>
            </a:extLst>
          </p:cNvPr>
          <p:cNvSpPr/>
          <p:nvPr/>
        </p:nvSpPr>
        <p:spPr>
          <a:xfrm>
            <a:off x="8782643" y="4358468"/>
            <a:ext cx="717514" cy="73727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4983513-792B-AB0F-20AB-06FC11AB7F4E}"/>
              </a:ext>
            </a:extLst>
          </p:cNvPr>
          <p:cNvSpPr/>
          <p:nvPr/>
        </p:nvSpPr>
        <p:spPr>
          <a:xfrm>
            <a:off x="7650499" y="4349964"/>
            <a:ext cx="918360" cy="73727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35E5C281-DB71-C1C9-6163-AB6D63B3DCF5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8601669" y="3856262"/>
            <a:ext cx="286051" cy="61017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C1B263C4-F856-6DDC-E2AC-BAB8E19CCD01}"/>
              </a:ext>
            </a:extLst>
          </p:cNvPr>
          <p:cNvCxnSpPr>
            <a:cxnSpLocks/>
          </p:cNvCxnSpPr>
          <p:nvPr/>
        </p:nvCxnSpPr>
        <p:spPr>
          <a:xfrm flipV="1">
            <a:off x="8196601" y="3832616"/>
            <a:ext cx="245122" cy="5534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1D0B055C-1D7E-47A9-9A97-19D0447897B5}"/>
              </a:ext>
            </a:extLst>
          </p:cNvPr>
          <p:cNvSpPr txBox="1"/>
          <p:nvPr/>
        </p:nvSpPr>
        <p:spPr>
          <a:xfrm>
            <a:off x="6553279" y="4821096"/>
            <a:ext cx="1440061" cy="858441"/>
          </a:xfrm>
          <a:prstGeom prst="rect">
            <a:avLst/>
          </a:prstGeom>
          <a:noFill/>
          <a:ln w="0">
            <a:noFill/>
          </a:ln>
        </p:spPr>
        <p:txBody>
          <a:bodyPr lIns="74414" tIns="37207" rIns="74414" bIns="37207" anchor="t">
            <a:noAutofit/>
          </a:bodyPr>
          <a:lstStyle/>
          <a:p>
            <a:pPr algn="ctr">
              <a:buNone/>
            </a:pPr>
            <a:r>
              <a:rPr lang="en-US" sz="1488" spc="-1" dirty="0">
                <a:latin typeface="Arial"/>
              </a:rPr>
              <a:t>Collimator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CB68395-1E93-4A07-D522-6B3228BA939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781"/>
          <a:stretch/>
        </p:blipFill>
        <p:spPr>
          <a:xfrm>
            <a:off x="987509" y="1695135"/>
            <a:ext cx="1477299" cy="113492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EC3897D-6CEF-FE12-5A88-464A9DFD802A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3214823" y="937746"/>
            <a:ext cx="2497814" cy="2186900"/>
          </a:xfrm>
          <a:prstGeom prst="rect">
            <a:avLst/>
          </a:prstGeom>
          <a:ln w="0"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BFB541D-E27B-D8EE-F36F-8A71ED878644}"/>
              </a:ext>
            </a:extLst>
          </p:cNvPr>
          <p:cNvSpPr/>
          <p:nvPr/>
        </p:nvSpPr>
        <p:spPr>
          <a:xfrm>
            <a:off x="1687664" y="1062309"/>
            <a:ext cx="323838" cy="487842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01C404-43EF-8AF0-E532-3D1B4AB9AB5E}"/>
              </a:ext>
            </a:extLst>
          </p:cNvPr>
          <p:cNvSpPr/>
          <p:nvPr/>
        </p:nvSpPr>
        <p:spPr>
          <a:xfrm>
            <a:off x="1817437" y="1062308"/>
            <a:ext cx="64589" cy="5857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69D595-8958-36EF-4546-AAAE7FA15D26}"/>
              </a:ext>
            </a:extLst>
          </p:cNvPr>
          <p:cNvSpPr/>
          <p:nvPr/>
        </p:nvSpPr>
        <p:spPr>
          <a:xfrm>
            <a:off x="865805" y="1119479"/>
            <a:ext cx="1258447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000000"/>
                </a:solidFill>
                <a:latin typeface="Arial"/>
                <a:ea typeface="Century Gothic"/>
              </a:rPr>
              <a:t>Camera</a:t>
            </a:r>
            <a:endParaRPr lang="en-US" sz="1488" spc="-1" dirty="0">
              <a:latin typeface="Arial"/>
            </a:endParaRPr>
          </a:p>
        </p:txBody>
      </p:sp>
      <p:sp>
        <p:nvSpPr>
          <p:cNvPr id="14" name="Connecteur droit 13">
            <a:extLst>
              <a:ext uri="{FF2B5EF4-FFF2-40B4-BE49-F238E27FC236}">
                <a16:creationId xmlns:a16="http://schemas.microsoft.com/office/drawing/2014/main" id="{1D2DCBA8-155A-985D-FBAC-AAAE0EF04822}"/>
              </a:ext>
            </a:extLst>
          </p:cNvPr>
          <p:cNvSpPr/>
          <p:nvPr/>
        </p:nvSpPr>
        <p:spPr>
          <a:xfrm flipV="1">
            <a:off x="808528" y="2411244"/>
            <a:ext cx="726095" cy="235786"/>
          </a:xfrm>
          <a:prstGeom prst="line">
            <a:avLst/>
          </a:prstGeom>
          <a:ln w="76200">
            <a:solidFill>
              <a:srgbClr val="6666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724B0D-1152-DBD8-34C5-B76B26C70761}"/>
              </a:ext>
            </a:extLst>
          </p:cNvPr>
          <p:cNvSpPr/>
          <p:nvPr/>
        </p:nvSpPr>
        <p:spPr>
          <a:xfrm>
            <a:off x="718867" y="2820658"/>
            <a:ext cx="1295653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6666FF"/>
                </a:solidFill>
                <a:latin typeface="Arial"/>
                <a:ea typeface="Century Gothic"/>
              </a:rPr>
              <a:t>-</a:t>
            </a: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 beam</a:t>
            </a:r>
            <a:endParaRPr lang="en-US" sz="1488" spc="-1" dirty="0">
              <a:latin typeface="Arial"/>
            </a:endParaRPr>
          </a:p>
        </p:txBody>
      </p:sp>
      <p:pic>
        <p:nvPicPr>
          <p:cNvPr id="16" name="Image 15" descr="Une image contenant texte, capture d’écran, Logiciel multimédia, logiciel&#10;&#10;Description générée automatiquement">
            <a:extLst>
              <a:ext uri="{FF2B5EF4-FFF2-40B4-BE49-F238E27FC236}">
                <a16:creationId xmlns:a16="http://schemas.microsoft.com/office/drawing/2014/main" id="{C7DA937B-1793-BD3D-A11B-83A9771B495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7" t="4485" r="13150" b="17603"/>
          <a:stretch/>
        </p:blipFill>
        <p:spPr>
          <a:xfrm>
            <a:off x="6647159" y="939102"/>
            <a:ext cx="2333900" cy="21869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8950ABB1-AA12-BE29-F16D-2B49934DD951}"/>
              </a:ext>
            </a:extLst>
          </p:cNvPr>
          <p:cNvSpPr txBox="1"/>
          <p:nvPr/>
        </p:nvSpPr>
        <p:spPr>
          <a:xfrm>
            <a:off x="3713831" y="3014290"/>
            <a:ext cx="18224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Century Gothic"/>
              </a:rPr>
              <a:t>Gaussian Beam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F727B9F-D85C-349D-0996-7AF21AC69325}"/>
              </a:ext>
            </a:extLst>
          </p:cNvPr>
          <p:cNvSpPr txBox="1"/>
          <p:nvPr/>
        </p:nvSpPr>
        <p:spPr>
          <a:xfrm>
            <a:off x="7247731" y="3069655"/>
            <a:ext cx="18224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Century Gothic"/>
              </a:rPr>
              <a:t>Uniform Beam</a:t>
            </a:r>
          </a:p>
        </p:txBody>
      </p:sp>
      <p:sp>
        <p:nvSpPr>
          <p:cNvPr id="23" name="Connecteur droit 22">
            <a:extLst>
              <a:ext uri="{FF2B5EF4-FFF2-40B4-BE49-F238E27FC236}">
                <a16:creationId xmlns:a16="http://schemas.microsoft.com/office/drawing/2014/main" id="{823C2E8D-081F-1EED-40EB-837C3E9B6FCD}"/>
              </a:ext>
            </a:extLst>
          </p:cNvPr>
          <p:cNvSpPr/>
          <p:nvPr/>
        </p:nvSpPr>
        <p:spPr>
          <a:xfrm flipV="1">
            <a:off x="5790360" y="1882109"/>
            <a:ext cx="851388" cy="12439"/>
          </a:xfrm>
          <a:prstGeom prst="line">
            <a:avLst/>
          </a:prstGeom>
          <a:ln w="76200">
            <a:solidFill>
              <a:srgbClr val="C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40" name="Connecteur droit 39">
            <a:extLst>
              <a:ext uri="{FF2B5EF4-FFF2-40B4-BE49-F238E27FC236}">
                <a16:creationId xmlns:a16="http://schemas.microsoft.com/office/drawing/2014/main" id="{97DD37A7-4481-DDB3-8E78-DD05D1D30A8C}"/>
              </a:ext>
            </a:extLst>
          </p:cNvPr>
          <p:cNvSpPr/>
          <p:nvPr/>
        </p:nvSpPr>
        <p:spPr>
          <a:xfrm flipH="1" flipV="1">
            <a:off x="5166114" y="4318304"/>
            <a:ext cx="549965" cy="7474"/>
          </a:xfrm>
          <a:prstGeom prst="line">
            <a:avLst/>
          </a:prstGeom>
          <a:ln w="76200">
            <a:solidFill>
              <a:srgbClr val="6666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777BEE6-CA06-86AC-7289-C8C859DBE4BC}"/>
              </a:ext>
            </a:extLst>
          </p:cNvPr>
          <p:cNvSpPr/>
          <p:nvPr/>
        </p:nvSpPr>
        <p:spPr>
          <a:xfrm>
            <a:off x="5494784" y="4012306"/>
            <a:ext cx="1295653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6666FF"/>
                </a:solidFill>
                <a:latin typeface="Arial"/>
                <a:ea typeface="Century Gothic"/>
              </a:rPr>
              <a:t>-</a:t>
            </a:r>
            <a:endParaRPr lang="en-US" sz="1488" spc="-1" dirty="0">
              <a:latin typeface="Arial"/>
            </a:endParaRP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2A9D699D-8A9A-8332-74FE-4BED7882B89F}"/>
              </a:ext>
            </a:extLst>
          </p:cNvPr>
          <p:cNvCxnSpPr>
            <a:cxnSpLocks/>
          </p:cNvCxnSpPr>
          <p:nvPr/>
        </p:nvCxnSpPr>
        <p:spPr>
          <a:xfrm flipV="1">
            <a:off x="6928753" y="3832616"/>
            <a:ext cx="150750" cy="525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AFC8226D-3979-1F89-865A-4384AAFD1AFD}"/>
              </a:ext>
            </a:extLst>
          </p:cNvPr>
          <p:cNvCxnSpPr>
            <a:cxnSpLocks/>
          </p:cNvCxnSpPr>
          <p:nvPr/>
        </p:nvCxnSpPr>
        <p:spPr>
          <a:xfrm flipV="1">
            <a:off x="7294954" y="3861203"/>
            <a:ext cx="26870" cy="99776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onnecteur droit 49">
            <a:extLst>
              <a:ext uri="{FF2B5EF4-FFF2-40B4-BE49-F238E27FC236}">
                <a16:creationId xmlns:a16="http://schemas.microsoft.com/office/drawing/2014/main" id="{ED8CE179-4A3D-B14D-8129-2FF225D6E714}"/>
              </a:ext>
            </a:extLst>
          </p:cNvPr>
          <p:cNvSpPr/>
          <p:nvPr/>
        </p:nvSpPr>
        <p:spPr>
          <a:xfrm flipH="1" flipV="1">
            <a:off x="9228463" y="3819440"/>
            <a:ext cx="549965" cy="7474"/>
          </a:xfrm>
          <a:prstGeom prst="line">
            <a:avLst/>
          </a:prstGeom>
          <a:ln w="76200">
            <a:solidFill>
              <a:srgbClr val="6666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E17E316-A1E3-3D97-945B-2EF661F9308B}"/>
              </a:ext>
            </a:extLst>
          </p:cNvPr>
          <p:cNvSpPr/>
          <p:nvPr/>
        </p:nvSpPr>
        <p:spPr>
          <a:xfrm>
            <a:off x="9557133" y="3513442"/>
            <a:ext cx="1295653" cy="3461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2" tIns="37205" rIns="74412" bIns="37205" anchor="t">
            <a:noAutofit/>
          </a:bodyPr>
          <a:lstStyle/>
          <a:p>
            <a:pPr>
              <a:spcBef>
                <a:spcPts val="234"/>
              </a:spcBef>
              <a:spcAft>
                <a:spcPts val="234"/>
              </a:spcAft>
              <a:buClr>
                <a:srgbClr val="000000"/>
              </a:buClr>
              <a:buSzPct val="45000"/>
            </a:pPr>
            <a:r>
              <a:rPr lang="en-US" sz="1488" b="1" spc="-1" dirty="0">
                <a:solidFill>
                  <a:srgbClr val="6666FF"/>
                </a:solidFill>
                <a:latin typeface="Arial"/>
                <a:ea typeface="Century Gothic"/>
              </a:rPr>
              <a:t>e</a:t>
            </a:r>
            <a:r>
              <a:rPr lang="en-US" sz="1488" b="1" spc="-1" baseline="33000" dirty="0">
                <a:solidFill>
                  <a:srgbClr val="6666FF"/>
                </a:solidFill>
                <a:latin typeface="Arial"/>
                <a:ea typeface="Century Gothic"/>
              </a:rPr>
              <a:t>-</a:t>
            </a:r>
            <a:endParaRPr lang="en-US" sz="1488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529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03" grpId="0"/>
      <p:bldP spid="304" grpId="0"/>
      <p:bldP spid="314" grpId="0" animBg="1"/>
      <p:bldP spid="315" grpId="0" animBg="1"/>
      <p:bldP spid="316" grpId="0" animBg="1"/>
      <p:bldP spid="13" grpId="0"/>
      <p:bldP spid="18" grpId="0" animBg="1"/>
      <p:bldP spid="20" grpId="0" animBg="1"/>
      <p:bldP spid="22" grpId="0" animBg="1"/>
      <p:bldP spid="38" grpId="0"/>
      <p:bldP spid="7" grpId="0" animBg="1"/>
      <p:bldP spid="8" grpId="0" animBg="1"/>
      <p:bldP spid="11" grpId="0"/>
      <p:bldP spid="14" grpId="0" animBg="1"/>
      <p:bldP spid="15" grpId="0"/>
      <p:bldP spid="17" grpId="0"/>
      <p:bldP spid="21" grpId="0"/>
      <p:bldP spid="23" grpId="0" animBg="1"/>
      <p:bldP spid="40" grpId="0" animBg="1"/>
      <p:bldP spid="41" grpId="0"/>
      <p:bldP spid="50" grpId="0" animBg="1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 182"/>
          <p:cNvPicPr/>
          <p:nvPr/>
        </p:nvPicPr>
        <p:blipFill>
          <a:blip r:embed="rId4"/>
          <a:srcRect r="22651" b="82485"/>
          <a:stretch/>
        </p:blipFill>
        <p:spPr>
          <a:xfrm>
            <a:off x="0" y="-71636"/>
            <a:ext cx="10080724" cy="1007566"/>
          </a:xfrm>
          <a:prstGeom prst="rect">
            <a:avLst/>
          </a:prstGeom>
          <a:ln w="0">
            <a:noFill/>
          </a:ln>
        </p:spPr>
      </p:pic>
      <p:pic>
        <p:nvPicPr>
          <p:cNvPr id="184" name="Image 183"/>
          <p:cNvPicPr/>
          <p:nvPr/>
        </p:nvPicPr>
        <p:blipFill>
          <a:blip r:embed="rId4"/>
          <a:srcRect l="1746" t="90044"/>
          <a:stretch/>
        </p:blipFill>
        <p:spPr>
          <a:xfrm>
            <a:off x="-1" y="5112345"/>
            <a:ext cx="10106323" cy="572393"/>
          </a:xfrm>
          <a:prstGeom prst="rect">
            <a:avLst/>
          </a:prstGeom>
          <a:ln w="0">
            <a:noFill/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8393892-EBF3-305E-E771-949881D9B515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591ECF2-AFE0-1292-0ADF-2B6938FE5F04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16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EF127FB-ADE5-CDE7-5C51-7B3AF7F55EFE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Irradiate Samples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090B487-0AF7-D0DB-CFC8-D2A8948BCF68}"/>
              </a:ext>
            </a:extLst>
          </p:cNvPr>
          <p:cNvSpPr txBox="1"/>
          <p:nvPr/>
        </p:nvSpPr>
        <p:spPr>
          <a:xfrm>
            <a:off x="0" y="4723269"/>
            <a:ext cx="1008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hlinkClick r:id="rId5"/>
              </a:rPr>
              <a:t>Link to </a:t>
            </a:r>
            <a:r>
              <a:rPr lang="fr-FR" dirty="0" err="1">
                <a:hlinkClick r:id="rId5"/>
              </a:rPr>
              <a:t>Video</a:t>
            </a:r>
            <a:endParaRPr lang="fr-FR" dirty="0"/>
          </a:p>
        </p:txBody>
      </p:sp>
      <p:pic>
        <p:nvPicPr>
          <p:cNvPr id="6" name="Zebra_fish_eggs">
            <a:hlinkClick r:id="" action="ppaction://media"/>
            <a:extLst>
              <a:ext uri="{FF2B5EF4-FFF2-40B4-BE49-F238E27FC236}">
                <a16:creationId xmlns:a16="http://schemas.microsoft.com/office/drawing/2014/main" id="{7FBDD5BD-FCA5-1801-9B9D-C8090985FD8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43213" y="935640"/>
            <a:ext cx="6819893" cy="383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D074CF-20DF-EBEE-46EB-D8617FD13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>
            <a:extLst>
              <a:ext uri="{FF2B5EF4-FFF2-40B4-BE49-F238E27FC236}">
                <a16:creationId xmlns:a16="http://schemas.microsoft.com/office/drawing/2014/main" id="{A786D21B-8562-CE41-321C-ECEEDD729143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US" sz="3200" b="0" strike="noStrike" spc="-1" dirty="0">
                <a:solidFill>
                  <a:srgbClr val="FFFFFF"/>
                </a:solidFill>
                <a:latin typeface="Arial"/>
              </a:rPr>
              <a:t>Beam Shape Contest:</a:t>
            </a:r>
          </a:p>
          <a:p>
            <a:pPr algn="ctr"/>
            <a:r>
              <a:rPr lang="en-US" sz="3200" b="0" strike="noStrike" spc="-1" dirty="0">
                <a:solidFill>
                  <a:srgbClr val="FFFFFF"/>
                </a:solidFill>
                <a:latin typeface="Arial"/>
              </a:rPr>
              <a:t>Take part !</a:t>
            </a:r>
            <a:endParaRPr lang="en-GB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86" name="Image 385">
            <a:extLst>
              <a:ext uri="{FF2B5EF4-FFF2-40B4-BE49-F238E27FC236}">
                <a16:creationId xmlns:a16="http://schemas.microsoft.com/office/drawing/2014/main" id="{151D116E-E21C-0ABC-007C-78FA7F631476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>
            <a:extLst>
              <a:ext uri="{FF2B5EF4-FFF2-40B4-BE49-F238E27FC236}">
                <a16:creationId xmlns:a16="http://schemas.microsoft.com/office/drawing/2014/main" id="{32B494D4-91C6-DD30-A1FD-4E921330C6F3}"/>
              </a:ext>
            </a:extLst>
          </p:cNvPr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0BFD8D77-7CE6-0B6C-8763-149EC87F233A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78C8ED9-416D-F1C9-5410-7C00F1E3B868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17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F33BC43-1E31-5E2A-2330-0E33FF1B0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911" y="1112512"/>
            <a:ext cx="1529060" cy="13764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F76D8BA-B601-99D8-8E92-F3863F230B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364"/>
          <a:stretch/>
        </p:blipFill>
        <p:spPr>
          <a:xfrm>
            <a:off x="2386326" y="1105244"/>
            <a:ext cx="1227245" cy="139095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D2145C6-5174-122E-FFA2-EF9B80D74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2149" y="1102233"/>
            <a:ext cx="1959324" cy="14318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20B82AE-7450-26DB-03AC-694F326D9E9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498"/>
          <a:stretch/>
        </p:blipFill>
        <p:spPr>
          <a:xfrm>
            <a:off x="6465822" y="1123781"/>
            <a:ext cx="2064648" cy="142936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6B2A766-DB3D-2A9F-ACB3-6201625E0F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104" y="3071715"/>
            <a:ext cx="2195174" cy="162082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5E6123E-3C6D-6600-F3DC-40FF6F63E2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30720" y="3094695"/>
            <a:ext cx="2195174" cy="1602072"/>
          </a:xfrm>
          <a:prstGeom prst="rect">
            <a:avLst/>
          </a:prstGeom>
        </p:spPr>
      </p:pic>
      <p:pic>
        <p:nvPicPr>
          <p:cNvPr id="18" name="Image 17" descr="Une image contenant texte, capture d’écran, affichage, logiciel&#10;&#10;Description générée automatiquement">
            <a:extLst>
              <a:ext uri="{FF2B5EF4-FFF2-40B4-BE49-F238E27FC236}">
                <a16:creationId xmlns:a16="http://schemas.microsoft.com/office/drawing/2014/main" id="{09626F43-C107-7170-D354-89764B4A8E1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6" t="21053" r="15704" b="62934"/>
          <a:stretch/>
        </p:blipFill>
        <p:spPr>
          <a:xfrm>
            <a:off x="4699491" y="3113216"/>
            <a:ext cx="2064648" cy="1600867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0C33C0B-0A24-2618-3C81-748B4CD308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Blur radius="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66940" y="1112513"/>
            <a:ext cx="1175976" cy="145501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F0EDCACD-5F08-F6DE-C028-FBC1FB8206BA}"/>
              </a:ext>
            </a:extLst>
          </p:cNvPr>
          <p:cNvSpPr txBox="1"/>
          <p:nvPr/>
        </p:nvSpPr>
        <p:spPr>
          <a:xfrm>
            <a:off x="195211" y="2466155"/>
            <a:ext cx="16779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/>
            <a:r>
              <a:rPr lang="de-DE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Smallest</a:t>
            </a:r>
            <a:r>
              <a:rPr lang="de-DE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 beam: 37 um x 33 um</a:t>
            </a:r>
            <a:endParaRPr lang="de-DE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706ED37-D01F-01D6-DE1E-66BD756F05DE}"/>
              </a:ext>
            </a:extLst>
          </p:cNvPr>
          <p:cNvSpPr txBox="1"/>
          <p:nvPr/>
        </p:nvSpPr>
        <p:spPr>
          <a:xfrm>
            <a:off x="1710524" y="2469940"/>
            <a:ext cx="2514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/>
            <a:r>
              <a:rPr lang="en-US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3 bunches with transverse</a:t>
            </a:r>
            <a:br>
              <a:rPr lang="en-US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</a:br>
            <a:r>
              <a:rPr lang="en-US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 space separation</a:t>
            </a:r>
            <a:endParaRPr lang="en-US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4BEE2CD-824E-DF83-C75C-EFD25B9551CE}"/>
              </a:ext>
            </a:extLst>
          </p:cNvPr>
          <p:cNvSpPr txBox="1"/>
          <p:nvPr/>
        </p:nvSpPr>
        <p:spPr>
          <a:xfrm>
            <a:off x="4418331" y="2576819"/>
            <a:ext cx="1531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Octupolar</a:t>
            </a:r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 </a:t>
            </a:r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fields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33DD587-6C4E-29A1-E4C5-64F7411147D5}"/>
              </a:ext>
            </a:extLst>
          </p:cNvPr>
          <p:cNvSpPr txBox="1"/>
          <p:nvPr/>
        </p:nvSpPr>
        <p:spPr>
          <a:xfrm>
            <a:off x="6916589" y="2567526"/>
            <a:ext cx="11987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Fishy</a:t>
            </a:r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 Beam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F93ED4D-77F2-DCEB-1FC2-8D34CD9A3D42}"/>
              </a:ext>
            </a:extLst>
          </p:cNvPr>
          <p:cNvSpPr txBox="1"/>
          <p:nvPr/>
        </p:nvSpPr>
        <p:spPr>
          <a:xfrm>
            <a:off x="270354" y="4676062"/>
            <a:ext cx="22723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Valentine’s</a:t>
            </a:r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 </a:t>
            </a:r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day</a:t>
            </a:r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 </a:t>
            </a:r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beam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6122B83-6DF8-793F-6A39-4E0F89A07E38}"/>
              </a:ext>
            </a:extLst>
          </p:cNvPr>
          <p:cNvSpPr txBox="1"/>
          <p:nvPr/>
        </p:nvSpPr>
        <p:spPr>
          <a:xfrm>
            <a:off x="3015143" y="4696767"/>
            <a:ext cx="11914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Cat </a:t>
            </a:r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head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B01194D-9A6B-9BA8-089A-4B50929E26AE}"/>
              </a:ext>
            </a:extLst>
          </p:cNvPr>
          <p:cNvSpPr txBox="1"/>
          <p:nvPr/>
        </p:nvSpPr>
        <p:spPr>
          <a:xfrm>
            <a:off x="5354236" y="4672986"/>
            <a:ext cx="11914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Sauron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4AD3DEB-B88F-E552-4605-F6DDAFFDAF77}"/>
              </a:ext>
            </a:extLst>
          </p:cNvPr>
          <p:cNvSpPr txBox="1"/>
          <p:nvPr/>
        </p:nvSpPr>
        <p:spPr>
          <a:xfrm>
            <a:off x="8699136" y="2561176"/>
            <a:ext cx="13306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Demon’s</a:t>
            </a:r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 face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pic>
        <p:nvPicPr>
          <p:cNvPr id="37" name="Image 36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335F604C-E068-4584-C7FC-BDF229C96057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" t="8511" r="60898" b="65206"/>
          <a:stretch/>
        </p:blipFill>
        <p:spPr>
          <a:xfrm>
            <a:off x="6873182" y="3097384"/>
            <a:ext cx="1706966" cy="1616699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AC2DC486-00CE-1724-81E3-D5C20CC36119}"/>
              </a:ext>
            </a:extLst>
          </p:cNvPr>
          <p:cNvSpPr txBox="1"/>
          <p:nvPr/>
        </p:nvSpPr>
        <p:spPr>
          <a:xfrm>
            <a:off x="6910040" y="4697582"/>
            <a:ext cx="15642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Monster </a:t>
            </a:r>
            <a:r>
              <a:rPr lang="fr-FR" sz="1400" b="1" i="0" u="none" strike="noStrike" dirty="0" err="1">
                <a:solidFill>
                  <a:srgbClr val="C9211E"/>
                </a:solidFill>
                <a:latin typeface="Liberation Sans" panose="020B0604020202020204" pitchFamily="34" charset="0"/>
              </a:rPr>
              <a:t>claws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  <p:pic>
        <p:nvPicPr>
          <p:cNvPr id="5" name="Image 4" descr="Une image contenant espace, objet astronomique, Univers, astronomie&#10;&#10;Le contenu généré par l’IA peut être incorrect.">
            <a:extLst>
              <a:ext uri="{FF2B5EF4-FFF2-40B4-BE49-F238E27FC236}">
                <a16:creationId xmlns:a16="http://schemas.microsoft.com/office/drawing/2014/main" id="{FB75B7D3-EDB5-5DD7-3A56-17B44D52606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6" t="15027" r="21408" b="14600"/>
          <a:stretch/>
        </p:blipFill>
        <p:spPr>
          <a:xfrm rot="16200000">
            <a:off x="8546684" y="3310563"/>
            <a:ext cx="1603461" cy="11890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05E030C-49A4-A320-9061-C563C455932F}"/>
              </a:ext>
            </a:extLst>
          </p:cNvPr>
          <p:cNvSpPr txBox="1"/>
          <p:nvPr/>
        </p:nvSpPr>
        <p:spPr>
          <a:xfrm>
            <a:off x="8766940" y="4678488"/>
            <a:ext cx="12278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fr-FR" sz="1400" b="1" i="0" u="none" strike="noStrike" dirty="0">
                <a:solidFill>
                  <a:srgbClr val="C9211E"/>
                </a:solidFill>
                <a:latin typeface="Liberation Sans" panose="020B0604020202020204" pitchFamily="34" charset="0"/>
              </a:rPr>
              <a:t>Lego Head</a:t>
            </a:r>
            <a:endParaRPr lang="fr-FR" sz="1400" b="0" i="0" u="none" strike="noStrike" dirty="0">
              <a:solidFill>
                <a:prstClr val="black"/>
              </a:solidFill>
              <a:latin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112089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  <p:bldP spid="28" grpId="0"/>
      <p:bldP spid="30" grpId="0"/>
      <p:bldP spid="32" grpId="0"/>
      <p:bldP spid="33" grpId="0"/>
      <p:bldP spid="35" grpId="0"/>
      <p:bldP spid="38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Image 389"/>
          <p:cNvPicPr/>
          <p:nvPr/>
        </p:nvPicPr>
        <p:blipFill>
          <a:blip r:embed="rId3"/>
          <a:stretch/>
        </p:blipFill>
        <p:spPr>
          <a:xfrm>
            <a:off x="-36000" y="0"/>
            <a:ext cx="10188000" cy="5689800"/>
          </a:xfrm>
          <a:prstGeom prst="rect">
            <a:avLst/>
          </a:prstGeom>
          <a:ln w="0">
            <a:noFill/>
          </a:ln>
        </p:spPr>
      </p:pic>
      <p:pic>
        <p:nvPicPr>
          <p:cNvPr id="391" name="Picture 3"/>
          <p:cNvPicPr/>
          <p:nvPr/>
        </p:nvPicPr>
        <p:blipFill>
          <a:blip r:embed="rId4">
            <a:alphaModFix/>
          </a:blip>
          <a:stretch/>
        </p:blipFill>
        <p:spPr>
          <a:xfrm>
            <a:off x="4032000" y="1856565"/>
            <a:ext cx="2052000" cy="2044080"/>
          </a:xfrm>
          <a:prstGeom prst="rect">
            <a:avLst/>
          </a:prstGeom>
          <a:ln w="0">
            <a:noFill/>
          </a:ln>
          <a:effectLst>
            <a:glow>
              <a:schemeClr val="accent1"/>
            </a:glow>
            <a:outerShdw blurRad="50800" dist="50800" dir="5400000" algn="ctr" rotWithShape="0">
              <a:srgbClr val="000000"/>
            </a:outerShdw>
          </a:effectLst>
        </p:spPr>
      </p:pic>
      <p:sp>
        <p:nvSpPr>
          <p:cNvPr id="392" name="ZoneTexte 391"/>
          <p:cNvSpPr txBox="1"/>
          <p:nvPr/>
        </p:nvSpPr>
        <p:spPr>
          <a:xfrm>
            <a:off x="0" y="-338400"/>
            <a:ext cx="10080000" cy="3254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6000" b="1" strike="noStrike" spc="-1" dirty="0">
                <a:solidFill>
                  <a:srgbClr val="FFFFFF"/>
                </a:solidFill>
                <a:latin typeface="Arial"/>
              </a:rPr>
              <a:t>Thank you</a:t>
            </a:r>
            <a:endParaRPr lang="en-GB" sz="60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3" name="Ellipse 392">
            <a:hlinkClick r:id="rId5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/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51" name="Ellipse 50">
            <a:hlinkClick r:id="rId3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CLEAR Beam Line:</a:t>
            </a:r>
            <a:br>
              <a:rPr sz="4000"/>
            </a:br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History &amp; Parameters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CLEAR Scientific and Strategic goals</a:t>
            </a:r>
          </a:p>
        </p:txBody>
      </p:sp>
      <p:pic>
        <p:nvPicPr>
          <p:cNvPr id="54" name="Image 53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6" name="Content Placeholder 2_ 2"/>
          <p:cNvSpPr/>
          <p:nvPr/>
        </p:nvSpPr>
        <p:spPr>
          <a:xfrm>
            <a:off x="55440" y="1008000"/>
            <a:ext cx="8224560" cy="547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Scientific and strategic goals: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Providing a test facility at CERN with high </a:t>
            </a:r>
            <a:r>
              <a:rPr lang="en-GB" sz="15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availability</a:t>
            </a: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, easy </a:t>
            </a:r>
            <a:r>
              <a:rPr lang="en-GB" sz="15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access</a:t>
            </a: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and </a:t>
            </a:r>
            <a:r>
              <a:rPr lang="en-GB" sz="15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high-quality e- beams.</a:t>
            </a:r>
            <a:endParaRPr lang="en-GB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Performing </a:t>
            </a:r>
            <a:r>
              <a:rPr lang="en-GB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R&amp;D</a:t>
            </a: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on </a:t>
            </a:r>
            <a:r>
              <a:rPr lang="en-GB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accelerator components</a:t>
            </a: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, including beam instrumentation prototyping and high gradient RF technology.</a:t>
            </a:r>
            <a:endParaRPr lang="en-GB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Providing an </a:t>
            </a:r>
            <a:r>
              <a:rPr lang="en-GB" sz="14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irradiation facility</a:t>
            </a: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with Very High Energy Electrons (VHEE), e.g., for testing electronic components in collaboration with ESA or for medical purposes.</a:t>
            </a:r>
            <a:endParaRPr lang="en-GB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Maintaining CERN and European </a:t>
            </a:r>
            <a:r>
              <a:rPr lang="en-GB" sz="15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expertise for electron </a:t>
            </a:r>
            <a:r>
              <a:rPr lang="en-GB" sz="1500" b="1" strike="noStrike" spc="-1" dirty="0" err="1">
                <a:solidFill>
                  <a:srgbClr val="000000"/>
                </a:solidFill>
                <a:latin typeface="Arial"/>
                <a:ea typeface="Century Gothic"/>
              </a:rPr>
              <a:t>linacs</a:t>
            </a: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linked to future collider studies.</a:t>
            </a:r>
            <a:endParaRPr lang="en-GB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Using CLEAR as a </a:t>
            </a:r>
            <a:r>
              <a:rPr lang="en-GB" sz="15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training</a:t>
            </a: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 infrastructure for the next generation of accelerator scientists and engineers (</a:t>
            </a:r>
            <a:r>
              <a:rPr lang="en-GB" sz="1500" b="1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including YOU!</a:t>
            </a:r>
            <a:r>
              <a:rPr lang="en-GB" sz="1500" b="0" strike="noStrike" spc="-1" dirty="0">
                <a:solidFill>
                  <a:srgbClr val="000000"/>
                </a:solidFill>
                <a:latin typeface="Arial"/>
                <a:ea typeface="Century Gothic"/>
              </a:rPr>
              <a:t>).</a:t>
            </a:r>
            <a:endParaRPr lang="en-GB" sz="15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7" name="Picture 7_ 2"/>
          <p:cNvPicPr/>
          <p:nvPr/>
        </p:nvPicPr>
        <p:blipFill>
          <a:blip r:embed="rId3"/>
          <a:srcRect l="3257" r="57638" b="6493"/>
          <a:stretch/>
        </p:blipFill>
        <p:spPr>
          <a:xfrm>
            <a:off x="8352000" y="942120"/>
            <a:ext cx="1727640" cy="3305520"/>
          </a:xfrm>
          <a:prstGeom prst="rect">
            <a:avLst/>
          </a:prstGeom>
          <a:ln w="0">
            <a:noFill/>
          </a:ln>
        </p:spPr>
      </p:pic>
      <p:sp>
        <p:nvSpPr>
          <p:cNvPr id="58" name="Rectangle 8_ 2"/>
          <p:cNvSpPr/>
          <p:nvPr/>
        </p:nvSpPr>
        <p:spPr>
          <a:xfrm>
            <a:off x="-232659" y="4171680"/>
            <a:ext cx="10080000" cy="86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700" b="1" strike="noStrike" spc="-1" dirty="0">
                <a:solidFill>
                  <a:srgbClr val="000000"/>
                </a:solidFill>
                <a:latin typeface="Arial"/>
              </a:rPr>
              <a:t>CLEAR is a versatile electron </a:t>
            </a:r>
            <a:r>
              <a:rPr lang="en-GB" sz="1700" b="1" strike="noStrike" spc="-1" dirty="0" err="1">
                <a:solidFill>
                  <a:srgbClr val="000000"/>
                </a:solidFill>
                <a:latin typeface="Arial"/>
              </a:rPr>
              <a:t>linac</a:t>
            </a:r>
            <a:r>
              <a:rPr lang="en-GB" sz="1700" b="1" strike="noStrike" spc="-1" dirty="0">
                <a:solidFill>
                  <a:srgbClr val="000000"/>
                </a:solidFill>
                <a:latin typeface="Arial"/>
              </a:rPr>
              <a:t> and an experimental beamline, </a:t>
            </a:r>
            <a:br>
              <a:rPr sz="1700" dirty="0"/>
            </a:br>
            <a:r>
              <a:rPr lang="en-GB" sz="1700" b="1" strike="noStrike" spc="-1" dirty="0">
                <a:solidFill>
                  <a:srgbClr val="000000"/>
                </a:solidFill>
                <a:latin typeface="Arial"/>
              </a:rPr>
              <a:t>operated at CERN as a multi-purpose user facility.</a:t>
            </a:r>
          </a:p>
          <a:p>
            <a:pPr algn="ctr">
              <a:lnSpc>
                <a:spcPct val="100000"/>
              </a:lnSpc>
            </a:pPr>
            <a:endParaRPr lang="en-GB" sz="1700" b="1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3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ZoneTexte 60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CLEAR Timeline</a:t>
            </a:r>
          </a:p>
        </p:txBody>
      </p:sp>
      <p:pic>
        <p:nvPicPr>
          <p:cNvPr id="62" name="Image 61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63" name="ZoneTexte 62"/>
          <p:cNvSpPr txBox="1"/>
          <p:nvPr/>
        </p:nvSpPr>
        <p:spPr>
          <a:xfrm>
            <a:off x="1440" y="972050"/>
            <a:ext cx="10078560" cy="42161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Approved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December 2016.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Began operation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in 2017.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Flexible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beam program.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432000" lvl="1" indent="-215640">
              <a:lnSpc>
                <a:spcPct val="90000"/>
              </a:lnSpc>
              <a:spcBef>
                <a:spcPts val="717"/>
              </a:spcBef>
              <a:spcAft>
                <a:spcPts val="283"/>
              </a:spcAft>
              <a:buClr>
                <a:srgbClr val="002147"/>
              </a:buClr>
              <a:buSzPct val="80000"/>
              <a:buFont typeface="FreeSerif"/>
              <a:buChar char="-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8-12 hours a day, 5 days a week.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Independent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of LHC runs and </a:t>
            </a:r>
            <a:br>
              <a:rPr sz="1300" dirty="0"/>
            </a:b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long shutdowns.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2017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→ 19 weeks of beam.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2018 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→ 36 weeks of beam.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2019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→ 38 weeks of beam.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2020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→ 34 weeks of beam (despite Covid-19).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2021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 → 35 weeks 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of beam 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(despite Covid-19).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2022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 → 37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weeks of beam and 27 experiments.</a:t>
            </a: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2023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 → 38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weeks of beam and 30 experiment.</a:t>
            </a: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00" b="1" spc="-1" dirty="0">
                <a:solidFill>
                  <a:srgbClr val="000000"/>
                </a:solidFill>
                <a:ea typeface="Noto Sans CJK SC"/>
              </a:rPr>
              <a:t>2024</a:t>
            </a:r>
            <a:r>
              <a:rPr lang="en-US" sz="1300" spc="-1" dirty="0">
                <a:solidFill>
                  <a:srgbClr val="000000"/>
                </a:solidFill>
                <a:ea typeface="Noto Sans CJK SC"/>
              </a:rPr>
              <a:t> → 39</a:t>
            </a:r>
            <a:r>
              <a:rPr lang="en-US" sz="1300" spc="-1" dirty="0">
                <a:solidFill>
                  <a:srgbClr val="000000"/>
                </a:solidFill>
                <a:ea typeface="Arial"/>
              </a:rPr>
              <a:t> weeks of beam and 32 experiment.</a:t>
            </a: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300" b="0" strike="noStrike" spc="-1" dirty="0">
              <a:solidFill>
                <a:srgbClr val="000000"/>
              </a:solidFill>
              <a:latin typeface="Arial"/>
              <a:ea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300" b="0" strike="noStrike" spc="-1" dirty="0">
              <a:solidFill>
                <a:srgbClr val="000000"/>
              </a:solidFill>
              <a:latin typeface="Arial"/>
              <a:ea typeface="Arial"/>
            </a:endParaRPr>
          </a:p>
          <a:p>
            <a:pPr marL="216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4" name="Picture 3_1"/>
          <p:cNvPicPr/>
          <p:nvPr/>
        </p:nvPicPr>
        <p:blipFill>
          <a:blip r:embed="rId3"/>
          <a:srcRect t="16465" r="8380" b="567"/>
          <a:stretch/>
        </p:blipFill>
        <p:spPr>
          <a:xfrm>
            <a:off x="4149969" y="1308110"/>
            <a:ext cx="5926579" cy="3576640"/>
          </a:xfrm>
          <a:prstGeom prst="rect">
            <a:avLst/>
          </a:prstGeom>
          <a:ln w="0">
            <a:noFill/>
          </a:ln>
        </p:spPr>
      </p:pic>
      <p:sp>
        <p:nvSpPr>
          <p:cNvPr id="65" name="ZoneTexte 64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35116A7F-D73B-43A5-B56D-8B5FAB5651C9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4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age 66"/>
          <p:cNvPicPr/>
          <p:nvPr/>
        </p:nvPicPr>
        <p:blipFill>
          <a:blip r:embed="rId2"/>
          <a:stretch/>
        </p:blipFill>
        <p:spPr>
          <a:xfrm>
            <a:off x="41760" y="2335680"/>
            <a:ext cx="8305560" cy="1516320"/>
          </a:xfrm>
          <a:prstGeom prst="rect">
            <a:avLst/>
          </a:prstGeom>
          <a:ln w="0">
            <a:noFill/>
          </a:ln>
        </p:spPr>
      </p:pic>
      <p:pic>
        <p:nvPicPr>
          <p:cNvPr id="68" name="Image 67"/>
          <p:cNvPicPr/>
          <p:nvPr/>
        </p:nvPicPr>
        <p:blipFill>
          <a:blip r:embed="rId3"/>
          <a:srcRect b="15232"/>
          <a:stretch/>
        </p:blipFill>
        <p:spPr>
          <a:xfrm>
            <a:off x="7668360" y="1028520"/>
            <a:ext cx="2164320" cy="1203120"/>
          </a:xfrm>
          <a:prstGeom prst="rect">
            <a:avLst/>
          </a:prstGeom>
          <a:ln w="0">
            <a:noFill/>
          </a:ln>
        </p:spPr>
      </p:pic>
      <p:sp>
        <p:nvSpPr>
          <p:cNvPr id="69" name="CustomShape 12"/>
          <p:cNvSpPr/>
          <p:nvPr/>
        </p:nvSpPr>
        <p:spPr>
          <a:xfrm flipH="1">
            <a:off x="6984000" y="1944000"/>
            <a:ext cx="1224000" cy="720000"/>
          </a:xfrm>
          <a:custGeom>
            <a:avLst/>
            <a:gdLst>
              <a:gd name="textAreaLeft" fmla="*/ 360 w 1224000"/>
              <a:gd name="textAreaRight" fmla="*/ 1224720 w 1224000"/>
              <a:gd name="textAreaTop" fmla="*/ 0 h 720000"/>
              <a:gd name="textAreaBottom" fmla="*/ 720360 h 7200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2147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4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The CLEAR Beam Line in 2025</a:t>
            </a:r>
          </a:p>
        </p:txBody>
      </p:sp>
      <p:pic>
        <p:nvPicPr>
          <p:cNvPr id="71" name="Image 70"/>
          <p:cNvPicPr/>
          <p:nvPr/>
        </p:nvPicPr>
        <p:blipFill>
          <a:blip r:embed="rId4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pic>
        <p:nvPicPr>
          <p:cNvPr id="72" name="Image 71"/>
          <p:cNvPicPr/>
          <p:nvPr/>
        </p:nvPicPr>
        <p:blipFill>
          <a:blip r:embed="rId5"/>
          <a:srcRect t="13707"/>
          <a:stretch/>
        </p:blipFill>
        <p:spPr>
          <a:xfrm>
            <a:off x="4082040" y="3924000"/>
            <a:ext cx="1748160" cy="1130040"/>
          </a:xfrm>
          <a:prstGeom prst="rect">
            <a:avLst/>
          </a:prstGeom>
          <a:ln w="0">
            <a:noFill/>
          </a:ln>
        </p:spPr>
      </p:pic>
      <p:pic>
        <p:nvPicPr>
          <p:cNvPr id="73" name="Image 72"/>
          <p:cNvPicPr/>
          <p:nvPr/>
        </p:nvPicPr>
        <p:blipFill>
          <a:blip r:embed="rId6"/>
          <a:srcRect b="38088"/>
          <a:stretch/>
        </p:blipFill>
        <p:spPr>
          <a:xfrm>
            <a:off x="3889800" y="1044000"/>
            <a:ext cx="1892160" cy="1291320"/>
          </a:xfrm>
          <a:prstGeom prst="rect">
            <a:avLst/>
          </a:prstGeom>
          <a:ln w="0">
            <a:noFill/>
          </a:ln>
        </p:spPr>
      </p:pic>
      <p:grpSp>
        <p:nvGrpSpPr>
          <p:cNvPr id="74" name="Group 4"/>
          <p:cNvGrpSpPr/>
          <p:nvPr/>
        </p:nvGrpSpPr>
        <p:grpSpPr>
          <a:xfrm>
            <a:off x="272160" y="3924360"/>
            <a:ext cx="209520" cy="952560"/>
            <a:chOff x="272160" y="3924360"/>
            <a:chExt cx="209520" cy="952560"/>
          </a:xfrm>
        </p:grpSpPr>
        <p:pic>
          <p:nvPicPr>
            <p:cNvPr id="75" name="Picture 66"/>
            <p:cNvPicPr/>
            <p:nvPr/>
          </p:nvPicPr>
          <p:blipFill>
            <a:blip r:embed="rId7"/>
            <a:stretch/>
          </p:blipFill>
          <p:spPr>
            <a:xfrm>
              <a:off x="272160" y="3924360"/>
              <a:ext cx="191880" cy="191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6" name="Picture 67"/>
            <p:cNvPicPr/>
            <p:nvPr/>
          </p:nvPicPr>
          <p:blipFill>
            <a:blip r:embed="rId8"/>
            <a:stretch/>
          </p:blipFill>
          <p:spPr>
            <a:xfrm>
              <a:off x="279000" y="4409640"/>
              <a:ext cx="195120" cy="233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7" name="Picture 68"/>
            <p:cNvPicPr/>
            <p:nvPr/>
          </p:nvPicPr>
          <p:blipFill>
            <a:blip r:embed="rId9"/>
            <a:stretch/>
          </p:blipFill>
          <p:spPr>
            <a:xfrm>
              <a:off x="279720" y="4683600"/>
              <a:ext cx="193680" cy="193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8" name="Picture 69"/>
            <p:cNvPicPr/>
            <p:nvPr/>
          </p:nvPicPr>
          <p:blipFill>
            <a:blip r:embed="rId10"/>
            <a:stretch/>
          </p:blipFill>
          <p:spPr>
            <a:xfrm>
              <a:off x="272160" y="4156560"/>
              <a:ext cx="209520" cy="2127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79" name="Image 78"/>
          <p:cNvPicPr/>
          <p:nvPr/>
        </p:nvPicPr>
        <p:blipFill>
          <a:blip r:embed="rId11"/>
          <a:stretch/>
        </p:blipFill>
        <p:spPr>
          <a:xfrm>
            <a:off x="587160" y="3875760"/>
            <a:ext cx="1212840" cy="1151640"/>
          </a:xfrm>
          <a:prstGeom prst="rect">
            <a:avLst/>
          </a:prstGeom>
          <a:ln w="0">
            <a:noFill/>
          </a:ln>
        </p:spPr>
      </p:pic>
      <p:pic>
        <p:nvPicPr>
          <p:cNvPr id="80" name="Image 79"/>
          <p:cNvPicPr/>
          <p:nvPr/>
        </p:nvPicPr>
        <p:blipFill>
          <a:blip r:embed="rId12"/>
          <a:stretch/>
        </p:blipFill>
        <p:spPr>
          <a:xfrm>
            <a:off x="5738040" y="938520"/>
            <a:ext cx="380160" cy="380160"/>
          </a:xfrm>
          <a:prstGeom prst="rect">
            <a:avLst/>
          </a:prstGeom>
          <a:ln w="0">
            <a:noFill/>
          </a:ln>
        </p:spPr>
      </p:pic>
      <p:sp>
        <p:nvSpPr>
          <p:cNvPr id="81" name="CustomShape 8"/>
          <p:cNvSpPr/>
          <p:nvPr/>
        </p:nvSpPr>
        <p:spPr>
          <a:xfrm>
            <a:off x="1728360" y="1044360"/>
            <a:ext cx="2087640" cy="126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b="1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In-Air Test Stand</a:t>
            </a:r>
            <a:endParaRPr lang="en-GB" sz="1600" b="0" strike="noStrike" spc="-1" dirty="0">
              <a:solidFill>
                <a:srgbClr val="FFFFFF"/>
              </a:solidFill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GB" sz="1300" b="0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Diagnostics studies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GB" sz="1300" b="0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Irradiation 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180000" lvl="1" indent="-69840">
              <a:lnSpc>
                <a:spcPct val="115000"/>
              </a:lnSpc>
              <a:buClr>
                <a:srgbClr val="002147"/>
              </a:buClr>
              <a:buSzPct val="45000"/>
              <a:buFont typeface="Symbol"/>
              <a:buChar char=""/>
            </a:pPr>
            <a:r>
              <a:rPr lang="en-GB" sz="1300" b="0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 Electronics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  <a:p>
            <a:pPr marL="180000" lvl="1" indent="-69840">
              <a:lnSpc>
                <a:spcPct val="115000"/>
              </a:lnSpc>
              <a:buClr>
                <a:srgbClr val="002147"/>
              </a:buClr>
              <a:buSzPct val="45000"/>
              <a:buFont typeface="Symbol"/>
              <a:buChar char=""/>
            </a:pPr>
            <a:r>
              <a:rPr lang="en-GB" sz="1300" b="1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 VHEE</a:t>
            </a:r>
            <a:endParaRPr lang="en-GB" sz="13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2" name="CustomShape 9"/>
          <p:cNvSpPr/>
          <p:nvPr/>
        </p:nvSpPr>
        <p:spPr>
          <a:xfrm>
            <a:off x="5760360" y="1360080"/>
            <a:ext cx="1908000" cy="510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b="1" strike="noStrike" spc="-1">
                <a:solidFill>
                  <a:srgbClr val="002147"/>
                </a:solidFill>
                <a:latin typeface="Calibri"/>
                <a:ea typeface="DejaVu Sans"/>
              </a:rPr>
              <a:t>BI Test Stand</a:t>
            </a:r>
            <a:endParaRPr lang="en-GB" sz="1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3" name="CustomShape 11"/>
          <p:cNvSpPr/>
          <p:nvPr/>
        </p:nvSpPr>
        <p:spPr>
          <a:xfrm>
            <a:off x="8460360" y="2314080"/>
            <a:ext cx="1617840" cy="888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b="1" strike="noStrike" spc="-1">
                <a:solidFill>
                  <a:srgbClr val="002147"/>
                </a:solidFill>
                <a:latin typeface="Calibri"/>
                <a:ea typeface="DejaVu Sans"/>
              </a:rPr>
              <a:t>CLEAR Injector</a:t>
            </a:r>
            <a:endParaRPr lang="en-GB" sz="1600" b="0" strike="noStrike" spc="-1">
              <a:solidFill>
                <a:srgbClr val="FFFFFF"/>
              </a:solidFill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GB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Flexible Linac</a:t>
            </a:r>
            <a:endParaRPr lang="en-GB" sz="1300" b="0" strike="noStrike" spc="-1">
              <a:solidFill>
                <a:srgbClr val="FFFFFF"/>
              </a:solidFill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GB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60 – 220 MeV</a:t>
            </a:r>
            <a:endParaRPr lang="en-GB" sz="13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CustomShape 13"/>
          <p:cNvSpPr/>
          <p:nvPr/>
        </p:nvSpPr>
        <p:spPr>
          <a:xfrm flipH="1">
            <a:off x="2658600" y="2160360"/>
            <a:ext cx="1652040" cy="647640"/>
          </a:xfrm>
          <a:custGeom>
            <a:avLst/>
            <a:gdLst>
              <a:gd name="textAreaLeft" fmla="*/ -360 w 1652040"/>
              <a:gd name="textAreaRight" fmla="*/ 1652040 w 1652040"/>
              <a:gd name="textAreaTop" fmla="*/ 0 h 647640"/>
              <a:gd name="textAreaBottom" fmla="*/ 648000 h 64764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2147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CustomShape 14"/>
          <p:cNvSpPr/>
          <p:nvPr/>
        </p:nvSpPr>
        <p:spPr>
          <a:xfrm flipH="1" flipV="1">
            <a:off x="4536000" y="3024000"/>
            <a:ext cx="288000" cy="1296000"/>
          </a:xfrm>
          <a:custGeom>
            <a:avLst/>
            <a:gdLst>
              <a:gd name="textAreaLeft" fmla="*/ 360 w 288000"/>
              <a:gd name="textAreaRight" fmla="*/ 288720 w 288000"/>
              <a:gd name="textAreaTop" fmla="*/ 360 h 1296000"/>
              <a:gd name="textAreaBottom" fmla="*/ 1296720 h 12960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2147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6" name="CustomShape 15"/>
          <p:cNvSpPr/>
          <p:nvPr/>
        </p:nvSpPr>
        <p:spPr>
          <a:xfrm rot="353400" flipV="1">
            <a:off x="1273320" y="2937960"/>
            <a:ext cx="92520" cy="1422720"/>
          </a:xfrm>
          <a:custGeom>
            <a:avLst/>
            <a:gdLst>
              <a:gd name="textAreaLeft" fmla="*/ 0 w 92520"/>
              <a:gd name="textAreaRight" fmla="*/ 92880 w 92520"/>
              <a:gd name="textAreaTop" fmla="*/ 360 h 1422720"/>
              <a:gd name="textAreaBottom" fmla="*/ 1423440 h 142272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2147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7" name="CustomShape 16"/>
          <p:cNvSpPr/>
          <p:nvPr/>
        </p:nvSpPr>
        <p:spPr>
          <a:xfrm>
            <a:off x="5868360" y="3853080"/>
            <a:ext cx="1943640" cy="115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</a:pPr>
            <a:endParaRPr lang="en-GB" sz="1600" b="0" strike="noStrike" spc="-1">
              <a:solidFill>
                <a:srgbClr val="FFFFFF"/>
              </a:solidFill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GB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Irradiation facility</a:t>
            </a:r>
            <a:br>
              <a:rPr sz="1300"/>
            </a:br>
            <a:r>
              <a:rPr lang="en-GB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  - Space probes</a:t>
            </a:r>
            <a:br>
              <a:rPr sz="1300"/>
            </a:br>
            <a:r>
              <a:rPr lang="en-GB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  - Electronics</a:t>
            </a:r>
            <a:br>
              <a:rPr sz="1300"/>
            </a:br>
            <a:r>
              <a:rPr lang="en-GB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  - </a:t>
            </a:r>
            <a:r>
              <a:rPr lang="en-GB" sz="1300" b="1" strike="noStrike" spc="-1">
                <a:solidFill>
                  <a:srgbClr val="002147"/>
                </a:solidFill>
                <a:latin typeface="Calibri"/>
                <a:ea typeface="DejaVu Sans"/>
              </a:rPr>
              <a:t>VHEE</a:t>
            </a:r>
            <a:endParaRPr lang="en-GB" sz="13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8" name="CustomShape 17"/>
          <p:cNvSpPr/>
          <p:nvPr/>
        </p:nvSpPr>
        <p:spPr>
          <a:xfrm>
            <a:off x="1836360" y="3808080"/>
            <a:ext cx="1617840" cy="69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b="1" strike="noStrike" spc="-1">
                <a:solidFill>
                  <a:srgbClr val="002147"/>
                </a:solidFill>
                <a:latin typeface="Calibri"/>
                <a:ea typeface="DejaVu Sans"/>
              </a:rPr>
              <a:t>Plasma Lens </a:t>
            </a:r>
            <a:endParaRPr lang="en-GB" sz="1600" b="0" strike="noStrike" spc="-1">
              <a:solidFill>
                <a:srgbClr val="FFFFFF"/>
              </a:solidFill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GB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Novel plasma based focusing</a:t>
            </a:r>
            <a:endParaRPr lang="en-GB" sz="13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9" name="Picture 9" descr="A close up of a sign&#10;&#10;Description generated with high confidence"/>
          <p:cNvPicPr/>
          <p:nvPr/>
        </p:nvPicPr>
        <p:blipFill>
          <a:blip r:embed="rId13"/>
          <a:stretch/>
        </p:blipFill>
        <p:spPr>
          <a:xfrm>
            <a:off x="8316360" y="4392360"/>
            <a:ext cx="1439640" cy="524520"/>
          </a:xfrm>
          <a:prstGeom prst="rect">
            <a:avLst/>
          </a:prstGeom>
          <a:ln w="0">
            <a:noFill/>
          </a:ln>
        </p:spPr>
      </p:pic>
      <p:grpSp>
        <p:nvGrpSpPr>
          <p:cNvPr id="90" name="Group 1"/>
          <p:cNvGrpSpPr/>
          <p:nvPr/>
        </p:nvGrpSpPr>
        <p:grpSpPr>
          <a:xfrm>
            <a:off x="5976360" y="3854160"/>
            <a:ext cx="971640" cy="357840"/>
            <a:chOff x="5976360" y="3854160"/>
            <a:chExt cx="971640" cy="357840"/>
          </a:xfrm>
        </p:grpSpPr>
        <p:pic>
          <p:nvPicPr>
            <p:cNvPr id="91" name="Image 90"/>
            <p:cNvPicPr/>
            <p:nvPr/>
          </p:nvPicPr>
          <p:blipFill>
            <a:blip r:embed="rId14"/>
            <a:srcRect b="30814"/>
            <a:stretch/>
          </p:blipFill>
          <p:spPr>
            <a:xfrm>
              <a:off x="5976360" y="3854160"/>
              <a:ext cx="971640" cy="3236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2" name="CustomShape 2_1"/>
            <p:cNvSpPr/>
            <p:nvPr/>
          </p:nvSpPr>
          <p:spPr>
            <a:xfrm>
              <a:off x="6530400" y="4124520"/>
              <a:ext cx="417600" cy="874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2840" rIns="90000" bIns="42840" anchor="t">
              <a:noAutofit/>
            </a:bodyPr>
            <a:lstStyle/>
            <a:p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93" name="Image 92"/>
          <p:cNvPicPr/>
          <p:nvPr/>
        </p:nvPicPr>
        <p:blipFill>
          <a:blip r:embed="rId15"/>
          <a:srcRect l="5568" r="12750"/>
          <a:stretch/>
        </p:blipFill>
        <p:spPr>
          <a:xfrm>
            <a:off x="36000" y="1116000"/>
            <a:ext cx="1685160" cy="1194480"/>
          </a:xfrm>
          <a:prstGeom prst="rect">
            <a:avLst/>
          </a:prstGeom>
          <a:ln w="0">
            <a:noFill/>
          </a:ln>
        </p:spPr>
      </p:pic>
      <p:sp>
        <p:nvSpPr>
          <p:cNvPr id="94" name="ZoneTexte 93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F3FECAC9-86F6-449E-AB9C-8B801BE7D409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5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6" name="CustomShape 10"/>
          <p:cNvSpPr/>
          <p:nvPr/>
        </p:nvSpPr>
        <p:spPr>
          <a:xfrm flipH="1">
            <a:off x="316800" y="2016000"/>
            <a:ext cx="469800" cy="862200"/>
          </a:xfrm>
          <a:custGeom>
            <a:avLst/>
            <a:gdLst>
              <a:gd name="textAreaLeft" fmla="*/ -360 w 469800"/>
              <a:gd name="textAreaRight" fmla="*/ 469800 w 469800"/>
              <a:gd name="textAreaTop" fmla="*/ 0 h 862200"/>
              <a:gd name="textAreaBottom" fmla="*/ 862560 h 8622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2147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ZoneTexte 96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CLEAR Beam Parameters in 2025</a:t>
            </a:r>
          </a:p>
        </p:txBody>
      </p:sp>
      <p:pic>
        <p:nvPicPr>
          <p:cNvPr id="98" name="Image 97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99" name="Table 2"/>
          <p:cNvGraphicFramePr/>
          <p:nvPr>
            <p:extLst>
              <p:ext uri="{D42A27DB-BD31-4B8C-83A1-F6EECF244321}">
                <p14:modId xmlns:p14="http://schemas.microsoft.com/office/powerpoint/2010/main" val="3619156319"/>
              </p:ext>
            </p:extLst>
          </p:nvPr>
        </p:nvGraphicFramePr>
        <p:xfrm>
          <a:off x="223200" y="1224360"/>
          <a:ext cx="4704120" cy="3753360"/>
        </p:xfrm>
        <a:graphic>
          <a:graphicData uri="http://schemas.openxmlformats.org/drawingml/2006/table">
            <a:tbl>
              <a:tblPr/>
              <a:tblGrid>
                <a:gridCol w="2589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Parameter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21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Value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21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Energy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1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60 – 220 MeV</a:t>
                      </a:r>
                      <a:endParaRPr lang="en-GB" sz="1400" b="1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Energy spread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&lt; 0.2 % rms (&lt; 1 MeV FWHM)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Bunch length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1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0.1 – 10 ps RMS</a:t>
                      </a:r>
                      <a:endParaRPr lang="en-GB" sz="1400" b="1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Bunch charge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10 pC – 1.5 nC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Normalised emittance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3 – 20 μm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Bunches per pulse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1 – 200</a:t>
                      </a:r>
                      <a:endParaRPr lang="en-GB" sz="14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Max. charge per pulse 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1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87 </a:t>
                      </a:r>
                      <a:r>
                        <a:rPr lang="en-GB" sz="1400" b="1" strike="noStrike" spc="-1" dirty="0" err="1">
                          <a:solidFill>
                            <a:srgbClr val="002147"/>
                          </a:solidFill>
                          <a:latin typeface="Calibri"/>
                        </a:rPr>
                        <a:t>nC</a:t>
                      </a:r>
                      <a:endParaRPr lang="en-GB" sz="1400" b="1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Repetition rate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1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0.833 – 10 Hz</a:t>
                      </a:r>
                      <a:endParaRPr lang="en-GB" sz="1400" b="1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Bunch spacing</a:t>
                      </a:r>
                      <a:endParaRPr lang="en-GB" sz="14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1.5 or 3.0 GHz</a:t>
                      </a:r>
                      <a:endParaRPr lang="en-GB" sz="14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75" name="ZoneTexte 174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2712140E-D4A6-4549-AA04-48C599B747BD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6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6" name="ZoneTexte 175"/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 2" descr="Une image contenant texte, diagramme, capture d’écran, ligne&#10;&#10;Le contenu généré par l’IA peut être incorrect.">
            <a:extLst>
              <a:ext uri="{FF2B5EF4-FFF2-40B4-BE49-F238E27FC236}">
                <a16:creationId xmlns:a16="http://schemas.microsoft.com/office/drawing/2014/main" id="{DA52E7AB-7C0F-B24D-3946-3BDB6213B6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195" y="946590"/>
            <a:ext cx="4248000" cy="41121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08C8D-A01F-C162-C363-BB37FAC42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FE280B6-F9AC-55CE-1C96-858217EE8878}"/>
              </a:ext>
            </a:extLst>
          </p:cNvPr>
          <p:cNvSpPr/>
          <p:nvPr/>
        </p:nvSpPr>
        <p:spPr>
          <a:xfrm>
            <a:off x="31750" y="996532"/>
            <a:ext cx="3609424" cy="887022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81F6D55A-0397-8A56-0E38-0366F37BD1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837"/>
          <a:stretch/>
        </p:blipFill>
        <p:spPr>
          <a:xfrm>
            <a:off x="248679" y="2862525"/>
            <a:ext cx="2736436" cy="2102748"/>
          </a:xfrm>
          <a:prstGeom prst="rect">
            <a:avLst/>
          </a:prstGeom>
        </p:spPr>
      </p:pic>
      <p:sp>
        <p:nvSpPr>
          <p:cNvPr id="397" name="ZoneTexte 396">
            <a:extLst>
              <a:ext uri="{FF2B5EF4-FFF2-40B4-BE49-F238E27FC236}">
                <a16:creationId xmlns:a16="http://schemas.microsoft.com/office/drawing/2014/main" id="{54A66A1F-7390-FC8B-3238-791AAD7AD8EA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Medical Applications done in 2024</a:t>
            </a:r>
          </a:p>
        </p:txBody>
      </p:sp>
      <p:pic>
        <p:nvPicPr>
          <p:cNvPr id="398" name="Image 397">
            <a:extLst>
              <a:ext uri="{FF2B5EF4-FFF2-40B4-BE49-F238E27FC236}">
                <a16:creationId xmlns:a16="http://schemas.microsoft.com/office/drawing/2014/main" id="{89C4F3F1-F19F-BE10-BF0A-1CB620DB4B85}"/>
              </a:ext>
            </a:extLst>
          </p:cNvPr>
          <p:cNvPicPr/>
          <p:nvPr/>
        </p:nvPicPr>
        <p:blipFill>
          <a:blip r:embed="rId3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02" name="ZoneTexte 401">
            <a:extLst>
              <a:ext uri="{FF2B5EF4-FFF2-40B4-BE49-F238E27FC236}">
                <a16:creationId xmlns:a16="http://schemas.microsoft.com/office/drawing/2014/main" id="{F76817F2-9B62-80D1-3FA2-E6B815061FC4}"/>
              </a:ext>
            </a:extLst>
          </p:cNvPr>
          <p:cNvSpPr txBox="1"/>
          <p:nvPr/>
        </p:nvSpPr>
        <p:spPr>
          <a:xfrm>
            <a:off x="915912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E72AB45-CCC7-9B54-0CFB-4169A3382C18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7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1C6FAED-5F38-DDF8-0C7A-90E4172C6701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D20330F-F85D-64D6-B100-2EC672F4EB8B}"/>
              </a:ext>
            </a:extLst>
          </p:cNvPr>
          <p:cNvSpPr txBox="1"/>
          <p:nvPr/>
        </p:nvSpPr>
        <p:spPr>
          <a:xfrm>
            <a:off x="31750" y="1068800"/>
            <a:ext cx="3725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VHEE at UHDR Studies with Liposomes</a:t>
            </a:r>
            <a:br>
              <a:rPr lang="en-US" sz="1100" b="1" dirty="0"/>
            </a:br>
            <a:r>
              <a:rPr lang="en-US" sz="1100" b="1" dirty="0"/>
              <a:t>VHEE at UHDR Studies with </a:t>
            </a:r>
            <a:r>
              <a:rPr lang="en-US" sz="1100" b="1" dirty="0" err="1"/>
              <a:t>Biodosimeters</a:t>
            </a:r>
            <a:br>
              <a:rPr lang="en-US" sz="1100" b="1" dirty="0"/>
            </a:br>
            <a:r>
              <a:rPr lang="en-US" sz="1100" b="1" dirty="0"/>
              <a:t>VHEE at UHDR Studies with Short Peptides &amp; LCMS</a:t>
            </a:r>
            <a:br>
              <a:rPr lang="en-US" sz="1100" b="1" dirty="0"/>
            </a:br>
            <a:r>
              <a:rPr lang="en-US" sz="1100" b="1" dirty="0"/>
              <a:t>VHEE at UHDR Studies with Cells</a:t>
            </a:r>
            <a:endParaRPr lang="fr-FR" sz="11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ED15DF4-4239-41FD-8894-E35CB1BEC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151" y="1438636"/>
            <a:ext cx="3046824" cy="152341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837D819-4901-2503-ED46-3EC0EEA6B0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7" t="11856" r="3691" b="12505"/>
          <a:stretch/>
        </p:blipFill>
        <p:spPr>
          <a:xfrm>
            <a:off x="7470690" y="3656175"/>
            <a:ext cx="2596424" cy="131881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2CFDD58-849C-3A51-D743-7139A57626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8111" y="1297815"/>
            <a:ext cx="2870190" cy="170515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29C22FE-F862-9C34-D711-076E012A00A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240"/>
          <a:stretch/>
        </p:blipFill>
        <p:spPr>
          <a:xfrm>
            <a:off x="3199392" y="3702776"/>
            <a:ext cx="3681840" cy="1110937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E1D91AC1-0AA7-32AE-0113-8AE0594BC7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4018" y="3399982"/>
            <a:ext cx="3487214" cy="298730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25F3BDB6-2D7C-10CF-7DA5-50A0716682AD}"/>
              </a:ext>
            </a:extLst>
          </p:cNvPr>
          <p:cNvSpPr txBox="1"/>
          <p:nvPr/>
        </p:nvSpPr>
        <p:spPr>
          <a:xfrm>
            <a:off x="3979942" y="1046140"/>
            <a:ext cx="29146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VHEE at UHDR Studies with Drosophilae</a:t>
            </a:r>
            <a:endParaRPr lang="fr-FR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C024D33-832B-4D64-CEFB-1D4FAA53C2AE}"/>
              </a:ext>
            </a:extLst>
          </p:cNvPr>
          <p:cNvSpPr txBox="1"/>
          <p:nvPr/>
        </p:nvSpPr>
        <p:spPr>
          <a:xfrm>
            <a:off x="7372131" y="3385014"/>
            <a:ext cx="2730500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&amp; Gold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Nanoparticles</a:t>
            </a: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Plasmid</a:t>
            </a: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Studies</a:t>
            </a:r>
            <a:b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8EE3D95-0BA2-66A1-5781-4AFB48BA6A07}"/>
              </a:ext>
            </a:extLst>
          </p:cNvPr>
          <p:cNvSpPr txBox="1"/>
          <p:nvPr/>
        </p:nvSpPr>
        <p:spPr>
          <a:xfrm>
            <a:off x="7415133" y="1103093"/>
            <a:ext cx="25717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VHEE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Material</a:t>
            </a: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Irradiation </a:t>
            </a:r>
            <a:r>
              <a:rPr kumimoji="0" lang="fr-FR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Studies</a:t>
            </a:r>
            <a:endParaRPr lang="fr-FR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7829E662-C8D6-7A8E-A281-287FD04BD69F}"/>
              </a:ext>
            </a:extLst>
          </p:cNvPr>
          <p:cNvSpPr txBox="1"/>
          <p:nvPr/>
        </p:nvSpPr>
        <p:spPr>
          <a:xfrm>
            <a:off x="6560892" y="3049769"/>
            <a:ext cx="434116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Radio-enhancement effect of </a:t>
            </a:r>
          </a:p>
          <a:p>
            <a:pPr algn="ctr"/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Nanoparticles in VHEE beams</a:t>
            </a:r>
            <a:endParaRPr lang="fr-FR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F408467-B099-48E5-FE1F-270F90E616FD}"/>
              </a:ext>
            </a:extLst>
          </p:cNvPr>
          <p:cNvSpPr txBox="1"/>
          <p:nvPr/>
        </p:nvSpPr>
        <p:spPr>
          <a:xfrm>
            <a:off x="144120" y="2635635"/>
            <a:ext cx="294555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Plan Delivery to an Anatomical Phantom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DFE59A-9842-7D75-E762-EA45B4D3A4FC}"/>
              </a:ext>
            </a:extLst>
          </p:cNvPr>
          <p:cNvSpPr txBox="1"/>
          <p:nvPr/>
        </p:nvSpPr>
        <p:spPr>
          <a:xfrm>
            <a:off x="31750" y="1867068"/>
            <a:ext cx="3609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spc="-1" dirty="0">
                <a:solidFill>
                  <a:srgbClr val="FF0000"/>
                </a:solidFill>
                <a:latin typeface="Arial"/>
              </a:rPr>
              <a:t>Goal: explore dose and dose rate parameters for both healthy and cancerous cells.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75373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1" grpId="0"/>
      <p:bldP spid="43" grpId="0"/>
      <p:bldP spid="45" grpId="0"/>
      <p:bldP spid="47" grpId="0"/>
      <p:bldP spid="49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657E8-2180-454A-E796-11AC83C85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>
            <a:extLst>
              <a:ext uri="{FF2B5EF4-FFF2-40B4-BE49-F238E27FC236}">
                <a16:creationId xmlns:a16="http://schemas.microsoft.com/office/drawing/2014/main" id="{20270BE7-7AB5-A923-746E-63DA6C1D3FF3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242" name="Ellipse 241">
            <a:hlinkClick r:id="rId3"/>
            <a:extLst>
              <a:ext uri="{FF2B5EF4-FFF2-40B4-BE49-F238E27FC236}">
                <a16:creationId xmlns:a16="http://schemas.microsoft.com/office/drawing/2014/main" id="{FE323050-9E22-2894-E931-AB1276152B98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242">
            <a:extLst>
              <a:ext uri="{FF2B5EF4-FFF2-40B4-BE49-F238E27FC236}">
                <a16:creationId xmlns:a16="http://schemas.microsoft.com/office/drawing/2014/main" id="{EF0ADBDD-774A-A05F-B17C-CA348DDAC821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</a:rPr>
              <a:t>Practical Days</a:t>
            </a:r>
          </a:p>
        </p:txBody>
      </p:sp>
    </p:spTree>
    <p:extLst>
      <p:ext uri="{BB962C8B-B14F-4D97-AF65-F5344CB8AC3E}">
        <p14:creationId xmlns:p14="http://schemas.microsoft.com/office/powerpoint/2010/main" val="4209334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901FF-45B3-118C-1219-3D9A381D6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ZoneTexte 384">
            <a:extLst>
              <a:ext uri="{FF2B5EF4-FFF2-40B4-BE49-F238E27FC236}">
                <a16:creationId xmlns:a16="http://schemas.microsoft.com/office/drawing/2014/main" id="{F16024CC-C9A1-498E-3EAB-70AAC0B2A357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What will you do?</a:t>
            </a:r>
          </a:p>
        </p:txBody>
      </p:sp>
      <p:pic>
        <p:nvPicPr>
          <p:cNvPr id="386" name="Image 385">
            <a:extLst>
              <a:ext uri="{FF2B5EF4-FFF2-40B4-BE49-F238E27FC236}">
                <a16:creationId xmlns:a16="http://schemas.microsoft.com/office/drawing/2014/main" id="{C70D546C-52DF-8C5F-C596-9D0ADFDE4C46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387" name="ZoneTexte 386">
            <a:extLst>
              <a:ext uri="{FF2B5EF4-FFF2-40B4-BE49-F238E27FC236}">
                <a16:creationId xmlns:a16="http://schemas.microsoft.com/office/drawing/2014/main" id="{5131CF83-5302-DE9B-88CD-D1096978F324}"/>
              </a:ext>
            </a:extLst>
          </p:cNvPr>
          <p:cNvSpPr txBox="1"/>
          <p:nvPr/>
        </p:nvSpPr>
        <p:spPr>
          <a:xfrm>
            <a:off x="9062280" y="529740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299DF69E-9E1C-2C01-396C-D1941B255374}"/>
              </a:ext>
            </a:extLst>
          </p:cNvPr>
          <p:cNvSpPr txBox="1"/>
          <p:nvPr/>
        </p:nvSpPr>
        <p:spPr>
          <a:xfrm>
            <a:off x="-36000" y="529596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i-FI" sz="1500" b="0" strike="noStrike" spc="-1" dirty="0">
                <a:solidFill>
                  <a:srgbClr val="FFFFFF"/>
                </a:solidFill>
                <a:latin typeface="Arial"/>
              </a:rPr>
              <a:t>P. Korysko   -   ATSOA25   -   May 12,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55958FC-C6C0-52C0-73E5-D1999F6154A3}"/>
              </a:ext>
            </a:extLst>
          </p:cNvPr>
          <p:cNvSpPr txBox="1"/>
          <p:nvPr/>
        </p:nvSpPr>
        <p:spPr>
          <a:xfrm>
            <a:off x="90702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CAE47F63-B88A-4873-B48D-0A4AC257D030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9</a:t>
            </a:fld>
            <a:endParaRPr lang="en-GB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CA5E7B4-4AB6-2355-A996-005AFC94D2BC}"/>
              </a:ext>
            </a:extLst>
          </p:cNvPr>
          <p:cNvSpPr txBox="1"/>
          <p:nvPr/>
        </p:nvSpPr>
        <p:spPr>
          <a:xfrm>
            <a:off x="5669" y="1019057"/>
            <a:ext cx="9949619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Start</a:t>
            </a:r>
            <a:r>
              <a:rPr lang="en-US" sz="130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CLEAR</a:t>
            </a:r>
            <a:r>
              <a:rPr lang="en-US" sz="1300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en-US" sz="1300" b="1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RF</a:t>
            </a:r>
            <a:r>
              <a:rPr lang="en-US" sz="130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en-US" sz="1300" b="1" i="0" u="none" strike="noStrike" dirty="0" err="1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optimise</a:t>
            </a:r>
            <a:r>
              <a:rPr lang="en-US" sz="1300" b="1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phases </a:t>
            </a:r>
            <a:r>
              <a:rPr lang="en-US" sz="1300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and</a:t>
            </a:r>
            <a:r>
              <a:rPr lang="en-US" sz="1300" b="1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send </a:t>
            </a:r>
            <a:r>
              <a:rPr lang="en-US" sz="1300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</a:t>
            </a:r>
            <a:r>
              <a:rPr lang="en-US" sz="1300" b="1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laser </a:t>
            </a:r>
            <a:r>
              <a:rPr lang="en-US" sz="1300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to the </a:t>
            </a:r>
            <a:r>
              <a:rPr lang="en-US" sz="1300" b="1" i="0" u="none" strike="noStrike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photocathode.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en-US" sz="1300" b="1" baseline="0" dirty="0">
              <a:solidFill>
                <a:srgbClr val="00000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Measure</a:t>
            </a:r>
            <a:r>
              <a:rPr lang="en-US" sz="130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</a:t>
            </a:r>
            <a:r>
              <a:rPr lang="en-US" sz="1300" b="1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beam energy</a:t>
            </a:r>
            <a:r>
              <a:rPr lang="en-US" sz="130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thanks to the spectrometer line.</a:t>
            </a:r>
            <a:endParaRPr lang="en-US" sz="130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en-US" sz="1300" b="1" i="0" u="none" strike="noStrike" baseline="0" dirty="0">
              <a:solidFill>
                <a:srgbClr val="00000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Transport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and </a:t>
            </a: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align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beam from the electron gun to the end of the machine using </a:t>
            </a:r>
            <a:r>
              <a:rPr lang="en-US" sz="130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steering magnets and 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beam instrumentation devices along the line.</a:t>
            </a:r>
            <a:endParaRPr lang="en-US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Measure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</a:t>
            </a: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beam charge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with the Integrating Current Transformers.</a:t>
            </a:r>
            <a:endParaRPr lang="en-US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Measure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</a:t>
            </a: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beam position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and </a:t>
            </a: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size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with scintillating screens and cameras.</a:t>
            </a:r>
            <a:endParaRPr lang="en-US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en-US" sz="1300" b="1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Perform quadrupole scans</a:t>
            </a:r>
            <a:r>
              <a:rPr lang="en-US" sz="1300" b="0" i="0" u="none" strike="noStrike" baseline="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to measure the emittance and the Twiss parameters. </a:t>
            </a:r>
            <a:endParaRPr lang="en-US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i="0" u="none" strike="noStrike" baseline="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Measure</a:t>
            </a:r>
            <a:r>
              <a:rPr lang="en-US" sz="1300" b="0" i="0" u="none" strike="noStrike" baseline="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</a:t>
            </a:r>
            <a:r>
              <a:rPr lang="en-US" sz="1300" b="1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electron bunch length with</a:t>
            </a:r>
            <a:r>
              <a:rPr lang="en-US" sz="130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a deflecting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Use</a:t>
            </a:r>
            <a:r>
              <a:rPr lang="en-US" sz="130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a </a:t>
            </a:r>
            <a:r>
              <a:rPr lang="en-US" sz="1300" b="1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double foil scattering system</a:t>
            </a:r>
            <a:r>
              <a:rPr lang="en-US" sz="130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with a collimator to obtain a </a:t>
            </a:r>
            <a:r>
              <a:rPr lang="en-US" sz="1300" b="1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uniform beam</a:t>
            </a:r>
            <a:r>
              <a:rPr lang="en-US" sz="130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in air.</a:t>
            </a:r>
            <a:endParaRPr lang="en-US" sz="130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Use</a:t>
            </a:r>
            <a:r>
              <a:rPr lang="en-US" sz="130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</a:t>
            </a:r>
            <a:r>
              <a:rPr lang="en-US" sz="1300" b="1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CLEAR-Robot</a:t>
            </a:r>
            <a:r>
              <a:rPr lang="en-US" sz="130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to measure the beam parameters in water and set up the beam to </a:t>
            </a:r>
            <a:r>
              <a:rPr lang="en-US" sz="1300" b="1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irradiate films</a:t>
            </a:r>
            <a:r>
              <a:rPr lang="en-US" sz="1300" dirty="0">
                <a:solidFill>
                  <a:prstClr val="black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Operate</a:t>
            </a:r>
            <a:r>
              <a:rPr lang="en-US" sz="130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the accelerator from start to end. </a:t>
            </a:r>
            <a:endParaRPr lang="en-US" sz="13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32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BB012C9D1B24489D49F4F0C2CE25A" ma:contentTypeVersion="4" ma:contentTypeDescription="Create a new document." ma:contentTypeScope="" ma:versionID="5e7e3a68d27ae5f411ce6274c1ba762a">
  <xsd:schema xmlns:xsd="http://www.w3.org/2001/XMLSchema" xmlns:xs="http://www.w3.org/2001/XMLSchema" xmlns:p="http://schemas.microsoft.com/office/2006/metadata/properties" xmlns:ns3="0cecb498-8be2-4858-809e-0b68e7aad605" targetNamespace="http://schemas.microsoft.com/office/2006/metadata/properties" ma:root="true" ma:fieldsID="7f129f5d4293e501c863b8b16aa354d4" ns3:_="">
    <xsd:import namespace="0cecb498-8be2-4858-809e-0b68e7aad6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b498-8be2-4858-809e-0b68e7aad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8C5643-7B50-4E81-94F5-49332AA203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ecb498-8be2-4858-809e-0b68e7aad6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39198E-4D89-4C6D-8EB4-00CEA34F1F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371A5D-3BD2-4EE5-94B6-4DCED27039BB}">
  <ds:schemaRefs>
    <ds:schemaRef ds:uri="http://purl.org/dc/elements/1.1/"/>
    <ds:schemaRef ds:uri="http://purl.org/dc/dcmitype/"/>
    <ds:schemaRef ds:uri="0cecb498-8be2-4858-809e-0b68e7aad605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3702</TotalTime>
  <Words>929</Words>
  <Application>Microsoft Office PowerPoint</Application>
  <PresentationFormat>Personnalisé</PresentationFormat>
  <Paragraphs>165</Paragraphs>
  <Slides>18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8" baseType="lpstr">
      <vt:lpstr>Arial</vt:lpstr>
      <vt:lpstr>Calibri</vt:lpstr>
      <vt:lpstr>FreeSerif</vt:lpstr>
      <vt:lpstr>Liberation Sans</vt:lpstr>
      <vt:lpstr>Lohit Devanagari</vt:lpstr>
      <vt:lpstr>Noto Sans CJK SC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CLEAR</dc:creator>
  <cp:lastModifiedBy>Pierre Korysko</cp:lastModifiedBy>
  <cp:revision>197</cp:revision>
  <dcterms:modified xsi:type="dcterms:W3CDTF">2025-05-09T03:31:29Z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2022-05-09T10:07:30Z</dcterms:created>
  <dc:creator/>
  <dc:description/>
  <dc:language>fr-FR</dc:language>
  <cp:lastModifiedBy/>
  <dcterms:modified xsi:type="dcterms:W3CDTF">2023-04-21T09:31:06Z</dcterms:modified>
  <cp:revision>114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