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3" r:id="rId4"/>
    <p:sldId id="258" r:id="rId5"/>
    <p:sldId id="259" r:id="rId6"/>
    <p:sldId id="261" r:id="rId7"/>
    <p:sldId id="262" r:id="rId8"/>
    <p:sldId id="359" r:id="rId9"/>
    <p:sldId id="264" r:id="rId10"/>
    <p:sldId id="265" r:id="rId11"/>
    <p:sldId id="266" r:id="rId12"/>
    <p:sldId id="260" r:id="rId13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E0F6"/>
    <a:srgbClr val="FD4EFC"/>
    <a:srgbClr val="9406FD"/>
    <a:srgbClr val="02090E"/>
    <a:srgbClr val="0343E0"/>
    <a:srgbClr val="306BF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821"/>
    <p:restoredTop sz="94660"/>
  </p:normalViewPr>
  <p:slideViewPr>
    <p:cSldViewPr snapToGrid="0">
      <p:cViewPr>
        <p:scale>
          <a:sx n="53" d="100"/>
          <a:sy n="53" d="100"/>
        </p:scale>
        <p:origin x="2136" y="1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594564ef3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594564ef3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it-IT"/>
            </a:pPr>
            <a:fld id="{DEF75CB5-5666-5049-9AE0-38EFD385C21E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lang="it-IT"/>
              </a:pPr>
              <a:t>8</a:t>
            </a:fld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2673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bg>
      <p:bgPr>
        <a:solidFill>
          <a:srgbClr val="0034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1340" y="118471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>
                <a:solidFill>
                  <a:srgbClr val="FFFFFF"/>
                </a:solidFill>
              </a:defRPr>
            </a:lvl1pPr>
          </a:lstStyle>
          <a:p>
            <a:r>
              <a:t>Author and Date</a:t>
            </a:r>
          </a:p>
        </p:txBody>
      </p:sp>
      <p:sp>
        <p:nvSpPr>
          <p:cNvPr id="1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z="11600" spc="-232">
                <a:solidFill>
                  <a:srgbClr val="FFFFFF"/>
                </a:solidFill>
              </a:defRPr>
            </a:lvl1pPr>
          </a:lstStyle>
          <a:p>
            <a:r>
              <a:t>Presentation Title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1342" y="72104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chemeClr val="accent1"/>
                </a:solidFill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chemeClr val="accent1"/>
                </a:solidFill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chemeClr val="accent1"/>
                </a:solidFill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chemeClr val="accent1"/>
                </a:solidFill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chemeClr val="accent1"/>
                </a:solidFill>
              </a:defRPr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21971000" cy="1434949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10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7900"/>
            <a:ext cx="21971000" cy="9347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10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Agenda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21971000" cy="1435100"/>
          </a:xfrm>
          <a:prstGeom prst="rect">
            <a:avLst/>
          </a:prstGeom>
        </p:spPr>
        <p:txBody>
          <a:bodyPr/>
          <a:lstStyle/>
          <a:p>
            <a:r>
              <a:t>Agenda Title</a:t>
            </a:r>
          </a:p>
        </p:txBody>
      </p:sp>
      <p:sp>
        <p:nvSpPr>
          <p:cNvPr id="109" name="Agenda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7900"/>
            <a:ext cx="21971000" cy="9347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Agenda Subtitle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Statement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>
                <a:solidFill>
                  <a:schemeClr val="accent1">
                    <a:hueOff val="114395"/>
                    <a:lumOff val="-24975"/>
                  </a:schemeClr>
                </a:solidFill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>
                <a:solidFill>
                  <a:schemeClr val="accent1">
                    <a:hueOff val="114395"/>
                    <a:lumOff val="-24975"/>
                  </a:schemeClr>
                </a:solidFill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>
                <a:solidFill>
                  <a:schemeClr val="accent1">
                    <a:hueOff val="114395"/>
                    <a:lumOff val="-24975"/>
                  </a:schemeClr>
                </a:solidFill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>
                <a:solidFill>
                  <a:schemeClr val="accent1">
                    <a:hueOff val="114395"/>
                    <a:lumOff val="-24975"/>
                  </a:schemeClr>
                </a:solidFill>
              </a:defRPr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27" name="Fact informa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Fact information</a:t>
            </a:r>
          </a:p>
        </p:txBody>
      </p:sp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480825" y="10675453"/>
            <a:ext cx="201492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Attribution</a:t>
            </a:r>
          </a:p>
        </p:txBody>
      </p:sp>
      <p:sp>
        <p:nvSpPr>
          <p:cNvPr id="13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z="8500" spc="-17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z="8500" spc="-17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z="8500" spc="-17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z="8500" spc="-17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z="8500" spc="-17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Hot air balloons viewed from below against a blue sky"/>
          <p:cNvSpPr>
            <a:spLocks noGrp="1"/>
          </p:cNvSpPr>
          <p:nvPr>
            <p:ph type="pic" sz="quarter" idx="21"/>
          </p:nvPr>
        </p:nvSpPr>
        <p:spPr>
          <a:xfrm>
            <a:off x="15436504" y="1270000"/>
            <a:ext cx="8167167" cy="54229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5" name="Close-up of the top of a hot air balloon viewed from above"/>
          <p:cNvSpPr>
            <a:spLocks noGrp="1"/>
          </p:cNvSpPr>
          <p:nvPr>
            <p:ph type="pic" sz="quarter" idx="22"/>
          </p:nvPr>
        </p:nvSpPr>
        <p:spPr>
          <a:xfrm>
            <a:off x="15461772" y="7085972"/>
            <a:ext cx="8148414" cy="543227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6" name="Hot air balloons viewed from below against a blue sky"/>
          <p:cNvSpPr>
            <a:spLocks noGrp="1"/>
          </p:cNvSpPr>
          <p:nvPr>
            <p:ph type="pic" idx="23"/>
          </p:nvPr>
        </p:nvSpPr>
        <p:spPr>
          <a:xfrm>
            <a:off x="-124635" y="1270000"/>
            <a:ext cx="16859219" cy="1123947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Hot air balloons viewed from below against a blue sky"/>
          <p:cNvSpPr>
            <a:spLocks noGrp="1"/>
          </p:cNvSpPr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2C956-AB3A-1B2F-A186-2826A5203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E9FB92-A3D8-1328-6E93-ECD4D9EC52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32273-7490-C2C1-A64D-1F1A97CD2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F5FEB-FD71-DF44-B26C-8097D0AFAE81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421F51-67F9-4EA5-4898-F8B553635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1908F1-724C-1E82-26CF-2DE402C1B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011024" y="13076008"/>
            <a:ext cx="349455" cy="379591"/>
          </a:xfrm>
        </p:spPr>
        <p:txBody>
          <a:bodyPr/>
          <a:lstStyle/>
          <a:p>
            <a:fld id="{4E68A047-5775-D841-9C84-A7F2A9D53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8290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831200" y="1186733"/>
            <a:ext cx="22721600" cy="152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831200" y="3073267"/>
            <a:ext cx="22721600" cy="911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219215" lvl="0" indent="-914411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2438430" lvl="1" indent="-84667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3657646" lvl="2" indent="-846677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4876861" lvl="3" indent="-846677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6096076" lvl="4" indent="-84667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7315291" lvl="5" indent="-846677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8534507" lvl="6" indent="-846677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9753722" lvl="7" indent="-84667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0972937" lvl="8" indent="-846677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22593221" y="12435245"/>
            <a:ext cx="1463200" cy="104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179942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lose-up of the top of a hot air balloon viewed from above"/>
          <p:cNvSpPr>
            <a:spLocks noGrp="1"/>
          </p:cNvSpPr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z="11600" spc="-232">
                <a:solidFill>
                  <a:srgbClr val="FFFFFF"/>
                </a:solidFill>
              </a:defRPr>
            </a:lvl1pPr>
          </a:lstStyle>
          <a:p>
            <a:r>
              <a:t>Presentation Title</a:t>
            </a:r>
          </a:p>
        </p:txBody>
      </p:sp>
      <p:sp>
        <p:nvSpPr>
          <p:cNvPr id="23" name="Author and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Author and Date</a:t>
            </a:r>
          </a:p>
        </p:txBody>
      </p:sp>
      <p:sp>
        <p:nvSpPr>
          <p:cNvPr id="2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rgbClr val="FFFFFF"/>
                </a:solidFill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rgbClr val="FFFFFF"/>
                </a:solidFill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rgbClr val="FFFFFF"/>
                </a:solidFill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rgbClr val="FFFFFF"/>
                </a:solidFill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rgbClr val="FFFFFF"/>
                </a:solidFill>
              </a:defRPr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537A88-8B36-DCC9-0A34-7D968284A9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BADBF5-CFAA-0104-F1A2-69A273B2A3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52F476-CCB2-235F-18E4-9CF92AD8F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5252A-B5D3-4DC4-BD4C-392993876599}" type="datetimeFigureOut">
              <a:rPr lang="en-GB" smtClean="0"/>
              <a:t>16/05/2025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C1C8EB-2BA7-305B-4695-CE6C0F564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5C2362-09D8-A44D-EEC1-5BB0246D3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011024" y="13076008"/>
            <a:ext cx="349455" cy="379591"/>
          </a:xfrm>
        </p:spPr>
        <p:txBody>
          <a:bodyPr/>
          <a:lstStyle/>
          <a:p>
            <a:fld id="{2CB3EBAD-14FA-404C-A767-7E80DE20E3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46617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olo e 2 colonne">
    <p:bg>
      <p:bgPr>
        <a:gradFill>
          <a:gsLst>
            <a:gs pos="100000">
              <a:schemeClr val="tx2"/>
            </a:gs>
            <a:gs pos="81000">
              <a:schemeClr val="accent6"/>
            </a:gs>
            <a:gs pos="55000">
              <a:srgbClr val="02090E"/>
            </a:gs>
            <a:gs pos="14000">
              <a:schemeClr val="accent4">
                <a:lumMod val="75000"/>
              </a:schemeClr>
            </a:gs>
            <a:gs pos="0">
              <a:schemeClr val="accent4"/>
            </a:gs>
          </a:gsLst>
          <a:lin ang="7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7123B0D0-B01D-0BB0-6127-A878BE49D1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2079457" y="-12700"/>
            <a:ext cx="12309230" cy="1372870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it-IT"/>
            </a:defPPr>
          </a:lstStyle>
          <a:p>
            <a:pPr marL="0" marR="0" lvl="0" indent="0" algn="ctr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it-IT"/>
            </a:pPr>
            <a:endParaRPr kumimoji="0" lang="it-IT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ova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DF8070BB-B3B5-3A8A-2466-D661C74179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779254" y="347472"/>
            <a:ext cx="8705324" cy="4407408"/>
          </a:xfrm>
        </p:spPr>
        <p:txBody>
          <a:bodyPr rtlCol="0" anchor="b">
            <a:noAutofit/>
          </a:bodyPr>
          <a:lstStyle>
            <a:lvl1pPr algn="l">
              <a:defRPr lang="it-IT" sz="6400" cap="all" spc="0" baseline="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pPr rtl="0"/>
            <a:r>
              <a:rPr lang="it-IT"/>
              <a:t>Fare clic per inserire il titolo</a:t>
            </a:r>
          </a:p>
        </p:txBody>
      </p:sp>
      <p:sp>
        <p:nvSpPr>
          <p:cNvPr id="10" name="Segnaposto immagine 9">
            <a:extLst>
              <a:ext uri="{FF2B5EF4-FFF2-40B4-BE49-F238E27FC236}">
                <a16:creationId xmlns:a16="http://schemas.microsoft.com/office/drawing/2014/main" id="{6C363351-4779-B42E-ED7A-C4AF2920BABC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673100" y="673100"/>
            <a:ext cx="10607280" cy="12369800"/>
          </a:xfrm>
        </p:spPr>
        <p:txBody>
          <a:bodyPr rtlCol="0"/>
          <a:lstStyle>
            <a:lvl1pPr algn="ctr">
              <a:defRPr lang="it-IT" sz="4000"/>
            </a:lvl1pPr>
          </a:lstStyle>
          <a:p>
            <a:pPr rtl="0"/>
            <a:r>
              <a:rPr lang="it-IT"/>
              <a:t>Fare clic sull'icona per inserire un'immagine</a:t>
            </a:r>
          </a:p>
        </p:txBody>
      </p:sp>
      <p:sp>
        <p:nvSpPr>
          <p:cNvPr id="19" name="Segnaposto contenuto 4">
            <a:extLst>
              <a:ext uri="{FF2B5EF4-FFF2-40B4-BE49-F238E27FC236}">
                <a16:creationId xmlns:a16="http://schemas.microsoft.com/office/drawing/2014/main" id="{39870F08-C2AE-9AF7-58DE-EEA8A48BEDA9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13779254" y="6208555"/>
            <a:ext cx="8743120" cy="6044402"/>
          </a:xfrm>
        </p:spPr>
        <p:txBody>
          <a:bodyPr rtlCol="0"/>
          <a:lstStyle>
            <a:lvl1pPr marL="0" indent="0">
              <a:lnSpc>
                <a:spcPct val="120000"/>
              </a:lnSpc>
              <a:spcBef>
                <a:spcPts val="2000"/>
              </a:spcBef>
              <a:spcAft>
                <a:spcPts val="1200"/>
              </a:spcAft>
              <a:buClr>
                <a:schemeClr val="accent6"/>
              </a:buClr>
              <a:buFont typeface="Arial" panose="020B0604020202020204" pitchFamily="34" charset="0"/>
              <a:buNone/>
              <a:defRPr lang="it-IT" sz="3600" spc="0" baseline="0">
                <a:solidFill>
                  <a:schemeClr val="bg1"/>
                </a:solidFill>
                <a:latin typeface="+mn-lt"/>
              </a:defRPr>
            </a:lvl1pPr>
            <a:lvl2pPr marL="1138428" indent="-571500">
              <a:lnSpc>
                <a:spcPct val="120000"/>
              </a:lnSpc>
              <a:spcBef>
                <a:spcPts val="2000"/>
              </a:spcBef>
              <a:spcAft>
                <a:spcPts val="12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it-IT" sz="3600" spc="0"/>
            </a:lvl2pPr>
            <a:lvl3pPr marL="1723644" indent="-571500">
              <a:lnSpc>
                <a:spcPct val="120000"/>
              </a:lnSpc>
              <a:spcBef>
                <a:spcPts val="2000"/>
              </a:spcBef>
              <a:spcAft>
                <a:spcPts val="12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it-IT" sz="3600" spc="0"/>
            </a:lvl3pPr>
            <a:lvl4pPr marL="2304288" indent="-571500">
              <a:lnSpc>
                <a:spcPct val="120000"/>
              </a:lnSpc>
              <a:spcBef>
                <a:spcPts val="2000"/>
              </a:spcBef>
              <a:spcAft>
                <a:spcPts val="12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lang="it-IT" sz="3600" spc="0"/>
            </a:lvl4pPr>
          </a:lstStyle>
          <a:p>
            <a:pPr lvl="0" rtl="0"/>
            <a:r>
              <a:rPr lang="it-IT"/>
              <a:t>Fare clic per aggiungere contenuti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</p:txBody>
      </p:sp>
      <p:sp>
        <p:nvSpPr>
          <p:cNvPr id="16" name="Segnaposto numero diapositiva 5">
            <a:extLst>
              <a:ext uri="{FF2B5EF4-FFF2-40B4-BE49-F238E27FC236}">
                <a16:creationId xmlns:a16="http://schemas.microsoft.com/office/drawing/2014/main" id="{68477A85-1CCD-1BF5-8FF0-11B80AE2F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8281942" y="12452397"/>
            <a:ext cx="5486400" cy="730250"/>
          </a:xfrm>
        </p:spPr>
        <p:txBody>
          <a:bodyPr rtlCol="0">
            <a:noAutofit/>
          </a:bodyPr>
          <a:lstStyle>
            <a:lvl1pPr>
              <a:defRPr lang="it-IT" sz="2400">
                <a:solidFill>
                  <a:schemeClr val="bg1"/>
                </a:solidFill>
              </a:defRPr>
            </a:lvl1pPr>
          </a:lstStyle>
          <a:p>
            <a:pPr rtl="0"/>
            <a:fld id="{FE024F78-56A6-7740-B68D-8D4D026EDF3F}" type="slidenum">
              <a:rPr lang="it-IT" smtClean="0"/>
              <a:pPr rtl="0"/>
              <a:t>‹#›</a:t>
            </a:fld>
            <a:endParaRPr lang="it-IT" dirty="0"/>
          </a:p>
        </p:txBody>
      </p:sp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F0712911-615E-724B-FC0F-996291526D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3779254" y="5358960"/>
            <a:ext cx="8705324" cy="0"/>
          </a:xfrm>
          <a:prstGeom prst="line">
            <a:avLst/>
          </a:prstGeom>
          <a:ln w="25400">
            <a:gradFill>
              <a:gsLst>
                <a:gs pos="0">
                  <a:schemeClr val="accent4">
                    <a:lumMod val="50000"/>
                  </a:schemeClr>
                </a:gs>
                <a:gs pos="100000">
                  <a:schemeClr val="accent6"/>
                </a:gs>
              </a:gsLst>
              <a:lin ang="10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22232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Close-up of a hot air balloon viewed from below"/>
          <p:cNvSpPr>
            <a:spLocks noGrp="1"/>
          </p:cNvSpPr>
          <p:nvPr>
            <p:ph type="pic" idx="21"/>
          </p:nvPr>
        </p:nvSpPr>
        <p:spPr>
          <a:xfrm>
            <a:off x="9226574" y="1270000"/>
            <a:ext cx="16840152" cy="1118443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r>
              <a:t>Slide Title</a:t>
            </a:r>
          </a:p>
        </p:txBody>
      </p:sp>
      <p:sp>
        <p:nvSpPr>
          <p:cNvPr id="3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</p:spPr>
        <p:txBody>
          <a:bodyPr numCol="2" spcCol="1098550"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7900"/>
            <a:ext cx="9779000" cy="9347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61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2" name="Hot air balloons viewed from below against a blue sky"/>
          <p:cNvSpPr>
            <a:spLocks noGrp="1"/>
          </p:cNvSpPr>
          <p:nvPr>
            <p:ph type="pic" idx="22"/>
          </p:nvPr>
        </p:nvSpPr>
        <p:spPr>
          <a:xfrm>
            <a:off x="8432800" y="1263848"/>
            <a:ext cx="16850011" cy="1118820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Live Video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7900"/>
            <a:ext cx="9779000" cy="9347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72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7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7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Live Video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7900"/>
            <a:ext cx="9779000" cy="9347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82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8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8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">
    <p:bg>
      <p:bgPr>
        <a:solidFill>
          <a:srgbClr val="0034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ec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z="11600" b="0" spc="-232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Section Title</a:t>
            </a:r>
          </a:p>
        </p:txBody>
      </p:sp>
      <p:sp>
        <p:nvSpPr>
          <p:cNvPr id="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Title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37278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transition spd="med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tif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9" Type="http://schemas.openxmlformats.org/officeDocument/2006/relationships/image" Target="../media/image8.t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tif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9" Type="http://schemas.openxmlformats.org/officeDocument/2006/relationships/image" Target="../media/image8.t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jpg"/><Relationship Id="rId9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"/><Relationship Id="rId2" Type="http://schemas.openxmlformats.org/officeDocument/2006/relationships/image" Target="../media/image24.t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tif"/><Relationship Id="rId4" Type="http://schemas.openxmlformats.org/officeDocument/2006/relationships/image" Target="../media/image26.t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"/><Relationship Id="rId2" Type="http://schemas.openxmlformats.org/officeDocument/2006/relationships/image" Target="../media/image28.t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5.jpg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4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Joshua Appleby, Nikolay Azaryan, Sasha Horney, Tuuli Nissinen, Vincenzo Sansipersico"/>
          <p:cNvSpPr txBox="1">
            <a:spLocks noGrp="1"/>
          </p:cNvSpPr>
          <p:nvPr>
            <p:ph type="body" idx="21"/>
          </p:nvPr>
        </p:nvSpPr>
        <p:spPr>
          <a:xfrm>
            <a:off x="1206499" y="8558489"/>
            <a:ext cx="21971002" cy="109535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>
            <a:normAutofit fontScale="92500"/>
          </a:bodyPr>
          <a:lstStyle>
            <a:lvl1pPr algn="ctr" defTabSz="685165">
              <a:defRPr sz="4150">
                <a:solidFill>
                  <a:srgbClr val="123360"/>
                </a:solidFill>
              </a:defRPr>
            </a:lvl1pPr>
          </a:lstStyle>
          <a:p>
            <a:r>
              <a:t>Joshua Appleby, Nikolay Azaryan, Sasha Horney, Tuuli Nissinen, Vincenzo Sansipersico</a:t>
            </a:r>
          </a:p>
        </p:txBody>
      </p:sp>
      <p:sp>
        <p:nvSpPr>
          <p:cNvPr id="172" name="Advanced Training School on Operation of Accelerators"/>
          <p:cNvSpPr txBox="1">
            <a:spLocks noGrp="1"/>
          </p:cNvSpPr>
          <p:nvPr>
            <p:ph type="ctrTitle"/>
          </p:nvPr>
        </p:nvSpPr>
        <p:spPr>
          <a:xfrm>
            <a:off x="1206496" y="2359091"/>
            <a:ext cx="21971004" cy="4648201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123360"/>
                </a:solidFill>
              </a:defRPr>
            </a:lvl1pPr>
          </a:lstStyle>
          <a:p>
            <a:r>
              <a:t>Advanced Training School on Operation of Accelerators</a:t>
            </a:r>
          </a:p>
        </p:txBody>
      </p:sp>
      <p:sp>
        <p:nvSpPr>
          <p:cNvPr id="173" name="May 12 - 16, 2025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>
            <a:lvl1pPr algn="ctr">
              <a:defRPr sz="5000">
                <a:solidFill>
                  <a:srgbClr val="2860CA"/>
                </a:solidFill>
              </a:defRPr>
            </a:lvl1pPr>
          </a:lstStyle>
          <a:p>
            <a:r>
              <a:t>May 12 - 16, 2025</a:t>
            </a:r>
          </a:p>
        </p:txBody>
      </p:sp>
      <p:pic>
        <p:nvPicPr>
          <p:cNvPr id="174" name="LogoOutline-Blue.svg" descr="LogoOutline-Blue.sv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9499" y="10691690"/>
            <a:ext cx="1905001" cy="1905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5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0638" y="517692"/>
            <a:ext cx="5642724" cy="276993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6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7073" y="10691690"/>
            <a:ext cx="1905001" cy="1905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7" name="pasted-movie.png" descr="pasted-movi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7370" y="10732702"/>
            <a:ext cx="3694568" cy="1822977"/>
          </a:xfrm>
          <a:prstGeom prst="rect">
            <a:avLst/>
          </a:prstGeom>
          <a:ln w="12700">
            <a:miter lim="400000"/>
          </a:ln>
        </p:spPr>
      </p:pic>
      <p:pic>
        <p:nvPicPr>
          <p:cNvPr id="178" name="Image" descr="Image"/>
          <p:cNvPicPr>
            <a:picLocks noChangeAspect="1"/>
          </p:cNvPicPr>
          <p:nvPr/>
        </p:nvPicPr>
        <p:blipFill>
          <a:blip r:embed="rId6"/>
          <a:srcRect l="10454" t="28318" r="9439" b="28318"/>
          <a:stretch>
            <a:fillRect/>
          </a:stretch>
        </p:blipFill>
        <p:spPr>
          <a:xfrm>
            <a:off x="19110958" y="10732766"/>
            <a:ext cx="4765628" cy="182299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9" name="pasted-movie.png" descr="pasted-movie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963268" y="10783686"/>
            <a:ext cx="1806207" cy="1721008"/>
          </a:xfrm>
          <a:prstGeom prst="rect">
            <a:avLst/>
          </a:prstGeom>
          <a:ln w="12700">
            <a:miter lim="400000"/>
          </a:ln>
        </p:spPr>
      </p:pic>
      <p:pic>
        <p:nvPicPr>
          <p:cNvPr id="180" name="logo_TAU_2line_eng_purple_RGB.png" descr="logo_TAU_2line_eng_purple_RGB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69709" y="10691690"/>
            <a:ext cx="3318910" cy="1905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1" name="Image" descr="Image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493854" y="10259225"/>
            <a:ext cx="2819364" cy="276993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9CF1264-99D4-78FA-AA38-F503E7935DB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56311"/>
          <a:stretch/>
        </p:blipFill>
        <p:spPr>
          <a:xfrm>
            <a:off x="446242" y="3356039"/>
            <a:ext cx="15268476" cy="3726158"/>
          </a:xfrm>
          <a:prstGeom prst="rect">
            <a:avLst/>
          </a:prstGeom>
        </p:spPr>
      </p:pic>
      <p:pic>
        <p:nvPicPr>
          <p:cNvPr id="7" name="Picture 6" descr="A drawing on a paper&#10;&#10;AI-generated content may be incorrect.">
            <a:extLst>
              <a:ext uri="{FF2B5EF4-FFF2-40B4-BE49-F238E27FC236}">
                <a16:creationId xmlns:a16="http://schemas.microsoft.com/office/drawing/2014/main" id="{7237309D-C071-54CB-56CA-6D0473C75E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4" t="11556" r="2830" b="41867"/>
          <a:stretch/>
        </p:blipFill>
        <p:spPr>
          <a:xfrm>
            <a:off x="14769374" y="1109364"/>
            <a:ext cx="9168384" cy="638860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B699557-4CB4-3058-E42C-5B142BB6FE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121" y="7497973"/>
            <a:ext cx="23937758" cy="521240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13D355B-BCE0-284E-1140-0DA4ADC311DF}"/>
              </a:ext>
            </a:extLst>
          </p:cNvPr>
          <p:cNvSpPr txBox="1">
            <a:spLocks/>
          </p:cNvSpPr>
          <p:nvPr/>
        </p:nvSpPr>
        <p:spPr>
          <a:xfrm>
            <a:off x="1676400" y="869458"/>
            <a:ext cx="21031200" cy="13632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b">
            <a:normAutofit/>
          </a:bodyPr>
          <a:lstStyle>
            <a:lvl1pPr marL="0" marR="0" indent="0" algn="ctr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0" b="1" i="0" u="none" strike="noStrike" cap="none" spc="-170" baseline="0">
                <a:solidFill>
                  <a:schemeClr val="accent1">
                    <a:hueOff val="114395"/>
                    <a:lumOff val="-24975"/>
                  </a:schemeClr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0" marR="0" indent="4572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chemeClr val="accent1">
                    <a:hueOff val="114395"/>
                    <a:lumOff val="-24975"/>
                  </a:schemeClr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0" marR="0" indent="9144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chemeClr val="accent1">
                    <a:hueOff val="114395"/>
                    <a:lumOff val="-24975"/>
                  </a:schemeClr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0" marR="0" indent="13716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chemeClr val="accent1">
                    <a:hueOff val="114395"/>
                    <a:lumOff val="-24975"/>
                  </a:schemeClr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0" marR="0" indent="18288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chemeClr val="accent1">
                    <a:hueOff val="114395"/>
                    <a:lumOff val="-24975"/>
                  </a:schemeClr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0" marR="0" indent="22860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chemeClr val="accent1">
                    <a:hueOff val="114395"/>
                    <a:lumOff val="-24975"/>
                  </a:schemeClr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0" marR="0" indent="27432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chemeClr val="accent1">
                    <a:hueOff val="114395"/>
                    <a:lumOff val="-24975"/>
                  </a:schemeClr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0" marR="0" indent="32004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chemeClr val="accent1">
                    <a:hueOff val="114395"/>
                    <a:lumOff val="-24975"/>
                  </a:schemeClr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0" marR="0" indent="36576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chemeClr val="accent1">
                    <a:hueOff val="114395"/>
                    <a:lumOff val="-24975"/>
                  </a:schemeClr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algn="l" hangingPunct="1"/>
            <a:r>
              <a:rPr lang="en-GB" sz="8500" dirty="0"/>
              <a:t>PSB Facility</a:t>
            </a:r>
          </a:p>
        </p:txBody>
      </p:sp>
    </p:spTree>
    <p:extLst>
      <p:ext uri="{BB962C8B-B14F-4D97-AF65-F5344CB8AC3E}">
        <p14:creationId xmlns:p14="http://schemas.microsoft.com/office/powerpoint/2010/main" val="13119482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sitting at a table&#10;&#10;AI-generated content may be incorrect.">
            <a:extLst>
              <a:ext uri="{FF2B5EF4-FFF2-40B4-BE49-F238E27FC236}">
                <a16:creationId xmlns:a16="http://schemas.microsoft.com/office/drawing/2014/main" id="{6797BF9A-1C3E-A0B8-D0A8-763613319D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1744" y="950976"/>
            <a:ext cx="10533888" cy="790041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88482D2-9ABE-383F-1870-0CF8F20CADB8}"/>
              </a:ext>
            </a:extLst>
          </p:cNvPr>
          <p:cNvSpPr txBox="1"/>
          <p:nvPr/>
        </p:nvSpPr>
        <p:spPr>
          <a:xfrm>
            <a:off x="1544709" y="2039240"/>
            <a:ext cx="11305658" cy="10107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/>
              <a:t>What we did</a:t>
            </a:r>
          </a:p>
          <a:p>
            <a:pPr marL="571500" indent="-571500">
              <a:spcBef>
                <a:spcPts val="2000"/>
              </a:spcBef>
              <a:buFontTx/>
              <a:buChar char="-"/>
            </a:pPr>
            <a:r>
              <a:rPr lang="en-US" sz="3000" dirty="0"/>
              <a:t>Started the EBIS ion source and did a mass scan</a:t>
            </a:r>
          </a:p>
          <a:p>
            <a:pPr marL="571500" indent="-571500">
              <a:spcBef>
                <a:spcPts val="2000"/>
              </a:spcBef>
              <a:buFontTx/>
              <a:buChar char="-"/>
            </a:pPr>
            <a:r>
              <a:rPr lang="en-US" sz="3000" dirty="0"/>
              <a:t>Tuned the beam optics for A/q = 2.5 and get up to 3 </a:t>
            </a:r>
            <a:r>
              <a:rPr lang="en-US" sz="3000" dirty="0" err="1"/>
              <a:t>pA</a:t>
            </a:r>
            <a:r>
              <a:rPr lang="en-US" sz="3000" dirty="0"/>
              <a:t> at the end of beamline</a:t>
            </a:r>
          </a:p>
          <a:p>
            <a:pPr marL="571500" indent="-571500">
              <a:spcBef>
                <a:spcPts val="2000"/>
              </a:spcBef>
              <a:buFontTx/>
              <a:buChar char="-"/>
            </a:pPr>
            <a:r>
              <a:rPr lang="en-GB" sz="3000" dirty="0"/>
              <a:t>Not succeeded with A/q = 4 -&gt; went to 3</a:t>
            </a:r>
          </a:p>
          <a:p>
            <a:pPr marL="571500" indent="-571500">
              <a:spcBef>
                <a:spcPts val="2000"/>
              </a:spcBef>
              <a:buFontTx/>
              <a:buChar char="-"/>
            </a:pPr>
            <a:r>
              <a:rPr lang="en-GB" sz="3000" dirty="0"/>
              <a:t>Scaled the beam optics for a new A/q ratio </a:t>
            </a:r>
          </a:p>
          <a:p>
            <a:pPr marL="571500" indent="-571500">
              <a:spcBef>
                <a:spcPts val="2000"/>
              </a:spcBef>
              <a:buFontTx/>
              <a:buChar char="-"/>
            </a:pPr>
            <a:r>
              <a:rPr lang="en-GB" sz="3000" dirty="0"/>
              <a:t>Tried to improve the transmission – get about 50%</a:t>
            </a:r>
          </a:p>
          <a:p>
            <a:pPr marL="571500" indent="-571500">
              <a:spcBef>
                <a:spcPts val="2000"/>
              </a:spcBef>
              <a:buFontTx/>
              <a:buChar char="-"/>
            </a:pPr>
            <a:r>
              <a:rPr lang="en-GB" sz="3000" dirty="0"/>
              <a:t>Reduced the gradient from 2.85 MeV/u to 2.5 MeV/u</a:t>
            </a:r>
          </a:p>
          <a:p>
            <a:pPr>
              <a:spcBef>
                <a:spcPts val="2000"/>
              </a:spcBef>
            </a:pPr>
            <a:br>
              <a:rPr lang="en-GB" sz="3000" b="1" dirty="0"/>
            </a:br>
            <a:br>
              <a:rPr lang="en-GB" sz="3000" b="1" dirty="0"/>
            </a:br>
            <a:r>
              <a:rPr lang="en-GB" sz="3000" b="1" dirty="0"/>
              <a:t>What we learned</a:t>
            </a:r>
          </a:p>
          <a:p>
            <a:pPr>
              <a:spcBef>
                <a:spcPts val="2000"/>
              </a:spcBef>
            </a:pPr>
            <a:r>
              <a:rPr lang="en-GB" sz="3000" dirty="0"/>
              <a:t>Always better make a notes what we did </a:t>
            </a:r>
          </a:p>
          <a:p>
            <a:pPr marL="571500" indent="-571500">
              <a:buFontTx/>
              <a:buChar char="-"/>
            </a:pPr>
            <a:endParaRPr lang="en-GB" sz="3000" dirty="0"/>
          </a:p>
          <a:p>
            <a:pPr marL="571500" indent="-571500">
              <a:buFontTx/>
              <a:buChar char="-"/>
            </a:pPr>
            <a:endParaRPr lang="en-GB" sz="3000" dirty="0"/>
          </a:p>
          <a:p>
            <a:pPr marL="571500" indent="-571500">
              <a:buFontTx/>
              <a:buChar char="-"/>
            </a:pPr>
            <a:endParaRPr lang="en-GB" sz="3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6021847-5531-A8A2-5CF6-7B74B05DDC5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8" b="2424"/>
          <a:stretch/>
        </p:blipFill>
        <p:spPr>
          <a:xfrm>
            <a:off x="40758296" y="-10248899"/>
            <a:ext cx="22949568" cy="11235726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45F0670F-EEDA-7601-5076-4C59C5EF0ECA}"/>
              </a:ext>
            </a:extLst>
          </p:cNvPr>
          <p:cNvGrpSpPr/>
          <p:nvPr/>
        </p:nvGrpSpPr>
        <p:grpSpPr>
          <a:xfrm>
            <a:off x="566058" y="9119346"/>
            <a:ext cx="23251884" cy="4864608"/>
            <a:chOff x="283029" y="4707158"/>
            <a:chExt cx="11625942" cy="2432304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56C0FBFA-C0F0-F982-B597-16921EACA8EF}"/>
                </a:ext>
              </a:extLst>
            </p:cNvPr>
            <p:cNvGrpSpPr/>
            <p:nvPr/>
          </p:nvGrpSpPr>
          <p:grpSpPr>
            <a:xfrm>
              <a:off x="283029" y="4707158"/>
              <a:ext cx="11625942" cy="2432304"/>
              <a:chOff x="3241" y="4076235"/>
              <a:chExt cx="17580599" cy="3219450"/>
            </a:xfrm>
          </p:grpSpPr>
          <p:pic>
            <p:nvPicPr>
              <p:cNvPr id="8" name="Picture 2">
                <a:extLst>
                  <a:ext uri="{FF2B5EF4-FFF2-40B4-BE49-F238E27FC236}">
                    <a16:creationId xmlns:a16="http://schemas.microsoft.com/office/drawing/2014/main" id="{358B3A54-A3C8-DC46-B33C-BD72D1E9BD1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458" t="12378" b="40677"/>
              <a:stretch/>
            </p:blipFill>
            <p:spPr bwMode="auto">
              <a:xfrm>
                <a:off x="10739338" y="4076235"/>
                <a:ext cx="6844502" cy="32194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" name="Picture 2">
                <a:extLst>
                  <a:ext uri="{FF2B5EF4-FFF2-40B4-BE49-F238E27FC236}">
                    <a16:creationId xmlns:a16="http://schemas.microsoft.com/office/drawing/2014/main" id="{EB852BA1-F502-5D7E-FF6F-C297B5A0772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748" t="18186" b="27185"/>
              <a:stretch/>
            </p:blipFill>
            <p:spPr bwMode="auto">
              <a:xfrm>
                <a:off x="3241" y="4559725"/>
                <a:ext cx="3266996" cy="202740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" name="Picture 2">
                <a:extLst>
                  <a:ext uri="{FF2B5EF4-FFF2-40B4-BE49-F238E27FC236}">
                    <a16:creationId xmlns:a16="http://schemas.microsoft.com/office/drawing/2014/main" id="{0FB28D79-F2D5-97D2-CE7E-F88D300CAA2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78" t="58888" b="9297"/>
              <a:stretch/>
            </p:blipFill>
            <p:spPr bwMode="auto">
              <a:xfrm>
                <a:off x="2185987" y="5095104"/>
                <a:ext cx="8732097" cy="198302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73C5689-9994-AE9D-A7B0-C6C09D55B1EC}"/>
                </a:ext>
              </a:extLst>
            </p:cNvPr>
            <p:cNvCxnSpPr/>
            <p:nvPr/>
          </p:nvCxnSpPr>
          <p:spPr>
            <a:xfrm>
              <a:off x="631825" y="5721350"/>
              <a:ext cx="1295400" cy="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3129832-6CD5-A6D2-3724-7DB4FC80641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927225" y="5721350"/>
              <a:ext cx="44450" cy="504656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92D11B59-E38F-8C2C-35D0-59886889A8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03425" y="6226006"/>
              <a:ext cx="6683375" cy="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2C7CAA8-A43A-6FC6-EC23-412A7599AC6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86800" y="5721350"/>
              <a:ext cx="403008" cy="504656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A286F05A-C151-8FE4-50F9-16659691ABF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89808" y="5353050"/>
              <a:ext cx="0" cy="376195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037116F-5E6E-3C40-4322-741D7F335B87}"/>
              </a:ext>
            </a:extLst>
          </p:cNvPr>
          <p:cNvSpPr txBox="1">
            <a:spLocks/>
          </p:cNvSpPr>
          <p:nvPr/>
        </p:nvSpPr>
        <p:spPr>
          <a:xfrm>
            <a:off x="1263650" y="601340"/>
            <a:ext cx="21031200" cy="13632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b">
            <a:normAutofit/>
          </a:bodyPr>
          <a:lstStyle>
            <a:lvl1pPr marL="0" marR="0" indent="0" algn="ctr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0" b="1" i="0" u="none" strike="noStrike" cap="none" spc="-170" baseline="0">
                <a:solidFill>
                  <a:schemeClr val="accent1">
                    <a:hueOff val="114395"/>
                    <a:lumOff val="-24975"/>
                  </a:schemeClr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0" marR="0" indent="4572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chemeClr val="accent1">
                    <a:hueOff val="114395"/>
                    <a:lumOff val="-24975"/>
                  </a:schemeClr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0" marR="0" indent="9144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chemeClr val="accent1">
                    <a:hueOff val="114395"/>
                    <a:lumOff val="-24975"/>
                  </a:schemeClr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0" marR="0" indent="13716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chemeClr val="accent1">
                    <a:hueOff val="114395"/>
                    <a:lumOff val="-24975"/>
                  </a:schemeClr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0" marR="0" indent="18288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chemeClr val="accent1">
                    <a:hueOff val="114395"/>
                    <a:lumOff val="-24975"/>
                  </a:schemeClr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0" marR="0" indent="22860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chemeClr val="accent1">
                    <a:hueOff val="114395"/>
                    <a:lumOff val="-24975"/>
                  </a:schemeClr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0" marR="0" indent="27432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chemeClr val="accent1">
                    <a:hueOff val="114395"/>
                    <a:lumOff val="-24975"/>
                  </a:schemeClr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0" marR="0" indent="32004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chemeClr val="accent1">
                    <a:hueOff val="114395"/>
                    <a:lumOff val="-24975"/>
                  </a:schemeClr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0" marR="0" indent="36576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chemeClr val="accent1">
                    <a:hueOff val="114395"/>
                    <a:lumOff val="-24975"/>
                  </a:schemeClr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algn="l" hangingPunct="1"/>
            <a:r>
              <a:rPr lang="en-GB" sz="8500" dirty="0"/>
              <a:t>ISOLDE</a:t>
            </a:r>
          </a:p>
        </p:txBody>
      </p:sp>
    </p:spTree>
    <p:extLst>
      <p:ext uri="{BB962C8B-B14F-4D97-AF65-F5344CB8AC3E}">
        <p14:creationId xmlns:p14="http://schemas.microsoft.com/office/powerpoint/2010/main" val="8773850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Joshua Appleby, Nikolay Azaryan, Sasha Horney, Tuuli Nissinen, Vincenzo Sansipersico"/>
          <p:cNvSpPr txBox="1">
            <a:spLocks noGrp="1"/>
          </p:cNvSpPr>
          <p:nvPr>
            <p:ph type="body" idx="21"/>
          </p:nvPr>
        </p:nvSpPr>
        <p:spPr>
          <a:xfrm>
            <a:off x="1206499" y="8558489"/>
            <a:ext cx="21971002" cy="109535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>
            <a:normAutofit fontScale="92500"/>
          </a:bodyPr>
          <a:lstStyle>
            <a:lvl1pPr algn="ctr" defTabSz="685165">
              <a:defRPr sz="4150">
                <a:solidFill>
                  <a:srgbClr val="123360"/>
                </a:solidFill>
              </a:defRPr>
            </a:lvl1pPr>
          </a:lstStyle>
          <a:p>
            <a:r>
              <a:t>Joshua Appleby, Nikolay Azaryan, Sasha Horney, Tuuli Nissinen, Vincenzo Sansipersico</a:t>
            </a:r>
          </a:p>
        </p:txBody>
      </p:sp>
      <p:sp>
        <p:nvSpPr>
          <p:cNvPr id="212" name="Thank you for a great school!"/>
          <p:cNvSpPr txBox="1">
            <a:spLocks noGrp="1"/>
          </p:cNvSpPr>
          <p:nvPr>
            <p:ph type="ctrTitle"/>
          </p:nvPr>
        </p:nvSpPr>
        <p:spPr>
          <a:xfrm>
            <a:off x="1206496" y="2359091"/>
            <a:ext cx="21971004" cy="4648201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123360"/>
                </a:solidFill>
              </a:defRPr>
            </a:lvl1pPr>
          </a:lstStyle>
          <a:p>
            <a:r>
              <a:t>Thank you for a great school!</a:t>
            </a:r>
          </a:p>
        </p:txBody>
      </p:sp>
      <p:pic>
        <p:nvPicPr>
          <p:cNvPr id="213" name="LogoOutline-Blue.svg" descr="LogoOutline-Blue.sv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9500" y="10691690"/>
            <a:ext cx="1905000" cy="1905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14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0638" y="517692"/>
            <a:ext cx="5642724" cy="2769931"/>
          </a:xfrm>
          <a:prstGeom prst="rect">
            <a:avLst/>
          </a:prstGeom>
          <a:ln w="12700">
            <a:miter lim="400000"/>
          </a:ln>
        </p:spPr>
      </p:pic>
      <p:pic>
        <p:nvPicPr>
          <p:cNvPr id="215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7073" y="10691690"/>
            <a:ext cx="1905001" cy="1905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16" name="pasted-movie.png" descr="pasted-movi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7370" y="10732702"/>
            <a:ext cx="3694567" cy="1822977"/>
          </a:xfrm>
          <a:prstGeom prst="rect">
            <a:avLst/>
          </a:prstGeom>
          <a:ln w="12700">
            <a:miter lim="400000"/>
          </a:ln>
        </p:spPr>
      </p:pic>
      <p:pic>
        <p:nvPicPr>
          <p:cNvPr id="217" name="Image" descr="Image"/>
          <p:cNvPicPr>
            <a:picLocks noChangeAspect="1"/>
          </p:cNvPicPr>
          <p:nvPr/>
        </p:nvPicPr>
        <p:blipFill>
          <a:blip r:embed="rId6"/>
          <a:srcRect l="10454" t="28318" r="9439" b="28318"/>
          <a:stretch>
            <a:fillRect/>
          </a:stretch>
        </p:blipFill>
        <p:spPr>
          <a:xfrm>
            <a:off x="19110958" y="10732767"/>
            <a:ext cx="4765628" cy="1822990"/>
          </a:xfrm>
          <a:prstGeom prst="rect">
            <a:avLst/>
          </a:prstGeom>
          <a:ln w="12700">
            <a:miter lim="400000"/>
          </a:ln>
        </p:spPr>
      </p:pic>
      <p:pic>
        <p:nvPicPr>
          <p:cNvPr id="218" name="pasted-movie.png" descr="pasted-movie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963268" y="10783686"/>
            <a:ext cx="1806206" cy="1721008"/>
          </a:xfrm>
          <a:prstGeom prst="rect">
            <a:avLst/>
          </a:prstGeom>
          <a:ln w="12700">
            <a:miter lim="400000"/>
          </a:ln>
        </p:spPr>
      </p:pic>
      <p:pic>
        <p:nvPicPr>
          <p:cNvPr id="219" name="logo_TAU_2line_eng_purple_RGB.png" descr="logo_TAU_2line_eng_purple_RGB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69709" y="10691690"/>
            <a:ext cx="3318910" cy="1905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0" name="Image" descr="Image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493853" y="10259224"/>
            <a:ext cx="2819364" cy="276993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Tuuli Nissine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Tuuli Nissinen</a:t>
            </a:r>
          </a:p>
        </p:txBody>
      </p:sp>
      <p:sp>
        <p:nvSpPr>
          <p:cNvPr id="184" name="MSc (Tech) in Physics, ex-CERN Technical Student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MSc (Tech) in Physics, ex-CERN Technical Student</a:t>
            </a:r>
          </a:p>
        </p:txBody>
      </p:sp>
      <p:pic>
        <p:nvPicPr>
          <p:cNvPr id="185" name="OMC_logo.pdf" descr="OMC_logo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05376" y="515217"/>
            <a:ext cx="2924170" cy="1063718"/>
          </a:xfrm>
          <a:prstGeom prst="rect">
            <a:avLst/>
          </a:prstGeom>
          <a:ln w="12700">
            <a:miter lim="400000"/>
          </a:ln>
        </p:spPr>
      </p:pic>
      <p:pic>
        <p:nvPicPr>
          <p:cNvPr id="186" name="LogoOutline-Blue.svg" descr="LogoOutline-Blue.sv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5889" y="330494"/>
            <a:ext cx="1433164" cy="14331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87" name="logo_TAU_2line_eng_purple_RGB.png" descr="logo_TAU_2line_eng_purple_RGB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02696" y="330494"/>
            <a:ext cx="2496870" cy="14331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88" name="IMG_3842.jpeg" descr="IMG_3842.jpe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7679765" y="4334734"/>
            <a:ext cx="6062584" cy="8083444"/>
          </a:xfrm>
          <a:prstGeom prst="rect">
            <a:avLst/>
          </a:prstGeom>
          <a:ln w="12700">
            <a:miter lim="400000"/>
          </a:ln>
        </p:spPr>
      </p:pic>
      <p:sp>
        <p:nvSpPr>
          <p:cNvPr id="189" name="CERN work on optics for the LHC, BE-ABP-LNO…"/>
          <p:cNvSpPr txBox="1">
            <a:spLocks noGrp="1"/>
          </p:cNvSpPr>
          <p:nvPr>
            <p:ph type="body" sz="half" idx="1"/>
          </p:nvPr>
        </p:nvSpPr>
        <p:spPr>
          <a:xfrm>
            <a:off x="1206500" y="3727804"/>
            <a:ext cx="14000997" cy="8256012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2000"/>
              </a:spcBef>
            </a:pPr>
            <a:r>
              <a:rPr dirty="0"/>
              <a:t>CERN work on optics for the LHC, BE-ABP-LNO</a:t>
            </a:r>
          </a:p>
          <a:p>
            <a:pPr lvl="1">
              <a:spcBef>
                <a:spcPts val="2000"/>
              </a:spcBef>
              <a:defRPr sz="4000"/>
            </a:pPr>
            <a:r>
              <a:rPr dirty="0"/>
              <a:t>validation of the LHC Transverse Damper (ADT) for optics measurements</a:t>
            </a:r>
          </a:p>
          <a:p>
            <a:pPr lvl="1">
              <a:spcBef>
                <a:spcPts val="2000"/>
              </a:spcBef>
              <a:defRPr sz="4000"/>
            </a:pPr>
            <a:r>
              <a:rPr dirty="0"/>
              <a:t>prior experience in operations, eager to learn more</a:t>
            </a:r>
            <a:br>
              <a:rPr dirty="0"/>
            </a:br>
            <a:endParaRPr dirty="0"/>
          </a:p>
          <a:p>
            <a:pPr>
              <a:spcBef>
                <a:spcPts val="2000"/>
              </a:spcBef>
            </a:pPr>
            <a:r>
              <a:rPr dirty="0"/>
              <a:t>currently applying for PhDs </a:t>
            </a:r>
            <a:br>
              <a:rPr dirty="0"/>
            </a:br>
            <a:r>
              <a:rPr dirty="0"/>
              <a:t>in accelerator physics </a:t>
            </a:r>
            <a:br>
              <a:rPr dirty="0"/>
            </a:br>
            <a:r>
              <a:rPr dirty="0"/>
              <a:t>→ </a:t>
            </a:r>
            <a:r>
              <a:rPr sz="4000" dirty="0"/>
              <a:t>excellent opportunity to </a:t>
            </a:r>
            <a:br>
              <a:rPr sz="4000" dirty="0"/>
            </a:br>
            <a:r>
              <a:rPr sz="4000" dirty="0"/>
              <a:t>get a broader overview</a:t>
            </a:r>
          </a:p>
        </p:txBody>
      </p:sp>
      <p:pic>
        <p:nvPicPr>
          <p:cNvPr id="190" name="pasted-movie.png" descr="pasted-movie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45713" y="7598245"/>
            <a:ext cx="7063705" cy="4820040"/>
          </a:xfrm>
          <a:prstGeom prst="rect">
            <a:avLst/>
          </a:prstGeom>
          <a:ln w="12700">
            <a:miter lim="400000"/>
          </a:ln>
        </p:spPr>
      </p:pic>
      <p:pic>
        <p:nvPicPr>
          <p:cNvPr id="191" name="b1_hor_tbt_adt_acd.pdf" descr="b1_hor_tbt_adt_acd.pd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3335" y="10285179"/>
            <a:ext cx="9050605" cy="265253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831200" y="461867"/>
            <a:ext cx="22721600" cy="15272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/>
          <a:p>
            <a:r>
              <a:rPr lang="en" b="1"/>
              <a:t>Sasha - an introduction</a:t>
            </a:r>
            <a:endParaRPr b="1"/>
          </a:p>
        </p:txBody>
      </p:sp>
      <p:pic>
        <p:nvPicPr>
          <p:cNvPr id="55" name="Google Shape;55;p13" title="HiLumi-logo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268867" y="6783627"/>
            <a:ext cx="2482864" cy="10059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 title="oxfordlogo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1200" y="5809067"/>
            <a:ext cx="2955067" cy="2955067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0933" y="2072400"/>
            <a:ext cx="6052267" cy="2576533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067202" y="2057268"/>
            <a:ext cx="2335069" cy="2335069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0546932" y="2057267"/>
            <a:ext cx="5119267" cy="249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6677674" y="2095264"/>
            <a:ext cx="2860253" cy="242120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5961267" y="6954626"/>
            <a:ext cx="1964933" cy="663933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3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19329667" y="2490872"/>
            <a:ext cx="4753467" cy="173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445607" y="6075998"/>
            <a:ext cx="2860253" cy="242120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3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8305867" y="6416805"/>
            <a:ext cx="4753467" cy="17396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3"/>
          <p:cNvSpPr/>
          <p:nvPr/>
        </p:nvSpPr>
        <p:spPr>
          <a:xfrm>
            <a:off x="6177067" y="3184267"/>
            <a:ext cx="706400" cy="3528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43800" tIns="243800" rIns="243800" bIns="243800" anchor="ctr" anchorCtr="0">
            <a:noAutofit/>
          </a:bodyPr>
          <a:lstStyle/>
          <a:p>
            <a:pPr algn="ctr">
              <a:spcBef>
                <a:spcPts val="0"/>
              </a:spcBef>
            </a:pPr>
            <a:endParaRPr sz="12800"/>
          </a:p>
        </p:txBody>
      </p:sp>
      <p:sp>
        <p:nvSpPr>
          <p:cNvPr id="66" name="Google Shape;66;p13"/>
          <p:cNvSpPr/>
          <p:nvPr/>
        </p:nvSpPr>
        <p:spPr>
          <a:xfrm>
            <a:off x="9586000" y="3184267"/>
            <a:ext cx="706400" cy="3528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43800" tIns="243800" rIns="243800" bIns="243800" anchor="ctr" anchorCtr="0">
            <a:noAutofit/>
          </a:bodyPr>
          <a:lstStyle/>
          <a:p>
            <a:pPr algn="ctr">
              <a:spcBef>
                <a:spcPts val="0"/>
              </a:spcBef>
            </a:pPr>
            <a:endParaRPr sz="12800"/>
          </a:p>
        </p:txBody>
      </p:sp>
      <p:sp>
        <p:nvSpPr>
          <p:cNvPr id="67" name="Google Shape;67;p13"/>
          <p:cNvSpPr/>
          <p:nvPr/>
        </p:nvSpPr>
        <p:spPr>
          <a:xfrm>
            <a:off x="15778267" y="3184267"/>
            <a:ext cx="706400" cy="3528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43800" tIns="243800" rIns="243800" bIns="243800" anchor="ctr" anchorCtr="0">
            <a:noAutofit/>
          </a:bodyPr>
          <a:lstStyle/>
          <a:p>
            <a:pPr algn="ctr">
              <a:spcBef>
                <a:spcPts val="0"/>
              </a:spcBef>
            </a:pPr>
            <a:endParaRPr sz="12800"/>
          </a:p>
        </p:txBody>
      </p:sp>
      <p:sp>
        <p:nvSpPr>
          <p:cNvPr id="68" name="Google Shape;68;p13"/>
          <p:cNvSpPr/>
          <p:nvPr/>
        </p:nvSpPr>
        <p:spPr>
          <a:xfrm>
            <a:off x="4371800" y="7110200"/>
            <a:ext cx="706400" cy="3528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43800" tIns="243800" rIns="243800" bIns="243800" anchor="ctr" anchorCtr="0">
            <a:noAutofit/>
          </a:bodyPr>
          <a:lstStyle/>
          <a:p>
            <a:pPr algn="ctr">
              <a:spcBef>
                <a:spcPts val="0"/>
              </a:spcBef>
            </a:pPr>
            <a:endParaRPr sz="12800"/>
          </a:p>
        </p:txBody>
      </p:sp>
      <p:sp>
        <p:nvSpPr>
          <p:cNvPr id="69" name="Google Shape;69;p13"/>
          <p:cNvSpPr txBox="1"/>
          <p:nvPr/>
        </p:nvSpPr>
        <p:spPr>
          <a:xfrm>
            <a:off x="2829467" y="7596400"/>
            <a:ext cx="8000000" cy="8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800" tIns="243800" rIns="243800" bIns="243800" anchor="ctr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" sz="12800"/>
              <a:t> </a:t>
            </a:r>
            <a:endParaRPr sz="12800"/>
          </a:p>
        </p:txBody>
      </p:sp>
      <p:pic>
        <p:nvPicPr>
          <p:cNvPr id="70" name="Google Shape;70;p13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618668" y="9727233"/>
            <a:ext cx="4112168" cy="3738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3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831200" y="10191199"/>
            <a:ext cx="7452867" cy="2955067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3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13569665" y="9525765"/>
            <a:ext cx="8713069" cy="400100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3"/>
          <p:cNvSpPr txBox="1"/>
          <p:nvPr/>
        </p:nvSpPr>
        <p:spPr>
          <a:xfrm>
            <a:off x="19008133" y="4895733"/>
            <a:ext cx="4753600" cy="46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800" tIns="243800" rIns="243800" bIns="243800" anchor="t" anchorCtr="0">
            <a:noAutofit/>
          </a:bodyPr>
          <a:lstStyle/>
          <a:p>
            <a:pPr>
              <a:spcBef>
                <a:spcPts val="0"/>
              </a:spcBef>
            </a:pPr>
            <a:endParaRPr>
              <a:solidFill>
                <a:schemeClr val="dk2"/>
              </a:solidFill>
            </a:endParaRPr>
          </a:p>
        </p:txBody>
      </p:sp>
      <p:sp>
        <p:nvSpPr>
          <p:cNvPr id="74" name="Google Shape;74;p13"/>
          <p:cNvSpPr txBox="1"/>
          <p:nvPr/>
        </p:nvSpPr>
        <p:spPr>
          <a:xfrm>
            <a:off x="17422467" y="4587968"/>
            <a:ext cx="7155200" cy="46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800" tIns="243800" rIns="243800" bIns="243800" anchor="t" anchorCtr="0">
            <a:noAutofit/>
          </a:bodyPr>
          <a:lstStyle/>
          <a:p>
            <a:pPr marL="1219215" indent="-812810">
              <a:spcBef>
                <a:spcPts val="0"/>
              </a:spcBef>
              <a:buClr>
                <a:schemeClr val="dk2"/>
              </a:buClr>
              <a:buSzPts val="1200"/>
              <a:buChar char="❖"/>
            </a:pPr>
            <a:r>
              <a:rPr lang="en" sz="3200">
                <a:solidFill>
                  <a:schemeClr val="dk2"/>
                </a:solidFill>
              </a:rPr>
              <a:t>Did my MPhys @ University of Bristol</a:t>
            </a:r>
            <a:endParaRPr sz="3200">
              <a:solidFill>
                <a:schemeClr val="dk2"/>
              </a:solidFill>
            </a:endParaRPr>
          </a:p>
          <a:p>
            <a:pPr marL="1219215">
              <a:spcBef>
                <a:spcPts val="0"/>
              </a:spcBef>
            </a:pPr>
            <a:endParaRPr sz="3200">
              <a:solidFill>
                <a:schemeClr val="dk2"/>
              </a:solidFill>
            </a:endParaRPr>
          </a:p>
          <a:p>
            <a:pPr marL="1219215" indent="-812810">
              <a:spcBef>
                <a:spcPts val="0"/>
              </a:spcBef>
              <a:buClr>
                <a:schemeClr val="dk2"/>
              </a:buClr>
              <a:buSzPts val="1200"/>
              <a:buChar char="❖"/>
            </a:pPr>
            <a:r>
              <a:rPr lang="en" sz="3200">
                <a:solidFill>
                  <a:schemeClr val="dk2"/>
                </a:solidFill>
              </a:rPr>
              <a:t>In my final year of DPhil @ University of Oxford and CERN Doctoral student</a:t>
            </a:r>
            <a:endParaRPr sz="3200">
              <a:solidFill>
                <a:schemeClr val="dk2"/>
              </a:solidFill>
            </a:endParaRPr>
          </a:p>
          <a:p>
            <a:pPr marL="1219215">
              <a:spcBef>
                <a:spcPts val="0"/>
              </a:spcBef>
            </a:pPr>
            <a:endParaRPr sz="3200">
              <a:solidFill>
                <a:schemeClr val="dk2"/>
              </a:solidFill>
            </a:endParaRPr>
          </a:p>
          <a:p>
            <a:pPr marL="1219215" indent="-812810">
              <a:spcBef>
                <a:spcPts val="0"/>
              </a:spcBef>
              <a:buClr>
                <a:schemeClr val="dk2"/>
              </a:buClr>
              <a:buSzPts val="1200"/>
              <a:buChar char="❖"/>
            </a:pPr>
            <a:r>
              <a:rPr lang="en" sz="3200">
                <a:solidFill>
                  <a:schemeClr val="dk2"/>
                </a:solidFill>
              </a:rPr>
              <a:t>Focus on LHC and correcting resonances</a:t>
            </a:r>
            <a:endParaRPr sz="3200">
              <a:solidFill>
                <a:schemeClr val="dk2"/>
              </a:solidFill>
            </a:endParaRPr>
          </a:p>
          <a:p>
            <a:pPr>
              <a:spcBef>
                <a:spcPts val="0"/>
              </a:spcBef>
            </a:pPr>
            <a:endParaRPr sz="3467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Rectangle"/>
          <p:cNvSpPr/>
          <p:nvPr/>
        </p:nvSpPr>
        <p:spPr>
          <a:xfrm>
            <a:off x="16454782" y="7895179"/>
            <a:ext cx="7233378" cy="5138084"/>
          </a:xfrm>
          <a:prstGeom prst="rect">
            <a:avLst/>
          </a:prstGeom>
          <a:ln w="63500">
            <a:solidFill>
              <a:srgbClr val="011993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94" name="Personal highligh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Personal highlights</a:t>
            </a:r>
          </a:p>
        </p:txBody>
      </p:sp>
      <p:sp>
        <p:nvSpPr>
          <p:cNvPr id="195" name="PSB - Sasha &amp; Tuuli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PSB - Sasha &amp; Tuuli</a:t>
            </a:r>
          </a:p>
        </p:txBody>
      </p:sp>
      <p:pic>
        <p:nvPicPr>
          <p:cNvPr id="196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032" y="3408873"/>
            <a:ext cx="5645392" cy="4938816"/>
          </a:xfrm>
          <a:prstGeom prst="rect">
            <a:avLst/>
          </a:prstGeom>
          <a:ln w="12700">
            <a:miter lim="400000"/>
          </a:ln>
        </p:spPr>
      </p:pic>
      <p:pic>
        <p:nvPicPr>
          <p:cNvPr id="197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032" y="8575820"/>
            <a:ext cx="5645392" cy="4837517"/>
          </a:xfrm>
          <a:prstGeom prst="rect">
            <a:avLst/>
          </a:prstGeom>
          <a:ln w="12700">
            <a:miter lim="400000"/>
          </a:ln>
        </p:spPr>
      </p:pic>
      <p:pic>
        <p:nvPicPr>
          <p:cNvPr id="198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02780" y="3677233"/>
            <a:ext cx="7978440" cy="8731460"/>
          </a:xfrm>
          <a:prstGeom prst="rect">
            <a:avLst/>
          </a:prstGeom>
          <a:ln w="12700">
            <a:miter lim="400000"/>
          </a:ln>
        </p:spPr>
      </p:pic>
      <p:pic>
        <p:nvPicPr>
          <p:cNvPr id="199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195339" y="896922"/>
            <a:ext cx="6131801" cy="6214788"/>
          </a:xfrm>
          <a:prstGeom prst="rect">
            <a:avLst/>
          </a:prstGeom>
          <a:ln w="12700">
            <a:miter lim="400000"/>
          </a:ln>
        </p:spPr>
      </p:pic>
      <p:sp>
        <p:nvSpPr>
          <p:cNvPr id="200" name="operation much less streamlined than LHC…"/>
          <p:cNvSpPr txBox="1"/>
          <p:nvPr/>
        </p:nvSpPr>
        <p:spPr>
          <a:xfrm>
            <a:off x="16770674" y="8376526"/>
            <a:ext cx="6601594" cy="4175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508000" indent="-508000">
              <a:buSzPct val="123000"/>
              <a:buChar char="•"/>
              <a:defRPr sz="3600"/>
            </a:pPr>
            <a:r>
              <a:t>operation much less streamlined than LHC</a:t>
            </a:r>
          </a:p>
          <a:p>
            <a:pPr marL="508000" indent="-508000">
              <a:buSzPct val="123000"/>
              <a:buChar char="•"/>
              <a:defRPr sz="3600"/>
            </a:pPr>
            <a:r>
              <a:t>beam brightness, coupling, resonances, unbunched beams… </a:t>
            </a:r>
            <a:br/>
            <a:r>
              <a:t>→ a lot of measurements in 1.5 days!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Personal highligh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Personal highlights</a:t>
            </a:r>
          </a:p>
        </p:txBody>
      </p:sp>
      <p:sp>
        <p:nvSpPr>
          <p:cNvPr id="203" name="PSB - Sasha &amp; Tuuli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PSB - Sasha &amp; Tuuli</a:t>
            </a:r>
          </a:p>
        </p:txBody>
      </p:sp>
      <p:pic>
        <p:nvPicPr>
          <p:cNvPr id="204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95302" y="7133148"/>
            <a:ext cx="10038556" cy="5891379"/>
          </a:xfrm>
          <a:prstGeom prst="rect">
            <a:avLst/>
          </a:prstGeom>
          <a:ln w="12700">
            <a:miter lim="400000"/>
          </a:ln>
        </p:spPr>
      </p:pic>
      <p:pic>
        <p:nvPicPr>
          <p:cNvPr id="205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95302" y="808917"/>
            <a:ext cx="10038556" cy="5935297"/>
          </a:xfrm>
          <a:prstGeom prst="rect">
            <a:avLst/>
          </a:prstGeom>
          <a:ln w="12700">
            <a:miter lim="400000"/>
          </a:ln>
        </p:spPr>
      </p:pic>
      <p:pic>
        <p:nvPicPr>
          <p:cNvPr id="206" name="e3d34949-608c-49f2-a013-b333b01b9653.jpg" descr="e3d34949-608c-49f2-a013-b333b01b965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7167" y="3629360"/>
            <a:ext cx="9709812" cy="7282360"/>
          </a:xfrm>
          <a:prstGeom prst="rect">
            <a:avLst/>
          </a:prstGeom>
          <a:ln w="12700">
            <a:miter lim="400000"/>
          </a:ln>
        </p:spPr>
      </p:pic>
      <p:sp>
        <p:nvSpPr>
          <p:cNvPr id="207" name="Very fun to be back at the CCC (during regular working hours!!)"/>
          <p:cNvSpPr txBox="1"/>
          <p:nvPr/>
        </p:nvSpPr>
        <p:spPr>
          <a:xfrm>
            <a:off x="990441" y="11360338"/>
            <a:ext cx="10038555" cy="1461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/>
          </a:lstStyle>
          <a:p>
            <a:r>
              <a:t>Very fun to be back at the CCC (during regular working hours!!)</a:t>
            </a:r>
          </a:p>
        </p:txBody>
      </p:sp>
      <p:sp>
        <p:nvSpPr>
          <p:cNvPr id="208" name="Rectangle"/>
          <p:cNvSpPr/>
          <p:nvPr/>
        </p:nvSpPr>
        <p:spPr>
          <a:xfrm>
            <a:off x="12417198" y="4244321"/>
            <a:ext cx="4874346" cy="268942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09" name="Rectangle"/>
          <p:cNvSpPr/>
          <p:nvPr/>
        </p:nvSpPr>
        <p:spPr>
          <a:xfrm>
            <a:off x="12417198" y="10598328"/>
            <a:ext cx="4874346" cy="268942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A2C71-8565-C4BF-8AC6-C01EA7E84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6500" y="952500"/>
            <a:ext cx="15775214" cy="1433163"/>
          </a:xfrm>
        </p:spPr>
        <p:txBody>
          <a:bodyPr/>
          <a:lstStyle/>
          <a:p>
            <a:r>
              <a:rPr lang="en-GB" dirty="0"/>
              <a:t>My Background – Josh Appleby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D99620-423E-D290-EAC6-EF83E66A32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9602" y="2863738"/>
            <a:ext cx="14332224" cy="8702676"/>
          </a:xfrm>
        </p:spPr>
        <p:txBody>
          <a:bodyPr>
            <a:normAutofit/>
          </a:bodyPr>
          <a:lstStyle/>
          <a:p>
            <a:r>
              <a:rPr lang="en-GB" dirty="0"/>
              <a:t>Previously worked at </a:t>
            </a:r>
            <a:r>
              <a:rPr lang="en-GB" b="1" dirty="0"/>
              <a:t>Diamond Light Source </a:t>
            </a:r>
            <a:r>
              <a:rPr lang="en-GB" dirty="0"/>
              <a:t>on Fast Beam Based Alignment</a:t>
            </a:r>
          </a:p>
          <a:p>
            <a:pPr marL="0" indent="0">
              <a:buNone/>
            </a:pPr>
            <a:br>
              <a:rPr lang="en-GB" dirty="0"/>
            </a:br>
            <a:endParaRPr lang="en-GB" dirty="0"/>
          </a:p>
          <a:p>
            <a:r>
              <a:rPr lang="en-GB" dirty="0"/>
              <a:t>Now a PhD student at </a:t>
            </a:r>
            <a:r>
              <a:rPr lang="en-GB" b="1" dirty="0"/>
              <a:t>Oxford University</a:t>
            </a:r>
            <a:r>
              <a:rPr lang="en-GB" dirty="0"/>
              <a:t>, under the </a:t>
            </a:r>
            <a:r>
              <a:rPr lang="en-GB" b="1" dirty="0"/>
              <a:t>John Adams Institute</a:t>
            </a:r>
            <a:r>
              <a:rPr lang="en-GB" dirty="0"/>
              <a:t>, in collaboration with the </a:t>
            </a:r>
            <a:r>
              <a:rPr lang="en-GB" b="1" dirty="0"/>
              <a:t>ISIS Neutron and Muon Source</a:t>
            </a:r>
          </a:p>
          <a:p>
            <a:pPr lvl="1">
              <a:spcBef>
                <a:spcPts val="2000"/>
              </a:spcBef>
            </a:pPr>
            <a:r>
              <a:rPr lang="en-GB" sz="4000" dirty="0"/>
              <a:t>Transverse optics for high intensity circular accelerators</a:t>
            </a:r>
          </a:p>
          <a:p>
            <a:pPr lvl="1">
              <a:spcBef>
                <a:spcPts val="2000"/>
              </a:spcBef>
            </a:pPr>
            <a:r>
              <a:rPr lang="en-GB" sz="4000" dirty="0"/>
              <a:t>Optimisation of the working point while considering space charge and avoiding / mitigating resonances</a:t>
            </a:r>
          </a:p>
        </p:txBody>
      </p:sp>
      <p:pic>
        <p:nvPicPr>
          <p:cNvPr id="4" name="Picture 3" descr="A blue and white logo&#10;&#10;AI-generated content may be incorrect.">
            <a:extLst>
              <a:ext uri="{FF2B5EF4-FFF2-40B4-BE49-F238E27FC236}">
                <a16:creationId xmlns:a16="http://schemas.microsoft.com/office/drawing/2014/main" id="{C0CB657D-7C8C-9526-7B59-73288E94FB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939" y="11598701"/>
            <a:ext cx="4044922" cy="1247902"/>
          </a:xfrm>
          <a:prstGeom prst="rect">
            <a:avLst/>
          </a:prstGeom>
        </p:spPr>
      </p:pic>
      <p:pic>
        <p:nvPicPr>
          <p:cNvPr id="1026" name="Picture 2" descr="ISIS Neutron and Muon Source news from Electronic Specifier">
            <a:extLst>
              <a:ext uri="{FF2B5EF4-FFF2-40B4-BE49-F238E27FC236}">
                <a16:creationId xmlns:a16="http://schemas.microsoft.com/office/drawing/2014/main" id="{C264BE83-F483-76AB-4274-D0B3401108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9893" y="11228807"/>
            <a:ext cx="4123202" cy="1974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JAI Advisory Board (27-28 March 2023): Overview · Indico">
            <a:extLst>
              <a:ext uri="{FF2B5EF4-FFF2-40B4-BE49-F238E27FC236}">
                <a16:creationId xmlns:a16="http://schemas.microsoft.com/office/drawing/2014/main" id="{7587FE14-FE37-A2B1-7E6A-1DB5DE3015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003" y="11585105"/>
            <a:ext cx="5645426" cy="1261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iamond Light Source - Harwell Campus">
            <a:extLst>
              <a:ext uri="{FF2B5EF4-FFF2-40B4-BE49-F238E27FC236}">
                <a16:creationId xmlns:a16="http://schemas.microsoft.com/office/drawing/2014/main" id="{DE4CBF00-5198-3DC8-6855-ACB6CC30E6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003" y="4555401"/>
            <a:ext cx="4827190" cy="1362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machine in a factory&#10;&#10;AI-generated content may be incorrect.">
            <a:extLst>
              <a:ext uri="{FF2B5EF4-FFF2-40B4-BE49-F238E27FC236}">
                <a16:creationId xmlns:a16="http://schemas.microsoft.com/office/drawing/2014/main" id="{A75CD934-7952-0243-01BD-D482AA3F4F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001538" y="1763485"/>
            <a:ext cx="6917288" cy="5208311"/>
          </a:xfrm>
          <a:prstGeom prst="rect">
            <a:avLst/>
          </a:prstGeom>
        </p:spPr>
      </p:pic>
      <p:pic>
        <p:nvPicPr>
          <p:cNvPr id="8" name="Picture 7" descr="A large room with machinery&#10;&#10;AI-generated content may be incorrect.">
            <a:extLst>
              <a:ext uri="{FF2B5EF4-FFF2-40B4-BE49-F238E27FC236}">
                <a16:creationId xmlns:a16="http://schemas.microsoft.com/office/drawing/2014/main" id="{DCDE2486-C82B-96BA-AF54-4814D9CB7FE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35557"/>
          <a:stretch/>
        </p:blipFill>
        <p:spPr>
          <a:xfrm>
            <a:off x="16687801" y="7202797"/>
            <a:ext cx="7045498" cy="6053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6485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5ED92-5D18-6C50-C2DA-C8B6F7E5D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</p:spPr>
        <p:txBody>
          <a:bodyPr/>
          <a:lstStyle/>
          <a:p>
            <a:r>
              <a:rPr lang="en-GB" dirty="0"/>
              <a:t>Takeaways</a:t>
            </a:r>
          </a:p>
        </p:txBody>
      </p:sp>
      <p:pic>
        <p:nvPicPr>
          <p:cNvPr id="5" name="Content Placeholder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86D25755-55B5-2A16-9F32-2DA5B8AAE5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31826" y="219752"/>
            <a:ext cx="13053392" cy="2832240"/>
          </a:xfrm>
        </p:spPr>
      </p:pic>
      <p:pic>
        <p:nvPicPr>
          <p:cNvPr id="7" name="Picture 6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7417A107-2BF3-BA8F-C879-EFE018286D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31826" y="7413087"/>
            <a:ext cx="13053392" cy="283724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259980A-AC81-8F2B-D362-4803FFC7D373}"/>
              </a:ext>
            </a:extLst>
          </p:cNvPr>
          <p:cNvSpPr txBox="1"/>
          <p:nvPr/>
        </p:nvSpPr>
        <p:spPr>
          <a:xfrm>
            <a:off x="1331845" y="3129675"/>
            <a:ext cx="22853374" cy="4283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0"/>
              </a:spcBef>
            </a:pPr>
            <a:r>
              <a:rPr lang="en-GB" sz="3000" dirty="0"/>
              <a:t>PSB is similar to ISIS Synchrotron, both are space charge dominated machines</a:t>
            </a:r>
            <a:br>
              <a:rPr lang="en-GB" sz="3000" dirty="0"/>
            </a:br>
            <a:endParaRPr lang="en-GB" sz="3000" dirty="0"/>
          </a:p>
          <a:p>
            <a:pPr>
              <a:spcBef>
                <a:spcPts val="2000"/>
              </a:spcBef>
            </a:pPr>
            <a:r>
              <a:rPr lang="en-GB" sz="3000" dirty="0"/>
              <a:t>Investigated emittance growth vs beam intensity as the tunes are changed:</a:t>
            </a:r>
          </a:p>
          <a:p>
            <a:pPr marL="571500" indent="-571500">
              <a:spcBef>
                <a:spcPts val="2000"/>
              </a:spcBef>
              <a:buFont typeface="Arial" panose="020B0604020202020204" pitchFamily="34" charset="0"/>
              <a:buChar char="•"/>
            </a:pPr>
            <a:r>
              <a:rPr lang="en-GB" sz="3000" dirty="0"/>
              <a:t>How to investigate beam intensity with wire scanners</a:t>
            </a:r>
          </a:p>
          <a:p>
            <a:pPr marL="571500" indent="-571500">
              <a:spcBef>
                <a:spcPts val="2000"/>
              </a:spcBef>
              <a:buFont typeface="Arial" panose="020B0604020202020204" pitchFamily="34" charset="0"/>
              <a:buChar char="•"/>
            </a:pPr>
            <a:r>
              <a:rPr lang="en-GB" sz="3000" dirty="0"/>
              <a:t>How to adjust the beam intensity by altering the number of turns and the bunch length during injection</a:t>
            </a:r>
          </a:p>
          <a:p>
            <a:pPr marL="571500" indent="-571500">
              <a:spcBef>
                <a:spcPts val="2000"/>
              </a:spcBef>
              <a:buFont typeface="Arial" panose="020B0604020202020204" pitchFamily="34" charset="0"/>
              <a:buChar char="•"/>
            </a:pPr>
            <a:r>
              <a:rPr lang="en-GB" sz="3000" dirty="0"/>
              <a:t>(The importance of pressing “send tunes” when altering the tune) - oops</a:t>
            </a:r>
          </a:p>
          <a:p>
            <a:pPr marL="571500" indent="-571500">
              <a:spcBef>
                <a:spcPts val="2000"/>
              </a:spcBef>
              <a:buFont typeface="Arial" panose="020B0604020202020204" pitchFamily="34" charset="0"/>
              <a:buChar char="•"/>
            </a:pPr>
            <a:r>
              <a:rPr lang="en-GB" sz="3000" dirty="0"/>
              <a:t>How to adjust the emittance of the beam by increasing the number of turns that intercept with the stripping foil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6AC91D-B7C9-45FA-7B73-95D86E10E2CA}"/>
              </a:ext>
            </a:extLst>
          </p:cNvPr>
          <p:cNvSpPr txBox="1"/>
          <p:nvPr/>
        </p:nvSpPr>
        <p:spPr>
          <a:xfrm>
            <a:off x="1331843" y="8029214"/>
            <a:ext cx="9243392" cy="4442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0"/>
              </a:spcBef>
            </a:pPr>
            <a:r>
              <a:rPr lang="en-GB" sz="3000" dirty="0"/>
              <a:t>Investigated the effect of positive detuning with </a:t>
            </a:r>
            <a:r>
              <a:rPr lang="en-GB" sz="3000" dirty="0" err="1"/>
              <a:t>sextupoles</a:t>
            </a:r>
            <a:r>
              <a:rPr lang="en-GB" sz="3000" dirty="0"/>
              <a:t> or octupoles:</a:t>
            </a:r>
          </a:p>
          <a:p>
            <a:pPr marL="571500" indent="-571500">
              <a:spcBef>
                <a:spcPts val="2000"/>
              </a:spcBef>
              <a:buFont typeface="Arial" panose="020B0604020202020204" pitchFamily="34" charset="0"/>
              <a:buChar char="•"/>
            </a:pPr>
            <a:r>
              <a:rPr lang="en-GB" sz="3000" dirty="0"/>
              <a:t>How to avoid or intercept resonances</a:t>
            </a:r>
          </a:p>
          <a:p>
            <a:pPr marL="571500" indent="-571500">
              <a:spcBef>
                <a:spcPts val="2000"/>
              </a:spcBef>
              <a:buFont typeface="Arial" panose="020B0604020202020204" pitchFamily="34" charset="0"/>
              <a:buChar char="•"/>
            </a:pPr>
            <a:r>
              <a:rPr lang="en-GB" sz="3000" dirty="0"/>
              <a:t>Understanding space charge with bunched or coasting beam</a:t>
            </a:r>
          </a:p>
          <a:p>
            <a:pPr>
              <a:spcBef>
                <a:spcPts val="2000"/>
              </a:spcBef>
            </a:pPr>
            <a:endParaRPr lang="en-GB" sz="3000" dirty="0"/>
          </a:p>
          <a:p>
            <a:pPr>
              <a:spcBef>
                <a:spcPts val="2000"/>
              </a:spcBef>
            </a:pPr>
            <a:r>
              <a:rPr lang="en-GB" sz="3000" dirty="0"/>
              <a:t>Also enjoyed operating ISOLDE and visiting CLEAR and AD/ELENA </a:t>
            </a:r>
          </a:p>
        </p:txBody>
      </p:sp>
      <p:pic>
        <p:nvPicPr>
          <p:cNvPr id="16" name="Picture 15" descr="A screen shot of a graph&#10;&#10;AI-generated content may be incorrect.">
            <a:extLst>
              <a:ext uri="{FF2B5EF4-FFF2-40B4-BE49-F238E27FC236}">
                <a16:creationId xmlns:a16="http://schemas.microsoft.com/office/drawing/2014/main" id="{0D078F9D-5DF9-FC67-E624-6767331EB4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96115" y="10309800"/>
            <a:ext cx="4756042" cy="3247228"/>
          </a:xfrm>
          <a:prstGeom prst="rect">
            <a:avLst/>
          </a:prstGeom>
        </p:spPr>
      </p:pic>
      <p:pic>
        <p:nvPicPr>
          <p:cNvPr id="18" name="Picture 17" descr="A graph with red lines&#10;&#10;AI-generated content may be incorrect.">
            <a:extLst>
              <a:ext uri="{FF2B5EF4-FFF2-40B4-BE49-F238E27FC236}">
                <a16:creationId xmlns:a16="http://schemas.microsoft.com/office/drawing/2014/main" id="{FD2EE15D-24BB-2171-4827-A4C073FAAA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79897" y="10309800"/>
            <a:ext cx="4756042" cy="3247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6564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FD4EFC"/>
            </a:gs>
            <a:gs pos="81000">
              <a:srgbClr val="9406FD"/>
            </a:gs>
            <a:gs pos="55000">
              <a:srgbClr val="02090E"/>
            </a:gs>
            <a:gs pos="14000">
              <a:srgbClr val="0343E0"/>
            </a:gs>
            <a:gs pos="0">
              <a:srgbClr val="306BFD"/>
            </a:gs>
          </a:gsLst>
          <a:lin ang="7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>
            <a:extLst>
              <a:ext uri="{FF2B5EF4-FFF2-40B4-BE49-F238E27FC236}">
                <a16:creationId xmlns:a16="http://schemas.microsoft.com/office/drawing/2014/main" id="{1A2458FF-0D0C-4ACC-C6FB-103BC0BADC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79254" y="347472"/>
            <a:ext cx="8705324" cy="4407408"/>
          </a:xfrm>
        </p:spPr>
        <p:txBody>
          <a:bodyPr rtlCol="0" anchor="b">
            <a:normAutofit/>
          </a:bodyPr>
          <a:lstStyle>
            <a:defPPr>
              <a:defRPr lang="it-IT"/>
            </a:defPPr>
          </a:lstStyle>
          <a:p>
            <a:pPr rtl="0"/>
            <a:r>
              <a:rPr lang="it-IT" dirty="0">
                <a:solidFill>
                  <a:srgbClr val="1CE0F6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Vincenzo Alberto Sansipersico</a:t>
            </a:r>
          </a:p>
        </p:txBody>
      </p:sp>
      <p:pic>
        <p:nvPicPr>
          <p:cNvPr id="3" name="Immagine 2" descr="Immagine che contiene vestiti, persona, calzature, interno&#10;&#10;Il contenuto generato dall'IA potrebbe non essere corretto.">
            <a:extLst>
              <a:ext uri="{FF2B5EF4-FFF2-40B4-BE49-F238E27FC236}">
                <a16:creationId xmlns:a16="http://schemas.microsoft.com/office/drawing/2014/main" id="{B3F6131B-D980-8B14-5E09-C552166BD0C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" b="12539"/>
          <a:stretch>
            <a:fillRect/>
          </a:stretch>
        </p:blipFill>
        <p:spPr>
          <a:xfrm>
            <a:off x="673100" y="673100"/>
            <a:ext cx="10607280" cy="12369800"/>
          </a:xfrm>
          <a:prstGeom prst="rect">
            <a:avLst/>
          </a:prstGeom>
          <a:noFill/>
        </p:spPr>
      </p:pic>
      <p:sp>
        <p:nvSpPr>
          <p:cNvPr id="31" name="Segnaposto testo 3">
            <a:extLst>
              <a:ext uri="{FF2B5EF4-FFF2-40B4-BE49-F238E27FC236}">
                <a16:creationId xmlns:a16="http://schemas.microsoft.com/office/drawing/2014/main" id="{F1239C0E-3F39-787D-0FC3-6B7C9BA37E8F}"/>
              </a:ext>
            </a:extLst>
          </p:cNvPr>
          <p:cNvSpPr>
            <a:spLocks noGrp="1"/>
          </p:cNvSpPr>
          <p:nvPr>
            <p:ph sz="quarter" idx="36"/>
          </p:nvPr>
        </p:nvSpPr>
        <p:spPr>
          <a:xfrm>
            <a:off x="13779254" y="6208555"/>
            <a:ext cx="8743120" cy="6044402"/>
          </a:xfrm>
        </p:spPr>
        <p:txBody>
          <a:bodyPr rtlCol="0">
            <a:normAutofit/>
          </a:bodyPr>
          <a:lstStyle>
            <a:defPPr>
              <a:defRPr lang="it-IT"/>
            </a:defPPr>
          </a:lstStyle>
          <a:p>
            <a:pPr rtl="0">
              <a:lnSpc>
                <a:spcPct val="110000"/>
              </a:lnSpc>
            </a:pPr>
            <a:r>
              <a:rPr lang="it-IT" sz="3000" dirty="0">
                <a:solidFill>
                  <a:srgbClr val="FFFFFF"/>
                </a:solidFill>
              </a:rPr>
              <a:t>CERN </a:t>
            </a:r>
            <a:r>
              <a:rPr lang="it-IT" sz="3000" dirty="0" err="1">
                <a:solidFill>
                  <a:srgbClr val="FFFFFF"/>
                </a:solidFill>
              </a:rPr>
              <a:t>Doctoral</a:t>
            </a:r>
            <a:r>
              <a:rPr lang="it-IT" sz="3000" dirty="0">
                <a:solidFill>
                  <a:srgbClr val="FFFFFF"/>
                </a:solidFill>
              </a:rPr>
              <a:t> </a:t>
            </a:r>
            <a:r>
              <a:rPr lang="it-IT" sz="3000" dirty="0" err="1">
                <a:solidFill>
                  <a:srgbClr val="FFFFFF"/>
                </a:solidFill>
              </a:rPr>
              <a:t>Student</a:t>
            </a:r>
            <a:r>
              <a:rPr lang="it-IT" sz="3000" dirty="0">
                <a:solidFill>
                  <a:srgbClr val="FFFFFF"/>
                </a:solidFill>
              </a:rPr>
              <a:t> – Accelerator &amp; Technologies Sector</a:t>
            </a:r>
          </a:p>
          <a:p>
            <a:pPr rtl="0">
              <a:lnSpc>
                <a:spcPct val="110000"/>
              </a:lnSpc>
            </a:pPr>
            <a:r>
              <a:rPr lang="it-IT" sz="3000" dirty="0">
                <a:solidFill>
                  <a:srgbClr val="FFFFFF"/>
                </a:solidFill>
              </a:rPr>
              <a:t>PhD </a:t>
            </a:r>
            <a:r>
              <a:rPr lang="it-IT" sz="3000" dirty="0" err="1">
                <a:solidFill>
                  <a:srgbClr val="FFFFFF"/>
                </a:solidFill>
              </a:rPr>
              <a:t>at</a:t>
            </a:r>
            <a:r>
              <a:rPr lang="it-IT" sz="3000" dirty="0">
                <a:solidFill>
                  <a:srgbClr val="FFFFFF"/>
                </a:solidFill>
              </a:rPr>
              <a:t> Riga Technical University</a:t>
            </a:r>
          </a:p>
          <a:p>
            <a:pPr rtl="0">
              <a:lnSpc>
                <a:spcPct val="110000"/>
              </a:lnSpc>
            </a:pPr>
            <a:r>
              <a:rPr lang="it-IT" sz="3000" dirty="0">
                <a:solidFill>
                  <a:srgbClr val="FFFFFF"/>
                </a:solidFill>
              </a:rPr>
              <a:t>Next Ion </a:t>
            </a:r>
            <a:r>
              <a:rPr lang="it-IT" sz="3000" dirty="0" err="1">
                <a:solidFill>
                  <a:srgbClr val="FFFFFF"/>
                </a:solidFill>
              </a:rPr>
              <a:t>Medical</a:t>
            </a:r>
            <a:r>
              <a:rPr lang="it-IT" sz="3000" dirty="0">
                <a:solidFill>
                  <a:srgbClr val="FFFFFF"/>
                </a:solidFill>
              </a:rPr>
              <a:t> Machine Study (NIMMS)</a:t>
            </a:r>
          </a:p>
          <a:p>
            <a:pPr marL="571500" indent="-571500">
              <a:lnSpc>
                <a:spcPct val="110000"/>
              </a:lnSpc>
              <a:buFontTx/>
              <a:buChar char="-"/>
            </a:pPr>
            <a:r>
              <a:rPr lang="it-IT" sz="3000" dirty="0" err="1">
                <a:solidFill>
                  <a:srgbClr val="FFFFFF"/>
                </a:solidFill>
              </a:rPr>
              <a:t>Longitudinal</a:t>
            </a:r>
            <a:r>
              <a:rPr lang="it-IT" sz="3000" dirty="0">
                <a:solidFill>
                  <a:srgbClr val="FFFFFF"/>
                </a:solidFill>
              </a:rPr>
              <a:t> </a:t>
            </a:r>
            <a:r>
              <a:rPr lang="it-IT" sz="3000" dirty="0" err="1">
                <a:solidFill>
                  <a:srgbClr val="FFFFFF"/>
                </a:solidFill>
              </a:rPr>
              <a:t>Beam</a:t>
            </a:r>
            <a:r>
              <a:rPr lang="it-IT" sz="3000" dirty="0">
                <a:solidFill>
                  <a:srgbClr val="FFFFFF"/>
                </a:solidFill>
              </a:rPr>
              <a:t> Dynamics</a:t>
            </a:r>
          </a:p>
          <a:p>
            <a:pPr marL="571500" indent="-571500">
              <a:lnSpc>
                <a:spcPct val="110000"/>
              </a:lnSpc>
              <a:buFontTx/>
              <a:buChar char="-"/>
            </a:pPr>
            <a:r>
              <a:rPr lang="it-IT" sz="3000" dirty="0">
                <a:solidFill>
                  <a:srgbClr val="FFFFFF"/>
                </a:solidFill>
              </a:rPr>
              <a:t>Slow </a:t>
            </a:r>
            <a:r>
              <a:rPr lang="it-IT" sz="3000" dirty="0" err="1">
                <a:solidFill>
                  <a:srgbClr val="FFFFFF"/>
                </a:solidFill>
              </a:rPr>
              <a:t>Extraction</a:t>
            </a:r>
            <a:endParaRPr lang="it-IT" sz="3000" dirty="0">
              <a:solidFill>
                <a:srgbClr val="FFFFFF"/>
              </a:solidFill>
            </a:endParaRPr>
          </a:p>
          <a:p>
            <a:pPr marL="571500" indent="-571500">
              <a:lnSpc>
                <a:spcPct val="110000"/>
              </a:lnSpc>
              <a:buFontTx/>
              <a:buChar char="-"/>
            </a:pPr>
            <a:r>
              <a:rPr lang="it-IT" sz="3000" dirty="0">
                <a:solidFill>
                  <a:srgbClr val="FFFFFF"/>
                </a:solidFill>
              </a:rPr>
              <a:t>FLASH Therapy</a:t>
            </a:r>
          </a:p>
        </p:txBody>
      </p:sp>
      <p:pic>
        <p:nvPicPr>
          <p:cNvPr id="1028" name="Picture 4" descr="Bari | Wonderful Italy">
            <a:extLst>
              <a:ext uri="{FF2B5EF4-FFF2-40B4-BE49-F238E27FC236}">
                <a16:creationId xmlns:a16="http://schemas.microsoft.com/office/drawing/2014/main" id="{96717563-6D42-E298-9D8B-7CFBD9DEBD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8576" y="8758839"/>
            <a:ext cx="5486400" cy="471600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01593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A3844039-1460-D9BA-D9F8-6137DBB03E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361"/>
          <a:stretch/>
        </p:blipFill>
        <p:spPr bwMode="auto">
          <a:xfrm>
            <a:off x="4400550" y="6160019"/>
            <a:ext cx="15582900" cy="721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AF75917-EF9C-3839-7145-9DFB2FF59453}"/>
              </a:ext>
            </a:extLst>
          </p:cNvPr>
          <p:cNvSpPr txBox="1"/>
          <p:nvPr/>
        </p:nvSpPr>
        <p:spPr>
          <a:xfrm>
            <a:off x="1544711" y="2539854"/>
            <a:ext cx="18229300" cy="3611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/>
              <a:t>BACKGROUND</a:t>
            </a:r>
          </a:p>
          <a:p>
            <a:pPr>
              <a:spcBef>
                <a:spcPts val="2000"/>
              </a:spcBef>
            </a:pPr>
            <a:r>
              <a:rPr lang="en-US" sz="3000" dirty="0"/>
              <a:t>- Development and commissioning of various subsystems for cyclotrons (ion sources, vacuum, magnets, cavities, targets)</a:t>
            </a:r>
          </a:p>
          <a:p>
            <a:pPr>
              <a:spcBef>
                <a:spcPts val="2000"/>
              </a:spcBef>
            </a:pPr>
            <a:r>
              <a:rPr lang="en-US" sz="3000" dirty="0"/>
              <a:t>- Manufacturing technology of SRF cavities</a:t>
            </a:r>
          </a:p>
          <a:p>
            <a:pPr>
              <a:spcBef>
                <a:spcPts val="2000"/>
              </a:spcBef>
            </a:pPr>
            <a:r>
              <a:rPr lang="en-GB" sz="3000" dirty="0"/>
              <a:t>- High precision alignment of large-scale accelerators (ILC/CLIC) and detectors (ATLAS)</a:t>
            </a:r>
          </a:p>
          <a:p>
            <a:pPr>
              <a:spcBef>
                <a:spcPts val="2000"/>
              </a:spcBef>
            </a:pPr>
            <a:r>
              <a:rPr lang="en-GB" sz="3000" dirty="0"/>
              <a:t>- Currently developing commissioning and maintaining of VITO beamline in ISOLDE</a:t>
            </a:r>
          </a:p>
        </p:txBody>
      </p:sp>
      <p:sp>
        <p:nvSpPr>
          <p:cNvPr id="3" name="Tuuli Nissinen">
            <a:extLst>
              <a:ext uri="{FF2B5EF4-FFF2-40B4-BE49-F238E27FC236}">
                <a16:creationId xmlns:a16="http://schemas.microsoft.com/office/drawing/2014/main" id="{8C6BACA0-AA28-C2BB-8219-084B410AC4BB}"/>
              </a:ext>
            </a:extLst>
          </p:cNvPr>
          <p:cNvSpPr txBox="1">
            <a:spLocks/>
          </p:cNvSpPr>
          <p:nvPr/>
        </p:nvSpPr>
        <p:spPr>
          <a:xfrm>
            <a:off x="1206500" y="952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b">
            <a:normAutofit/>
          </a:bodyPr>
          <a:lstStyle>
            <a:lvl1pPr marL="0" marR="0" indent="0" algn="ctr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0" b="1" i="0" u="none" strike="noStrike" cap="none" spc="-170" baseline="0">
                <a:solidFill>
                  <a:schemeClr val="accent1">
                    <a:hueOff val="114395"/>
                    <a:lumOff val="-24975"/>
                  </a:schemeClr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0" marR="0" indent="4572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chemeClr val="accent1">
                    <a:hueOff val="114395"/>
                    <a:lumOff val="-24975"/>
                  </a:schemeClr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0" marR="0" indent="9144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chemeClr val="accent1">
                    <a:hueOff val="114395"/>
                    <a:lumOff val="-24975"/>
                  </a:schemeClr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0" marR="0" indent="13716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chemeClr val="accent1">
                    <a:hueOff val="114395"/>
                    <a:lumOff val="-24975"/>
                  </a:schemeClr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0" marR="0" indent="18288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chemeClr val="accent1">
                    <a:hueOff val="114395"/>
                    <a:lumOff val="-24975"/>
                  </a:schemeClr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0" marR="0" indent="22860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chemeClr val="accent1">
                    <a:hueOff val="114395"/>
                    <a:lumOff val="-24975"/>
                  </a:schemeClr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0" marR="0" indent="27432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chemeClr val="accent1">
                    <a:hueOff val="114395"/>
                    <a:lumOff val="-24975"/>
                  </a:schemeClr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0" marR="0" indent="32004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chemeClr val="accent1">
                    <a:hueOff val="114395"/>
                    <a:lumOff val="-24975"/>
                  </a:schemeClr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0" marR="0" indent="36576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chemeClr val="accent1">
                    <a:hueOff val="114395"/>
                    <a:lumOff val="-24975"/>
                  </a:schemeClr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algn="l" hangingPunct="1"/>
            <a:r>
              <a:rPr lang="en-GB" sz="8500" dirty="0"/>
              <a:t>Nikolay AZARYAN</a:t>
            </a:r>
          </a:p>
        </p:txBody>
      </p:sp>
      <p:pic>
        <p:nvPicPr>
          <p:cNvPr id="6" name="LogoOutline-Blue.svg" descr="LogoOutline-Blue.svg">
            <a:extLst>
              <a:ext uri="{FF2B5EF4-FFF2-40B4-BE49-F238E27FC236}">
                <a16:creationId xmlns:a16="http://schemas.microsoft.com/office/drawing/2014/main" id="{B6182258-2255-EABA-61CA-E70637303C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24352" y="474873"/>
            <a:ext cx="3189100" cy="318909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628467441"/>
      </p:ext>
    </p:extLst>
  </p:cSld>
  <p:clrMapOvr>
    <a:masterClrMapping/>
  </p:clrMapOvr>
</p:sld>
</file>

<file path=ppt/theme/theme1.xml><?xml version="1.0" encoding="utf-8"?>
<a:theme xmlns:a="http://schemas.openxmlformats.org/drawingml/2006/main" name="30_BasicColor">
  <a:themeElements>
    <a:clrScheme name="30_BasicColor">
      <a:dk1>
        <a:srgbClr val="000000"/>
      </a:dk1>
      <a:lt1>
        <a:srgbClr val="003462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30_BasicColor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30_BasicCol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30_BasicColor">
  <a:themeElements>
    <a:clrScheme name="30_BasicColor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30_BasicColor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30_BasicCol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567</Words>
  <Application>Microsoft Macintosh PowerPoint</Application>
  <PresentationFormat>Custom</PresentationFormat>
  <Paragraphs>69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Arial Nova</vt:lpstr>
      <vt:lpstr>Biome</vt:lpstr>
      <vt:lpstr>Calibri</vt:lpstr>
      <vt:lpstr>Helvetica Neue</vt:lpstr>
      <vt:lpstr>Helvetica Neue Medium</vt:lpstr>
      <vt:lpstr>30_BasicColor</vt:lpstr>
      <vt:lpstr>Advanced Training School on Operation of Accelerators</vt:lpstr>
      <vt:lpstr>Tuuli Nissinen</vt:lpstr>
      <vt:lpstr>Sasha - an introduction</vt:lpstr>
      <vt:lpstr>Personal highlights</vt:lpstr>
      <vt:lpstr>Personal highlights</vt:lpstr>
      <vt:lpstr>My Background – Josh Appleby</vt:lpstr>
      <vt:lpstr>Takeaways</vt:lpstr>
      <vt:lpstr>Vincenzo Alberto Sansipersico</vt:lpstr>
      <vt:lpstr>PowerPoint Presentation</vt:lpstr>
      <vt:lpstr>PowerPoint Presentation</vt:lpstr>
      <vt:lpstr>PowerPoint Presentation</vt:lpstr>
      <vt:lpstr>Thank you for a great school!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Tuuli Nissinen</cp:lastModifiedBy>
  <cp:revision>2</cp:revision>
  <dcterms:modified xsi:type="dcterms:W3CDTF">2025-05-16T10:31:20Z</dcterms:modified>
</cp:coreProperties>
</file>