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omments/modernComment_119_0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76" r:id="rId6"/>
    <p:sldId id="282" r:id="rId7"/>
    <p:sldId id="283" r:id="rId8"/>
    <p:sldId id="284" r:id="rId9"/>
    <p:sldId id="285" r:id="rId10"/>
    <p:sldId id="262" r:id="rId11"/>
    <p:sldId id="277" r:id="rId12"/>
    <p:sldId id="278" r:id="rId13"/>
    <p:sldId id="279" r:id="rId14"/>
    <p:sldId id="280" r:id="rId15"/>
    <p:sldId id="266" r:id="rId16"/>
    <p:sldId id="267" r:id="rId17"/>
    <p:sldId id="281" r:id="rId18"/>
    <p:sldId id="263" r:id="rId19"/>
    <p:sldId id="264" r:id="rId20"/>
    <p:sldId id="270" r:id="rId21"/>
    <p:sldId id="265" r:id="rId22"/>
    <p:sldId id="268" r:id="rId23"/>
    <p:sldId id="272" r:id="rId24"/>
    <p:sldId id="271" r:id="rId25"/>
    <p:sldId id="273" r:id="rId26"/>
    <p:sldId id="274" r:id="rId27"/>
    <p:sldId id="275" r:id="rId28"/>
    <p:sldId id="286" r:id="rId29"/>
    <p:sldId id="287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217AC73-C783-D051-2276-9CECB577D1B3}" name="Muhammet Zeki Şentürk" initials="MŞ" userId="S::91220001239@ogrenci.ege.edu.tr::b4634977-3086-4c6f-a9a6-ce773fc85d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51"/>
    <p:restoredTop sz="94629"/>
  </p:normalViewPr>
  <p:slideViewPr>
    <p:cSldViewPr snapToGrid="0">
      <p:cViewPr varScale="1">
        <p:scale>
          <a:sx n="108" d="100"/>
          <a:sy n="108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sarahgeffroy/Desktop/ELENA_SIZ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sarahgeffroy/Desktop/ELENA_SIZ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Sigma</a:t>
            </a:r>
            <a:r>
              <a:rPr lang="fr-FR" baseline="0" dirty="0"/>
              <a:t> of </a:t>
            </a:r>
            <a:r>
              <a:rPr lang="fr-FR" baseline="0" dirty="0" err="1"/>
              <a:t>gaussian</a:t>
            </a:r>
            <a:r>
              <a:rPr lang="fr-FR" baseline="0" dirty="0"/>
              <a:t> projection on the horizontal axis </a:t>
            </a:r>
            <a:r>
              <a:rPr lang="fr-FR" baseline="0" dirty="0" err="1"/>
              <a:t>depending</a:t>
            </a:r>
            <a:r>
              <a:rPr lang="fr-FR" baseline="0" dirty="0"/>
              <a:t> of the duration of the </a:t>
            </a:r>
            <a:r>
              <a:rPr lang="fr-FR" baseline="0" dirty="0" err="1"/>
              <a:t>electron</a:t>
            </a:r>
            <a:r>
              <a:rPr lang="fr-FR" baseline="0" dirty="0"/>
              <a:t> </a:t>
            </a:r>
            <a:r>
              <a:rPr lang="fr-FR" baseline="0" dirty="0" err="1"/>
              <a:t>cooling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different</a:t>
            </a:r>
            <a:r>
              <a:rPr lang="fr-FR" baseline="0" dirty="0"/>
              <a:t> angles</a:t>
            </a:r>
            <a:endParaRPr lang="fr-FR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'sigma fixed angle different t'!$B$4</c:f>
              <c:strCache>
                <c:ptCount val="1"/>
                <c:pt idx="0">
                  <c:v>Sigma H -3mrad </c:v>
                </c:pt>
              </c:strCache>
            </c:strRef>
          </c:tx>
          <c:xVal>
            <c:numRef>
              <c:f>'sigma fixed angle different t'!$A$5:$A$10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'sigma fixed angle different t'!$B$5:$B$10</c:f>
              <c:numCache>
                <c:formatCode>General</c:formatCode>
                <c:ptCount val="6"/>
                <c:pt idx="0">
                  <c:v>1.9</c:v>
                </c:pt>
                <c:pt idx="1">
                  <c:v>1.7</c:v>
                </c:pt>
                <c:pt idx="2">
                  <c:v>1.6</c:v>
                </c:pt>
                <c:pt idx="3">
                  <c:v>1.6</c:v>
                </c:pt>
                <c:pt idx="4">
                  <c:v>1.6</c:v>
                </c:pt>
                <c:pt idx="5">
                  <c:v>1.6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19C-BB4E-913F-E7F8A5B62BAF}"/>
            </c:ext>
          </c:extLst>
        </c:ser>
        <c:ser>
          <c:idx val="2"/>
          <c:order val="1"/>
          <c:tx>
            <c:strRef>
              <c:f>'sigma fixed angle different t'!$B$14</c:f>
              <c:strCache>
                <c:ptCount val="1"/>
                <c:pt idx="0">
                  <c:v>Sigma H-1.5 mrad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xVal>
            <c:numRef>
              <c:f>'sigma fixed angle different t'!$A$15:$A$20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'sigma fixed angle different t'!$B$15:$B$20</c:f>
              <c:numCache>
                <c:formatCode>General</c:formatCode>
                <c:ptCount val="6"/>
                <c:pt idx="0">
                  <c:v>1.7</c:v>
                </c:pt>
                <c:pt idx="1">
                  <c:v>1.6</c:v>
                </c:pt>
                <c:pt idx="2">
                  <c:v>1.5</c:v>
                </c:pt>
                <c:pt idx="3">
                  <c:v>1.4</c:v>
                </c:pt>
                <c:pt idx="4">
                  <c:v>1.3</c:v>
                </c:pt>
                <c:pt idx="5">
                  <c:v>1.3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19C-BB4E-913F-E7F8A5B62BAF}"/>
            </c:ext>
          </c:extLst>
        </c:ser>
        <c:ser>
          <c:idx val="0"/>
          <c:order val="2"/>
          <c:tx>
            <c:strRef>
              <c:f>'sigma fixed angle different t'!$B$24</c:f>
              <c:strCache>
                <c:ptCount val="1"/>
                <c:pt idx="0">
                  <c:v>Sigma H 0 mrad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'sigma fixed angle different t'!$A$25:$A$30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'sigma fixed angle different t'!$B$25:$B$30</c:f>
              <c:numCache>
                <c:formatCode>General</c:formatCode>
                <c:ptCount val="6"/>
                <c:pt idx="0">
                  <c:v>1.7</c:v>
                </c:pt>
                <c:pt idx="1">
                  <c:v>1.6</c:v>
                </c:pt>
                <c:pt idx="2">
                  <c:v>1.2</c:v>
                </c:pt>
                <c:pt idx="3">
                  <c:v>1</c:v>
                </c:pt>
                <c:pt idx="4">
                  <c:v>0.9</c:v>
                </c:pt>
                <c:pt idx="5">
                  <c:v>0.8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19C-BB4E-913F-E7F8A5B62B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0169935"/>
        <c:axId val="620125007"/>
      </c:scatterChart>
      <c:valAx>
        <c:axId val="6201699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20125007"/>
        <c:crosses val="autoZero"/>
        <c:crossBetween val="midCat"/>
      </c:valAx>
      <c:valAx>
        <c:axId val="620125007"/>
        <c:scaling>
          <c:orientation val="minMax"/>
          <c:min val="0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20169935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Sigma of </a:t>
            </a:r>
            <a:r>
              <a:rPr lang="fr-FR" sz="11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gaussian</a:t>
            </a:r>
            <a:r>
              <a:rPr lang="fr-FR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projection on axis </a:t>
            </a:r>
            <a:r>
              <a:rPr lang="fr-FR" sz="11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depending</a:t>
            </a:r>
            <a:r>
              <a:rPr lang="fr-FR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on the angle </a:t>
            </a:r>
            <a:r>
              <a:rPr lang="fr-FR" sz="11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between</a:t>
            </a:r>
            <a:r>
              <a:rPr lang="fr-FR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</a:t>
            </a:r>
            <a:r>
              <a:rPr lang="fr-FR" sz="11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electrons</a:t>
            </a:r>
            <a:r>
              <a:rPr lang="fr-FR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and antiprotons (</a:t>
            </a:r>
            <a:r>
              <a:rPr lang="fr-FR" sz="1100" b="0" i="0" u="none" strike="noStrike" kern="1200" spc="0" baseline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fixed</a:t>
            </a:r>
            <a:r>
              <a:rPr lang="fr-FR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duration : 2s)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'Sigma fixed t different angles'!$C$3</c:f>
              <c:strCache>
                <c:ptCount val="1"/>
                <c:pt idx="0">
                  <c:v>Sigma H</c:v>
                </c:pt>
              </c:strCache>
            </c:strRef>
          </c:tx>
          <c:xVal>
            <c:numRef>
              <c:f>'Sigma fixed t different angles'!$B$4:$B$10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'Sigma fixed t different angles'!$C$4:$C$10</c:f>
              <c:numCache>
                <c:formatCode>General</c:formatCode>
                <c:ptCount val="7"/>
                <c:pt idx="0">
                  <c:v>1.6</c:v>
                </c:pt>
                <c:pt idx="1">
                  <c:v>1.5</c:v>
                </c:pt>
                <c:pt idx="2">
                  <c:v>1.1000000000000001</c:v>
                </c:pt>
                <c:pt idx="3">
                  <c:v>0.8</c:v>
                </c:pt>
                <c:pt idx="4">
                  <c:v>0.9</c:v>
                </c:pt>
                <c:pt idx="5">
                  <c:v>1</c:v>
                </c:pt>
                <c:pt idx="6">
                  <c:v>1.1000000000000001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C65-7844-99C3-3303C482A9E9}"/>
            </c:ext>
          </c:extLst>
        </c:ser>
        <c:ser>
          <c:idx val="0"/>
          <c:order val="1"/>
          <c:tx>
            <c:strRef>
              <c:f>'Sigma fixed t different angles'!$D$3</c:f>
              <c:strCache>
                <c:ptCount val="1"/>
                <c:pt idx="0">
                  <c:v>Sigma V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xVal>
            <c:numRef>
              <c:f>'Sigma fixed t different angles'!$B$4:$B$10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'Sigma fixed t different angles'!$D$4:$D$10</c:f>
              <c:numCache>
                <c:formatCode>General</c:formatCode>
                <c:ptCount val="7"/>
                <c:pt idx="0">
                  <c:v>3.2</c:v>
                </c:pt>
                <c:pt idx="1">
                  <c:v>3.1</c:v>
                </c:pt>
                <c:pt idx="2">
                  <c:v>2.7</c:v>
                </c:pt>
                <c:pt idx="3">
                  <c:v>2.1</c:v>
                </c:pt>
                <c:pt idx="4">
                  <c:v>2.2999999999999998</c:v>
                </c:pt>
                <c:pt idx="5">
                  <c:v>2.5</c:v>
                </c:pt>
                <c:pt idx="6">
                  <c:v>2.4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C65-7844-99C3-3303C482A9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9216464"/>
        <c:axId val="2009218192"/>
      </c:scatterChart>
      <c:valAx>
        <c:axId val="2009216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09218192"/>
        <c:crosses val="autoZero"/>
        <c:crossBetween val="midCat"/>
      </c:valAx>
      <c:valAx>
        <c:axId val="2009218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09216464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omments/modernComment_119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C8E153A-CF8A-4E41-8E84-4C68D8377873}" authorId="{2217AC73-C783-D051-2276-9CECB577D1B3}" created="2025-05-16T08:50:11.85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81"/>
      <ac:spMk id="9" creationId="{EFE01077-1AD8-4C2D-BCDB-149EAB66147F}"/>
      <ac:txMk cp="164">
        <ac:context len="165" hash="1686223563"/>
      </ac:txMk>
    </ac:txMkLst>
    <p188:pos x="3305940" y="1219337"/>
    <p188:txBody>
      <a:bodyPr/>
      <a:lstStyle/>
      <a:p>
        <a:r>
          <a:rPr lang="en-US"/>
          <a:t>1. Lorentz Force:
   F = q(v × B)
   → Electrons experience centripetal force in magnetic field.
2. Circular Motion:
   mv²/r = qvB  →  r = mv / (qB)
3. Momentum Relation:
   p = mv → r = p / (qB)
4. Relativistic Energy:
   E² = (pc)² + (m₀c²)²  →  E ≈ pc (if E ≫ m₀c²)
5. Final Expression:
   r = E / (qBc) → E = q B r c
   ≈ 0.3 × B[T] × r[m] [MeV]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DBCFD-BD5B-1F4C-B500-0457DA62FF05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78139-38F9-3543-8CAB-D18FF3A8AA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897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22D2E-C1DC-4528-BE35-B2A97D4439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02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4F1D53-B43C-0FA4-0F3A-C553C45C2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66F8882-E396-EA20-0B08-B51129F13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FD1005-801F-DB38-F872-594199514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DA56EE-BCE6-985E-6E73-F3BA7740F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4070CB-3767-C193-CAF7-2EB28D410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759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D8CFFC-8983-9D00-E57C-663E723B7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0EEFFB-E223-0DDE-F2F2-0635DCD15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388DB8-EA6C-431E-A907-C73D03E7D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8ACFFF-AAA0-A982-3D10-4A4C54E58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3FC8A4-035D-58F4-B5FF-62B75EE2A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70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08C4D00-D5BA-C528-E902-BA6B937FD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2EA3126-6C8E-8688-B133-7567D4D8F9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8444A9-C74C-9F6D-B3F5-00A55EA6B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2F36CD-DCB9-5F7D-C42A-12E49DCC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99E067-65B6-3C76-6BC4-7D33F1FD9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18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E81808-CF9F-6DC4-9D80-89C4C2D5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4D9BC2-F556-56FC-F682-A095607B3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3B1216-45D7-61FB-025B-AB1DB172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A41A24-D130-B6ED-0E28-6AA0420E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1C35E1-C22F-F7AB-064F-99A0D9773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077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584B24-B682-D1B0-A137-E261C4BF9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72D11C-0A71-0D52-05D8-E58D04DDE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8F7B8F-1169-342F-5789-31BC8A153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CB6ACB-38FB-10A8-6B5D-87D5FA039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E24A2A-A182-E8C4-BE35-E83BAB9D9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334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A721D-241A-CAE2-995F-7DE1897F5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E8FCB9-2C64-ED21-4091-8A71B9CA50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DD75CED-C8FC-D04E-F725-056AEEDA7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ACFA07-E920-89F7-8C7C-75A93D55D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252918-7B23-2B9D-6B59-613B54A13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52FCB2-15D4-F128-B762-2D728AF66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64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4AAA5F-4586-1218-C074-3C8B015C0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1CA5EA-A18B-7B73-865D-3790428633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519074-A40C-542B-75BC-8098D609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82C22CF-E302-0472-5F0B-8848CFACE6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B62591F-51CC-9FE4-D8FC-FE1B067D3F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CFCE923-1ECB-AD19-4708-171219874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1F23885-DF42-2747-1056-AAD3562D7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A5291-8E83-637A-E75C-BBD2CE91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57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8A5CC-0855-7C61-5D74-B7492AA97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2A51B5-0534-838F-1E1B-3AB5EC49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3EC99A0-CCD3-8433-8BF7-666BCC7FE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1921EB-826B-E76C-0AB9-6031DE41B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329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9464C96-D0ED-04B5-6657-FDC4485B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552B29E-4A28-ED8C-C6E9-7D2CABB33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44F6A3-5E4A-AAEF-E61D-EC7CBFE9A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136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108E87-7E81-E568-EFF8-CC5A85E7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11D62D-F946-F323-893A-72387DEE2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A00756-CA24-5052-98E1-8E5B7F784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9D5C47-062C-F975-E630-69D121AB6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2008BF-656A-E5E2-96CD-45F78064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79CCDD-8913-50AE-AA51-BD15B53E4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36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55E74-529D-3E9F-567A-6F076FD49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86879EE-50DB-7386-7196-1AE780314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6B58E3-0909-5A8D-292E-B7B467CD9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3E05C0-7174-10BE-8534-2801AF56B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C23795-0AD5-C592-9450-1F82E2318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EF124F-AA79-912B-FB33-189FA99B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05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8B48846-1095-7F42-0B72-9686348F5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A039B2-BC76-020E-5E1A-11FB96C7D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88DC82-EFFE-EDA8-A5CD-AA19FEF73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59DB39-18B2-EA49-863C-1C06459F23DF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4BA85E-0077-3756-E416-26B8B205A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C799E1-68D7-8EA8-9F45-9F6CC6F9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E322A4-D2A4-FE41-98C7-A27485DF5B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12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microsoft.com/office/2018/10/relationships/comments" Target="../comments/modernComment_119_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://arxiv.org/abs/arXiv:2005.0275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Organisation Européenne pour la Recherche Nucléaire - CERN ...">
            <a:extLst>
              <a:ext uri="{FF2B5EF4-FFF2-40B4-BE49-F238E27FC236}">
                <a16:creationId xmlns:a16="http://schemas.microsoft.com/office/drawing/2014/main" id="{3CDE8DE5-FE05-1933-39BF-E0ADF6551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602" y="3414485"/>
            <a:ext cx="2466554" cy="250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8A367EE-2EF1-F761-DEB5-8C69120E20C5}"/>
              </a:ext>
            </a:extLst>
          </p:cNvPr>
          <p:cNvSpPr txBox="1"/>
          <p:nvPr/>
        </p:nvSpPr>
        <p:spPr>
          <a:xfrm>
            <a:off x="5166838" y="1553501"/>
            <a:ext cx="59653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ATSOA2025 </a:t>
            </a:r>
          </a:p>
          <a:p>
            <a:pPr algn="ctr"/>
            <a:r>
              <a:rPr lang="fr-FR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CLEAR and AD-ELENA hands-on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8568DA1-0910-7904-253A-47AC73F9733C}"/>
              </a:ext>
            </a:extLst>
          </p:cNvPr>
          <p:cNvSpPr txBox="1"/>
          <p:nvPr/>
        </p:nvSpPr>
        <p:spPr>
          <a:xfrm>
            <a:off x="4107048" y="5550682"/>
            <a:ext cx="8084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Group D – Sabrina Wang, Michael </a:t>
            </a:r>
            <a:r>
              <a:rPr lang="fr-FR" b="1" dirty="0" err="1">
                <a:solidFill>
                  <a:schemeClr val="accent1"/>
                </a:solidFill>
              </a:rPr>
              <a:t>Roosa</a:t>
            </a:r>
            <a:r>
              <a:rPr lang="fr-FR" b="1" dirty="0">
                <a:solidFill>
                  <a:schemeClr val="accent1"/>
                </a:solidFill>
              </a:rPr>
              <a:t>, </a:t>
            </a:r>
            <a:r>
              <a:rPr lang="fr-FR" b="1" dirty="0" err="1">
                <a:solidFill>
                  <a:schemeClr val="accent1"/>
                </a:solidFill>
              </a:rPr>
              <a:t>Muhammed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  <a:r>
              <a:rPr lang="fr-FR" b="1" dirty="0" err="1">
                <a:solidFill>
                  <a:schemeClr val="accent1"/>
                </a:solidFill>
              </a:rPr>
              <a:t>Zeki</a:t>
            </a:r>
            <a:r>
              <a:rPr lang="fr-FR" b="1" dirty="0">
                <a:solidFill>
                  <a:schemeClr val="accent1"/>
                </a:solidFill>
              </a:rPr>
              <a:t> and Sarah Geffroy </a:t>
            </a:r>
          </a:p>
        </p:txBody>
      </p:sp>
      <p:pic>
        <p:nvPicPr>
          <p:cNvPr id="1030" name="Picture 6" descr="About EURO-LABS - EURO-LABS">
            <a:extLst>
              <a:ext uri="{FF2B5EF4-FFF2-40B4-BE49-F238E27FC236}">
                <a16:creationId xmlns:a16="http://schemas.microsoft.com/office/drawing/2014/main" id="{15227F2C-0E99-554A-FB15-134924936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55" y="601379"/>
            <a:ext cx="4107048" cy="201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 descr="Une image contenant symbol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2FBA6F8A-D8EF-3CD7-5BB2-649D52E55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971" y="4156753"/>
            <a:ext cx="2466554" cy="1020992"/>
          </a:xfrm>
          <a:prstGeom prst="rect">
            <a:avLst/>
          </a:prstGeom>
        </p:spPr>
      </p:pic>
      <p:pic>
        <p:nvPicPr>
          <p:cNvPr id="1032" name="Picture 8" descr="Templates | CLEAR">
            <a:extLst>
              <a:ext uri="{FF2B5EF4-FFF2-40B4-BE49-F238E27FC236}">
                <a16:creationId xmlns:a16="http://schemas.microsoft.com/office/drawing/2014/main" id="{5D563465-DC6F-5E21-6F17-0F2278E30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239" y="4152634"/>
            <a:ext cx="2772708" cy="102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80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B26D4-3371-D3F9-B1B9-72CDFEF13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FCE91B4-B9A5-DB0B-BC22-564017679B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9548" y="1690688"/>
            <a:ext cx="7113491" cy="4351338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7BFEE5-B670-E886-B537-82625EAB0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73101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53A1"/>
                </a:solidFill>
                <a:latin typeface="Aptos" panose="020B0004020202020204" pitchFamily="34" charset="0"/>
              </a:rPr>
              <a:t>Tuning at 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6F28EDB-3F5D-B4EA-9E3F-49F75501B0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30" t="61934" r="33174" b="14404"/>
          <a:stretch/>
        </p:blipFill>
        <p:spPr>
          <a:xfrm>
            <a:off x="3728052" y="430429"/>
            <a:ext cx="3231572" cy="11949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F49923-D76D-4A91-8697-14A970760B7D}"/>
              </a:ext>
            </a:extLst>
          </p:cNvPr>
          <p:cNvSpPr txBox="1"/>
          <p:nvPr/>
        </p:nvSpPr>
        <p:spPr>
          <a:xfrm>
            <a:off x="838200" y="1805651"/>
            <a:ext cx="348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challenge! </a:t>
            </a:r>
          </a:p>
          <a:p>
            <a:endParaRPr lang="en-US" b="1" dirty="0"/>
          </a:p>
          <a:p>
            <a:r>
              <a:rPr lang="en-US" dirty="0"/>
              <a:t>What about during a ramp?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6FC44D-12BB-22A8-5980-59BDAD38C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807534"/>
            <a:ext cx="3417679" cy="211764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1CBCC97-CA8A-DA90-98A0-A61216FB482F}"/>
              </a:ext>
            </a:extLst>
          </p:cNvPr>
          <p:cNvSpPr/>
          <p:nvPr/>
        </p:nvSpPr>
        <p:spPr>
          <a:xfrm rot="1280790">
            <a:off x="1643604" y="3432874"/>
            <a:ext cx="208344" cy="992529"/>
          </a:xfrm>
          <a:prstGeom prst="ellipse">
            <a:avLst/>
          </a:prstGeom>
          <a:solidFill>
            <a:schemeClr val="accent1">
              <a:alpha val="21253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56E0E2-8602-C467-FE4E-757964D5324A}"/>
              </a:ext>
            </a:extLst>
          </p:cNvPr>
          <p:cNvSpPr txBox="1"/>
          <p:nvPr/>
        </p:nvSpPr>
        <p:spPr>
          <a:xfrm>
            <a:off x="173619" y="5077848"/>
            <a:ext cx="217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baseline="30000" dirty="0"/>
              <a:t>-</a:t>
            </a:r>
            <a:r>
              <a:rPr lang="en-US" dirty="0"/>
              <a:t> Injection ramp </a:t>
            </a:r>
          </a:p>
        </p:txBody>
      </p: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DE426E02-A425-C5FC-B5AB-2AC14FAADD03}"/>
              </a:ext>
            </a:extLst>
          </p:cNvPr>
          <p:cNvCxnSpPr>
            <a:stCxn id="9" idx="0"/>
            <a:endCxn id="4" idx="6"/>
          </p:cNvCxnSpPr>
          <p:nvPr/>
        </p:nvCxnSpPr>
        <p:spPr>
          <a:xfrm rot="5400000" flipH="1" flipV="1">
            <a:off x="997825" y="4230873"/>
            <a:ext cx="1110790" cy="583161"/>
          </a:xfrm>
          <a:prstGeom prst="curvedConnector4">
            <a:avLst>
              <a:gd name="adj1" fmla="val 29368"/>
              <a:gd name="adj2" fmla="val 139200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F2D8556-6B61-9AE3-ABE6-56C41D4640BD}"/>
              </a:ext>
            </a:extLst>
          </p:cNvPr>
          <p:cNvSpPr txBox="1"/>
          <p:nvPr/>
        </p:nvSpPr>
        <p:spPr>
          <a:xfrm>
            <a:off x="838200" y="5578997"/>
            <a:ext cx="3481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played with: Quads (H,V Skew),  </a:t>
            </a:r>
          </a:p>
          <a:p>
            <a:endParaRPr lang="en-US" dirty="0"/>
          </a:p>
          <a:p>
            <a:r>
              <a:rPr lang="en-US" dirty="0"/>
              <a:t>and found…. it is hard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9A8A77-EFF8-DF50-03DC-5AA0B854C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9548" y="1690687"/>
            <a:ext cx="7113490" cy="44459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348E4C-53AA-6840-E877-672F1F9BD693}"/>
              </a:ext>
            </a:extLst>
          </p:cNvPr>
          <p:cNvSpPr txBox="1"/>
          <p:nvPr/>
        </p:nvSpPr>
        <p:spPr>
          <a:xfrm>
            <a:off x="4687746" y="6331352"/>
            <a:ext cx="722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one power supply was tripped in exercise (Sorry GBAR)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AA23214-B887-2604-F58D-E641B7340E67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8362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CLEAR – CERN Linear Electron Accelerator for Research</a:t>
            </a:r>
          </a:p>
        </p:txBody>
      </p:sp>
      <p:grpSp>
        <p:nvGrpSpPr>
          <p:cNvPr id="4" name="object 42">
            <a:extLst>
              <a:ext uri="{FF2B5EF4-FFF2-40B4-BE49-F238E27FC236}">
                <a16:creationId xmlns:a16="http://schemas.microsoft.com/office/drawing/2014/main" id="{EDE07BBB-4AF8-CD3A-A7CD-35C41203F1FF}"/>
              </a:ext>
            </a:extLst>
          </p:cNvPr>
          <p:cNvGrpSpPr/>
          <p:nvPr/>
        </p:nvGrpSpPr>
        <p:grpSpPr>
          <a:xfrm flipV="1">
            <a:off x="2002106" y="983990"/>
            <a:ext cx="7980095" cy="691851"/>
            <a:chOff x="600384" y="736376"/>
            <a:chExt cx="4701540" cy="27305"/>
          </a:xfrm>
        </p:grpSpPr>
        <p:sp>
          <p:nvSpPr>
            <p:cNvPr id="5" name="object 43">
              <a:extLst>
                <a:ext uri="{FF2B5EF4-FFF2-40B4-BE49-F238E27FC236}">
                  <a16:creationId xmlns:a16="http://schemas.microsoft.com/office/drawing/2014/main" id="{52106B8B-EC4E-2F26-3B12-D6A7320C890B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EFA530B2-9344-EE7E-3583-DACB4B4638BD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B5A351AD-0A63-7EDF-1123-A926FF70325C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11</a:t>
            </a:fld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What is CLEAR?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CLEAR is a test facility at CERN based on a linear electron accelerator.</a:t>
            </a:r>
          </a:p>
          <a:p>
            <a:r>
              <a:rPr lang="en-US" dirty="0"/>
              <a:t>Located in the CLIC Experimental Area (CLEX).</a:t>
            </a:r>
          </a:p>
          <a:p>
            <a:r>
              <a:rPr lang="en-US" dirty="0"/>
              <a:t>LHC upgrades (injector chain validation)</a:t>
            </a:r>
          </a:p>
          <a:p>
            <a:r>
              <a:rPr lang="en-US" dirty="0"/>
              <a:t>Advanced acceleration studies: X-band acceleration, Plasma lenses, THz radiation</a:t>
            </a:r>
          </a:p>
          <a:p>
            <a:r>
              <a:rPr lang="en-US" dirty="0"/>
              <a:t>Irradiation tests for electronics &amp; materials</a:t>
            </a:r>
          </a:p>
          <a:p>
            <a:r>
              <a:rPr lang="en-US" dirty="0"/>
              <a:t>Medical beam applications</a:t>
            </a:r>
          </a:p>
          <a:p>
            <a:r>
              <a:rPr lang="en-US" dirty="0"/>
              <a:t>Student and researcher training</a:t>
            </a:r>
          </a:p>
          <a:p>
            <a:endParaRPr dirty="0"/>
          </a:p>
        </p:txBody>
      </p:sp>
      <p:grpSp>
        <p:nvGrpSpPr>
          <p:cNvPr id="4" name="object 42">
            <a:extLst>
              <a:ext uri="{FF2B5EF4-FFF2-40B4-BE49-F238E27FC236}">
                <a16:creationId xmlns:a16="http://schemas.microsoft.com/office/drawing/2014/main" id="{45FB0741-2BA2-232B-0752-4193D70AADCC}"/>
              </a:ext>
            </a:extLst>
          </p:cNvPr>
          <p:cNvGrpSpPr/>
          <p:nvPr/>
        </p:nvGrpSpPr>
        <p:grpSpPr>
          <a:xfrm flipV="1">
            <a:off x="1981201" y="92077"/>
            <a:ext cx="7980095" cy="691851"/>
            <a:chOff x="600384" y="736376"/>
            <a:chExt cx="4701540" cy="27305"/>
          </a:xfrm>
        </p:grpSpPr>
        <p:sp>
          <p:nvSpPr>
            <p:cNvPr id="5" name="object 43">
              <a:extLst>
                <a:ext uri="{FF2B5EF4-FFF2-40B4-BE49-F238E27FC236}">
                  <a16:creationId xmlns:a16="http://schemas.microsoft.com/office/drawing/2014/main" id="{55994A02-6C81-2F18-62EA-873CDD61FAE1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F3BC7113-086C-3C17-D255-C76DA552A019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7B77C4C5-7D74-E7BC-A140-4BE053F20948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12</a:t>
            </a:fld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274638"/>
            <a:ext cx="8126361" cy="1143000"/>
          </a:xfrm>
        </p:spPr>
        <p:txBody>
          <a:bodyPr/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CLEAR Beamline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013" y="1417638"/>
            <a:ext cx="8126361" cy="15621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sz="1500" dirty="0"/>
              <a:t>Core components:</a:t>
            </a:r>
            <a:endParaRPr lang="tr-TR" sz="1500" dirty="0"/>
          </a:p>
          <a:p>
            <a:r>
              <a:rPr sz="1500" dirty="0"/>
              <a:t> </a:t>
            </a:r>
            <a:r>
              <a:rPr lang="tr-TR" sz="1500" dirty="0"/>
              <a:t>RF </a:t>
            </a:r>
            <a:r>
              <a:rPr lang="tr-TR" sz="1500" dirty="0" err="1"/>
              <a:t>Photocathode</a:t>
            </a:r>
            <a:r>
              <a:rPr lang="tr-TR" sz="1500" dirty="0"/>
              <a:t> e</a:t>
            </a:r>
            <a:r>
              <a:rPr sz="1500" dirty="0" err="1"/>
              <a:t>lectron</a:t>
            </a:r>
            <a:r>
              <a:rPr sz="1500" dirty="0"/>
              <a:t> gun</a:t>
            </a:r>
            <a:r>
              <a:rPr lang="tr-TR" sz="1500" dirty="0"/>
              <a:t>(5 </a:t>
            </a:r>
            <a:r>
              <a:rPr lang="tr-TR" sz="1500" dirty="0" err="1"/>
              <a:t>MeV</a:t>
            </a:r>
            <a:r>
              <a:rPr lang="tr-TR" sz="1500" dirty="0"/>
              <a:t>)</a:t>
            </a:r>
          </a:p>
          <a:p>
            <a:r>
              <a:rPr sz="1500" dirty="0"/>
              <a:t> Accelerating structures</a:t>
            </a:r>
            <a:r>
              <a:rPr lang="tr-TR" sz="1500" dirty="0"/>
              <a:t>(3) </a:t>
            </a:r>
            <a:r>
              <a:rPr lang="tr-TR" sz="1500" dirty="0" err="1"/>
              <a:t>and</a:t>
            </a:r>
            <a:r>
              <a:rPr lang="tr-TR" sz="1500" dirty="0"/>
              <a:t> </a:t>
            </a:r>
            <a:r>
              <a:rPr lang="tr-TR" sz="1500" dirty="0" err="1"/>
              <a:t>Deflector</a:t>
            </a:r>
            <a:r>
              <a:rPr lang="tr-TR" sz="1500" dirty="0"/>
              <a:t> C. </a:t>
            </a:r>
          </a:p>
          <a:p>
            <a:r>
              <a:rPr lang="tr-TR" sz="1500" dirty="0" err="1"/>
              <a:t>BPMs</a:t>
            </a:r>
            <a:r>
              <a:rPr lang="tr-TR" sz="1500" dirty="0"/>
              <a:t> </a:t>
            </a:r>
            <a:r>
              <a:rPr lang="tr-TR" sz="1500" dirty="0" err="1"/>
              <a:t>and</a:t>
            </a:r>
            <a:r>
              <a:rPr lang="tr-TR" sz="1500" dirty="0"/>
              <a:t> </a:t>
            </a:r>
            <a:r>
              <a:rPr lang="tr-TR" sz="1500" dirty="0" err="1"/>
              <a:t>ICTs</a:t>
            </a:r>
            <a:endParaRPr lang="tr-TR" sz="1500" dirty="0"/>
          </a:p>
          <a:p>
            <a:r>
              <a:rPr sz="1500" dirty="0"/>
              <a:t> </a:t>
            </a:r>
            <a:r>
              <a:rPr lang="tr-TR" sz="1500" dirty="0"/>
              <a:t>2</a:t>
            </a:r>
            <a:r>
              <a:rPr sz="1500" dirty="0"/>
              <a:t>Dipoles, quadrupoles</a:t>
            </a:r>
            <a:r>
              <a:rPr lang="tr-TR" sz="1500" dirty="0"/>
              <a:t>(3 </a:t>
            </a:r>
            <a:r>
              <a:rPr lang="tr-TR" sz="1500" dirty="0" err="1"/>
              <a:t>triplets</a:t>
            </a:r>
            <a:r>
              <a:rPr lang="tr-TR" sz="1500" dirty="0"/>
              <a:t>, 1 </a:t>
            </a:r>
            <a:r>
              <a:rPr lang="tr-TR" sz="1500" dirty="0" err="1"/>
              <a:t>double</a:t>
            </a:r>
            <a:r>
              <a:rPr lang="tr-TR" sz="1500" dirty="0"/>
              <a:t>)</a:t>
            </a:r>
          </a:p>
          <a:p>
            <a:pPr marL="0" indent="0">
              <a:buNone/>
            </a:pPr>
            <a:r>
              <a:rPr lang="tr-TR" sz="1500" dirty="0" err="1"/>
              <a:t>and</a:t>
            </a:r>
            <a:r>
              <a:rPr sz="1500" dirty="0"/>
              <a:t> correctors</a:t>
            </a:r>
            <a:r>
              <a:rPr lang="tr-TR" sz="1500" dirty="0"/>
              <a:t>(11), YAG </a:t>
            </a:r>
            <a:r>
              <a:rPr lang="tr-TR" sz="1500" dirty="0" err="1"/>
              <a:t>screens</a:t>
            </a:r>
            <a:r>
              <a:rPr lang="tr-TR" sz="1500" dirty="0"/>
              <a:t>(10). </a:t>
            </a:r>
          </a:p>
          <a:p>
            <a:endParaRPr sz="15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6277EC0-C205-F6E0-9EBE-5DDC78610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 t="-162" r="-50" b="-162"/>
          <a:stretch>
            <a:fillRect/>
          </a:stretch>
        </p:blipFill>
        <p:spPr bwMode="auto">
          <a:xfrm>
            <a:off x="5974328" y="3612211"/>
            <a:ext cx="4693673" cy="144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319CD1B3-9317-8865-7C30-956A37D57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 t="-192" r="-50" b="-192"/>
          <a:stretch>
            <a:fillRect/>
          </a:stretch>
        </p:blipFill>
        <p:spPr bwMode="auto">
          <a:xfrm>
            <a:off x="1552270" y="3706583"/>
            <a:ext cx="4497029" cy="116934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63472FF-1146-367E-989B-580012927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" t="-319" r="-49" b="-319"/>
          <a:stretch>
            <a:fillRect/>
          </a:stretch>
        </p:blipFill>
        <p:spPr bwMode="auto">
          <a:xfrm>
            <a:off x="2168013" y="5047603"/>
            <a:ext cx="5075237" cy="784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5BE6F834-ADCC-6262-419F-6552D1FD0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" t="-29" r="-17" b="-29"/>
          <a:stretch>
            <a:fillRect/>
          </a:stretch>
        </p:blipFill>
        <p:spPr bwMode="auto">
          <a:xfrm>
            <a:off x="6231192" y="1144810"/>
            <a:ext cx="3803434" cy="21511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object 42">
            <a:extLst>
              <a:ext uri="{FF2B5EF4-FFF2-40B4-BE49-F238E27FC236}">
                <a16:creationId xmlns:a16="http://schemas.microsoft.com/office/drawing/2014/main" id="{941E943D-1F5F-4FD4-994F-15A0967BF6A9}"/>
              </a:ext>
            </a:extLst>
          </p:cNvPr>
          <p:cNvGrpSpPr/>
          <p:nvPr/>
        </p:nvGrpSpPr>
        <p:grpSpPr>
          <a:xfrm flipV="1">
            <a:off x="1981201" y="92077"/>
            <a:ext cx="7980095" cy="691851"/>
            <a:chOff x="600384" y="736376"/>
            <a:chExt cx="4701540" cy="27305"/>
          </a:xfrm>
        </p:grpSpPr>
        <p:sp>
          <p:nvSpPr>
            <p:cNvPr id="5" name="object 43">
              <a:extLst>
                <a:ext uri="{FF2B5EF4-FFF2-40B4-BE49-F238E27FC236}">
                  <a16:creationId xmlns:a16="http://schemas.microsoft.com/office/drawing/2014/main" id="{90F2BC13-B453-F312-C6BE-78F296E96951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0B015B53-6DB6-15B4-34B9-F913C8A5CA0F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A24FEEF2-9959-E49F-C79B-B1B9DF6FF920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13</a:t>
            </a:fld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274638"/>
            <a:ext cx="7975319" cy="688048"/>
          </a:xfrm>
        </p:spPr>
        <p:txBody>
          <a:bodyPr>
            <a:normAutofit fontScale="90000"/>
          </a:bodyPr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Operation: Starting the Beam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2878" y="1336522"/>
            <a:ext cx="3906740" cy="1711478"/>
          </a:xfrm>
        </p:spPr>
        <p:txBody>
          <a:bodyPr>
            <a:normAutofit fontScale="85000" lnSpcReduction="20000"/>
          </a:bodyPr>
          <a:lstStyle/>
          <a:p>
            <a:r>
              <a:rPr sz="1500" dirty="0"/>
              <a:t>MATLAB control scripts: </a:t>
            </a:r>
            <a:r>
              <a:rPr sz="1500" dirty="0" err="1"/>
              <a:t>lectimad.m</a:t>
            </a:r>
            <a:r>
              <a:rPr sz="1500" dirty="0"/>
              <a:t>,</a:t>
            </a:r>
            <a:r>
              <a:rPr lang="tr-TR" sz="1500" dirty="0"/>
              <a:t> </a:t>
            </a:r>
            <a:r>
              <a:rPr sz="1500" dirty="0" err="1"/>
              <a:t>Controlgui.m</a:t>
            </a:r>
            <a:endParaRPr sz="1500" dirty="0"/>
          </a:p>
          <a:p>
            <a:pPr marL="0" indent="0">
              <a:buNone/>
            </a:pPr>
            <a:r>
              <a:rPr sz="1500" dirty="0"/>
              <a:t>Checklist:</a:t>
            </a:r>
          </a:p>
          <a:p>
            <a:pPr marL="0" indent="0">
              <a:buNone/>
            </a:pPr>
            <a:r>
              <a:rPr sz="1500" dirty="0"/>
              <a:t>1. Turn ON magnets &amp; klystrons</a:t>
            </a:r>
            <a:r>
              <a:rPr lang="tr-TR" sz="1500" dirty="0"/>
              <a:t> </a:t>
            </a:r>
            <a:r>
              <a:rPr lang="tr-TR" sz="1500" dirty="0" err="1"/>
              <a:t>power</a:t>
            </a:r>
            <a:endParaRPr sz="1500" dirty="0"/>
          </a:p>
          <a:p>
            <a:pPr marL="0" indent="0">
              <a:buNone/>
            </a:pPr>
            <a:r>
              <a:rPr sz="1500" dirty="0"/>
              <a:t>2. Verify vacuum</a:t>
            </a:r>
          </a:p>
          <a:p>
            <a:pPr marL="0" indent="0">
              <a:buNone/>
            </a:pPr>
            <a:r>
              <a:rPr sz="1500" dirty="0"/>
              <a:t>3. Activate laser system</a:t>
            </a:r>
            <a:r>
              <a:rPr lang="tr-TR" sz="1500" dirty="0"/>
              <a:t> &amp; </a:t>
            </a:r>
            <a:r>
              <a:rPr lang="tr-TR" sz="1500" dirty="0" err="1"/>
              <a:t>Beam</a:t>
            </a:r>
            <a:r>
              <a:rPr lang="tr-TR" sz="1500" dirty="0"/>
              <a:t> ON!!!</a:t>
            </a:r>
          </a:p>
          <a:p>
            <a:pPr marL="0" indent="0">
              <a:buNone/>
            </a:pPr>
            <a:r>
              <a:rPr lang="tr-TR" sz="1500" dirty="0"/>
              <a:t>5. </a:t>
            </a:r>
            <a:r>
              <a:rPr lang="en-US" sz="1500" dirty="0"/>
              <a:t>Logbook </a:t>
            </a:r>
            <a:r>
              <a:rPr lang="en-US" sz="1500" dirty="0" err="1"/>
              <a:t>entrie</a:t>
            </a:r>
            <a:r>
              <a:rPr lang="tr-TR" sz="1500" dirty="0"/>
              <a:t>s</a:t>
            </a:r>
            <a:endParaRPr lang="en-US" sz="1500" dirty="0"/>
          </a:p>
          <a:p>
            <a:pPr marL="0" indent="0">
              <a:buNone/>
            </a:pPr>
            <a:endParaRPr sz="15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9B029ABC-6E9E-A0CB-6F3B-B50048DC3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184" y="1336522"/>
            <a:ext cx="3894938" cy="2145890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14DB7269-B63C-2402-1296-A39A5C4463BB}"/>
              </a:ext>
            </a:extLst>
          </p:cNvPr>
          <p:cNvSpPr txBox="1"/>
          <p:nvPr/>
        </p:nvSpPr>
        <p:spPr>
          <a:xfrm>
            <a:off x="7001925" y="3470602"/>
            <a:ext cx="2954594" cy="327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45085" indent="-6350" algn="ctr">
              <a:lnSpc>
                <a:spcPct val="110000"/>
              </a:lnSpc>
              <a:spcAft>
                <a:spcPts val="875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for monitoring the RF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F523A5DF-5FC7-57FB-E471-2199C48BD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" t="729" r="-21" b="-44"/>
          <a:stretch>
            <a:fillRect/>
          </a:stretch>
        </p:blipFill>
        <p:spPr bwMode="auto">
          <a:xfrm>
            <a:off x="1871077" y="2958282"/>
            <a:ext cx="3906740" cy="162319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4AB876A4-C49E-0EE0-937B-2144F1D40986}"/>
              </a:ext>
            </a:extLst>
          </p:cNvPr>
          <p:cNvSpPr txBox="1"/>
          <p:nvPr/>
        </p:nvSpPr>
        <p:spPr>
          <a:xfrm>
            <a:off x="2728452" y="4591834"/>
            <a:ext cx="18337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CLEAR vacuum system</a:t>
            </a:r>
            <a:endParaRPr lang="tr-TR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73E1E44-0789-48E9-9662-5737DC212112}"/>
              </a:ext>
            </a:extLst>
          </p:cNvPr>
          <p:cNvSpPr txBox="1"/>
          <p:nvPr/>
        </p:nvSpPr>
        <p:spPr>
          <a:xfrm>
            <a:off x="5733572" y="1045732"/>
            <a:ext cx="4572000" cy="483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36195" indent="-6350" algn="just">
              <a:lnSpc>
                <a:spcPct val="110000"/>
              </a:lnSpc>
              <a:spcAft>
                <a:spcPts val="30"/>
              </a:spcAft>
            </a:pPr>
            <a:r>
              <a:rPr 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WorkingSet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→ CLEX → Longitudinal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select the 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MKS11, MKS15, MKS30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AF517C61-3C6C-8C60-1C39-71CF07C57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9835" y="3798449"/>
            <a:ext cx="1698777" cy="2538053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3E1FD57B-6FD2-5AD2-A054-24658DD1CD4C}"/>
              </a:ext>
            </a:extLst>
          </p:cNvPr>
          <p:cNvSpPr txBox="1"/>
          <p:nvPr/>
        </p:nvSpPr>
        <p:spPr>
          <a:xfrm>
            <a:off x="6883260" y="6306364"/>
            <a:ext cx="31919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2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Control panel for corrector and dipole settings </a:t>
            </a:r>
            <a:endParaRPr lang="en-US" sz="12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55239FFF-7E90-21BC-E3DA-D40CB168D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" t="-157" r="-31" b="-157"/>
          <a:stretch>
            <a:fillRect/>
          </a:stretch>
        </p:blipFill>
        <p:spPr bwMode="auto">
          <a:xfrm>
            <a:off x="1780989" y="4989409"/>
            <a:ext cx="4922837" cy="10207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Metin kutusu 16">
            <a:extLst>
              <a:ext uri="{FF2B5EF4-FFF2-40B4-BE49-F238E27FC236}">
                <a16:creationId xmlns:a16="http://schemas.microsoft.com/office/drawing/2014/main" id="{155CCADD-A3DE-5E56-12D2-0BB78F9DA26A}"/>
              </a:ext>
            </a:extLst>
          </p:cNvPr>
          <p:cNvSpPr txBox="1"/>
          <p:nvPr/>
        </p:nvSpPr>
        <p:spPr>
          <a:xfrm>
            <a:off x="3522409" y="6010172"/>
            <a:ext cx="17157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laser parameters</a:t>
            </a:r>
            <a:endParaRPr lang="en-US" sz="1200" dirty="0"/>
          </a:p>
        </p:txBody>
      </p:sp>
      <p:grpSp>
        <p:nvGrpSpPr>
          <p:cNvPr id="4" name="object 42">
            <a:extLst>
              <a:ext uri="{FF2B5EF4-FFF2-40B4-BE49-F238E27FC236}">
                <a16:creationId xmlns:a16="http://schemas.microsoft.com/office/drawing/2014/main" id="{9387F81F-22D1-2E51-8C92-074B19C6538E}"/>
              </a:ext>
            </a:extLst>
          </p:cNvPr>
          <p:cNvGrpSpPr/>
          <p:nvPr/>
        </p:nvGrpSpPr>
        <p:grpSpPr>
          <a:xfrm flipV="1">
            <a:off x="1976425" y="22619"/>
            <a:ext cx="7980095" cy="691851"/>
            <a:chOff x="600384" y="736376"/>
            <a:chExt cx="4701540" cy="27305"/>
          </a:xfrm>
        </p:grpSpPr>
        <p:sp>
          <p:nvSpPr>
            <p:cNvPr id="6" name="object 43">
              <a:extLst>
                <a:ext uri="{FF2B5EF4-FFF2-40B4-BE49-F238E27FC236}">
                  <a16:creationId xmlns:a16="http://schemas.microsoft.com/office/drawing/2014/main" id="{F7CBF526-1C06-30F0-C956-2EC71DD8AFC0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8" name="object 44">
              <a:extLst>
                <a:ext uri="{FF2B5EF4-FFF2-40B4-BE49-F238E27FC236}">
                  <a16:creationId xmlns:a16="http://schemas.microsoft.com/office/drawing/2014/main" id="{9457F894-3C54-30EE-5EA1-3C8BD829A322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53E32FB0-F6A3-D8F7-5990-5EBA35F0FACA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14</a:t>
            </a:fld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F8791-3F9C-0C5B-2C1C-E441EA97D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CCA4B-AE65-B48B-EE8A-E140B32C4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2645" y="150247"/>
            <a:ext cx="7489978" cy="846239"/>
          </a:xfrm>
        </p:spPr>
        <p:txBody>
          <a:bodyPr>
            <a:normAutofit/>
          </a:bodyPr>
          <a:lstStyle/>
          <a:p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Centered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and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Focused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346D39B8-A3D6-C4C0-3DF1-D0A56CDB5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148464"/>
            <a:ext cx="2368997" cy="3184553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E07026D-51E2-F786-AE50-C0CCECAE9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042" y="1114602"/>
            <a:ext cx="2176825" cy="3252279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C032A1AD-5A66-AB7E-DF8E-E6E9F23E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1867" y="1089063"/>
            <a:ext cx="2459309" cy="3305957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AA22EB9F-8A7B-523C-FCAE-43D260DC1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1176" y="1086465"/>
            <a:ext cx="2214491" cy="3308555"/>
          </a:xfrm>
          <a:prstGeom prst="rect">
            <a:avLst/>
          </a:prstGeom>
        </p:spPr>
      </p:pic>
      <p:sp>
        <p:nvSpPr>
          <p:cNvPr id="17" name="Metin kutusu 16">
            <a:extLst>
              <a:ext uri="{FF2B5EF4-FFF2-40B4-BE49-F238E27FC236}">
                <a16:creationId xmlns:a16="http://schemas.microsoft.com/office/drawing/2014/main" id="{93B4A930-C76B-A46A-EFE5-C09022853946}"/>
              </a:ext>
            </a:extLst>
          </p:cNvPr>
          <p:cNvSpPr txBox="1"/>
          <p:nvPr/>
        </p:nvSpPr>
        <p:spPr>
          <a:xfrm>
            <a:off x="1646492" y="4521620"/>
            <a:ext cx="9059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centered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beam</a:t>
            </a:r>
            <a:r>
              <a:rPr lang="tr-TR" dirty="0"/>
              <a:t> at </a:t>
            </a:r>
            <a:r>
              <a:rPr lang="tr-TR" dirty="0" err="1"/>
              <a:t>first</a:t>
            </a:r>
            <a:r>
              <a:rPr lang="tr-TR" dirty="0"/>
              <a:t> on </a:t>
            </a:r>
            <a:r>
              <a:rPr lang="tr-TR" dirty="0" err="1"/>
              <a:t>screen</a:t>
            </a:r>
            <a:r>
              <a:rPr lang="tr-TR" dirty="0"/>
              <a:t> 215 </a:t>
            </a:r>
            <a:r>
              <a:rPr lang="tr-TR" dirty="0" err="1"/>
              <a:t>using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corrector</a:t>
            </a:r>
            <a:r>
              <a:rPr lang="tr-TR" dirty="0"/>
              <a:t> </a:t>
            </a:r>
            <a:r>
              <a:rPr lang="tr-TR" dirty="0" err="1"/>
              <a:t>magnets</a:t>
            </a:r>
            <a:r>
              <a:rPr lang="tr-TR" b="1" dirty="0">
                <a:solidFill>
                  <a:srgbClr val="FF0000"/>
                </a:solidFill>
              </a:rPr>
              <a:t>[1]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then</a:t>
            </a:r>
            <a:r>
              <a:rPr lang="tr-TR" dirty="0"/>
              <a:t> </a:t>
            </a:r>
            <a:r>
              <a:rPr lang="tr-TR" dirty="0" err="1"/>
              <a:t>focused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beam</a:t>
            </a:r>
            <a:r>
              <a:rPr lang="tr-TR" dirty="0"/>
              <a:t> on </a:t>
            </a:r>
            <a:r>
              <a:rPr lang="tr-TR" dirty="0" err="1"/>
              <a:t>screen</a:t>
            </a:r>
            <a:r>
              <a:rPr lang="tr-TR" dirty="0"/>
              <a:t> 390</a:t>
            </a:r>
            <a:r>
              <a:rPr lang="tr-TR" b="1" dirty="0">
                <a:solidFill>
                  <a:srgbClr val="FF0000"/>
                </a:solidFill>
              </a:rPr>
              <a:t>[2].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600C3FCD-E945-588D-406A-6DD93BF64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 t="-162" r="-50" b="-162"/>
          <a:stretch>
            <a:fillRect/>
          </a:stretch>
        </p:blipFill>
        <p:spPr bwMode="auto">
          <a:xfrm>
            <a:off x="4015419" y="5167950"/>
            <a:ext cx="4345609" cy="13396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ikdörtgen 18">
            <a:extLst>
              <a:ext uri="{FF2B5EF4-FFF2-40B4-BE49-F238E27FC236}">
                <a16:creationId xmlns:a16="http://schemas.microsoft.com/office/drawing/2014/main" id="{748CD2EA-C509-7DB5-F63F-03194AFD6E18}"/>
              </a:ext>
            </a:extLst>
          </p:cNvPr>
          <p:cNvSpPr/>
          <p:nvPr/>
        </p:nvSpPr>
        <p:spPr>
          <a:xfrm>
            <a:off x="7413072" y="5587922"/>
            <a:ext cx="251670" cy="7041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1B6A59D9-BB28-6058-7193-E81CF6936821}"/>
              </a:ext>
            </a:extLst>
          </p:cNvPr>
          <p:cNvSpPr/>
          <p:nvPr/>
        </p:nvSpPr>
        <p:spPr>
          <a:xfrm>
            <a:off x="4787317" y="5587922"/>
            <a:ext cx="185957" cy="7041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671CD3C-8CD9-3F97-BB5D-463E019A755B}"/>
              </a:ext>
            </a:extLst>
          </p:cNvPr>
          <p:cNvSpPr txBox="1"/>
          <p:nvPr/>
        </p:nvSpPr>
        <p:spPr>
          <a:xfrm>
            <a:off x="7413073" y="6292058"/>
            <a:ext cx="311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006D5806-C8D9-AE8B-BCB2-1A8E101D3666}"/>
              </a:ext>
            </a:extLst>
          </p:cNvPr>
          <p:cNvSpPr txBox="1"/>
          <p:nvPr/>
        </p:nvSpPr>
        <p:spPr>
          <a:xfrm>
            <a:off x="4724790" y="6244403"/>
            <a:ext cx="311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rgbClr val="FF0000"/>
                </a:solidFill>
              </a:rPr>
              <a:t>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3" name="object 42">
            <a:extLst>
              <a:ext uri="{FF2B5EF4-FFF2-40B4-BE49-F238E27FC236}">
                <a16:creationId xmlns:a16="http://schemas.microsoft.com/office/drawing/2014/main" id="{EF676443-6E3E-CB6B-0B52-D3F0BA103B6E}"/>
              </a:ext>
            </a:extLst>
          </p:cNvPr>
          <p:cNvGrpSpPr/>
          <p:nvPr/>
        </p:nvGrpSpPr>
        <p:grpSpPr>
          <a:xfrm flipV="1">
            <a:off x="2041819" y="-57337"/>
            <a:ext cx="7980095" cy="691851"/>
            <a:chOff x="600384" y="736376"/>
            <a:chExt cx="4701540" cy="27305"/>
          </a:xfrm>
        </p:grpSpPr>
        <p:sp>
          <p:nvSpPr>
            <p:cNvPr id="4" name="object 43">
              <a:extLst>
                <a:ext uri="{FF2B5EF4-FFF2-40B4-BE49-F238E27FC236}">
                  <a16:creationId xmlns:a16="http://schemas.microsoft.com/office/drawing/2014/main" id="{DDC222D8-18C1-749F-9594-CBE7A1545B7A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5" name="object 44">
              <a:extLst>
                <a:ext uri="{FF2B5EF4-FFF2-40B4-BE49-F238E27FC236}">
                  <a16:creationId xmlns:a16="http://schemas.microsoft.com/office/drawing/2014/main" id="{063C7D4E-AF40-1D1F-86FB-F74A0AD68A48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17855605-6C91-B180-721E-B1333E5765DB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2188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FFD16-5147-3D54-806A-BF5E04D21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BBF29-1875-BD0B-75CA-179C27214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2645" y="67149"/>
            <a:ext cx="7489978" cy="846239"/>
          </a:xfrm>
        </p:spPr>
        <p:txBody>
          <a:bodyPr>
            <a:normAutofit/>
          </a:bodyPr>
          <a:lstStyle/>
          <a:p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Measured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Energy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endParaRPr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D2F3B52F-897D-EA41-38C1-A77831DEE8FB}"/>
              </a:ext>
            </a:extLst>
          </p:cNvPr>
          <p:cNvSpPr txBox="1"/>
          <p:nvPr/>
        </p:nvSpPr>
        <p:spPr>
          <a:xfrm>
            <a:off x="1524002" y="4521620"/>
            <a:ext cx="97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 err="1"/>
              <a:t>Initial</a:t>
            </a:r>
            <a:r>
              <a:rPr lang="tr-TR" sz="1600" dirty="0"/>
              <a:t> </a:t>
            </a:r>
            <a:r>
              <a:rPr lang="tr-TR" sz="1600" dirty="0" err="1"/>
              <a:t>Energy</a:t>
            </a:r>
            <a:r>
              <a:rPr lang="tr-TR" sz="1600" dirty="0"/>
              <a:t> = 175 </a:t>
            </a:r>
            <a:r>
              <a:rPr lang="tr-TR" sz="1600" dirty="0" err="1"/>
              <a:t>MeV</a:t>
            </a:r>
            <a:r>
              <a:rPr lang="tr-TR" sz="1600" b="1" dirty="0">
                <a:solidFill>
                  <a:srgbClr val="FF0000"/>
                </a:solidFill>
              </a:rPr>
              <a:t>[1], </a:t>
            </a:r>
            <a:r>
              <a:rPr lang="tr-TR" sz="1600" dirty="0"/>
              <a:t>but it </a:t>
            </a:r>
            <a:r>
              <a:rPr lang="tr-TR" sz="1600" dirty="0" err="1"/>
              <a:t>isnt</a:t>
            </a:r>
            <a:r>
              <a:rPr lang="tr-TR" sz="1600" dirty="0"/>
              <a:t> </a:t>
            </a:r>
            <a:r>
              <a:rPr lang="tr-TR" sz="1600" dirty="0" err="1"/>
              <a:t>enough</a:t>
            </a:r>
            <a:r>
              <a:rPr lang="tr-TR" sz="1600" dirty="0"/>
              <a:t> </a:t>
            </a:r>
            <a:r>
              <a:rPr lang="tr-TR" sz="1600" dirty="0" err="1"/>
              <a:t>for</a:t>
            </a:r>
            <a:r>
              <a:rPr lang="tr-TR" sz="1600" dirty="0"/>
              <a:t> us* of </a:t>
            </a:r>
            <a:r>
              <a:rPr lang="tr-TR" sz="1600" dirty="0" err="1"/>
              <a:t>course</a:t>
            </a:r>
            <a:r>
              <a:rPr lang="tr-TR" sz="1600" dirty="0"/>
              <a:t> </a:t>
            </a:r>
            <a:r>
              <a:rPr lang="tr-TR" sz="1600" dirty="0" err="1"/>
              <a:t>we</a:t>
            </a:r>
            <a:r>
              <a:rPr lang="tr-TR" sz="1600" dirty="0"/>
              <a:t> </a:t>
            </a:r>
            <a:r>
              <a:rPr lang="tr-TR" sz="1600" dirty="0" err="1"/>
              <a:t>optimized</a:t>
            </a:r>
            <a:r>
              <a:rPr lang="tr-TR" sz="1600" dirty="0"/>
              <a:t>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beam</a:t>
            </a:r>
            <a:r>
              <a:rPr lang="tr-TR" sz="1600" dirty="0"/>
              <a:t> </a:t>
            </a:r>
            <a:r>
              <a:rPr lang="tr-TR" sz="1600" dirty="0" err="1"/>
              <a:t>again</a:t>
            </a:r>
            <a:r>
              <a:rPr lang="tr-TR" sz="1600" dirty="0"/>
              <a:t> </a:t>
            </a:r>
            <a:r>
              <a:rPr lang="tr-TR" sz="1600" dirty="0" err="1"/>
              <a:t>and</a:t>
            </a:r>
            <a:r>
              <a:rPr lang="tr-TR" sz="1600" dirty="0"/>
              <a:t> </a:t>
            </a:r>
            <a:r>
              <a:rPr lang="tr-TR" sz="1600" dirty="0" err="1"/>
              <a:t>again</a:t>
            </a:r>
            <a:r>
              <a:rPr lang="tr-TR" sz="1600" dirty="0"/>
              <a:t> </a:t>
            </a:r>
            <a:r>
              <a:rPr lang="tr-TR" sz="1600" dirty="0" err="1"/>
              <a:t>and</a:t>
            </a:r>
            <a:r>
              <a:rPr lang="tr-TR" sz="1600" dirty="0"/>
              <a:t>…… </a:t>
            </a:r>
            <a:r>
              <a:rPr lang="tr-TR" sz="1600" dirty="0" err="1"/>
              <a:t>optimized</a:t>
            </a:r>
            <a:r>
              <a:rPr lang="tr-TR" sz="1600" dirty="0"/>
              <a:t> </a:t>
            </a:r>
            <a:r>
              <a:rPr lang="tr-TR" sz="1600" dirty="0" err="1"/>
              <a:t>energy</a:t>
            </a:r>
            <a:r>
              <a:rPr lang="tr-TR" sz="1600" dirty="0"/>
              <a:t> </a:t>
            </a:r>
            <a:r>
              <a:rPr lang="tr-TR" sz="1600" dirty="0" err="1"/>
              <a:t>increased</a:t>
            </a:r>
            <a:r>
              <a:rPr lang="tr-TR" sz="1600" dirty="0"/>
              <a:t> </a:t>
            </a:r>
            <a:r>
              <a:rPr lang="tr-TR" sz="1600" dirty="0" err="1"/>
              <a:t>the</a:t>
            </a:r>
            <a:r>
              <a:rPr lang="tr-TR" sz="1600" dirty="0"/>
              <a:t> 197 </a:t>
            </a:r>
            <a:r>
              <a:rPr lang="tr-TR" sz="1600" dirty="0" err="1"/>
              <a:t>MeV</a:t>
            </a:r>
            <a:r>
              <a:rPr lang="tr-TR" sz="1600" b="1" dirty="0">
                <a:solidFill>
                  <a:srgbClr val="FF0000"/>
                </a:solidFill>
              </a:rPr>
              <a:t>[2].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465EE41F-8549-0064-BB31-8E4FEC21F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973" y="843983"/>
            <a:ext cx="2730097" cy="3669967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1B36B497-1FB1-4DEE-A761-23245A667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 t="-162" r="-50" b="-162"/>
          <a:stretch>
            <a:fillRect/>
          </a:stretch>
        </p:blipFill>
        <p:spPr bwMode="auto">
          <a:xfrm>
            <a:off x="3022020" y="5015348"/>
            <a:ext cx="5977386" cy="184265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ikdörtgen 6">
            <a:extLst>
              <a:ext uri="{FF2B5EF4-FFF2-40B4-BE49-F238E27FC236}">
                <a16:creationId xmlns:a16="http://schemas.microsoft.com/office/drawing/2014/main" id="{907F982B-DE16-4CB9-7462-4E0704364E6E}"/>
              </a:ext>
            </a:extLst>
          </p:cNvPr>
          <p:cNvSpPr/>
          <p:nvPr/>
        </p:nvSpPr>
        <p:spPr>
          <a:xfrm>
            <a:off x="3022020" y="5354251"/>
            <a:ext cx="1130396" cy="131953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92D965D1-F061-795E-B175-38B0904B4BA4}"/>
              </a:ext>
            </a:extLst>
          </p:cNvPr>
          <p:cNvSpPr txBox="1"/>
          <p:nvPr/>
        </p:nvSpPr>
        <p:spPr>
          <a:xfrm>
            <a:off x="4754671" y="6569255"/>
            <a:ext cx="5217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200" dirty="0"/>
              <a:t>*</a:t>
            </a:r>
            <a:r>
              <a:rPr lang="tr-TR" sz="1200" dirty="0" err="1"/>
              <a:t>We</a:t>
            </a:r>
            <a:r>
              <a:rPr lang="tr-TR" sz="1200" dirty="0"/>
              <a:t> </a:t>
            </a:r>
            <a:r>
              <a:rPr lang="tr-TR" sz="1200" dirty="0" err="1"/>
              <a:t>increased</a:t>
            </a:r>
            <a:r>
              <a:rPr lang="tr-TR" sz="1200" dirty="0"/>
              <a:t> </a:t>
            </a:r>
            <a:r>
              <a:rPr lang="tr-TR" sz="1200" dirty="0" err="1"/>
              <a:t>the</a:t>
            </a:r>
            <a:r>
              <a:rPr lang="tr-TR" sz="1200" dirty="0"/>
              <a:t> </a:t>
            </a:r>
            <a:r>
              <a:rPr lang="tr-TR" sz="1200" dirty="0" err="1"/>
              <a:t>power</a:t>
            </a:r>
            <a:r>
              <a:rPr lang="tr-TR" sz="1200" dirty="0"/>
              <a:t> of </a:t>
            </a:r>
            <a:r>
              <a:rPr lang="tr-TR" sz="1200" dirty="0" err="1"/>
              <a:t>the</a:t>
            </a:r>
            <a:r>
              <a:rPr lang="tr-TR" sz="1200" dirty="0"/>
              <a:t> RF </a:t>
            </a:r>
            <a:r>
              <a:rPr lang="tr-TR" sz="1200" dirty="0" err="1"/>
              <a:t>so</a:t>
            </a:r>
            <a:r>
              <a:rPr lang="tr-TR" sz="1200" dirty="0"/>
              <a:t> </a:t>
            </a:r>
            <a:r>
              <a:rPr lang="tr-TR" sz="1200" dirty="0" err="1"/>
              <a:t>Beam</a:t>
            </a:r>
            <a:r>
              <a:rPr lang="tr-TR" sz="1200" dirty="0"/>
              <a:t> </a:t>
            </a:r>
            <a:r>
              <a:rPr lang="tr-TR" sz="1200" dirty="0" err="1"/>
              <a:t>energy</a:t>
            </a:r>
            <a:r>
              <a:rPr lang="tr-TR" sz="1200" dirty="0"/>
              <a:t> </a:t>
            </a:r>
            <a:r>
              <a:rPr lang="tr-TR" sz="1200" dirty="0" err="1"/>
              <a:t>also</a:t>
            </a:r>
            <a:r>
              <a:rPr lang="tr-TR" sz="1200" dirty="0"/>
              <a:t> </a:t>
            </a:r>
            <a:r>
              <a:rPr lang="tr-TR" sz="1200" dirty="0" err="1"/>
              <a:t>increased</a:t>
            </a:r>
            <a:r>
              <a:rPr lang="tr-TR" sz="1200" dirty="0"/>
              <a:t>. </a:t>
            </a:r>
            <a:endParaRPr lang="en-US" sz="1200" dirty="0"/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C5A8B311-931F-2A99-B39E-46AE4F3DEF20}"/>
              </a:ext>
            </a:extLst>
          </p:cNvPr>
          <p:cNvSpPr txBox="1"/>
          <p:nvPr/>
        </p:nvSpPr>
        <p:spPr>
          <a:xfrm>
            <a:off x="2878822" y="764475"/>
            <a:ext cx="5075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200" dirty="0">
                <a:solidFill>
                  <a:srgbClr val="FF0000"/>
                </a:solidFill>
              </a:rPr>
              <a:t>[1]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25" name="Resim 24">
            <a:extLst>
              <a:ext uri="{FF2B5EF4-FFF2-40B4-BE49-F238E27FC236}">
                <a16:creationId xmlns:a16="http://schemas.microsoft.com/office/drawing/2014/main" id="{A59D6BA0-AD6F-02BC-963F-7AB6C9DEC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4934" y="810952"/>
            <a:ext cx="2730097" cy="3669967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9D2BC775-79CA-6A10-63F7-76ADD0A3A3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4756" y="954089"/>
            <a:ext cx="3449839" cy="3491335"/>
          </a:xfrm>
          <a:prstGeom prst="rect">
            <a:avLst/>
          </a:prstGeom>
        </p:spPr>
      </p:pic>
      <p:sp>
        <p:nvSpPr>
          <p:cNvPr id="28" name="Dikdörtgen 27">
            <a:extLst>
              <a:ext uri="{FF2B5EF4-FFF2-40B4-BE49-F238E27FC236}">
                <a16:creationId xmlns:a16="http://schemas.microsoft.com/office/drawing/2014/main" id="{6C7A75D4-514C-1DC6-FF08-E2DA3DC2F763}"/>
              </a:ext>
            </a:extLst>
          </p:cNvPr>
          <p:cNvSpPr/>
          <p:nvPr/>
        </p:nvSpPr>
        <p:spPr>
          <a:xfrm>
            <a:off x="7199276" y="3072787"/>
            <a:ext cx="673004" cy="8462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542C2631-44B7-7DE5-0C07-DB08F194CC4A}"/>
              </a:ext>
            </a:extLst>
          </p:cNvPr>
          <p:cNvSpPr txBox="1"/>
          <p:nvPr/>
        </p:nvSpPr>
        <p:spPr>
          <a:xfrm>
            <a:off x="9059411" y="747908"/>
            <a:ext cx="5075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200" dirty="0">
                <a:solidFill>
                  <a:srgbClr val="FF0000"/>
                </a:solidFill>
              </a:rPr>
              <a:t>[2]</a:t>
            </a:r>
            <a:endParaRPr lang="en-US" sz="2200" dirty="0">
              <a:solidFill>
                <a:srgbClr val="FF0000"/>
              </a:solidFill>
            </a:endParaRPr>
          </a:p>
        </p:txBody>
      </p:sp>
      <p:grpSp>
        <p:nvGrpSpPr>
          <p:cNvPr id="3" name="object 42">
            <a:extLst>
              <a:ext uri="{FF2B5EF4-FFF2-40B4-BE49-F238E27FC236}">
                <a16:creationId xmlns:a16="http://schemas.microsoft.com/office/drawing/2014/main" id="{E81E5629-58FD-10C2-0DC1-6C2217C1A738}"/>
              </a:ext>
            </a:extLst>
          </p:cNvPr>
          <p:cNvGrpSpPr/>
          <p:nvPr/>
        </p:nvGrpSpPr>
        <p:grpSpPr>
          <a:xfrm flipV="1">
            <a:off x="2020666" y="-180709"/>
            <a:ext cx="7980095" cy="691851"/>
            <a:chOff x="600384" y="736376"/>
            <a:chExt cx="4701540" cy="27305"/>
          </a:xfrm>
        </p:grpSpPr>
        <p:sp>
          <p:nvSpPr>
            <p:cNvPr id="6" name="object 43">
              <a:extLst>
                <a:ext uri="{FF2B5EF4-FFF2-40B4-BE49-F238E27FC236}">
                  <a16:creationId xmlns:a16="http://schemas.microsoft.com/office/drawing/2014/main" id="{B3B40BFE-DE14-69A4-52EF-45ED8A0863E6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8" name="object 44">
              <a:extLst>
                <a:ext uri="{FF2B5EF4-FFF2-40B4-BE49-F238E27FC236}">
                  <a16:creationId xmlns:a16="http://schemas.microsoft.com/office/drawing/2014/main" id="{C7D670B5-E2F0-3199-43FE-8CFE52BE5787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1681982E-A538-1F6E-D55D-67A5EFE1BEC4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0211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2646" y="136988"/>
            <a:ext cx="6818671" cy="846239"/>
          </a:xfrm>
        </p:spPr>
        <p:txBody>
          <a:bodyPr>
            <a:normAutofit/>
          </a:bodyPr>
          <a:lstStyle/>
          <a:p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Measured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Energy</a:t>
            </a:r>
            <a:r>
              <a:rPr lang="tr-T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endParaRPr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" name="Resim 30">
            <a:extLst>
              <a:ext uri="{FF2B5EF4-FFF2-40B4-BE49-F238E27FC236}">
                <a16:creationId xmlns:a16="http://schemas.microsoft.com/office/drawing/2014/main" id="{7F84C8AE-D9B7-1257-4E2A-5D80FC354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759" y="841635"/>
            <a:ext cx="3314883" cy="20728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F188719F-D134-C4CE-20AA-F87F5D8BD9D1}"/>
                  </a:ext>
                </a:extLst>
              </p:cNvPr>
              <p:cNvSpPr txBox="1"/>
              <p:nvPr/>
            </p:nvSpPr>
            <p:spPr>
              <a:xfrm>
                <a:off x="3939666" y="2309608"/>
                <a:ext cx="554639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tr-TR" sz="2200" b="1" dirty="0"/>
                  <a:t>E</a:t>
                </a:r>
                <a14:m>
                  <m:oMath xmlns:m="http://schemas.openxmlformats.org/officeDocument/2006/math">
                    <m:r>
                      <a:rPr lang="tr-TR" sz="2200" b="1" i="1" dirty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tr-TR" sz="2200" b="1" i="1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F188719F-D134-C4CE-20AA-F87F5D8BD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666" y="2309608"/>
                <a:ext cx="554639" cy="338554"/>
              </a:xfrm>
              <a:prstGeom prst="rect">
                <a:avLst/>
              </a:prstGeom>
              <a:blipFill>
                <a:blip r:embed="rId4"/>
                <a:stretch>
                  <a:fillRect l="-29545" t="-21429" r="-15909" b="-46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etin kutusu 6">
            <a:extLst>
              <a:ext uri="{FF2B5EF4-FFF2-40B4-BE49-F238E27FC236}">
                <a16:creationId xmlns:a16="http://schemas.microsoft.com/office/drawing/2014/main" id="{98AA45CC-7F3C-EFEC-2CD4-B4E5C27095F8}"/>
              </a:ext>
            </a:extLst>
          </p:cNvPr>
          <p:cNvSpPr txBox="1"/>
          <p:nvPr/>
        </p:nvSpPr>
        <p:spPr>
          <a:xfrm>
            <a:off x="5596855" y="888474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*</a:t>
            </a:r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increased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power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RF </a:t>
            </a:r>
            <a:r>
              <a:rPr lang="tr-TR" dirty="0" err="1"/>
              <a:t>so</a:t>
            </a:r>
            <a:r>
              <a:rPr lang="tr-TR" dirty="0"/>
              <a:t> </a:t>
            </a:r>
            <a:r>
              <a:rPr lang="tr-TR" dirty="0" err="1"/>
              <a:t>Beam</a:t>
            </a:r>
            <a:r>
              <a:rPr lang="tr-TR" dirty="0"/>
              <a:t> </a:t>
            </a:r>
            <a:r>
              <a:rPr lang="tr-TR" dirty="0" err="1"/>
              <a:t>energy</a:t>
            </a:r>
            <a:r>
              <a:rPr lang="tr-TR" dirty="0"/>
              <a:t> </a:t>
            </a:r>
            <a:r>
              <a:rPr lang="tr-TR" dirty="0" err="1"/>
              <a:t>also</a:t>
            </a:r>
            <a:r>
              <a:rPr lang="tr-TR" dirty="0"/>
              <a:t> </a:t>
            </a:r>
            <a:r>
              <a:rPr lang="tr-TR" dirty="0" err="1"/>
              <a:t>increased</a:t>
            </a:r>
            <a:r>
              <a:rPr lang="tr-TR" dirty="0"/>
              <a:t>. </a:t>
            </a:r>
            <a:endParaRPr lang="en-US" dirty="0"/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707C1287-713F-2268-B6B7-639674AF6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1653" y="3197226"/>
            <a:ext cx="2231979" cy="3000364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3912FBB3-DC66-4195-EDC5-E046A0C405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1713" y="3197225"/>
            <a:ext cx="2231978" cy="3000364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CDAEFFAD-1003-D653-B87B-C2C2357016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1592" y="3217751"/>
            <a:ext cx="2231979" cy="3000364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BFCE482F-E52A-3533-5626-F589A6FB31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9858" y="3197227"/>
            <a:ext cx="2231977" cy="3000363"/>
          </a:xfrm>
          <a:prstGeom prst="rect">
            <a:avLst/>
          </a:prstGeom>
        </p:spPr>
      </p:pic>
      <p:sp>
        <p:nvSpPr>
          <p:cNvPr id="18" name="Ok: Sağ 17">
            <a:extLst>
              <a:ext uri="{FF2B5EF4-FFF2-40B4-BE49-F238E27FC236}">
                <a16:creationId xmlns:a16="http://schemas.microsoft.com/office/drawing/2014/main" id="{4A67663D-839A-019F-4FC7-8A2583B23ED8}"/>
              </a:ext>
            </a:extLst>
          </p:cNvPr>
          <p:cNvSpPr/>
          <p:nvPr/>
        </p:nvSpPr>
        <p:spPr>
          <a:xfrm>
            <a:off x="3458342" y="6287547"/>
            <a:ext cx="746620" cy="23272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k: Sağ 21">
            <a:extLst>
              <a:ext uri="{FF2B5EF4-FFF2-40B4-BE49-F238E27FC236}">
                <a16:creationId xmlns:a16="http://schemas.microsoft.com/office/drawing/2014/main" id="{F53A7838-5009-C0B6-FA85-F32328B6BB53}"/>
              </a:ext>
            </a:extLst>
          </p:cNvPr>
          <p:cNvSpPr/>
          <p:nvPr/>
        </p:nvSpPr>
        <p:spPr>
          <a:xfrm>
            <a:off x="5596855" y="6270771"/>
            <a:ext cx="746620" cy="23272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k: Sağ 22">
            <a:extLst>
              <a:ext uri="{FF2B5EF4-FFF2-40B4-BE49-F238E27FC236}">
                <a16:creationId xmlns:a16="http://schemas.microsoft.com/office/drawing/2014/main" id="{A22374BF-1636-86CE-BC85-2E05E0555047}"/>
              </a:ext>
            </a:extLst>
          </p:cNvPr>
          <p:cNvSpPr/>
          <p:nvPr/>
        </p:nvSpPr>
        <p:spPr>
          <a:xfrm>
            <a:off x="7987040" y="6291916"/>
            <a:ext cx="746620" cy="23272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object 42">
            <a:extLst>
              <a:ext uri="{FF2B5EF4-FFF2-40B4-BE49-F238E27FC236}">
                <a16:creationId xmlns:a16="http://schemas.microsoft.com/office/drawing/2014/main" id="{91BE6970-5990-8394-57FC-E95ED8B3FCD5}"/>
              </a:ext>
            </a:extLst>
          </p:cNvPr>
          <p:cNvGrpSpPr/>
          <p:nvPr/>
        </p:nvGrpSpPr>
        <p:grpSpPr>
          <a:xfrm flipV="1">
            <a:off x="1981201" y="-131745"/>
            <a:ext cx="7980095" cy="691851"/>
            <a:chOff x="600384" y="736376"/>
            <a:chExt cx="4701540" cy="27305"/>
          </a:xfrm>
        </p:grpSpPr>
        <p:sp>
          <p:nvSpPr>
            <p:cNvPr id="4" name="object 43">
              <a:extLst>
                <a:ext uri="{FF2B5EF4-FFF2-40B4-BE49-F238E27FC236}">
                  <a16:creationId xmlns:a16="http://schemas.microsoft.com/office/drawing/2014/main" id="{7527AE53-B3F5-D48E-01EE-6788BAA8AA12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1604C048-26FF-CEF1-0CAA-0B47452DC09B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9" name="Metin kutusu 8">
            <a:extLst>
              <a:ext uri="{FF2B5EF4-FFF2-40B4-BE49-F238E27FC236}">
                <a16:creationId xmlns:a16="http://schemas.microsoft.com/office/drawing/2014/main" id="{EFE01077-1AD8-4C2D-BCDB-149EAB66147F}"/>
              </a:ext>
            </a:extLst>
          </p:cNvPr>
          <p:cNvSpPr txBox="1"/>
          <p:nvPr/>
        </p:nvSpPr>
        <p:spPr>
          <a:xfrm>
            <a:off x="5701040" y="1590976"/>
            <a:ext cx="457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Electrons deflect in a dipole magnet due to Lorentz force.</a:t>
            </a:r>
            <a:endParaRPr lang="tr-TR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The bending radius (</a:t>
            </a:r>
            <a:r>
              <a:rPr lang="el-GR" sz="1600" dirty="0"/>
              <a:t>ρ) </a:t>
            </a:r>
            <a:r>
              <a:rPr lang="en-US" sz="1600" dirty="0"/>
              <a:t>is proportional to momentum (p): </a:t>
            </a:r>
            <a:r>
              <a:rPr lang="el-GR" sz="1600" dirty="0"/>
              <a:t>ρ = </a:t>
            </a:r>
            <a:r>
              <a:rPr lang="en-US" sz="1600" dirty="0"/>
              <a:t>p / (</a:t>
            </a:r>
            <a:r>
              <a:rPr lang="en-US" sz="1600" dirty="0" err="1"/>
              <a:t>qB</a:t>
            </a:r>
            <a:r>
              <a:rPr lang="en-US" sz="1600" dirty="0"/>
              <a:t>).</a:t>
            </a:r>
            <a:endParaRPr lang="tr-TR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For high-energy electrons: E ≈ </a:t>
            </a:r>
            <a:r>
              <a:rPr lang="en-US" sz="1600" dirty="0" err="1"/>
              <a:t>qB</a:t>
            </a:r>
            <a:r>
              <a:rPr lang="el-GR" sz="1600" dirty="0"/>
              <a:t>ρ</a:t>
            </a:r>
            <a:r>
              <a:rPr lang="en-US" sz="1600" dirty="0"/>
              <a:t>c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631CAB3-673D-03FF-FC4F-E6C7763C3CA3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17</a:t>
            </a:fld>
            <a:endParaRPr lang="fr-FR" dirty="0"/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8813"/>
            <a:ext cx="10515600" cy="1325563"/>
          </a:xfrm>
        </p:spPr>
        <p:txBody>
          <a:bodyPr/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Emittance &amp; Twiss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6008" y="1197539"/>
            <a:ext cx="7881457" cy="2307074"/>
          </a:xfrm>
        </p:spPr>
        <p:txBody>
          <a:bodyPr>
            <a:noAutofit/>
          </a:bodyPr>
          <a:lstStyle/>
          <a:p>
            <a:r>
              <a:rPr lang="en-US" sz="1200" dirty="0"/>
              <a:t> Quadrupole scan: Vary quadrupole</a:t>
            </a:r>
            <a:r>
              <a:rPr lang="tr-TR" sz="1200" dirty="0"/>
              <a:t> </a:t>
            </a:r>
            <a:r>
              <a:rPr lang="en-US" sz="1200" dirty="0"/>
              <a:t>magnet</a:t>
            </a:r>
            <a:r>
              <a:rPr lang="tr-TR" sz="1200" dirty="0"/>
              <a:t> </a:t>
            </a:r>
            <a:r>
              <a:rPr lang="tr-TR" sz="1200" b="1" dirty="0">
                <a:solidFill>
                  <a:srgbClr val="FF0000"/>
                </a:solidFill>
              </a:rPr>
              <a:t>[1]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current and record beam size (</a:t>
            </a:r>
            <a:r>
              <a:rPr lang="el-GR" sz="1200" dirty="0"/>
              <a:t>σ) </a:t>
            </a:r>
            <a:r>
              <a:rPr lang="en-US" sz="1200" dirty="0"/>
              <a:t>on screen (MTV390)</a:t>
            </a:r>
            <a:r>
              <a:rPr lang="tr-TR" sz="1200" b="1" dirty="0">
                <a:solidFill>
                  <a:srgbClr val="FF0000"/>
                </a:solidFill>
              </a:rPr>
              <a:t>[2]</a:t>
            </a:r>
            <a:r>
              <a:rPr lang="en-US" sz="1200" b="1" dirty="0">
                <a:solidFill>
                  <a:srgbClr val="FF0000"/>
                </a:solidFill>
              </a:rPr>
              <a:t>.</a:t>
            </a:r>
          </a:p>
          <a:p>
            <a:r>
              <a:rPr lang="en-US" sz="1200" dirty="0"/>
              <a:t> Fit </a:t>
            </a:r>
            <a:r>
              <a:rPr lang="el-GR" sz="1200" dirty="0"/>
              <a:t>σ² </a:t>
            </a:r>
            <a:r>
              <a:rPr lang="en-US" sz="1200" dirty="0"/>
              <a:t>vs. quadrupole strength → extract Twiss parameters and normalized emittance.</a:t>
            </a:r>
          </a:p>
          <a:p>
            <a:pPr marL="0" indent="0">
              <a:buNone/>
            </a:pPr>
            <a:r>
              <a:rPr lang="en-US" sz="1200" dirty="0"/>
              <a:t> Results:</a:t>
            </a:r>
          </a:p>
          <a:p>
            <a:r>
              <a:rPr lang="en-US" sz="1200" dirty="0"/>
              <a:t>• Horizontal (X): </a:t>
            </a:r>
            <a:r>
              <a:rPr lang="el-GR" sz="1200" dirty="0"/>
              <a:t>ε</a:t>
            </a:r>
            <a:r>
              <a:rPr lang="en-US" sz="1200" dirty="0"/>
              <a:t>ₙₒᵣₘ = 6.1 </a:t>
            </a:r>
            <a:r>
              <a:rPr lang="en-US" sz="1200" dirty="0" err="1"/>
              <a:t>mm·mrad</a:t>
            </a:r>
            <a:r>
              <a:rPr lang="en-US" sz="1200" dirty="0"/>
              <a:t>, </a:t>
            </a:r>
            <a:r>
              <a:rPr lang="el-GR" sz="1200" dirty="0"/>
              <a:t>β</a:t>
            </a:r>
            <a:r>
              <a:rPr lang="en-US" sz="1200" dirty="0"/>
              <a:t>ₓ = 5.88 m, </a:t>
            </a:r>
            <a:r>
              <a:rPr lang="el-GR" sz="1200" dirty="0"/>
              <a:t>α</a:t>
            </a:r>
            <a:r>
              <a:rPr lang="en-US" sz="1200" dirty="0"/>
              <a:t>ₓ = –0.32, Energy = 203 MeV</a:t>
            </a:r>
          </a:p>
          <a:p>
            <a:r>
              <a:rPr lang="en-US" sz="1200" dirty="0"/>
              <a:t>• Vertical (Y): </a:t>
            </a:r>
            <a:r>
              <a:rPr lang="el-GR" sz="1200" dirty="0"/>
              <a:t>ε</a:t>
            </a:r>
            <a:r>
              <a:rPr lang="en-US" sz="1200" dirty="0"/>
              <a:t>ₙₒᵣₘ = 17.6 </a:t>
            </a:r>
            <a:r>
              <a:rPr lang="en-US" sz="1200" dirty="0" err="1"/>
              <a:t>mm·mrad</a:t>
            </a:r>
            <a:r>
              <a:rPr lang="en-US" sz="1200" dirty="0"/>
              <a:t>, </a:t>
            </a:r>
            <a:r>
              <a:rPr lang="el-GR" sz="1200" dirty="0"/>
              <a:t>βᵧ = 5.78 </a:t>
            </a:r>
            <a:r>
              <a:rPr lang="en-US" sz="1200" dirty="0"/>
              <a:t>m, </a:t>
            </a:r>
            <a:r>
              <a:rPr lang="el-GR" sz="1200" dirty="0"/>
              <a:t>αᵧ = 0.37, </a:t>
            </a:r>
            <a:r>
              <a:rPr lang="en-US" sz="1200" dirty="0"/>
              <a:t>Energy = 197 MeV</a:t>
            </a:r>
            <a:endParaRPr lang="tr-TR" sz="1200" dirty="0"/>
          </a:p>
          <a:p>
            <a:endParaRPr lang="en-US" sz="1200" dirty="0"/>
          </a:p>
          <a:p>
            <a:r>
              <a:rPr lang="el-GR" sz="1200" dirty="0"/>
              <a:t>σ² = ε · (β</a:t>
            </a:r>
            <a:r>
              <a:rPr lang="en-US" sz="1200" dirty="0"/>
              <a:t>k² + 2</a:t>
            </a:r>
            <a:r>
              <a:rPr lang="el-GR" sz="1200" dirty="0"/>
              <a:t>α</a:t>
            </a:r>
            <a:r>
              <a:rPr lang="en-US" sz="1200" dirty="0"/>
              <a:t>k + </a:t>
            </a:r>
            <a:r>
              <a:rPr lang="el-GR" sz="1200" dirty="0"/>
              <a:t>γ), </a:t>
            </a:r>
            <a:r>
              <a:rPr lang="en-US" sz="1200" dirty="0"/>
              <a:t>where </a:t>
            </a:r>
            <a:r>
              <a:rPr lang="el-GR" sz="1200" dirty="0"/>
              <a:t>γ = (1 + α²)/β</a:t>
            </a:r>
          </a:p>
          <a:p>
            <a:r>
              <a:rPr lang="en-US" sz="1200" dirty="0"/>
              <a:t>Parabolic fit shows minimum beam size → determines beam focusing and emittance.</a:t>
            </a:r>
          </a:p>
        </p:txBody>
      </p:sp>
      <p:grpSp>
        <p:nvGrpSpPr>
          <p:cNvPr id="4" name="object 42">
            <a:extLst>
              <a:ext uri="{FF2B5EF4-FFF2-40B4-BE49-F238E27FC236}">
                <a16:creationId xmlns:a16="http://schemas.microsoft.com/office/drawing/2014/main" id="{3B266811-AB7D-4284-2C12-47631CD9E543}"/>
              </a:ext>
            </a:extLst>
          </p:cNvPr>
          <p:cNvGrpSpPr/>
          <p:nvPr/>
        </p:nvGrpSpPr>
        <p:grpSpPr>
          <a:xfrm flipV="1">
            <a:off x="1981201" y="92077"/>
            <a:ext cx="7980095" cy="691851"/>
            <a:chOff x="600384" y="736376"/>
            <a:chExt cx="4701540" cy="27305"/>
          </a:xfrm>
        </p:grpSpPr>
        <p:sp>
          <p:nvSpPr>
            <p:cNvPr id="5" name="object 43">
              <a:extLst>
                <a:ext uri="{FF2B5EF4-FFF2-40B4-BE49-F238E27FC236}">
                  <a16:creationId xmlns:a16="http://schemas.microsoft.com/office/drawing/2014/main" id="{EA6446D9-593C-8608-6491-ABAA1CD8F7F5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CB05C07B-CA00-7EB3-97C3-FDAADB3E8579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pic>
        <p:nvPicPr>
          <p:cNvPr id="8" name="Resim 7">
            <a:extLst>
              <a:ext uri="{FF2B5EF4-FFF2-40B4-BE49-F238E27FC236}">
                <a16:creationId xmlns:a16="http://schemas.microsoft.com/office/drawing/2014/main" id="{C14D3265-F056-BAF4-BEB8-CB430AAA0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473" y="3329256"/>
            <a:ext cx="4532748" cy="325410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5202B377-1EAE-D07F-39B6-37466BBB6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293" y="3329256"/>
            <a:ext cx="3774383" cy="3233331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D2620E72-5DCE-64E2-B27A-31BAF4604D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" t="-162" r="61172" b="-162"/>
          <a:stretch/>
        </p:blipFill>
        <p:spPr bwMode="auto">
          <a:xfrm>
            <a:off x="8219791" y="1539340"/>
            <a:ext cx="2191430" cy="160239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ikdörtgen 11">
            <a:extLst>
              <a:ext uri="{FF2B5EF4-FFF2-40B4-BE49-F238E27FC236}">
                <a16:creationId xmlns:a16="http://schemas.microsoft.com/office/drawing/2014/main" id="{D579832D-B9F5-0EC5-CEA0-D38C47F49EBB}"/>
              </a:ext>
            </a:extLst>
          </p:cNvPr>
          <p:cNvSpPr/>
          <p:nvPr/>
        </p:nvSpPr>
        <p:spPr>
          <a:xfrm>
            <a:off x="9222528" y="2022232"/>
            <a:ext cx="185957" cy="8635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ikdörtgen 12">
            <a:extLst>
              <a:ext uri="{FF2B5EF4-FFF2-40B4-BE49-F238E27FC236}">
                <a16:creationId xmlns:a16="http://schemas.microsoft.com/office/drawing/2014/main" id="{25AC223E-33DC-1579-22BC-4689ED096D6B}"/>
              </a:ext>
            </a:extLst>
          </p:cNvPr>
          <p:cNvSpPr/>
          <p:nvPr/>
        </p:nvSpPr>
        <p:spPr>
          <a:xfrm>
            <a:off x="9689843" y="1908749"/>
            <a:ext cx="542904" cy="9608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5EAE1A94-CB75-FC62-0975-2ECA26A20815}"/>
              </a:ext>
            </a:extLst>
          </p:cNvPr>
          <p:cNvSpPr txBox="1"/>
          <p:nvPr/>
        </p:nvSpPr>
        <p:spPr>
          <a:xfrm>
            <a:off x="9874097" y="2767253"/>
            <a:ext cx="311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1415D7BA-EF5A-6CA9-1D63-9791AC3892B9}"/>
              </a:ext>
            </a:extLst>
          </p:cNvPr>
          <p:cNvSpPr txBox="1"/>
          <p:nvPr/>
        </p:nvSpPr>
        <p:spPr>
          <a:xfrm>
            <a:off x="9160001" y="2869591"/>
            <a:ext cx="311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6077D19A-131E-C8B6-0C6D-49E6B6B018A8}"/>
              </a:ext>
            </a:extLst>
          </p:cNvPr>
          <p:cNvSpPr txBox="1"/>
          <p:nvPr/>
        </p:nvSpPr>
        <p:spPr>
          <a:xfrm>
            <a:off x="3155659" y="6495243"/>
            <a:ext cx="16652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Horizontal (X) 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EB92CFF5-3A07-38C8-5D8A-54EB10871AEB}"/>
              </a:ext>
            </a:extLst>
          </p:cNvPr>
          <p:cNvSpPr txBox="1"/>
          <p:nvPr/>
        </p:nvSpPr>
        <p:spPr>
          <a:xfrm>
            <a:off x="7743270" y="6519446"/>
            <a:ext cx="16652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Vertical (Y)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9646161-7856-5B6F-3D55-001F56EFB78B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18</a:t>
            </a:fld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Bunch Length 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2135641"/>
            <a:ext cx="10515600" cy="2586718"/>
          </a:xfrm>
        </p:spPr>
        <p:txBody>
          <a:bodyPr/>
          <a:lstStyle/>
          <a:p>
            <a:r>
              <a:rPr dirty="0"/>
              <a:t>Done using RF Deflector (RFD)</a:t>
            </a:r>
          </a:p>
          <a:p>
            <a:r>
              <a:rPr dirty="0"/>
              <a:t>Deflector introduces time-to-position correlation</a:t>
            </a:r>
            <a:r>
              <a:rPr lang="en-GB" dirty="0"/>
              <a:t> </a:t>
            </a:r>
            <a:endParaRPr dirty="0"/>
          </a:p>
          <a:p>
            <a:r>
              <a:rPr dirty="0"/>
              <a:t>Beam spread measured on screen</a:t>
            </a:r>
          </a:p>
          <a:p>
            <a:r>
              <a:rPr dirty="0"/>
              <a:t>Script: </a:t>
            </a:r>
            <a:r>
              <a:rPr dirty="0" err="1"/>
              <a:t>BunchLength.m</a:t>
            </a:r>
            <a:r>
              <a:rPr dirty="0"/>
              <a:t> in MATLAB</a:t>
            </a:r>
          </a:p>
          <a:p>
            <a:r>
              <a:rPr dirty="0"/>
              <a:t>Time resolution: down to few femtoseconds</a:t>
            </a:r>
          </a:p>
        </p:txBody>
      </p:sp>
      <p:grpSp>
        <p:nvGrpSpPr>
          <p:cNvPr id="4" name="object 42">
            <a:extLst>
              <a:ext uri="{FF2B5EF4-FFF2-40B4-BE49-F238E27FC236}">
                <a16:creationId xmlns:a16="http://schemas.microsoft.com/office/drawing/2014/main" id="{8F4BFB3E-188D-6B83-F03C-3DC536D83813}"/>
              </a:ext>
            </a:extLst>
          </p:cNvPr>
          <p:cNvGrpSpPr/>
          <p:nvPr/>
        </p:nvGrpSpPr>
        <p:grpSpPr>
          <a:xfrm flipV="1">
            <a:off x="1981201" y="92077"/>
            <a:ext cx="7980095" cy="691851"/>
            <a:chOff x="600384" y="736376"/>
            <a:chExt cx="4701540" cy="27305"/>
          </a:xfrm>
        </p:grpSpPr>
        <p:sp>
          <p:nvSpPr>
            <p:cNvPr id="5" name="object 43">
              <a:extLst>
                <a:ext uri="{FF2B5EF4-FFF2-40B4-BE49-F238E27FC236}">
                  <a16:creationId xmlns:a16="http://schemas.microsoft.com/office/drawing/2014/main" id="{27A87A83-2165-9AA7-5667-845898512344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A7D53C1C-13FD-467E-FDD0-161B7585A170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 sz="1428"/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95AD86FC-B1E4-72CD-24E5-946ECF44153D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19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51BA472-7CE3-3E2A-2579-E58CA6BFE5B1}"/>
              </a:ext>
            </a:extLst>
          </p:cNvPr>
          <p:cNvSpPr txBox="1"/>
          <p:nvPr/>
        </p:nvSpPr>
        <p:spPr>
          <a:xfrm>
            <a:off x="740228" y="696686"/>
            <a:ext cx="5355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What</a:t>
            </a:r>
            <a:r>
              <a:rPr lang="fr-FR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40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is</a:t>
            </a:r>
            <a:r>
              <a:rPr lang="fr-FR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AD-ELENA ? </a:t>
            </a:r>
          </a:p>
        </p:txBody>
      </p:sp>
      <p:pic>
        <p:nvPicPr>
          <p:cNvPr id="2050" name="Picture 2" descr="ELENA prepares a bright future for antimatter research - CERN Bulletin">
            <a:extLst>
              <a:ext uri="{FF2B5EF4-FFF2-40B4-BE49-F238E27FC236}">
                <a16:creationId xmlns:a16="http://schemas.microsoft.com/office/drawing/2014/main" id="{2E238CB4-7282-C60D-24F6-4FD7C1BE5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771" y="528114"/>
            <a:ext cx="3700458" cy="325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E1220E2-9429-9D6A-5E3D-AFAC3F592947}"/>
              </a:ext>
            </a:extLst>
          </p:cNvPr>
          <p:cNvSpPr txBox="1"/>
          <p:nvPr/>
        </p:nvSpPr>
        <p:spPr>
          <a:xfrm>
            <a:off x="580571" y="1698170"/>
            <a:ext cx="5209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err="1"/>
              <a:t>Two</a:t>
            </a:r>
            <a:r>
              <a:rPr lang="fr-FR" sz="2000" dirty="0"/>
              <a:t> </a:t>
            </a:r>
            <a:r>
              <a:rPr lang="fr-FR" sz="2000" b="1" dirty="0" err="1"/>
              <a:t>decelerating</a:t>
            </a:r>
            <a:r>
              <a:rPr lang="fr-FR" sz="2000" b="1" dirty="0"/>
              <a:t> synchrotrons </a:t>
            </a:r>
            <a:r>
              <a:rPr lang="fr-FR" sz="2000" dirty="0"/>
              <a:t>to </a:t>
            </a:r>
            <a:r>
              <a:rPr lang="fr-FR" sz="2000" dirty="0" err="1"/>
              <a:t>provide</a:t>
            </a:r>
            <a:r>
              <a:rPr lang="fr-FR" sz="2000" dirty="0"/>
              <a:t> a stable antiproton </a:t>
            </a:r>
            <a:r>
              <a:rPr lang="fr-FR" sz="2000" dirty="0" err="1"/>
              <a:t>beam</a:t>
            </a:r>
            <a:r>
              <a:rPr lang="fr-FR" sz="2000" dirty="0"/>
              <a:t> for </a:t>
            </a:r>
            <a:r>
              <a:rPr lang="fr-FR" sz="2000" dirty="0" err="1"/>
              <a:t>different</a:t>
            </a:r>
            <a:r>
              <a:rPr lang="fr-FR" sz="2000" dirty="0"/>
              <a:t> </a:t>
            </a:r>
            <a:r>
              <a:rPr lang="fr-FR" sz="2000" dirty="0" err="1"/>
              <a:t>experiments</a:t>
            </a:r>
            <a:r>
              <a:rPr lang="fr-FR" sz="2000" dirty="0"/>
              <a:t>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EEE599-FB7D-4F2F-B28D-DA28FEC78F07}"/>
              </a:ext>
            </a:extLst>
          </p:cNvPr>
          <p:cNvSpPr txBox="1"/>
          <p:nvPr/>
        </p:nvSpPr>
        <p:spPr>
          <a:xfrm>
            <a:off x="580571" y="2921168"/>
            <a:ext cx="4889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/>
              <a:t>25 </a:t>
            </a:r>
            <a:r>
              <a:rPr lang="fr-FR" sz="2000" dirty="0" err="1"/>
              <a:t>GeV</a:t>
            </a:r>
            <a:r>
              <a:rPr lang="fr-FR" sz="2000" dirty="0"/>
              <a:t> to 100 keV antiprotons by </a:t>
            </a:r>
            <a:r>
              <a:rPr lang="fr-FR" sz="2000" dirty="0" err="1"/>
              <a:t>two</a:t>
            </a:r>
            <a:r>
              <a:rPr lang="fr-FR" sz="2000" dirty="0"/>
              <a:t> techniques : </a:t>
            </a:r>
            <a:r>
              <a:rPr lang="fr-FR" sz="2000" dirty="0" err="1"/>
              <a:t>electron-cooling</a:t>
            </a:r>
            <a:r>
              <a:rPr lang="fr-FR" sz="2000" dirty="0"/>
              <a:t> and </a:t>
            </a:r>
            <a:r>
              <a:rPr lang="fr-FR" sz="2000" dirty="0" err="1"/>
              <a:t>stochastic</a:t>
            </a:r>
            <a:r>
              <a:rPr lang="fr-FR" sz="2000" dirty="0"/>
              <a:t> </a:t>
            </a:r>
            <a:r>
              <a:rPr lang="fr-FR" sz="2000" dirty="0" err="1"/>
              <a:t>cooling</a:t>
            </a:r>
            <a:r>
              <a:rPr lang="fr-FR" sz="2000" dirty="0"/>
              <a:t> 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48C5143-86E6-4DFA-03B8-4E0AAC4B648B}"/>
              </a:ext>
            </a:extLst>
          </p:cNvPr>
          <p:cNvSpPr txBox="1"/>
          <p:nvPr/>
        </p:nvSpPr>
        <p:spPr>
          <a:xfrm>
            <a:off x="595085" y="4451944"/>
            <a:ext cx="4991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err="1"/>
              <a:t>Providing</a:t>
            </a:r>
            <a:r>
              <a:rPr lang="fr-FR" sz="2000" dirty="0"/>
              <a:t> </a:t>
            </a:r>
            <a:r>
              <a:rPr lang="fr-FR" sz="2000" dirty="0" err="1"/>
              <a:t>beam</a:t>
            </a:r>
            <a:r>
              <a:rPr lang="fr-FR" sz="2000" dirty="0"/>
              <a:t> to </a:t>
            </a:r>
            <a:r>
              <a:rPr lang="fr-FR" sz="2000" dirty="0" err="1"/>
              <a:t>experiments</a:t>
            </a:r>
            <a:r>
              <a:rPr lang="fr-FR" sz="2000" dirty="0"/>
              <a:t> </a:t>
            </a:r>
            <a:r>
              <a:rPr lang="fr-FR" sz="2000" dirty="0" err="1"/>
              <a:t>every</a:t>
            </a:r>
            <a:r>
              <a:rPr lang="fr-FR" sz="2000" dirty="0"/>
              <a:t> 2 minutes for </a:t>
            </a:r>
            <a:r>
              <a:rPr lang="fr-FR" sz="2000" dirty="0" err="1"/>
              <a:t>pbar</a:t>
            </a:r>
            <a:r>
              <a:rPr lang="fr-FR" sz="2000" dirty="0"/>
              <a:t> and </a:t>
            </a:r>
            <a:r>
              <a:rPr lang="fr-FR" sz="2000" dirty="0" err="1"/>
              <a:t>every</a:t>
            </a:r>
            <a:r>
              <a:rPr lang="fr-FR" sz="2000" dirty="0"/>
              <a:t> 15s for H</a:t>
            </a:r>
            <a:r>
              <a:rPr lang="fr-FR" sz="2000" baseline="30000" dirty="0"/>
              <a:t>-</a:t>
            </a:r>
          </a:p>
        </p:txBody>
      </p:sp>
      <p:pic>
        <p:nvPicPr>
          <p:cNvPr id="9" name="Image 8" descr="Une image contenant texte, capture d’écran, Logiciel multimédia, logiciel&#10;&#10;Le contenu généré par l’IA peut être incorrect.">
            <a:extLst>
              <a:ext uri="{FF2B5EF4-FFF2-40B4-BE49-F238E27FC236}">
                <a16:creationId xmlns:a16="http://schemas.microsoft.com/office/drawing/2014/main" id="{CB59FFD1-13DA-B9C1-EC15-F2136A59C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689" y="4067628"/>
            <a:ext cx="4510768" cy="240574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B8FD452-B72C-AF7B-BCFC-A6847B44C674}"/>
              </a:ext>
            </a:extLst>
          </p:cNvPr>
          <p:cNvSpPr txBox="1"/>
          <p:nvPr/>
        </p:nvSpPr>
        <p:spPr>
          <a:xfrm>
            <a:off x="580571" y="5270499"/>
            <a:ext cx="5020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/>
              <a:t>Now</a:t>
            </a:r>
            <a:r>
              <a:rPr lang="fr-FR" sz="2000" b="1" dirty="0"/>
              <a:t> able to </a:t>
            </a:r>
            <a:r>
              <a:rPr lang="fr-FR" sz="2000" b="1" dirty="0" err="1"/>
              <a:t>provide</a:t>
            </a:r>
            <a:r>
              <a:rPr lang="fr-FR" sz="2000" b="1" dirty="0"/>
              <a:t> 12 millions </a:t>
            </a:r>
            <a:r>
              <a:rPr lang="fr-FR" sz="2000" b="1" dirty="0" err="1"/>
              <a:t>pbar</a:t>
            </a:r>
            <a:r>
              <a:rPr lang="fr-FR" sz="2000" b="1" dirty="0"/>
              <a:t> per shot!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26BAE-EDDC-99A0-2570-B1E4D017BB3C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072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beam&#10;&#10;AI-generated content may be incorrect.">
            <a:extLst>
              <a:ext uri="{FF2B5EF4-FFF2-40B4-BE49-F238E27FC236}">
                <a16:creationId xmlns:a16="http://schemas.microsoft.com/office/drawing/2014/main" id="{2D60BEC8-B179-C8BC-7D5F-B96A65AA2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306" y="4019949"/>
            <a:ext cx="4322360" cy="2074386"/>
          </a:xfrm>
          <a:prstGeom prst="rect">
            <a:avLst/>
          </a:prstGeom>
        </p:spPr>
      </p:pic>
      <p:pic>
        <p:nvPicPr>
          <p:cNvPr id="4" name="Picture 3" descr="A screen shot of a graph&#10;&#10;AI-generated content may be incorrect.">
            <a:extLst>
              <a:ext uri="{FF2B5EF4-FFF2-40B4-BE49-F238E27FC236}">
                <a16:creationId xmlns:a16="http://schemas.microsoft.com/office/drawing/2014/main" id="{FD80B845-6CFA-709F-9AB6-48D82B1F03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18" t="15116" r="6027" b="691"/>
          <a:stretch>
            <a:fillRect/>
          </a:stretch>
        </p:blipFill>
        <p:spPr>
          <a:xfrm>
            <a:off x="6105666" y="3852912"/>
            <a:ext cx="4148920" cy="2758651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BC82B91-87CF-8DBC-F298-F513FE5E0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667" y="1405909"/>
            <a:ext cx="4114801" cy="239029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7D2C1-E39B-A557-956D-8ED65BB3D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0323" y="5867875"/>
            <a:ext cx="4007703" cy="1980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Programme</a:t>
            </a:r>
            <a:r>
              <a:rPr lang="en-US" sz="2400" dirty="0"/>
              <a:t> uses 3 points in RF to calculate bunch length</a:t>
            </a:r>
          </a:p>
        </p:txBody>
      </p:sp>
      <p:pic>
        <p:nvPicPr>
          <p:cNvPr id="6" name="Content Placeholder 4" descr="A diagram of a screen and screen&#10;&#10;AI-generated content may be incorrect.">
            <a:extLst>
              <a:ext uri="{FF2B5EF4-FFF2-40B4-BE49-F238E27FC236}">
                <a16:creationId xmlns:a16="http://schemas.microsoft.com/office/drawing/2014/main" id="{8BEA8229-CBCE-A357-77DA-68DBDA5C2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6870" y="1396154"/>
            <a:ext cx="3535169" cy="240846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FA3DEA6-7E6F-B865-31EE-D916DAC2DD23}"/>
              </a:ext>
            </a:extLst>
          </p:cNvPr>
          <p:cNvSpPr txBox="1">
            <a:spLocks/>
          </p:cNvSpPr>
          <p:nvPr/>
        </p:nvSpPr>
        <p:spPr>
          <a:xfrm>
            <a:off x="444606" y="24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Bunch</a:t>
            </a:r>
            <a:r>
              <a:rPr lang="fr-FR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fr-FR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length</a:t>
            </a:r>
            <a:r>
              <a:rPr lang="fr-FR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fr-FR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calculation</a:t>
            </a:r>
            <a:endParaRPr lang="fr-FR" b="1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043B9B-1A0D-6A29-E44E-55CD1445AF0F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3298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Sample Irradiation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96318"/>
          </a:xfrm>
        </p:spPr>
        <p:txBody>
          <a:bodyPr/>
          <a:lstStyle/>
          <a:p>
            <a:r>
              <a:rPr dirty="0"/>
              <a:t>Use C-Robot GUI to place material sample into beam</a:t>
            </a:r>
            <a:endParaRPr lang="fr-FR" dirty="0"/>
          </a:p>
          <a:p>
            <a:pPr marL="0" indent="0">
              <a:buNone/>
            </a:pPr>
            <a:endParaRPr dirty="0"/>
          </a:p>
          <a:p>
            <a:r>
              <a:rPr dirty="0"/>
              <a:t>YAG screen for profile measurement</a:t>
            </a:r>
            <a:endParaRPr lang="fr-FR" dirty="0"/>
          </a:p>
          <a:p>
            <a:pPr marL="0" indent="0">
              <a:buNone/>
            </a:pPr>
            <a:endParaRPr dirty="0"/>
          </a:p>
          <a:p>
            <a:r>
              <a:rPr dirty="0"/>
              <a:t>Calculate dose: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example</a:t>
            </a:r>
            <a:r>
              <a:rPr dirty="0"/>
              <a:t> </a:t>
            </a:r>
            <a:r>
              <a:rPr lang="en-US" dirty="0"/>
              <a:t>1</a:t>
            </a:r>
            <a:r>
              <a:rPr dirty="0"/>
              <a:t> </a:t>
            </a:r>
            <a:r>
              <a:rPr dirty="0" err="1"/>
              <a:t>nC</a:t>
            </a:r>
            <a:r>
              <a:rPr dirty="0"/>
              <a:t> on </a:t>
            </a:r>
            <a:r>
              <a:rPr lang="en-US" dirty="0"/>
              <a:t>5.5</a:t>
            </a:r>
            <a:r>
              <a:rPr dirty="0"/>
              <a:t> mm x 5.5 mm beam → ~</a:t>
            </a:r>
            <a:r>
              <a:rPr lang="en-US" dirty="0"/>
              <a:t>1</a:t>
            </a:r>
            <a:r>
              <a:rPr dirty="0"/>
              <a:t> Gy</a:t>
            </a:r>
          </a:p>
        </p:txBody>
      </p:sp>
      <p:grpSp>
        <p:nvGrpSpPr>
          <p:cNvPr id="4" name="object 42">
            <a:extLst>
              <a:ext uri="{FF2B5EF4-FFF2-40B4-BE49-F238E27FC236}">
                <a16:creationId xmlns:a16="http://schemas.microsoft.com/office/drawing/2014/main" id="{2C5E82EE-64AD-CF76-74D2-D6A4FAC35DE3}"/>
              </a:ext>
            </a:extLst>
          </p:cNvPr>
          <p:cNvGrpSpPr/>
          <p:nvPr/>
        </p:nvGrpSpPr>
        <p:grpSpPr>
          <a:xfrm flipV="1">
            <a:off x="1981201" y="92077"/>
            <a:ext cx="7980095" cy="691851"/>
            <a:chOff x="600384" y="736376"/>
            <a:chExt cx="4701540" cy="27305"/>
          </a:xfrm>
        </p:grpSpPr>
        <p:sp>
          <p:nvSpPr>
            <p:cNvPr id="5" name="object 43">
              <a:extLst>
                <a:ext uri="{FF2B5EF4-FFF2-40B4-BE49-F238E27FC236}">
                  <a16:creationId xmlns:a16="http://schemas.microsoft.com/office/drawing/2014/main" id="{C8670E9B-D8D8-B8C6-37F6-8D7A6DAAE598}"/>
                </a:ext>
              </a:extLst>
            </p:cNvPr>
            <p:cNvSpPr/>
            <p:nvPr/>
          </p:nvSpPr>
          <p:spPr>
            <a:xfrm>
              <a:off x="600384" y="749971"/>
              <a:ext cx="4701540" cy="0"/>
            </a:xfrm>
            <a:custGeom>
              <a:avLst/>
              <a:gdLst/>
              <a:ahLst/>
              <a:cxnLst/>
              <a:rect l="l" t="t" r="r" b="b"/>
              <a:pathLst>
                <a:path w="4701540">
                  <a:moveTo>
                    <a:pt x="0" y="0"/>
                  </a:moveTo>
                  <a:lnTo>
                    <a:pt x="4701095" y="0"/>
                  </a:lnTo>
                </a:path>
              </a:pathLst>
            </a:custGeom>
            <a:ln w="27190">
              <a:solidFill>
                <a:srgbClr val="7882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44">
              <a:extLst>
                <a:ext uri="{FF2B5EF4-FFF2-40B4-BE49-F238E27FC236}">
                  <a16:creationId xmlns:a16="http://schemas.microsoft.com/office/drawing/2014/main" id="{592D7227-4EBB-4577-2BA6-1D4AA1736791}"/>
                </a:ext>
              </a:extLst>
            </p:cNvPr>
            <p:cNvSpPr/>
            <p:nvPr/>
          </p:nvSpPr>
          <p:spPr>
            <a:xfrm>
              <a:off x="4364267" y="749971"/>
              <a:ext cx="470534" cy="0"/>
            </a:xfrm>
            <a:custGeom>
              <a:avLst/>
              <a:gdLst/>
              <a:ahLst/>
              <a:cxnLst/>
              <a:rect l="l" t="t" r="r" b="b"/>
              <a:pathLst>
                <a:path w="470535">
                  <a:moveTo>
                    <a:pt x="470535" y="0"/>
                  </a:moveTo>
                  <a:lnTo>
                    <a:pt x="0" y="0"/>
                  </a:lnTo>
                </a:path>
              </a:pathLst>
            </a:custGeom>
            <a:ln w="27190">
              <a:solidFill>
                <a:srgbClr val="FFE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A259115A-F38F-F917-C1B0-0E108C3B8F7E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21</a:t>
            </a:fld>
            <a:endParaRPr lang="fr-F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omputer screen showing a machine&#10;&#10;AI-generated content may be incorrect.">
            <a:extLst>
              <a:ext uri="{FF2B5EF4-FFF2-40B4-BE49-F238E27FC236}">
                <a16:creationId xmlns:a16="http://schemas.microsoft.com/office/drawing/2014/main" id="{88F5B4D2-0773-653F-287B-3464952E2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6469" y="935356"/>
            <a:ext cx="6550924" cy="3684895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A7E7D4F-7A7E-382E-D79E-D3259FC674CF}"/>
              </a:ext>
            </a:extLst>
          </p:cNvPr>
          <p:cNvSpPr txBox="1"/>
          <p:nvPr/>
        </p:nvSpPr>
        <p:spPr>
          <a:xfrm>
            <a:off x="8946105" y="935356"/>
            <a:ext cx="1781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Robot arm, camera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45FE00-7EF7-79E7-CFC6-5337BA940CEA}"/>
              </a:ext>
            </a:extLst>
          </p:cNvPr>
          <p:cNvSpPr txBox="1"/>
          <p:nvPr/>
        </p:nvSpPr>
        <p:spPr>
          <a:xfrm>
            <a:off x="8891510" y="3284940"/>
            <a:ext cx="1480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Samples waiting to be irradiated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331F1C-FD41-21D2-6DD9-D7B50A6654C3}"/>
              </a:ext>
            </a:extLst>
          </p:cNvPr>
          <p:cNvSpPr txBox="1"/>
          <p:nvPr/>
        </p:nvSpPr>
        <p:spPr>
          <a:xfrm>
            <a:off x="3729247" y="4993881"/>
            <a:ext cx="1354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</a:t>
            </a:r>
          </a:p>
        </p:txBody>
      </p:sp>
      <p:pic>
        <p:nvPicPr>
          <p:cNvPr id="23" name="Picture 22" descr="A computer screen showing a machine&#10;&#10;AI-generated content may be incorrect.">
            <a:extLst>
              <a:ext uri="{FF2B5EF4-FFF2-40B4-BE49-F238E27FC236}">
                <a16:creationId xmlns:a16="http://schemas.microsoft.com/office/drawing/2014/main" id="{D0977758-D6A2-C7C6-2215-007397340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817" y="935355"/>
            <a:ext cx="6550926" cy="368489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B6F30E-3D5F-70C8-64DA-3A2D29FB3FAD}"/>
              </a:ext>
            </a:extLst>
          </p:cNvPr>
          <p:cNvCxnSpPr/>
          <p:nvPr/>
        </p:nvCxnSpPr>
        <p:spPr>
          <a:xfrm flipH="1" flipV="1">
            <a:off x="8447961" y="2992756"/>
            <a:ext cx="996286" cy="2866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43767A2-F9F7-C86E-9E9C-E9BC7F8B5325}"/>
              </a:ext>
            </a:extLst>
          </p:cNvPr>
          <p:cNvCxnSpPr>
            <a:cxnSpLocks/>
          </p:cNvCxnSpPr>
          <p:nvPr/>
        </p:nvCxnSpPr>
        <p:spPr>
          <a:xfrm flipH="1" flipV="1">
            <a:off x="5486398" y="3279358"/>
            <a:ext cx="593677" cy="1857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6BE4D4-6300-8CFA-704F-23F47AF8C37F}"/>
              </a:ext>
            </a:extLst>
          </p:cNvPr>
          <p:cNvCxnSpPr>
            <a:cxnSpLocks/>
          </p:cNvCxnSpPr>
          <p:nvPr/>
        </p:nvCxnSpPr>
        <p:spPr>
          <a:xfrm flipV="1">
            <a:off x="4612940" y="4208270"/>
            <a:ext cx="266132" cy="9289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BA2037-92EC-ABFC-7375-BF9D8F9B2B78}"/>
              </a:ext>
            </a:extLst>
          </p:cNvPr>
          <p:cNvCxnSpPr>
            <a:cxnSpLocks/>
          </p:cNvCxnSpPr>
          <p:nvPr/>
        </p:nvCxnSpPr>
        <p:spPr>
          <a:xfrm flipH="1">
            <a:off x="6400801" y="1633938"/>
            <a:ext cx="2715901" cy="3721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3363F5D-F5FA-95E2-3C32-28F742EE5DD8}"/>
              </a:ext>
            </a:extLst>
          </p:cNvPr>
          <p:cNvSpPr txBox="1"/>
          <p:nvPr/>
        </p:nvSpPr>
        <p:spPr>
          <a:xfrm>
            <a:off x="5262915" y="5345760"/>
            <a:ext cx="1354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YAG screen with laser dot to align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F43CD23-27FE-8B8A-B496-341AF55425DA}"/>
              </a:ext>
            </a:extLst>
          </p:cNvPr>
          <p:cNvCxnSpPr>
            <a:cxnSpLocks/>
          </p:cNvCxnSpPr>
          <p:nvPr/>
        </p:nvCxnSpPr>
        <p:spPr>
          <a:xfrm flipH="1" flipV="1">
            <a:off x="6796583" y="3783272"/>
            <a:ext cx="1893626" cy="13539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50587B5-AA42-20D4-B24B-40A0888258E6}"/>
              </a:ext>
            </a:extLst>
          </p:cNvPr>
          <p:cNvSpPr txBox="1"/>
          <p:nvPr/>
        </p:nvSpPr>
        <p:spPr>
          <a:xfrm>
            <a:off x="8843744" y="4901548"/>
            <a:ext cx="1480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Camera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C8D603A-4589-1C6C-BDD6-0FB7D638C426}"/>
              </a:ext>
            </a:extLst>
          </p:cNvPr>
          <p:cNvCxnSpPr>
            <a:cxnSpLocks/>
          </p:cNvCxnSpPr>
          <p:nvPr/>
        </p:nvCxnSpPr>
        <p:spPr>
          <a:xfrm flipH="1" flipV="1">
            <a:off x="6093726" y="3136057"/>
            <a:ext cx="1753732" cy="26713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F9C2310-8B5F-CA51-3AF8-CED0D13C713C}"/>
              </a:ext>
            </a:extLst>
          </p:cNvPr>
          <p:cNvCxnSpPr>
            <a:cxnSpLocks/>
          </p:cNvCxnSpPr>
          <p:nvPr/>
        </p:nvCxnSpPr>
        <p:spPr>
          <a:xfrm flipH="1">
            <a:off x="6247259" y="2151814"/>
            <a:ext cx="2999092" cy="5014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72A2420-E164-2FE3-A61F-13F40A9A8A9E}"/>
              </a:ext>
            </a:extLst>
          </p:cNvPr>
          <p:cNvSpPr txBox="1"/>
          <p:nvPr/>
        </p:nvSpPr>
        <p:spPr>
          <a:xfrm>
            <a:off x="9246352" y="2011255"/>
            <a:ext cx="1480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1A1157-D70A-0184-6767-66666CFA0EB5}"/>
              </a:ext>
            </a:extLst>
          </p:cNvPr>
          <p:cNvSpPr txBox="1"/>
          <p:nvPr/>
        </p:nvSpPr>
        <p:spPr>
          <a:xfrm>
            <a:off x="7707567" y="5944033"/>
            <a:ext cx="1480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phantom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E871AE-0D52-5EF6-2822-EBB9D7DEEEF9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566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436A0-CADD-03E7-18D0-A86F61746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5314" y="725015"/>
            <a:ext cx="9746343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Beam centered on laser reference point</a:t>
            </a:r>
          </a:p>
        </p:txBody>
      </p:sp>
      <p:pic>
        <p:nvPicPr>
          <p:cNvPr id="4" name="Content Placeholder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FD8EB69-81A4-AB22-5E5F-52474D81E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4451"/>
          <a:stretch>
            <a:fillRect/>
          </a:stretch>
        </p:blipFill>
        <p:spPr>
          <a:xfrm>
            <a:off x="2976730" y="1868015"/>
            <a:ext cx="5747220" cy="452596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720ACE6-3396-35A2-F699-BE55341200F2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3226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865A5-459D-4859-E990-DD72B3D90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086" y="419975"/>
            <a:ext cx="7349563" cy="132556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Creating a Uniform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4EB88-A7E1-CFFA-CD30-D56E550B4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Dual-scattering system</a:t>
            </a:r>
          </a:p>
          <a:p>
            <a:r>
              <a:rPr lang="en-US" dirty="0"/>
              <a:t>S1- aluminum sheet for enlarging the beam</a:t>
            </a:r>
          </a:p>
          <a:p>
            <a:r>
              <a:rPr lang="en-US" dirty="0"/>
              <a:t>S2 – gaussian shaped for flattening beam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9E9049A-5C80-4520-0C63-5946F3F81E04}"/>
              </a:ext>
            </a:extLst>
          </p:cNvPr>
          <p:cNvGrpSpPr/>
          <p:nvPr/>
        </p:nvGrpSpPr>
        <p:grpSpPr>
          <a:xfrm>
            <a:off x="5718630" y="3452436"/>
            <a:ext cx="6031870" cy="2804614"/>
            <a:chOff x="1839856" y="3235569"/>
            <a:chExt cx="4563760" cy="186089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6E0A9D-CF54-8E1B-5162-02EA453D5C69}"/>
                </a:ext>
              </a:extLst>
            </p:cNvPr>
            <p:cNvGrpSpPr/>
            <p:nvPr/>
          </p:nvGrpSpPr>
          <p:grpSpPr>
            <a:xfrm>
              <a:off x="1839856" y="3235569"/>
              <a:ext cx="4563760" cy="1860894"/>
              <a:chOff x="6289026" y="3235569"/>
              <a:chExt cx="4563760" cy="1860894"/>
            </a:xfrm>
          </p:grpSpPr>
          <p:pic>
            <p:nvPicPr>
              <p:cNvPr id="4" name="Image 41">
                <a:extLst>
                  <a:ext uri="{FF2B5EF4-FFF2-40B4-BE49-F238E27FC236}">
                    <a16:creationId xmlns:a16="http://schemas.microsoft.com/office/drawing/2014/main" id="{4B53905C-816D-72C3-E779-67EF7B17DC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14112"/>
              <a:stretch/>
            </p:blipFill>
            <p:spPr>
              <a:xfrm>
                <a:off x="6659422" y="3235569"/>
                <a:ext cx="2568531" cy="1167916"/>
              </a:xfrm>
              <a:prstGeom prst="rect">
                <a:avLst/>
              </a:prstGeom>
            </p:spPr>
          </p:pic>
          <p:sp>
            <p:nvSpPr>
              <p:cNvPr id="5" name="ZoneTexte 12">
                <a:extLst>
                  <a:ext uri="{FF2B5EF4-FFF2-40B4-BE49-F238E27FC236}">
                    <a16:creationId xmlns:a16="http://schemas.microsoft.com/office/drawing/2014/main" id="{1A07D921-4DB4-4CFD-E5AC-0BA7D47B81EF}"/>
                  </a:ext>
                </a:extLst>
              </p:cNvPr>
              <p:cNvSpPr txBox="1"/>
              <p:nvPr/>
            </p:nvSpPr>
            <p:spPr>
              <a:xfrm>
                <a:off x="6289026" y="4313305"/>
                <a:ext cx="1278565" cy="783158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74414" tIns="37207" rIns="74414" bIns="37207" anchor="t">
                <a:noAutofit/>
              </a:bodyPr>
              <a:lstStyle/>
              <a:p>
                <a:pPr algn="ctr">
                  <a:buNone/>
                </a:pPr>
                <a:r>
                  <a:rPr lang="en-US" sz="1488" spc="-1" dirty="0">
                    <a:latin typeface="Arial"/>
                  </a:rPr>
                  <a:t>YAG </a:t>
                </a:r>
                <a:br>
                  <a:rPr lang="en-US" sz="1488" spc="-1" dirty="0">
                    <a:latin typeface="Arial"/>
                  </a:rPr>
                </a:br>
                <a:r>
                  <a:rPr lang="en-US" sz="1488" spc="-1" dirty="0">
                    <a:latin typeface="Arial"/>
                  </a:rPr>
                  <a:t>Screen</a:t>
                </a:r>
              </a:p>
            </p:txBody>
          </p:sp>
          <mc:AlternateContent xmlns:mc="http://schemas.openxmlformats.org/markup-compatibility/2006">
            <mc:Choice xmlns:am3d="http://schemas.microsoft.com/office/drawing/2017/model3d" Requires="am3d">
              <p:graphicFrame>
                <p:nvGraphicFramePr>
                  <p:cNvPr id="6" name="Modèle 3D 18">
                    <a:extLst>
                      <a:ext uri="{FF2B5EF4-FFF2-40B4-BE49-F238E27FC236}">
                        <a16:creationId xmlns:a16="http://schemas.microsoft.com/office/drawing/2014/main" id="{FC9E397B-FCA9-38AB-B796-D43B65AFF776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7829558" y="4426034"/>
                  <a:ext cx="767304" cy="578944"/>
                </p:xfrm>
                <a:graphic>
                  <a:graphicData uri="http://schemas.microsoft.com/office/drawing/2017/model3d">
                    <am3d:model3d r:embed="rId3">
                      <am3d:spPr>
                        <a:xfrm>
                          <a:off x="0" y="0"/>
                          <a:ext cx="767304" cy="578944"/>
                        </a:xfrm>
                        <a:prstGeom prst="rect">
                          <a:avLst/>
                        </a:prstGeom>
                        <a:effectLst>
                          <a:reflection stA="42000" endPos="23000" dist="12700" dir="5400000" sy="-100000" algn="bl" rotWithShape="0"/>
                        </a:effectLst>
                      </am3d:spPr>
                      <am3d:camera>
                        <am3d:pos x="0" y="0" z="70244788"/>
                        <am3d:up dx="0" dy="36000000" dz="0"/>
                        <am3d:lookAt x="0" y="0" z="0"/>
                        <am3d:perspective fov="2700000"/>
                      </am3d:camera>
                      <am3d:trans>
                        <am3d:meterPerModelUnit n="24509" d="1000000"/>
                        <am3d:preTrans dx="-12705882" dy="-14117647" dz="-22058823"/>
                        <am3d:scale>
                          <am3d:sx n="1000000" d="1000000"/>
                          <am3d:sy n="1000000" d="1000000"/>
                          <am3d:sz n="1000000" d="1000000"/>
                        </am3d:scale>
                        <am3d:rot/>
                        <am3d:postTrans dx="0" dy="0" dz="0"/>
                      </am3d:trans>
                      <am3d:raster rName="Office3DRenderer" rVer="16.0.8326">
                        <am3d:blip r:embed="rId4"/>
                      </am3d:raster>
                      <am3d:objViewport viewportSz="1309890"/>
                      <am3d:ambientLight>
                        <am3d:clr>
                          <a:scrgbClr r="50000" g="50000" b="50000"/>
                        </am3d:clr>
                        <am3d:illuminance n="500000" d="1000000"/>
                      </am3d:ambientLight>
                      <am3d:ptLight rad="0">
                        <am3d:clr>
                          <a:scrgbClr r="100000" g="75000" b="50000"/>
                        </am3d:clr>
                        <am3d:intensity n="9765625" d="1000000"/>
                        <am3d:pos x="21959998" y="70920001" z="16344003"/>
                      </am3d:ptLight>
                      <am3d:ptLight rad="0">
                        <am3d:clr>
                          <a:scrgbClr r="40000" g="60000" b="95000"/>
                        </am3d:clr>
                        <am3d:intensity n="12250000" d="1000000"/>
                        <am3d:pos x="-37964106" y="51130435" z="57631972"/>
                      </am3d:ptLight>
                      <am3d:ptLight rad="0">
                        <am3d:clr>
                          <a:scrgbClr r="86837" g="72700" b="100000"/>
                        </am3d:clr>
                        <am3d:intensity n="3125000" d="1000000"/>
                        <am3d:pos x="-37739122" y="58056624" z="-34769649"/>
                      </am3d:ptLight>
                    </am3d:model3d>
                  </a:graphicData>
                </a:graphic>
              </p:graphicFrame>
            </mc:Choice>
            <mc:Fallback>
              <p:pic>
                <p:nvPicPr>
                  <p:cNvPr id="6" name="Modèle 3D 18">
                    <a:extLst>
                      <a:ext uri="{FF2B5EF4-FFF2-40B4-BE49-F238E27FC236}">
                        <a16:creationId xmlns:a16="http://schemas.microsoft.com/office/drawing/2014/main" id="{FC9E397B-FCA9-38AB-B796-D43B65AFF776}"/>
                      </a:ext>
                    </a:extLst>
                  </p:cNvPr>
                  <p:cNvPicPr>
                    <a:picLocks noGrp="1" noRot="1" noChangeAspect="1" noMove="1" noResize="1" noEditPoints="1" noAdjustHandles="1" noChangeArrowheads="1" noChangeShapeType="1" noCrop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754734" y="5246625"/>
                    <a:ext cx="1014137" cy="872545"/>
                  </a:xfrm>
                  <a:prstGeom prst="rect">
                    <a:avLst/>
                  </a:prstGeom>
                  <a:effectLst>
                    <a:reflection stA="42000" endPos="23000" dist="12700" dir="5400000" sy="-100000" algn="bl" rotWithShape="0"/>
                  </a:effectLst>
                </p:spPr>
              </p:pic>
            </mc:Fallback>
          </mc:AlternateContent>
          <p:sp>
            <p:nvSpPr>
              <p:cNvPr id="7" name="Ellipse 19">
                <a:extLst>
                  <a:ext uri="{FF2B5EF4-FFF2-40B4-BE49-F238E27FC236}">
                    <a16:creationId xmlns:a16="http://schemas.microsoft.com/office/drawing/2014/main" id="{9FF58DE6-5757-4050-4F60-4DDE2A832842}"/>
                  </a:ext>
                </a:extLst>
              </p:cNvPr>
              <p:cNvSpPr/>
              <p:nvPr/>
            </p:nvSpPr>
            <p:spPr>
              <a:xfrm>
                <a:off x="8782643" y="4358468"/>
                <a:ext cx="717514" cy="737272"/>
              </a:xfrm>
              <a:prstGeom prst="ellipse">
                <a:avLst/>
              </a:prstGeom>
              <a:noFill/>
              <a:ln w="317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21">
                <a:extLst>
                  <a:ext uri="{FF2B5EF4-FFF2-40B4-BE49-F238E27FC236}">
                    <a16:creationId xmlns:a16="http://schemas.microsoft.com/office/drawing/2014/main" id="{1B191C7A-733E-C898-2BB8-43948470396B}"/>
                  </a:ext>
                </a:extLst>
              </p:cNvPr>
              <p:cNvSpPr/>
              <p:nvPr/>
            </p:nvSpPr>
            <p:spPr>
              <a:xfrm>
                <a:off x="7650499" y="4349964"/>
                <a:ext cx="918360" cy="737272"/>
              </a:xfrm>
              <a:prstGeom prst="ellipse">
                <a:avLst/>
              </a:prstGeom>
              <a:noFill/>
              <a:ln w="317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9" name="Connecteur droit avec flèche 29">
                <a:extLst>
                  <a:ext uri="{FF2B5EF4-FFF2-40B4-BE49-F238E27FC236}">
                    <a16:creationId xmlns:a16="http://schemas.microsoft.com/office/drawing/2014/main" id="{29BAFAF4-DE07-6F58-B6BC-83C4793829A7}"/>
                  </a:ext>
                </a:extLst>
              </p:cNvPr>
              <p:cNvCxnSpPr>
                <a:cxnSpLocks/>
                <a:stCxn id="7" idx="1"/>
              </p:cNvCxnSpPr>
              <p:nvPr/>
            </p:nvCxnSpPr>
            <p:spPr>
              <a:xfrm flipH="1" flipV="1">
                <a:off x="8601669" y="3856262"/>
                <a:ext cx="286051" cy="610177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avec flèche 30">
                <a:extLst>
                  <a:ext uri="{FF2B5EF4-FFF2-40B4-BE49-F238E27FC236}">
                    <a16:creationId xmlns:a16="http://schemas.microsoft.com/office/drawing/2014/main" id="{FB335278-2F62-9C46-A9B0-34CAC52FFB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96601" y="3832616"/>
                <a:ext cx="245122" cy="55345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avec flèche 42">
                <a:extLst>
                  <a:ext uri="{FF2B5EF4-FFF2-40B4-BE49-F238E27FC236}">
                    <a16:creationId xmlns:a16="http://schemas.microsoft.com/office/drawing/2014/main" id="{88274280-43B6-19BD-875A-03684C33ED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28753" y="3832616"/>
                <a:ext cx="150750" cy="52585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avec flèche 43">
                <a:extLst>
                  <a:ext uri="{FF2B5EF4-FFF2-40B4-BE49-F238E27FC236}">
                    <a16:creationId xmlns:a16="http://schemas.microsoft.com/office/drawing/2014/main" id="{698D2254-EB18-DE2B-1377-D6B5DB725F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94954" y="3861203"/>
                <a:ext cx="26870" cy="997769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onnecteur droit 49">
                <a:extLst>
                  <a:ext uri="{FF2B5EF4-FFF2-40B4-BE49-F238E27FC236}">
                    <a16:creationId xmlns:a16="http://schemas.microsoft.com/office/drawing/2014/main" id="{D3E00749-073C-BEF5-5070-E06B8E1B7982}"/>
                  </a:ext>
                </a:extLst>
              </p:cNvPr>
              <p:cNvSpPr/>
              <p:nvPr/>
            </p:nvSpPr>
            <p:spPr>
              <a:xfrm flipH="1" flipV="1">
                <a:off x="9228463" y="3819440"/>
                <a:ext cx="549965" cy="7474"/>
              </a:xfrm>
              <a:prstGeom prst="line">
                <a:avLst/>
              </a:prstGeom>
              <a:ln w="76200">
                <a:solidFill>
                  <a:srgbClr val="6666FF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F2A291F-BD76-C0F0-3064-93AF996606DB}"/>
                  </a:ext>
                </a:extLst>
              </p:cNvPr>
              <p:cNvSpPr/>
              <p:nvPr/>
            </p:nvSpPr>
            <p:spPr>
              <a:xfrm>
                <a:off x="9557133" y="3513442"/>
                <a:ext cx="1295653" cy="346162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74412" tIns="37205" rIns="74412" bIns="37205" anchor="t">
                <a:noAutofit/>
              </a:bodyPr>
              <a:lstStyle/>
              <a:p>
                <a:pPr>
                  <a:spcBef>
                    <a:spcPts val="234"/>
                  </a:spcBef>
                  <a:spcAft>
                    <a:spcPts val="234"/>
                  </a:spcAft>
                  <a:buClr>
                    <a:srgbClr val="000000"/>
                  </a:buClr>
                  <a:buSzPct val="45000"/>
                </a:pPr>
                <a:r>
                  <a:rPr lang="en-US" sz="1488" b="1" spc="-1" dirty="0">
                    <a:solidFill>
                      <a:srgbClr val="6666FF"/>
                    </a:solidFill>
                    <a:latin typeface="Arial"/>
                    <a:ea typeface="Century Gothic"/>
                  </a:rPr>
                  <a:t>e</a:t>
                </a:r>
                <a:r>
                  <a:rPr lang="en-US" sz="1488" b="1" spc="-1" baseline="33000" dirty="0">
                    <a:solidFill>
                      <a:srgbClr val="6666FF"/>
                    </a:solidFill>
                    <a:latin typeface="Arial"/>
                    <a:ea typeface="Century Gothic"/>
                  </a:rPr>
                  <a:t>-</a:t>
                </a:r>
                <a:endParaRPr lang="en-US" sz="1488" spc="-1" dirty="0">
                  <a:latin typeface="Arial"/>
                </a:endParaRPr>
              </a:p>
            </p:txBody>
          </p:sp>
        </p:grpSp>
        <p:sp>
          <p:nvSpPr>
            <p:cNvPr id="16" name="Ellipse 17">
              <a:extLst>
                <a:ext uri="{FF2B5EF4-FFF2-40B4-BE49-F238E27FC236}">
                  <a16:creationId xmlns:a16="http://schemas.microsoft.com/office/drawing/2014/main" id="{95C5FC3F-6B33-CAEA-13A4-D3B4672732A6}"/>
                </a:ext>
              </a:extLst>
            </p:cNvPr>
            <p:cNvSpPr/>
            <p:nvPr/>
          </p:nvSpPr>
          <p:spPr>
            <a:xfrm rot="20785309">
              <a:off x="4432454" y="4410756"/>
              <a:ext cx="632490" cy="649907"/>
            </a:xfrm>
            <a:prstGeom prst="ellipse">
              <a:avLst/>
            </a:prstGeom>
            <a:solidFill>
              <a:srgbClr val="847057"/>
            </a:solidFill>
            <a:ln>
              <a:solidFill>
                <a:schemeClr val="tx1"/>
              </a:solidFill>
            </a:ln>
            <a:effectLst>
              <a:glow rad="63500">
                <a:schemeClr val="accent1">
                  <a:alpha val="40000"/>
                </a:schemeClr>
              </a:glow>
              <a:reflection blurRad="6350" stA="52000" endA="300" endPos="35000" dir="5400000" sy="-100000" algn="bl" rotWithShape="0"/>
            </a:effectLst>
            <a:scene3d>
              <a:camera prst="isometricRightUp">
                <a:rot lat="1563877" lon="16158644" rev="20746083"/>
              </a:camera>
              <a:lightRig rig="glow" dir="t"/>
            </a:scene3d>
            <a:sp3d extrusionH="698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AB48B566-7E32-3FCD-F7C2-1A0950F16281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0062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B3B85-9B5E-5E62-E47D-F9EE8761C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743" y="25844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Flat beams obtained</a:t>
            </a:r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9836E19-E3D5-B1AC-1D65-6AD5AB88E7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3877"/>
          <a:stretch>
            <a:fillRect/>
          </a:stretch>
        </p:blipFill>
        <p:spPr>
          <a:xfrm>
            <a:off x="1981200" y="1417638"/>
            <a:ext cx="3850638" cy="4377518"/>
          </a:xfr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5280C66-1A9F-1102-9B31-3A15E7B46A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588"/>
          <a:stretch>
            <a:fillRect/>
          </a:stretch>
        </p:blipFill>
        <p:spPr>
          <a:xfrm>
            <a:off x="6096001" y="1417640"/>
            <a:ext cx="3990325" cy="45191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6F4976-DFC1-0C2B-1416-10D3E50A5BFA}"/>
              </a:ext>
            </a:extLst>
          </p:cNvPr>
          <p:cNvSpPr txBox="1"/>
          <p:nvPr/>
        </p:nvSpPr>
        <p:spPr>
          <a:xfrm>
            <a:off x="3038902" y="5936778"/>
            <a:ext cx="1214651" cy="3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Air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3C4F88-3B52-8514-CAAE-A1C32A1E5847}"/>
              </a:ext>
            </a:extLst>
          </p:cNvPr>
          <p:cNvSpPr txBox="1"/>
          <p:nvPr/>
        </p:nvSpPr>
        <p:spPr>
          <a:xfrm>
            <a:off x="6314365" y="5936777"/>
            <a:ext cx="1214651" cy="3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water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2E0A459-6400-5B88-8433-EED5E4CDBD0A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598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8F754-7CF6-3B2F-E852-92007BACC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132556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Varying Dose 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AB268-0642-D8A4-ED23-3F85C466C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4370" y="975676"/>
            <a:ext cx="8229600" cy="309463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Changing dose</a:t>
            </a:r>
          </a:p>
          <a:p>
            <a:pPr lvl="1"/>
            <a:r>
              <a:rPr lang="en-US" dirty="0"/>
              <a:t> laser intensity- dose per bunch</a:t>
            </a:r>
          </a:p>
          <a:p>
            <a:pPr lvl="1"/>
            <a:r>
              <a:rPr lang="en-US" dirty="0"/>
              <a:t>Number of bunches</a:t>
            </a:r>
          </a:p>
          <a:p>
            <a:r>
              <a:rPr lang="en-US" dirty="0"/>
              <a:t>Changing time</a:t>
            </a:r>
          </a:p>
          <a:p>
            <a:pPr lvl="1"/>
            <a:r>
              <a:rPr lang="en-US" dirty="0"/>
              <a:t>Laser frequency</a:t>
            </a:r>
          </a:p>
        </p:txBody>
      </p:sp>
      <p:pic>
        <p:nvPicPr>
          <p:cNvPr id="5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4665032C-5EBD-9E0C-9021-FCFB80F02D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0000" r="2816" b="4875"/>
          <a:stretch>
            <a:fillRect/>
          </a:stretch>
        </p:blipFill>
        <p:spPr>
          <a:xfrm>
            <a:off x="2335378" y="4162568"/>
            <a:ext cx="7240801" cy="233462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181485-38E1-637E-C3E3-F2774DAE8CED}"/>
              </a:ext>
            </a:extLst>
          </p:cNvPr>
          <p:cNvCxnSpPr/>
          <p:nvPr/>
        </p:nvCxnSpPr>
        <p:spPr>
          <a:xfrm>
            <a:off x="4526507" y="5090616"/>
            <a:ext cx="0" cy="118735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EDBEF8E-73D0-1A19-B039-128E9ABA2A9B}"/>
              </a:ext>
            </a:extLst>
          </p:cNvPr>
          <p:cNvCxnSpPr>
            <a:cxnSpLocks/>
          </p:cNvCxnSpPr>
          <p:nvPr/>
        </p:nvCxnSpPr>
        <p:spPr>
          <a:xfrm flipH="1">
            <a:off x="3641676" y="4738048"/>
            <a:ext cx="502694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25E65CD-9BFB-864F-5109-7FC0BD139B63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15315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B4A5E-D384-69F3-69CB-8B641B60E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3160" y="670218"/>
            <a:ext cx="818223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7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Funky Beams</a:t>
            </a:r>
          </a:p>
        </p:txBody>
      </p:sp>
      <p:pic>
        <p:nvPicPr>
          <p:cNvPr id="8" name="Picture 7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6154DEF2-953B-0B6E-96FE-70700D9624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99" t="10671" r="50000" b="66567"/>
          <a:stretch>
            <a:fillRect/>
          </a:stretch>
        </p:blipFill>
        <p:spPr>
          <a:xfrm>
            <a:off x="1730174" y="2437045"/>
            <a:ext cx="2818638" cy="2202446"/>
          </a:xfrm>
          <a:prstGeom prst="rect">
            <a:avLst/>
          </a:prstGeom>
        </p:spPr>
      </p:pic>
      <p:pic>
        <p:nvPicPr>
          <p:cNvPr id="10" name="Picture 9" descr="A collage of graphs and diagrams&#10;&#10;AI-generated content may be incorrect.">
            <a:extLst>
              <a:ext uri="{FF2B5EF4-FFF2-40B4-BE49-F238E27FC236}">
                <a16:creationId xmlns:a16="http://schemas.microsoft.com/office/drawing/2014/main" id="{0AB94DBE-A79A-F2E2-1235-60B9381324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76" t="8557" r="48125" b="66567"/>
          <a:stretch>
            <a:fillRect/>
          </a:stretch>
        </p:blipFill>
        <p:spPr>
          <a:xfrm>
            <a:off x="4674579" y="2437046"/>
            <a:ext cx="2874920" cy="2202447"/>
          </a:xfrm>
          <a:prstGeom prst="rect">
            <a:avLst/>
          </a:prstGeom>
        </p:spPr>
      </p:pic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D8A5024-4000-05CE-5011-A5BFD646D8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191" t="14857" r="7528" b="41769"/>
          <a:stretch>
            <a:fillRect/>
          </a:stretch>
        </p:blipFill>
        <p:spPr>
          <a:xfrm>
            <a:off x="7590443" y="2437045"/>
            <a:ext cx="2993012" cy="216587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C0048F3-E8C2-3832-195D-D9EA848F64A7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25500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1C43D-BC87-D5FE-F3F7-B9EB0501D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B62BA-F720-51CF-25CF-50AAE5D37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542" y="369109"/>
            <a:ext cx="818223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7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Take home message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B951DE9-3B27-C9A2-2A6E-6EBE1018CAB4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28</a:t>
            </a:fld>
            <a:endParaRPr lang="fr-FR" dirty="0"/>
          </a:p>
        </p:txBody>
      </p:sp>
      <p:sp>
        <p:nvSpPr>
          <p:cNvPr id="7" name="Rectangle : avec coins rognés en diagonale 6">
            <a:extLst>
              <a:ext uri="{FF2B5EF4-FFF2-40B4-BE49-F238E27FC236}">
                <a16:creationId xmlns:a16="http://schemas.microsoft.com/office/drawing/2014/main" id="{FE071D28-CE98-9BC8-C143-5C279FF9AA24}"/>
              </a:ext>
            </a:extLst>
          </p:cNvPr>
          <p:cNvSpPr/>
          <p:nvPr/>
        </p:nvSpPr>
        <p:spPr>
          <a:xfrm>
            <a:off x="326694" y="1434946"/>
            <a:ext cx="5312228" cy="2351315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Sarah: </a:t>
            </a:r>
            <a:b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This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week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allowed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me to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understand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more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what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they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in AD-ELENA as a user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myself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</a:t>
            </a:r>
            <a:b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Being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involved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with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two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accelerators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operating at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very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different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energy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scales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allowed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me to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better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understand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the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contrasting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operational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requirements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, tuning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procedures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, and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problem-solving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approaches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specific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to </a:t>
            </a:r>
            <a:r>
              <a:rPr lang="fr-FR" sz="1600" b="0" i="0" u="none" strike="noStrike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each</a:t>
            </a:r>
            <a:r>
              <a:rPr lang="fr-FR" sz="1600" b="0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-webkit-standard"/>
              </a:rPr>
              <a:t> type of machine.</a:t>
            </a:r>
            <a:endParaRPr lang="fr-FR" sz="1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 : avec coins rognés en diagonale 8">
            <a:extLst>
              <a:ext uri="{FF2B5EF4-FFF2-40B4-BE49-F238E27FC236}">
                <a16:creationId xmlns:a16="http://schemas.microsoft.com/office/drawing/2014/main" id="{831B0806-2A43-A63D-F70C-FFF79E211EE0}"/>
              </a:ext>
            </a:extLst>
          </p:cNvPr>
          <p:cNvSpPr/>
          <p:nvPr/>
        </p:nvSpPr>
        <p:spPr>
          <a:xfrm>
            <a:off x="6072875" y="1434945"/>
            <a:ext cx="5312228" cy="2351315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Zeki</a:t>
            </a:r>
            <a:r>
              <a:rPr lang="fr-FR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: </a:t>
            </a:r>
          </a:p>
          <a:p>
            <a:pPr algn="ctr"/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This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week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gave me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valuable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hands-on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experience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with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real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accelerator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operations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at CLEAR.</a:t>
            </a:r>
          </a:p>
          <a:p>
            <a:pPr algn="ctr"/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Working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directly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with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diagnostics,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emittance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measurements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and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energy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calibration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helped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me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connect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theory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with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practice and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better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understand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the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complexity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of </a:t>
            </a:r>
            <a:r>
              <a:rPr lang="fr-FR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beamline</a:t>
            </a:r>
            <a:r>
              <a:rPr lang="fr-FR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tuning</a:t>
            </a:r>
          </a:p>
        </p:txBody>
      </p:sp>
      <p:sp>
        <p:nvSpPr>
          <p:cNvPr id="11" name="Rectangle : avec coins rognés en diagonale 10">
            <a:extLst>
              <a:ext uri="{FF2B5EF4-FFF2-40B4-BE49-F238E27FC236}">
                <a16:creationId xmlns:a16="http://schemas.microsoft.com/office/drawing/2014/main" id="{D131B19D-7640-1A1B-43F9-1019265093A8}"/>
              </a:ext>
            </a:extLst>
          </p:cNvPr>
          <p:cNvSpPr/>
          <p:nvPr/>
        </p:nvSpPr>
        <p:spPr>
          <a:xfrm>
            <a:off x="326694" y="4024655"/>
            <a:ext cx="5312228" cy="2351315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Michael :</a:t>
            </a:r>
          </a:p>
          <a:p>
            <a:pPr algn="ctr"/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learned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how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operators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address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the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needs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of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different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users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-- e.g.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energy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or irradiation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uniformity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-- 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using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various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-line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elements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2" name="Rectangle : avec coins rognés en diagonale 11">
            <a:extLst>
              <a:ext uri="{FF2B5EF4-FFF2-40B4-BE49-F238E27FC236}">
                <a16:creationId xmlns:a16="http://schemas.microsoft.com/office/drawing/2014/main" id="{651B72A8-17AC-0D93-8356-B20BC3BA4279}"/>
              </a:ext>
            </a:extLst>
          </p:cNvPr>
          <p:cNvSpPr/>
          <p:nvPr/>
        </p:nvSpPr>
        <p:spPr>
          <a:xfrm>
            <a:off x="6187514" y="4024655"/>
            <a:ext cx="5312228" cy="2351315"/>
          </a:xfrm>
          <a:prstGeom prst="snip2Diag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Sabrina : </a:t>
            </a:r>
          </a:p>
          <a:p>
            <a:pPr algn="ctr"/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 have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enjoyed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learning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about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both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ELENA and CLEAR and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visiting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the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others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It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was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great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to gain hands on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experience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on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beam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manipulation and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using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the techniques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such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as the dual-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scattering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system. It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will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be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very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useful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for </a:t>
            </a:r>
            <a:r>
              <a:rPr lang="fr-FR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my</a:t>
            </a:r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PhD.</a:t>
            </a:r>
          </a:p>
        </p:txBody>
      </p:sp>
    </p:spTree>
    <p:extLst>
      <p:ext uri="{BB962C8B-B14F-4D97-AF65-F5344CB8AC3E}">
        <p14:creationId xmlns:p14="http://schemas.microsoft.com/office/powerpoint/2010/main" val="3233339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43F5F-30D3-7A22-9BB5-F35B72AE6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CCF4D-30FC-AD70-1527-6BBEB3253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885" y="1414137"/>
            <a:ext cx="8182230" cy="1065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7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Thank you all for this week!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474A212-C7A7-1F77-D742-7F8F2560ABC7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29</a:t>
            </a:fld>
            <a:endParaRPr lang="fr-FR" dirty="0"/>
          </a:p>
        </p:txBody>
      </p:sp>
      <p:pic>
        <p:nvPicPr>
          <p:cNvPr id="5" name="Image 4" descr="Une image contenant intérieur, meubles, sol, bureau&#10;&#10;Le contenu généré par l’IA peut être incorrect.">
            <a:extLst>
              <a:ext uri="{FF2B5EF4-FFF2-40B4-BE49-F238E27FC236}">
                <a16:creationId xmlns:a16="http://schemas.microsoft.com/office/drawing/2014/main" id="{EB4011CF-87C5-FDBA-4DC2-00A1683526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421" t="15686" r="7003" b="29287"/>
          <a:stretch/>
        </p:blipFill>
        <p:spPr>
          <a:xfrm>
            <a:off x="2902857" y="2641600"/>
            <a:ext cx="5718628" cy="320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5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1D01B4F-D10C-4883-98B4-0A80652E21E6}"/>
              </a:ext>
            </a:extLst>
          </p:cNvPr>
          <p:cNvSpPr txBox="1"/>
          <p:nvPr/>
        </p:nvSpPr>
        <p:spPr>
          <a:xfrm>
            <a:off x="740228" y="696686"/>
            <a:ext cx="5355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ELECTRON COOLING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D1D03FB-2E08-467F-BA6A-40945552595A}"/>
              </a:ext>
            </a:extLst>
          </p:cNvPr>
          <p:cNvSpPr txBox="1"/>
          <p:nvPr/>
        </p:nvSpPr>
        <p:spPr>
          <a:xfrm>
            <a:off x="493486" y="1785257"/>
            <a:ext cx="4136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How </a:t>
            </a:r>
            <a:r>
              <a:rPr lang="fr-FR" sz="20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does</a:t>
            </a:r>
            <a:r>
              <a:rPr lang="fr-FR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this</a:t>
            </a:r>
            <a:r>
              <a:rPr lang="fr-FR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works</a:t>
            </a:r>
            <a:r>
              <a:rPr lang="fr-FR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?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D887D4-524F-A526-AB65-B1104E9EC946}"/>
              </a:ext>
            </a:extLst>
          </p:cNvPr>
          <p:cNvSpPr txBox="1"/>
          <p:nvPr/>
        </p:nvSpPr>
        <p:spPr>
          <a:xfrm>
            <a:off x="3635830" y="1631369"/>
            <a:ext cx="7852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-webkit-standard"/>
              </a:rPr>
              <a:t>A</a:t>
            </a:r>
            <a:r>
              <a:rPr lang="fr-FR" sz="2000" b="0" i="0" u="none" strike="noStrike" dirty="0">
                <a:effectLst/>
                <a:latin typeface="-webkit-standard"/>
              </a:rPr>
              <a:t>n </a:t>
            </a:r>
            <a:r>
              <a:rPr lang="fr-FR" sz="2000" b="0" i="0" u="none" strike="noStrike" dirty="0" err="1">
                <a:effectLst/>
                <a:latin typeface="-webkit-standard"/>
              </a:rPr>
              <a:t>electron</a:t>
            </a:r>
            <a:r>
              <a:rPr lang="fr-FR" sz="2000" b="0" i="0" u="none" strike="noStrike" dirty="0">
                <a:effectLst/>
                <a:latin typeface="-webkit-standard"/>
              </a:rPr>
              <a:t> </a:t>
            </a:r>
            <a:r>
              <a:rPr lang="fr-FR" sz="2000" b="0" i="0" u="none" strike="noStrike" dirty="0" err="1">
                <a:effectLst/>
                <a:latin typeface="-webkit-standard"/>
              </a:rPr>
              <a:t>beam</a:t>
            </a:r>
            <a:r>
              <a:rPr lang="fr-FR" sz="2000" b="0" i="0" u="none" strike="noStrike" dirty="0">
                <a:effectLst/>
                <a:latin typeface="-webkit-standard"/>
              </a:rPr>
              <a:t> </a:t>
            </a:r>
            <a:r>
              <a:rPr lang="fr-FR" sz="2000" b="0" i="0" u="none" strike="noStrike" dirty="0" err="1">
                <a:effectLst/>
                <a:latin typeface="-webkit-standard"/>
              </a:rPr>
              <a:t>is</a:t>
            </a:r>
            <a:r>
              <a:rPr lang="fr-FR" sz="2000" b="0" i="0" u="none" strike="noStrike" dirty="0">
                <a:effectLst/>
                <a:latin typeface="-webkit-standard"/>
              </a:rPr>
              <a:t> sent in the </a:t>
            </a:r>
            <a:r>
              <a:rPr lang="fr-FR" sz="2000" b="0" i="0" u="none" strike="noStrike" dirty="0" err="1">
                <a:effectLst/>
                <a:latin typeface="-webkit-standard"/>
              </a:rPr>
              <a:t>same</a:t>
            </a:r>
            <a:r>
              <a:rPr lang="fr-FR" sz="2000" b="0" i="0" u="none" strike="noStrike" dirty="0">
                <a:effectLst/>
                <a:latin typeface="-webkit-standard"/>
              </a:rPr>
              <a:t> direction and at the </a:t>
            </a:r>
            <a:r>
              <a:rPr lang="fr-FR" sz="2000" b="0" i="0" u="none" strike="noStrike" dirty="0" err="1">
                <a:effectLst/>
                <a:latin typeface="-webkit-standard"/>
              </a:rPr>
              <a:t>same</a:t>
            </a:r>
            <a:r>
              <a:rPr lang="fr-FR" sz="2000" b="0" i="0" u="none" strike="noStrike" dirty="0">
                <a:effectLst/>
                <a:latin typeface="-webkit-standard"/>
              </a:rPr>
              <a:t> </a:t>
            </a:r>
            <a:r>
              <a:rPr lang="fr-FR" sz="2000" b="0" i="0" u="none" strike="noStrike" dirty="0" err="1">
                <a:effectLst/>
                <a:latin typeface="-webkit-standard"/>
              </a:rPr>
              <a:t>velocity</a:t>
            </a:r>
            <a:r>
              <a:rPr lang="fr-FR" sz="2000" b="0" i="0" u="none" strike="noStrike" dirty="0">
                <a:effectLst/>
                <a:latin typeface="-webkit-standard"/>
              </a:rPr>
              <a:t> as the antiproton </a:t>
            </a:r>
            <a:r>
              <a:rPr lang="fr-FR" sz="2000" b="0" i="0" u="none" strike="noStrike" dirty="0" err="1">
                <a:effectLst/>
                <a:latin typeface="-webkit-standard"/>
              </a:rPr>
              <a:t>beam</a:t>
            </a:r>
            <a:r>
              <a:rPr lang="fr-FR" sz="2000" b="0" i="0" u="none" strike="noStrike" dirty="0">
                <a:effectLst/>
                <a:latin typeface="-webkit-standard"/>
              </a:rPr>
              <a:t>. </a:t>
            </a:r>
            <a:endParaRPr lang="fr-FR" sz="2000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D57A871-FB21-6B50-6BFB-0A78A1FA15FA}"/>
              </a:ext>
            </a:extLst>
          </p:cNvPr>
          <p:cNvSpPr/>
          <p:nvPr/>
        </p:nvSpPr>
        <p:spPr>
          <a:xfrm>
            <a:off x="2576285" y="2882574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047CE11-B67F-5FD2-FD58-D56EF156D495}"/>
              </a:ext>
            </a:extLst>
          </p:cNvPr>
          <p:cNvSpPr/>
          <p:nvPr/>
        </p:nvSpPr>
        <p:spPr>
          <a:xfrm>
            <a:off x="4049484" y="2770740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68DCAF2-DA09-D156-581D-5203F1C3C2EA}"/>
              </a:ext>
            </a:extLst>
          </p:cNvPr>
          <p:cNvSpPr/>
          <p:nvPr/>
        </p:nvSpPr>
        <p:spPr>
          <a:xfrm>
            <a:off x="6096000" y="3280229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025C335-61ED-89AD-4D36-324C953FA8EC}"/>
              </a:ext>
            </a:extLst>
          </p:cNvPr>
          <p:cNvSpPr/>
          <p:nvPr/>
        </p:nvSpPr>
        <p:spPr>
          <a:xfrm>
            <a:off x="5312228" y="3079849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6E133ED-82E6-4F2D-C52C-BC1B66F7BCF0}"/>
              </a:ext>
            </a:extLst>
          </p:cNvPr>
          <p:cNvSpPr/>
          <p:nvPr/>
        </p:nvSpPr>
        <p:spPr>
          <a:xfrm>
            <a:off x="3802743" y="3526971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3998CB1-6227-FA78-8F05-5EEB91205811}"/>
              </a:ext>
            </a:extLst>
          </p:cNvPr>
          <p:cNvSpPr/>
          <p:nvPr/>
        </p:nvSpPr>
        <p:spPr>
          <a:xfrm>
            <a:off x="4630057" y="3280229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CA5F6D4-6C9F-5872-32FA-BEE2464897E5}"/>
              </a:ext>
            </a:extLst>
          </p:cNvPr>
          <p:cNvSpPr/>
          <p:nvPr/>
        </p:nvSpPr>
        <p:spPr>
          <a:xfrm>
            <a:off x="6981373" y="3468915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BD100CD-2FBB-0D97-23DB-2F2FEE6D668F}"/>
              </a:ext>
            </a:extLst>
          </p:cNvPr>
          <p:cNvSpPr/>
          <p:nvPr/>
        </p:nvSpPr>
        <p:spPr>
          <a:xfrm>
            <a:off x="7373257" y="2989943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6B34657-7C8C-1C6E-2FA1-B17A828BAC3F}"/>
              </a:ext>
            </a:extLst>
          </p:cNvPr>
          <p:cNvSpPr/>
          <p:nvPr/>
        </p:nvSpPr>
        <p:spPr>
          <a:xfrm>
            <a:off x="6516915" y="2722917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476F0E2-F739-5417-AA17-C190416D7FF0}"/>
              </a:ext>
            </a:extLst>
          </p:cNvPr>
          <p:cNvSpPr/>
          <p:nvPr/>
        </p:nvSpPr>
        <p:spPr>
          <a:xfrm>
            <a:off x="4630057" y="2902857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2C10F12-9244-CA83-6857-0B37419734C2}"/>
              </a:ext>
            </a:extLst>
          </p:cNvPr>
          <p:cNvSpPr/>
          <p:nvPr/>
        </p:nvSpPr>
        <p:spPr>
          <a:xfrm>
            <a:off x="3062513" y="3425372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FADE486A-0F13-B70C-0F65-AF816A671800}"/>
              </a:ext>
            </a:extLst>
          </p:cNvPr>
          <p:cNvSpPr/>
          <p:nvPr/>
        </p:nvSpPr>
        <p:spPr>
          <a:xfrm>
            <a:off x="3425371" y="2873828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07D34AA-14F1-E677-F52E-1ECDE377F187}"/>
              </a:ext>
            </a:extLst>
          </p:cNvPr>
          <p:cNvSpPr/>
          <p:nvPr/>
        </p:nvSpPr>
        <p:spPr>
          <a:xfrm>
            <a:off x="5384799" y="3614058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B3D0F4F-556E-59F6-06C3-1C5992D4CE9B}"/>
              </a:ext>
            </a:extLst>
          </p:cNvPr>
          <p:cNvSpPr/>
          <p:nvPr/>
        </p:nvSpPr>
        <p:spPr>
          <a:xfrm>
            <a:off x="7837715" y="3338285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8875753-954E-409F-D08A-6714FCED76DF}"/>
              </a:ext>
            </a:extLst>
          </p:cNvPr>
          <p:cNvSpPr/>
          <p:nvPr/>
        </p:nvSpPr>
        <p:spPr>
          <a:xfrm>
            <a:off x="5718628" y="2746828"/>
            <a:ext cx="290286" cy="2902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80351E34-0FA9-49C1-8B3C-83E775EA5AAD}"/>
              </a:ext>
            </a:extLst>
          </p:cNvPr>
          <p:cNvCxnSpPr>
            <a:cxnSpLocks/>
          </p:cNvCxnSpPr>
          <p:nvPr/>
        </p:nvCxnSpPr>
        <p:spPr>
          <a:xfrm flipH="1" flipV="1">
            <a:off x="2184400" y="3037114"/>
            <a:ext cx="500743" cy="254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8F9698D4-FB87-7B4D-7FAA-EA01E26E8440}"/>
              </a:ext>
            </a:extLst>
          </p:cNvPr>
          <p:cNvCxnSpPr>
            <a:cxnSpLocks/>
          </p:cNvCxnSpPr>
          <p:nvPr/>
        </p:nvCxnSpPr>
        <p:spPr>
          <a:xfrm flipH="1" flipV="1">
            <a:off x="4143828" y="3390900"/>
            <a:ext cx="500743" cy="254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43E78954-B31F-E2F3-773A-CFA1F42F2808}"/>
              </a:ext>
            </a:extLst>
          </p:cNvPr>
          <p:cNvCxnSpPr>
            <a:cxnSpLocks/>
          </p:cNvCxnSpPr>
          <p:nvPr/>
        </p:nvCxnSpPr>
        <p:spPr>
          <a:xfrm flipH="1" flipV="1">
            <a:off x="5696858" y="3412672"/>
            <a:ext cx="500743" cy="254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2887108-81A2-DE96-AD29-8476D371FD90}"/>
              </a:ext>
            </a:extLst>
          </p:cNvPr>
          <p:cNvCxnSpPr>
            <a:cxnSpLocks/>
          </p:cNvCxnSpPr>
          <p:nvPr/>
        </p:nvCxnSpPr>
        <p:spPr>
          <a:xfrm flipH="1" flipV="1">
            <a:off x="4971142" y="3711063"/>
            <a:ext cx="500743" cy="254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6BBBA619-F92F-E53C-ED5E-519E2663BEEF}"/>
              </a:ext>
            </a:extLst>
          </p:cNvPr>
          <p:cNvCxnSpPr>
            <a:cxnSpLocks/>
          </p:cNvCxnSpPr>
          <p:nvPr/>
        </p:nvCxnSpPr>
        <p:spPr>
          <a:xfrm flipH="1">
            <a:off x="5352143" y="2902857"/>
            <a:ext cx="417286" cy="1302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C6D0ED9E-0EA9-4D80-8F78-6DE7581E8C0B}"/>
              </a:ext>
            </a:extLst>
          </p:cNvPr>
          <p:cNvCxnSpPr>
            <a:cxnSpLocks/>
          </p:cNvCxnSpPr>
          <p:nvPr/>
        </p:nvCxnSpPr>
        <p:spPr>
          <a:xfrm flipH="1">
            <a:off x="3418114" y="3693887"/>
            <a:ext cx="453573" cy="14236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51A5DB22-5D9A-7742-184A-16B0EB3CDA0F}"/>
              </a:ext>
            </a:extLst>
          </p:cNvPr>
          <p:cNvCxnSpPr>
            <a:cxnSpLocks/>
          </p:cNvCxnSpPr>
          <p:nvPr/>
        </p:nvCxnSpPr>
        <p:spPr>
          <a:xfrm flipH="1" flipV="1">
            <a:off x="3653970" y="2715140"/>
            <a:ext cx="446316" cy="13969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9B53428E-7500-8CD7-74A0-09CA13F76FD8}"/>
              </a:ext>
            </a:extLst>
          </p:cNvPr>
          <p:cNvCxnSpPr>
            <a:cxnSpLocks/>
          </p:cNvCxnSpPr>
          <p:nvPr/>
        </p:nvCxnSpPr>
        <p:spPr>
          <a:xfrm flipH="1">
            <a:off x="3073398" y="3038512"/>
            <a:ext cx="475344" cy="8131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4CCE82B8-D252-DA26-68CC-3F971ED5BA5A}"/>
              </a:ext>
            </a:extLst>
          </p:cNvPr>
          <p:cNvCxnSpPr>
            <a:cxnSpLocks/>
          </p:cNvCxnSpPr>
          <p:nvPr/>
        </p:nvCxnSpPr>
        <p:spPr>
          <a:xfrm flipH="1" flipV="1">
            <a:off x="6981373" y="3093685"/>
            <a:ext cx="500743" cy="254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540F8B7D-9139-3AA5-B2A6-DDBBD1F15AEB}"/>
              </a:ext>
            </a:extLst>
          </p:cNvPr>
          <p:cNvCxnSpPr>
            <a:cxnSpLocks/>
          </p:cNvCxnSpPr>
          <p:nvPr/>
        </p:nvCxnSpPr>
        <p:spPr>
          <a:xfrm flipH="1">
            <a:off x="7482116" y="3510003"/>
            <a:ext cx="391884" cy="19114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8C570F58-A788-BA84-31E7-43BC1C42AACE}"/>
              </a:ext>
            </a:extLst>
          </p:cNvPr>
          <p:cNvCxnSpPr>
            <a:cxnSpLocks/>
          </p:cNvCxnSpPr>
          <p:nvPr/>
        </p:nvCxnSpPr>
        <p:spPr>
          <a:xfrm flipH="1">
            <a:off x="6649359" y="3614058"/>
            <a:ext cx="433612" cy="17417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F928208E-5C0F-EEB6-234C-A907CE2EA0E5}"/>
              </a:ext>
            </a:extLst>
          </p:cNvPr>
          <p:cNvCxnSpPr>
            <a:cxnSpLocks/>
          </p:cNvCxnSpPr>
          <p:nvPr/>
        </p:nvCxnSpPr>
        <p:spPr>
          <a:xfrm flipH="1">
            <a:off x="6183088" y="2888342"/>
            <a:ext cx="500743" cy="21376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FC0A2B86-65A2-BDE4-3F47-B2627EECABEB}"/>
              </a:ext>
            </a:extLst>
          </p:cNvPr>
          <p:cNvCxnSpPr>
            <a:cxnSpLocks/>
          </p:cNvCxnSpPr>
          <p:nvPr/>
        </p:nvCxnSpPr>
        <p:spPr>
          <a:xfrm flipH="1">
            <a:off x="4971142" y="3219614"/>
            <a:ext cx="341085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E7639A50-7E64-B649-FA7D-DA629DEC7F0A}"/>
              </a:ext>
            </a:extLst>
          </p:cNvPr>
          <p:cNvCxnSpPr>
            <a:cxnSpLocks/>
          </p:cNvCxnSpPr>
          <p:nvPr/>
        </p:nvCxnSpPr>
        <p:spPr>
          <a:xfrm flipH="1" flipV="1">
            <a:off x="4434113" y="2796722"/>
            <a:ext cx="351971" cy="20325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B9AB82AD-888F-B749-D740-9556824BC23E}"/>
              </a:ext>
            </a:extLst>
          </p:cNvPr>
          <p:cNvCxnSpPr>
            <a:cxnSpLocks/>
          </p:cNvCxnSpPr>
          <p:nvPr/>
        </p:nvCxnSpPr>
        <p:spPr>
          <a:xfrm flipH="1" flipV="1">
            <a:off x="2692399" y="3438072"/>
            <a:ext cx="440871" cy="7622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E4D4423F-405B-CF40-AD09-293EACC07372}"/>
              </a:ext>
            </a:extLst>
          </p:cNvPr>
          <p:cNvSpPr txBox="1"/>
          <p:nvPr/>
        </p:nvSpPr>
        <p:spPr>
          <a:xfrm>
            <a:off x="8650514" y="2666777"/>
            <a:ext cx="65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accent2"/>
                </a:solidFill>
              </a:rPr>
              <a:t>e</a:t>
            </a:r>
            <a:r>
              <a:rPr lang="fr-FR" sz="3600" b="1" baseline="30000" dirty="0">
                <a:solidFill>
                  <a:schemeClr val="accent2"/>
                </a:solidFill>
              </a:rPr>
              <a:t>-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7549CDDA-1E5D-C8EB-D3F3-62219E483B90}"/>
              </a:ext>
            </a:extLst>
          </p:cNvPr>
          <p:cNvSpPr/>
          <p:nvPr/>
        </p:nvSpPr>
        <p:spPr>
          <a:xfrm>
            <a:off x="6685641" y="3171570"/>
            <a:ext cx="290286" cy="29028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801F172C-0798-A1D1-1724-C517034B2768}"/>
              </a:ext>
            </a:extLst>
          </p:cNvPr>
          <p:cNvSpPr/>
          <p:nvPr/>
        </p:nvSpPr>
        <p:spPr>
          <a:xfrm>
            <a:off x="5139871" y="3367315"/>
            <a:ext cx="290286" cy="29028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DBA265AA-5E72-02DA-E8B4-6B3F514F5F4B}"/>
              </a:ext>
            </a:extLst>
          </p:cNvPr>
          <p:cNvSpPr/>
          <p:nvPr/>
        </p:nvSpPr>
        <p:spPr>
          <a:xfrm>
            <a:off x="2649763" y="3578620"/>
            <a:ext cx="290286" cy="29028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E77F94B8-D144-506F-8B5C-57D1D7C94655}"/>
              </a:ext>
            </a:extLst>
          </p:cNvPr>
          <p:cNvSpPr/>
          <p:nvPr/>
        </p:nvSpPr>
        <p:spPr>
          <a:xfrm>
            <a:off x="3856265" y="3082799"/>
            <a:ext cx="290286" cy="29028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8BD486CB-DE12-02AF-707B-7A03C7C65FF4}"/>
              </a:ext>
            </a:extLst>
          </p:cNvPr>
          <p:cNvCxnSpPr>
            <a:cxnSpLocks/>
          </p:cNvCxnSpPr>
          <p:nvPr/>
        </p:nvCxnSpPr>
        <p:spPr>
          <a:xfrm flipH="1" flipV="1">
            <a:off x="2198912" y="3657601"/>
            <a:ext cx="507874" cy="506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79ACC8BF-2AAC-FD9C-4114-9562C326BE5E}"/>
              </a:ext>
            </a:extLst>
          </p:cNvPr>
          <p:cNvCxnSpPr>
            <a:cxnSpLocks/>
          </p:cNvCxnSpPr>
          <p:nvPr/>
        </p:nvCxnSpPr>
        <p:spPr>
          <a:xfrm flipH="1">
            <a:off x="3490749" y="3280229"/>
            <a:ext cx="417158" cy="296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30489762-A86C-A854-5448-107C8698651F}"/>
              </a:ext>
            </a:extLst>
          </p:cNvPr>
          <p:cNvCxnSpPr>
            <a:cxnSpLocks/>
          </p:cNvCxnSpPr>
          <p:nvPr/>
        </p:nvCxnSpPr>
        <p:spPr>
          <a:xfrm flipH="1">
            <a:off x="4843786" y="3489492"/>
            <a:ext cx="378086" cy="1620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10949F9C-B95F-1505-149D-AFEE0079F449}"/>
              </a:ext>
            </a:extLst>
          </p:cNvPr>
          <p:cNvCxnSpPr>
            <a:cxnSpLocks/>
          </p:cNvCxnSpPr>
          <p:nvPr/>
        </p:nvCxnSpPr>
        <p:spPr>
          <a:xfrm flipH="1">
            <a:off x="6434554" y="3395163"/>
            <a:ext cx="378086" cy="1620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5E2F7C05-2DA9-661D-600B-4D104301FFCF}"/>
                  </a:ext>
                </a:extLst>
              </p:cNvPr>
              <p:cNvSpPr txBox="1"/>
              <p:nvPr/>
            </p:nvSpPr>
            <p:spPr>
              <a:xfrm>
                <a:off x="8711315" y="3367315"/>
                <a:ext cx="27847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28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fr-FR" sz="28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5E2F7C05-2DA9-661D-600B-4D104301FF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1315" y="3367315"/>
                <a:ext cx="278474" cy="430887"/>
              </a:xfrm>
              <a:prstGeom prst="rect">
                <a:avLst/>
              </a:prstGeom>
              <a:blipFill>
                <a:blip r:embed="rId2"/>
                <a:stretch>
                  <a:fillRect l="-26087" r="-30435" b="-19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ZoneTexte 69">
            <a:extLst>
              <a:ext uri="{FF2B5EF4-FFF2-40B4-BE49-F238E27FC236}">
                <a16:creationId xmlns:a16="http://schemas.microsoft.com/office/drawing/2014/main" id="{813FEE14-1D17-5C22-0262-E01772605E47}"/>
              </a:ext>
            </a:extLst>
          </p:cNvPr>
          <p:cNvSpPr txBox="1"/>
          <p:nvPr/>
        </p:nvSpPr>
        <p:spPr>
          <a:xfrm>
            <a:off x="1011486" y="4615544"/>
            <a:ext cx="9182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It </a:t>
            </a:r>
            <a:r>
              <a:rPr lang="fr-FR" dirty="0" err="1"/>
              <a:t>takes</a:t>
            </a:r>
            <a:r>
              <a:rPr lang="fr-FR" dirty="0"/>
              <a:t> about 2s to do the </a:t>
            </a:r>
            <a:r>
              <a:rPr lang="fr-FR" dirty="0" err="1"/>
              <a:t>cooling</a:t>
            </a:r>
            <a:r>
              <a:rPr lang="fr-FR" dirty="0"/>
              <a:t>. It </a:t>
            </a:r>
            <a:r>
              <a:rPr lang="fr-FR" dirty="0" err="1"/>
              <a:t>allows</a:t>
            </a:r>
            <a:r>
              <a:rPr lang="fr-FR" dirty="0"/>
              <a:t> to </a:t>
            </a:r>
            <a:r>
              <a:rPr lang="fr-FR" dirty="0" err="1"/>
              <a:t>reduce</a:t>
            </a:r>
            <a:r>
              <a:rPr lang="fr-FR" dirty="0"/>
              <a:t> the </a:t>
            </a:r>
            <a:r>
              <a:rPr lang="fr-FR" dirty="0" err="1"/>
              <a:t>emittance</a:t>
            </a:r>
            <a:r>
              <a:rPr lang="fr-FR" dirty="0"/>
              <a:t> if the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cooled</a:t>
            </a:r>
            <a:r>
              <a:rPr lang="fr-FR" dirty="0"/>
              <a:t> </a:t>
            </a:r>
            <a:r>
              <a:rPr lang="fr-FR" dirty="0" err="1"/>
              <a:t>properly</a:t>
            </a:r>
            <a:r>
              <a:rPr lang="fr-FR" dirty="0"/>
              <a:t>.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Observable : </a:t>
            </a:r>
            <a:r>
              <a:rPr lang="fr-FR" dirty="0" err="1"/>
              <a:t>beam</a:t>
            </a:r>
            <a:r>
              <a:rPr lang="fr-FR" dirty="0"/>
              <a:t> size at one location.  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6B471BB3-3401-2706-F4E0-663514CD0B40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6572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F6AC0-EB34-BCC9-6D4F-1EDAF75AB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8C37588-EE43-85AD-8B97-DABA287865F7}"/>
              </a:ext>
            </a:extLst>
          </p:cNvPr>
          <p:cNvSpPr txBox="1"/>
          <p:nvPr/>
        </p:nvSpPr>
        <p:spPr>
          <a:xfrm>
            <a:off x="595085" y="424229"/>
            <a:ext cx="5355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ELECTRON COOLING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35A9698-0F3C-307F-6263-CAF7FA771566}"/>
              </a:ext>
            </a:extLst>
          </p:cNvPr>
          <p:cNvSpPr txBox="1"/>
          <p:nvPr/>
        </p:nvSpPr>
        <p:spPr>
          <a:xfrm>
            <a:off x="1122600" y="1132115"/>
            <a:ext cx="994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It </a:t>
            </a:r>
            <a:r>
              <a:rPr lang="fr-FR" dirty="0" err="1"/>
              <a:t>takes</a:t>
            </a:r>
            <a:r>
              <a:rPr lang="fr-FR" dirty="0"/>
              <a:t> about 2s to do the </a:t>
            </a:r>
            <a:r>
              <a:rPr lang="fr-FR" dirty="0" err="1"/>
              <a:t>cooling</a:t>
            </a:r>
            <a:r>
              <a:rPr lang="fr-FR" dirty="0"/>
              <a:t>. It </a:t>
            </a:r>
            <a:r>
              <a:rPr lang="fr-FR" dirty="0" err="1"/>
              <a:t>allows</a:t>
            </a:r>
            <a:r>
              <a:rPr lang="fr-FR" dirty="0"/>
              <a:t> to </a:t>
            </a:r>
            <a:r>
              <a:rPr lang="fr-FR" dirty="0" err="1"/>
              <a:t>reduce</a:t>
            </a:r>
            <a:r>
              <a:rPr lang="fr-FR" dirty="0"/>
              <a:t> the </a:t>
            </a:r>
            <a:r>
              <a:rPr lang="fr-FR" dirty="0" err="1"/>
              <a:t>emittance</a:t>
            </a:r>
            <a:r>
              <a:rPr lang="fr-FR" dirty="0"/>
              <a:t>. </a:t>
            </a:r>
          </a:p>
          <a:p>
            <a:pPr algn="ctr"/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optics</a:t>
            </a:r>
            <a:r>
              <a:rPr lang="fr-FR" dirty="0"/>
              <a:t> – </a:t>
            </a:r>
            <a:r>
              <a:rPr lang="fr-FR" dirty="0" err="1"/>
              <a:t>same</a:t>
            </a:r>
            <a:r>
              <a:rPr lang="fr-FR" dirty="0"/>
              <a:t> location : if the </a:t>
            </a:r>
            <a:r>
              <a:rPr lang="fr-FR" dirty="0" err="1"/>
              <a:t>emittance</a:t>
            </a:r>
            <a:r>
              <a:rPr lang="fr-FR" dirty="0"/>
              <a:t> </a:t>
            </a:r>
            <a:r>
              <a:rPr lang="fr-FR" dirty="0" err="1"/>
              <a:t>reduces</a:t>
            </a:r>
            <a:r>
              <a:rPr lang="fr-FR" dirty="0"/>
              <a:t> the </a:t>
            </a:r>
            <a:r>
              <a:rPr lang="fr-FR" dirty="0" err="1"/>
              <a:t>beam</a:t>
            </a:r>
            <a:r>
              <a:rPr lang="fr-FR" dirty="0"/>
              <a:t> size </a:t>
            </a:r>
            <a:r>
              <a:rPr lang="fr-FR" dirty="0" err="1"/>
              <a:t>reduces</a:t>
            </a:r>
            <a:r>
              <a:rPr lang="fr-FR" dirty="0"/>
              <a:t>.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Observable : </a:t>
            </a:r>
            <a:r>
              <a:rPr lang="fr-FR" dirty="0" err="1"/>
              <a:t>beam</a:t>
            </a:r>
            <a:r>
              <a:rPr lang="fr-FR" dirty="0"/>
              <a:t> size at one location.</a:t>
            </a:r>
          </a:p>
          <a:p>
            <a:pPr algn="ctr"/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: angle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 and antiproton </a:t>
            </a:r>
            <a:r>
              <a:rPr lang="fr-FR" dirty="0" err="1"/>
              <a:t>beams</a:t>
            </a:r>
            <a:r>
              <a:rPr lang="fr-FR" dirty="0"/>
              <a:t> and duration of </a:t>
            </a:r>
            <a:r>
              <a:rPr lang="fr-FR" dirty="0" err="1"/>
              <a:t>cooling</a:t>
            </a:r>
            <a:r>
              <a:rPr lang="fr-FR" dirty="0"/>
              <a:t>   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9FA63379-47E8-A277-1012-DD7B648376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9312827"/>
              </p:ext>
            </p:extLst>
          </p:nvPr>
        </p:nvGraphicFramePr>
        <p:xfrm>
          <a:off x="404050" y="2784346"/>
          <a:ext cx="5737842" cy="3649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0CC41B02-2330-29A7-7783-56CDE3FAFB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8575551"/>
              </p:ext>
            </p:extLst>
          </p:nvPr>
        </p:nvGraphicFramePr>
        <p:xfrm>
          <a:off x="6349119" y="2933105"/>
          <a:ext cx="5438831" cy="3649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F846176A-4606-5928-9BD8-7ED641C21977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748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3353F-67EC-91DA-35D2-A0BA7D935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0D53E44-D1FB-C013-4579-0254EDFB2486}"/>
              </a:ext>
            </a:extLst>
          </p:cNvPr>
          <p:cNvSpPr txBox="1"/>
          <p:nvPr/>
        </p:nvSpPr>
        <p:spPr>
          <a:xfrm>
            <a:off x="595085" y="424229"/>
            <a:ext cx="73006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Offset « COOLING »</a:t>
            </a:r>
          </a:p>
        </p:txBody>
      </p:sp>
      <p:pic>
        <p:nvPicPr>
          <p:cNvPr id="6" name="Image 5" descr="Une image contenant texte, capture d’écran, logiciel, Icône d’ordinateur&#10;&#10;Le contenu généré par l’IA peut être incorrect.">
            <a:extLst>
              <a:ext uri="{FF2B5EF4-FFF2-40B4-BE49-F238E27FC236}">
                <a16:creationId xmlns:a16="http://schemas.microsoft.com/office/drawing/2014/main" id="{9E80A6AD-9DEB-807D-90D6-F1A0DCBCC7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37" t="36137" r="30566" b="7283"/>
          <a:stretch/>
        </p:blipFill>
        <p:spPr>
          <a:xfrm>
            <a:off x="5958114" y="1417596"/>
            <a:ext cx="6081486" cy="4259161"/>
          </a:xfrm>
          <a:prstGeom prst="rect">
            <a:avLst/>
          </a:prstGeom>
        </p:spPr>
      </p:pic>
      <p:pic>
        <p:nvPicPr>
          <p:cNvPr id="8" name="Picture 28" descr="scparabola">
            <a:extLst>
              <a:ext uri="{FF2B5EF4-FFF2-40B4-BE49-F238E27FC236}">
                <a16:creationId xmlns:a16="http://schemas.microsoft.com/office/drawing/2014/main" id="{4465793A-16DF-FDBD-2958-AAA9663C1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26" y="1863124"/>
            <a:ext cx="5958906" cy="363896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D94F6D9-CADE-3285-7FB1-18A3D084C984}"/>
              </a:ext>
            </a:extLst>
          </p:cNvPr>
          <p:cNvSpPr txBox="1"/>
          <p:nvPr/>
        </p:nvSpPr>
        <p:spPr>
          <a:xfrm>
            <a:off x="595085" y="5774101"/>
            <a:ext cx="4484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Difference</a:t>
            </a:r>
            <a:r>
              <a:rPr lang="fr-FR" dirty="0"/>
              <a:t> of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central and </a:t>
            </a:r>
            <a:r>
              <a:rPr lang="fr-FR" dirty="0" err="1"/>
              <a:t>peripherical</a:t>
            </a:r>
            <a:r>
              <a:rPr lang="fr-FR" dirty="0"/>
              <a:t> </a:t>
            </a:r>
            <a:r>
              <a:rPr lang="fr-FR" dirty="0" err="1"/>
              <a:t>electrons</a:t>
            </a:r>
            <a:r>
              <a:rPr lang="fr-FR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BD80039-B2A9-2BBC-4E64-1A3C230506CF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280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A4C2C-6268-C1F7-B840-31AC2D9E9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73101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53A1"/>
                </a:solidFill>
                <a:latin typeface="Aptos" panose="020B0004020202020204" pitchFamily="34" charset="0"/>
              </a:rPr>
              <a:t>Tuning at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218E94-14EA-29FA-796E-0A187F82908D}"/>
              </a:ext>
            </a:extLst>
          </p:cNvPr>
          <p:cNvSpPr txBox="1"/>
          <p:nvPr/>
        </p:nvSpPr>
        <p:spPr>
          <a:xfrm>
            <a:off x="838200" y="1776845"/>
            <a:ext cx="4159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What is “Tune”?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9D85D6-21A1-A20E-1AB5-343208DE5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388" y="1776845"/>
            <a:ext cx="3628015" cy="38400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6EDD52-B027-A3F2-10F2-D0F45F11DC85}"/>
              </a:ext>
            </a:extLst>
          </p:cNvPr>
          <p:cNvSpPr txBox="1"/>
          <p:nvPr/>
        </p:nvSpPr>
        <p:spPr>
          <a:xfrm>
            <a:off x="7561826" y="6169709"/>
            <a:ext cx="5988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 R. J. </a:t>
            </a:r>
            <a:r>
              <a:rPr lang="en-US" sz="1200" dirty="0" err="1"/>
              <a:t>Steigen</a:t>
            </a:r>
            <a:r>
              <a:rPr lang="en-US" sz="1200" dirty="0"/>
              <a:t>, “Tune and chromaticity diagnostics”, </a:t>
            </a:r>
          </a:p>
          <a:p>
            <a:r>
              <a:rPr lang="en-US" sz="1200" dirty="0"/>
              <a:t> </a:t>
            </a:r>
            <a:r>
              <a:rPr lang="en-US" sz="1200" dirty="0" err="1"/>
              <a:t>doi</a:t>
            </a:r>
            <a:r>
              <a:rPr lang="en-US" sz="1200" dirty="0"/>
              <a:t>: 10.5170/CERN-2009-005.317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C225C2-A4D7-762A-4B44-305D0307D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698" y="2146177"/>
            <a:ext cx="2856083" cy="2818002"/>
          </a:xfrm>
          <a:prstGeom prst="rect">
            <a:avLst/>
          </a:prstGeom>
        </p:spPr>
      </p:pic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AC44AE1F-3ED2-5793-7261-B7C15A6940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830" t="61934" r="33174" b="14404"/>
          <a:stretch/>
        </p:blipFill>
        <p:spPr>
          <a:xfrm>
            <a:off x="3728052" y="430429"/>
            <a:ext cx="3231572" cy="11949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49D5BE-BDE7-092C-ADFF-B360546B5A55}"/>
              </a:ext>
            </a:extLst>
          </p:cNvPr>
          <p:cNvSpPr txBox="1"/>
          <p:nvPr/>
        </p:nvSpPr>
        <p:spPr>
          <a:xfrm>
            <a:off x="3969781" y="4259069"/>
            <a:ext cx="942115" cy="693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6AF25A-6204-6D70-7CE2-9827BCF381E1}"/>
              </a:ext>
            </a:extLst>
          </p:cNvPr>
          <p:cNvSpPr txBox="1"/>
          <p:nvPr/>
        </p:nvSpPr>
        <p:spPr>
          <a:xfrm>
            <a:off x="838200" y="5138670"/>
            <a:ext cx="3901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non-integer component of number of </a:t>
            </a:r>
            <a:r>
              <a:rPr lang="en-US" dirty="0" err="1"/>
              <a:t>betatron</a:t>
            </a:r>
            <a:r>
              <a:rPr lang="en-US" dirty="0"/>
              <a:t> oscillations per revolution  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ACA815-3946-FDD4-2382-3C4126195C8D}"/>
              </a:ext>
            </a:extLst>
          </p:cNvPr>
          <p:cNvSpPr txBox="1"/>
          <p:nvPr/>
        </p:nvSpPr>
        <p:spPr>
          <a:xfrm>
            <a:off x="694159" y="6169709"/>
            <a:ext cx="374667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 R. Jones “Measuring Tune, Chromaticity and coupling”, </a:t>
            </a:r>
            <a:r>
              <a:rPr lang="en-US" sz="1200" dirty="0">
                <a:effectLst/>
                <a:hlinkClick r:id="rId5"/>
              </a:rPr>
              <a:t>arXiv:2005.02753</a:t>
            </a:r>
            <a:endParaRPr lang="en-US" sz="1200" dirty="0">
              <a:effectLst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FB8C2E8-0A87-AB7D-C335-79B9C7773C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8902" y="2567621"/>
            <a:ext cx="2213486" cy="25710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8097DAD-AAF8-50CF-BF80-A6CAD2444A65}"/>
              </a:ext>
            </a:extLst>
          </p:cNvPr>
          <p:cNvSpPr txBox="1"/>
          <p:nvPr/>
        </p:nvSpPr>
        <p:spPr>
          <a:xfrm>
            <a:off x="5845215" y="1776845"/>
            <a:ext cx="304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How to measure?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FF4AC0B-0C06-0779-B95E-C5E28926227D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290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E3C9C82-E278-9EA4-E502-C6F4B95A6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3268" y="1625383"/>
            <a:ext cx="7850532" cy="480218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4EC2AA-F0CA-A5EC-F062-30045FDAA446}"/>
              </a:ext>
            </a:extLst>
          </p:cNvPr>
          <p:cNvSpPr txBox="1"/>
          <p:nvPr/>
        </p:nvSpPr>
        <p:spPr>
          <a:xfrm>
            <a:off x="838200" y="1957589"/>
            <a:ext cx="327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Where we started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BA346-3DD0-8D7A-B1A6-B2F188CC2377}"/>
              </a:ext>
            </a:extLst>
          </p:cNvPr>
          <p:cNvSpPr txBox="1"/>
          <p:nvPr/>
        </p:nvSpPr>
        <p:spPr>
          <a:xfrm>
            <a:off x="838200" y="2547655"/>
            <a:ext cx="2807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</a:t>
            </a:r>
            <a:r>
              <a:rPr lang="en-US" dirty="0" err="1"/>
              <a:t>resonsances</a:t>
            </a:r>
            <a:r>
              <a:rPr lang="en-US" dirty="0"/>
              <a:t>: </a:t>
            </a:r>
          </a:p>
          <a:p>
            <a:r>
              <a:rPr lang="en-US" dirty="0"/>
              <a:t>Horizontal and Vertical tune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75B6C82-5999-3FD5-B241-2122899BB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73101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53A1"/>
                </a:solidFill>
                <a:latin typeface="Aptos" panose="020B0004020202020204" pitchFamily="34" charset="0"/>
              </a:rPr>
              <a:t>Tuning at </a:t>
            </a: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90542148-CBB0-6071-849A-14880C333F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30" t="61934" r="33174" b="14404"/>
          <a:stretch/>
        </p:blipFill>
        <p:spPr>
          <a:xfrm>
            <a:off x="3728052" y="430429"/>
            <a:ext cx="3231572" cy="11949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9FEAD9-1A85-B76A-8610-590445553202}"/>
              </a:ext>
            </a:extLst>
          </p:cNvPr>
          <p:cNvSpPr txBox="1"/>
          <p:nvPr/>
        </p:nvSpPr>
        <p:spPr>
          <a:xfrm>
            <a:off x="995423" y="3935392"/>
            <a:ext cx="2534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problem: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C8401E9-C6BB-4750-E63C-F90362261132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4731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B3C8F-2181-897C-E4F7-77D3CEE72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064099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 demonstration 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Coupled tunes mean changes in Horizontal effect Vertical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ramp the H quads and watch both tunes change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61333D-10F8-B432-90DB-94DEA0457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299" y="1625383"/>
            <a:ext cx="7451501" cy="46571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A2F187E-ED40-CCF7-FE66-ED10D0A9C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73101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53A1"/>
                </a:solidFill>
                <a:latin typeface="Aptos" panose="020B0004020202020204" pitchFamily="34" charset="0"/>
              </a:rPr>
              <a:t>Tuning at 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5A9A4A4-6F43-4246-4A3B-A4C773A419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30" t="61934" r="33174" b="14404"/>
          <a:stretch/>
        </p:blipFill>
        <p:spPr>
          <a:xfrm>
            <a:off x="3728052" y="430429"/>
            <a:ext cx="3231572" cy="119495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4A70FA3-23DD-493D-A8A1-A9C7C3F0BBE8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41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6CC7CF-3933-8C8C-35F8-E60C466FE7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9548" y="1690688"/>
            <a:ext cx="7113491" cy="4351338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50FC0A3-245C-86C6-98E4-E63D2F8F1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73101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53A1"/>
                </a:solidFill>
                <a:latin typeface="Aptos" panose="020B0004020202020204" pitchFamily="34" charset="0"/>
              </a:rPr>
              <a:t>Tuning at 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B408D96-D6AF-B9C2-BB51-1B44BFD07D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30" t="61934" r="33174" b="14404"/>
          <a:stretch/>
        </p:blipFill>
        <p:spPr>
          <a:xfrm>
            <a:off x="3728052" y="430429"/>
            <a:ext cx="3231572" cy="11949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A95C1A-B16D-D1C4-0495-BB392FB84E4B}"/>
              </a:ext>
            </a:extLst>
          </p:cNvPr>
          <p:cNvSpPr txBox="1"/>
          <p:nvPr/>
        </p:nvSpPr>
        <p:spPr>
          <a:xfrm>
            <a:off x="838200" y="1805651"/>
            <a:ext cx="3481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Coupling can be corrected by adjusting skew quadrupoles. </a:t>
            </a:r>
          </a:p>
          <a:p>
            <a:endParaRPr lang="en-US" dirty="0"/>
          </a:p>
          <a:p>
            <a:r>
              <a:rPr lang="en-US" dirty="0"/>
              <a:t>After some testing, we isolate the two tunes!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C236B1E-C8E2-61B7-5647-C6CFF5A10D13}"/>
              </a:ext>
            </a:extLst>
          </p:cNvPr>
          <p:cNvSpPr txBox="1"/>
          <p:nvPr/>
        </p:nvSpPr>
        <p:spPr>
          <a:xfrm>
            <a:off x="11499742" y="6199322"/>
            <a:ext cx="46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FDC224D-97C1-984E-A471-4D31EE1B88D5}" type="slidenum">
              <a:rPr lang="fr-FR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52488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1258</Words>
  <Application>Microsoft Macintosh PowerPoint</Application>
  <PresentationFormat>Grand écran</PresentationFormat>
  <Paragraphs>192</Paragraphs>
  <Slides>29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-webkit-standard</vt:lpstr>
      <vt:lpstr>Aptos</vt:lpstr>
      <vt:lpstr>Aptos Display</vt:lpstr>
      <vt:lpstr>Arial</vt:lpstr>
      <vt:lpstr>Cambria Math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Tuning at </vt:lpstr>
      <vt:lpstr>Tuning at </vt:lpstr>
      <vt:lpstr>Tuning at </vt:lpstr>
      <vt:lpstr>Tuning at </vt:lpstr>
      <vt:lpstr>Tuning at </vt:lpstr>
      <vt:lpstr>CLEAR – CERN Linear Electron Accelerator for Research</vt:lpstr>
      <vt:lpstr>What is CLEAR?</vt:lpstr>
      <vt:lpstr>The CLEAR Beamline</vt:lpstr>
      <vt:lpstr>Operation: Starting the Beam</vt:lpstr>
      <vt:lpstr>Centered and Focused Beam</vt:lpstr>
      <vt:lpstr>Measured the Beam Energy </vt:lpstr>
      <vt:lpstr>Measured the Beam Energy </vt:lpstr>
      <vt:lpstr>Emittance &amp; Twiss Parameters</vt:lpstr>
      <vt:lpstr>Bunch Length Measurement</vt:lpstr>
      <vt:lpstr>Présentation PowerPoint</vt:lpstr>
      <vt:lpstr>Sample Irradiation Setup</vt:lpstr>
      <vt:lpstr>Présentation PowerPoint</vt:lpstr>
      <vt:lpstr>Beam centered on laser reference point</vt:lpstr>
      <vt:lpstr>Creating a Uniform Beam</vt:lpstr>
      <vt:lpstr>Flat beams obtained</vt:lpstr>
      <vt:lpstr>Varying Dose Rates</vt:lpstr>
      <vt:lpstr>Funky Beams</vt:lpstr>
      <vt:lpstr>Take home message </vt:lpstr>
      <vt:lpstr>Thank you all for this week!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Geffroy</dc:creator>
  <cp:lastModifiedBy>Sarah Geffroy</cp:lastModifiedBy>
  <cp:revision>9</cp:revision>
  <dcterms:created xsi:type="dcterms:W3CDTF">2025-05-16T08:15:47Z</dcterms:created>
  <dcterms:modified xsi:type="dcterms:W3CDTF">2025-05-16T12:11:54Z</dcterms:modified>
</cp:coreProperties>
</file>