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801" r:id="rId2"/>
    <p:sldId id="819" r:id="rId3"/>
    <p:sldId id="257" r:id="rId4"/>
    <p:sldId id="810" r:id="rId5"/>
    <p:sldId id="811" r:id="rId6"/>
    <p:sldId id="849" r:id="rId7"/>
    <p:sldId id="850" r:id="rId8"/>
    <p:sldId id="433" r:id="rId9"/>
    <p:sldId id="555" r:id="rId10"/>
    <p:sldId id="556" r:id="rId11"/>
    <p:sldId id="557" r:id="rId12"/>
    <p:sldId id="851" r:id="rId13"/>
    <p:sldId id="852" r:id="rId14"/>
    <p:sldId id="847" r:id="rId15"/>
    <p:sldId id="802" r:id="rId16"/>
    <p:sldId id="803" r:id="rId17"/>
    <p:sldId id="782" r:id="rId18"/>
    <p:sldId id="784" r:id="rId19"/>
    <p:sldId id="799" r:id="rId20"/>
    <p:sldId id="820" r:id="rId21"/>
    <p:sldId id="821" r:id="rId22"/>
    <p:sldId id="822" r:id="rId23"/>
    <p:sldId id="823" r:id="rId24"/>
    <p:sldId id="824" r:id="rId25"/>
    <p:sldId id="825" r:id="rId26"/>
    <p:sldId id="826" r:id="rId27"/>
    <p:sldId id="783" r:id="rId28"/>
    <p:sldId id="828" r:id="rId29"/>
    <p:sldId id="829" r:id="rId30"/>
    <p:sldId id="830" r:id="rId31"/>
    <p:sldId id="832" r:id="rId32"/>
    <p:sldId id="833" r:id="rId33"/>
    <p:sldId id="834" r:id="rId34"/>
    <p:sldId id="785" r:id="rId35"/>
    <p:sldId id="835" r:id="rId36"/>
    <p:sldId id="787" r:id="rId37"/>
    <p:sldId id="836" r:id="rId38"/>
    <p:sldId id="838" r:id="rId39"/>
    <p:sldId id="837" r:id="rId40"/>
    <p:sldId id="786" r:id="rId41"/>
    <p:sldId id="839" r:id="rId42"/>
    <p:sldId id="840" r:id="rId43"/>
    <p:sldId id="843" r:id="rId44"/>
    <p:sldId id="844" r:id="rId45"/>
    <p:sldId id="845" r:id="rId46"/>
    <p:sldId id="84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41D0"/>
    <a:srgbClr val="FFFFFF"/>
    <a:srgbClr val="93318A"/>
    <a:srgbClr val="008000"/>
    <a:srgbClr val="FF0000"/>
    <a:srgbClr val="6D75B6"/>
    <a:srgbClr val="0000FF"/>
    <a:srgbClr val="B30000"/>
    <a:srgbClr val="00B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8A06-653E-45B0-94E0-6DF409FE9A7F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DA6C5-8D3B-441F-9F19-873B0755D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308-A013-4901-9855-AF2873ABF26B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788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538F-AAF9-42C3-8C22-EFD111C0B056}" type="datetime1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3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D883F-EB01-45FE-9E50-34F68DCF1B85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3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7927-DC05-4B6A-899D-9983B6B49766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72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16-Sep-20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F. Asvesta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BE1B3-8AFC-4A6B-A388-DC23A3875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9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06DF-2CE5-4162-8AB5-C4D6D202E024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5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69288-59F5-4412-83CE-A81260B6062C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0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B480-2EEC-4CE8-BAFC-774D09C97678}" type="datetime1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C7D9-BAD5-4583-A55F-53428A6D5869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5E0B-6551-4231-A69A-A519CC6C1A1F}" type="datetime1">
              <a:rPr lang="en-GB" smtClean="0"/>
              <a:t>12/05/2025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8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6DDE-B410-46D9-9BE3-CBECE28D709F}" type="datetime1">
              <a:rPr lang="en-GB" smtClean="0"/>
              <a:t>12/05/2025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FDA5-E6AF-4340-B495-2AED1DA7BAD7}" type="datetime1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399148D-1060-484B-9EC1-DF66F4749CA5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6.png"/><Relationship Id="rId7" Type="http://schemas.openxmlformats.org/officeDocument/2006/relationships/image" Target="../media/image29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27.png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9.pn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gif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tif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22.emf"/><Relationship Id="rId7" Type="http://schemas.openxmlformats.org/officeDocument/2006/relationships/image" Target="../media/image23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hyperlink" Target="http://www.toddsatogata.net/2013-USPAS/2013-01-15-Uspas-Magnet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57A2-B665-9430-664B-4E73F8069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8E297-2173-55CD-C40D-71D3DDF780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F. Asvesta &amp; T. Prebibaj</a:t>
            </a:r>
          </a:p>
          <a:p>
            <a:endParaRPr lang="en-US" dirty="0"/>
          </a:p>
          <a:p>
            <a:r>
              <a:rPr lang="en-US" dirty="0" err="1"/>
              <a:t>Eurolabs</a:t>
            </a:r>
            <a:r>
              <a:rPr lang="en-US" dirty="0"/>
              <a:t> 2025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01191C7-2FD2-7872-BED5-AEC598020D1F}"/>
              </a:ext>
            </a:extLst>
          </p:cNvPr>
          <p:cNvSpPr txBox="1">
            <a:spLocks/>
          </p:cNvSpPr>
          <p:nvPr/>
        </p:nvSpPr>
        <p:spPr>
          <a:xfrm>
            <a:off x="6054290" y="324092"/>
            <a:ext cx="6137710" cy="115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Accelerator &amp; Technology Sector</a:t>
            </a:r>
          </a:p>
          <a:p>
            <a:pPr algn="r"/>
            <a:r>
              <a:rPr lang="en-US" dirty="0"/>
              <a:t>Beams Department </a:t>
            </a:r>
          </a:p>
          <a:p>
            <a:pPr algn="r"/>
            <a:r>
              <a:rPr lang="en-US" dirty="0"/>
              <a:t>Accelerator Beam Physics Group</a:t>
            </a:r>
          </a:p>
        </p:txBody>
      </p:sp>
    </p:spTree>
    <p:extLst>
      <p:ext uri="{BB962C8B-B14F-4D97-AF65-F5344CB8AC3E}">
        <p14:creationId xmlns:p14="http://schemas.microsoft.com/office/powerpoint/2010/main" val="2394683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738" y="1517660"/>
            <a:ext cx="6096000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cxnSpLocks/>
          </p:cNvCxnSpPr>
          <p:nvPr/>
        </p:nvCxnSpPr>
        <p:spPr>
          <a:xfrm flipV="1">
            <a:off x="4138856" y="1903192"/>
            <a:ext cx="510253" cy="94903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8232" y="1014870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prstClr val="black">
                    <a:lumMod val="75000"/>
                  </a:prstClr>
                </a:solidFill>
                <a:latin typeface="Helvetica Neue"/>
              </a:rPr>
              <a:t>Non-Systematic Resonance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10597744" y="1400277"/>
            <a:ext cx="1465776" cy="2210125"/>
            <a:chOff x="8012478" y="744646"/>
            <a:chExt cx="1099332" cy="1657594"/>
          </a:xfrm>
        </p:grpSpPr>
        <p:sp>
          <p:nvSpPr>
            <p:cNvPr id="59" name="Oval 58"/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61" name="Straight Connector 60"/>
            <p:cNvCxnSpPr>
              <a:stCxn id="59" idx="0"/>
              <a:endCxn id="59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69" name="Rectangle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7"/>
                  <a:stretch>
                    <a:fillRect l="-1382" t="-9333" r="-645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0" name="Straight Arrow Connector 69"/>
            <p:cNvCxnSpPr>
              <a:stCxn id="69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5661753" y="5882273"/>
            <a:ext cx="5365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Helvetica Neue"/>
              </a:rPr>
              <a:t>The errors </a:t>
            </a:r>
            <a:r>
              <a:rPr lang="en-US" sz="2000" b="1" dirty="0">
                <a:latin typeface="Helvetica Neue"/>
              </a:rPr>
              <a:t>cancel out due to the periodicity</a:t>
            </a:r>
          </a:p>
        </p:txBody>
      </p:sp>
      <p:sp>
        <p:nvSpPr>
          <p:cNvPr id="23" name="Title 4">
            <a:extLst>
              <a:ext uri="{FF2B5EF4-FFF2-40B4-BE49-F238E27FC236}">
                <a16:creationId xmlns:a16="http://schemas.microsoft.com/office/drawing/2014/main" id="{7F97755A-1CD8-4451-9D6C-5AEE420BA4D6}"/>
              </a:ext>
            </a:extLst>
          </p:cNvPr>
          <p:cNvSpPr txBox="1">
            <a:spLocks/>
          </p:cNvSpPr>
          <p:nvPr/>
        </p:nvSpPr>
        <p:spPr>
          <a:xfrm>
            <a:off x="833533" y="249626"/>
            <a:ext cx="10515600" cy="11665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Machine Periodicity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3B682F-559A-7F2C-FA6B-C57FFE9C058E}"/>
                  </a:ext>
                </a:extLst>
              </p:cNvPr>
              <p:cNvSpPr txBox="1"/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3B682F-559A-7F2C-FA6B-C57FFE9C0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blipFill>
                <a:blip r:embed="rId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64527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535"/>
    </mc:Choice>
    <mc:Fallback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27" y="1491769"/>
            <a:ext cx="6096000" cy="45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0059"/>
            <a:ext cx="6096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0059"/>
            <a:ext cx="6096000" cy="4572000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cxnSpLocks/>
            <a:endCxn id="13" idx="1"/>
          </p:cNvCxnSpPr>
          <p:nvPr/>
        </p:nvCxnSpPr>
        <p:spPr>
          <a:xfrm flipV="1">
            <a:off x="4035964" y="1668404"/>
            <a:ext cx="382634" cy="11904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blipFill>
                <a:blip r:embed="rId7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0" y="1019385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prstClr val="black">
                    <a:lumMod val="75000"/>
                  </a:prstClr>
                </a:solidFill>
                <a:latin typeface="Helvetica Neue"/>
              </a:rPr>
              <a:t>Systematic Resonance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0698939" y="1320279"/>
            <a:ext cx="1465776" cy="2210125"/>
            <a:chOff x="8012478" y="744646"/>
            <a:chExt cx="1099332" cy="1657594"/>
          </a:xfrm>
        </p:grpSpPr>
        <p:sp>
          <p:nvSpPr>
            <p:cNvPr id="29" name="Oval 28"/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30" name="Straight Connector 29"/>
            <p:cNvCxnSpPr>
              <a:stCxn id="29" idx="0"/>
              <a:endCxn id="29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8"/>
                  <a:stretch>
                    <a:fillRect l="-922" t="-9333" r="-691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/>
            <p:cNvCxnSpPr>
              <a:stCxn id="38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26" name="Title 4">
            <a:extLst>
              <a:ext uri="{FF2B5EF4-FFF2-40B4-BE49-F238E27FC236}">
                <a16:creationId xmlns:a16="http://schemas.microsoft.com/office/drawing/2014/main" id="{23B477EE-E403-464B-95A6-864D29C50172}"/>
              </a:ext>
            </a:extLst>
          </p:cNvPr>
          <p:cNvSpPr txBox="1">
            <a:spLocks/>
          </p:cNvSpPr>
          <p:nvPr/>
        </p:nvSpPr>
        <p:spPr>
          <a:xfrm>
            <a:off x="855907" y="241087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Machine Periodicity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CD28AD-4437-E205-95D1-8618FAF157B8}"/>
              </a:ext>
            </a:extLst>
          </p:cNvPr>
          <p:cNvSpPr/>
          <p:nvPr/>
        </p:nvSpPr>
        <p:spPr>
          <a:xfrm>
            <a:off x="6852377" y="5852004"/>
            <a:ext cx="46121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Helvetica Neue"/>
              </a:rPr>
              <a:t>The errors </a:t>
            </a:r>
            <a:r>
              <a:rPr lang="en-US" sz="2000" b="1" dirty="0">
                <a:latin typeface="Helvetica Neue"/>
              </a:rPr>
              <a:t>sum up </a:t>
            </a:r>
            <a:r>
              <a:rPr lang="en-US" sz="2000" dirty="0">
                <a:latin typeface="Helvetica Neue"/>
              </a:rPr>
              <a:t>– strong resonance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963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535"/>
    </mc:Choice>
    <mc:Fallback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410"/>
            <a:ext cx="10515600" cy="1325563"/>
          </a:xfrm>
        </p:spPr>
        <p:txBody>
          <a:bodyPr/>
          <a:lstStyle/>
          <a:p>
            <a:r>
              <a:rPr lang="en-US" dirty="0"/>
              <a:t>Transverse motion – </a:t>
            </a:r>
            <a:r>
              <a:rPr lang="en-US" dirty="0" err="1"/>
              <a:t>betatron</a:t>
            </a:r>
            <a:r>
              <a:rPr lang="en-US" dirty="0"/>
              <a:t> resonances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6A25424-9A86-8B11-30A0-68582DC684FC}"/>
              </a:ext>
            </a:extLst>
          </p:cNvPr>
          <p:cNvSpPr/>
          <p:nvPr/>
        </p:nvSpPr>
        <p:spPr>
          <a:xfrm>
            <a:off x="6932342" y="3859271"/>
            <a:ext cx="2476099" cy="2187341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3F67C47-FDF7-9160-7BC8-EC04ADC34A70}"/>
              </a:ext>
            </a:extLst>
          </p:cNvPr>
          <p:cNvSpPr/>
          <p:nvPr/>
        </p:nvSpPr>
        <p:spPr>
          <a:xfrm>
            <a:off x="7354048" y="4206381"/>
            <a:ext cx="1625467" cy="1442586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B3ABE44-040D-9C31-ABE8-6904E8122DF6}"/>
              </a:ext>
            </a:extLst>
          </p:cNvPr>
          <p:cNvSpPr/>
          <p:nvPr/>
        </p:nvSpPr>
        <p:spPr>
          <a:xfrm>
            <a:off x="7763422" y="4574848"/>
            <a:ext cx="806718" cy="705652"/>
          </a:xfrm>
          <a:prstGeom prst="ellipse">
            <a:avLst/>
          </a:prstGeom>
          <a:noFill/>
          <a:ln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DAAF407-F5A2-2C67-BFFA-D463EE729EBB}"/>
              </a:ext>
            </a:extLst>
          </p:cNvPr>
          <p:cNvCxnSpPr>
            <a:cxnSpLocks/>
          </p:cNvCxnSpPr>
          <p:nvPr/>
        </p:nvCxnSpPr>
        <p:spPr>
          <a:xfrm flipH="1" flipV="1">
            <a:off x="8180767" y="3226311"/>
            <a:ext cx="13987" cy="2979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696B32F-A0EA-533F-5BBA-00E8936BFDE9}"/>
              </a:ext>
            </a:extLst>
          </p:cNvPr>
          <p:cNvCxnSpPr>
            <a:cxnSpLocks/>
          </p:cNvCxnSpPr>
          <p:nvPr/>
        </p:nvCxnSpPr>
        <p:spPr>
          <a:xfrm flipV="1">
            <a:off x="6527477" y="4927673"/>
            <a:ext cx="3429604" cy="276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39F3835-3894-D8FB-7781-427819AEDF09}"/>
              </a:ext>
            </a:extLst>
          </p:cNvPr>
          <p:cNvCxnSpPr>
            <a:stCxn id="35" idx="5"/>
          </p:cNvCxnSpPr>
          <p:nvPr/>
        </p:nvCxnSpPr>
        <p:spPr>
          <a:xfrm>
            <a:off x="8451999" y="5177160"/>
            <a:ext cx="0" cy="471808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2F94DDE-7E2D-83AC-84D9-6FB7A73FE76D}"/>
              </a:ext>
            </a:extLst>
          </p:cNvPr>
          <p:cNvCxnSpPr>
            <a:cxnSpLocks/>
          </p:cNvCxnSpPr>
          <p:nvPr/>
        </p:nvCxnSpPr>
        <p:spPr>
          <a:xfrm flipV="1">
            <a:off x="7806441" y="3887277"/>
            <a:ext cx="2948" cy="419304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28">
            <a:extLst>
              <a:ext uri="{FF2B5EF4-FFF2-40B4-BE49-F238E27FC236}">
                <a16:creationId xmlns:a16="http://schemas.microsoft.com/office/drawing/2014/main" id="{F4EE34A8-3D22-C0B6-B01A-14D882E6785B}"/>
              </a:ext>
            </a:extLst>
          </p:cNvPr>
          <p:cNvCxnSpPr>
            <a:stCxn id="35" idx="1"/>
            <a:endCxn id="35" idx="5"/>
          </p:cNvCxnSpPr>
          <p:nvPr/>
        </p:nvCxnSpPr>
        <p:spPr>
          <a:xfrm rot="16200000" flipH="1">
            <a:off x="7917295" y="4642455"/>
            <a:ext cx="498971" cy="570437"/>
          </a:xfrm>
          <a:prstGeom prst="curvedConnector5">
            <a:avLst>
              <a:gd name="adj1" fmla="val -19893"/>
              <a:gd name="adj2" fmla="val 119129"/>
              <a:gd name="adj3" fmla="val 92405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0F8CE8E-9D2C-23A4-48EB-8976089FBFF6}"/>
              </a:ext>
            </a:extLst>
          </p:cNvPr>
          <p:cNvSpPr txBox="1"/>
          <p:nvPr/>
        </p:nvSpPr>
        <p:spPr>
          <a:xfrm>
            <a:off x="9619490" y="4965404"/>
            <a:ext cx="2815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/>
              </a:rPr>
              <a:t>x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F02530-AA2A-64F2-33A3-EAFFCC241621}"/>
              </a:ext>
            </a:extLst>
          </p:cNvPr>
          <p:cNvSpPr txBox="1"/>
          <p:nvPr/>
        </p:nvSpPr>
        <p:spPr>
          <a:xfrm>
            <a:off x="8180768" y="3497420"/>
            <a:ext cx="332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/>
              </a:rPr>
              <a:t>x’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03E952-4382-55EA-5D81-E0C0C134DCF2}"/>
              </a:ext>
            </a:extLst>
          </p:cNvPr>
          <p:cNvSpPr/>
          <p:nvPr/>
        </p:nvSpPr>
        <p:spPr>
          <a:xfrm>
            <a:off x="7849149" y="4618870"/>
            <a:ext cx="114602" cy="10106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B5656C4-D834-936E-7ABF-6CB6F0DCEFAF}"/>
              </a:ext>
            </a:extLst>
          </p:cNvPr>
          <p:cNvSpPr/>
          <p:nvPr/>
        </p:nvSpPr>
        <p:spPr>
          <a:xfrm>
            <a:off x="8384250" y="5570014"/>
            <a:ext cx="114602" cy="101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CB4CDDB-C4FA-8803-F31E-BBF3963C9349}"/>
              </a:ext>
            </a:extLst>
          </p:cNvPr>
          <p:cNvSpPr/>
          <p:nvPr/>
        </p:nvSpPr>
        <p:spPr>
          <a:xfrm>
            <a:off x="7749140" y="3836744"/>
            <a:ext cx="114602" cy="10106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D08001B-B2E0-34D5-F0FA-7F25625614A1}"/>
              </a:ext>
            </a:extLst>
          </p:cNvPr>
          <p:cNvSpPr txBox="1"/>
          <p:nvPr/>
        </p:nvSpPr>
        <p:spPr>
          <a:xfrm>
            <a:off x="5289682" y="1302948"/>
            <a:ext cx="658828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In the presence of a strong </a:t>
            </a:r>
            <a:r>
              <a:rPr lang="en-US" sz="2000" b="1" dirty="0">
                <a:solidFill>
                  <a:srgbClr val="93318A"/>
                </a:solidFill>
                <a:ea typeface="Cambria Math" panose="02040503050406030204" pitchFamily="18" charset="0"/>
              </a:rPr>
              <a:t>resonance: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Emittance of a particle on the </a:t>
            </a:r>
            <a:r>
              <a:rPr lang="en-US" sz="2000" b="1" dirty="0">
                <a:solidFill>
                  <a:srgbClr val="C00000"/>
                </a:solidFill>
              </a:rPr>
              <a:t>1st turn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Emittance increases on the </a:t>
            </a:r>
            <a:r>
              <a:rPr lang="en-US" sz="2000" b="1" dirty="0">
                <a:solidFill>
                  <a:srgbClr val="FFC000"/>
                </a:solidFill>
              </a:rPr>
              <a:t>2nd turn</a:t>
            </a:r>
            <a:endParaRPr lang="en-GB" sz="2000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Emittance increases further on the </a:t>
            </a:r>
            <a:r>
              <a:rPr lang="en-US" sz="2000" b="1" dirty="0">
                <a:solidFill>
                  <a:srgbClr val="008000"/>
                </a:solidFill>
              </a:rPr>
              <a:t>3rd turn </a:t>
            </a: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Emittance (and amplitude) will keep increasing until the particle is lost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4B230C7-BDED-3451-C47D-0924A51FEA7E}"/>
              </a:ext>
            </a:extLst>
          </p:cNvPr>
          <p:cNvSpPr txBox="1"/>
          <p:nvPr/>
        </p:nvSpPr>
        <p:spPr>
          <a:xfrm>
            <a:off x="152987" y="5121643"/>
            <a:ext cx="59873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Mitigation measures: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Careful tune choice – avoid resonance condition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Higher order elements – </a:t>
            </a:r>
            <a:r>
              <a:rPr lang="en-US" sz="2000" b="1" dirty="0">
                <a:solidFill>
                  <a:srgbClr val="0070C0"/>
                </a:solidFill>
              </a:rPr>
              <a:t>corrections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 to cancel the effect of the resonance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BC676-B819-E0E1-EB80-1B4127EE58B7}"/>
              </a:ext>
            </a:extLst>
          </p:cNvPr>
          <p:cNvSpPr txBox="1"/>
          <p:nvPr/>
        </p:nvSpPr>
        <p:spPr>
          <a:xfrm>
            <a:off x="152987" y="1302133"/>
            <a:ext cx="5019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Under normal conditions the emittance is preserved turn after turn: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Observing the phase space turn-by-turn we get the emittance ellipse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D71310-9449-98AF-9564-B733B512347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86517" y="2737891"/>
            <a:ext cx="3556605" cy="229877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55C462C1-F7FC-B018-48B7-343106F333F3}"/>
              </a:ext>
            </a:extLst>
          </p:cNvPr>
          <p:cNvSpPr/>
          <p:nvPr/>
        </p:nvSpPr>
        <p:spPr>
          <a:xfrm>
            <a:off x="2550948" y="3185380"/>
            <a:ext cx="158482" cy="1577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A7AE2D-2101-B533-32BC-4A4A82FE1421}"/>
              </a:ext>
            </a:extLst>
          </p:cNvPr>
          <p:cNvSpPr/>
          <p:nvPr/>
        </p:nvSpPr>
        <p:spPr>
          <a:xfrm>
            <a:off x="950197" y="4527053"/>
            <a:ext cx="158482" cy="15779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6C7B77A-F642-6A71-910A-60EEC4AD5BC2}"/>
              </a:ext>
            </a:extLst>
          </p:cNvPr>
          <p:cNvSpPr/>
          <p:nvPr/>
        </p:nvSpPr>
        <p:spPr>
          <a:xfrm>
            <a:off x="2420705" y="3164948"/>
            <a:ext cx="158482" cy="15779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14F6F4-FE24-1DB8-AE18-C2C7D2C33D7D}"/>
              </a:ext>
            </a:extLst>
          </p:cNvPr>
          <p:cNvSpPr/>
          <p:nvPr/>
        </p:nvSpPr>
        <p:spPr>
          <a:xfrm>
            <a:off x="7765206" y="4572653"/>
            <a:ext cx="806718" cy="705652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6635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41" grpId="0"/>
      <p:bldP spid="42" grpId="0"/>
      <p:bldP spid="43" grpId="0" animBg="1"/>
      <p:bldP spid="44" grpId="0" animBg="1"/>
      <p:bldP spid="45" grpId="0" animBg="1"/>
      <p:bldP spid="56" grpId="0"/>
      <p:bldP spid="58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410"/>
            <a:ext cx="10515600" cy="1325563"/>
          </a:xfrm>
        </p:spPr>
        <p:txBody>
          <a:bodyPr/>
          <a:lstStyle/>
          <a:p>
            <a:r>
              <a:rPr lang="en-US" dirty="0"/>
              <a:t>Transverse motion –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D08001B-B2E0-34D5-F0FA-7F25625614A1}"/>
              </a:ext>
            </a:extLst>
          </p:cNvPr>
          <p:cNvSpPr txBox="1"/>
          <p:nvPr/>
        </p:nvSpPr>
        <p:spPr>
          <a:xfrm>
            <a:off x="194662" y="1363715"/>
            <a:ext cx="1176198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The phase space gets distorted in the vicinity of driven resonances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Changing our tune to approach a resonance:</a:t>
            </a:r>
            <a:endParaRPr lang="en-US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Starting with well defined ellipses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Approaching the resonances –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forming islands depending on the resonance order</a:t>
            </a:r>
          </a:p>
        </p:txBody>
      </p:sp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AF88DB45-096F-9DF5-83C3-1B4B22672A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62" y="3359519"/>
            <a:ext cx="3840000" cy="2880000"/>
          </a:xfrm>
          <a:prstGeom prst="rect">
            <a:avLst/>
          </a:prstGeom>
        </p:spPr>
      </p:pic>
      <p:pic>
        <p:nvPicPr>
          <p:cNvPr id="10" name="Picture 9" descr="A diagram of a flower&#10;&#10;Description automatically generated">
            <a:extLst>
              <a:ext uri="{FF2B5EF4-FFF2-40B4-BE49-F238E27FC236}">
                <a16:creationId xmlns:a16="http://schemas.microsoft.com/office/drawing/2014/main" id="{9814C454-C5C9-3B9D-BC03-B9FD0B49E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72" y="3359519"/>
            <a:ext cx="3840000" cy="2880000"/>
          </a:xfrm>
          <a:prstGeom prst="rect">
            <a:avLst/>
          </a:prstGeom>
        </p:spPr>
      </p:pic>
      <p:pic>
        <p:nvPicPr>
          <p:cNvPr id="20" name="Picture 19" descr="A diagram of a nuclear explosion&#10;&#10;Description automatically generated">
            <a:extLst>
              <a:ext uri="{FF2B5EF4-FFF2-40B4-BE49-F238E27FC236}">
                <a16:creationId xmlns:a16="http://schemas.microsoft.com/office/drawing/2014/main" id="{5AC19534-CE5D-1282-1202-81B59D3EC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883" y="3359519"/>
            <a:ext cx="3840000" cy="288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A0939A-AB3D-1C02-9149-40CE4168CA59}"/>
              </a:ext>
            </a:extLst>
          </p:cNvPr>
          <p:cNvSpPr txBox="1"/>
          <p:nvPr/>
        </p:nvSpPr>
        <p:spPr>
          <a:xfrm>
            <a:off x="838200" y="3530279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Order</a:t>
            </a:r>
            <a:endParaRPr lang="en-GB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670177-0DC4-B77E-5B7A-4BBF8DE4661F}"/>
              </a:ext>
            </a:extLst>
          </p:cNvPr>
          <p:cNvSpPr txBox="1"/>
          <p:nvPr/>
        </p:nvSpPr>
        <p:spPr>
          <a:xfrm>
            <a:off x="4678200" y="3530279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r>
              <a:rPr lang="en-US" b="1" baseline="30000" dirty="0"/>
              <a:t>th </a:t>
            </a:r>
            <a:r>
              <a:rPr lang="en-US" b="1" dirty="0"/>
              <a:t>Order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C3A414-3715-905B-C0AB-CD5ABEFDDE81}"/>
              </a:ext>
            </a:extLst>
          </p:cNvPr>
          <p:cNvSpPr txBox="1"/>
          <p:nvPr/>
        </p:nvSpPr>
        <p:spPr>
          <a:xfrm>
            <a:off x="8898124" y="3522236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</a:t>
            </a:r>
            <a:r>
              <a:rPr lang="en-US" b="1" baseline="30000" dirty="0"/>
              <a:t>th </a:t>
            </a:r>
            <a:r>
              <a:rPr lang="en-US" b="1" dirty="0"/>
              <a:t>Order</a:t>
            </a:r>
            <a:endParaRPr lang="en-GB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A87D828-11EA-4917-2255-FBE73AB08C10}"/>
              </a:ext>
            </a:extLst>
          </p:cNvPr>
          <p:cNvCxnSpPr>
            <a:cxnSpLocks/>
            <a:stCxn id="10" idx="0"/>
            <a:endCxn id="29" idx="1"/>
          </p:cNvCxnSpPr>
          <p:nvPr/>
        </p:nvCxnSpPr>
        <p:spPr>
          <a:xfrm flipV="1">
            <a:off x="6141772" y="2450511"/>
            <a:ext cx="1350033" cy="9090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13F44AD-FF84-C198-0A42-D8CC58B8BC9E}"/>
              </a:ext>
            </a:extLst>
          </p:cNvPr>
          <p:cNvGrpSpPr/>
          <p:nvPr/>
        </p:nvGrpSpPr>
        <p:grpSpPr>
          <a:xfrm>
            <a:off x="7491805" y="1010511"/>
            <a:ext cx="4222843" cy="2880000"/>
            <a:chOff x="7733805" y="920041"/>
            <a:chExt cx="4222843" cy="28800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A1C928E-1894-2383-61AB-0B558E460118}"/>
                </a:ext>
              </a:extLst>
            </p:cNvPr>
            <p:cNvSpPr/>
            <p:nvPr/>
          </p:nvSpPr>
          <p:spPr>
            <a:xfrm>
              <a:off x="7733805" y="920041"/>
              <a:ext cx="4222843" cy="28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14139C-E7EE-93B6-37E0-9E8CD8CE8E80}"/>
                </a:ext>
              </a:extLst>
            </p:cNvPr>
            <p:cNvSpPr txBox="1"/>
            <p:nvPr/>
          </p:nvSpPr>
          <p:spPr>
            <a:xfrm>
              <a:off x="8061773" y="1011292"/>
              <a:ext cx="3309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Used in PS Multi-Turn-Extraction</a:t>
              </a:r>
              <a:endParaRPr lang="en-GB" dirty="0"/>
            </a:p>
          </p:txBody>
        </p:sp>
        <p:pic>
          <p:nvPicPr>
            <p:cNvPr id="1026" name="Picture 2" descr="zoom">
              <a:extLst>
                <a:ext uri="{FF2B5EF4-FFF2-40B4-BE49-F238E27FC236}">
                  <a16:creationId xmlns:a16="http://schemas.microsoft.com/office/drawing/2014/main" id="{BE9004BB-9BA1-BA51-71AD-D206BFFCE0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0" t="8494" r="52041"/>
            <a:stretch/>
          </p:blipFill>
          <p:spPr bwMode="auto">
            <a:xfrm>
              <a:off x="7870691" y="1636045"/>
              <a:ext cx="3691891" cy="2101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759569E-0BE2-FF3C-5C8C-6567F64F4E01}"/>
                </a:ext>
              </a:extLst>
            </p:cNvPr>
            <p:cNvSpPr txBox="1"/>
            <p:nvPr/>
          </p:nvSpPr>
          <p:spPr>
            <a:xfrm>
              <a:off x="7796359" y="1325352"/>
              <a:ext cx="4083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Profile (projection in x) measurements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525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1" y="1169115"/>
            <a:ext cx="5852159" cy="5688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i="1" u="sng" dirty="0"/>
              <a:t>CERN Proton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>
                <a:solidFill>
                  <a:srgbClr val="93318A"/>
                </a:solidFill>
              </a:rPr>
              <a:t>LINAC-4</a:t>
            </a:r>
            <a:r>
              <a:rPr lang="en-US" sz="2800" dirty="0"/>
              <a:t> 160MeV (H-)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A94C7"/>
                </a:solidFill>
              </a:rPr>
              <a:t>Proton Synchrotron Booster</a:t>
            </a:r>
            <a:r>
              <a:rPr lang="en-US" sz="2800" b="1" dirty="0"/>
              <a:t> </a:t>
            </a:r>
            <a:r>
              <a:rPr lang="en-US" sz="2800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40C8A"/>
                </a:solidFill>
              </a:rPr>
              <a:t>Proton </a:t>
            </a:r>
            <a:r>
              <a:rPr lang="en-US" sz="2800" b="1" dirty="0" err="1">
                <a:solidFill>
                  <a:srgbClr val="C40C8A"/>
                </a:solidFill>
              </a:rPr>
              <a:t>Synchtrotron</a:t>
            </a:r>
            <a:r>
              <a:rPr lang="en-US" sz="2800" b="1" dirty="0">
                <a:solidFill>
                  <a:srgbClr val="C40C8A"/>
                </a:solidFill>
              </a:rPr>
              <a:t> </a:t>
            </a:r>
            <a:r>
              <a:rPr lang="en-US" sz="2800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5F82BC"/>
                </a:solidFill>
              </a:rPr>
              <a:t>Super Proton Synchrotron</a:t>
            </a:r>
            <a:r>
              <a:rPr lang="en-US" sz="2800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4A597A"/>
                </a:solidFill>
              </a:rPr>
              <a:t>Large Hadron Collider </a:t>
            </a:r>
            <a:r>
              <a:rPr lang="en-US" sz="2800" dirty="0"/>
              <a:t>7Tev</a:t>
            </a:r>
          </a:p>
          <a:p>
            <a:pPr marL="0" indent="0"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ISOLDE, East Area, North Area, HiRadMat, AWAKE, CLEAR (electrons), AD &amp; ELENA (Antiprotons)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4DA92-FAE6-475C-A680-A7A84B73F4FB}" type="datetime1">
              <a:rPr lang="en-GB" smtClean="0"/>
              <a:t>12/05/2025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164DD62-09C7-760B-B521-773BBAF83AEE}"/>
              </a:ext>
            </a:extLst>
          </p:cNvPr>
          <p:cNvSpPr txBox="1">
            <a:spLocks/>
          </p:cNvSpPr>
          <p:nvPr/>
        </p:nvSpPr>
        <p:spPr>
          <a:xfrm>
            <a:off x="6342782" y="1169115"/>
            <a:ext cx="5852159" cy="568888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i="1" u="sng" dirty="0"/>
              <a:t>CERN </a:t>
            </a:r>
            <a:r>
              <a:rPr lang="en-US" b="1" i="1" u="sng" dirty="0">
                <a:solidFill>
                  <a:srgbClr val="FF0000"/>
                </a:solidFill>
              </a:rPr>
              <a:t>Proton</a:t>
            </a:r>
            <a:r>
              <a:rPr lang="en-US" b="1" i="1" u="sng" dirty="0"/>
              <a:t>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93318A"/>
                </a:solidFill>
              </a:rPr>
              <a:t>LINAC-4</a:t>
            </a:r>
            <a:r>
              <a:rPr lang="en-US" dirty="0"/>
              <a:t> 160MeV (</a:t>
            </a:r>
            <a:r>
              <a:rPr lang="en-US" b="1" dirty="0">
                <a:solidFill>
                  <a:srgbClr val="FF0000"/>
                </a:solidFill>
              </a:rPr>
              <a:t>H-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A94C7"/>
                </a:solidFill>
              </a:rPr>
              <a:t>Proton Synchrotron Booster</a:t>
            </a:r>
            <a:r>
              <a:rPr lang="en-US" b="1" dirty="0"/>
              <a:t> </a:t>
            </a:r>
            <a:r>
              <a:rPr lang="en-US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40C8A"/>
                </a:solidFill>
              </a:rPr>
              <a:t>Proton </a:t>
            </a:r>
            <a:r>
              <a:rPr lang="en-US" b="1" dirty="0" err="1">
                <a:solidFill>
                  <a:srgbClr val="C40C8A"/>
                </a:solidFill>
              </a:rPr>
              <a:t>Synchtrotron</a:t>
            </a:r>
            <a:r>
              <a:rPr lang="en-US" b="1" dirty="0">
                <a:solidFill>
                  <a:srgbClr val="C40C8A"/>
                </a:solidFill>
              </a:rPr>
              <a:t> </a:t>
            </a:r>
            <a:r>
              <a:rPr lang="en-US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5F82BC"/>
                </a:solidFill>
              </a:rPr>
              <a:t>Super Proton Synchrotron</a:t>
            </a:r>
            <a:r>
              <a:rPr lang="en-US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4A597A"/>
                </a:solidFill>
              </a:rPr>
              <a:t>Large Hadron Collider </a:t>
            </a:r>
            <a:r>
              <a:rPr lang="en-US" dirty="0"/>
              <a:t>7Tev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ISOLDE, East Area, North Area, HiRadMat, AWAKE, CLEAR (electrons), AD &amp; ELENA (Antiprotons)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5E2E4F-B81D-E0AB-F5AE-046CC9218FC7}"/>
              </a:ext>
            </a:extLst>
          </p:cNvPr>
          <p:cNvSpPr txBox="1"/>
          <p:nvPr/>
        </p:nvSpPr>
        <p:spPr>
          <a:xfrm>
            <a:off x="6339841" y="3825918"/>
            <a:ext cx="5778268" cy="25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B81742-F2E1-CA26-6AD3-4415A2C924A9}"/>
              </a:ext>
            </a:extLst>
          </p:cNvPr>
          <p:cNvSpPr txBox="1"/>
          <p:nvPr/>
        </p:nvSpPr>
        <p:spPr>
          <a:xfrm>
            <a:off x="6578138" y="3951324"/>
            <a:ext cx="5419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We’ll focus on the </a:t>
            </a:r>
            <a:r>
              <a:rPr lang="en-US" sz="2400" b="1" i="1" dirty="0">
                <a:solidFill>
                  <a:srgbClr val="FF0000"/>
                </a:solidFill>
              </a:rPr>
              <a:t>proton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 beams towards the LHC</a:t>
            </a:r>
          </a:p>
        </p:txBody>
      </p:sp>
    </p:spTree>
    <p:extLst>
      <p:ext uri="{BB962C8B-B14F-4D97-AF65-F5344CB8AC3E}">
        <p14:creationId xmlns:p14="http://schemas.microsoft.com/office/powerpoint/2010/main" val="359892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785094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87BB-349E-45BA-BD79-D8A16EAB1B48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863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462230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347460" y="3966016"/>
            <a:ext cx="55771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accelerates negative hydrogen ions, H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, to 160 MeV.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en-GB" sz="2400" b="1" i="1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 beam guided through a stripping foil at PSB injection to produce the protons: “Charge exchange injection”.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DE8A1-4DBC-4335-A13A-F00E925C7D49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16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  <p:pic>
        <p:nvPicPr>
          <p:cNvPr id="12" name="Foildeformation_nolight.mp4">
            <a:hlinkClick r:id="" action="ppaction://media"/>
            <a:extLst>
              <a:ext uri="{FF2B5EF4-FFF2-40B4-BE49-F238E27FC236}">
                <a16:creationId xmlns:a16="http://schemas.microsoft.com/office/drawing/2014/main" id="{A2B29EB8-F079-D793-7CD4-E4E5CA592B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36297" y="4020680"/>
            <a:ext cx="3875518" cy="218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2154893" y="1407912"/>
            <a:ext cx="3704723" cy="2283246"/>
          </a:xfrm>
          <a:prstGeom prst="rect">
            <a:avLst/>
          </a:prstGeom>
          <a:ln>
            <a:noFill/>
          </a:ln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3"/>
          <a:srcRect t="15297"/>
          <a:stretch/>
        </p:blipFill>
        <p:spPr>
          <a:xfrm>
            <a:off x="5865167" y="1407912"/>
            <a:ext cx="3738684" cy="2290430"/>
          </a:xfrm>
          <a:prstGeom prst="rect">
            <a:avLst/>
          </a:prstGeom>
          <a:ln>
            <a:noFill/>
          </a:ln>
        </p:spPr>
      </p:pic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4"/>
          <a:srcRect t="10526" b="7898"/>
          <a:stretch/>
        </p:blipFill>
        <p:spPr>
          <a:xfrm>
            <a:off x="2154893" y="3696711"/>
            <a:ext cx="3715173" cy="2331575"/>
          </a:xfrm>
          <a:prstGeom prst="rect">
            <a:avLst/>
          </a:prstGeom>
          <a:ln>
            <a:noFill/>
          </a:ln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5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4879543" y="1409545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8948463" y="1443180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4979961" y="55764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F041E64-014E-9493-6861-2E1FC868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F4FC-2F0D-4045-85D8-524A66494780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576CF9-A60E-0737-2090-28973DFF1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CE4BB1-C6C6-6A5C-26D8-ECC32E764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04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PSB 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2154893" y="1407912"/>
            <a:ext cx="3704723" cy="2283246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4879543" y="1409545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237225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Booster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first circular accelerator of the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1972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number of protons that PS can accelerate.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3EF16-FA04-86FF-320E-B22AC15C3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3009630" y="3845633"/>
            <a:ext cx="2345154" cy="25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279584" y="4320802"/>
            <a:ext cx="55771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comprises 4 superposed rings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Essentially, they are 4 different synchrotrons with common characteristics (magnets, etc.)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6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333877" y="1324726"/>
            <a:ext cx="3704723" cy="2283246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3058527" y="1326359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487" y="1328652"/>
            <a:ext cx="7715495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Booster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first circular accelerator of the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Main purpose: to increase the number of protons that PS can accelerate.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4FCF8-CE75-8F82-AB09-B1FAD626C128}"/>
              </a:ext>
            </a:extLst>
          </p:cNvPr>
          <p:cNvSpPr txBox="1"/>
          <p:nvPr/>
        </p:nvSpPr>
        <p:spPr>
          <a:xfrm>
            <a:off x="5481134" y="3057236"/>
            <a:ext cx="4965193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Why did we need a new accelerator to increase the number of protons???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F66B35-903A-6DC9-EBAC-BF32E7995FB2}"/>
              </a:ext>
            </a:extLst>
          </p:cNvPr>
          <p:cNvSpPr txBox="1"/>
          <p:nvPr/>
        </p:nvSpPr>
        <p:spPr>
          <a:xfrm>
            <a:off x="78011" y="4045794"/>
            <a:ext cx="11791160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 wanted to increase the number of protons while maintaining a small emittance </a:t>
            </a: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 defines the beam size –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larger emittance would require a larger aperture</a:t>
            </a: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 cannot decrease along the chain –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luminosity depends on the emittance “set” in the injectors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At low energies, the coulomb forces developing within the bunch dominate the dynamics – </a:t>
            </a:r>
            <a:r>
              <a:rPr lang="en-US" sz="2400" b="1" i="1" dirty="0">
                <a:solidFill>
                  <a:srgbClr val="008000"/>
                </a:solidFill>
              </a:rPr>
              <a:t>SPACE CHARGE</a:t>
            </a:r>
            <a:endParaRPr lang="en-GB" sz="2400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7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6248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Based on:</a:t>
            </a:r>
          </a:p>
          <a:p>
            <a:r>
              <a:rPr lang="en-US" sz="2100" dirty="0"/>
              <a:t>K. </a:t>
            </a:r>
            <a:r>
              <a:rPr lang="en-US" sz="2100" dirty="0" err="1"/>
              <a:t>Schindl</a:t>
            </a:r>
            <a:r>
              <a:rPr lang="en-US" sz="2100" dirty="0"/>
              <a:t>: “Space charge”</a:t>
            </a:r>
          </a:p>
          <a:p>
            <a:r>
              <a:rPr lang="en-US" sz="2100" dirty="0"/>
              <a:t>S. Albright: “</a:t>
            </a:r>
            <a:r>
              <a:rPr lang="en-GB" sz="2100" dirty="0"/>
              <a:t>Longitudinal Optimisations for Space Charge Reduction in the CERN PSB</a:t>
            </a:r>
            <a:r>
              <a:rPr lang="en-US" sz="2100" dirty="0"/>
              <a:t>”</a:t>
            </a:r>
          </a:p>
          <a:p>
            <a:r>
              <a:rPr lang="en-US" sz="2100" dirty="0"/>
              <a:t>Y. </a:t>
            </a:r>
            <a:r>
              <a:rPr lang="en-US" sz="2100" dirty="0" err="1"/>
              <a:t>Papaphilippou</a:t>
            </a:r>
            <a:r>
              <a:rPr lang="en-US" sz="2100" dirty="0"/>
              <a:t> : “Introduction to Accelerators”</a:t>
            </a:r>
          </a:p>
          <a:p>
            <a:r>
              <a:rPr lang="en-US" sz="2100" u="sng" dirty="0"/>
              <a:t>Summer student lectures:</a:t>
            </a:r>
          </a:p>
          <a:p>
            <a:pPr lvl="1"/>
            <a:r>
              <a:rPr lang="en-US" sz="2100" dirty="0"/>
              <a:t>B. Holzer,  V. Kain, and M. </a:t>
            </a:r>
            <a:r>
              <a:rPr lang="en-US" sz="2100" dirty="0" err="1"/>
              <a:t>Schaumann</a:t>
            </a:r>
            <a:endParaRPr lang="en-US" sz="2100" dirty="0"/>
          </a:p>
          <a:p>
            <a:r>
              <a:rPr lang="en-US" sz="2100" u="sng" dirty="0"/>
              <a:t>CERN accelerator school (CAS):</a:t>
            </a:r>
          </a:p>
          <a:p>
            <a:pPr lvl="1"/>
            <a:r>
              <a:rPr lang="en-US" sz="2100" dirty="0"/>
              <a:t>F. </a:t>
            </a:r>
            <a:r>
              <a:rPr lang="en-US" sz="2100" dirty="0" err="1"/>
              <a:t>Tecker</a:t>
            </a:r>
            <a:r>
              <a:rPr lang="en-US" sz="2100" dirty="0"/>
              <a:t>: “</a:t>
            </a:r>
            <a:r>
              <a:rPr lang="en-US" sz="2100" i="1" dirty="0"/>
              <a:t>Longitudinal beam dynamics”</a:t>
            </a:r>
          </a:p>
          <a:p>
            <a:pPr lvl="1"/>
            <a:r>
              <a:rPr lang="en-US" sz="2100" dirty="0"/>
              <a:t>G. Rumolo, </a:t>
            </a:r>
            <a:r>
              <a:rPr lang="en-US" sz="2100" dirty="0" err="1"/>
              <a:t>K.Li</a:t>
            </a:r>
            <a:r>
              <a:rPr lang="en-US" sz="2100" dirty="0"/>
              <a:t> : </a:t>
            </a:r>
            <a:r>
              <a:rPr lang="en-US" sz="2100" i="1" dirty="0"/>
              <a:t>“Instabilities Part I: Introduction – multiparticle systems, macroparticle models and wake functions”</a:t>
            </a:r>
          </a:p>
          <a:p>
            <a:pPr lvl="1"/>
            <a:r>
              <a:rPr lang="en-US" sz="2100" dirty="0"/>
              <a:t>X. </a:t>
            </a:r>
            <a:r>
              <a:rPr lang="en-US" sz="2100" dirty="0" err="1"/>
              <a:t>Buffat</a:t>
            </a:r>
            <a:r>
              <a:rPr lang="en-US" sz="2100" dirty="0"/>
              <a:t> and T. </a:t>
            </a:r>
            <a:r>
              <a:rPr lang="en-US" sz="2100" dirty="0" err="1"/>
              <a:t>Pieloni</a:t>
            </a:r>
            <a:r>
              <a:rPr lang="en-US" sz="2100" dirty="0"/>
              <a:t>: </a:t>
            </a:r>
            <a:r>
              <a:rPr lang="en-US" sz="2100" i="1" dirty="0"/>
              <a:t>“Beam-beam effects”</a:t>
            </a:r>
          </a:p>
          <a:p>
            <a:r>
              <a:rPr lang="en-US" sz="2100" u="sng" dirty="0"/>
              <a:t>Joint Universities Accelerator School (JUAS):</a:t>
            </a:r>
          </a:p>
          <a:p>
            <a:pPr lvl="1"/>
            <a:r>
              <a:rPr lang="en-US" sz="2100" dirty="0"/>
              <a:t>F. Antoniou, H. Bartosik and Y. </a:t>
            </a:r>
            <a:r>
              <a:rPr lang="en-US" sz="2100" dirty="0" err="1"/>
              <a:t>Papaphilippou</a:t>
            </a:r>
            <a:r>
              <a:rPr lang="en-US" sz="2100" i="1" dirty="0"/>
              <a:t>: “Linear imperfections” </a:t>
            </a:r>
            <a:r>
              <a:rPr lang="en-US" sz="2100" dirty="0"/>
              <a:t>and</a:t>
            </a:r>
            <a:r>
              <a:rPr lang="en-US" sz="2100" i="1" dirty="0"/>
              <a:t> “nonlinear dynamics” </a:t>
            </a:r>
          </a:p>
          <a:p>
            <a:r>
              <a:rPr lang="en-US" sz="2100" u="sng" dirty="0"/>
              <a:t>Books:</a:t>
            </a:r>
          </a:p>
          <a:p>
            <a:pPr lvl="1"/>
            <a:r>
              <a:rPr lang="en-US" sz="2100" dirty="0"/>
              <a:t>K. Wille: “</a:t>
            </a:r>
            <a:r>
              <a:rPr lang="en-US" sz="2100" i="1" dirty="0"/>
              <a:t>The Physics of Particle Accelerators”</a:t>
            </a:r>
          </a:p>
          <a:p>
            <a:pPr lvl="1"/>
            <a:r>
              <a:rPr lang="en-US" sz="2100" dirty="0"/>
              <a:t>S.Y. Lee: </a:t>
            </a:r>
            <a:r>
              <a:rPr lang="en-US" sz="2100" i="1" dirty="0"/>
              <a:t>“Accelerator Physics”</a:t>
            </a:r>
          </a:p>
          <a:p>
            <a:pPr lvl="1"/>
            <a:r>
              <a:rPr lang="en-GB" sz="2100" dirty="0"/>
              <a:t>A. Wolski: </a:t>
            </a:r>
            <a:r>
              <a:rPr lang="en-GB" sz="2100" i="1" dirty="0"/>
              <a:t>“Beam Dynamics in High Energy Particle Accelerators”</a:t>
            </a:r>
          </a:p>
          <a:p>
            <a:pPr lvl="1"/>
            <a:r>
              <a:rPr lang="en-GB" sz="2100" dirty="0"/>
              <a:t>H. Wiedemann: “Particle Accelerator Physics”</a:t>
            </a:r>
          </a:p>
          <a:p>
            <a:pPr marL="0" indent="0">
              <a:buNone/>
            </a:pPr>
            <a:r>
              <a:rPr lang="en-US" sz="2100" dirty="0"/>
              <a:t>Images: cds.cern.ch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29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1B358F-027B-8E1B-44F2-62424ABCDB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6"/>
          <a:stretch/>
        </p:blipFill>
        <p:spPr>
          <a:xfrm>
            <a:off x="43697" y="1390907"/>
            <a:ext cx="2655751" cy="44158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BBD089-3CC7-0E4D-F798-861C592CB56A}"/>
              </a:ext>
            </a:extLst>
          </p:cNvPr>
          <p:cNvSpPr txBox="1"/>
          <p:nvPr/>
        </p:nvSpPr>
        <p:spPr>
          <a:xfrm>
            <a:off x="3190427" y="1362720"/>
            <a:ext cx="2232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400" b="1" i="1" u="sng" dirty="0">
                <a:solidFill>
                  <a:srgbClr val="008000"/>
                </a:solidFill>
              </a:rPr>
              <a:t>SPACE CHARGE</a:t>
            </a:r>
            <a:endParaRPr lang="en-US" sz="2000" u="sng" dirty="0">
              <a:latin typeface="Helvetica Neue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B4B630-CB17-A387-8ED1-B1C28D07BA2C}"/>
              </a:ext>
            </a:extLst>
          </p:cNvPr>
          <p:cNvSpPr/>
          <p:nvPr/>
        </p:nvSpPr>
        <p:spPr>
          <a:xfrm>
            <a:off x="6800427" y="1365771"/>
            <a:ext cx="53915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Coulomb forces between the moving particles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21ABD4-C5E2-E5AA-F9F6-50EE851F599E}"/>
              </a:ext>
            </a:extLst>
          </p:cNvPr>
          <p:cNvSpPr/>
          <p:nvPr/>
        </p:nvSpPr>
        <p:spPr>
          <a:xfrm>
            <a:off x="7665690" y="2234953"/>
            <a:ext cx="4380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Self-fields that move with the beam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CEA968-F1BB-D7D3-1D13-E201F2F10A6F}"/>
              </a:ext>
            </a:extLst>
          </p:cNvPr>
          <p:cNvSpPr/>
          <p:nvPr/>
        </p:nvSpPr>
        <p:spPr>
          <a:xfrm>
            <a:off x="2422444" y="2263661"/>
            <a:ext cx="36867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Non-Linear continuous kick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E9F89EA7-D7ED-563C-7634-545D127D4C80}"/>
              </a:ext>
            </a:extLst>
          </p:cNvPr>
          <p:cNvSpPr/>
          <p:nvPr/>
        </p:nvSpPr>
        <p:spPr>
          <a:xfrm>
            <a:off x="9906555" y="1818524"/>
            <a:ext cx="457200" cy="40011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77EB7C24-5375-BDAA-C563-ABA55D903466}"/>
              </a:ext>
            </a:extLst>
          </p:cNvPr>
          <p:cNvSpPr/>
          <p:nvPr/>
        </p:nvSpPr>
        <p:spPr>
          <a:xfrm rot="16200000">
            <a:off x="6142962" y="1161558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7" name="Down Arrow 15">
            <a:extLst>
              <a:ext uri="{FF2B5EF4-FFF2-40B4-BE49-F238E27FC236}">
                <a16:creationId xmlns:a16="http://schemas.microsoft.com/office/drawing/2014/main" id="{6E740DB2-8AE0-11FC-9054-F0BA8DB6D3FE}"/>
              </a:ext>
            </a:extLst>
          </p:cNvPr>
          <p:cNvSpPr/>
          <p:nvPr/>
        </p:nvSpPr>
        <p:spPr>
          <a:xfrm rot="5400000">
            <a:off x="6196306" y="2019667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96D38A-6DB4-37CA-13C8-2FA68B4CFC5C}"/>
              </a:ext>
            </a:extLst>
          </p:cNvPr>
          <p:cNvSpPr/>
          <p:nvPr/>
        </p:nvSpPr>
        <p:spPr>
          <a:xfrm>
            <a:off x="5087553" y="3654992"/>
            <a:ext cx="30175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9704">
              <a:buClr>
                <a:srgbClr val="203864"/>
              </a:buClr>
            </a:pPr>
            <a:r>
              <a:rPr lang="en-US" sz="2000" b="1" u="sng" spc="-1" dirty="0">
                <a:solidFill>
                  <a:srgbClr val="FF0000"/>
                </a:solidFill>
                <a:latin typeface="Helvetica Neue"/>
              </a:rPr>
              <a:t>Incoherent tune spread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54E7FCD-0432-5B96-9F14-CD4460ACAD02}"/>
                  </a:ext>
                </a:extLst>
              </p:cNvPr>
              <p:cNvSpPr/>
              <p:nvPr/>
            </p:nvSpPr>
            <p:spPr>
              <a:xfrm>
                <a:off x="2802055" y="4067765"/>
                <a:ext cx="9389945" cy="11226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latin typeface="Helvetica Neue"/>
                  </a:rPr>
                  <a:t>Gaussian Distributions</a:t>
                </a:r>
                <a:r>
                  <a:rPr lang="en-US" dirty="0">
                    <a:latin typeface="Helvetica Neue"/>
                  </a:rPr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−1+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rad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54E7FCD-0432-5B96-9F14-CD4460ACAD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055" y="4067765"/>
                <a:ext cx="9389945" cy="1122680"/>
              </a:xfrm>
              <a:prstGeom prst="rect">
                <a:avLst/>
              </a:prstGeom>
              <a:blipFill>
                <a:blip r:embed="rId3"/>
                <a:stretch>
                  <a:fillRect l="-5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52792E41-C223-F049-154C-21A8F225F46F}"/>
              </a:ext>
            </a:extLst>
          </p:cNvPr>
          <p:cNvSpPr txBox="1"/>
          <p:nvPr/>
        </p:nvSpPr>
        <p:spPr>
          <a:xfrm>
            <a:off x="3449093" y="4927802"/>
            <a:ext cx="4715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Helvetica Neue"/>
              </a:rPr>
              <a:t>Transverse Amplitude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>
                <a:solidFill>
                  <a:srgbClr val="00B050"/>
                </a:solidFill>
                <a:latin typeface="Helvetica Neue"/>
              </a:rPr>
              <a:t>Energy</a:t>
            </a:r>
            <a:endParaRPr lang="en-US" dirty="0">
              <a:solidFill>
                <a:srgbClr val="C00000"/>
              </a:solidFill>
              <a:latin typeface="Helvetica Neue"/>
            </a:endParaRPr>
          </a:p>
          <a:p>
            <a:pPr marL="342891" indent="-342891"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Helvetica Neue"/>
              </a:rPr>
              <a:t>Transverse Beam Size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  <a:latin typeface="Helvetica Neue"/>
              </a:rPr>
              <a:t>Bunch Intensity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latin typeface="Helvetica Neue"/>
              </a:rPr>
              <a:t>Longitudinal Parameters</a:t>
            </a:r>
            <a:endParaRPr lang="en-US" dirty="0">
              <a:solidFill>
                <a:srgbClr val="C00000"/>
              </a:solidFill>
              <a:latin typeface="Helvetica Neue"/>
            </a:endParaRPr>
          </a:p>
        </p:txBody>
      </p:sp>
      <p:sp>
        <p:nvSpPr>
          <p:cNvPr id="23" name="Down Arrow 28">
            <a:extLst>
              <a:ext uri="{FF2B5EF4-FFF2-40B4-BE49-F238E27FC236}">
                <a16:creationId xmlns:a16="http://schemas.microsoft.com/office/drawing/2014/main" id="{0834258E-1D96-D470-D969-8AD1B2D1F48F}"/>
              </a:ext>
            </a:extLst>
          </p:cNvPr>
          <p:cNvSpPr/>
          <p:nvPr/>
        </p:nvSpPr>
        <p:spPr>
          <a:xfrm rot="18323319">
            <a:off x="4353837" y="2913989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0437BD-D44E-2E4E-96A4-0FFA7670D9C4}"/>
              </a:ext>
            </a:extLst>
          </p:cNvPr>
          <p:cNvSpPr/>
          <p:nvPr/>
        </p:nvSpPr>
        <p:spPr>
          <a:xfrm>
            <a:off x="7943406" y="2726432"/>
            <a:ext cx="41022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260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The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frequency of the </a:t>
            </a:r>
            <a:r>
              <a:rPr lang="en-US" sz="2000" b="1" i="1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betatron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 motion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changes</a:t>
            </a:r>
          </a:p>
          <a:p>
            <a:pPr marL="343260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Different particles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in the same bunch will have a different tune</a:t>
            </a:r>
          </a:p>
        </p:txBody>
      </p:sp>
      <p:sp>
        <p:nvSpPr>
          <p:cNvPr id="35" name="Down Arrow 28">
            <a:extLst>
              <a:ext uri="{FF2B5EF4-FFF2-40B4-BE49-F238E27FC236}">
                <a16:creationId xmlns:a16="http://schemas.microsoft.com/office/drawing/2014/main" id="{07A872A6-3A69-6185-093E-CF5E49899E7C}"/>
              </a:ext>
            </a:extLst>
          </p:cNvPr>
          <p:cNvSpPr/>
          <p:nvPr/>
        </p:nvSpPr>
        <p:spPr>
          <a:xfrm rot="15030986">
            <a:off x="7247058" y="2946297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0898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 animBg="1"/>
      <p:bldP spid="17" grpId="0" animBg="1"/>
      <p:bldP spid="18" grpId="0"/>
      <p:bldP spid="21" grpId="0"/>
      <p:bldP spid="23" grpId="0" animBg="1"/>
      <p:bldP spid="34" grpId="0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D95069-70E2-7CBD-FCE1-EBD126946D7A}"/>
              </a:ext>
            </a:extLst>
          </p:cNvPr>
          <p:cNvSpPr/>
          <p:nvPr/>
        </p:nvSpPr>
        <p:spPr>
          <a:xfrm>
            <a:off x="838201" y="1360145"/>
            <a:ext cx="3698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Helvetica Neue"/>
              </a:rPr>
              <a:t>Transverse Amplitude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5693561" y="1257023"/>
            <a:ext cx="44246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closer to the center of the bunch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782026" y="1423023"/>
            <a:ext cx="593538" cy="321940"/>
          </a:xfrm>
          <a:prstGeom prst="rightArrow">
            <a:avLst/>
          </a:prstGeom>
          <a:noFill/>
          <a:ln>
            <a:solidFill>
              <a:srgbClr val="843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DE55CCF0-1B0F-0F86-8ECA-0DECBBA09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98" y="2069017"/>
            <a:ext cx="5760000" cy="4320000"/>
          </a:xfrm>
          <a:prstGeom prst="rect">
            <a:avLst/>
          </a:prstGeom>
        </p:spPr>
      </p:pic>
      <p:pic>
        <p:nvPicPr>
          <p:cNvPr id="20" name="Picture 19" descr="Chart, radar chart&#10;&#10;Description automatically generated">
            <a:extLst>
              <a:ext uri="{FF2B5EF4-FFF2-40B4-BE49-F238E27FC236}">
                <a16:creationId xmlns:a16="http://schemas.microsoft.com/office/drawing/2014/main" id="{204DC09D-564B-1220-9736-9BCF05670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7" y="2069017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66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5693561" y="1257023"/>
            <a:ext cx="27478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lower the energy 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599710" y="1405744"/>
            <a:ext cx="638971" cy="410444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303931-DBED-46E7-35C5-BCA4681C9F1F}"/>
              </a:ext>
            </a:extLst>
          </p:cNvPr>
          <p:cNvSpPr/>
          <p:nvPr/>
        </p:nvSpPr>
        <p:spPr>
          <a:xfrm>
            <a:off x="838200" y="1449241"/>
            <a:ext cx="1622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2"/>
            </a:pPr>
            <a:r>
              <a:rPr lang="en-US" sz="2400" dirty="0">
                <a:solidFill>
                  <a:srgbClr val="00B050"/>
                </a:solidFill>
                <a:latin typeface="Helvetica Neue"/>
              </a:rPr>
              <a:t>Energy</a:t>
            </a:r>
            <a:endParaRPr lang="en-US" sz="2400" dirty="0">
              <a:latin typeface="Helvetica Neue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3C2F59E-1476-A463-8E44-AB0BF5B4D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0704"/>
            <a:ext cx="6106008" cy="4320000"/>
          </a:xfrm>
          <a:prstGeom prst="rect">
            <a:avLst/>
          </a:prstGeom>
        </p:spPr>
      </p:pic>
      <p:pic>
        <p:nvPicPr>
          <p:cNvPr id="11" name="Picture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04BE38A2-45C7-3ECD-39F6-173461EB5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19" y="1924498"/>
            <a:ext cx="6096001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5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6779466" y="1269215"/>
            <a:ext cx="3132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smaller the emittance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5441426" y="1392326"/>
            <a:ext cx="654573" cy="34728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9E5A8A8-F66D-652D-91E7-48075FA9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" y="1745704"/>
            <a:ext cx="6462192" cy="4572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2314295-0242-0795-13F4-C4291A43AC91}"/>
              </a:ext>
            </a:extLst>
          </p:cNvPr>
          <p:cNvSpPr/>
          <p:nvPr/>
        </p:nvSpPr>
        <p:spPr>
          <a:xfrm>
            <a:off x="838200" y="1392326"/>
            <a:ext cx="3749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3"/>
            </a:pPr>
            <a:r>
              <a:rPr lang="en-US" sz="2400" dirty="0">
                <a:solidFill>
                  <a:srgbClr val="7030A0"/>
                </a:solidFill>
                <a:latin typeface="Helvetica Neue"/>
              </a:rPr>
              <a:t>Transverse Beam Size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016BF5B-F302-39A1-476C-1AF7303A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11032"/>
              </p:ext>
            </p:extLst>
          </p:nvPr>
        </p:nvGraphicFramePr>
        <p:xfrm>
          <a:off x="7433469" y="2715807"/>
          <a:ext cx="3715352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7676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  <a:gridCol w="1857676">
                  <a:extLst>
                    <a:ext uri="{9D8B030D-6E8A-4147-A177-3AD203B41FA5}">
                      <a16:colId xmlns:a16="http://schemas.microsoft.com/office/drawing/2014/main" val="4266190340"/>
                    </a:ext>
                  </a:extLst>
                </a:gridCol>
              </a:tblGrid>
              <a:tr h="904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x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y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489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519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24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6779466" y="1269215"/>
            <a:ext cx="28184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intensity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996873" y="1433485"/>
            <a:ext cx="641408" cy="300120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4" name="Picture 3" descr="Chart, diagram, radar chart&#10;&#10;Description automatically generated">
            <a:extLst>
              <a:ext uri="{FF2B5EF4-FFF2-40B4-BE49-F238E27FC236}">
                <a16:creationId xmlns:a16="http://schemas.microsoft.com/office/drawing/2014/main" id="{B5DF72CF-167A-97E8-57C5-2C484480B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5581"/>
            <a:ext cx="6462192" cy="457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6ACF39A-3764-0238-D179-9F529CC4E9F7}"/>
              </a:ext>
            </a:extLst>
          </p:cNvPr>
          <p:cNvSpPr/>
          <p:nvPr/>
        </p:nvSpPr>
        <p:spPr>
          <a:xfrm>
            <a:off x="768627" y="1401508"/>
            <a:ext cx="2751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4"/>
            </a:pPr>
            <a:r>
              <a:rPr lang="en-US" sz="2400" dirty="0">
                <a:solidFill>
                  <a:srgbClr val="C00000"/>
                </a:solidFill>
                <a:latin typeface="Helvetica Neue"/>
              </a:rPr>
              <a:t>Bunch Intensity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1A19329-12D2-6879-4F5F-F99F3E8B2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2869"/>
              </p:ext>
            </p:extLst>
          </p:nvPr>
        </p:nvGraphicFramePr>
        <p:xfrm>
          <a:off x="7262649" y="2857955"/>
          <a:ext cx="3426372" cy="2106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6372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</a:tblGrid>
              <a:tr h="5744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Intensity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(10</a:t>
                      </a:r>
                      <a:r>
                        <a:rPr lang="en-US" sz="2700" b="1" baseline="300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ppb)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964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6247F2-B020-A12A-2D43-79A2FD98EC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65591"/>
            <a:ext cx="6096000" cy="457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D98F9F-A1DC-3287-BCA2-D8C28B46BC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5591"/>
            <a:ext cx="6096000" cy="4572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66096C0-C461-F10B-8674-404FE7FE926A}"/>
              </a:ext>
            </a:extLst>
          </p:cNvPr>
          <p:cNvSpPr/>
          <p:nvPr/>
        </p:nvSpPr>
        <p:spPr>
          <a:xfrm>
            <a:off x="838202" y="1185459"/>
            <a:ext cx="3507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5"/>
            </a:pPr>
            <a:r>
              <a:rPr lang="en-US" sz="2400" dirty="0">
                <a:solidFill>
                  <a:srgbClr val="0070C0"/>
                </a:solidFill>
                <a:latin typeface="Helvetica Neue"/>
              </a:rPr>
              <a:t>Longitudinal Settings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C01602-7D81-9D7A-5168-230E65F180D5}"/>
              </a:ext>
            </a:extLst>
          </p:cNvPr>
          <p:cNvSpPr/>
          <p:nvPr/>
        </p:nvSpPr>
        <p:spPr>
          <a:xfrm>
            <a:off x="5252606" y="1139279"/>
            <a:ext cx="5801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Smaller bunch length – larger detuning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Detuning changes with the synchrotron motion</a:t>
            </a:r>
          </a:p>
        </p:txBody>
      </p:sp>
      <p:sp>
        <p:nvSpPr>
          <p:cNvPr id="15" name="Right Arrow 10">
            <a:extLst>
              <a:ext uri="{FF2B5EF4-FFF2-40B4-BE49-F238E27FC236}">
                <a16:creationId xmlns:a16="http://schemas.microsoft.com/office/drawing/2014/main" id="{334CF8E2-0736-C44E-D1C9-064998F493F5}"/>
              </a:ext>
            </a:extLst>
          </p:cNvPr>
          <p:cNvSpPr/>
          <p:nvPr/>
        </p:nvSpPr>
        <p:spPr>
          <a:xfrm>
            <a:off x="4521092" y="1237951"/>
            <a:ext cx="591352" cy="344555"/>
          </a:xfrm>
          <a:prstGeom prst="right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6781FF6-CC4A-CC26-F019-BAC0FEBCC4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2" y="1865591"/>
            <a:ext cx="6095999" cy="457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21A12DE-4E6B-E091-E98E-0BAF6D4337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80925"/>
            <a:ext cx="12192000" cy="47413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9F7315-5C8A-9CC6-E530-2AE4FB32FE7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00" t="7056" r="12909" b="67590"/>
          <a:stretch/>
        </p:blipFill>
        <p:spPr>
          <a:xfrm>
            <a:off x="9624951" y="-15764"/>
            <a:ext cx="2567049" cy="12899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78F5E8-6C0E-4437-F962-DD9E0FC57F4A}"/>
              </a:ext>
            </a:extLst>
          </p:cNvPr>
          <p:cNvSpPr txBox="1"/>
          <p:nvPr/>
        </p:nvSpPr>
        <p:spPr>
          <a:xfrm>
            <a:off x="9552032" y="961384"/>
            <a:ext cx="3035263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33" dirty="0">
                <a:latin typeface="Helvetica Neue"/>
              </a:rPr>
              <a:t>Longitudinal profile</a:t>
            </a:r>
          </a:p>
        </p:txBody>
      </p:sp>
    </p:spTree>
    <p:extLst>
      <p:ext uri="{BB962C8B-B14F-4D97-AF65-F5344CB8AC3E}">
        <p14:creationId xmlns:p14="http://schemas.microsoft.com/office/powerpoint/2010/main" val="318344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Chart, radar chart&#10;&#10;Description automatically generated">
            <a:extLst>
              <a:ext uri="{FF2B5EF4-FFF2-40B4-BE49-F238E27FC236}">
                <a16:creationId xmlns:a16="http://schemas.microsoft.com/office/drawing/2014/main" id="{92C921A3-3B33-2CA4-404B-6CA482D1DA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5" r="18924"/>
          <a:stretch/>
        </p:blipFill>
        <p:spPr>
          <a:xfrm>
            <a:off x="7659156" y="1836884"/>
            <a:ext cx="4001242" cy="39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1352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B70C35-A0F6-427E-6968-3C91485A6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528" y="1292277"/>
            <a:ext cx="6565727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Since space charge is caused by the beam itself it cannot be avoided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Some “mitigation” strategies: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Starting the acceleration right after injecting the beam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minimize the time at low energy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Use nonlinear magnets (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sextupoles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&amp; octupoles) to mitigate resonances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minimize effects on losses &amp; emittance blow-up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Use an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additional RF system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pulsing on a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higher harmonic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 reduce the longitudinal line density &amp; elongate the bunches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4746DE-20DF-F1AA-D9F3-429E2B1E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164" y="1748738"/>
            <a:ext cx="5091430" cy="39600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96B250D-B574-1995-2F29-5EC869F2FEDD}"/>
              </a:ext>
            </a:extLst>
          </p:cNvPr>
          <p:cNvGrpSpPr/>
          <p:nvPr/>
        </p:nvGrpSpPr>
        <p:grpSpPr>
          <a:xfrm>
            <a:off x="6862618" y="1748738"/>
            <a:ext cx="5329382" cy="3960000"/>
            <a:chOff x="6862618" y="1748738"/>
            <a:chExt cx="5329382" cy="39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1B6ADC-FF76-3316-CABB-B0C16F847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62618" y="1748738"/>
              <a:ext cx="5329382" cy="39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6FC167-16F5-84B8-4813-B93AA579055F}"/>
                </a:ext>
              </a:extLst>
            </p:cNvPr>
            <p:cNvSpPr txBox="1"/>
            <p:nvPr/>
          </p:nvSpPr>
          <p:spPr>
            <a:xfrm>
              <a:off x="9825183" y="4396210"/>
              <a:ext cx="18957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Extra magnets</a:t>
              </a:r>
              <a:endParaRPr lang="en-GB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BF077D9-337E-676D-99C6-33DF6A2C2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328" y="1905355"/>
            <a:ext cx="5345672" cy="39600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6BCEBA00-C521-0BFB-169D-63B322AC1B52}"/>
              </a:ext>
            </a:extLst>
          </p:cNvPr>
          <p:cNvGrpSpPr/>
          <p:nvPr/>
        </p:nvGrpSpPr>
        <p:grpSpPr>
          <a:xfrm>
            <a:off x="6770255" y="1793236"/>
            <a:ext cx="5374599" cy="4092664"/>
            <a:chOff x="6817401" y="1687024"/>
            <a:chExt cx="5374599" cy="409266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F880AEC-AD08-EA54-3D58-F9C4F11B0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17401" y="1748738"/>
              <a:ext cx="5374599" cy="403095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440DA4-9686-CBB5-7FF2-7034DD75949D}"/>
                </a:ext>
              </a:extLst>
            </p:cNvPr>
            <p:cNvSpPr txBox="1"/>
            <p:nvPr/>
          </p:nvSpPr>
          <p:spPr>
            <a:xfrm>
              <a:off x="8769503" y="1687024"/>
              <a:ext cx="2336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1032" name="Picture 8" descr="zoom">
            <a:extLst>
              <a:ext uri="{FF2B5EF4-FFF2-40B4-BE49-F238E27FC236}">
                <a16:creationId xmlns:a16="http://schemas.microsoft.com/office/drawing/2014/main" id="{41B9FE93-F3F9-954F-B9C0-1DDD31AC2A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8" t="30826" r="28420" b="11295"/>
          <a:stretch/>
        </p:blipFill>
        <p:spPr bwMode="auto">
          <a:xfrm>
            <a:off x="6828888" y="1748738"/>
            <a:ext cx="5303982" cy="438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43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PS 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2"/>
          <a:srcRect t="15297"/>
          <a:stretch/>
        </p:blipFill>
        <p:spPr>
          <a:xfrm>
            <a:off x="5865167" y="1407912"/>
            <a:ext cx="3738684" cy="2290430"/>
          </a:xfrm>
          <a:prstGeom prst="rect">
            <a:avLst/>
          </a:prstGeom>
          <a:ln>
            <a:noFill/>
          </a:ln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8948463" y="1443180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D8518A-707C-D60F-B8D1-1499EC853D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67" y="3781527"/>
            <a:ext cx="5526315" cy="252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D934C5-E7BD-49AC-9DCD-6C81F4D6C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52" y="1324727"/>
            <a:ext cx="483339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first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1959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Even today it accelerates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bunches and their spacing is defined in the PS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F23E03-35BC-CFE6-C42C-C1B02AD3FF6C}"/>
              </a:ext>
            </a:extLst>
          </p:cNvPr>
          <p:cNvSpPr txBox="1"/>
          <p:nvPr/>
        </p:nvSpPr>
        <p:spPr>
          <a:xfrm>
            <a:off x="330327" y="4529939"/>
            <a:ext cx="522247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Consists of 100 combined function magnets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same magnet bends and focuses the beam!</a:t>
            </a:r>
            <a:endParaRPr lang="el-GR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2"/>
          <a:srcRect t="15297"/>
          <a:stretch/>
        </p:blipFill>
        <p:spPr>
          <a:xfrm>
            <a:off x="8118036" y="1324727"/>
            <a:ext cx="3738684" cy="2290430"/>
          </a:xfrm>
          <a:prstGeom prst="rect">
            <a:avLst/>
          </a:prstGeom>
          <a:ln>
            <a:noFill/>
          </a:ln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11201332" y="1359995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934C5-E7BD-49AC-9DCD-6C81F4D6C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52" y="1324727"/>
            <a:ext cx="704523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bunches and their spacing is defined in the PS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BC928-266A-E846-45B7-82601D090B0C}"/>
              </a:ext>
            </a:extLst>
          </p:cNvPr>
          <p:cNvSpPr txBox="1"/>
          <p:nvPr/>
        </p:nvSpPr>
        <p:spPr>
          <a:xfrm>
            <a:off x="1591368" y="2598003"/>
            <a:ext cx="4965193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How can we change the number of bunches &amp; the space between them?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400840" y="3979247"/>
            <a:ext cx="11791160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 need more RF systems so that we can have additional “harmonics”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(similar to the PSB case shown before)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Changing the voltage ratios and the phase of the different systems: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Merge bunches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Split bunches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Rotate bunches</a:t>
            </a:r>
          </a:p>
        </p:txBody>
      </p:sp>
    </p:spTree>
    <p:extLst>
      <p:ext uri="{BB962C8B-B14F-4D97-AF65-F5344CB8AC3E}">
        <p14:creationId xmlns:p14="http://schemas.microsoft.com/office/powerpoint/2010/main" val="121063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131547" y="1568001"/>
            <a:ext cx="5259841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Changing the voltage ratios (also adjusting phases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etc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) of the different systems we can change the shape of the bunch (&amp; the longitudinal profile)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We start with a single RF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We include a second RF system at h</a:t>
            </a:r>
            <a:r>
              <a:rPr lang="en-US" sz="2200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=2h</a:t>
            </a:r>
            <a:r>
              <a:rPr lang="en-US" sz="2200" baseline="-250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and we start changing the contribution of the 2 systems (voltage)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If we keep changing the contributions of the two systems we can fully separate the bunches!</a:t>
            </a:r>
          </a:p>
        </p:txBody>
      </p:sp>
      <p:pic>
        <p:nvPicPr>
          <p:cNvPr id="5" name="Picture 4" descr="A graph of a single harmonious line&#10;&#10;Description automatically generated">
            <a:extLst>
              <a:ext uri="{FF2B5EF4-FFF2-40B4-BE49-F238E27FC236}">
                <a16:creationId xmlns:a16="http://schemas.microsoft.com/office/drawing/2014/main" id="{967E5C2B-3FDD-C240-8A1F-00B685F0E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628" y="1381539"/>
            <a:ext cx="6240000" cy="4680000"/>
          </a:xfrm>
          <a:prstGeom prst="rect">
            <a:avLst/>
          </a:prstGeom>
        </p:spPr>
      </p:pic>
      <p:pic>
        <p:nvPicPr>
          <p:cNvPr id="22" name="Picture 21" descr="A graph of a graph&#10;&#10;Description automatically generated">
            <a:extLst>
              <a:ext uri="{FF2B5EF4-FFF2-40B4-BE49-F238E27FC236}">
                <a16:creationId xmlns:a16="http://schemas.microsoft.com/office/drawing/2014/main" id="{551D32EB-8A09-F7FF-172D-3179CAA6E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720" y="1381539"/>
            <a:ext cx="6240000" cy="4680000"/>
          </a:xfrm>
          <a:prstGeom prst="rect">
            <a:avLst/>
          </a:prstGeom>
        </p:spPr>
      </p:pic>
      <p:pic>
        <p:nvPicPr>
          <p:cNvPr id="19" name="Picture 18" descr="A graph of a graph&#10;&#10;Description automatically generated">
            <a:extLst>
              <a:ext uri="{FF2B5EF4-FFF2-40B4-BE49-F238E27FC236}">
                <a16:creationId xmlns:a16="http://schemas.microsoft.com/office/drawing/2014/main" id="{C0F2DEC2-66BD-47C4-2D33-B2BD228EEE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720" y="1381539"/>
            <a:ext cx="6240000" cy="4680000"/>
          </a:xfrm>
          <a:prstGeom prst="rect">
            <a:avLst/>
          </a:prstGeom>
        </p:spPr>
      </p:pic>
      <p:pic>
        <p:nvPicPr>
          <p:cNvPr id="24" name="Picture 23" descr="A graph of a graph&#10;&#10;Description automatically generated">
            <a:extLst>
              <a:ext uri="{FF2B5EF4-FFF2-40B4-BE49-F238E27FC236}">
                <a16:creationId xmlns:a16="http://schemas.microsoft.com/office/drawing/2014/main" id="{D38E7491-CDD9-E0E8-DE99-F4F1619D75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628" y="1381539"/>
            <a:ext cx="6240000" cy="4680000"/>
          </a:xfrm>
          <a:prstGeom prst="rect">
            <a:avLst/>
          </a:prstGeom>
        </p:spPr>
      </p:pic>
      <p:pic>
        <p:nvPicPr>
          <p:cNvPr id="26" name="Picture 25" descr="A graph of a graph&#10;&#10;Description automatically generated">
            <a:extLst>
              <a:ext uri="{FF2B5EF4-FFF2-40B4-BE49-F238E27FC236}">
                <a16:creationId xmlns:a16="http://schemas.microsoft.com/office/drawing/2014/main" id="{75BF029D-7849-387E-E893-C3462DB3C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628" y="1381539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5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Introduction/Reminder</a:t>
            </a:r>
          </a:p>
          <a:p>
            <a:pPr lvl="1"/>
            <a:r>
              <a:rPr lang="en-US" sz="2800" dirty="0"/>
              <a:t>Transverse beam dynamics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CERN accelerator complex</a:t>
            </a:r>
          </a:p>
          <a:p>
            <a:pPr lvl="1"/>
            <a:r>
              <a:rPr lang="en-US" sz="2800" dirty="0"/>
              <a:t>Proton Synchrotron Booster</a:t>
            </a:r>
          </a:p>
          <a:p>
            <a:pPr lvl="2"/>
            <a:r>
              <a:rPr lang="en-US" sz="2400" dirty="0"/>
              <a:t>Space charge</a:t>
            </a:r>
          </a:p>
          <a:p>
            <a:pPr lvl="1"/>
            <a:r>
              <a:rPr lang="en-US" sz="2800" dirty="0"/>
              <a:t>Proton Synchrotron</a:t>
            </a:r>
          </a:p>
          <a:p>
            <a:pPr lvl="2"/>
            <a:r>
              <a:rPr lang="en-US" sz="2400" dirty="0"/>
              <a:t>Tailoring of bunches</a:t>
            </a:r>
          </a:p>
          <a:p>
            <a:pPr lvl="1"/>
            <a:r>
              <a:rPr lang="en-US" sz="2800" dirty="0"/>
              <a:t>Super Proton Synchrotron</a:t>
            </a:r>
          </a:p>
          <a:p>
            <a:pPr lvl="2"/>
            <a:r>
              <a:rPr lang="en-US" sz="2400" dirty="0"/>
              <a:t>Instabilities </a:t>
            </a:r>
          </a:p>
          <a:p>
            <a:pPr lvl="1"/>
            <a:r>
              <a:rPr lang="en-US" sz="2800" dirty="0"/>
              <a:t>Large Hadron Collider</a:t>
            </a:r>
          </a:p>
          <a:p>
            <a:pPr lvl="2"/>
            <a:r>
              <a:rPr lang="en-US" sz="2400" dirty="0"/>
              <a:t>Beam-beam effects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151174" y="1477123"/>
            <a:ext cx="3992981" cy="449353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LHC bunches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PSB can provide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up to 4 bunches per injection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(one out of each 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Two injections in the PS (4+2)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</a:rPr>
              <a:t>One bucket is kept empty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Each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bucket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is split in three after the second injection</a:t>
            </a:r>
            <a:endParaRPr lang="en-US" sz="22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3625A02D-D540-3C4C-9EAB-5B20F69AC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1080248"/>
            <a:ext cx="5956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1. Inject four bunches (h=7)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FA1CBAFB-C518-99F0-7664-A07470C34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2635937"/>
            <a:ext cx="436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  Wait 1.2 s for second injection</a:t>
            </a:r>
          </a:p>
        </p:txBody>
      </p:sp>
      <p:pic>
        <p:nvPicPr>
          <p:cNvPr id="12" name="Picture 17" descr="4BunchesH7">
            <a:extLst>
              <a:ext uri="{FF2B5EF4-FFF2-40B4-BE49-F238E27FC236}">
                <a16:creationId xmlns:a16="http://schemas.microsoft.com/office/drawing/2014/main" id="{7BC9C137-DC33-8C2F-CAF6-6A096E2C2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491" y="1507285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0">
            <a:extLst>
              <a:ext uri="{FF2B5EF4-FFF2-40B4-BE49-F238E27FC236}">
                <a16:creationId xmlns:a16="http://schemas.microsoft.com/office/drawing/2014/main" id="{1902D91D-B348-E2EA-26B6-FD96A6F14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3077677"/>
            <a:ext cx="40690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Inject two more bunches </a:t>
            </a:r>
            <a:r>
              <a:rPr lang="en-US" sz="2000" b="1" dirty="0">
                <a:solidFill>
                  <a:srgbClr val="4472C4">
                    <a:lumMod val="50000"/>
                  </a:srgbClr>
                </a:solidFill>
                <a:latin typeface="Calibri "/>
                <a:ea typeface="+mn-ea"/>
                <a:cs typeface="+mn-cs"/>
              </a:rPr>
              <a:t>(h=7)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n-lt"/>
              <a:cs typeface="Times New Roman" charset="0"/>
            </a:endParaRPr>
          </a:p>
        </p:txBody>
      </p:sp>
      <p:pic>
        <p:nvPicPr>
          <p:cNvPr id="15" name="Picture 18" descr="6BunchesH7">
            <a:extLst>
              <a:ext uri="{FF2B5EF4-FFF2-40B4-BE49-F238E27FC236}">
                <a16:creationId xmlns:a16="http://schemas.microsoft.com/office/drawing/2014/main" id="{6595BEB3-CFB1-CFAF-6E37-F28DAB9AD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19" y="3526509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1">
            <a:extLst>
              <a:ext uri="{FF2B5EF4-FFF2-40B4-BE49-F238E27FC236}">
                <a16:creationId xmlns:a16="http://schemas.microsoft.com/office/drawing/2014/main" id="{A1B6B47B-FE60-9223-8B55-1AB183A0C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4" y="4809539"/>
            <a:ext cx="541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3. Triple split after second injection (h=21)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Calibri "/>
              <a:cs typeface="Times New Roman" charset="0"/>
            </a:endParaRPr>
          </a:p>
        </p:txBody>
      </p:sp>
      <p:pic>
        <p:nvPicPr>
          <p:cNvPr id="18" name="Picture 19" descr="18BunchesH21">
            <a:extLst>
              <a:ext uri="{FF2B5EF4-FFF2-40B4-BE49-F238E27FC236}">
                <a16:creationId xmlns:a16="http://schemas.microsoft.com/office/drawing/2014/main" id="{ADFAAEDC-EF84-60FE-219F-3E3F84A9D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65" y="5190538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20">
            <a:extLst>
              <a:ext uri="{FF2B5EF4-FFF2-40B4-BE49-F238E27FC236}">
                <a16:creationId xmlns:a16="http://schemas.microsoft.com/office/drawing/2014/main" id="{2C6F69B5-2BC4-ECD5-6241-23DFB6C7A4DC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372937" y="4657138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1">
            <a:extLst>
              <a:ext uri="{FF2B5EF4-FFF2-40B4-BE49-F238E27FC236}">
                <a16:creationId xmlns:a16="http://schemas.microsoft.com/office/drawing/2014/main" id="{F1348BF8-744C-C3A9-D7DC-2883AFA717F1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021245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2">
            <a:extLst>
              <a:ext uri="{FF2B5EF4-FFF2-40B4-BE49-F238E27FC236}">
                <a16:creationId xmlns:a16="http://schemas.microsoft.com/office/drawing/2014/main" id="{1FF50587-6F36-A5FC-562D-0D29B54FD02D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9372937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24">
            <a:extLst>
              <a:ext uri="{FF2B5EF4-FFF2-40B4-BE49-F238E27FC236}">
                <a16:creationId xmlns:a16="http://schemas.microsoft.com/office/drawing/2014/main" id="{8B7E38F6-53C4-1432-7F61-CA3A51343849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513864" y="4657138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25">
            <a:extLst>
              <a:ext uri="{FF2B5EF4-FFF2-40B4-BE49-F238E27FC236}">
                <a16:creationId xmlns:a16="http://schemas.microsoft.com/office/drawing/2014/main" id="{C4E02800-E0B4-1D70-2151-19908313CA1F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162172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26">
            <a:extLst>
              <a:ext uri="{FF2B5EF4-FFF2-40B4-BE49-F238E27FC236}">
                <a16:creationId xmlns:a16="http://schemas.microsoft.com/office/drawing/2014/main" id="{D12A26C7-8AAB-096E-F2B1-3C9FA382AE35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13864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pic>
        <p:nvPicPr>
          <p:cNvPr id="33" name="Picture 3" descr="LHC25Inj2AllBunches">
            <a:extLst>
              <a:ext uri="{FF2B5EF4-FFF2-40B4-BE49-F238E27FC236}">
                <a16:creationId xmlns:a16="http://schemas.microsoft.com/office/drawing/2014/main" id="{8B00C792-0303-BA0C-4405-930EAA65F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049" y="1305873"/>
            <a:ext cx="284577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92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3" grpId="0"/>
      <p:bldP spid="17" grpId="0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/>
          </a:p>
        </p:txBody>
      </p:sp>
      <p:pic>
        <p:nvPicPr>
          <p:cNvPr id="18" name="Picture 19" descr="18BunchesH21">
            <a:extLst>
              <a:ext uri="{FF2B5EF4-FFF2-40B4-BE49-F238E27FC236}">
                <a16:creationId xmlns:a16="http://schemas.microsoft.com/office/drawing/2014/main" id="{ADFAAEDC-EF84-60FE-219F-3E3F84A9D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2" y="1476852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8A5D70-4A37-E9CD-865D-318F24FD302E}"/>
              </a:ext>
            </a:extLst>
          </p:cNvPr>
          <p:cNvSpPr txBox="1"/>
          <p:nvPr/>
        </p:nvSpPr>
        <p:spPr>
          <a:xfrm>
            <a:off x="151174" y="1296321"/>
            <a:ext cx="3992981" cy="517064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LHC bunches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PSB can provide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up to 4 bunches per injection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(one out of each 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Two injections in the PS (4+2) </a:t>
            </a: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</a:rPr>
              <a:t>One bucket is kept empty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Each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bucket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is split in three after the second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Two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times a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double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Bunch rotation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before extraction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19" descr="36BunchesH42">
            <a:extLst>
              <a:ext uri="{FF2B5EF4-FFF2-40B4-BE49-F238E27FC236}">
                <a16:creationId xmlns:a16="http://schemas.microsoft.com/office/drawing/2014/main" id="{B08F9BF7-41D7-82EB-CC0F-1FB734DB3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247" y="3101066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3">
            <a:extLst>
              <a:ext uri="{FF2B5EF4-FFF2-40B4-BE49-F238E27FC236}">
                <a16:creationId xmlns:a16="http://schemas.microsoft.com/office/drawing/2014/main" id="{7A9E2F5E-FC1F-4D12-B888-E8F4E9D4C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592" y="2643866"/>
            <a:ext cx="7518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6. Double split (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42)</a:t>
            </a:r>
          </a:p>
        </p:txBody>
      </p:sp>
      <p:sp>
        <p:nvSpPr>
          <p:cNvPr id="14" name="Line 25">
            <a:extLst>
              <a:ext uri="{FF2B5EF4-FFF2-40B4-BE49-F238E27FC236}">
                <a16:creationId xmlns:a16="http://schemas.microsoft.com/office/drawing/2014/main" id="{031D4775-BB5B-7067-2CA0-823C01DB6E3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811371" y="2567666"/>
            <a:ext cx="79131" cy="531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26">
            <a:extLst>
              <a:ext uri="{FF2B5EF4-FFF2-40B4-BE49-F238E27FC236}">
                <a16:creationId xmlns:a16="http://schemas.microsoft.com/office/drawing/2014/main" id="{614D959C-C563-5999-2C21-DC2E4885A44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708794" y="2567664"/>
            <a:ext cx="102577" cy="528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27">
            <a:extLst>
              <a:ext uri="{FF2B5EF4-FFF2-40B4-BE49-F238E27FC236}">
                <a16:creationId xmlns:a16="http://schemas.microsoft.com/office/drawing/2014/main" id="{A9D88BAE-393C-5290-6B83-3A7460D07241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29409" y="2569252"/>
            <a:ext cx="79131" cy="5318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32FADC1F-6D36-C589-995B-0A48C4E4CBB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426832" y="2569254"/>
            <a:ext cx="102577" cy="5286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" name="Picture 20" descr="72BunchesH84">
            <a:extLst>
              <a:ext uri="{FF2B5EF4-FFF2-40B4-BE49-F238E27FC236}">
                <a16:creationId xmlns:a16="http://schemas.microsoft.com/office/drawing/2014/main" id="{83C6AE27-0E35-1B86-00DD-B42ADCB91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2" y="4728193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24">
            <a:extLst>
              <a:ext uri="{FF2B5EF4-FFF2-40B4-BE49-F238E27FC236}">
                <a16:creationId xmlns:a16="http://schemas.microsoft.com/office/drawing/2014/main" id="{171D0B48-CDD8-AF7B-63C7-4D5BB8086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937" y="4270995"/>
            <a:ext cx="7518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7. Double split (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42 →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84)</a:t>
            </a:r>
          </a:p>
        </p:txBody>
      </p:sp>
      <p:sp>
        <p:nvSpPr>
          <p:cNvPr id="29" name="Line 30">
            <a:extLst>
              <a:ext uri="{FF2B5EF4-FFF2-40B4-BE49-F238E27FC236}">
                <a16:creationId xmlns:a16="http://schemas.microsoft.com/office/drawing/2014/main" id="{654C6056-F790-A597-8C20-18C8F01BF37E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881707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31">
            <a:extLst>
              <a:ext uri="{FF2B5EF4-FFF2-40B4-BE49-F238E27FC236}">
                <a16:creationId xmlns:a16="http://schemas.microsoft.com/office/drawing/2014/main" id="{2554570F-D330-179C-44E4-96558E576EE8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834814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32">
            <a:extLst>
              <a:ext uri="{FF2B5EF4-FFF2-40B4-BE49-F238E27FC236}">
                <a16:creationId xmlns:a16="http://schemas.microsoft.com/office/drawing/2014/main" id="{3A566D7E-4440-DF69-3851-832BA20B2092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699999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3">
            <a:extLst>
              <a:ext uri="{FF2B5EF4-FFF2-40B4-BE49-F238E27FC236}">
                <a16:creationId xmlns:a16="http://schemas.microsoft.com/office/drawing/2014/main" id="{98DB1D49-27F1-9E0F-A1FE-0E2961F5B785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653107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4">
            <a:extLst>
              <a:ext uri="{FF2B5EF4-FFF2-40B4-BE49-F238E27FC236}">
                <a16:creationId xmlns:a16="http://schemas.microsoft.com/office/drawing/2014/main" id="{8D466D73-19F4-9AE7-95F4-7FBFF5744227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412176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35">
            <a:extLst>
              <a:ext uri="{FF2B5EF4-FFF2-40B4-BE49-F238E27FC236}">
                <a16:creationId xmlns:a16="http://schemas.microsoft.com/office/drawing/2014/main" id="{E1056C35-C6FF-C7A6-E72F-2F0D479BFD50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365284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6">
            <a:extLst>
              <a:ext uri="{FF2B5EF4-FFF2-40B4-BE49-F238E27FC236}">
                <a16:creationId xmlns:a16="http://schemas.microsoft.com/office/drawing/2014/main" id="{4F4B24EF-8D3F-735D-ECF3-C68313065E79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92418" y="4177331"/>
            <a:ext cx="42497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7">
            <a:extLst>
              <a:ext uri="{FF2B5EF4-FFF2-40B4-BE49-F238E27FC236}">
                <a16:creationId xmlns:a16="http://schemas.microsoft.com/office/drawing/2014/main" id="{C8C00C18-6858-0110-F6D9-7FF9BE6B3788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545527" y="4186856"/>
            <a:ext cx="45427" cy="5445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" name="Picture 2" descr="LHC25FourSplit">
            <a:extLst>
              <a:ext uri="{FF2B5EF4-FFF2-40B4-BE49-F238E27FC236}">
                <a16:creationId xmlns:a16="http://schemas.microsoft.com/office/drawing/2014/main" id="{679BC34A-02F2-4A7D-DDE3-0B00AE889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798" y="1746078"/>
            <a:ext cx="2941027" cy="28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58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6" grpId="0" animBg="1"/>
      <p:bldP spid="19" grpId="0" animBg="1"/>
      <p:bldP spid="22" grpId="0" animBg="1"/>
      <p:bldP spid="28" grpId="0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32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17" name="Line 3">
            <a:extLst>
              <a:ext uri="{FF2B5EF4-FFF2-40B4-BE49-F238E27FC236}">
                <a16:creationId xmlns:a16="http://schemas.microsoft.com/office/drawing/2014/main" id="{1B2FC42E-560C-8288-57AE-A2A248EBEE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3673" y="184548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LHCTripleSplitting_compressed.avi">
            <a:hlinkClick r:id="" action="ppaction://media"/>
            <a:extLst>
              <a:ext uri="{FF2B5EF4-FFF2-40B4-BE49-F238E27FC236}">
                <a16:creationId xmlns:a16="http://schemas.microsoft.com/office/drawing/2014/main" id="{3B5478C2-1657-870C-28C7-1C92699DF2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2473" y="1742644"/>
            <a:ext cx="8451280" cy="31648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46FF700-34AA-ED63-3309-3390A797CC4C}"/>
              </a:ext>
            </a:extLst>
          </p:cNvPr>
          <p:cNvSpPr txBox="1"/>
          <p:nvPr/>
        </p:nvSpPr>
        <p:spPr>
          <a:xfrm>
            <a:off x="7426036" y="1990604"/>
            <a:ext cx="90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C7096-FAEE-B645-3570-B7435123EF06}"/>
              </a:ext>
            </a:extLst>
          </p:cNvPr>
          <p:cNvSpPr txBox="1"/>
          <p:nvPr/>
        </p:nvSpPr>
        <p:spPr>
          <a:xfrm>
            <a:off x="8257309" y="1814650"/>
            <a:ext cx="110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h=14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0FB64-DE3E-10EE-CB55-53D9F79C36BC}"/>
              </a:ext>
            </a:extLst>
          </p:cNvPr>
          <p:cNvSpPr txBox="1"/>
          <p:nvPr/>
        </p:nvSpPr>
        <p:spPr>
          <a:xfrm>
            <a:off x="9409437" y="1814650"/>
            <a:ext cx="110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7414AE-BFA9-9C57-4A42-11F502F95E81}"/>
              </a:ext>
            </a:extLst>
          </p:cNvPr>
          <p:cNvSpPr txBox="1"/>
          <p:nvPr/>
        </p:nvSpPr>
        <p:spPr>
          <a:xfrm>
            <a:off x="4038600" y="5139835"/>
            <a:ext cx="3266281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Triple 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5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33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17" name="Line 3">
            <a:extLst>
              <a:ext uri="{FF2B5EF4-FFF2-40B4-BE49-F238E27FC236}">
                <a16:creationId xmlns:a16="http://schemas.microsoft.com/office/drawing/2014/main" id="{1B2FC42E-560C-8288-57AE-A2A248EBEE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3673" y="184548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7414AE-BFA9-9C57-4A42-11F502F95E81}"/>
              </a:ext>
            </a:extLst>
          </p:cNvPr>
          <p:cNvSpPr txBox="1"/>
          <p:nvPr/>
        </p:nvSpPr>
        <p:spPr>
          <a:xfrm>
            <a:off x="3265596" y="5201655"/>
            <a:ext cx="5660808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Two times double splitting and bunch rotation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Line 3">
            <a:extLst>
              <a:ext uri="{FF2B5EF4-FFF2-40B4-BE49-F238E27FC236}">
                <a16:creationId xmlns:a16="http://schemas.microsoft.com/office/drawing/2014/main" id="{C0607C42-02FD-6F03-A71C-90A88643D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3600" y="1605559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LHC25FlatTopManipulations.avi">
            <a:hlinkClick r:id="" action="ppaction://media"/>
            <a:extLst>
              <a:ext uri="{FF2B5EF4-FFF2-40B4-BE49-F238E27FC236}">
                <a16:creationId xmlns:a16="http://schemas.microsoft.com/office/drawing/2014/main" id="{003D94E2-1846-45EA-96D6-7AB2335177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58912" y="1602111"/>
            <a:ext cx="914400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CB920C-D93A-E67A-23D9-85DCFC2BC772}"/>
              </a:ext>
            </a:extLst>
          </p:cNvPr>
          <p:cNvSpPr txBox="1"/>
          <p:nvPr/>
        </p:nvSpPr>
        <p:spPr>
          <a:xfrm>
            <a:off x="7866609" y="3734967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4AC92-C524-5DC7-EE0B-1ED1A9EA0094}"/>
              </a:ext>
            </a:extLst>
          </p:cNvPr>
          <p:cNvSpPr txBox="1"/>
          <p:nvPr/>
        </p:nvSpPr>
        <p:spPr>
          <a:xfrm>
            <a:off x="8818026" y="362288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h=42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60D308-CC79-D68D-136C-F6B60BDDC049}"/>
              </a:ext>
            </a:extLst>
          </p:cNvPr>
          <p:cNvSpPr txBox="1"/>
          <p:nvPr/>
        </p:nvSpPr>
        <p:spPr>
          <a:xfrm>
            <a:off x="9594801" y="3046825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h=84</a:t>
            </a:r>
          </a:p>
        </p:txBody>
      </p:sp>
    </p:spTree>
    <p:extLst>
      <p:ext uri="{BB962C8B-B14F-4D97-AF65-F5344CB8AC3E}">
        <p14:creationId xmlns:p14="http://schemas.microsoft.com/office/powerpoint/2010/main" val="294144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SPS 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2"/>
          <a:srcRect t="10526" b="7898"/>
          <a:stretch/>
        </p:blipFill>
        <p:spPr>
          <a:xfrm>
            <a:off x="2154893" y="3696711"/>
            <a:ext cx="3715173" cy="2331575"/>
          </a:xfrm>
          <a:prstGeom prst="rect">
            <a:avLst/>
          </a:prstGeom>
          <a:ln>
            <a:noFill/>
          </a:ln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4979961" y="55764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299B2-CCF6-7768-5727-F0D1D439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018" y="1522178"/>
            <a:ext cx="518970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Super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2</a:t>
            </a:r>
            <a:r>
              <a:rPr lang="en-US" sz="2400" baseline="30000" dirty="0">
                <a:solidFill>
                  <a:schemeClr val="accent5">
                    <a:lumMod val="50000"/>
                  </a:schemeClr>
                </a:solidFill>
              </a:rPr>
              <a:t>nd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larger accelerator at CERN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with a circumference of 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 </a:t>
            </a:r>
            <a:r>
              <a:rPr lang="el-GR" sz="2400" b="1" i="1" dirty="0">
                <a:solidFill>
                  <a:srgbClr val="FF0000"/>
                </a:solidFill>
              </a:rPr>
              <a:t>1976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Discovery of the W and Z bosons during its operation as a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31A1F-C97A-1BA6-4129-D692EB77C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17" y="1158239"/>
            <a:ext cx="377704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BB73EA-DA19-203E-0967-0E835A87E871}"/>
              </a:ext>
            </a:extLst>
          </p:cNvPr>
          <p:cNvSpPr txBox="1"/>
          <p:nvPr/>
        </p:nvSpPr>
        <p:spPr>
          <a:xfrm>
            <a:off x="6832851" y="4090852"/>
            <a:ext cx="535914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Today it operates as an accelerator producing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For the LHC, it accumulates short high intensity bunches for several injections 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00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2"/>
          <a:srcRect t="10526" b="7898"/>
          <a:stretch/>
        </p:blipFill>
        <p:spPr>
          <a:xfrm>
            <a:off x="67474" y="1258311"/>
            <a:ext cx="3715173" cy="2331575"/>
          </a:xfrm>
          <a:prstGeom prst="rect">
            <a:avLst/>
          </a:prstGeom>
          <a:ln>
            <a:noFill/>
          </a:ln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299B2-CCF6-7768-5727-F0D1D439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636" y="1258311"/>
            <a:ext cx="7885084" cy="168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SPS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 Super Proton Synchrotron</a:t>
            </a:r>
            <a:endParaRPr lang="el-GR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For the LHC, it accumulates short high intensity bunches for several injections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Injecting 4 * 72 bunches in the SPS we start observing beam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Looking more carefully in the intensity evolution of each bunch –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losses mainly for the later 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9C411B-909C-5EF0-FC3D-A04C984128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" t="37748" r="52146" b="31836"/>
          <a:stretch/>
        </p:blipFill>
        <p:spPr>
          <a:xfrm>
            <a:off x="789709" y="3925495"/>
            <a:ext cx="3960000" cy="24287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7DDAF1-7A6F-6636-BEA4-82FE21588B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5" t="37853" r="9062" b="32462"/>
          <a:stretch/>
        </p:blipFill>
        <p:spPr>
          <a:xfrm>
            <a:off x="6730100" y="3474223"/>
            <a:ext cx="4623700" cy="288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035BB9-1B9A-F3F4-34FF-B1E95AFFBFDA}"/>
              </a:ext>
            </a:extLst>
          </p:cNvPr>
          <p:cNvSpPr txBox="1"/>
          <p:nvPr/>
        </p:nvSpPr>
        <p:spPr>
          <a:xfrm>
            <a:off x="3969236" y="3329381"/>
            <a:ext cx="4606961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Could we have an effect from the first bunches to the other ones?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FB01D6-AF75-235C-5432-B4DBF3E23CAF}"/>
              </a:ext>
            </a:extLst>
          </p:cNvPr>
          <p:cNvSpPr txBox="1"/>
          <p:nvPr/>
        </p:nvSpPr>
        <p:spPr>
          <a:xfrm>
            <a:off x="0" y="6234196"/>
            <a:ext cx="1104438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Rumolo,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“Instabilities Part I: Introduction – multiparticle systems, macroparticle models and wake functions”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197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LHC 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E3CAD5-8BF5-8978-86B1-98C413F74DBD}"/>
              </a:ext>
            </a:extLst>
          </p:cNvPr>
          <p:cNvSpPr txBox="1"/>
          <p:nvPr/>
        </p:nvSpPr>
        <p:spPr>
          <a:xfrm>
            <a:off x="253391" y="1483338"/>
            <a:ext cx="515247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LHC</a:t>
            </a:r>
            <a:r>
              <a:rPr lang="en-US" sz="2400" dirty="0">
                <a:solidFill>
                  <a:schemeClr val="tx2"/>
                </a:solidFill>
              </a:rPr>
              <a:t>: Large Hadron Collider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The largest accelerator at CERN with a circumference of </a:t>
            </a:r>
            <a:r>
              <a:rPr lang="el-GR" sz="2400" b="1" dirty="0">
                <a:solidFill>
                  <a:schemeClr val="tx2"/>
                </a:solidFill>
              </a:rPr>
              <a:t>2</a:t>
            </a:r>
            <a:r>
              <a:rPr lang="en-US" sz="2400" b="1" dirty="0">
                <a:solidFill>
                  <a:schemeClr val="tx2"/>
                </a:solidFill>
              </a:rPr>
              <a:t>6.7km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</a:t>
            </a:r>
            <a:r>
              <a:rPr lang="el-GR" sz="2400" dirty="0">
                <a:solidFill>
                  <a:schemeClr val="tx2"/>
                </a:solidFill>
              </a:rPr>
              <a:t>: </a:t>
            </a:r>
            <a:r>
              <a:rPr lang="el-GR" sz="2400" b="1" i="1" dirty="0">
                <a:solidFill>
                  <a:srgbClr val="FF0000"/>
                </a:solidFill>
              </a:rPr>
              <a:t>2008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Two beams circulate in opposite directions driven by </a:t>
            </a:r>
            <a:r>
              <a:rPr lang="en-GB" sz="2400" b="1" i="1" dirty="0">
                <a:solidFill>
                  <a:schemeClr val="tx2"/>
                </a:solidFill>
              </a:rPr>
              <a:t>1232 superconducting dipoles</a:t>
            </a:r>
            <a:r>
              <a:rPr lang="en-GB" sz="2400" dirty="0">
                <a:solidFill>
                  <a:schemeClr val="tx2"/>
                </a:solidFill>
              </a:rPr>
              <a:t>, 14.3m long with up to 8T field in temperatures of </a:t>
            </a:r>
            <a:r>
              <a:rPr lang="en-US" sz="2400" dirty="0">
                <a:solidFill>
                  <a:schemeClr val="tx2"/>
                </a:solidFill>
                <a:cs typeface="Times New Roman"/>
              </a:rPr>
              <a:t>1.9 K</a:t>
            </a:r>
            <a:endParaRPr lang="el-GR" sz="2400" dirty="0">
              <a:solidFill>
                <a:schemeClr val="tx2"/>
              </a:solidFill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Operates with protons and ions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726A5821-C6CC-9613-18AD-8005452E3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421082"/>
              </p:ext>
            </p:extLst>
          </p:nvPr>
        </p:nvGraphicFramePr>
        <p:xfrm>
          <a:off x="5863068" y="1153561"/>
          <a:ext cx="4340000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3977985" imgH="3977985" progId="">
                  <p:embed/>
                </p:oleObj>
              </mc:Choice>
              <mc:Fallback>
                <p:oleObj name="Photo Editor Photo" r:id="rId3" imgW="3977985" imgH="3977985" progId="">
                  <p:embed/>
                  <p:pic>
                    <p:nvPicPr>
                      <p:cNvPr id="7" name="Object 2">
                        <a:extLst>
                          <a:ext uri="{FF2B5EF4-FFF2-40B4-BE49-F238E27FC236}">
                            <a16:creationId xmlns:a16="http://schemas.microsoft.com/office/drawing/2014/main" id="{C31C1138-D3C1-504F-A1C2-45D0FA7493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3068" y="1153561"/>
                        <a:ext cx="4340000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58805-04AD-001E-7F05-540C9676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4ABA-23A2-46C0-A148-DC048FF8017B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304C2-5958-BD87-ECBE-A57FD2874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7D627C-0491-3D9F-4D5B-E0C9D6FB0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6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37</a:t>
            </a:fld>
            <a:endParaRPr lang="en-GB"/>
          </a:p>
        </p:txBody>
      </p:sp>
      <p:pic>
        <p:nvPicPr>
          <p:cNvPr id="4" name="mke-s-2.mov">
            <a:hlinkClick r:id="" action="ppaction://media"/>
            <a:extLst>
              <a:ext uri="{FF2B5EF4-FFF2-40B4-BE49-F238E27FC236}">
                <a16:creationId xmlns:a16="http://schemas.microsoft.com/office/drawing/2014/main" id="{7122A6FF-215A-02B2-9AD2-9F436038A8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05377" y="1650918"/>
            <a:ext cx="7496046" cy="35189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58" y="1604736"/>
            <a:ext cx="4012047" cy="378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 fact, the bunches can interact with the environment in the accelerator (vacuum pipe, cavities, instrumentation devices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As the bunches move on the s direction, they can create fields: “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Wakefield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wakefield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depends on the distribution of our bunches and can cause a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collective response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265BB-E28F-CF7E-5E73-8BD050C3237A}"/>
              </a:ext>
            </a:extLst>
          </p:cNvPr>
          <p:cNvSpPr txBox="1"/>
          <p:nvPr/>
        </p:nvSpPr>
        <p:spPr>
          <a:xfrm>
            <a:off x="0" y="6234196"/>
            <a:ext cx="1104438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Rumolo,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“Instabilities Part I: Introduction – multiparticle systems, macroparticle models and wake functions”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73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731AEDE-DDE7-4E58-A61C-B8E2EF6B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641" y="3723426"/>
            <a:ext cx="3548733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38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144" y="1637743"/>
            <a:ext cx="401204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This collective response can result in “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intra-bunch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” motion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amplitude of this motion can increase in time leading to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large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 case of multiple bunches in a ring,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“bunch-by-bunch”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motion, some of them can be affected more than others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265BB-E28F-CF7E-5E73-8BD050C3237A}"/>
              </a:ext>
            </a:extLst>
          </p:cNvPr>
          <p:cNvSpPr txBox="1"/>
          <p:nvPr/>
        </p:nvSpPr>
        <p:spPr>
          <a:xfrm>
            <a:off x="0" y="5777328"/>
            <a:ext cx="6834909" cy="719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I. Mases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</a:rPr>
              <a:t> et al.: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Transverse beam stability and MKP-S heating test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</a:rPr>
              <a:t>”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H. Bartosik: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Beam dynamics and optics studies for the LHC injectors upgrade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”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Koukovini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-Platia et al.: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Source of horizontal instability at the CERN Proton Synchrotron Booster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9F6195-B789-0A96-9FAB-3D4E6E4FE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980" y="1237372"/>
            <a:ext cx="3164057" cy="2520000"/>
          </a:xfrm>
          <a:prstGeom prst="rect">
            <a:avLst/>
          </a:prstGeom>
        </p:spPr>
      </p:pic>
      <p:pic>
        <p:nvPicPr>
          <p:cNvPr id="3" name="Marcador de contenido 7">
            <a:extLst>
              <a:ext uri="{FF2B5EF4-FFF2-40B4-BE49-F238E27FC236}">
                <a16:creationId xmlns:a16="http://schemas.microsoft.com/office/drawing/2014/main" id="{3C6242CF-A3E8-E415-8162-7A7053B359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445763" y="1253965"/>
            <a:ext cx="3527093" cy="5087407"/>
          </a:xfrm>
        </p:spPr>
      </p:pic>
    </p:spTree>
    <p:extLst>
      <p:ext uri="{BB962C8B-B14F-4D97-AF65-F5344CB8AC3E}">
        <p14:creationId xmlns:p14="http://schemas.microsoft.com/office/powerpoint/2010/main" val="105458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Description automatically generated">
            <a:extLst>
              <a:ext uri="{FF2B5EF4-FFF2-40B4-BE49-F238E27FC236}">
                <a16:creationId xmlns:a16="http://schemas.microsoft.com/office/drawing/2014/main" id="{FBA1FF28-1A31-3889-CFD9-9FC069861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639" y="1859809"/>
            <a:ext cx="4741308" cy="36979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12/05/2025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39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7" y="1324727"/>
            <a:ext cx="6113286" cy="378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Curing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Careful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modelling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of the electromagnetic properties of our equipment allows for predictions of certain instabilities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Changes in the design or the materials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of a piece of equipment could suppress this response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Changes in our working conditions (WP)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to avoid the instability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Feedback systems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– observe the bunch motion and apply “kicks” to cancel any deviations from the desired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Introduce nonlinear elements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– they can change the incoherent tune spread and help damping the coherent instability</a:t>
            </a:r>
          </a:p>
          <a:p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3EAC87-B256-191C-3325-E09F5AC4DB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0"/>
          <a:stretch/>
        </p:blipFill>
        <p:spPr>
          <a:xfrm>
            <a:off x="6579639" y="2187610"/>
            <a:ext cx="4971892" cy="252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EB556A-4F04-812C-7960-4C9C359D4623}"/>
              </a:ext>
            </a:extLst>
          </p:cNvPr>
          <p:cNvSpPr txBox="1"/>
          <p:nvPr/>
        </p:nvSpPr>
        <p:spPr>
          <a:xfrm>
            <a:off x="63179" y="5773467"/>
            <a:ext cx="6382327" cy="719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Antuono et al: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PSB impedance and stability studies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Koukovini-Platia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al: “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 of horizontal instability at the CERN Proton Synchrotron Booster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</a:t>
            </a:r>
          </a:p>
          <a:p>
            <a:pPr lvl="0"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C.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Zannini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et al: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The SPS transverse instabilities at injection”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1DCD35-29B6-35D5-E6DD-A4885F378308}"/>
              </a:ext>
            </a:extLst>
          </p:cNvPr>
          <p:cNvGrpSpPr/>
          <p:nvPr/>
        </p:nvGrpSpPr>
        <p:grpSpPr>
          <a:xfrm>
            <a:off x="6579639" y="2050473"/>
            <a:ext cx="4875590" cy="3381307"/>
            <a:chOff x="6579639" y="2050473"/>
            <a:chExt cx="4875590" cy="33813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000D4A-426F-C601-E3B5-360811170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1"/>
            <a:stretch/>
          </p:blipFill>
          <p:spPr>
            <a:xfrm>
              <a:off x="6579639" y="2050473"/>
              <a:ext cx="4875590" cy="331662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FD36CE-688C-8425-20C4-E8AA5DE08BC9}"/>
                </a:ext>
              </a:extLst>
            </p:cNvPr>
            <p:cNvSpPr txBox="1"/>
            <p:nvPr/>
          </p:nvSpPr>
          <p:spPr>
            <a:xfrm>
              <a:off x="7352145" y="2595418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5A2527-164E-F8DE-C34F-6B379E757129}"/>
                </a:ext>
              </a:extLst>
            </p:cNvPr>
            <p:cNvSpPr txBox="1"/>
            <p:nvPr/>
          </p:nvSpPr>
          <p:spPr>
            <a:xfrm rot="5400000">
              <a:off x="8518236" y="1328629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600EFE-B45B-0E22-611C-8AF9BB5F1B6B}"/>
                </a:ext>
              </a:extLst>
            </p:cNvPr>
            <p:cNvSpPr txBox="1"/>
            <p:nvPr/>
          </p:nvSpPr>
          <p:spPr>
            <a:xfrm rot="16200000">
              <a:off x="6146623" y="3383638"/>
              <a:ext cx="123536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octupoles</a:t>
              </a:r>
              <a:endParaRPr lang="en-GB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67B907-0581-F65B-AA56-C8CB742E1A2C}"/>
                </a:ext>
              </a:extLst>
            </p:cNvPr>
            <p:cNvSpPr txBox="1"/>
            <p:nvPr/>
          </p:nvSpPr>
          <p:spPr>
            <a:xfrm rot="5400000">
              <a:off x="9029699" y="4335783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52EE11-C4D4-D946-CABB-8A6147B9E385}"/>
                </a:ext>
              </a:extLst>
            </p:cNvPr>
            <p:cNvSpPr txBox="1"/>
            <p:nvPr/>
          </p:nvSpPr>
          <p:spPr>
            <a:xfrm>
              <a:off x="8746836" y="5124003"/>
              <a:ext cx="12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Sextupoles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7507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3564" y="1467715"/>
            <a:ext cx="4752974" cy="4114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The most common accelerator</a:t>
            </a:r>
          </a:p>
          <a:p>
            <a:r>
              <a:rPr lang="en-GB" sz="2400" dirty="0"/>
              <a:t>Fixed beam trajectory | magnetic field changes synchronous to the energy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US" sz="2400" dirty="0"/>
              <a:t>Magnets around the beam path to control the motion | </a:t>
            </a:r>
            <a:r>
              <a:rPr lang="en-US" sz="2400" b="1" dirty="0">
                <a:solidFill>
                  <a:srgbClr val="FF0000"/>
                </a:solidFill>
              </a:rPr>
              <a:t>bending</a:t>
            </a:r>
            <a:r>
              <a:rPr lang="en-US" sz="2400" dirty="0"/>
              <a:t> (dipoles) &amp; </a:t>
            </a:r>
            <a:r>
              <a:rPr lang="en-US" sz="2400" b="1" dirty="0">
                <a:solidFill>
                  <a:srgbClr val="0000FF"/>
                </a:solidFill>
              </a:rPr>
              <a:t>focusing </a:t>
            </a:r>
            <a:r>
              <a:rPr lang="en-US" sz="2400" dirty="0"/>
              <a:t>(quadrupoles) </a:t>
            </a:r>
          </a:p>
          <a:p>
            <a:pPr lvl="1"/>
            <a:endParaRPr lang="en-US" sz="2000" dirty="0"/>
          </a:p>
          <a:p>
            <a:r>
              <a:rPr lang="en-US" sz="2400" dirty="0"/>
              <a:t>Electric fields used to </a:t>
            </a:r>
            <a:r>
              <a:rPr lang="en-US" sz="2400" b="1" dirty="0">
                <a:solidFill>
                  <a:srgbClr val="008000"/>
                </a:solidFill>
              </a:rPr>
              <a:t>accelerate</a:t>
            </a:r>
            <a:r>
              <a:rPr lang="en-US" sz="2400" dirty="0"/>
              <a:t> (RF cavity) the beam </a:t>
            </a:r>
            <a:endParaRPr lang="el-GR" sz="2400" dirty="0"/>
          </a:p>
          <a:p>
            <a:endParaRPr lang="en-US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30AB-32A0-40F8-BE73-44ECFE30C3A1}" type="datetime1">
              <a:rPr lang="en-GB" smtClean="0"/>
              <a:t>12/05/2025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2D2ED-0477-3B06-D92C-6CB3EFCB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607625"/>
            <a:ext cx="6780161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993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LHC 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E92E466-51D0-B135-E66A-ED6D2D901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4" y="1341515"/>
            <a:ext cx="5498361" cy="33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There are 8 interaction points, in 4 of which the detectors of the main experiments (</a:t>
            </a:r>
            <a:r>
              <a:rPr lang="en-GB" sz="2400" b="1" dirty="0">
                <a:solidFill>
                  <a:schemeClr val="tx2"/>
                </a:solidFill>
              </a:rPr>
              <a:t>ATLAS, CMS, ALICE, LHC-B</a:t>
            </a:r>
            <a:r>
              <a:rPr lang="en-GB" sz="2400" dirty="0">
                <a:solidFill>
                  <a:schemeClr val="tx2"/>
                </a:solidFill>
              </a:rPr>
              <a:t>) are placed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 main purpose: the production, detection and study of </a:t>
            </a:r>
            <a:r>
              <a:rPr lang="en-GB" sz="2400" b="1" i="1" dirty="0">
                <a:solidFill>
                  <a:schemeClr val="tx2"/>
                </a:solidFill>
              </a:rPr>
              <a:t>Higgs bosons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2CDCB6B-4703-2699-0FBF-F5DD2AF0DD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7456"/>
          <a:stretch/>
        </p:blipFill>
        <p:spPr bwMode="auto">
          <a:xfrm>
            <a:off x="5853592" y="1176711"/>
            <a:ext cx="3918644" cy="2520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C8206-678C-7AD0-6F5A-C8900BE6D5C0}"/>
              </a:ext>
            </a:extLst>
          </p:cNvPr>
          <p:cNvSpPr txBox="1"/>
          <p:nvPr/>
        </p:nvSpPr>
        <p:spPr>
          <a:xfrm>
            <a:off x="107841" y="4344162"/>
            <a:ext cx="49606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Ongoing works for its upgrade until 2029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tx2"/>
                </a:solidFill>
              </a:rPr>
              <a:t>High Luminosity LHC (</a:t>
            </a:r>
            <a:r>
              <a:rPr lang="en-GB" sz="2400" b="1" i="1" dirty="0">
                <a:solidFill>
                  <a:schemeClr val="tx2"/>
                </a:solidFill>
              </a:rPr>
              <a:t>HL-LHC</a:t>
            </a:r>
            <a:r>
              <a:rPr lang="en-GB" sz="2400" i="1" dirty="0">
                <a:solidFill>
                  <a:schemeClr val="tx2"/>
                </a:solidFill>
              </a:rPr>
              <a:t>) to increase LHC performance (~x10)</a:t>
            </a:r>
            <a:endParaRPr lang="en-US" sz="2400" i="1" dirty="0">
              <a:solidFill>
                <a:schemeClr val="tx2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1D26F59-3A94-C950-6804-8A641ED16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860" y="1176711"/>
            <a:ext cx="3744000" cy="24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01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8349748" y="1324727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11274493" y="3204782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41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A577DE-6A44-490F-6E00-E126F87919C9}"/>
              </a:ext>
            </a:extLst>
          </p:cNvPr>
          <p:cNvSpPr txBox="1"/>
          <p:nvPr/>
        </p:nvSpPr>
        <p:spPr>
          <a:xfrm>
            <a:off x="336517" y="1490008"/>
            <a:ext cx="68124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LHC</a:t>
            </a:r>
            <a:r>
              <a:rPr lang="en-US" sz="2400" dirty="0">
                <a:solidFill>
                  <a:schemeClr val="tx2"/>
                </a:solidFill>
              </a:rPr>
              <a:t>: Large Hadron Collides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Two beams circulate in opposite directions</a:t>
            </a:r>
            <a:endParaRPr lang="en-US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There are 8 interaction points </a:t>
            </a:r>
            <a:r>
              <a:rPr lang="en-GB" sz="2400" dirty="0">
                <a:solidFill>
                  <a:schemeClr val="tx2"/>
                </a:solidFill>
              </a:rPr>
              <a:t>(4 collision points)</a:t>
            </a: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5181B9-5764-0547-AC2A-C50FB0DC0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28" y="3057973"/>
            <a:ext cx="7267050" cy="3204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20873A-5A46-E62D-9E10-4CD0C0BFCFCE}"/>
              </a:ext>
            </a:extLst>
          </p:cNvPr>
          <p:cNvSpPr txBox="1"/>
          <p:nvPr/>
        </p:nvSpPr>
        <p:spPr>
          <a:xfrm>
            <a:off x="7669543" y="4563084"/>
            <a:ext cx="4114800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Does the interaction affect the dynamics of the system?</a:t>
            </a:r>
            <a:endParaRPr lang="en-GB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6E7408-1EE2-2702-94B3-19805C8A0E02}"/>
              </a:ext>
            </a:extLst>
          </p:cNvPr>
          <p:cNvSpPr txBox="1"/>
          <p:nvPr/>
        </p:nvSpPr>
        <p:spPr>
          <a:xfrm>
            <a:off x="75045" y="1389923"/>
            <a:ext cx="7012709" cy="452431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Does the interaction affect the dynamics of the system?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b="1" i="1" dirty="0">
                <a:solidFill>
                  <a:srgbClr val="C00000"/>
                </a:solidFill>
              </a:rPr>
              <a:t>Of course!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Even the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optics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change drastically to accommodate the need for squeezing down the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beamsize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 minimize the beta functions for the collision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huge increase of the beta functions in the close vicinity of the interaction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interaction of the two beams is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the strongest nonlinearity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in the accelerator</a:t>
            </a:r>
            <a:endParaRPr lang="en-GB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We will only consider part of these effects</a:t>
            </a:r>
          </a:p>
        </p:txBody>
      </p:sp>
      <p:pic>
        <p:nvPicPr>
          <p:cNvPr id="2050" name="Picture 2" descr="Figure 3">
            <a:extLst>
              <a:ext uri="{FF2B5EF4-FFF2-40B4-BE49-F238E27FC236}">
                <a16:creationId xmlns:a16="http://schemas.microsoft.com/office/drawing/2014/main" id="{6C75FB9D-E3AD-5B27-2F3C-747E522AB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93" y="1856645"/>
            <a:ext cx="476250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5FCB52-820F-D8D9-F50E-688B05DF9CE1}"/>
              </a:ext>
            </a:extLst>
          </p:cNvPr>
          <p:cNvSpPr txBox="1"/>
          <p:nvPr/>
        </p:nvSpPr>
        <p:spPr>
          <a:xfrm>
            <a:off x="4103255" y="6237966"/>
            <a:ext cx="8088745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Soubelet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et al: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Rigid waist shift: A new method for local coupling corrections in the LHC interaction regions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314EF5-FA0E-396E-590F-3116DB7CD111}"/>
              </a:ext>
            </a:extLst>
          </p:cNvPr>
          <p:cNvSpPr txBox="1"/>
          <p:nvPr/>
        </p:nvSpPr>
        <p:spPr>
          <a:xfrm>
            <a:off x="7145482" y="1930400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DE7048-1BE1-1BE6-592E-405D6A0A0CE0}"/>
              </a:ext>
            </a:extLst>
          </p:cNvPr>
          <p:cNvSpPr txBox="1"/>
          <p:nvPr/>
        </p:nvSpPr>
        <p:spPr>
          <a:xfrm>
            <a:off x="11525828" y="1847993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B4060D-8470-B1CB-23AF-01CEB6B2702F}"/>
              </a:ext>
            </a:extLst>
          </p:cNvPr>
          <p:cNvSpPr txBox="1"/>
          <p:nvPr/>
        </p:nvSpPr>
        <p:spPr>
          <a:xfrm>
            <a:off x="7145482" y="1939052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A10F32-A190-5A61-59D0-2D286C39EB64}"/>
              </a:ext>
            </a:extLst>
          </p:cNvPr>
          <p:cNvSpPr txBox="1"/>
          <p:nvPr/>
        </p:nvSpPr>
        <p:spPr>
          <a:xfrm>
            <a:off x="11525828" y="1856645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88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B9D124-37C6-17B3-C5E6-A7B3F004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234" y="2255532"/>
            <a:ext cx="7267050" cy="32040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166716" y="1944988"/>
            <a:ext cx="4897582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We can define two different regimes for the beam-beam force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interaction for the colliding bunches –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Head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interaction for the non-colliding bunches –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Long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Both strongly nonlinear </a:t>
            </a:r>
          </a:p>
          <a:p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→ Tune spread!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00C719-08F2-B843-DE3B-1802028FB899}"/>
              </a:ext>
            </a:extLst>
          </p:cNvPr>
          <p:cNvSpPr/>
          <p:nvPr/>
        </p:nvSpPr>
        <p:spPr>
          <a:xfrm>
            <a:off x="5292436" y="2885240"/>
            <a:ext cx="1288010" cy="2680453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0C1BB7D-2E45-CFA0-37E4-C03BADE87C5C}"/>
              </a:ext>
            </a:extLst>
          </p:cNvPr>
          <p:cNvSpPr/>
          <p:nvPr/>
        </p:nvSpPr>
        <p:spPr>
          <a:xfrm>
            <a:off x="7741226" y="3640310"/>
            <a:ext cx="1385454" cy="123767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41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406134" y="1757265"/>
            <a:ext cx="5560556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contribution of the </a:t>
            </a:r>
            <a:r>
              <a:rPr lang="en-US" sz="2400" b="1" i="1" dirty="0">
                <a:solidFill>
                  <a:srgbClr val="C00000"/>
                </a:solidFill>
              </a:rPr>
              <a:t>Head On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to the tune spread is much larger than the </a:t>
            </a:r>
            <a:r>
              <a:rPr lang="en-US" sz="2400" b="1" i="1" dirty="0">
                <a:solidFill>
                  <a:srgbClr val="2241D0"/>
                </a:solidFill>
              </a:rPr>
              <a:t>Long Range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rgbClr val="002060"/>
                </a:solidFill>
              </a:rPr>
              <a:t>Reminder: </a:t>
            </a:r>
            <a:r>
              <a:rPr lang="en-US" sz="2400" dirty="0">
                <a:solidFill>
                  <a:srgbClr val="002060"/>
                </a:solidFill>
              </a:rPr>
              <a:t>the tune spread coming from space charge looks very similar to the head-on!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In reality, during collisions, the two contributions are combined!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→ Dangerous resonances are overlapped!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BE378E-51F1-7094-F0C0-ABF8A796878C}"/>
              </a:ext>
            </a:extLst>
          </p:cNvPr>
          <p:cNvGrpSpPr/>
          <p:nvPr/>
        </p:nvGrpSpPr>
        <p:grpSpPr>
          <a:xfrm>
            <a:off x="7051796" y="1728005"/>
            <a:ext cx="4161415" cy="4213505"/>
            <a:chOff x="7051796" y="1728005"/>
            <a:chExt cx="4161415" cy="42135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5E86F6-F17B-0D62-F161-763E3994E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51796" y="1728005"/>
              <a:ext cx="4161415" cy="42135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D3B296-A308-28FA-6822-E27F7773600B}"/>
                </a:ext>
              </a:extLst>
            </p:cNvPr>
            <p:cNvSpPr txBox="1"/>
            <p:nvPr/>
          </p:nvSpPr>
          <p:spPr>
            <a:xfrm>
              <a:off x="9716655" y="2115128"/>
              <a:ext cx="1228433" cy="7666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121D186-8C2C-5FF5-F703-DC366091A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754" y="1594077"/>
            <a:ext cx="4753062" cy="40401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F7BFBD1-25BF-B895-30D0-4BD4537AAE3A}"/>
              </a:ext>
            </a:extLst>
          </p:cNvPr>
          <p:cNvSpPr txBox="1"/>
          <p:nvPr/>
        </p:nvSpPr>
        <p:spPr>
          <a:xfrm>
            <a:off x="8395854" y="6020948"/>
            <a:ext cx="367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S. </a:t>
            </a:r>
            <a:r>
              <a:rPr lang="en-US" sz="1800" kern="0" dirty="0" err="1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Fartoukh</a:t>
            </a: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 et al., PRSTAB, 2015</a:t>
            </a:r>
            <a:endParaRPr lang="en-US" sz="180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83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21099" y="1138237"/>
            <a:ext cx="7120602" cy="378565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Mitigation strategies: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contribution of the </a:t>
            </a:r>
            <a:r>
              <a:rPr lang="en-US" sz="2400" dirty="0">
                <a:solidFill>
                  <a:srgbClr val="002060"/>
                </a:solidFill>
              </a:rPr>
              <a:t>long-range interaction is very similar to that of a wire in the vicinity of the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2060"/>
                </a:solidFill>
              </a:rPr>
              <a:t>Attempting compensation with a wire – </a:t>
            </a:r>
            <a:r>
              <a:rPr lang="en-US" sz="2400" b="1" i="1" dirty="0">
                <a:solidFill>
                  <a:srgbClr val="002060"/>
                </a:solidFill>
              </a:rPr>
              <a:t>tunespread shape dominated by the head on 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To avoid losses from strong resonances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careful tune choice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apply corrections using dedicated elements (up to </a:t>
            </a:r>
            <a:r>
              <a:rPr lang="en-US" sz="2400" dirty="0" err="1">
                <a:solidFill>
                  <a:srgbClr val="002060"/>
                </a:solidFill>
              </a:rPr>
              <a:t>dodecapole</a:t>
            </a:r>
            <a:r>
              <a:rPr lang="en-US" sz="2400" dirty="0">
                <a:solidFill>
                  <a:srgbClr val="002060"/>
                </a:solidFill>
              </a:rPr>
              <a:t> correctors installed in the LHC!)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7BFBD1-25BF-B895-30D0-4BD4537AAE3A}"/>
              </a:ext>
            </a:extLst>
          </p:cNvPr>
          <p:cNvSpPr txBox="1"/>
          <p:nvPr/>
        </p:nvSpPr>
        <p:spPr>
          <a:xfrm>
            <a:off x="8395854" y="6020948"/>
            <a:ext cx="367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S. </a:t>
            </a:r>
            <a:r>
              <a:rPr lang="en-US" sz="1800" kern="0" dirty="0" err="1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Fartoukh</a:t>
            </a: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 et al., PRSTAB, 2015</a:t>
            </a:r>
            <a:endParaRPr lang="en-US" sz="18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EB39C9-CE98-730E-D05B-2A9447239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606" y="1584037"/>
            <a:ext cx="4744015" cy="40324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B7FD77-C91C-C598-7770-9CDE6FCF9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37" y="4896447"/>
            <a:ext cx="4694173" cy="14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0FFA7F-B7FD-0683-2E9F-CA7FDC53454C}"/>
              </a:ext>
            </a:extLst>
          </p:cNvPr>
          <p:cNvSpPr txBox="1"/>
          <p:nvPr/>
        </p:nvSpPr>
        <p:spPr>
          <a:xfrm>
            <a:off x="912237" y="6231807"/>
            <a:ext cx="6133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P. Belanger et al</a:t>
            </a:r>
            <a:r>
              <a:rPr lang="en-US" sz="1400" i="1" kern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., HL LHC </a:t>
            </a:r>
            <a:r>
              <a:rPr lang="en-US" sz="1400" i="1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collaboration meeting 2023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91353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364"/>
            <a:ext cx="11018520" cy="1325563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46</a:t>
            </a:fld>
            <a:endParaRPr lang="en-GB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6210B4C4-5351-6F29-3B10-4101CF628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/>
          </a:bodyPr>
          <a:lstStyle/>
          <a:p>
            <a:r>
              <a:rPr lang="en-US" sz="2400" dirty="0"/>
              <a:t>Delivering high Luminosity for the LHC experiments can be very challenging </a:t>
            </a:r>
          </a:p>
          <a:p>
            <a:r>
              <a:rPr lang="en-US" sz="2400" dirty="0"/>
              <a:t>The various accelerators at CERN work together to produce high quality beams</a:t>
            </a:r>
          </a:p>
          <a:p>
            <a:pPr lvl="1"/>
            <a:r>
              <a:rPr lang="en-US" i="1" dirty="0"/>
              <a:t>Some since 1959!</a:t>
            </a:r>
          </a:p>
          <a:p>
            <a:r>
              <a:rPr lang="en-US" sz="2400" dirty="0"/>
              <a:t>Each accelerator has different characteristics that can lead to very different dynamics!</a:t>
            </a:r>
          </a:p>
          <a:p>
            <a:r>
              <a:rPr lang="en-US" sz="2400" b="1" i="1" dirty="0"/>
              <a:t>We tried giving a single (partial!) example of some effects</a:t>
            </a:r>
            <a:r>
              <a:rPr lang="en-US" sz="2400" i="1" dirty="0"/>
              <a:t>, </a:t>
            </a:r>
            <a:r>
              <a:rPr lang="en-US" sz="2400" b="1" i="1" dirty="0">
                <a:solidFill>
                  <a:srgbClr val="C00000"/>
                </a:solidFill>
              </a:rPr>
              <a:t>but</a:t>
            </a:r>
            <a:r>
              <a:rPr lang="en-US" sz="2400" i="1" dirty="0"/>
              <a:t> </a:t>
            </a:r>
            <a:r>
              <a:rPr lang="en-US" sz="2400" dirty="0"/>
              <a:t>In most cases multiple of these are </a:t>
            </a:r>
            <a:r>
              <a:rPr lang="en-US" sz="2400" b="1" dirty="0">
                <a:solidFill>
                  <a:srgbClr val="C00000"/>
                </a:solidFill>
              </a:rPr>
              <a:t>co-existing</a:t>
            </a:r>
            <a:r>
              <a:rPr lang="en-US" sz="2400" dirty="0"/>
              <a:t>!</a:t>
            </a:r>
          </a:p>
          <a:p>
            <a:pPr lvl="1"/>
            <a:r>
              <a:rPr lang="en-US" dirty="0"/>
              <a:t>PSB: space charge + instabilities + bunch splitting (not for LHC)</a:t>
            </a:r>
          </a:p>
          <a:p>
            <a:pPr lvl="1"/>
            <a:r>
              <a:rPr lang="en-US" dirty="0"/>
              <a:t>PS: bunch tailoring +  space charge + instabilities + transition crossing </a:t>
            </a:r>
          </a:p>
          <a:p>
            <a:pPr lvl="1"/>
            <a:r>
              <a:rPr lang="en-US" dirty="0"/>
              <a:t>SPS: instabilities + space charge + transition crossing (not for LHC) </a:t>
            </a:r>
          </a:p>
          <a:p>
            <a:pPr lvl="1"/>
            <a:r>
              <a:rPr lang="en-US" dirty="0"/>
              <a:t>LHC: </a:t>
            </a:r>
            <a:r>
              <a:rPr lang="en-GB" dirty="0"/>
              <a:t>beam-beam + instabilities + optics perturbations 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dirty="0"/>
              <a:t>In our continuous efforts to improve our beams for all the CERN experiments we end up with more challenges that we need to overcome!</a:t>
            </a:r>
          </a:p>
        </p:txBody>
      </p:sp>
    </p:spTree>
    <p:extLst>
      <p:ext uri="{BB962C8B-B14F-4D97-AF65-F5344CB8AC3E}">
        <p14:creationId xmlns:p14="http://schemas.microsoft.com/office/powerpoint/2010/main" val="405298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Field expansion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497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33233F4-2C30-0E1C-C5C5-80B167701A26}"/>
                  </a:ext>
                </a:extLst>
              </p:cNvPr>
              <p:cNvSpPr/>
              <p:nvPr/>
            </p:nvSpPr>
            <p:spPr>
              <a:xfrm>
                <a:off x="374870" y="3520900"/>
                <a:ext cx="11606409" cy="7701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+…=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𝑜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33233F4-2C30-0E1C-C5C5-80B167701A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70" y="3520900"/>
                <a:ext cx="11606409" cy="7701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Group 1028">
            <a:extLst>
              <a:ext uri="{FF2B5EF4-FFF2-40B4-BE49-F238E27FC236}">
                <a16:creationId xmlns:a16="http://schemas.microsoft.com/office/drawing/2014/main" id="{74C7C802-D905-765F-ED96-AB5D5F41FBE7}"/>
              </a:ext>
            </a:extLst>
          </p:cNvPr>
          <p:cNvGrpSpPr>
            <a:grpSpLocks/>
          </p:cNvGrpSpPr>
          <p:nvPr/>
        </p:nvGrpSpPr>
        <p:grpSpPr bwMode="auto">
          <a:xfrm>
            <a:off x="281709" y="1293893"/>
            <a:ext cx="3074300" cy="1920362"/>
            <a:chOff x="3552" y="432"/>
            <a:chExt cx="1584" cy="720"/>
          </a:xfrm>
        </p:grpSpPr>
        <p:sp>
          <p:nvSpPr>
            <p:cNvPr id="63" name="Oval 1029">
              <a:extLst>
                <a:ext uri="{FF2B5EF4-FFF2-40B4-BE49-F238E27FC236}">
                  <a16:creationId xmlns:a16="http://schemas.microsoft.com/office/drawing/2014/main" id="{26339566-A09A-8338-1462-A4709190B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816"/>
              <a:ext cx="1248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1030">
              <a:extLst>
                <a:ext uri="{FF2B5EF4-FFF2-40B4-BE49-F238E27FC236}">
                  <a16:creationId xmlns:a16="http://schemas.microsoft.com/office/drawing/2014/main" id="{CC2D7F09-DF7F-64A4-F1FC-1F16595B98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912"/>
              <a:ext cx="52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1031">
              <a:extLst>
                <a:ext uri="{FF2B5EF4-FFF2-40B4-BE49-F238E27FC236}">
                  <a16:creationId xmlns:a16="http://schemas.microsoft.com/office/drawing/2014/main" id="{09379A48-5642-2A4A-C83C-2F1596A34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0" y="528"/>
              <a:ext cx="0" cy="3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1032">
              <a:extLst>
                <a:ext uri="{FF2B5EF4-FFF2-40B4-BE49-F238E27FC236}">
                  <a16:creationId xmlns:a16="http://schemas.microsoft.com/office/drawing/2014/main" id="{6638B885-4952-25D3-B90F-05FB88E069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0" y="764"/>
              <a:ext cx="312" cy="1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033">
              <a:extLst>
                <a:ext uri="{FF2B5EF4-FFF2-40B4-BE49-F238E27FC236}">
                  <a16:creationId xmlns:a16="http://schemas.microsoft.com/office/drawing/2014/main" id="{FCF4AA32-E0A3-3B00-F3D0-44E841005E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00" y="816"/>
              <a:ext cx="36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1034">
              <a:extLst>
                <a:ext uri="{FF2B5EF4-FFF2-40B4-BE49-F238E27FC236}">
                  <a16:creationId xmlns:a16="http://schemas.microsoft.com/office/drawing/2014/main" id="{6A7CE4E9-84FA-2570-155A-A8183B688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624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x</a:t>
              </a:r>
              <a:endParaRPr lang="en-GB" sz="1400" b="1"/>
            </a:p>
          </p:txBody>
        </p:sp>
        <p:sp>
          <p:nvSpPr>
            <p:cNvPr id="69" name="Rectangle 1035">
              <a:extLst>
                <a:ext uri="{FF2B5EF4-FFF2-40B4-BE49-F238E27FC236}">
                  <a16:creationId xmlns:a16="http://schemas.microsoft.com/office/drawing/2014/main" id="{8682A3F6-4E5F-CB40-FC20-45ED59912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432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y</a:t>
              </a:r>
              <a:endParaRPr lang="en-GB" sz="1400" b="1"/>
            </a:p>
          </p:txBody>
        </p:sp>
        <p:sp>
          <p:nvSpPr>
            <p:cNvPr id="70" name="Rectangle 1036">
              <a:extLst>
                <a:ext uri="{FF2B5EF4-FFF2-40B4-BE49-F238E27FC236}">
                  <a16:creationId xmlns:a16="http://schemas.microsoft.com/office/drawing/2014/main" id="{AEC8F151-A085-31C0-B7BA-05BE48CBC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624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s</a:t>
              </a:r>
              <a:endParaRPr lang="en-GB" sz="1400" b="1"/>
            </a:p>
          </p:txBody>
        </p:sp>
        <p:sp>
          <p:nvSpPr>
            <p:cNvPr id="71" name="Rectangle 1037">
              <a:extLst>
                <a:ext uri="{FF2B5EF4-FFF2-40B4-BE49-F238E27FC236}">
                  <a16:creationId xmlns:a16="http://schemas.microsoft.com/office/drawing/2014/main" id="{BDB1E51C-1C7A-1FE7-7160-ADD74A354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1" y="912"/>
              <a:ext cx="15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l-GR" sz="1000" b="1"/>
                <a:t>ρ</a:t>
              </a:r>
              <a:endParaRPr lang="en-GB" sz="1000" b="1"/>
            </a:p>
          </p:txBody>
        </p:sp>
        <p:sp>
          <p:nvSpPr>
            <p:cNvPr id="72" name="Rectangle 1038">
              <a:extLst>
                <a:ext uri="{FF2B5EF4-FFF2-40B4-BE49-F238E27FC236}">
                  <a16:creationId xmlns:a16="http://schemas.microsoft.com/office/drawing/2014/main" id="{5CF4FD9A-17B2-547F-5902-F25D3C50C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672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Wingdings" pitchFamily="-112" charset="2"/>
                <a:buNone/>
              </a:pPr>
              <a:r>
                <a:rPr lang="en-GB" sz="1000" b="1">
                  <a:ea typeface="Times New Roman" pitchFamily="-112" charset="0"/>
                  <a:cs typeface="Times New Roman" pitchFamily="-112" charset="0"/>
                </a:rPr>
                <a:t>design orbit</a:t>
              </a:r>
            </a:p>
          </p:txBody>
        </p:sp>
        <p:sp>
          <p:nvSpPr>
            <p:cNvPr id="73" name="Oval 1039">
              <a:extLst>
                <a:ext uri="{FF2B5EF4-FFF2-40B4-BE49-F238E27FC236}">
                  <a16:creationId xmlns:a16="http://schemas.microsoft.com/office/drawing/2014/main" id="{95088999-4CAF-137D-5235-FB218753D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86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Content Placeholder 4">
            <a:extLst>
              <a:ext uri="{FF2B5EF4-FFF2-40B4-BE49-F238E27FC236}">
                <a16:creationId xmlns:a16="http://schemas.microsoft.com/office/drawing/2014/main" id="{DEF2456E-92B7-490A-0B10-788E1EA5C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972" y="1324726"/>
            <a:ext cx="7941748" cy="2471419"/>
          </a:xfrm>
        </p:spPr>
        <p:txBody>
          <a:bodyPr>
            <a:noAutofit/>
          </a:bodyPr>
          <a:lstStyle/>
          <a:p>
            <a:r>
              <a:rPr lang="en-GB" sz="2400" dirty="0"/>
              <a:t>In a synchrotron we want to study particles on the design orbit</a:t>
            </a:r>
          </a:p>
          <a:p>
            <a:r>
              <a:rPr lang="en-GB" sz="2400" dirty="0"/>
              <a:t>Magnetic fields are present all along s</a:t>
            </a:r>
          </a:p>
          <a:p>
            <a:r>
              <a:rPr lang="en-GB" sz="2400" dirty="0"/>
              <a:t>The magnetic field at the vicinity of the particle can be expanded as: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27A1D75-033D-2AAA-E7DE-27803203AED0}"/>
              </a:ext>
            </a:extLst>
          </p:cNvPr>
          <p:cNvSpPr/>
          <p:nvPr/>
        </p:nvSpPr>
        <p:spPr>
          <a:xfrm>
            <a:off x="7850909" y="3520901"/>
            <a:ext cx="397456" cy="8571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38CA734-CDD3-A2B9-6838-B2E6DDE07002}"/>
              </a:ext>
            </a:extLst>
          </p:cNvPr>
          <p:cNvSpPr/>
          <p:nvPr/>
        </p:nvSpPr>
        <p:spPr>
          <a:xfrm>
            <a:off x="1174071" y="5123288"/>
            <a:ext cx="1366326" cy="49894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84C86C5-9737-91A4-C60F-2032FA8576B6}"/>
              </a:ext>
            </a:extLst>
          </p:cNvPr>
          <p:cNvSpPr/>
          <p:nvPr/>
        </p:nvSpPr>
        <p:spPr>
          <a:xfrm>
            <a:off x="8317508" y="3520900"/>
            <a:ext cx="489820" cy="857130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E6109E9-CAFD-2052-36F2-281ECA3533BD}"/>
              </a:ext>
            </a:extLst>
          </p:cNvPr>
          <p:cNvSpPr/>
          <p:nvPr/>
        </p:nvSpPr>
        <p:spPr>
          <a:xfrm>
            <a:off x="3080714" y="5105225"/>
            <a:ext cx="1629771" cy="498948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Quadrupole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05CB465-D438-4B35-18EE-93EB34AC17E6}"/>
              </a:ext>
            </a:extLst>
          </p:cNvPr>
          <p:cNvSpPr/>
          <p:nvPr/>
        </p:nvSpPr>
        <p:spPr>
          <a:xfrm>
            <a:off x="8996218" y="3389739"/>
            <a:ext cx="2142837" cy="1062181"/>
          </a:xfrm>
          <a:prstGeom prst="roundRect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378DBAC-4B30-8A57-98DB-C7D9F350B2C2}"/>
              </a:ext>
            </a:extLst>
          </p:cNvPr>
          <p:cNvSpPr/>
          <p:nvPr/>
        </p:nvSpPr>
        <p:spPr>
          <a:xfrm>
            <a:off x="1938451" y="4546002"/>
            <a:ext cx="1934668" cy="4989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Linear terms 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0BD2B15-4398-746A-4049-C29A14755F1B}"/>
              </a:ext>
            </a:extLst>
          </p:cNvPr>
          <p:cNvSpPr/>
          <p:nvPr/>
        </p:nvSpPr>
        <p:spPr>
          <a:xfrm>
            <a:off x="6710987" y="4799524"/>
            <a:ext cx="4428068" cy="1294247"/>
          </a:xfrm>
          <a:prstGeom prst="roundRect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98F0DE9-8911-B741-F9E4-4256B85A063C}"/>
              </a:ext>
            </a:extLst>
          </p:cNvPr>
          <p:cNvSpPr/>
          <p:nvPr/>
        </p:nvSpPr>
        <p:spPr>
          <a:xfrm>
            <a:off x="7900382" y="4815459"/>
            <a:ext cx="2306184" cy="52030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Higher order terms 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05501A0-6686-6087-031F-C3FFBAEBD531}"/>
              </a:ext>
            </a:extLst>
          </p:cNvPr>
          <p:cNvSpPr/>
          <p:nvPr/>
        </p:nvSpPr>
        <p:spPr>
          <a:xfrm>
            <a:off x="7226424" y="5403396"/>
            <a:ext cx="1366326" cy="498948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Sextupole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9D775A4-073F-43CD-003D-8E034ABB95DD}"/>
              </a:ext>
            </a:extLst>
          </p:cNvPr>
          <p:cNvSpPr/>
          <p:nvPr/>
        </p:nvSpPr>
        <p:spPr>
          <a:xfrm>
            <a:off x="9038622" y="5403396"/>
            <a:ext cx="1419988" cy="498948"/>
          </a:xfrm>
          <a:prstGeom prst="rect">
            <a:avLst/>
          </a:prstGeom>
          <a:noFill/>
          <a:ln w="28575">
            <a:solidFill>
              <a:srgbClr val="00B7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Octupole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AACDD8E-D143-6A22-FD1F-8D2F5AF1BF0A}"/>
              </a:ext>
            </a:extLst>
          </p:cNvPr>
          <p:cNvSpPr/>
          <p:nvPr/>
        </p:nvSpPr>
        <p:spPr>
          <a:xfrm>
            <a:off x="8996218" y="3499915"/>
            <a:ext cx="840217" cy="857129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BA09144-ED2E-2C6A-4C22-864B40FFA3B0}"/>
              </a:ext>
            </a:extLst>
          </p:cNvPr>
          <p:cNvSpPr/>
          <p:nvPr/>
        </p:nvSpPr>
        <p:spPr>
          <a:xfrm>
            <a:off x="9967825" y="3495400"/>
            <a:ext cx="840217" cy="857129"/>
          </a:xfrm>
          <a:prstGeom prst="ellipse">
            <a:avLst/>
          </a:prstGeom>
          <a:noFill/>
          <a:ln w="28575">
            <a:solidFill>
              <a:srgbClr val="00B7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B2DA600-1152-91B0-BD6D-E3B5EFDF0122}"/>
              </a:ext>
            </a:extLst>
          </p:cNvPr>
          <p:cNvSpPr/>
          <p:nvPr/>
        </p:nvSpPr>
        <p:spPr>
          <a:xfrm>
            <a:off x="7823929" y="3398573"/>
            <a:ext cx="1093682" cy="106917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E14FBDC-DA17-029E-A621-3AE6D7027B60}"/>
              </a:ext>
            </a:extLst>
          </p:cNvPr>
          <p:cNvSpPr/>
          <p:nvPr/>
        </p:nvSpPr>
        <p:spPr>
          <a:xfrm>
            <a:off x="736178" y="4514161"/>
            <a:ext cx="4428068" cy="175922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6F1944B-1E27-8800-B1C3-1736B59B5B39}"/>
                  </a:ext>
                </a:extLst>
              </p:cNvPr>
              <p:cNvSpPr txBox="1"/>
              <p:nvPr/>
            </p:nvSpPr>
            <p:spPr>
              <a:xfrm>
                <a:off x="10557549" y="5505414"/>
                <a:ext cx="5815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6F1944B-1E27-8800-B1C3-1736B59B5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7549" y="5505414"/>
                <a:ext cx="58150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Rectangle 94">
            <a:extLst>
              <a:ext uri="{FF2B5EF4-FFF2-40B4-BE49-F238E27FC236}">
                <a16:creationId xmlns:a16="http://schemas.microsoft.com/office/drawing/2014/main" id="{D3B488A4-8F8C-35C1-E174-FA436DF69858}"/>
              </a:ext>
            </a:extLst>
          </p:cNvPr>
          <p:cNvSpPr/>
          <p:nvPr/>
        </p:nvSpPr>
        <p:spPr>
          <a:xfrm>
            <a:off x="891165" y="5732415"/>
            <a:ext cx="4207307" cy="4989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Sufficient terms for a synchrotron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4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75" grpId="0" animBg="1"/>
      <p:bldP spid="76" grpId="0" animBg="1"/>
      <p:bldP spid="77" grpId="0" animBg="1"/>
      <p:bldP spid="78" grpId="0" animBg="1"/>
      <p:bldP spid="79" grpId="0" animBg="1"/>
      <p:bldP spid="83" grpId="0"/>
      <p:bldP spid="84" grpId="0" animBg="1"/>
      <p:bldP spid="85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/>
      <p:bldP spid="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FODO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BD226663-8C41-4EA6-0189-25C69F3B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4048" y="1267963"/>
            <a:ext cx="8034675" cy="559491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2200" dirty="0"/>
              <a:t>The equations of motion moving along the FODO structure:</a:t>
            </a:r>
          </a:p>
        </p:txBody>
      </p:sp>
      <p:pic>
        <p:nvPicPr>
          <p:cNvPr id="10" name="Picture 2" descr="Willering">
            <a:extLst>
              <a:ext uri="{FF2B5EF4-FFF2-40B4-BE49-F238E27FC236}">
                <a16:creationId xmlns:a16="http://schemas.microsoft.com/office/drawing/2014/main" id="{701981A3-8BD4-F48F-692B-4D613D2D9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17" y="1324727"/>
            <a:ext cx="3492475" cy="2369894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x^prime_prime_+_.pdf">
            <a:extLst>
              <a:ext uri="{FF2B5EF4-FFF2-40B4-BE49-F238E27FC236}">
                <a16:creationId xmlns:a16="http://schemas.microsoft.com/office/drawing/2014/main" id="{6C64330D-185A-F740-B81E-9EB4A6EE8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410" y="1611900"/>
            <a:ext cx="4595081" cy="1214971"/>
          </a:xfrm>
          <a:prstGeom prst="rect">
            <a:avLst/>
          </a:prstGeom>
          <a:ln w="19050" cmpd="sng">
            <a:noFill/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058589E-74E8-DF2F-9854-D782E190F155}"/>
              </a:ext>
            </a:extLst>
          </p:cNvPr>
          <p:cNvSpPr/>
          <p:nvPr/>
        </p:nvSpPr>
        <p:spPr>
          <a:xfrm>
            <a:off x="6686452" y="1602661"/>
            <a:ext cx="1129032" cy="89034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061E796-D564-53E4-9131-D64D4FF37833}"/>
              </a:ext>
            </a:extLst>
          </p:cNvPr>
          <p:cNvSpPr/>
          <p:nvPr/>
        </p:nvSpPr>
        <p:spPr>
          <a:xfrm>
            <a:off x="8495498" y="1490290"/>
            <a:ext cx="1532024" cy="1044314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2EA4802-D534-8EC7-6EF6-19F4D9CACB25}"/>
              </a:ext>
            </a:extLst>
          </p:cNvPr>
          <p:cNvSpPr/>
          <p:nvPr/>
        </p:nvSpPr>
        <p:spPr>
          <a:xfrm>
            <a:off x="7187961" y="2340502"/>
            <a:ext cx="889406" cy="65615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594A548-FF29-331B-ABEE-95A8EC1C6EAA}"/>
              </a:ext>
            </a:extLst>
          </p:cNvPr>
          <p:cNvSpPr/>
          <p:nvPr/>
        </p:nvSpPr>
        <p:spPr>
          <a:xfrm>
            <a:off x="5722930" y="1546810"/>
            <a:ext cx="962260" cy="686648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526CCC5-ED0F-88EE-FDE4-0BF0F6D5BCC4}"/>
              </a:ext>
            </a:extLst>
          </p:cNvPr>
          <p:cNvSpPr/>
          <p:nvPr/>
        </p:nvSpPr>
        <p:spPr>
          <a:xfrm>
            <a:off x="8732093" y="2649479"/>
            <a:ext cx="2070928" cy="82701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Dipole contribution (weak focusing)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E4A4386-9BA5-23A9-D1A3-0728557E58B1}"/>
              </a:ext>
            </a:extLst>
          </p:cNvPr>
          <p:cNvSpPr/>
          <p:nvPr/>
        </p:nvSpPr>
        <p:spPr>
          <a:xfrm>
            <a:off x="3874240" y="2341981"/>
            <a:ext cx="2571614" cy="82097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Quadrupole contribution</a:t>
            </a:r>
          </a:p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(strong focusing)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BB303F-709A-B778-A9D5-7B3CC0515E71}"/>
              </a:ext>
            </a:extLst>
          </p:cNvPr>
          <p:cNvSpPr/>
          <p:nvPr/>
        </p:nvSpPr>
        <p:spPr>
          <a:xfrm>
            <a:off x="10234188" y="1558719"/>
            <a:ext cx="1481517" cy="55949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Dispersive contribution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7F17503-2D6A-31E7-4BE4-F280B3ABE454}"/>
                  </a:ext>
                </a:extLst>
              </p:cNvPr>
              <p:cNvSpPr/>
              <p:nvPr/>
            </p:nvSpPr>
            <p:spPr>
              <a:xfrm>
                <a:off x="3581400" y="5187702"/>
                <a:ext cx="4302140" cy="1222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 smtClean="0">
                                      <a:latin typeface="Cambria Math" panose="02040503050406030204" pitchFamily="18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𝑫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7F17503-2D6A-31E7-4BE4-F280B3ABE4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5187702"/>
                <a:ext cx="4302140" cy="12222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Content Placeholder 4">
            <a:extLst>
              <a:ext uri="{FF2B5EF4-FFF2-40B4-BE49-F238E27FC236}">
                <a16:creationId xmlns:a16="http://schemas.microsoft.com/office/drawing/2014/main" id="{41979D1A-D033-BC88-5564-F018BDADB3E1}"/>
              </a:ext>
            </a:extLst>
          </p:cNvPr>
          <p:cNvSpPr txBox="1">
            <a:spLocks/>
          </p:cNvSpPr>
          <p:nvPr/>
        </p:nvSpPr>
        <p:spPr>
          <a:xfrm>
            <a:off x="24928" y="3689039"/>
            <a:ext cx="12167072" cy="1619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sz="2000" dirty="0"/>
              <a:t>Setting				    and 		            we obtain </a:t>
            </a:r>
            <a:r>
              <a:rPr lang="en-US" sz="2000" i="1" dirty="0"/>
              <a:t>Hill’s equations, with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(s)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dirty="0"/>
              <a:t>depending on the position </a:t>
            </a:r>
            <a:r>
              <a:rPr lang="en-US" sz="2000" i="1" dirty="0"/>
              <a:t>s </a:t>
            </a:r>
            <a:r>
              <a:rPr lang="en-US" sz="2000" i="1" dirty="0">
                <a:cs typeface="Times New Roman" panose="02020603050405020304" pitchFamily="18" charset="0"/>
              </a:rPr>
              <a:t>and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s+L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) =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(s) </a:t>
            </a:r>
            <a:r>
              <a:rPr lang="en-US" sz="2000" dirty="0"/>
              <a:t>periodic functions, where </a:t>
            </a:r>
            <a:r>
              <a:rPr lang="en-US" sz="2000" i="1" dirty="0">
                <a:cs typeface="Times New Roman" panose="02020603050405020304" pitchFamily="18" charset="0"/>
              </a:rPr>
              <a:t>L</a:t>
            </a:r>
            <a:r>
              <a:rPr lang="en-US" sz="2000" dirty="0"/>
              <a:t> is the periodicity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Solutions describe a quasi harmonic oscillation, where </a:t>
            </a:r>
            <a:r>
              <a:rPr lang="en-US" sz="2000" b="1" dirty="0">
                <a:solidFill>
                  <a:srgbClr val="93318A"/>
                </a:solidFill>
              </a:rPr>
              <a:t>amplitude</a:t>
            </a:r>
            <a:r>
              <a:rPr lang="en-US" sz="2000" dirty="0"/>
              <a:t>,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phase</a:t>
            </a:r>
            <a:r>
              <a:rPr lang="en-US" sz="2000" dirty="0"/>
              <a:t> (and </a:t>
            </a:r>
            <a:r>
              <a:rPr lang="en-US" sz="2000" b="1" dirty="0">
                <a:solidFill>
                  <a:schemeClr val="tx1"/>
                </a:solidFill>
              </a:rPr>
              <a:t>dispersion</a:t>
            </a:r>
            <a:r>
              <a:rPr lang="en-US" sz="2000" dirty="0"/>
              <a:t>) depend on the position s in the ring</a:t>
            </a:r>
            <a:endParaRPr lang="el-GR" sz="2000" dirty="0"/>
          </a:p>
        </p:txBody>
      </p:sp>
      <p:pic>
        <p:nvPicPr>
          <p:cNvPr id="45" name="Picture 44" descr="K_x(s)_=_left(_k.pdf">
            <a:extLst>
              <a:ext uri="{FF2B5EF4-FFF2-40B4-BE49-F238E27FC236}">
                <a16:creationId xmlns:a16="http://schemas.microsoft.com/office/drawing/2014/main" id="{77C5502F-5A63-AF5F-062E-946FB733E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82" y="3605702"/>
            <a:ext cx="2705100" cy="622300"/>
          </a:xfrm>
          <a:prstGeom prst="rect">
            <a:avLst/>
          </a:prstGeom>
        </p:spPr>
      </p:pic>
      <p:pic>
        <p:nvPicPr>
          <p:cNvPr id="46" name="Picture 45" descr="K_y(s)_=_-k(s).pdf">
            <a:extLst>
              <a:ext uri="{FF2B5EF4-FFF2-40B4-BE49-F238E27FC236}">
                <a16:creationId xmlns:a16="http://schemas.microsoft.com/office/drawing/2014/main" id="{9F35C7F1-405F-F3E6-4E95-F8EA1CE6AD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3855342"/>
            <a:ext cx="1612900" cy="27940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DA3A0C99-3EC3-7A10-8EA4-B5947EC5D09E}"/>
              </a:ext>
            </a:extLst>
          </p:cNvPr>
          <p:cNvSpPr/>
          <p:nvPr/>
        </p:nvSpPr>
        <p:spPr>
          <a:xfrm>
            <a:off x="4491536" y="5275263"/>
            <a:ext cx="942677" cy="1040135"/>
          </a:xfrm>
          <a:prstGeom prst="ellipse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CD9E867-235C-D67A-23ED-370F084E5AB1}"/>
              </a:ext>
            </a:extLst>
          </p:cNvPr>
          <p:cNvSpPr/>
          <p:nvPr/>
        </p:nvSpPr>
        <p:spPr>
          <a:xfrm>
            <a:off x="5716199" y="5314576"/>
            <a:ext cx="942677" cy="1040135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1DA3534-9884-1BA2-72ED-631CAF1ED228}"/>
              </a:ext>
            </a:extLst>
          </p:cNvPr>
          <p:cNvSpPr/>
          <p:nvPr/>
        </p:nvSpPr>
        <p:spPr>
          <a:xfrm>
            <a:off x="6841665" y="5671127"/>
            <a:ext cx="942677" cy="79216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6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4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9" grpId="0" animBg="1"/>
      <p:bldP spid="51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5611"/>
            <a:ext cx="10515600" cy="1325563"/>
          </a:xfrm>
        </p:spPr>
        <p:txBody>
          <a:bodyPr/>
          <a:lstStyle/>
          <a:p>
            <a:r>
              <a:rPr lang="en-US" dirty="0"/>
              <a:t>Transverse motion – </a:t>
            </a:r>
            <a:r>
              <a:rPr lang="en-US" dirty="0" err="1"/>
              <a:t>betatron</a:t>
            </a:r>
            <a:r>
              <a:rPr lang="en-US" dirty="0"/>
              <a:t> oscillations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12/05/2025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44775-2560-65EE-49EF-A6D38AD190E5}"/>
                  </a:ext>
                </a:extLst>
              </p:cNvPr>
              <p:cNvSpPr txBox="1"/>
              <p:nvPr/>
            </p:nvSpPr>
            <p:spPr>
              <a:xfrm>
                <a:off x="4016311" y="1341730"/>
                <a:ext cx="8040180" cy="4752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Particles perform </a:t>
                </a:r>
                <a:r>
                  <a:rPr lang="en-US" sz="2200" b="1" dirty="0">
                    <a:solidFill>
                      <a:srgbClr val="C00000"/>
                    </a:solidFill>
                  </a:rPr>
                  <a:t>oscillations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(</a:t>
                </a:r>
                <a:r>
                  <a:rPr lang="en-US" sz="2200" b="1" dirty="0" err="1">
                    <a:solidFill>
                      <a:srgbClr val="C00000"/>
                    </a:solidFill>
                  </a:rPr>
                  <a:t>betatron</a:t>
                </a:r>
                <a:r>
                  <a:rPr lang="en-US" sz="2200" dirty="0">
                    <a:solidFill>
                      <a:srgbClr val="C00000"/>
                    </a:solidFill>
                  </a:rPr>
                  <a:t>) 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around the </a:t>
                </a:r>
                <a:r>
                  <a:rPr lang="en-US" sz="2200" b="1" dirty="0">
                    <a:solidFill>
                      <a:schemeClr val="accent5">
                        <a:lumMod val="50000"/>
                      </a:schemeClr>
                    </a:solidFill>
                  </a:rPr>
                  <a:t>design orbit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The motion is bound from the </a:t>
                </a:r>
                <a:r>
                  <a:rPr lang="en-US" sz="2200" b="1" dirty="0">
                    <a:solidFill>
                      <a:srgbClr val="0070C0"/>
                    </a:solidFill>
                  </a:rPr>
                  <a:t>envelope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, </a:t>
                </a:r>
                <a:endParaRPr lang="en-US" sz="2200" b="1" i="1" dirty="0">
                  <a:solidFill>
                    <a:schemeClr val="accent5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beta function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characteristic of the ring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emittance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is a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constant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of the motion (Liouville’s theorem: the area is preserved)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It defines an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ellipse in the phase space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(Courant-Snyder invariant)</a:t>
                </a:r>
              </a:p>
              <a:p>
                <a:pPr lvl="2"/>
                <a:r>
                  <a:rPr lang="en-US" sz="200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l-G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)+2</m:t>
                    </m:r>
                    <m:sSub>
                      <m:sSubPr>
                        <m:ctrlP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)+2</m:t>
                    </m:r>
                    <m:sSub>
                      <m:sSubPr>
                        <m:ctrlP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p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,</a:t>
                </a:r>
              </a:p>
              <a:p>
                <a:pPr lvl="1"/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	</a:t>
                </a:r>
                <a:r>
                  <a:rPr lang="el-GR" sz="2000" dirty="0">
                    <a:solidFill>
                      <a:schemeClr val="accent5">
                        <a:lumMod val="50000"/>
                      </a:schemeClr>
                    </a:solidFill>
                  </a:rPr>
                  <a:t>     α,β,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y:	optics functions</a:t>
                </a:r>
                <a:endParaRPr lang="el-GR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It cannot be changed by the optics functions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envelope gives the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beam size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of a particle ensemble</a:t>
                </a:r>
                <a:endParaRPr lang="en-US" sz="22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# of oscillations per turn, </a:t>
                </a:r>
                <a:r>
                  <a:rPr lang="en-US" sz="2200" b="1" u="sng" dirty="0">
                    <a:solidFill>
                      <a:schemeClr val="accent5">
                        <a:lumMod val="50000"/>
                      </a:schemeClr>
                    </a:solidFill>
                  </a:rPr>
                  <a:t>tune: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44775-2560-65EE-49EF-A6D38AD19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311" y="1341730"/>
                <a:ext cx="8040180" cy="4752519"/>
              </a:xfrm>
              <a:prstGeom prst="rect">
                <a:avLst/>
              </a:prstGeom>
              <a:blipFill>
                <a:blip r:embed="rId2"/>
                <a:stretch>
                  <a:fillRect l="-910" t="-8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88C600B-7CE3-8B67-A67C-DF8F16AA9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72511"/>
            <a:ext cx="3657600" cy="274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987723-5FF7-D60B-B9AD-8A0A9F152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72511"/>
            <a:ext cx="3657600" cy="274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E5A023-2C22-7D6E-BF7A-310C11AD48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66544"/>
            <a:ext cx="3657600" cy="2743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D21BA7-D36C-EDF8-B7F4-AE40A8C8C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66544"/>
            <a:ext cx="3657600" cy="2743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3C75252-F2BB-BC4C-ECC2-8F24DD53C005}"/>
              </a:ext>
            </a:extLst>
          </p:cNvPr>
          <p:cNvSpPr txBox="1"/>
          <p:nvPr/>
        </p:nvSpPr>
        <p:spPr>
          <a:xfrm>
            <a:off x="1958638" y="3792974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 [m]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F373B-F607-D407-0304-FD73F39B5B01}"/>
              </a:ext>
            </a:extLst>
          </p:cNvPr>
          <p:cNvSpPr txBox="1"/>
          <p:nvPr/>
        </p:nvSpPr>
        <p:spPr>
          <a:xfrm rot="16200000">
            <a:off x="-15218" y="2347928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 y[m]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3185C33-6C54-0936-B289-1014F6D6AACB}"/>
              </a:ext>
            </a:extLst>
          </p:cNvPr>
          <p:cNvCxnSpPr>
            <a:cxnSpLocks/>
          </p:cNvCxnSpPr>
          <p:nvPr/>
        </p:nvCxnSpPr>
        <p:spPr>
          <a:xfrm>
            <a:off x="2901015" y="1374852"/>
            <a:ext cx="0" cy="228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B17F760A-A814-2EC7-74D0-9EFBD726EC0B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20000" contrast="40000"/>
          </a:blip>
          <a:stretch>
            <a:fillRect/>
          </a:stretch>
        </p:blipFill>
        <p:spPr>
          <a:xfrm>
            <a:off x="513187" y="4180537"/>
            <a:ext cx="3393225" cy="219317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78CA80F-C132-C988-F3D8-060848BF61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5089674"/>
            <a:ext cx="2080523" cy="822142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E3693521-70A8-1293-B708-17EBD0F79F13}"/>
              </a:ext>
            </a:extLst>
          </p:cNvPr>
          <p:cNvSpPr/>
          <p:nvPr/>
        </p:nvSpPr>
        <p:spPr>
          <a:xfrm>
            <a:off x="2825414" y="4646197"/>
            <a:ext cx="151202" cy="159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407A26-5F5A-FAB5-E8CD-4A0049CDCA2D}"/>
              </a:ext>
            </a:extLst>
          </p:cNvPr>
          <p:cNvSpPr/>
          <p:nvPr/>
        </p:nvSpPr>
        <p:spPr>
          <a:xfrm>
            <a:off x="2295570" y="5468339"/>
            <a:ext cx="151202" cy="15943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1FA7670-4E46-197E-8876-12A81B39D0A0}"/>
              </a:ext>
            </a:extLst>
          </p:cNvPr>
          <p:cNvSpPr/>
          <p:nvPr/>
        </p:nvSpPr>
        <p:spPr>
          <a:xfrm>
            <a:off x="1486973" y="5822217"/>
            <a:ext cx="151202" cy="159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958B06F-8AAD-E7F4-AD02-E9351E98C834}"/>
              </a:ext>
            </a:extLst>
          </p:cNvPr>
          <p:cNvSpPr/>
          <p:nvPr/>
        </p:nvSpPr>
        <p:spPr>
          <a:xfrm>
            <a:off x="1411372" y="5192429"/>
            <a:ext cx="151202" cy="159438"/>
          </a:xfrm>
          <a:prstGeom prst="ellipse">
            <a:avLst/>
          </a:prstGeom>
          <a:solidFill>
            <a:srgbClr val="AA2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5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644035" y="-12614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/>
              <a:t>Resonances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Asvesta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07684" y="1288226"/>
                <a:ext cx="6781522" cy="292891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tunes in the respective planes:</a:t>
                </a:r>
                <a:r>
                  <a:rPr lang="en-US" sz="2000" spc="-1" dirty="0">
                    <a:solidFill>
                      <a:prstClr val="black"/>
                    </a:solidFill>
                    <a:uFill>
                      <a:solidFill>
                        <a:srgbClr val="FFFFFF"/>
                      </a:solidFill>
                    </a:u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pc="-1" smtClean="0">
                            <a:solidFill>
                              <a:prstClr val="black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</m:d>
                  </m:oMath>
                </a14:m>
                <a:endParaRPr lang="en-US" sz="2000" b="1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Define resonance conditions described by: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where </a:t>
                </a:r>
                <a:r>
                  <a:rPr lang="en-GB" sz="2000" dirty="0" err="1">
                    <a:solidFill>
                      <a:schemeClr val="accent5">
                        <a:lumMod val="50000"/>
                      </a:schemeClr>
                    </a:solidFill>
                  </a:rPr>
                  <a:t>m,n,l</a:t>
                </a: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  integers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𝑚|+|𝑛| the resonance order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If the above condition is satisfied: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Particle losses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Emittance increase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84" y="1288226"/>
                <a:ext cx="6781522" cy="2928911"/>
              </a:xfrm>
              <a:prstGeom prst="rect">
                <a:avLst/>
              </a:prstGeom>
              <a:blipFill>
                <a:blip r:embed="rId2"/>
                <a:stretch>
                  <a:fillRect l="-989" t="-1040" b="-4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3498445" y="576375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85719" y="575531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051513" y="576375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630557" y="6137376"/>
            <a:ext cx="116162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62478" y="6137376"/>
            <a:ext cx="1161627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31731" y="576375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95712" y="575531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84799" y="576375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80902"/>
            <a:ext cx="5500785" cy="412558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9711"/>
            <a:ext cx="5500785" cy="41255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7329"/>
            <a:ext cx="5500785" cy="4125589"/>
          </a:xfrm>
          <a:prstGeom prst="rect">
            <a:avLst/>
          </a:prstGeom>
        </p:spPr>
      </p:pic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86033" y="4348480"/>
          <a:ext cx="655438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7190">
                  <a:extLst>
                    <a:ext uri="{9D8B030D-6E8A-4147-A177-3AD203B41FA5}">
                      <a16:colId xmlns:a16="http://schemas.microsoft.com/office/drawing/2014/main" val="365009465"/>
                    </a:ext>
                  </a:extLst>
                </a:gridCol>
                <a:gridCol w="1638595">
                  <a:extLst>
                    <a:ext uri="{9D8B030D-6E8A-4147-A177-3AD203B41FA5}">
                      <a16:colId xmlns:a16="http://schemas.microsoft.com/office/drawing/2014/main" val="1442639679"/>
                    </a:ext>
                  </a:extLst>
                </a:gridCol>
                <a:gridCol w="1638595">
                  <a:extLst>
                    <a:ext uri="{9D8B030D-6E8A-4147-A177-3AD203B41FA5}">
                      <a16:colId xmlns:a16="http://schemas.microsoft.com/office/drawing/2014/main" val="261528856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/>
                        <a:t>Resonances</a:t>
                      </a:r>
                      <a:endParaRPr lang="en-US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Machine Periodicity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21897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Magnetic Field</a:t>
                      </a:r>
                      <a:r>
                        <a:rPr lang="en-US" sz="2000" baseline="0" dirty="0"/>
                        <a:t> Component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7429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Systematic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Non Systematic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31595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dirty="0"/>
                        <a:t>Skew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2386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99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2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935"/>
          <a:stretch/>
        </p:blipFill>
        <p:spPr>
          <a:xfrm>
            <a:off x="1250782" y="1395003"/>
            <a:ext cx="2650785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3270"/>
          <a:stretch/>
        </p:blipFill>
        <p:spPr>
          <a:xfrm>
            <a:off x="9302508" y="1395003"/>
            <a:ext cx="2476001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3276"/>
          <a:stretch/>
        </p:blipFill>
        <p:spPr>
          <a:xfrm>
            <a:off x="1129567" y="3894188"/>
            <a:ext cx="2743123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5149"/>
          <a:stretch/>
        </p:blipFill>
        <p:spPr>
          <a:xfrm>
            <a:off x="9253476" y="3894188"/>
            <a:ext cx="2525033" cy="24384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20637" y="2212351"/>
            <a:ext cx="2354855" cy="627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Normal Quadrupole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50346" y="4614863"/>
            <a:ext cx="2354855" cy="5650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Normal </a:t>
            </a:r>
            <a:r>
              <a:rPr lang="en-US" sz="1867" dirty="0" err="1">
                <a:solidFill>
                  <a:schemeClr val="tx1"/>
                </a:solidFill>
                <a:latin typeface="Helvetica Neue"/>
              </a:rPr>
              <a:t>Sextupole</a:t>
            </a:r>
            <a:endParaRPr lang="en-US" sz="1867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8134" y="3030673"/>
            <a:ext cx="2354855" cy="8815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Skew Quadrupole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8135" y="5325693"/>
            <a:ext cx="2354855" cy="8815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Skew </a:t>
            </a:r>
            <a:r>
              <a:rPr lang="en-US" sz="1867" dirty="0" err="1">
                <a:solidFill>
                  <a:schemeClr val="tx1"/>
                </a:solidFill>
                <a:latin typeface="Helvetica Neue"/>
              </a:rPr>
              <a:t>Sextupole</a:t>
            </a:r>
            <a:endParaRPr lang="en-US" sz="1867" dirty="0">
              <a:solidFill>
                <a:schemeClr val="tx1"/>
              </a:solidFill>
              <a:latin typeface="Helvetica Neue"/>
            </a:endParaRPr>
          </a:p>
        </p:txBody>
      </p:sp>
      <p:cxnSp>
        <p:nvCxnSpPr>
          <p:cNvPr id="17" name="Elbow Connector 16"/>
          <p:cNvCxnSpPr>
            <a:stCxn id="12" idx="2"/>
            <a:endCxn id="14" idx="1"/>
          </p:cNvCxnSpPr>
          <p:nvPr/>
        </p:nvCxnSpPr>
        <p:spPr>
          <a:xfrm rot="16200000" flipH="1">
            <a:off x="5577552" y="2260844"/>
            <a:ext cx="631097" cy="1790069"/>
          </a:xfrm>
          <a:prstGeom prst="bentConnector2">
            <a:avLst/>
          </a:prstGeom>
          <a:ln w="19050">
            <a:solidFill>
              <a:srgbClr val="843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3" idx="2"/>
            <a:endCxn id="15" idx="1"/>
          </p:cNvCxnSpPr>
          <p:nvPr/>
        </p:nvCxnSpPr>
        <p:spPr>
          <a:xfrm rot="16200000" flipH="1">
            <a:off x="5514680" y="4492994"/>
            <a:ext cx="586547" cy="1960361"/>
          </a:xfrm>
          <a:prstGeom prst="bentConnector2">
            <a:avLst/>
          </a:prstGeom>
          <a:ln w="19050">
            <a:solidFill>
              <a:srgbClr val="843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922175" y="3116389"/>
                <a:ext cx="175547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867" dirty="0">
                    <a:latin typeface="Helvetica Neue"/>
                  </a:rPr>
                  <a:t> Rotation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175" y="3116389"/>
                <a:ext cx="1755472" cy="379656"/>
              </a:xfrm>
              <a:prstGeom prst="rect">
                <a:avLst/>
              </a:prstGeom>
              <a:blipFill>
                <a:blip r:embed="rId7"/>
                <a:stretch>
                  <a:fillRect t="-8065" b="-274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794235" y="5423170"/>
                <a:ext cx="1750431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867" dirty="0">
                    <a:latin typeface="Helvetica Neue"/>
                  </a:rPr>
                  <a:t> Rotation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235" y="5423170"/>
                <a:ext cx="1750431" cy="379656"/>
              </a:xfrm>
              <a:prstGeom prst="rect">
                <a:avLst/>
              </a:prstGeom>
              <a:blipFill>
                <a:blip r:embed="rId8"/>
                <a:stretch>
                  <a:fillRect t="-8065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4118910" y="1550933"/>
            <a:ext cx="4705023" cy="6987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>
                <a:solidFill>
                  <a:schemeClr val="tx1"/>
                </a:solidFill>
                <a:latin typeface="Helvetica Neue"/>
              </a:rPr>
              <a:t>Normal components become skew when rotated by half the rotation symmetry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41458" y="5855535"/>
            <a:ext cx="721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"/>
              </a:rPr>
              <a:t>Plots from:</a:t>
            </a:r>
          </a:p>
          <a:p>
            <a:r>
              <a:rPr lang="en-US" dirty="0">
                <a:latin typeface="Helvetica Neue"/>
                <a:hlinkClick r:id="rId9"/>
              </a:rPr>
              <a:t>T. </a:t>
            </a:r>
            <a:r>
              <a:rPr lang="en-US" dirty="0" err="1">
                <a:latin typeface="Helvetica Neue"/>
                <a:hlinkClick r:id="rId9"/>
              </a:rPr>
              <a:t>Satogata</a:t>
            </a:r>
            <a:r>
              <a:rPr lang="en-US" dirty="0">
                <a:latin typeface="Helvetica Neue"/>
                <a:hlinkClick r:id="rId9"/>
              </a:rPr>
              <a:t> </a:t>
            </a:r>
            <a:r>
              <a:rPr lang="en-US" i="1" dirty="0">
                <a:latin typeface="Helvetica Neue"/>
                <a:hlinkClick r:id="rId9"/>
              </a:rPr>
              <a:t>et al</a:t>
            </a:r>
            <a:r>
              <a:rPr lang="en-US" dirty="0">
                <a:latin typeface="Helvetica Neue"/>
                <a:hlinkClick r:id="rId9"/>
              </a:rPr>
              <a:t>., "</a:t>
            </a:r>
            <a:r>
              <a:rPr lang="en-US" i="1" dirty="0">
                <a:latin typeface="Helvetica Neue"/>
                <a:hlinkClick r:id="rId9"/>
              </a:rPr>
              <a:t>Magnets and Magnet Technology</a:t>
            </a:r>
            <a:r>
              <a:rPr lang="en-US" dirty="0">
                <a:latin typeface="Helvetica Neue"/>
                <a:hlinkClick r:id="rId9"/>
              </a:rPr>
              <a:t>", USPAS2013</a:t>
            </a:r>
            <a:endParaRPr lang="en-US" i="1" dirty="0">
              <a:latin typeface="Helvetica Neue"/>
            </a:endParaRPr>
          </a:p>
          <a:p>
            <a:endParaRPr lang="en-US" dirty="0">
              <a:latin typeface="Helvetica Neue"/>
            </a:endParaRP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3AE7143A-F541-4F1A-A8F2-FF8D49B151E8}"/>
              </a:ext>
            </a:extLst>
          </p:cNvPr>
          <p:cNvSpPr txBox="1">
            <a:spLocks/>
          </p:cNvSpPr>
          <p:nvPr/>
        </p:nvSpPr>
        <p:spPr>
          <a:xfrm>
            <a:off x="838200" y="24846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Magnetic Field Component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229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535"/>
    </mc:Choice>
    <mc:Fallback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12436</TotalTime>
  <Words>3507</Words>
  <Application>Microsoft Office PowerPoint</Application>
  <PresentationFormat>Widescreen</PresentationFormat>
  <Paragraphs>576</Paragraphs>
  <Slides>46</Slides>
  <Notes>0</Notes>
  <HiddenSlides>16</HiddenSlides>
  <MMClips>4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Calibri</vt:lpstr>
      <vt:lpstr>Calibri </vt:lpstr>
      <vt:lpstr>Calibri Light</vt:lpstr>
      <vt:lpstr>Cambria Math</vt:lpstr>
      <vt:lpstr>Helvetica Neue</vt:lpstr>
      <vt:lpstr>Times New Roman</vt:lpstr>
      <vt:lpstr>Wingdings</vt:lpstr>
      <vt:lpstr>myTheme2</vt:lpstr>
      <vt:lpstr>Photo Editor Photo</vt:lpstr>
      <vt:lpstr>Particle Accelerators and Beam Dynamics</vt:lpstr>
      <vt:lpstr>Disclaimer</vt:lpstr>
      <vt:lpstr>Overview</vt:lpstr>
      <vt:lpstr>Synchrotron</vt:lpstr>
      <vt:lpstr>Transverse motion – Field expansion</vt:lpstr>
      <vt:lpstr>Transverse motion – FODO</vt:lpstr>
      <vt:lpstr>Transverse motion – betatron oscillations</vt:lpstr>
      <vt:lpstr>PowerPoint Presentation</vt:lpstr>
      <vt:lpstr>PowerPoint Presentation</vt:lpstr>
      <vt:lpstr>PowerPoint Presentation</vt:lpstr>
      <vt:lpstr>PowerPoint Presentation</vt:lpstr>
      <vt:lpstr>Transverse motion – betatron resonances</vt:lpstr>
      <vt:lpstr>Transverse motion – phase space</vt:lpstr>
      <vt:lpstr>CERN Accelerator Complex</vt:lpstr>
      <vt:lpstr>CERN Accelerator Complex – Linac 4 </vt:lpstr>
      <vt:lpstr>CERN Accelerator Complex – Linac 4 </vt:lpstr>
      <vt:lpstr>CERN Accelerator Complex</vt:lpstr>
      <vt:lpstr>CERN Accelerator Complex – PSB 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CERN Accelerator Complex – PS </vt:lpstr>
      <vt:lpstr>PS – Tailoring of bunches</vt:lpstr>
      <vt:lpstr>PS – Tailoring of bunches</vt:lpstr>
      <vt:lpstr>PS – Tailoring of bunches</vt:lpstr>
      <vt:lpstr>PS – Tailoring of bunches</vt:lpstr>
      <vt:lpstr>PS – Tailoring of bunches</vt:lpstr>
      <vt:lpstr>PS – Tailoring of bunches</vt:lpstr>
      <vt:lpstr>CERN Accelerator Complex – SPS </vt:lpstr>
      <vt:lpstr>SPS – Instabilities </vt:lpstr>
      <vt:lpstr>CERN Accelerator Complex – LHC </vt:lpstr>
      <vt:lpstr>SPS – Instabilities </vt:lpstr>
      <vt:lpstr>SPS – Instabilities </vt:lpstr>
      <vt:lpstr>SPS – Instabilities </vt:lpstr>
      <vt:lpstr>CERN Accelerator Complex – LHC </vt:lpstr>
      <vt:lpstr>LHC – Beam-beam</vt:lpstr>
      <vt:lpstr>LHC – Beam-beam</vt:lpstr>
      <vt:lpstr>LHC – Beam-beam</vt:lpstr>
      <vt:lpstr>LHC – Beam-beam</vt:lpstr>
      <vt:lpstr>LHC – Beam-beam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creator>Foteini Asvesta</dc:creator>
  <cp:lastModifiedBy>fotini as</cp:lastModifiedBy>
  <cp:revision>83</cp:revision>
  <dcterms:created xsi:type="dcterms:W3CDTF">2023-05-24T11:02:13Z</dcterms:created>
  <dcterms:modified xsi:type="dcterms:W3CDTF">2025-05-12T09:34:12Z</dcterms:modified>
</cp:coreProperties>
</file>