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sldIdLst>
    <p:sldId id="257" r:id="rId3"/>
    <p:sldId id="477" r:id="rId4"/>
    <p:sldId id="530" r:id="rId5"/>
    <p:sldId id="537" r:id="rId6"/>
    <p:sldId id="529" r:id="rId7"/>
    <p:sldId id="535" r:id="rId8"/>
    <p:sldId id="536" r:id="rId9"/>
    <p:sldId id="534" r:id="rId10"/>
    <p:sldId id="531" r:id="rId11"/>
    <p:sldId id="533" r:id="rId12"/>
    <p:sldId id="532" r:id="rId13"/>
    <p:sldId id="53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8"/>
  </p:normalViewPr>
  <p:slideViewPr>
    <p:cSldViewPr snapToGrid="0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75A5A-1449-DE43-A89F-BFA3961B0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AD9B78-C0E7-8748-A8BB-93A1740BC6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A0AC4D-1A21-7242-B61E-AAAB8ECF1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3152F-609B-ED4B-8E3F-5C231DA402E5}" type="datetime1">
              <a:rPr lang="en-GB" smtClean="0"/>
              <a:t>10/12/2024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670EC-F2B2-F84E-8E15-6EC65A8E2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69FCE-D337-FB47-B000-91C709CF1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985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623A7-FB3E-CC41-9218-0F6996A40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FE20C0-6813-EC48-B08A-ABFC15204B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C1C40-515D-D94F-9293-242953946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9B223-C5F9-BA48-A9F8-D4E0F3ADD880}" type="datetime1">
              <a:rPr lang="en-GB" smtClean="0"/>
              <a:t>10/12/2024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057A31-43F5-C44C-8DA5-BA407F18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C1B17-81BE-4546-A6CD-D926F8FB1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143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9500DF-B7CB-4840-B1A1-1678A9671A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986ABC-32F3-B742-BD3D-787EF2C6A3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3D36E-DF7E-EF45-A60F-1A759F2D6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1C643-C64A-D947-889C-90664F122544}" type="datetime1">
              <a:rPr lang="en-GB" smtClean="0"/>
              <a:t>10/12/2024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19E068-3BBF-064F-8BC7-7A09BFBD0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EE86A-940D-9A42-881E-DBCF89B1F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38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81E-1056-CB48-8073-C6584A53B6BB}" type="datetime1">
              <a:rPr lang="en-GB" smtClean="0"/>
              <a:t>10/12/2024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014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5D989-58B9-0142-93F9-0BF735459473}" type="datetime1">
              <a:rPr lang="en-GB" smtClean="0"/>
              <a:t>10/12/2024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77723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ADC21-0EDE-4C49-A6CD-57B45B65DDA9}" type="datetime1">
              <a:rPr lang="en-GB" smtClean="0"/>
              <a:t>10/12/2024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9294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2FABD-99C8-A540-B8D9-A7052C197590}" type="datetime1">
              <a:rPr lang="en-GB" smtClean="0"/>
              <a:t>10/12/2024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623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4C76-128C-2C47-A55B-711F41B07985}" type="datetime1">
              <a:rPr lang="en-GB" smtClean="0"/>
              <a:t>10/12/2024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472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FE931-1123-3C46-985D-071508AD0DBF}" type="datetime1">
              <a:rPr lang="en-GB" smtClean="0"/>
              <a:t>10/12/2024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6759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D638-F24A-3849-8C36-025CE917549E}" type="datetime1">
              <a:rPr lang="en-GB" smtClean="0"/>
              <a:t>10/12/2024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2717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56DFD-CF39-A141-A605-CB8C9168CAE7}" type="datetime1">
              <a:rPr lang="en-GB" smtClean="0"/>
              <a:t>10/12/2024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65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F7EBF-684A-C448-B97B-79F9DAC9C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FCBD4-0D77-BC4F-8F49-B9321ACB8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981BF-52B7-C64B-99A6-5C72CADF5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AAD5D-5A1D-D040-899E-DFF8D128F31B}" type="datetime1">
              <a:rPr lang="en-GB" smtClean="0"/>
              <a:t>10/12/2024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062DC0-FA52-C246-909A-C14A55232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1BC495-2567-4A40-9BD5-369DBE03F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3501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E322B-2289-B143-A019-B82C1CC00721}" type="datetime1">
              <a:rPr lang="en-GB" smtClean="0"/>
              <a:t>10/12/2024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1412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81FA-C04A-5640-BF47-2E5F7137A843}" type="datetime1">
              <a:rPr lang="en-GB" smtClean="0"/>
              <a:t>10/12/2024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4246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21EF6-BB79-9D4B-B3B7-93087C15D174}" type="datetime1">
              <a:rPr lang="en-GB" smtClean="0"/>
              <a:t>10/12/2024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141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1B677-8417-1149-B198-96107F4B2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1A3D0A-90D9-E24A-A5BB-91DA3D5072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19D129-93DF-8F4E-99F9-87A736527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26132-9F71-3549-8AC9-9D3C92E3EE63}" type="datetime1">
              <a:rPr lang="en-GB" smtClean="0"/>
              <a:t>10/12/2024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2A5523-159D-534C-812F-CF1C3844B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5C3C84-275E-9F44-8958-7E9BD1309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175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6FAB9-E846-1C44-A6DB-555CA5C1E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647D2-68A3-EC41-A5A2-BEC17B8C13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41850E-5E31-0846-92CF-9A444BC43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24EDFF-E8F3-044C-90CC-583AEC216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5F2AB-2F63-7D4C-97B6-7BCE72133E0E}" type="datetime1">
              <a:rPr lang="en-GB" smtClean="0"/>
              <a:t>10/12/2024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25A1C6-8A27-2248-801A-B1B3364AB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83C202-F35A-4649-B0E4-273ADED2F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628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A5229-979D-4149-A3A4-E9FDECEA6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4D728-0FBC-D849-91DC-1B5872FEEC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AEC717-9147-754D-9CE1-0C084EDC6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CEDC56-1577-D34E-9CDC-442D41EF3B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4892B0-BC08-CC47-8BAB-E3A7AE76D9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558220-C193-A549-95FC-51F608196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6A2E4-34B0-5A44-9054-533EDC02CE3C}" type="datetime1">
              <a:rPr lang="en-GB" smtClean="0"/>
              <a:t>10/12/2024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DAC4FC-643A-F847-AFAC-7DF2CDBFF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8109E2-2C7F-6E4F-BD4E-807859E19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98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27679-8170-5142-8570-5C4D7C2BD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7CB5CD-53EE-3946-BAC3-1A2E4285A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9EECB-7AF9-734C-A709-A85A907B8E0D}" type="datetime1">
              <a:rPr lang="en-GB" smtClean="0"/>
              <a:t>10/12/2024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70F21C-27A2-7B41-89FC-F49ED2419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95CD16-D981-CA46-8A22-747995990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659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58FFB4-C548-6F49-A9DF-8BB749A24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A949-4BB2-EC4B-B617-FBFF0C321949}" type="datetime1">
              <a:rPr lang="en-GB" smtClean="0"/>
              <a:t>10/12/2024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9C0BB5-308E-0D49-B63D-E47EFC408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D9EF9B-2062-FF42-B9E1-0C9C87DCA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051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AE747-1819-5D49-AF17-78A5524DB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40F20-32BD-A541-858A-FEDD0C110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BC5A46-527B-F54F-A929-21DADFE06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48D10A-8E69-1846-BAEB-9F60D4766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BFA3C-35FA-FF45-8EAD-EF0D223AA018}" type="datetime1">
              <a:rPr lang="en-GB" smtClean="0"/>
              <a:t>10/12/2024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070C62-BEDF-B74A-8444-CDB7AE982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646078-D416-1E4B-A259-9C56971DD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911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6187A-1B95-5B4B-AAEF-BCC592CA3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BF9048-6041-3641-B8F9-54E4272C50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AC081C-A8E8-DC43-9ED9-9CA153C53E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0E35FE-18F4-8D47-87A5-A67F3D645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E6CCC-CDE0-7245-BDEB-E68C2CE509D5}" type="datetime1">
              <a:rPr lang="en-GB" smtClean="0"/>
              <a:t>10/12/2024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F6B4D8-A018-4749-8FF9-1EDA45F24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D8B017-FA7B-B146-B443-4FD094C8B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7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025C6E-2D3A-BF42-9C9A-696227C76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0E7D11-B4E4-FC48-AC08-EFCFDDCB27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92612-5DF0-A648-9902-DE49C87F22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04299-0180-BE41-BADF-0A8C650CE5F9}" type="datetime1">
              <a:rPr lang="en-GB" smtClean="0"/>
              <a:t>10/12/2024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C3F60-8A6B-394A-B92D-74F864AF0F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Frank Tecker, CAS Program Committee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0B12C-A71C-2146-A2DD-21E31990B3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90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49667" y="152400"/>
            <a:ext cx="10032732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14400"/>
            <a:ext cx="109728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193F9-0515-DB4B-AD78-7E6C64DEE677}" type="datetime1">
              <a:rPr lang="en-GB" smtClean="0"/>
              <a:t>10/12/2024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Frank Tecker, CAS Program Committee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C19537-2FFD-EDDB-788C-438497B3D8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l="16925" r="15373" b="67376"/>
          <a:stretch/>
        </p:blipFill>
        <p:spPr>
          <a:xfrm>
            <a:off x="48126" y="42241"/>
            <a:ext cx="1347537" cy="84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38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b="1" kern="1200">
          <a:solidFill>
            <a:srgbClr val="00A3D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A3363022-C969-41E9-8EB2-E4C94908C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1695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D1AD6B3-BE88-4CEB-BA17-790657CC47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393943-C994-1545-B6B8-5891A49914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30722" y="1918253"/>
            <a:ext cx="5309113" cy="2233036"/>
          </a:xfrm>
        </p:spPr>
        <p:txBody>
          <a:bodyPr anchor="b">
            <a:normAutofit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CAS Program Committee Meeting</a:t>
            </a:r>
          </a:p>
          <a:p>
            <a:pPr algn="l"/>
            <a:r>
              <a:rPr lang="en-US" sz="2800" b="1" dirty="0">
                <a:solidFill>
                  <a:schemeClr val="tx2"/>
                </a:solidFill>
              </a:rPr>
              <a:t>“Beam Instrumentation”</a:t>
            </a:r>
          </a:p>
          <a:p>
            <a:pPr algn="l"/>
            <a:r>
              <a:rPr lang="en-US" sz="2800" dirty="0">
                <a:solidFill>
                  <a:schemeClr val="tx2"/>
                </a:solidFill>
              </a:rPr>
              <a:t>11.12.2024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9D1390B-7E13-4B4F-9CB2-39106341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253" y="-5977"/>
            <a:ext cx="6238675" cy="6863979"/>
            <a:chOff x="305" y="-5977"/>
            <a:chExt cx="6238675" cy="686397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E720206-AA49-4786-A932-A2650DE09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72F6EE6-EDE9-45A5-8F6D-02B9B7CB2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093DC50-3BD7-46B1-A300-CD207E152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DEF762D-0C78-9C4E-8CF9-27CDDC0D7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Frank Tecker, CAS Program Committee Meeting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D4EB47-FCFD-1648-BDC9-229A3B7CB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6F7094BD-5F1F-2747-B65E-0A55F893BA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BE45B38-3F4D-D83D-01DA-ADEFF58926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-925443" y="2128048"/>
            <a:ext cx="7299449" cy="310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499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3F2F94-FDAE-F012-DA12-E7342F3723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E7CC76-6530-5F8E-F5CB-6351E7AA3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CC45AF-0368-72FB-8BD8-773ED53C5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B8F05F-2B56-7AAA-7F94-FB3572B00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2018 Evaluation - Content </a:t>
            </a:r>
          </a:p>
        </p:txBody>
      </p:sp>
      <p:pic>
        <p:nvPicPr>
          <p:cNvPr id="7" name="Content Placeholder 6" descr="A graph of a bar graph&#10;&#10;Description automatically generated with medium confidence">
            <a:extLst>
              <a:ext uri="{FF2B5EF4-FFF2-40B4-BE49-F238E27FC236}">
                <a16:creationId xmlns:a16="http://schemas.microsoft.com/office/drawing/2014/main" id="{CB584750-830E-F0D9-C050-E2A0995A2A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6103" y="715961"/>
            <a:ext cx="9256351" cy="5640391"/>
          </a:xfrm>
        </p:spPr>
      </p:pic>
    </p:spTree>
    <p:extLst>
      <p:ext uri="{BB962C8B-B14F-4D97-AF65-F5344CB8AC3E}">
        <p14:creationId xmlns:p14="http://schemas.microsoft.com/office/powerpoint/2010/main" val="1222825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A9E648-987F-33C9-B1D4-21BAE06F26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0B1556-49D1-7649-48F6-20E62904B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E9230C-8FF4-49AF-20B9-9A8F7E120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6A87EA-7CAF-15DA-6A39-9A91BFCFB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2018 Evaluation - Presentation </a:t>
            </a:r>
          </a:p>
        </p:txBody>
      </p:sp>
      <p:pic>
        <p:nvPicPr>
          <p:cNvPr id="9" name="Content Placeholder 8" descr="A graph of a presentation&#10;&#10;Description automatically generated with medium confidence">
            <a:extLst>
              <a:ext uri="{FF2B5EF4-FFF2-40B4-BE49-F238E27FC236}">
                <a16:creationId xmlns:a16="http://schemas.microsoft.com/office/drawing/2014/main" id="{484491BF-4491-7A41-6598-0924757777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6103" y="715961"/>
            <a:ext cx="9256351" cy="5640391"/>
          </a:xfrm>
        </p:spPr>
      </p:pic>
    </p:spTree>
    <p:extLst>
      <p:ext uri="{BB962C8B-B14F-4D97-AF65-F5344CB8AC3E}">
        <p14:creationId xmlns:p14="http://schemas.microsoft.com/office/powerpoint/2010/main" val="1131309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0D8FD7-3BFF-8D8A-4B92-53344C62FF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27E16C-94E2-D11E-9EBF-CAE248696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EF6AAA-1958-0147-3C18-8AF08C903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C179598-37AC-6612-3D13-CB5507812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2018 Hands-on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E22579-5EBF-894B-F1E7-3102FD4E4F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141" y="1180214"/>
            <a:ext cx="11210258" cy="4991986"/>
          </a:xfrm>
        </p:spPr>
        <p:txBody>
          <a:bodyPr>
            <a:normAutofit/>
          </a:bodyPr>
          <a:lstStyle/>
          <a:p>
            <a:r>
              <a:rPr lang="en-US" b="1" dirty="0"/>
              <a:t>RF measurements</a:t>
            </a:r>
          </a:p>
          <a:p>
            <a:pPr lvl="1"/>
            <a:r>
              <a:rPr lang="en-US" dirty="0"/>
              <a:t>Manfred Wendt, Piotr </a:t>
            </a:r>
            <a:r>
              <a:rPr lang="en-US" dirty="0" err="1"/>
              <a:t>Kowina</a:t>
            </a:r>
            <a:r>
              <a:rPr lang="en-US" dirty="0"/>
              <a:t>, Christine </a:t>
            </a:r>
            <a:r>
              <a:rPr lang="en-US" dirty="0" err="1"/>
              <a:t>Vollinger</a:t>
            </a:r>
            <a:endParaRPr lang="en-US" dirty="0"/>
          </a:p>
          <a:p>
            <a:r>
              <a:rPr lang="en-US" b="1" dirty="0"/>
              <a:t>DSP / tunes</a:t>
            </a:r>
          </a:p>
          <a:p>
            <a:pPr lvl="1"/>
            <a:r>
              <a:rPr lang="en-US" dirty="0"/>
              <a:t>Sergey </a:t>
            </a:r>
            <a:r>
              <a:rPr lang="en-US" dirty="0" err="1"/>
              <a:t>Sadovich</a:t>
            </a:r>
            <a:r>
              <a:rPr lang="en-US" dirty="0"/>
              <a:t>, Diogo Alves, Markus </a:t>
            </a:r>
            <a:r>
              <a:rPr lang="en-US" dirty="0" err="1"/>
              <a:t>Aicheler</a:t>
            </a:r>
            <a:r>
              <a:rPr lang="en-US" dirty="0"/>
              <a:t>, (Hermann </a:t>
            </a:r>
            <a:r>
              <a:rPr lang="en-US" dirty="0" err="1"/>
              <a:t>Schmickler</a:t>
            </a:r>
            <a:r>
              <a:rPr lang="en-US" dirty="0"/>
              <a:t>)</a:t>
            </a:r>
          </a:p>
          <a:p>
            <a:r>
              <a:rPr lang="en-US" b="1" dirty="0"/>
              <a:t>Profiles</a:t>
            </a:r>
          </a:p>
          <a:p>
            <a:pPr lvl="1"/>
            <a:r>
              <a:rPr lang="en-US" dirty="0"/>
              <a:t>Enrico Bravin, Thibaut Lefevre, Stephen Gibson, Beata </a:t>
            </a:r>
            <a:r>
              <a:rPr lang="en-US" dirty="0" err="1"/>
              <a:t>Walasek</a:t>
            </a:r>
            <a:r>
              <a:rPr lang="en-US" dirty="0"/>
              <a:t>-Hoehne, Kay </a:t>
            </a:r>
            <a:r>
              <a:rPr lang="en-US" dirty="0" err="1"/>
              <a:t>Wittenburg</a:t>
            </a:r>
            <a:endParaRPr lang="en-US" dirty="0"/>
          </a:p>
          <a:p>
            <a:r>
              <a:rPr lang="en-US" b="1" dirty="0"/>
              <a:t>BPMs</a:t>
            </a:r>
          </a:p>
          <a:p>
            <a:pPr lvl="1"/>
            <a:r>
              <a:rPr lang="en-US" dirty="0"/>
              <a:t>Rhodri Jones, Jeroen </a:t>
            </a:r>
            <a:r>
              <a:rPr lang="en-US" dirty="0" err="1"/>
              <a:t>Belleman</a:t>
            </a:r>
            <a:r>
              <a:rPr lang="en-US" dirty="0"/>
              <a:t>, Alessandro Gallo, Marek </a:t>
            </a:r>
            <a:r>
              <a:rPr lang="en-US" dirty="0" err="1"/>
              <a:t>Gasior</a:t>
            </a:r>
            <a:r>
              <a:rPr lang="en-US" dirty="0"/>
              <a:t>, (Hermann </a:t>
            </a:r>
            <a:r>
              <a:rPr lang="en-US" dirty="0" err="1"/>
              <a:t>Schmickler</a:t>
            </a:r>
            <a:r>
              <a:rPr lang="en-US" dirty="0"/>
              <a:t>)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25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CB4EDF-7DE6-4369-B527-B79B2EF0026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8739196" cy="563562"/>
          </a:xfrm>
        </p:spPr>
        <p:txBody>
          <a:bodyPr/>
          <a:lstStyle/>
          <a:p>
            <a:r>
              <a:rPr lang="en-US" sz="3600" dirty="0"/>
              <a:t>Program Committee</a:t>
            </a:r>
            <a:r>
              <a:rPr lang="en-US" sz="3600" b="1" dirty="0">
                <a:solidFill>
                  <a:srgbClr val="00A3DA"/>
                </a:solidFill>
              </a:rPr>
              <a:t> Meeting - Schedule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Frank Tecker, CAS Program Committee Meeting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E6AD6E2-E25E-C784-6ADA-021F41475307}"/>
              </a:ext>
            </a:extLst>
          </p:cNvPr>
          <p:cNvSpPr txBox="1">
            <a:spLocks/>
          </p:cNvSpPr>
          <p:nvPr/>
        </p:nvSpPr>
        <p:spPr>
          <a:xfrm>
            <a:off x="379379" y="1225684"/>
            <a:ext cx="3512999" cy="5130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Many thanks for participating as Program Committee Member!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DB80CFDB-52A7-F025-8E57-A3B7471E0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3200" y="1082316"/>
            <a:ext cx="8026400" cy="5274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616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2BDB09-FD0B-CA3A-BB97-C60CC37190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6E0E6D-2C52-89FD-B64C-86A57B711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CB4EDF-7DE6-4369-B527-B79B2EF0026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6DA2979-D51D-39BF-6CDC-877A2495A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0413" y="274639"/>
            <a:ext cx="5868484" cy="563562"/>
          </a:xfrm>
        </p:spPr>
        <p:txBody>
          <a:bodyPr/>
          <a:lstStyle/>
          <a:p>
            <a:r>
              <a:rPr lang="en-US" sz="3600" dirty="0"/>
              <a:t>Course venue</a:t>
            </a:r>
            <a:endParaRPr lang="en-US" sz="3600" b="1" dirty="0">
              <a:solidFill>
                <a:srgbClr val="00A3DA"/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85AED1F-5181-FF05-A1EB-F391118C8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Frank Tecker, CAS Program Committee Meeting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0DEDFC4-9E01-A480-60A6-F0091AFE2678}"/>
              </a:ext>
            </a:extLst>
          </p:cNvPr>
          <p:cNvSpPr txBox="1">
            <a:spLocks/>
          </p:cNvSpPr>
          <p:nvPr/>
        </p:nvSpPr>
        <p:spPr>
          <a:xfrm>
            <a:off x="609600" y="1225684"/>
            <a:ext cx="6829168" cy="5130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foreseen venue is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Split, Croatia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Local organizer: Toni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Sculac</a:t>
            </a:r>
            <a:endParaRPr lang="en-US" dirty="0">
              <a:solidFill>
                <a:prstClr val="black"/>
              </a:solidFill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		Many Thanks!!!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We visited three hotels last week</a:t>
            </a:r>
            <a:br>
              <a:rPr lang="en-US" dirty="0">
                <a:solidFill>
                  <a:prstClr val="black"/>
                </a:solidFill>
                <a:latin typeface="Calibri"/>
              </a:rPr>
            </a:br>
            <a:r>
              <a:rPr lang="en-US" dirty="0">
                <a:solidFill>
                  <a:prstClr val="black"/>
                </a:solidFill>
                <a:latin typeface="Calibri"/>
              </a:rPr>
              <a:t>		all would be suitable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Right now: follow-up with the hotels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Dates foreseen: 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16 – 29 November 2025</a:t>
            </a:r>
            <a:br>
              <a:rPr lang="en-US" b="1" dirty="0">
                <a:solidFill>
                  <a:prstClr val="black"/>
                </a:solidFill>
                <a:latin typeface="Calibri"/>
              </a:rPr>
            </a:br>
            <a:r>
              <a:rPr lang="en-US" b="1" dirty="0">
                <a:solidFill>
                  <a:prstClr val="black"/>
                </a:solidFill>
                <a:latin typeface="Calibri"/>
              </a:rPr>
              <a:t>			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(13 nights)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 descr="Palm trees on a beach&#10;&#10;Description automatically generated">
            <a:extLst>
              <a:ext uri="{FF2B5EF4-FFF2-40B4-BE49-F238E27FC236}">
                <a16:creationId xmlns:a16="http://schemas.microsoft.com/office/drawing/2014/main" id="{8E696AB1-818E-4C74-F0AC-443745710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8627" y="838201"/>
            <a:ext cx="3786221" cy="5048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25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AFE206-9C88-7697-D66B-7B38CC80E4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485A6F-FF7A-2ABD-9C17-690FF4B8C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CA9622-3ABF-8840-C902-79B3A5CC3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91EF45-A21C-398B-3C8B-C02B8F468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6314" y="152400"/>
            <a:ext cx="10795685" cy="563562"/>
          </a:xfrm>
        </p:spPr>
        <p:txBody>
          <a:bodyPr/>
          <a:lstStyle/>
          <a:p>
            <a:r>
              <a:rPr lang="en-GB" dirty="0"/>
              <a:t>2008 – Schedule: 39 lectures – 3 discussion/interactive session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BEC1DBF-E4E9-F86F-A263-7C23CCE15E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10354" b="2668"/>
          <a:stretch/>
        </p:blipFill>
        <p:spPr>
          <a:xfrm>
            <a:off x="1824597" y="715963"/>
            <a:ext cx="9178321" cy="5640390"/>
          </a:xfrm>
        </p:spPr>
      </p:pic>
    </p:spTree>
    <p:extLst>
      <p:ext uri="{BB962C8B-B14F-4D97-AF65-F5344CB8AC3E}">
        <p14:creationId xmlns:p14="http://schemas.microsoft.com/office/powerpoint/2010/main" val="2532614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88D90C-AB79-700B-E5E0-FE831138B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169EE8-4D84-AB02-D155-08C0A9D44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0988671-8EAC-2FF9-94F3-8EB62572B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2018 – Schedule: 41 lectures – 3 discussion sessions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B7908AA-D891-97C5-6DE9-2A85B65E64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5104" t="11670" r="2557" b="26910"/>
          <a:stretch/>
        </p:blipFill>
        <p:spPr>
          <a:xfrm>
            <a:off x="140043" y="939828"/>
            <a:ext cx="11911914" cy="5599087"/>
          </a:xfrm>
        </p:spPr>
      </p:pic>
    </p:spTree>
    <p:extLst>
      <p:ext uri="{BB962C8B-B14F-4D97-AF65-F5344CB8AC3E}">
        <p14:creationId xmlns:p14="http://schemas.microsoft.com/office/powerpoint/2010/main" val="508114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59019E-9C5F-45B5-72AD-99E3ADFC5F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6CF84F-FAD5-3FAB-A769-18629FBAE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17419F-8ADE-5773-271F-AFF9C685D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560825C-ADA9-9AAD-3376-644C343CD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2025 – Schedule: 43 lectures / discussion sessions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DA5DB7B-B0FB-D7C4-F0AA-3FE9A902A5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5769" t="11281" r="6211" b="17039"/>
          <a:stretch/>
        </p:blipFill>
        <p:spPr>
          <a:xfrm>
            <a:off x="1429481" y="715962"/>
            <a:ext cx="9801335" cy="5640391"/>
          </a:xfrm>
        </p:spPr>
      </p:pic>
    </p:spTree>
    <p:extLst>
      <p:ext uri="{BB962C8B-B14F-4D97-AF65-F5344CB8AC3E}">
        <p14:creationId xmlns:p14="http://schemas.microsoft.com/office/powerpoint/2010/main" val="2930096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C6C7CD-738A-6108-BC56-A8F6EF4F63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F299E6-8B8A-86CE-4371-882201311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6AC0EA-F144-ED64-B70D-AED245C4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9163E51-7A4D-2553-662F-36281FA40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2025 – Schedule: 43 lectures / discussion sessions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C3CFDC11-09C1-F4C8-89FC-86093C0313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5935" t="11046" r="6377" b="17509"/>
          <a:stretch/>
        </p:blipFill>
        <p:spPr>
          <a:xfrm>
            <a:off x="1463983" y="715961"/>
            <a:ext cx="9805379" cy="5645521"/>
          </a:xfrm>
        </p:spPr>
      </p:pic>
    </p:spTree>
    <p:extLst>
      <p:ext uri="{BB962C8B-B14F-4D97-AF65-F5344CB8AC3E}">
        <p14:creationId xmlns:p14="http://schemas.microsoft.com/office/powerpoint/2010/main" val="645729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E9B049-E842-2771-C128-14F2FB7A3C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74BA74-514E-BA55-819C-586C8382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6A90C-5A08-2010-38C7-44FCD3140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56974B7-33F0-3546-7D49-B288699D2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2018 Evaluation - Comments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511DFB-E713-EC54-C7F6-B42B4DB859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Overall, very positive comments</a:t>
            </a:r>
            <a:r>
              <a:rPr lang="en-US" dirty="0"/>
              <a:t>: awesome, great!, excellent quality</a:t>
            </a:r>
          </a:p>
          <a:p>
            <a:r>
              <a:rPr lang="en-US" dirty="0"/>
              <a:t>Only criticism:</a:t>
            </a:r>
          </a:p>
          <a:p>
            <a:pPr lvl="1"/>
            <a:r>
              <a:rPr lang="en-US" dirty="0"/>
              <a:t>lectures too long, should be 45 min + 15 min discussion – we ask lecturers</a:t>
            </a:r>
          </a:p>
          <a:p>
            <a:pPr lvl="1"/>
            <a:r>
              <a:rPr lang="en-US" dirty="0"/>
              <a:t>Frequent overlap of basic concepts, where lecturers were not aware </a:t>
            </a:r>
          </a:p>
          <a:p>
            <a:r>
              <a:rPr lang="en-US" b="1" dirty="0"/>
              <a:t>Hands-on:</a:t>
            </a:r>
            <a:r>
              <a:rPr lang="en-US" dirty="0"/>
              <a:t> Best part of the school!, The best courses in the world, Excellent, Exceptionally good, …</a:t>
            </a:r>
          </a:p>
          <a:p>
            <a:pPr lvl="1"/>
            <a:r>
              <a:rPr lang="en-US" dirty="0"/>
              <a:t>Some people prefer more instructions, others prefer to play more themselves</a:t>
            </a:r>
          </a:p>
          <a:p>
            <a:pPr lvl="1"/>
            <a:r>
              <a:rPr lang="en-US" dirty="0"/>
              <a:t>RF: </a:t>
            </a:r>
            <a:r>
              <a:rPr lang="en-US" b="1" dirty="0"/>
              <a:t>very much praised</a:t>
            </a:r>
            <a:r>
              <a:rPr lang="en-US" dirty="0"/>
              <a:t>, not much time to well understand, material not provided,</a:t>
            </a:r>
            <a:br>
              <a:rPr lang="en-US" dirty="0"/>
            </a:br>
            <a:r>
              <a:rPr lang="en-US" dirty="0"/>
              <a:t>initially more time for setup needed, time reduced later</a:t>
            </a:r>
          </a:p>
          <a:p>
            <a:pPr lvl="1"/>
            <a:r>
              <a:rPr lang="en-US" dirty="0"/>
              <a:t>Profiles: good, but felt overprepared with spreadsheets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368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997A4-2EE7-9937-0572-B5D8430B10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B38A7B-B271-CB63-7AEB-6521C5E9E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CAS Program Committee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8C51F4-98EC-A8FB-C9F5-AB51988F7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00D5D6C-8798-6B2E-D07F-B8DF8FB46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2018 Evaluation - Level</a:t>
            </a:r>
          </a:p>
        </p:txBody>
      </p:sp>
      <p:pic>
        <p:nvPicPr>
          <p:cNvPr id="7" name="Content Placeholder 6" descr="A graph with blue and white text&#10;&#10;Description automatically generated">
            <a:extLst>
              <a:ext uri="{FF2B5EF4-FFF2-40B4-BE49-F238E27FC236}">
                <a16:creationId xmlns:a16="http://schemas.microsoft.com/office/drawing/2014/main" id="{66369274-39A4-A7E3-9BA6-351DC9BC6F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6103" y="715961"/>
            <a:ext cx="9256351" cy="5640391"/>
          </a:xfrm>
        </p:spPr>
      </p:pic>
    </p:spTree>
    <p:extLst>
      <p:ext uri="{BB962C8B-B14F-4D97-AF65-F5344CB8AC3E}">
        <p14:creationId xmlns:p14="http://schemas.microsoft.com/office/powerpoint/2010/main" val="54779086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1730</TotalTime>
  <Words>402</Words>
  <Application>Microsoft Macintosh PowerPoint</Application>
  <PresentationFormat>Widescreen</PresentationFormat>
  <Paragraphs>62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1_Office Theme</vt:lpstr>
      <vt:lpstr>2_Office Theme</vt:lpstr>
      <vt:lpstr>PowerPoint Presentation</vt:lpstr>
      <vt:lpstr>Program Committee Meeting - Schedule</vt:lpstr>
      <vt:lpstr>Course venue</vt:lpstr>
      <vt:lpstr>2008 – Schedule: 39 lectures – 3 discussion/interactive session</vt:lpstr>
      <vt:lpstr>2018 – Schedule: 41 lectures – 3 discussion sessions</vt:lpstr>
      <vt:lpstr>2025 – Schedule: 43 lectures / discussion sessions</vt:lpstr>
      <vt:lpstr>2025 – Schedule: 43 lectures / discussion sessions</vt:lpstr>
      <vt:lpstr>2018 Evaluation - Comments </vt:lpstr>
      <vt:lpstr>2018 Evaluation - Level</vt:lpstr>
      <vt:lpstr>2018 Evaluation - Content </vt:lpstr>
      <vt:lpstr>2018 Evaluation - Presentation </vt:lpstr>
      <vt:lpstr>2018 Hands-on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Frank Tecker</dc:creator>
  <cp:lastModifiedBy>Frank Tecker</cp:lastModifiedBy>
  <cp:revision>8</cp:revision>
  <dcterms:created xsi:type="dcterms:W3CDTF">2024-12-10T07:21:10Z</dcterms:created>
  <dcterms:modified xsi:type="dcterms:W3CDTF">2024-12-11T12:11:45Z</dcterms:modified>
</cp:coreProperties>
</file>