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21"/>
  </p:notesMasterIdLst>
  <p:sldIdLst>
    <p:sldId id="263" r:id="rId4"/>
    <p:sldId id="280" r:id="rId5"/>
    <p:sldId id="283" r:id="rId6"/>
    <p:sldId id="260" r:id="rId7"/>
    <p:sldId id="261" r:id="rId8"/>
    <p:sldId id="285" r:id="rId9"/>
    <p:sldId id="286" r:id="rId10"/>
    <p:sldId id="298" r:id="rId11"/>
    <p:sldId id="290" r:id="rId12"/>
    <p:sldId id="291" r:id="rId13"/>
    <p:sldId id="289" r:id="rId14"/>
    <p:sldId id="292" r:id="rId15"/>
    <p:sldId id="293" r:id="rId16"/>
    <p:sldId id="294" r:id="rId17"/>
    <p:sldId id="295" r:id="rId18"/>
    <p:sldId id="296" r:id="rId19"/>
    <p:sldId id="274" r:id="rId2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9" autoAdjust="0"/>
    <p:restoredTop sz="94712" autoAdjust="0"/>
  </p:normalViewPr>
  <p:slideViewPr>
    <p:cSldViewPr>
      <p:cViewPr>
        <p:scale>
          <a:sx n="130" d="100"/>
          <a:sy n="130" d="100"/>
        </p:scale>
        <p:origin x="1176" y="74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92" d="100"/>
          <a:sy n="192" d="100"/>
        </p:scale>
        <p:origin x="35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05.12.2024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439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085949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19622"/>
            <a:ext cx="8263350" cy="331236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48178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800" y="4864636"/>
            <a:ext cx="8591978" cy="212558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Tapering and energy compensation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7504" y="4696399"/>
            <a:ext cx="313212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1100" dirty="0">
                <a:solidFill>
                  <a:schemeClr val="bg1"/>
                </a:solidFill>
              </a:rPr>
              <a:t>FCC-</a:t>
            </a:r>
            <a:r>
              <a:rPr lang="en-US" sz="1100" dirty="0" err="1">
                <a:solidFill>
                  <a:schemeClr val="bg1"/>
                </a:solidFill>
              </a:rPr>
              <a:t>ee</a:t>
            </a:r>
            <a:r>
              <a:rPr lang="en-US" sz="1100" dirty="0">
                <a:solidFill>
                  <a:schemeClr val="bg1"/>
                </a:solidFill>
              </a:rPr>
              <a:t> Accelerator Design Meeting</a:t>
            </a:r>
            <a:endParaRPr lang="de-AT" sz="1100" dirty="0">
              <a:solidFill>
                <a:schemeClr val="bg1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5A7F2D7-8C0A-967E-2907-665C12BBE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Delphine Domange, Cédric Hernalsteens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3BD6F4-F8ED-A75D-25E2-EC52575B83A0}"/>
              </a:ext>
            </a:extLst>
          </p:cNvPr>
          <p:cNvSpPr txBox="1"/>
          <p:nvPr/>
        </p:nvSpPr>
        <p:spPr>
          <a:xfrm>
            <a:off x="8184346" y="4781435"/>
            <a:ext cx="10436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2024-11-27 </a:t>
            </a:r>
            <a:endParaRPr lang="en-CH" sz="1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323DBA-9312-7628-A784-1C2299A1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567B2-63C7-B409-DA7C-80ADFCBA3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35EB6-FF98-43A3-2829-2D726B399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CDD985-3CCB-00EA-9E61-8F40997E1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ttbar energy</a:t>
            </a:r>
          </a:p>
        </p:txBody>
      </p:sp>
      <p:pic>
        <p:nvPicPr>
          <p:cNvPr id="8" name="Picture 7" descr="A graph of a wave&#10;&#10;Description automatically generated">
            <a:extLst>
              <a:ext uri="{FF2B5EF4-FFF2-40B4-BE49-F238E27FC236}">
                <a16:creationId xmlns:a16="http://schemas.microsoft.com/office/drawing/2014/main" id="{A5C5F3C4-9FF0-1388-5CE1-EEE9AD56C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02320"/>
            <a:ext cx="5760000" cy="1799325"/>
          </a:xfrm>
          <a:prstGeom prst="rect">
            <a:avLst/>
          </a:prstGeom>
        </p:spPr>
      </p:pic>
      <p:pic>
        <p:nvPicPr>
          <p:cNvPr id="10" name="Picture 9" descr="A graph of a waveform&#10;&#10;Description automatically generated with medium confidence">
            <a:extLst>
              <a:ext uri="{FF2B5EF4-FFF2-40B4-BE49-F238E27FC236}">
                <a16:creationId xmlns:a16="http://schemas.microsoft.com/office/drawing/2014/main" id="{2F5FE664-0592-F08B-5718-BAF1F1524E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039266"/>
            <a:ext cx="5760000" cy="1799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97CF52-B88B-051A-37A4-ACD050B77763}"/>
              </a:ext>
            </a:extLst>
          </p:cNvPr>
          <p:cNvSpPr txBox="1"/>
          <p:nvPr/>
        </p:nvSpPr>
        <p:spPr>
          <a:xfrm>
            <a:off x="324168" y="1347614"/>
            <a:ext cx="25462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u="sng" dirty="0">
                <a:solidFill>
                  <a:schemeClr val="accent6"/>
                </a:solidFill>
              </a:rPr>
              <a:t>Impact of the orbit correction </a:t>
            </a:r>
          </a:p>
          <a:p>
            <a:pPr algn="l"/>
            <a:endParaRPr lang="en-US" sz="1000" b="1" u="sng" dirty="0">
              <a:solidFill>
                <a:schemeClr val="accent6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dirty="0"/>
              <a:t>Reduction of the orbit oscillations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5"/>
                </a:solidFill>
              </a:rPr>
              <a:t>Cancelled at the IP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dirty="0"/>
              <a:t>Better symmetry along the machine</a:t>
            </a:r>
          </a:p>
          <a:p>
            <a:pPr algn="l"/>
            <a:endParaRPr lang="en-US" sz="1000" b="1" u="sng" dirty="0">
              <a:solidFill>
                <a:schemeClr val="accent6"/>
              </a:solidFill>
            </a:endParaRPr>
          </a:p>
          <a:p>
            <a:pPr algn="l"/>
            <a:endParaRPr lang="en-US" sz="1000" b="1" u="sng" dirty="0">
              <a:solidFill>
                <a:schemeClr val="accent6"/>
              </a:solidFill>
            </a:endParaRPr>
          </a:p>
          <a:p>
            <a:pPr algn="l"/>
            <a:endParaRPr lang="en-US" sz="1000" b="1" u="sng" dirty="0">
              <a:solidFill>
                <a:schemeClr val="accent6"/>
              </a:solidFill>
            </a:endParaRPr>
          </a:p>
          <a:p>
            <a:pPr algn="l"/>
            <a:r>
              <a:rPr lang="en-US" sz="1000" b="1" u="sng" dirty="0">
                <a:solidFill>
                  <a:schemeClr val="accent6"/>
                </a:solidFill>
              </a:rPr>
              <a:t>Impact of the quadrupoles tapering</a:t>
            </a:r>
          </a:p>
          <a:p>
            <a:pPr algn="l"/>
            <a:endParaRPr lang="en-CH" sz="10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dirty="0"/>
              <a:t>Relatively limited on the closed orbit </a:t>
            </a:r>
            <a:endParaRPr lang="en-CH" sz="1000" dirty="0">
              <a:solidFill>
                <a:schemeClr val="accent5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accent5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000" dirty="0"/>
              <a:t>Larger impact on the </a:t>
            </a:r>
            <a:r>
              <a:rPr lang="en-US" sz="1000" b="1" dirty="0"/>
              <a:t>tune shift</a:t>
            </a:r>
          </a:p>
          <a:p>
            <a:pPr algn="l"/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29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567B2-63C7-B409-DA7C-80ADFCBA3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35EB6-FF98-43A3-2829-2D726B399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6AAFAA1A-81B8-0FD5-B440-D79D333DE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732" y="815355"/>
            <a:ext cx="5331756" cy="418923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CCDD985-3CCB-00EA-9E61-8F40997E1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ttbar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49ED07-A875-0FF9-DA00-6804C0D9CC51}"/>
                  </a:ext>
                </a:extLst>
              </p:cNvPr>
              <p:cNvSpPr txBox="1"/>
              <p:nvPr/>
            </p:nvSpPr>
            <p:spPr>
              <a:xfrm>
                <a:off x="441785" y="1491630"/>
                <a:ext cx="254624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000" b="1" u="sng" dirty="0">
                    <a:solidFill>
                      <a:schemeClr val="accent6"/>
                    </a:solidFill>
                  </a:rPr>
                  <a:t>D16_Q8_SC_M#_OC16</a:t>
                </a:r>
              </a:p>
              <a:p>
                <a:pPr algn="l"/>
                <a:endParaRPr lang="en-CH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Closed orbit ~ </a:t>
                </a:r>
                <a14:m>
                  <m:oMath xmlns:m="http://schemas.openxmlformats.org/officeDocument/2006/math">
                    <m:r>
                      <a:rPr lang="en-US" sz="100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00 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Very large beta beating up to 150%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Tune shift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Large dispersion shift</a:t>
                </a:r>
                <a:endParaRPr lang="en-US" sz="1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49ED07-A875-0FF9-DA00-6804C0D9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85" y="1491630"/>
                <a:ext cx="2546240" cy="1477328"/>
              </a:xfrm>
              <a:prstGeom prst="rect">
                <a:avLst/>
              </a:prstGeom>
              <a:blipFill>
                <a:blip r:embed="rId4"/>
                <a:stretch>
                  <a:fillRect t="-413" b="-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543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567B2-63C7-B409-DA7C-80ADFCBA3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35EB6-FF98-43A3-2829-2D726B399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B86BF040-252A-97FC-3FEE-455A257D9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692" y="714167"/>
            <a:ext cx="5472608" cy="429990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CCDD985-3CCB-00EA-9E61-8F40997E1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ttbar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03858E-8311-3BD6-60F6-F2E9BEBE9CDF}"/>
                  </a:ext>
                </a:extLst>
              </p:cNvPr>
              <p:cNvSpPr txBox="1"/>
              <p:nvPr/>
            </p:nvSpPr>
            <p:spPr>
              <a:xfrm>
                <a:off x="539552" y="1477341"/>
                <a:ext cx="254624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000" b="1" u="sng" dirty="0">
                    <a:solidFill>
                      <a:schemeClr val="accent6"/>
                    </a:solidFill>
                  </a:rPr>
                  <a:t>D64_Q16_SC_M#_OC16</a:t>
                </a:r>
              </a:p>
              <a:p>
                <a:pPr algn="l"/>
                <a:endParaRPr lang="en-CH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Closed orbit ~ </a:t>
                </a:r>
                <a14:m>
                  <m:oMath xmlns:m="http://schemas.openxmlformats.org/officeDocument/2006/math">
                    <m:r>
                      <a:rPr lang="en-US" sz="10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00 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Acceptable beta beating &lt;20%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Tune shift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Small dispersion beating</a:t>
                </a:r>
                <a:endParaRPr lang="en-US" sz="1000" b="1" dirty="0">
                  <a:solidFill>
                    <a:schemeClr val="accent1"/>
                  </a:solidFill>
                </a:endParaRPr>
              </a:p>
              <a:p>
                <a:pPr algn="l"/>
                <a:endParaRPr lang="en-US" sz="1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03858E-8311-3BD6-60F6-F2E9BEBE9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477341"/>
                <a:ext cx="2546240" cy="16312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23E0BC1-74F5-6550-59EA-48A71866F6ED}"/>
              </a:ext>
            </a:extLst>
          </p:cNvPr>
          <p:cNvSpPr txBox="1"/>
          <p:nvPr/>
        </p:nvSpPr>
        <p:spPr>
          <a:xfrm>
            <a:off x="251520" y="3689851"/>
            <a:ext cx="2546240" cy="90024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CH" sz="1050" dirty="0">
                <a:solidFill>
                  <a:schemeClr val="accent4"/>
                </a:solidFill>
              </a:rPr>
              <a:t>Closed-orbit correction performed self-consistently in the fixed-point search. Do we need more? User-provided function or matching routine to self-consistently rematch tune, optics, etc. ?</a:t>
            </a:r>
            <a:r>
              <a:rPr lang="en-CH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1832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80218-D121-3321-ED63-0121AAFEB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5A781-2858-7D04-DED1-11E7B9C3C8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812E7C-2798-70F4-DC19-9BFD72D9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Z-pole energy</a:t>
            </a:r>
          </a:p>
        </p:txBody>
      </p:sp>
      <p:pic>
        <p:nvPicPr>
          <p:cNvPr id="3" name="Picture 2" descr="A screen shot of a graph&#10;&#10;Description automatically generated">
            <a:extLst>
              <a:ext uri="{FF2B5EF4-FFF2-40B4-BE49-F238E27FC236}">
                <a16:creationId xmlns:a16="http://schemas.microsoft.com/office/drawing/2014/main" id="{7B5FD0A5-B531-D0B1-4C8E-3D19945A4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7"/>
          <a:stretch/>
        </p:blipFill>
        <p:spPr>
          <a:xfrm>
            <a:off x="3131840" y="3003798"/>
            <a:ext cx="5526330" cy="197391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6C18AB7-3918-2273-0A2F-DCC6F6137E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59582"/>
            <a:ext cx="5760640" cy="20573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BA52A8-E5CA-051E-EC89-C12FA6817E42}"/>
                  </a:ext>
                </a:extLst>
              </p:cNvPr>
              <p:cNvSpPr txBox="1"/>
              <p:nvPr/>
            </p:nvSpPr>
            <p:spPr>
              <a:xfrm>
                <a:off x="438202" y="1503491"/>
                <a:ext cx="254624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000" b="1" u="sng" dirty="0">
                    <a:solidFill>
                      <a:schemeClr val="accent6"/>
                    </a:solidFill>
                  </a:rPr>
                  <a:t>Reference with individual tapering</a:t>
                </a:r>
              </a:p>
              <a:p>
                <a:pPr algn="l"/>
                <a:endParaRPr lang="en-CH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Closed orbit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CH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~ 0.1% of energy loss via SR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Reference value for dispersion: </a:t>
                </a:r>
                <a:r>
                  <a:rPr lang="en-US" sz="1000" b="1" dirty="0">
                    <a:solidFill>
                      <a:schemeClr val="accent1"/>
                    </a:solidFill>
                  </a:rPr>
                  <a:t>0.5 m</a:t>
                </a:r>
              </a:p>
              <a:p>
                <a:pPr algn="l"/>
                <a:endParaRPr lang="en-US" sz="1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BA52A8-E5CA-051E-EC89-C12FA6817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02" y="1503491"/>
                <a:ext cx="2546240" cy="1323439"/>
              </a:xfrm>
              <a:prstGeom prst="rect">
                <a:avLst/>
              </a:prstGeom>
              <a:blipFill>
                <a:blip r:embed="rId4"/>
                <a:stretch>
                  <a:fillRect t="-4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216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80218-D121-3321-ED63-0121AAFEB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5A781-2858-7D04-DED1-11E7B9C3C8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565E08E9-60CC-B3D7-3CA4-6A2BD5A1E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617284"/>
            <a:ext cx="5544616" cy="435648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3812E7C-2798-70F4-DC19-9BFD72D9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Z-pole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44AB84-A8CD-E4CD-EC1F-E82A48D20EB7}"/>
                  </a:ext>
                </a:extLst>
              </p:cNvPr>
              <p:cNvSpPr txBox="1"/>
              <p:nvPr/>
            </p:nvSpPr>
            <p:spPr>
              <a:xfrm>
                <a:off x="438202" y="1503491"/>
                <a:ext cx="254624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000" b="1" u="sng" dirty="0">
                    <a:solidFill>
                      <a:schemeClr val="accent6"/>
                    </a:solidFill>
                  </a:rPr>
                  <a:t>D8_Q8_SC_M#_OC8</a:t>
                </a:r>
              </a:p>
              <a:p>
                <a:pPr algn="l"/>
                <a:endParaRPr lang="en-CH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Closed orbit ~ </a:t>
                </a:r>
                <a14:m>
                  <m:oMath xmlns:m="http://schemas.openxmlformats.org/officeDocument/2006/math">
                    <m:r>
                      <a:rPr lang="en-US" sz="100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Beta beating &lt; 3%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Tune shift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Small dispersion shift</a:t>
                </a:r>
                <a:endParaRPr lang="en-US" sz="1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44AB84-A8CD-E4CD-EC1F-E82A48D20E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02" y="1503491"/>
                <a:ext cx="2546240" cy="1477328"/>
              </a:xfrm>
              <a:prstGeom prst="rect">
                <a:avLst/>
              </a:prstGeom>
              <a:blipFill>
                <a:blip r:embed="rId3"/>
                <a:stretch>
                  <a:fillRect t="-413" b="-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2471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80218-D121-3321-ED63-0121AAFEB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5A781-2858-7D04-DED1-11E7B9C3C8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C94006B-2BFD-91D1-A6EE-950358931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693400"/>
            <a:ext cx="5542900" cy="435513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3812E7C-2798-70F4-DC19-9BFD72D9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Z-pole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981DE8-D3EC-2DC1-D917-C28AC61E6425}"/>
                  </a:ext>
                </a:extLst>
              </p:cNvPr>
              <p:cNvSpPr txBox="1"/>
              <p:nvPr/>
            </p:nvSpPr>
            <p:spPr>
              <a:xfrm>
                <a:off x="438202" y="1503491"/>
                <a:ext cx="254624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000" b="1" u="sng" dirty="0">
                    <a:solidFill>
                      <a:schemeClr val="accent6"/>
                    </a:solidFill>
                  </a:rPr>
                  <a:t>D64_Q16_SC_M#_OC16</a:t>
                </a:r>
              </a:p>
              <a:p>
                <a:pPr algn="l"/>
                <a:endParaRPr lang="en-CH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Closed orbit ~ </a:t>
                </a:r>
                <a14:m>
                  <m:oMath xmlns:m="http://schemas.openxmlformats.org/officeDocument/2006/math">
                    <m:r>
                      <a:rPr lang="en-US" sz="10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Beta beating &lt; 0.2%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Tune shift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Very small dispersion shift</a:t>
                </a:r>
                <a:endParaRPr lang="en-US" sz="1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B981DE8-D3EC-2DC1-D917-C28AC61E6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02" y="1503491"/>
                <a:ext cx="2546240" cy="1477328"/>
              </a:xfrm>
              <a:prstGeom prst="rect">
                <a:avLst/>
              </a:prstGeom>
              <a:blipFill>
                <a:blip r:embed="rId3"/>
                <a:stretch>
                  <a:fillRect t="-413" b="-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0991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80218-D121-3321-ED63-0121AAFEB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5A781-2858-7D04-DED1-11E7B9C3C8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812E7C-2798-70F4-DC19-9BFD72D9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</a:t>
            </a:r>
            <a:r>
              <a:rPr lang="en-US" dirty="0"/>
              <a:t> comparison</a:t>
            </a:r>
            <a:r>
              <a:rPr lang="en-CH" dirty="0"/>
              <a:t> </a:t>
            </a:r>
          </a:p>
        </p:txBody>
      </p:sp>
      <p:pic>
        <p:nvPicPr>
          <p:cNvPr id="2" name="Picture 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0AEE79D-A566-A201-AC93-AB349F3FBF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2" y="1419622"/>
            <a:ext cx="4320000" cy="3394285"/>
          </a:xfrm>
          <a:prstGeom prst="rect">
            <a:avLst/>
          </a:prstGeom>
        </p:spPr>
      </p:pic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24AD7055-6487-2841-93AA-A7B35B74C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9622"/>
            <a:ext cx="4320000" cy="33942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A529B8-DBB1-04E1-A630-A8CAC5E727DB}"/>
              </a:ext>
            </a:extLst>
          </p:cNvPr>
          <p:cNvSpPr txBox="1"/>
          <p:nvPr/>
        </p:nvSpPr>
        <p:spPr>
          <a:xfrm>
            <a:off x="791820" y="936660"/>
            <a:ext cx="3096344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600" dirty="0"/>
              <a:t>Z-pole energy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A0994A-B0CA-EA73-54F9-5DC3652E19DF}"/>
              </a:ext>
            </a:extLst>
          </p:cNvPr>
          <p:cNvSpPr txBox="1"/>
          <p:nvPr/>
        </p:nvSpPr>
        <p:spPr>
          <a:xfrm>
            <a:off x="5183828" y="940259"/>
            <a:ext cx="3096344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600" dirty="0"/>
              <a:t>ttbar energy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57804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370AB-682D-385E-0A56-82C502E57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AECCE-409D-F9D7-3FFE-6355723319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CBBE7F-10A1-21FB-E9B6-8A9D4C20A3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75606"/>
            <a:ext cx="8421772" cy="360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Synchrotron radiation energy losses over one turn is significant, even at the z-pole energy (45.6 GeV) and becomes critical at the ttbar energy</a:t>
            </a:r>
          </a:p>
          <a:p>
            <a:pPr lvl="1" indent="0">
              <a:buNone/>
            </a:pPr>
            <a:r>
              <a:rPr lang="en-GB" sz="1400" dirty="0"/>
              <a:t>	R</a:t>
            </a:r>
            <a:r>
              <a:rPr lang="en-CH" sz="1400" dirty="0"/>
              <a:t>f phase (energy compensation) and magnet relative strengths (tapering) must be </a:t>
            </a:r>
            <a:br>
              <a:rPr lang="en-CH" sz="1400" dirty="0"/>
            </a:br>
            <a:r>
              <a:rPr lang="en-CH" sz="1400" b="1" dirty="0"/>
              <a:t>self-consistently</a:t>
            </a:r>
            <a:r>
              <a:rPr lang="en-CH" sz="1400" dirty="0"/>
              <a:t> adjusted</a:t>
            </a:r>
          </a:p>
          <a:p>
            <a:pPr marL="966150" lvl="2" indent="-285750"/>
            <a:r>
              <a:rPr lang="en-CH" sz="1400" dirty="0"/>
              <a:t>Energy loss and energy compensation (gain from cavities) impacts tapering and vice-versa</a:t>
            </a:r>
          </a:p>
          <a:p>
            <a:pPr marL="966150" lvl="2" indent="-285750"/>
            <a:r>
              <a:rPr lang="en-CH" sz="1400" dirty="0"/>
              <a:t>Need to find a fixed-point in an extended parameter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Tapering schemes must be devised to accomadate</a:t>
            </a:r>
          </a:p>
          <a:p>
            <a:pPr marL="625950" lvl="1" indent="-285750"/>
            <a:r>
              <a:rPr lang="en-CH" sz="1400" dirty="0"/>
              <a:t>Practical considerations: powering scheme, cabling, cost</a:t>
            </a:r>
          </a:p>
          <a:p>
            <a:pPr marL="625950" lvl="1" indent="-285750"/>
            <a:r>
              <a:rPr lang="en-CH" sz="1400" dirty="0"/>
              <a:t>Beam dynamics considerations: orbit shift, beta-beating, chromatic correction, dynamical and momentum apertures</a:t>
            </a:r>
          </a:p>
          <a:p>
            <a:pPr lvl="1" indent="0">
              <a:buNone/>
            </a:pPr>
            <a:endParaRPr lang="en-CH" sz="1400" dirty="0"/>
          </a:p>
          <a:p>
            <a:pPr marL="625950" lvl="1" indent="-285750"/>
            <a:r>
              <a:rPr lang="en-CH" sz="1400" dirty="0"/>
              <a:t>Ideal tapering: each element is adjusted to match exactly the beam momentum at that location</a:t>
            </a:r>
          </a:p>
          <a:p>
            <a:pPr marL="625950" lvl="1" indent="-285750"/>
            <a:r>
              <a:rPr lang="en-CH" sz="1400" dirty="0"/>
              <a:t>Realistic tapering: magnets are adjusted in groups (mean rigidity) within magnet families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1726E7-B805-0B7C-B0B4-F6224B8B9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Tapering and energy compensation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1EE7B466-B37C-F2B9-8118-ECCB9178D223}"/>
              </a:ext>
            </a:extLst>
          </p:cNvPr>
          <p:cNvSpPr/>
          <p:nvPr/>
        </p:nvSpPr>
        <p:spPr>
          <a:xfrm>
            <a:off x="479421" y="1888777"/>
            <a:ext cx="504056" cy="144016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2AB4B20-7F56-0DD0-DACA-B7B03872FEC7}"/>
              </a:ext>
            </a:extLst>
          </p:cNvPr>
          <p:cNvSpPr/>
          <p:nvPr/>
        </p:nvSpPr>
        <p:spPr>
          <a:xfrm>
            <a:off x="484934" y="4155926"/>
            <a:ext cx="504056" cy="144016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0646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F1B76-A587-325B-7845-DCA8044AF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12DF6-8BE9-8F20-CD08-C718E3FA7E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8C26FA-8112-3DDE-E35C-2A6DBFEA11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75606"/>
            <a:ext cx="8421772" cy="360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Powering schemes and considered tapering schemes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Self-consistent algorithm to find a fixed-point in the rf phase / tapering / closed-orbit correction space</a:t>
            </a:r>
          </a:p>
          <a:p>
            <a:pPr marL="625950" lvl="1" indent="-285750"/>
            <a:r>
              <a:rPr lang="en-CH" sz="1400" dirty="0"/>
              <a:t>Present implementation in xsuite</a:t>
            </a:r>
          </a:p>
          <a:p>
            <a:pPr marL="625950" lvl="1" indent="-285750"/>
            <a:r>
              <a:rPr lang="en-CH" sz="1400" dirty="0"/>
              <a:t>Required extensions</a:t>
            </a:r>
          </a:p>
          <a:p>
            <a:pPr marL="625950" lvl="1" indent="-285750"/>
            <a:r>
              <a:rPr lang="en-CH" sz="1400" dirty="0"/>
              <a:t>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Results for multiple tapering schemes</a:t>
            </a:r>
          </a:p>
          <a:p>
            <a:pPr marL="625950" lvl="1" indent="-285750"/>
            <a:r>
              <a:rPr lang="en-US" sz="1400" dirty="0"/>
              <a:t>ttbar</a:t>
            </a:r>
          </a:p>
          <a:p>
            <a:pPr marL="625950" lvl="1" indent="-285750"/>
            <a:r>
              <a:rPr lang="en-US" sz="1400" dirty="0"/>
              <a:t>Z</a:t>
            </a:r>
            <a:endParaRPr lang="en-CH" sz="1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2EC4BA-BC84-C590-5806-C4F39B07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98251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57F8486-6C48-CE2C-A471-C188FD0EDC1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233472"/>
                <a:ext cx="4023000" cy="3616022"/>
              </a:xfrm>
            </p:spPr>
            <p:txBody>
              <a:bodyPr/>
              <a:lstStyle/>
              <a:p>
                <a:r>
                  <a:rPr lang="en-US" dirty="0"/>
                  <a:t>Arc dipole</a:t>
                </a:r>
                <a:endParaRPr lang="en-GB" dirty="0"/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Twin aperture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2840 magnets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2 circuits per arc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b="1" dirty="0"/>
                  <a:t>16 circuits</a:t>
                </a:r>
                <a:r>
                  <a:rPr lang="en-GB" dirty="0"/>
                  <a:t> in total</a:t>
                </a:r>
                <a:endParaRPr lang="en-US" dirty="0"/>
              </a:p>
              <a:p>
                <a:r>
                  <a:rPr lang="en-US" dirty="0"/>
                  <a:t>Arc quadrupole</a:t>
                </a:r>
                <a:endParaRPr lang="en-GB" dirty="0"/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Twin aperture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2840 magnets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Half-arc powering 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b="1" dirty="0"/>
                  <a:t>32 circuits</a:t>
                </a:r>
                <a:r>
                  <a:rPr lang="en-GB" dirty="0"/>
                  <a:t> (16 FQ + 16 DQ)</a:t>
                </a:r>
                <a:endParaRPr lang="en-US" dirty="0"/>
              </a:p>
              <a:p>
                <a:r>
                  <a:rPr lang="en-US" dirty="0"/>
                  <a:t>Arc </a:t>
                </a:r>
                <a:r>
                  <a:rPr lang="en-US" dirty="0" err="1"/>
                  <a:t>sextupole</a:t>
                </a:r>
                <a:endParaRPr lang="en-GB" dirty="0"/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Single aperture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600 magnets at Z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2336 magnets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endParaRPr lang="en-GB" dirty="0"/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GB" dirty="0"/>
                  <a:t>Family powering</a:t>
                </a:r>
              </a:p>
              <a:p>
                <a:pPr marL="729663" lvl="1" indent="-257175">
                  <a:buFont typeface="Arial" panose="020B0604020202020204" pitchFamily="34" charset="0"/>
                  <a:buChar char="•"/>
                </a:pPr>
                <a:r>
                  <a:rPr lang="en-US" b="1" dirty="0"/>
                  <a:t>584 circuits</a:t>
                </a:r>
                <a:r>
                  <a:rPr lang="en-US" dirty="0"/>
                  <a:t> (292 FS + 292 DS) (GHC lattice)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357F8486-6C48-CE2C-A471-C188FD0EDC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233472"/>
                <a:ext cx="4023000" cy="3616022"/>
              </a:xfrm>
              <a:blipFill>
                <a:blip r:embed="rId2"/>
                <a:stretch>
                  <a:fillRect l="-631" t="-10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BE9870E0-6E2C-CE4F-A3F3-529D9027F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schemes for the arc magnets</a:t>
            </a:r>
            <a:endParaRPr lang="en-GB" dirty="0"/>
          </a:p>
        </p:txBody>
      </p:sp>
      <p:pic>
        <p:nvPicPr>
          <p:cNvPr id="5" name="Content Placeholder 4" descr="A diagram of a circular object with lines and dots&#10;&#10;Description automatically generated">
            <a:extLst>
              <a:ext uri="{FF2B5EF4-FFF2-40B4-BE49-F238E27FC236}">
                <a16:creationId xmlns:a16="http://schemas.microsoft.com/office/drawing/2014/main" id="{73AFBDDE-BFD0-A062-F7D5-D315F218EF6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202" y="1131590"/>
            <a:ext cx="4023000" cy="314981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0C6981-707C-5E9D-378A-CED469BB6533}"/>
              </a:ext>
            </a:extLst>
          </p:cNvPr>
          <p:cNvSpPr txBox="1"/>
          <p:nvPr/>
        </p:nvSpPr>
        <p:spPr>
          <a:xfrm>
            <a:off x="442800" y="4743390"/>
            <a:ext cx="42354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000" b="1" dirty="0">
                <a:solidFill>
                  <a:schemeClr val="accent6"/>
                </a:solidFill>
              </a:rPr>
              <a:t>All other magnets considered individually powered in this study.</a:t>
            </a:r>
          </a:p>
        </p:txBody>
      </p:sp>
    </p:spTree>
    <p:extLst>
      <p:ext uri="{BB962C8B-B14F-4D97-AF65-F5344CB8AC3E}">
        <p14:creationId xmlns:p14="http://schemas.microsoft.com/office/powerpoint/2010/main" val="393946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9F23F6-8707-2235-0234-E0A770AF33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923599C-CD47-FC5E-BA03-C9607CAA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Tapering schemes</a:t>
            </a:r>
            <a:endParaRPr lang="en-GB" dirty="0"/>
          </a:p>
        </p:txBody>
      </p:sp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E141EEFD-B3EE-27EB-6FA0-A618978FE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879132"/>
              </p:ext>
            </p:extLst>
          </p:nvPr>
        </p:nvGraphicFramePr>
        <p:xfrm>
          <a:off x="251520" y="1131590"/>
          <a:ext cx="67187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675">
                  <a:extLst>
                    <a:ext uri="{9D8B030D-6E8A-4147-A177-3AD203B41FA5}">
                      <a16:colId xmlns:a16="http://schemas.microsoft.com/office/drawing/2014/main" val="2920597543"/>
                    </a:ext>
                  </a:extLst>
                </a:gridCol>
                <a:gridCol w="1679675">
                  <a:extLst>
                    <a:ext uri="{9D8B030D-6E8A-4147-A177-3AD203B41FA5}">
                      <a16:colId xmlns:a16="http://schemas.microsoft.com/office/drawing/2014/main" val="1821204670"/>
                    </a:ext>
                  </a:extLst>
                </a:gridCol>
                <a:gridCol w="1679675">
                  <a:extLst>
                    <a:ext uri="{9D8B030D-6E8A-4147-A177-3AD203B41FA5}">
                      <a16:colId xmlns:a16="http://schemas.microsoft.com/office/drawing/2014/main" val="2764533004"/>
                    </a:ext>
                  </a:extLst>
                </a:gridCol>
                <a:gridCol w="1679675">
                  <a:extLst>
                    <a:ext uri="{9D8B030D-6E8A-4147-A177-3AD203B41FA5}">
                      <a16:colId xmlns:a16="http://schemas.microsoft.com/office/drawing/2014/main" val="170138302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000" dirty="0"/>
                        <a:t>Tapering scheme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Dipoles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Quadrupoles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Sextupoles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7688205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dirty="0"/>
                        <a:t>D#_Q#_S#_M#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Individual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Individual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Individual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54672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D8_Q0_SC_M#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Arc | 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No tapering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rowSpan="12"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Circuit</a:t>
                      </a:r>
                      <a:r>
                        <a:rPr lang="en-GB" sz="1000" dirty="0"/>
                        <a:t> | 2 x 292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5454592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D8_Q8_SC_M#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Arc | 2 x 8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0351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D8_Q16_SC_M#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Half arc | 2 x 16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4739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D16_Q0_SC_M#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Half arc | 16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No tapering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013242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D16_Q8_SC_M#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Arc | 2 x 8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1438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D16_Q16_SC_M#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Half arc | 2 x 16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639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D32_Q0_SC_M#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Quarter arc | 32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No tapering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69639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D32_Q8_SC_M#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Arc | 2 x 8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93117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D32_Q16_SC_M#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Half arc | 2 x 16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6773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D64_Q0_SC_M#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000" dirty="0" err="1"/>
                        <a:t>Eigth</a:t>
                      </a:r>
                      <a:r>
                        <a:rPr lang="en-US" sz="1000" dirty="0"/>
                        <a:t> arc | 64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No tapering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337046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D64_Q8_SC_M#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Arc | 2 x 8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7658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D64_Q16_SC_M#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Half arc | 2 x 16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29093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7ACC3AC-105C-64E7-93DE-AAA23D30DA2C}"/>
              </a:ext>
            </a:extLst>
          </p:cNvPr>
          <p:cNvSpPr txBox="1"/>
          <p:nvPr/>
        </p:nvSpPr>
        <p:spPr>
          <a:xfrm>
            <a:off x="7164288" y="1203598"/>
            <a:ext cx="154186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000" b="1" u="sng" dirty="0">
                <a:solidFill>
                  <a:schemeClr val="accent6"/>
                </a:solidFill>
              </a:rPr>
              <a:t>Naming convention</a:t>
            </a:r>
            <a:r>
              <a:rPr lang="en-CH" sz="1000" b="1" u="sng" dirty="0"/>
              <a:t>:</a:t>
            </a:r>
          </a:p>
          <a:p>
            <a:pPr algn="l"/>
            <a:endParaRPr lang="en-CH" sz="1000" dirty="0"/>
          </a:p>
          <a:p>
            <a:pPr algn="l"/>
            <a:r>
              <a:rPr lang="en-CH" sz="1000" dirty="0"/>
              <a:t>D</a:t>
            </a:r>
            <a:r>
              <a:rPr lang="en-CH" sz="1000" dirty="0">
                <a:solidFill>
                  <a:schemeClr val="accent5"/>
                </a:solidFill>
              </a:rPr>
              <a:t>X</a:t>
            </a:r>
            <a:r>
              <a:rPr lang="en-CH" sz="1000" dirty="0"/>
              <a:t>_Q</a:t>
            </a:r>
            <a:r>
              <a:rPr lang="en-CH" sz="1000" dirty="0">
                <a:solidFill>
                  <a:schemeClr val="accent5"/>
                </a:solidFill>
              </a:rPr>
              <a:t>Y</a:t>
            </a:r>
            <a:r>
              <a:rPr lang="en-CH" sz="1000" dirty="0"/>
              <a:t>_S</a:t>
            </a:r>
            <a:r>
              <a:rPr lang="en-CH" sz="1000" dirty="0">
                <a:solidFill>
                  <a:schemeClr val="accent5"/>
                </a:solidFill>
              </a:rPr>
              <a:t>Z</a:t>
            </a:r>
            <a:r>
              <a:rPr lang="en-CH" sz="1000" dirty="0"/>
              <a:t>_M</a:t>
            </a:r>
            <a:r>
              <a:rPr lang="en-CH" sz="1000" dirty="0">
                <a:solidFill>
                  <a:schemeClr val="accent5"/>
                </a:solidFill>
              </a:rPr>
              <a:t>W</a:t>
            </a:r>
          </a:p>
          <a:p>
            <a:pPr algn="l"/>
            <a:endParaRPr lang="en-CH" sz="1000" dirty="0">
              <a:solidFill>
                <a:schemeClr val="accent5"/>
              </a:solidFill>
            </a:endParaRPr>
          </a:p>
          <a:p>
            <a:pPr algn="l"/>
            <a:r>
              <a:rPr lang="en-CH" sz="1000" b="1" dirty="0">
                <a:solidFill>
                  <a:schemeClr val="accent5"/>
                </a:solidFill>
              </a:rPr>
              <a:t>X</a:t>
            </a:r>
            <a:r>
              <a:rPr lang="en-CH" sz="1000" dirty="0">
                <a:solidFill>
                  <a:schemeClr val="accent5"/>
                </a:solidFill>
              </a:rPr>
              <a:t>: </a:t>
            </a:r>
            <a:r>
              <a:rPr lang="en-CH" sz="1000" dirty="0">
                <a:solidFill>
                  <a:schemeClr val="accent6"/>
                </a:solidFill>
              </a:rPr>
              <a:t>number of dipole tapering families</a:t>
            </a:r>
          </a:p>
          <a:p>
            <a:pPr algn="l"/>
            <a:endParaRPr lang="en-CH" sz="1000" dirty="0">
              <a:solidFill>
                <a:schemeClr val="accent5"/>
              </a:solidFill>
            </a:endParaRPr>
          </a:p>
          <a:p>
            <a:pPr algn="l"/>
            <a:r>
              <a:rPr lang="en-CH" sz="1000" b="1" dirty="0">
                <a:solidFill>
                  <a:schemeClr val="accent5"/>
                </a:solidFill>
              </a:rPr>
              <a:t>Y</a:t>
            </a:r>
            <a:r>
              <a:rPr lang="en-CH" sz="1000" dirty="0">
                <a:solidFill>
                  <a:schemeClr val="accent5"/>
                </a:solidFill>
              </a:rPr>
              <a:t>: </a:t>
            </a:r>
            <a:r>
              <a:rPr lang="en-CH" sz="1000" dirty="0">
                <a:solidFill>
                  <a:schemeClr val="accent6"/>
                </a:solidFill>
              </a:rPr>
              <a:t>number of quadrupole tapering families</a:t>
            </a:r>
          </a:p>
          <a:p>
            <a:pPr algn="l"/>
            <a:endParaRPr lang="en-CH" sz="1000" dirty="0">
              <a:solidFill>
                <a:schemeClr val="accent5"/>
              </a:solidFill>
            </a:endParaRPr>
          </a:p>
          <a:p>
            <a:pPr algn="l"/>
            <a:r>
              <a:rPr lang="en-CH" sz="1000" b="1" dirty="0">
                <a:solidFill>
                  <a:schemeClr val="accent5"/>
                </a:solidFill>
              </a:rPr>
              <a:t>Z</a:t>
            </a:r>
            <a:r>
              <a:rPr lang="en-CH" sz="1000" dirty="0">
                <a:solidFill>
                  <a:schemeClr val="accent5"/>
                </a:solidFill>
              </a:rPr>
              <a:t>: </a:t>
            </a:r>
            <a:r>
              <a:rPr lang="en-CH" sz="1000" dirty="0">
                <a:solidFill>
                  <a:schemeClr val="accent6"/>
                </a:solidFill>
              </a:rPr>
              <a:t>number of sextupole tapering families</a:t>
            </a:r>
          </a:p>
          <a:p>
            <a:pPr algn="l"/>
            <a:endParaRPr lang="en-CH" sz="1000" dirty="0">
              <a:solidFill>
                <a:schemeClr val="accent5"/>
              </a:solidFill>
            </a:endParaRPr>
          </a:p>
          <a:p>
            <a:pPr algn="l"/>
            <a:r>
              <a:rPr lang="en-CH" sz="1000" b="1" dirty="0">
                <a:solidFill>
                  <a:schemeClr val="accent5"/>
                </a:solidFill>
              </a:rPr>
              <a:t>W</a:t>
            </a:r>
            <a:r>
              <a:rPr lang="en-CH" sz="1000" dirty="0">
                <a:solidFill>
                  <a:schemeClr val="accent5"/>
                </a:solidFill>
              </a:rPr>
              <a:t>: </a:t>
            </a:r>
            <a:r>
              <a:rPr lang="en-CH" sz="1000" dirty="0">
                <a:solidFill>
                  <a:schemeClr val="accent6"/>
                </a:solidFill>
              </a:rPr>
              <a:t>number of tapering families for other magnets</a:t>
            </a:r>
          </a:p>
          <a:p>
            <a:pPr algn="l"/>
            <a:endParaRPr lang="en-CH" sz="1000" dirty="0">
              <a:solidFill>
                <a:schemeClr val="accent5"/>
              </a:solidFill>
            </a:endParaRPr>
          </a:p>
          <a:p>
            <a:pPr algn="l"/>
            <a:r>
              <a:rPr lang="en-CH" sz="1000" b="1" dirty="0">
                <a:solidFill>
                  <a:schemeClr val="accent3"/>
                </a:solidFill>
              </a:rPr>
              <a:t>#</a:t>
            </a:r>
            <a:r>
              <a:rPr lang="en-CH" sz="1000" dirty="0">
                <a:solidFill>
                  <a:schemeClr val="accent3"/>
                </a:solidFill>
              </a:rPr>
              <a:t>: </a:t>
            </a:r>
            <a:r>
              <a:rPr lang="en-CH" sz="1000" dirty="0">
                <a:solidFill>
                  <a:schemeClr val="accent6"/>
                </a:solidFill>
              </a:rPr>
              <a:t>individually tapered</a:t>
            </a:r>
          </a:p>
          <a:p>
            <a:pPr algn="l"/>
            <a:endParaRPr lang="en-CH" sz="1000" dirty="0">
              <a:solidFill>
                <a:schemeClr val="accent6"/>
              </a:solidFill>
            </a:endParaRPr>
          </a:p>
          <a:p>
            <a:pPr algn="l"/>
            <a:r>
              <a:rPr lang="en-CH" sz="1000" b="1" dirty="0">
                <a:solidFill>
                  <a:schemeClr val="accent3"/>
                </a:solidFill>
              </a:rPr>
              <a:t>0</a:t>
            </a:r>
            <a:r>
              <a:rPr lang="en-CH" sz="1000" dirty="0">
                <a:solidFill>
                  <a:schemeClr val="accent6"/>
                </a:solidFill>
              </a:rPr>
              <a:t>: no tapering applied</a:t>
            </a:r>
          </a:p>
        </p:txBody>
      </p:sp>
    </p:spTree>
    <p:extLst>
      <p:ext uri="{BB962C8B-B14F-4D97-AF65-F5344CB8AC3E}">
        <p14:creationId xmlns:p14="http://schemas.microsoft.com/office/powerpoint/2010/main" val="332733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51761-F790-BAF5-BF5B-95A150AF1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56146-9E47-865F-F4BC-773861169D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2EE8AF-6877-2B4A-9D27-646B9AB97F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75606"/>
            <a:ext cx="8421772" cy="360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Current implementation</a:t>
            </a:r>
          </a:p>
          <a:p>
            <a:pPr marL="625950" lvl="1" indent="-285750"/>
            <a:r>
              <a:rPr lang="en-CH" sz="1400" dirty="0"/>
              <a:t>Limited to ideal tapering</a:t>
            </a:r>
          </a:p>
          <a:p>
            <a:pPr marL="625950" lvl="1" indent="-285750"/>
            <a:r>
              <a:rPr lang="en-CH" sz="1400" dirty="0"/>
              <a:t>Assumes that an initial closed-orbit can be found</a:t>
            </a:r>
          </a:p>
          <a:p>
            <a:pPr marL="625950" lvl="1" indent="-285750"/>
            <a:r>
              <a:rPr lang="en-CH" sz="1400" dirty="0"/>
              <a:t>Self-consistency implied by the ideal tapering, no closed-orbit search (initial guess without synchrotron radiation is used and tracked throughout)</a:t>
            </a:r>
          </a:p>
          <a:p>
            <a:pPr marL="625950" lvl="1" indent="-285750"/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Improvements for self-consistent grouped tapering</a:t>
            </a:r>
          </a:p>
          <a:p>
            <a:pPr marL="625950" lvl="1" indent="-285750"/>
            <a:r>
              <a:rPr lang="en-CH" sz="1400" dirty="0"/>
              <a:t>Must rely on closed-orbit search</a:t>
            </a:r>
          </a:p>
          <a:p>
            <a:pPr marL="966150" lvl="2" indent="-285750"/>
            <a:r>
              <a:rPr lang="en-CH" sz="1400" dirty="0"/>
              <a:t>If closed-orbit not available at the start, ”SR threading” is needed</a:t>
            </a:r>
          </a:p>
          <a:p>
            <a:pPr marL="625950" lvl="1" indent="-285750"/>
            <a:r>
              <a:rPr lang="en-CH" sz="1400" dirty="0"/>
              <a:t>Takes tapering groups as input</a:t>
            </a:r>
          </a:p>
          <a:p>
            <a:pPr marL="966150" lvl="2" indent="-285750"/>
            <a:r>
              <a:rPr lang="en-CH" sz="1400" dirty="0"/>
              <a:t>Indicates what to do with the groups: no tapering, ideal tapering, mean rigidity tapering, etc.</a:t>
            </a:r>
          </a:p>
          <a:p>
            <a:pPr marL="625950" lvl="1" indent="-285750"/>
            <a:r>
              <a:rPr lang="en-CH" sz="1400" dirty="0"/>
              <a:t>Perform closed-orbit correction at the groups boundaries (crucial for the straight sections, also crucial at boundaries in the arcs – see later)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F07BA5C-5C22-E3A0-C319-548F60429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Self-consistent tapering algorithm</a:t>
            </a:r>
          </a:p>
        </p:txBody>
      </p:sp>
    </p:spTree>
    <p:extLst>
      <p:ext uri="{BB962C8B-B14F-4D97-AF65-F5344CB8AC3E}">
        <p14:creationId xmlns:p14="http://schemas.microsoft.com/office/powerpoint/2010/main" val="1444772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2C3C1-9E3F-5615-F580-3F1C2341C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D85E6-E566-44F0-7709-9F76B2291D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4CA9C2-1FE6-94EB-46DD-1072A84AFB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75606"/>
            <a:ext cx="8421772" cy="360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Relies on usual 6D closed-orbit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If no closed-orbit can be found without tapering</a:t>
            </a:r>
          </a:p>
          <a:p>
            <a:pPr marL="625950" lvl="1" indent="-285750"/>
            <a:r>
              <a:rPr lang="en-CH" sz="1400" dirty="0"/>
              <a:t>Perform “</a:t>
            </a:r>
            <a:r>
              <a:rPr lang="en-CH" sz="1400" b="1" dirty="0">
                <a:solidFill>
                  <a:schemeClr val="accent5"/>
                </a:solidFill>
              </a:rPr>
              <a:t>threading</a:t>
            </a:r>
            <a:r>
              <a:rPr lang="en-CH" sz="1400" dirty="0"/>
              <a:t>”: track through single element, obtain energy loss, taper the element, re-start tracking (leap-frog), after a full turn re-phase the cavities to compensate for energy loop; iterate as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Tapering</a:t>
            </a:r>
          </a:p>
          <a:p>
            <a:pPr marL="625950" lvl="1" indent="-285750"/>
            <a:r>
              <a:rPr lang="en-CH" sz="1400" dirty="0"/>
              <a:t>Find closed-orbit</a:t>
            </a:r>
          </a:p>
          <a:p>
            <a:pPr marL="625950" lvl="1" indent="-285750"/>
            <a:r>
              <a:rPr lang="en-CH" sz="1400" dirty="0"/>
              <a:t>Taper elements</a:t>
            </a:r>
          </a:p>
          <a:p>
            <a:pPr marL="625950" lvl="1" indent="-285750"/>
            <a:r>
              <a:rPr lang="en-CH" sz="1400" dirty="0"/>
              <a:t>Perform closed-orbit correction</a:t>
            </a:r>
          </a:p>
          <a:p>
            <a:pPr marL="625950" lvl="1" indent="-285750"/>
            <a:r>
              <a:rPr lang="en-CH" sz="1400" dirty="0"/>
              <a:t>Re-phase rf</a:t>
            </a:r>
          </a:p>
          <a:p>
            <a:pPr marL="625950" lvl="1" indent="-285750"/>
            <a:r>
              <a:rPr lang="en-CH" sz="1400" dirty="0"/>
              <a:t>Iterate until fixed-point found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5EDCA5-1AB6-3FA8-6533-014F53BF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Implementation in xsuite</a:t>
            </a:r>
          </a:p>
        </p:txBody>
      </p:sp>
    </p:spTree>
    <p:extLst>
      <p:ext uri="{BB962C8B-B14F-4D97-AF65-F5344CB8AC3E}">
        <p14:creationId xmlns:p14="http://schemas.microsoft.com/office/powerpoint/2010/main" val="2914460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5ADC13-864D-22EC-1283-3A045FA3C5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5DD4DA-5061-0B30-56D5-42409FB8EA69}"/>
              </a:ext>
            </a:extLst>
          </p:cNvPr>
          <p:cNvGrpSpPr/>
          <p:nvPr/>
        </p:nvGrpSpPr>
        <p:grpSpPr>
          <a:xfrm>
            <a:off x="2483768" y="411510"/>
            <a:ext cx="5162717" cy="4559108"/>
            <a:chOff x="488799" y="771550"/>
            <a:chExt cx="5162717" cy="4559108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5DF794E-579D-3616-8F64-473E6A3F9951}"/>
                </a:ext>
              </a:extLst>
            </p:cNvPr>
            <p:cNvGrpSpPr/>
            <p:nvPr/>
          </p:nvGrpSpPr>
          <p:grpSpPr>
            <a:xfrm>
              <a:off x="488799" y="771550"/>
              <a:ext cx="3024336" cy="4559108"/>
              <a:chOff x="488799" y="771550"/>
              <a:chExt cx="3024336" cy="4559108"/>
            </a:xfrm>
          </p:grpSpPr>
          <p:sp>
            <p:nvSpPr>
              <p:cNvPr id="23" name="Arrow: Down 22">
                <a:extLst>
                  <a:ext uri="{FF2B5EF4-FFF2-40B4-BE49-F238E27FC236}">
                    <a16:creationId xmlns:a16="http://schemas.microsoft.com/office/drawing/2014/main" id="{81981A32-BB1A-1E77-D7B6-7F629AB6574D}"/>
                  </a:ext>
                </a:extLst>
              </p:cNvPr>
              <p:cNvSpPr/>
              <p:nvPr/>
            </p:nvSpPr>
            <p:spPr>
              <a:xfrm>
                <a:off x="1586822" y="4246149"/>
                <a:ext cx="144016" cy="432048"/>
              </a:xfrm>
              <a:prstGeom prst="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Arrow: Down 21">
                <a:extLst>
                  <a:ext uri="{FF2B5EF4-FFF2-40B4-BE49-F238E27FC236}">
                    <a16:creationId xmlns:a16="http://schemas.microsoft.com/office/drawing/2014/main" id="{402C8C1E-6C44-5C33-0A70-2C0D04C3BFBF}"/>
                  </a:ext>
                </a:extLst>
              </p:cNvPr>
              <p:cNvSpPr/>
              <p:nvPr/>
            </p:nvSpPr>
            <p:spPr>
              <a:xfrm>
                <a:off x="1586822" y="3390878"/>
                <a:ext cx="144016" cy="432048"/>
              </a:xfrm>
              <a:prstGeom prst="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F4718E3-1A27-36C9-33ED-F9EF3DAC2D9A}"/>
                  </a:ext>
                </a:extLst>
              </p:cNvPr>
              <p:cNvGrpSpPr/>
              <p:nvPr/>
            </p:nvGrpSpPr>
            <p:grpSpPr>
              <a:xfrm>
                <a:off x="488799" y="771550"/>
                <a:ext cx="3024336" cy="1584176"/>
                <a:chOff x="251520" y="1563638"/>
                <a:chExt cx="3024336" cy="1584176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1DE5990F-4290-E8ED-AE4B-44EDBF2DF4C1}"/>
                    </a:ext>
                  </a:extLst>
                </p:cNvPr>
                <p:cNvGrpSpPr/>
                <p:nvPr/>
              </p:nvGrpSpPr>
              <p:grpSpPr>
                <a:xfrm>
                  <a:off x="628609" y="1563638"/>
                  <a:ext cx="2647247" cy="1584176"/>
                  <a:chOff x="628609" y="1563638"/>
                  <a:chExt cx="2647247" cy="1584176"/>
                </a:xfrm>
              </p:grpSpPr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EF3ACD3F-BB5E-5901-9411-7977302D8AAD}"/>
                      </a:ext>
                    </a:extLst>
                  </p:cNvPr>
                  <p:cNvSpPr/>
                  <p:nvPr/>
                </p:nvSpPr>
                <p:spPr>
                  <a:xfrm>
                    <a:off x="2073647" y="2211710"/>
                    <a:ext cx="72008" cy="504056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Rectangle: Rounded Corners 6">
                    <a:extLst>
                      <a:ext uri="{FF2B5EF4-FFF2-40B4-BE49-F238E27FC236}">
                        <a16:creationId xmlns:a16="http://schemas.microsoft.com/office/drawing/2014/main" id="{86BBBC46-E98F-14A4-2212-C4E93C5E4C3F}"/>
                      </a:ext>
                    </a:extLst>
                  </p:cNvPr>
                  <p:cNvSpPr/>
                  <p:nvPr/>
                </p:nvSpPr>
                <p:spPr>
                  <a:xfrm>
                    <a:off x="1331640" y="1563638"/>
                    <a:ext cx="1584176" cy="648072"/>
                  </a:xfrm>
                  <a:prstGeom prst="round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Find closed-orbit</a:t>
                    </a:r>
                    <a:endParaRPr lang="en-GB" dirty="0"/>
                  </a:p>
                </p:txBody>
              </p:sp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DE3C54E2-1F18-235D-CA4F-F5397EF005DD}"/>
                      </a:ext>
                    </a:extLst>
                  </p:cNvPr>
                  <p:cNvSpPr txBox="1"/>
                  <p:nvPr/>
                </p:nvSpPr>
                <p:spPr>
                  <a:xfrm>
                    <a:off x="2123728" y="2309849"/>
                    <a:ext cx="115212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sz="1400" dirty="0"/>
                      <a:t>Successful?</a:t>
                    </a:r>
                    <a:endParaRPr lang="en-GB" sz="1400" dirty="0"/>
                  </a:p>
                </p:txBody>
              </p:sp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13CD3C01-D812-AFB3-F008-B44C7133B2BA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713647" y="1671769"/>
                    <a:ext cx="72008" cy="2160000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Arrow: Down 13">
                    <a:extLst>
                      <a:ext uri="{FF2B5EF4-FFF2-40B4-BE49-F238E27FC236}">
                        <a16:creationId xmlns:a16="http://schemas.microsoft.com/office/drawing/2014/main" id="{569B3F16-7201-1D05-2AAA-3CE5634A442B}"/>
                      </a:ext>
                    </a:extLst>
                  </p:cNvPr>
                  <p:cNvSpPr/>
                  <p:nvPr/>
                </p:nvSpPr>
                <p:spPr>
                  <a:xfrm>
                    <a:off x="628609" y="2715765"/>
                    <a:ext cx="144016" cy="432048"/>
                  </a:xfrm>
                  <a:prstGeom prst="downArrow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Arrow: Down 14">
                    <a:extLst>
                      <a:ext uri="{FF2B5EF4-FFF2-40B4-BE49-F238E27FC236}">
                        <a16:creationId xmlns:a16="http://schemas.microsoft.com/office/drawing/2014/main" id="{FF34D1F4-4C7A-4D37-57A1-825BCEC0EC4B}"/>
                      </a:ext>
                    </a:extLst>
                  </p:cNvPr>
                  <p:cNvSpPr/>
                  <p:nvPr/>
                </p:nvSpPr>
                <p:spPr>
                  <a:xfrm>
                    <a:off x="2743646" y="2715766"/>
                    <a:ext cx="144016" cy="432048"/>
                  </a:xfrm>
                  <a:prstGeom prst="downArrow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35DAF2A-26CE-8FD4-E49D-2FE156A96BC9}"/>
                    </a:ext>
                  </a:extLst>
                </p:cNvPr>
                <p:cNvSpPr txBox="1"/>
                <p:nvPr/>
              </p:nvSpPr>
              <p:spPr>
                <a:xfrm>
                  <a:off x="2761094" y="2795582"/>
                  <a:ext cx="399244" cy="272415"/>
                </a:xfrm>
                <a:prstGeom prst="round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No</a:t>
                  </a:r>
                  <a:endParaRPr lang="en-GB" sz="1000" dirty="0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804FD5B-25C3-9239-1510-CF0038785CDD}"/>
                    </a:ext>
                  </a:extLst>
                </p:cNvPr>
                <p:cNvSpPr txBox="1"/>
                <p:nvPr/>
              </p:nvSpPr>
              <p:spPr>
                <a:xfrm>
                  <a:off x="251520" y="2791030"/>
                  <a:ext cx="525311" cy="272415"/>
                </a:xfrm>
                <a:prstGeom prst="round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Yes</a:t>
                  </a:r>
                  <a:endParaRPr lang="en-GB" sz="1000" dirty="0"/>
                </a:p>
              </p:txBody>
            </p:sp>
          </p:grp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654643C8-E6D5-CDC7-540A-F43D96895311}"/>
                  </a:ext>
                </a:extLst>
              </p:cNvPr>
              <p:cNvSpPr/>
              <p:nvPr/>
            </p:nvSpPr>
            <p:spPr>
              <a:xfrm>
                <a:off x="866742" y="2967655"/>
                <a:ext cx="1584176" cy="6480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Taper elements</a:t>
                </a:r>
                <a:endParaRPr lang="en-GB" dirty="0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721F772-5706-49E1-F5D2-C35B45757E0B}"/>
                  </a:ext>
                </a:extLst>
              </p:cNvPr>
              <p:cNvSpPr/>
              <p:nvPr/>
            </p:nvSpPr>
            <p:spPr>
              <a:xfrm>
                <a:off x="866742" y="3822926"/>
                <a:ext cx="1584176" cy="6480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Perform closed-orbit correction</a:t>
                </a:r>
                <a:endParaRPr lang="en-GB" dirty="0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CEB4BDCC-E836-F582-19F5-966A8FB8BDCB}"/>
                  </a:ext>
                </a:extLst>
              </p:cNvPr>
              <p:cNvSpPr/>
              <p:nvPr/>
            </p:nvSpPr>
            <p:spPr>
              <a:xfrm>
                <a:off x="866742" y="4682586"/>
                <a:ext cx="1584176" cy="6480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Re-phase RF</a:t>
                </a:r>
                <a:endParaRPr lang="en-GB" dirty="0"/>
              </a:p>
            </p:txBody>
          </p:sp>
        </p:grp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AC94A4D-769F-8005-DEAC-2CE59719A9C3}"/>
                </a:ext>
              </a:extLst>
            </p:cNvPr>
            <p:cNvSpPr/>
            <p:nvPr/>
          </p:nvSpPr>
          <p:spPr>
            <a:xfrm>
              <a:off x="2830774" y="2364551"/>
              <a:ext cx="1584176" cy="648072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“Threading”</a:t>
              </a:r>
              <a:endParaRPr lang="en-GB" dirty="0"/>
            </a:p>
          </p:txBody>
        </p:sp>
        <p:sp>
          <p:nvSpPr>
            <p:cNvPr id="27" name="Arrow: Circular 26">
              <a:extLst>
                <a:ext uri="{FF2B5EF4-FFF2-40B4-BE49-F238E27FC236}">
                  <a16:creationId xmlns:a16="http://schemas.microsoft.com/office/drawing/2014/main" id="{A22E8B6C-1C26-482B-CA67-6FCEF3C11B03}"/>
                </a:ext>
              </a:extLst>
            </p:cNvPr>
            <p:cNvSpPr/>
            <p:nvPr/>
          </p:nvSpPr>
          <p:spPr>
            <a:xfrm rot="16200000" flipV="1">
              <a:off x="3916505" y="2576356"/>
              <a:ext cx="1022958" cy="1006903"/>
            </a:xfrm>
            <a:prstGeom prst="circularArrow">
              <a:avLst>
                <a:gd name="adj1" fmla="val 4005"/>
                <a:gd name="adj2" fmla="val 1142319"/>
                <a:gd name="adj3" fmla="val 20430965"/>
                <a:gd name="adj4" fmla="val 4915094"/>
                <a:gd name="adj5" fmla="val 1019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E2AA71A-642C-1D3C-C7C6-54E76AD08F39}"/>
                </a:ext>
              </a:extLst>
            </p:cNvPr>
            <p:cNvSpPr txBox="1"/>
            <p:nvPr/>
          </p:nvSpPr>
          <p:spPr>
            <a:xfrm>
              <a:off x="4499992" y="2568328"/>
              <a:ext cx="1151524" cy="272415"/>
            </a:xfrm>
            <a:prstGeom prst="round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N_ iterations</a:t>
              </a:r>
              <a:endParaRPr lang="en-GB" sz="1000" dirty="0"/>
            </a:p>
          </p:txBody>
        </p:sp>
        <p:sp>
          <p:nvSpPr>
            <p:cNvPr id="29" name="Arrow: Bent-Up 28">
              <a:extLst>
                <a:ext uri="{FF2B5EF4-FFF2-40B4-BE49-F238E27FC236}">
                  <a16:creationId xmlns:a16="http://schemas.microsoft.com/office/drawing/2014/main" id="{C30729AE-1F45-78C2-4A31-0E4F862345CE}"/>
                </a:ext>
              </a:extLst>
            </p:cNvPr>
            <p:cNvSpPr/>
            <p:nvPr/>
          </p:nvSpPr>
          <p:spPr>
            <a:xfrm rot="16200000">
              <a:off x="2905883" y="1207851"/>
              <a:ext cx="1391825" cy="897401"/>
            </a:xfrm>
            <a:prstGeom prst="bentUpArrow">
              <a:avLst>
                <a:gd name="adj1" fmla="val 4878"/>
                <a:gd name="adj2" fmla="val 13598"/>
                <a:gd name="adj3" fmla="val 24333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4642ABE-22F4-CA55-38BF-D6EF2CAF065E}"/>
              </a:ext>
            </a:extLst>
          </p:cNvPr>
          <p:cNvSpPr/>
          <p:nvPr/>
        </p:nvSpPr>
        <p:spPr>
          <a:xfrm>
            <a:off x="1019446" y="2607615"/>
            <a:ext cx="1584176" cy="64807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Fixed point find</a:t>
            </a:r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4A3DFB5-5889-336A-2731-C9B9777BFB9E}"/>
              </a:ext>
            </a:extLst>
          </p:cNvPr>
          <p:cNvGrpSpPr/>
          <p:nvPr/>
        </p:nvGrpSpPr>
        <p:grpSpPr>
          <a:xfrm>
            <a:off x="1774493" y="1987759"/>
            <a:ext cx="2209993" cy="612048"/>
            <a:chOff x="2476670" y="2031710"/>
            <a:chExt cx="2209993" cy="61204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1BD1C60-C559-28CE-CC68-29CDA63C5B64}"/>
                </a:ext>
              </a:extLst>
            </p:cNvPr>
            <p:cNvSpPr/>
            <p:nvPr/>
          </p:nvSpPr>
          <p:spPr>
            <a:xfrm>
              <a:off x="3599892" y="2031710"/>
              <a:ext cx="72008" cy="18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5768697-B71B-9402-10AC-B94DF40E7C83}"/>
                </a:ext>
              </a:extLst>
            </p:cNvPr>
            <p:cNvSpPr/>
            <p:nvPr/>
          </p:nvSpPr>
          <p:spPr>
            <a:xfrm rot="5400000" flipV="1">
              <a:off x="3599972" y="1527713"/>
              <a:ext cx="72008" cy="144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Arrow: Down 35">
              <a:extLst>
                <a:ext uri="{FF2B5EF4-FFF2-40B4-BE49-F238E27FC236}">
                  <a16:creationId xmlns:a16="http://schemas.microsoft.com/office/drawing/2014/main" id="{C079BBE1-4834-BCC3-ADEC-B03CE7857799}"/>
                </a:ext>
              </a:extLst>
            </p:cNvPr>
            <p:cNvSpPr/>
            <p:nvPr/>
          </p:nvSpPr>
          <p:spPr>
            <a:xfrm>
              <a:off x="2857965" y="2211710"/>
              <a:ext cx="144016" cy="432048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row: Down 36">
              <a:extLst>
                <a:ext uri="{FF2B5EF4-FFF2-40B4-BE49-F238E27FC236}">
                  <a16:creationId xmlns:a16="http://schemas.microsoft.com/office/drawing/2014/main" id="{B2AE5A5C-81B3-9DE4-2313-8A8B24FD3F90}"/>
                </a:ext>
              </a:extLst>
            </p:cNvPr>
            <p:cNvSpPr/>
            <p:nvPr/>
          </p:nvSpPr>
          <p:spPr>
            <a:xfrm>
              <a:off x="4269971" y="2211710"/>
              <a:ext cx="144016" cy="432048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FAFB267-6D4A-B1FE-735F-3916C662973D}"/>
                </a:ext>
              </a:extLst>
            </p:cNvPr>
            <p:cNvSpPr txBox="1"/>
            <p:nvPr/>
          </p:nvSpPr>
          <p:spPr>
            <a:xfrm>
              <a:off x="4287419" y="2291526"/>
              <a:ext cx="399244" cy="272415"/>
            </a:xfrm>
            <a:prstGeom prst="round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No</a:t>
              </a:r>
              <a:endParaRPr lang="en-GB" sz="10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4C624A-6F6C-9E11-DE3B-F2EA619AB5C4}"/>
                </a:ext>
              </a:extLst>
            </p:cNvPr>
            <p:cNvSpPr txBox="1"/>
            <p:nvPr/>
          </p:nvSpPr>
          <p:spPr>
            <a:xfrm>
              <a:off x="2476670" y="2283716"/>
              <a:ext cx="525311" cy="272415"/>
            </a:xfrm>
            <a:prstGeom prst="round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Yes</a:t>
              </a:r>
              <a:endParaRPr lang="en-GB" sz="100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88D9A66-FC4B-9D74-F1A0-8B3B7E802599}"/>
              </a:ext>
            </a:extLst>
          </p:cNvPr>
          <p:cNvSpPr txBox="1"/>
          <p:nvPr/>
        </p:nvSpPr>
        <p:spPr>
          <a:xfrm>
            <a:off x="17828" y="1905800"/>
            <a:ext cx="459043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latin typeface="Aptos" panose="020B0004020202020204" pitchFamily="34" charset="0"/>
              </a:rPr>
              <a:t>Δ</a:t>
            </a:r>
            <a:r>
              <a:rPr lang="en-US" dirty="0" err="1">
                <a:latin typeface="Aptos" panose="020B0004020202020204" pitchFamily="34" charset="0"/>
              </a:rPr>
              <a:t>eloss</a:t>
            </a:r>
            <a:r>
              <a:rPr lang="en-US" dirty="0">
                <a:latin typeface="Aptos" panose="020B0004020202020204" pitchFamily="34" charset="0"/>
              </a:rPr>
              <a:t> </a:t>
            </a:r>
            <a:r>
              <a:rPr lang="en-US" dirty="0"/>
              <a:t>&lt; Tol ?</a:t>
            </a:r>
            <a:endParaRPr lang="en-GB" dirty="0"/>
          </a:p>
        </p:txBody>
      </p:sp>
      <p:sp>
        <p:nvSpPr>
          <p:cNvPr id="44" name="Arrow: Circular 43">
            <a:extLst>
              <a:ext uri="{FF2B5EF4-FFF2-40B4-BE49-F238E27FC236}">
                <a16:creationId xmlns:a16="http://schemas.microsoft.com/office/drawing/2014/main" id="{93E9BD03-3DB6-A51C-D417-C97AB6CAF17D}"/>
              </a:ext>
            </a:extLst>
          </p:cNvPr>
          <p:cNvSpPr/>
          <p:nvPr/>
        </p:nvSpPr>
        <p:spPr>
          <a:xfrm rot="5988467" flipH="1" flipV="1">
            <a:off x="1033308" y="-14859"/>
            <a:ext cx="4691339" cy="5682850"/>
          </a:xfrm>
          <a:prstGeom prst="circularArrow">
            <a:avLst>
              <a:gd name="adj1" fmla="val 2065"/>
              <a:gd name="adj2" fmla="val 762054"/>
              <a:gd name="adj3" fmla="val 20473052"/>
              <a:gd name="adj4" fmla="val 11267752"/>
              <a:gd name="adj5" fmla="val 547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149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567B2-63C7-B409-DA7C-80ADFCBA3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35EB6-FF98-43A3-2829-2D726B399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CDD985-3CCB-00EA-9E61-8F40997E1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Results – ttbar energy</a:t>
            </a:r>
          </a:p>
        </p:txBody>
      </p:sp>
      <p:pic>
        <p:nvPicPr>
          <p:cNvPr id="8" name="Picture 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FB51B9A8-B778-D82A-5899-326A8CEA6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7"/>
          <a:stretch/>
        </p:blipFill>
        <p:spPr>
          <a:xfrm>
            <a:off x="3275856" y="2951600"/>
            <a:ext cx="5400000" cy="1924406"/>
          </a:xfrm>
          <a:prstGeom prst="rect">
            <a:avLst/>
          </a:prstGeom>
        </p:spPr>
      </p:pic>
      <p:pic>
        <p:nvPicPr>
          <p:cNvPr id="3" name="Picture 2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9A61FC83-09C8-A5EA-7738-30C5BECC0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87574"/>
            <a:ext cx="5760000" cy="2052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1EFF63-4901-FB4A-B6DB-AB04CF0AFB80}"/>
                  </a:ext>
                </a:extLst>
              </p:cNvPr>
              <p:cNvSpPr txBox="1"/>
              <p:nvPr/>
            </p:nvSpPr>
            <p:spPr>
              <a:xfrm>
                <a:off x="438202" y="1503491"/>
                <a:ext cx="254624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000" b="1" u="sng" dirty="0">
                    <a:solidFill>
                      <a:schemeClr val="accent6"/>
                    </a:solidFill>
                  </a:rPr>
                  <a:t>Reference with individual tapering</a:t>
                </a:r>
              </a:p>
              <a:p>
                <a:pPr algn="l"/>
                <a:endParaRPr lang="en-CH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Closed orbit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CH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chemeClr val="accent5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~ 5.5% of energy loss via SR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en-US" sz="1000" dirty="0"/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000" dirty="0"/>
                  <a:t>Reference value for dispersion: </a:t>
                </a:r>
                <a:r>
                  <a:rPr lang="en-US" sz="1000" b="1" dirty="0">
                    <a:solidFill>
                      <a:schemeClr val="accent1"/>
                    </a:solidFill>
                  </a:rPr>
                  <a:t>0.1 m</a:t>
                </a:r>
              </a:p>
              <a:p>
                <a:pPr algn="l"/>
                <a:endParaRPr lang="en-US" sz="10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1EFF63-4901-FB4A-B6DB-AB04CF0AF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02" y="1503491"/>
                <a:ext cx="2546240" cy="1323439"/>
              </a:xfrm>
              <a:prstGeom prst="rect">
                <a:avLst/>
              </a:prstGeom>
              <a:blipFill>
                <a:blip r:embed="rId4"/>
                <a:stretch>
                  <a:fillRect t="-4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624741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DD97C16B-094F-CC44-8B00-B8AC10E97247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F10C82E3-72DE-D648-BE4A-3650188897C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10620</TotalTime>
  <Words>985</Words>
  <Application>Microsoft Office PowerPoint</Application>
  <PresentationFormat>On-screen Show (16:9)</PresentationFormat>
  <Paragraphs>224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Tapering and energy compensation</vt:lpstr>
      <vt:lpstr>Tapering and energy compensation</vt:lpstr>
      <vt:lpstr>Outline</vt:lpstr>
      <vt:lpstr>Powering schemes for the arc magnets</vt:lpstr>
      <vt:lpstr>Tapering schemes</vt:lpstr>
      <vt:lpstr>Self-consistent tapering algorithm</vt:lpstr>
      <vt:lpstr>Implementation in xsuite</vt:lpstr>
      <vt:lpstr>PowerPoint Presentation</vt:lpstr>
      <vt:lpstr>Results – ttbar energy</vt:lpstr>
      <vt:lpstr>Results – ttbar energy</vt:lpstr>
      <vt:lpstr>Results – ttbar energy</vt:lpstr>
      <vt:lpstr>Results – ttbar energy</vt:lpstr>
      <vt:lpstr>Results – Z-pole energy</vt:lpstr>
      <vt:lpstr>Results – Z-pole energy</vt:lpstr>
      <vt:lpstr>Results – Z-pole energy</vt:lpstr>
      <vt:lpstr>Results comparison </vt:lpstr>
      <vt:lpstr>Thank you 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Ghislain</dc:creator>
  <cp:lastModifiedBy>Delphine Domange</cp:lastModifiedBy>
  <cp:revision>21</cp:revision>
  <dcterms:created xsi:type="dcterms:W3CDTF">2024-11-26T19:14:50Z</dcterms:created>
  <dcterms:modified xsi:type="dcterms:W3CDTF">2024-12-05T09:59:44Z</dcterms:modified>
</cp:coreProperties>
</file>