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4" r:id="rId3"/>
    <p:sldId id="273" r:id="rId4"/>
    <p:sldId id="277" r:id="rId5"/>
    <p:sldId id="272" r:id="rId6"/>
    <p:sldId id="278" r:id="rId7"/>
    <p:sldId id="275" r:id="rId8"/>
    <p:sldId id="268" r:id="rId9"/>
    <p:sldId id="269" r:id="rId10"/>
    <p:sldId id="270" r:id="rId11"/>
    <p:sldId id="271" r:id="rId12"/>
    <p:sldId id="27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16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3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55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61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7ACBA7C-AF6B-C5E2-7240-777D5291C0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B5E18-3611-41BB-CC4E-7973679780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445DAB-BDCC-4606-A9C8-F278AD736F25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1ADF3F-664B-8053-92B8-FAE48ECD2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92F98D-51F4-3895-DA8A-6403CC72D55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B3942-2B82-45CE-9855-8BEE929060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243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E2FB-593B-43F7-B8A7-3362077274B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7326D-D450-43AB-AEEC-4F942E5BB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13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0CCB573-B037-200D-8A29-3955810D13F9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36D26F-2717-59DE-5F52-1C79296191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EC1082D-6A4C-05C2-500E-F8DA847E3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A8B72-CBAD-9306-FAFE-CBE15ECE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E918F6D3-B475-C4AA-9236-6855A71606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8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4B92ED-2071-D729-17A6-9CBC74C5F526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5CDBC1-6ADB-B498-E28C-21011A133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36CD9C-4D5F-C821-9B19-1E1050B4B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Image 2" descr="logooutline.eps">
            <a:extLst>
              <a:ext uri="{FF2B5EF4-FFF2-40B4-BE49-F238E27FC236}">
                <a16:creationId xmlns:a16="http://schemas.microsoft.com/office/drawing/2014/main" id="{65AF08A4-7D3D-97C2-91D3-CC6B9CC99B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3658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EEC556-F79B-ED6D-8B79-CF8DC57B9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19/11/2024l,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291E40-11CF-DEEB-444F-03FC796A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C3C54-07E0-2252-6C33-6B06CCFD3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8502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EF4F474-CF9E-37A1-070D-2F135104786A}"/>
              </a:ext>
            </a:extLst>
          </p:cNvPr>
          <p:cNvSpPr/>
          <p:nvPr userDrawn="1"/>
        </p:nvSpPr>
        <p:spPr>
          <a:xfrm>
            <a:off x="0" y="6287984"/>
            <a:ext cx="12192000" cy="570016"/>
          </a:xfrm>
          <a:prstGeom prst="rect">
            <a:avLst/>
          </a:prstGeom>
          <a:solidFill>
            <a:srgbClr val="163A9D"/>
          </a:solidFill>
          <a:ln>
            <a:solidFill>
              <a:srgbClr val="163A9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CC2924-0A3B-C386-227D-B43F21FD77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7B9ACE-1BB9-4B72-9AE7-5A4A1A7B9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D7406-0CFC-67DE-3863-EBB79D24F2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53A92F-F75C-4244-A315-5853B8D4615F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73D39329-BA5D-D057-AF4F-AED4BB0C65F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95878" y="6356350"/>
            <a:ext cx="439452" cy="43503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C0C9569-2CB2-A760-B2C5-7F76ABA448BE}"/>
              </a:ext>
            </a:extLst>
          </p:cNvPr>
          <p:cNvSpPr txBox="1"/>
          <p:nvPr userDrawn="1"/>
        </p:nvSpPr>
        <p:spPr>
          <a:xfrm>
            <a:off x="914400" y="6419103"/>
            <a:ext cx="19368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err="1">
                <a:solidFill>
                  <a:schemeClr val="bg1">
                    <a:lumMod val="75000"/>
                  </a:schemeClr>
                </a:solidFill>
              </a:rPr>
              <a:t>N.Peray</a:t>
            </a:r>
            <a:r>
              <a:rPr lang="en-US" sz="1400" i="1" dirty="0">
                <a:solidFill>
                  <a:schemeClr val="bg1">
                    <a:lumMod val="75000"/>
                  </a:schemeClr>
                </a:solidFill>
              </a:rPr>
              <a:t>       13/12/2024</a:t>
            </a:r>
            <a:endParaRPr lang="en-GB" sz="1400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1374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smbbearings.com/products/si3n4-ceramic-bearings.html" TargetMode="Externa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0364A-C89C-16D8-A68C-C5B9085B8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11702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sz="7200" b="1" i="1" dirty="0"/>
              <a:t>Bond</a:t>
            </a:r>
            <a:br>
              <a:rPr lang="en-US" sz="7200" b="1" i="1" dirty="0"/>
            </a:br>
            <a:br>
              <a:rPr lang="en-US" dirty="0"/>
            </a:br>
            <a:r>
              <a:rPr lang="en-US" dirty="0"/>
              <a:t>Reaction mold update </a:t>
            </a:r>
            <a:br>
              <a:rPr lang="en-US" dirty="0"/>
            </a:br>
            <a:r>
              <a:rPr lang="en-US" dirty="0"/>
              <a:t>&amp;</a:t>
            </a:r>
            <a:br>
              <a:rPr lang="en-US" dirty="0"/>
            </a:br>
            <a:r>
              <a:rPr lang="en-US" dirty="0" err="1"/>
              <a:t>Impgregnation</a:t>
            </a:r>
            <a:r>
              <a:rPr lang="en-US" dirty="0"/>
              <a:t> mold concept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34099E-7227-BF67-C8E5-5579A6BE56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3065"/>
            <a:ext cx="9144000" cy="928561"/>
          </a:xfrm>
        </p:spPr>
        <p:txBody>
          <a:bodyPr>
            <a:normAutofit/>
          </a:bodyPr>
          <a:lstStyle/>
          <a:p>
            <a:r>
              <a:rPr lang="en-US" i="1" dirty="0" err="1"/>
              <a:t>N.Peray</a:t>
            </a:r>
            <a:endParaRPr lang="en-US" i="1" dirty="0"/>
          </a:p>
          <a:p>
            <a:r>
              <a:rPr lang="en-US" i="1" dirty="0"/>
              <a:t>13/12/2024</a:t>
            </a:r>
            <a:endParaRPr lang="en-GB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FDAB67-0C56-6714-2FB7-6666E335F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1699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DFF2FA-F8C6-609A-D2E8-13797D963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10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E23D0E-D3DC-A961-E11F-D075C6777A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0015" b="27316"/>
          <a:stretch/>
        </p:blipFill>
        <p:spPr>
          <a:xfrm>
            <a:off x="1308682" y="977900"/>
            <a:ext cx="10184235" cy="168275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032BEA5-A83B-EE29-2D8B-450177CB9A4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750" t="8701" r="22752" b="9071"/>
          <a:stretch/>
        </p:blipFill>
        <p:spPr>
          <a:xfrm>
            <a:off x="749300" y="3283542"/>
            <a:ext cx="3340100" cy="259655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21DD62A-FF6F-EBA3-657B-26A6DB1C9C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2714" t="21522" r="17951" b="14372"/>
          <a:stretch/>
        </p:blipFill>
        <p:spPr>
          <a:xfrm>
            <a:off x="4692651" y="2930821"/>
            <a:ext cx="7061200" cy="3302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590EF17-3E2D-0979-6898-61E7885802F6}"/>
              </a:ext>
            </a:extLst>
          </p:cNvPr>
          <p:cNvCxnSpPr>
            <a:cxnSpLocks/>
          </p:cNvCxnSpPr>
          <p:nvPr/>
        </p:nvCxnSpPr>
        <p:spPr>
          <a:xfrm>
            <a:off x="1790700" y="1531081"/>
            <a:ext cx="2209800" cy="1968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BFD34E3-9D4F-2779-EDC4-98957C1B6E23}"/>
              </a:ext>
            </a:extLst>
          </p:cNvPr>
          <p:cNvCxnSpPr>
            <a:cxnSpLocks/>
          </p:cNvCxnSpPr>
          <p:nvPr/>
        </p:nvCxnSpPr>
        <p:spPr>
          <a:xfrm flipV="1">
            <a:off x="7969250" y="1531081"/>
            <a:ext cx="2260600" cy="1968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F657734-1E7A-B9AA-37B5-C69FAEEA222D}"/>
              </a:ext>
            </a:extLst>
          </p:cNvPr>
          <p:cNvSpPr txBox="1"/>
          <p:nvPr/>
        </p:nvSpPr>
        <p:spPr>
          <a:xfrm>
            <a:off x="3114341" y="384563"/>
            <a:ext cx="6572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 the case where the pole gaps don’t close and the coil is overlength,</a:t>
            </a:r>
          </a:p>
          <a:p>
            <a:r>
              <a:rPr lang="en-US" sz="1400" dirty="0"/>
              <a:t> fiberglass layer can be added here to fill the gap</a:t>
            </a:r>
            <a:endParaRPr lang="en-GB" sz="14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8FB5BEE-B6B9-1902-AB0D-D3C9BA6E6757}"/>
              </a:ext>
            </a:extLst>
          </p:cNvPr>
          <p:cNvCxnSpPr/>
          <p:nvPr/>
        </p:nvCxnSpPr>
        <p:spPr>
          <a:xfrm flipH="1">
            <a:off x="3403600" y="854371"/>
            <a:ext cx="742950" cy="77513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025816C-20EC-DC9E-EE26-9DBC72C32E5F}"/>
              </a:ext>
            </a:extLst>
          </p:cNvPr>
          <p:cNvCxnSpPr>
            <a:cxnSpLocks/>
          </p:cNvCxnSpPr>
          <p:nvPr/>
        </p:nvCxnSpPr>
        <p:spPr>
          <a:xfrm flipH="1" flipV="1">
            <a:off x="6940550" y="839936"/>
            <a:ext cx="2095500" cy="78957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3357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4CAD52-EDA1-A761-B57B-04B734088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11</a:t>
            </a:fld>
            <a:endParaRPr lang="en-GB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0A6C095-8E4B-2F44-EDBF-7B67F7195B5C}"/>
              </a:ext>
            </a:extLst>
          </p:cNvPr>
          <p:cNvGrpSpPr/>
          <p:nvPr/>
        </p:nvGrpSpPr>
        <p:grpSpPr>
          <a:xfrm>
            <a:off x="989013" y="1046171"/>
            <a:ext cx="9399587" cy="2867023"/>
            <a:chOff x="931863" y="369093"/>
            <a:chExt cx="9399587" cy="2867023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FF836C7D-269A-8F70-5846-92CD3DD7AA9A}"/>
                </a:ext>
              </a:extLst>
            </p:cNvPr>
            <p:cNvCxnSpPr>
              <a:cxnSpLocks/>
            </p:cNvCxnSpPr>
            <p:nvPr/>
          </p:nvCxnSpPr>
          <p:spPr>
            <a:xfrm>
              <a:off x="2041525" y="2094704"/>
              <a:ext cx="6130925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12ED1439-AAA5-1561-34D2-F0FA6430E21B}"/>
                </a:ext>
              </a:extLst>
            </p:cNvPr>
            <p:cNvCxnSpPr>
              <a:cxnSpLocks/>
            </p:cNvCxnSpPr>
            <p:nvPr/>
          </p:nvCxnSpPr>
          <p:spPr>
            <a:xfrm>
              <a:off x="2971800" y="1516854"/>
              <a:ext cx="6083300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7F23121E-7B72-D2BE-6745-1A9B48BE4B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5350" y="1447004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C9F69A6-048D-7643-AE22-9E8856A1D3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46500" y="2012154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2639107-EB63-5F80-7ABF-8200479777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08800" y="1743867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EF26062-CCD0-B499-7940-09DC1C83965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62650" y="2294729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92D9CCD-E49C-8D5D-F770-BBE2C3836038}"/>
                </a:ext>
              </a:extLst>
            </p:cNvPr>
            <p:cNvCxnSpPr>
              <a:cxnSpLocks/>
            </p:cNvCxnSpPr>
            <p:nvPr/>
          </p:nvCxnSpPr>
          <p:spPr>
            <a:xfrm>
              <a:off x="3746500" y="2012154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FAE89B7-124A-D48A-5FA7-48149FC44C98}"/>
                </a:ext>
              </a:extLst>
            </p:cNvPr>
            <p:cNvCxnSpPr>
              <a:cxnSpLocks/>
            </p:cNvCxnSpPr>
            <p:nvPr/>
          </p:nvCxnSpPr>
          <p:spPr>
            <a:xfrm>
              <a:off x="4705350" y="1447004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D6A596B-0E95-C635-F391-DD1FB3D8838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112962" y="1512092"/>
              <a:ext cx="1630364" cy="50006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D510B6B-A8C9-64C7-1EC6-E66255AE4E9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971800" y="939004"/>
              <a:ext cx="1733550" cy="5080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313293C-D71E-D3ED-3B9C-8CCD0CC68E0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908800" y="1743867"/>
              <a:ext cx="214630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9A6AB6D5-DF7C-71A4-CD41-A9649E317C5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53125" y="2309017"/>
              <a:ext cx="221615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Parallelogram 30">
              <a:extLst>
                <a:ext uri="{FF2B5EF4-FFF2-40B4-BE49-F238E27FC236}">
                  <a16:creationId xmlns:a16="http://schemas.microsoft.com/office/drawing/2014/main" id="{0657D49B-6EFD-D08C-4C2D-0D509ADFB0A0}"/>
                </a:ext>
              </a:extLst>
            </p:cNvPr>
            <p:cNvSpPr/>
            <p:nvPr/>
          </p:nvSpPr>
          <p:spPr>
            <a:xfrm rot="5400000" flipH="1">
              <a:off x="546101" y="754855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Parallelogram 34">
              <a:extLst>
                <a:ext uri="{FF2B5EF4-FFF2-40B4-BE49-F238E27FC236}">
                  <a16:creationId xmlns:a16="http://schemas.microsoft.com/office/drawing/2014/main" id="{18C0135C-7FCB-D0CC-0DB3-1EC69C3B9FC2}"/>
                </a:ext>
              </a:extLst>
            </p:cNvPr>
            <p:cNvSpPr/>
            <p:nvPr/>
          </p:nvSpPr>
          <p:spPr>
            <a:xfrm rot="5400000" flipH="1">
              <a:off x="9031288" y="1935954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E9288FF-C1D6-9E90-F07C-4828DE779548}"/>
              </a:ext>
            </a:extLst>
          </p:cNvPr>
          <p:cNvGrpSpPr/>
          <p:nvPr/>
        </p:nvGrpSpPr>
        <p:grpSpPr>
          <a:xfrm>
            <a:off x="1389063" y="3584577"/>
            <a:ext cx="7032625" cy="2528886"/>
            <a:chOff x="1781175" y="4524373"/>
            <a:chExt cx="7032625" cy="2528886"/>
          </a:xfrm>
        </p:grpSpPr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D99655C-A6C5-09E4-31D5-AEE0F98922E7}"/>
                </a:ext>
              </a:extLst>
            </p:cNvPr>
            <p:cNvCxnSpPr>
              <a:cxnSpLocks/>
            </p:cNvCxnSpPr>
            <p:nvPr/>
          </p:nvCxnSpPr>
          <p:spPr>
            <a:xfrm>
              <a:off x="1781175" y="6010273"/>
              <a:ext cx="6130925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71F17A8-E792-7FCD-3216-95EEBEA5167B}"/>
                </a:ext>
              </a:extLst>
            </p:cNvPr>
            <p:cNvCxnSpPr>
              <a:cxnSpLocks/>
            </p:cNvCxnSpPr>
            <p:nvPr/>
          </p:nvCxnSpPr>
          <p:spPr>
            <a:xfrm>
              <a:off x="2711450" y="5432423"/>
              <a:ext cx="6083300" cy="8064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98354D97-121D-F5A7-584B-0C57605725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45000" y="5362573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2D1C4E9-CFDD-B976-8434-12CB3B15E8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86150" y="5927723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73EC45DE-7B29-3F08-3DE8-6825B15AC1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48450" y="5659436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78E3A80-BF6A-D6B6-E4FF-FEBD469EA0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2300" y="6210298"/>
              <a:ext cx="0" cy="31115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302B34B-91BE-821B-F583-5B17075C839D}"/>
                </a:ext>
              </a:extLst>
            </p:cNvPr>
            <p:cNvCxnSpPr>
              <a:cxnSpLocks/>
            </p:cNvCxnSpPr>
            <p:nvPr/>
          </p:nvCxnSpPr>
          <p:spPr>
            <a:xfrm>
              <a:off x="3486150" y="5927723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89C38EF1-50FB-5A2C-9F5A-DCBBE80FD9C3}"/>
                </a:ext>
              </a:extLst>
            </p:cNvPr>
            <p:cNvCxnSpPr>
              <a:cxnSpLocks/>
            </p:cNvCxnSpPr>
            <p:nvPr/>
          </p:nvCxnSpPr>
          <p:spPr>
            <a:xfrm>
              <a:off x="4445000" y="5362573"/>
              <a:ext cx="2216150" cy="29686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86945AF-DFFC-0809-E57B-2C79C340B222}"/>
                </a:ext>
              </a:extLst>
            </p:cNvPr>
            <p:cNvCxnSpPr>
              <a:cxnSpLocks/>
              <a:endCxn id="50" idx="4"/>
            </p:cNvCxnSpPr>
            <p:nvPr/>
          </p:nvCxnSpPr>
          <p:spPr>
            <a:xfrm flipH="1" flipV="1">
              <a:off x="1781175" y="5367335"/>
              <a:ext cx="1701801" cy="5603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95A1BC1E-70BF-7D24-C3B7-DAECA3F1879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11450" y="4854573"/>
              <a:ext cx="1733550" cy="5080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DA9650E3-AEAD-4B92-FC44-EF6A7FB187B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48450" y="5659436"/>
              <a:ext cx="214630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B31F54A4-A619-BCFA-27F1-CFBD88F639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92775" y="6224586"/>
              <a:ext cx="2216150" cy="39687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Parallelogram 49">
              <a:extLst>
                <a:ext uri="{FF2B5EF4-FFF2-40B4-BE49-F238E27FC236}">
                  <a16:creationId xmlns:a16="http://schemas.microsoft.com/office/drawing/2014/main" id="{A56D74F8-2DD8-2E49-D81D-7F3BCA2B195B}"/>
                </a:ext>
              </a:extLst>
            </p:cNvPr>
            <p:cNvSpPr/>
            <p:nvPr/>
          </p:nvSpPr>
          <p:spPr>
            <a:xfrm rot="5400000" flipH="1">
              <a:off x="1395413" y="4910135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Parallelogram 50">
              <a:extLst>
                <a:ext uri="{FF2B5EF4-FFF2-40B4-BE49-F238E27FC236}">
                  <a16:creationId xmlns:a16="http://schemas.microsoft.com/office/drawing/2014/main" id="{3EB47076-5AC0-9307-16BA-27726A849CE9}"/>
                </a:ext>
              </a:extLst>
            </p:cNvPr>
            <p:cNvSpPr/>
            <p:nvPr/>
          </p:nvSpPr>
          <p:spPr>
            <a:xfrm rot="5400000" flipH="1">
              <a:off x="7513638" y="5753097"/>
              <a:ext cx="1685924" cy="914400"/>
            </a:xfrm>
            <a:prstGeom prst="parallelogram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2557532C-22E3-F190-5586-54A56FADBD09}"/>
              </a:ext>
            </a:extLst>
          </p:cNvPr>
          <p:cNvSpPr txBox="1"/>
          <p:nvPr/>
        </p:nvSpPr>
        <p:spPr>
          <a:xfrm>
            <a:off x="2985294" y="387280"/>
            <a:ext cx="2207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Seal web overview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45320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518F38-07F4-8557-B854-B117C45D4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12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37A0C0-431F-E88A-07DC-C03BBBE0016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522" t="28056" r="7601" b="16221"/>
          <a:stretch/>
        </p:blipFill>
        <p:spPr>
          <a:xfrm>
            <a:off x="125167" y="1623700"/>
            <a:ext cx="3175966" cy="11493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F0AC2ED-8876-6C48-3C28-8CCF2A2290E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083" t="5618" r="6915" b="6235"/>
          <a:stretch/>
        </p:blipFill>
        <p:spPr>
          <a:xfrm>
            <a:off x="3500613" y="815933"/>
            <a:ext cx="4135327" cy="23635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7C3622-926B-869A-0926-89415EA1B88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834" t="13508" r="8474" b="22756"/>
          <a:stretch/>
        </p:blipFill>
        <p:spPr>
          <a:xfrm>
            <a:off x="7835421" y="1401449"/>
            <a:ext cx="4230058" cy="177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37A427-C9E1-9227-181E-CD975EFDCF2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3836" t="29165" r="8225" b="13015"/>
          <a:stretch/>
        </p:blipFill>
        <p:spPr>
          <a:xfrm>
            <a:off x="317502" y="4159251"/>
            <a:ext cx="3015382" cy="11313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3F4985-8A27-2BDA-BCF5-2D16D4C1E0C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4647" t="31631" r="8848" b="20905"/>
          <a:stretch/>
        </p:blipFill>
        <p:spPr>
          <a:xfrm>
            <a:off x="3892309" y="4218949"/>
            <a:ext cx="3415434" cy="10716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9F3574-6860-DBAE-5BD7-4E977B027B24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3774" t="29042" r="7539" b="22139"/>
          <a:stretch/>
        </p:blipFill>
        <p:spPr>
          <a:xfrm>
            <a:off x="7995132" y="4159251"/>
            <a:ext cx="3879366" cy="121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273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7D8853-DA1F-8D29-3983-B41468720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13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B005FF-642D-AC5D-43A1-02834842B962}"/>
              </a:ext>
            </a:extLst>
          </p:cNvPr>
          <p:cNvSpPr txBox="1"/>
          <p:nvPr/>
        </p:nvSpPr>
        <p:spPr>
          <a:xfrm>
            <a:off x="3040380" y="4961890"/>
            <a:ext cx="62856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Aptos Display" panose="020B0004020202020204" pitchFamily="34" charset="0"/>
              </a:rPr>
              <a:t>Thanks for your attention</a:t>
            </a:r>
            <a:endParaRPr lang="en-GB" sz="4800" dirty="0">
              <a:latin typeface="Aptos Display" panose="020B00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818888-3E18-49AC-2788-F19929F17E4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5519" t="15358" r="20695" b="16715"/>
          <a:stretch/>
        </p:blipFill>
        <p:spPr>
          <a:xfrm>
            <a:off x="2546351" y="641350"/>
            <a:ext cx="6496050" cy="349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5210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C804EA-95F8-0BB4-82F2-60B0540F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2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6A4F43-42AB-81BE-145D-D0563074D57B}"/>
              </a:ext>
            </a:extLst>
          </p:cNvPr>
          <p:cNvSpPr txBox="1"/>
          <p:nvPr/>
        </p:nvSpPr>
        <p:spPr>
          <a:xfrm>
            <a:off x="1515473" y="1515474"/>
            <a:ext cx="40156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/>
              <a:t>Reaction mold</a:t>
            </a:r>
          </a:p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1">
                    <a:lumMod val="75000"/>
                  </a:schemeClr>
                </a:solidFill>
              </a:rPr>
              <a:t>Impregnation mold </a:t>
            </a:r>
            <a:endParaRPr lang="en-GB" sz="2800" i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1770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01DA72-DC61-41CF-2F11-95193EF4B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AE36F6-9F34-67DA-7435-480B7FA59E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153" t="33357" r="12714" b="16714"/>
          <a:stretch/>
        </p:blipFill>
        <p:spPr>
          <a:xfrm>
            <a:off x="692151" y="1215827"/>
            <a:ext cx="5861049" cy="196989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DE9AED-289D-F549-E9AE-132BA476ED72}"/>
              </a:ext>
            </a:extLst>
          </p:cNvPr>
          <p:cNvSpPr txBox="1"/>
          <p:nvPr/>
        </p:nvSpPr>
        <p:spPr>
          <a:xfrm>
            <a:off x="285750" y="5829300"/>
            <a:ext cx="1317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/>
              <a:t>ST2408362_01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2C9AE3-624D-AE7B-0758-94BF6F1C8764}"/>
              </a:ext>
            </a:extLst>
          </p:cNvPr>
          <p:cNvSpPr txBox="1"/>
          <p:nvPr/>
        </p:nvSpPr>
        <p:spPr>
          <a:xfrm>
            <a:off x="393700" y="279400"/>
            <a:ext cx="40366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Reaction mold : ball bearing option</a:t>
            </a: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DFAA6FC-D9C1-814C-6317-0AD7AB66B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0150" y="4082454"/>
            <a:ext cx="2241550" cy="13309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9DBDBD0-1424-31F2-53B9-3EC3494FF41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378" t="4632" r="20819" b="3400"/>
          <a:stretch/>
        </p:blipFill>
        <p:spPr>
          <a:xfrm>
            <a:off x="3797301" y="3087942"/>
            <a:ext cx="3467100" cy="28391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B73A736-5EC6-21CD-7F67-AF8722F1629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7429" t="31877" r="29985" b="19796"/>
          <a:stretch/>
        </p:blipFill>
        <p:spPr>
          <a:xfrm>
            <a:off x="7505701" y="3262912"/>
            <a:ext cx="4337049" cy="2489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45CEF2-A15A-4A8C-9A4C-6D51DEB30A59}"/>
              </a:ext>
            </a:extLst>
          </p:cNvPr>
          <p:cNvSpPr txBox="1"/>
          <p:nvPr/>
        </p:nvSpPr>
        <p:spPr>
          <a:xfrm>
            <a:off x="7747000" y="2660650"/>
            <a:ext cx="2773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ZrO2</a:t>
            </a:r>
            <a:r>
              <a:rPr lang="en-GB" dirty="0"/>
              <a:t> or Si3N4 ball bearing</a:t>
            </a: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DE6E61C-64BD-CD4B-ACEB-5DD38ED8D8CF}"/>
              </a:ext>
            </a:extLst>
          </p:cNvPr>
          <p:cNvCxnSpPr>
            <a:stCxn id="10" idx="2"/>
          </p:cNvCxnSpPr>
          <p:nvPr/>
        </p:nvCxnSpPr>
        <p:spPr>
          <a:xfrm flipH="1">
            <a:off x="8089900" y="3029982"/>
            <a:ext cx="1043858" cy="10975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E79A1222-CFCA-AA8E-4F98-89AC9B72B4BA}"/>
              </a:ext>
            </a:extLst>
          </p:cNvPr>
          <p:cNvSpPr txBox="1"/>
          <p:nvPr/>
        </p:nvSpPr>
        <p:spPr>
          <a:xfrm>
            <a:off x="7344403" y="1794802"/>
            <a:ext cx="449834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hlinkClick r:id="rId6"/>
              </a:rPr>
              <a:t>https://www.smbbearings.com/products/si3n4-ceramic-bearings.html</a:t>
            </a:r>
            <a:endParaRPr lang="en-GB" sz="11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277902B-E000-80AB-1833-0264E93729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83650" y="629827"/>
            <a:ext cx="158115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44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8B808D-3E6F-3A17-911C-CE6BC5382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4</a:t>
            </a:fld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4475CA-8B5C-93A6-3AF5-E227C3EEF7C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9861" t="5371" r="19760" b="1181"/>
          <a:stretch/>
        </p:blipFill>
        <p:spPr>
          <a:xfrm>
            <a:off x="1940119" y="3346449"/>
            <a:ext cx="2848416" cy="267215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2760EA-D5F3-35A8-A6FB-666E6F4262F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606" t="29289" r="20508" b="20290"/>
          <a:stretch/>
        </p:blipFill>
        <p:spPr>
          <a:xfrm>
            <a:off x="6231614" y="3211685"/>
            <a:ext cx="4876800" cy="25971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4A9D0F-1E0A-2B6F-D236-EF1639694F0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378" t="4632" r="20819" b="3400"/>
          <a:stretch/>
        </p:blipFill>
        <p:spPr>
          <a:xfrm>
            <a:off x="1852074" y="433884"/>
            <a:ext cx="3111389" cy="25478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C32339D-C381-BE22-6AB0-6637BA859A3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7429" t="31877" r="29985" b="19796"/>
          <a:stretch/>
        </p:blipFill>
        <p:spPr>
          <a:xfrm>
            <a:off x="5859780" y="652049"/>
            <a:ext cx="4337049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624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8BF0A7-26FD-3E92-2C19-5A4F9FDDE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147BB6-0ED5-3775-2280-E7DFE64383B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7774" t="28161" r="30584" b="17339"/>
          <a:stretch/>
        </p:blipFill>
        <p:spPr>
          <a:xfrm>
            <a:off x="760308" y="3753947"/>
            <a:ext cx="3467821" cy="22979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7F2DF3-98DD-6681-7CC8-63AD6AECFB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3537" y="1073769"/>
            <a:ext cx="3705225" cy="174109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DB568E-1F4A-F4E3-613E-4E3083B33940}"/>
              </a:ext>
            </a:extLst>
          </p:cNvPr>
          <p:cNvSpPr txBox="1"/>
          <p:nvPr/>
        </p:nvSpPr>
        <p:spPr>
          <a:xfrm>
            <a:off x="995681" y="415431"/>
            <a:ext cx="6300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Guiding rail test station</a:t>
            </a:r>
            <a:endParaRPr lang="en-GB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D217571-3052-E846-8514-69BC8CA493C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4852" t="32345" r="21286" b="15569"/>
          <a:stretch/>
        </p:blipFill>
        <p:spPr>
          <a:xfrm>
            <a:off x="626641" y="1117088"/>
            <a:ext cx="4360286" cy="2621706"/>
          </a:xfrm>
          <a:prstGeom prst="rect">
            <a:avLst/>
          </a:prstGeo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0ED97E91-7ED1-74E8-8334-F5DF2CC2C159}"/>
              </a:ext>
            </a:extLst>
          </p:cNvPr>
          <p:cNvGrpSpPr>
            <a:grpSpLocks noChangeAspect="1"/>
          </p:cNvGrpSpPr>
          <p:nvPr/>
        </p:nvGrpSpPr>
        <p:grpSpPr>
          <a:xfrm>
            <a:off x="5574423" y="3753947"/>
            <a:ext cx="5659981" cy="1663321"/>
            <a:chOff x="6305460" y="4172896"/>
            <a:chExt cx="4733693" cy="139110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B985052-BDCD-F905-8F59-58C6ADDAE017}"/>
                </a:ext>
              </a:extLst>
            </p:cNvPr>
            <p:cNvSpPr/>
            <p:nvPr/>
          </p:nvSpPr>
          <p:spPr>
            <a:xfrm>
              <a:off x="6305460" y="5054172"/>
              <a:ext cx="4733693" cy="50983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CBC795-AC93-FEBD-EF05-9A6D5D871106}"/>
                </a:ext>
              </a:extLst>
            </p:cNvPr>
            <p:cNvSpPr/>
            <p:nvPr/>
          </p:nvSpPr>
          <p:spPr>
            <a:xfrm>
              <a:off x="7956460" y="4648689"/>
              <a:ext cx="1368425" cy="40548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193A7E5-E01B-5DB4-C94F-1A0BF5910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2046" t="60594" r="57507" b="28563"/>
            <a:stretch/>
          </p:blipFill>
          <p:spPr>
            <a:xfrm>
              <a:off x="9318535" y="4601489"/>
              <a:ext cx="869951" cy="45720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28069A4-6183-4489-CB9B-9E44D02B9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2046" t="60594" r="57507" b="28563"/>
            <a:stretch/>
          </p:blipFill>
          <p:spPr>
            <a:xfrm flipH="1">
              <a:off x="7086509" y="4616479"/>
              <a:ext cx="869951" cy="457201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9866E19-559C-3C89-60C2-8860E17E6FBB}"/>
                </a:ext>
              </a:extLst>
            </p:cNvPr>
            <p:cNvSpPr/>
            <p:nvPr/>
          </p:nvSpPr>
          <p:spPr>
            <a:xfrm>
              <a:off x="6622960" y="4172896"/>
              <a:ext cx="4203699" cy="40548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E860809-E990-B012-8D4F-9160A619DF48}"/>
                </a:ext>
              </a:extLst>
            </p:cNvPr>
            <p:cNvSpPr/>
            <p:nvPr/>
          </p:nvSpPr>
          <p:spPr>
            <a:xfrm>
              <a:off x="6622961" y="4616479"/>
              <a:ext cx="469898" cy="40548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ED1B030-FCD0-9921-7780-6816A6BAF79C}"/>
                </a:ext>
              </a:extLst>
            </p:cNvPr>
            <p:cNvSpPr/>
            <p:nvPr/>
          </p:nvSpPr>
          <p:spPr>
            <a:xfrm>
              <a:off x="10356762" y="4614406"/>
              <a:ext cx="469898" cy="40548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4D3AA378-1CA3-3715-CBBF-D1AF43C4F67A}"/>
                </a:ext>
              </a:extLst>
            </p:cNvPr>
            <p:cNvCxnSpPr/>
            <p:nvPr/>
          </p:nvCxnSpPr>
          <p:spPr>
            <a:xfrm flipH="1">
              <a:off x="10188486" y="4819220"/>
              <a:ext cx="596900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E2CBF8F-85D9-89A3-19DE-4D3BEFEE9A84}"/>
                </a:ext>
              </a:extLst>
            </p:cNvPr>
            <p:cNvSpPr/>
            <p:nvPr/>
          </p:nvSpPr>
          <p:spPr>
            <a:xfrm>
              <a:off x="9783624" y="4578379"/>
              <a:ext cx="1043035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7E91F1F-B9EF-B829-F0B7-D5B93EE573AD}"/>
                </a:ext>
              </a:extLst>
            </p:cNvPr>
            <p:cNvSpPr/>
            <p:nvPr/>
          </p:nvSpPr>
          <p:spPr>
            <a:xfrm>
              <a:off x="6621419" y="4571598"/>
              <a:ext cx="869951" cy="45719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0C87E022-73E7-3282-57A4-8CEE49344601}"/>
              </a:ext>
            </a:extLst>
          </p:cNvPr>
          <p:cNvSpPr txBox="1"/>
          <p:nvPr/>
        </p:nvSpPr>
        <p:spPr>
          <a:xfrm>
            <a:off x="9383143" y="1154620"/>
            <a:ext cx="22935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Thermal expansion coefficient : </a:t>
            </a:r>
          </a:p>
          <a:p>
            <a:r>
              <a:rPr lang="en-US" sz="1200" dirty="0"/>
              <a:t>ZrO2 ≈ 12.2 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open-sans"/>
              </a:rPr>
              <a:t>10</a:t>
            </a:r>
            <a:r>
              <a:rPr lang="en-GB" sz="1200" b="0" i="0" baseline="30000" dirty="0">
                <a:solidFill>
                  <a:srgbClr val="333333"/>
                </a:solidFill>
                <a:effectLst/>
                <a:latin typeface="open-sans"/>
              </a:rPr>
              <a:t>-6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open-sans"/>
              </a:rPr>
              <a:t>/K</a:t>
            </a:r>
          </a:p>
          <a:p>
            <a:r>
              <a:rPr lang="en-GB" sz="1200" dirty="0">
                <a:solidFill>
                  <a:srgbClr val="333333"/>
                </a:solidFill>
                <a:latin typeface="open-sans"/>
              </a:rPr>
              <a:t>Si3N4 </a:t>
            </a:r>
            <a:r>
              <a:rPr lang="en-US" sz="1200" dirty="0"/>
              <a:t>≈ 3 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open-sans"/>
              </a:rPr>
              <a:t>10</a:t>
            </a:r>
            <a:r>
              <a:rPr lang="en-GB" sz="1200" b="0" i="0" baseline="30000" dirty="0">
                <a:solidFill>
                  <a:srgbClr val="333333"/>
                </a:solidFill>
                <a:effectLst/>
                <a:latin typeface="open-sans"/>
              </a:rPr>
              <a:t>-6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open-sans"/>
              </a:rPr>
              <a:t>/K</a:t>
            </a:r>
          </a:p>
          <a:p>
            <a:r>
              <a:rPr lang="en-GB" sz="1200" dirty="0">
                <a:solidFill>
                  <a:srgbClr val="333333"/>
                </a:solidFill>
                <a:latin typeface="open-sans"/>
              </a:rPr>
              <a:t>Ti Ta6V </a:t>
            </a:r>
            <a:r>
              <a:rPr lang="en-US" sz="1200" dirty="0"/>
              <a:t>≈ 10.6 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open-sans"/>
              </a:rPr>
              <a:t>10</a:t>
            </a:r>
            <a:r>
              <a:rPr lang="en-GB" sz="1200" b="0" i="0" baseline="30000" dirty="0">
                <a:solidFill>
                  <a:srgbClr val="333333"/>
                </a:solidFill>
                <a:effectLst/>
                <a:latin typeface="open-sans"/>
              </a:rPr>
              <a:t>-6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open-sans"/>
              </a:rPr>
              <a:t>/K</a:t>
            </a:r>
          </a:p>
          <a:p>
            <a:r>
              <a:rPr lang="en-GB" sz="1200" dirty="0">
                <a:solidFill>
                  <a:srgbClr val="333333"/>
                </a:solidFill>
                <a:latin typeface="open-sans"/>
              </a:rPr>
              <a:t>1.4404 (316L)</a:t>
            </a:r>
            <a:r>
              <a:rPr lang="en-US" sz="1200" dirty="0"/>
              <a:t> ≈ 19.5 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open-sans"/>
              </a:rPr>
              <a:t>10</a:t>
            </a:r>
            <a:r>
              <a:rPr lang="en-GB" sz="1200" b="0" i="0" baseline="30000" dirty="0">
                <a:solidFill>
                  <a:srgbClr val="333333"/>
                </a:solidFill>
                <a:effectLst/>
                <a:latin typeface="open-sans"/>
              </a:rPr>
              <a:t>-6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open-sans"/>
              </a:rPr>
              <a:t>/K</a:t>
            </a:r>
          </a:p>
          <a:p>
            <a:r>
              <a:rPr lang="en-GB" sz="1200" dirty="0">
                <a:solidFill>
                  <a:srgbClr val="333333"/>
                </a:solidFill>
                <a:latin typeface="open-sans"/>
              </a:rPr>
              <a:t>1.4301 (304) </a:t>
            </a:r>
            <a:r>
              <a:rPr lang="en-US" sz="1200" dirty="0"/>
              <a:t>≈ 18.5 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open-sans"/>
              </a:rPr>
              <a:t>10</a:t>
            </a:r>
            <a:r>
              <a:rPr lang="en-GB" sz="1200" b="0" i="0" baseline="30000" dirty="0">
                <a:solidFill>
                  <a:srgbClr val="333333"/>
                </a:solidFill>
                <a:effectLst/>
                <a:latin typeface="open-sans"/>
              </a:rPr>
              <a:t>-6</a:t>
            </a:r>
            <a:r>
              <a:rPr lang="en-GB" sz="1200" b="0" i="0" dirty="0">
                <a:solidFill>
                  <a:srgbClr val="333333"/>
                </a:solidFill>
                <a:effectLst/>
                <a:latin typeface="open-sans"/>
              </a:rPr>
              <a:t>/K</a:t>
            </a:r>
          </a:p>
          <a:p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A0EA9C3-38DA-A6A4-37FC-02A16CE605DF}"/>
              </a:ext>
            </a:extLst>
          </p:cNvPr>
          <p:cNvSpPr txBox="1"/>
          <p:nvPr/>
        </p:nvSpPr>
        <p:spPr>
          <a:xfrm>
            <a:off x="7869180" y="3150342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ZrO2</a:t>
            </a:r>
            <a:endParaRPr lang="en-GB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75CD929-6D69-C71C-7519-701A74FD4BF8}"/>
              </a:ext>
            </a:extLst>
          </p:cNvPr>
          <p:cNvCxnSpPr>
            <a:stCxn id="24" idx="2"/>
          </p:cNvCxnSpPr>
          <p:nvPr/>
        </p:nvCxnSpPr>
        <p:spPr>
          <a:xfrm flipH="1">
            <a:off x="7495410" y="3519674"/>
            <a:ext cx="709760" cy="8326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EB795286-A09D-5D07-FABF-33A06C5FA636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8205170" y="3519674"/>
            <a:ext cx="1032589" cy="7977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40A257A-BB1A-183E-A515-A6D3C3586255}"/>
              </a:ext>
            </a:extLst>
          </p:cNvPr>
          <p:cNvCxnSpPr>
            <a:cxnSpLocks/>
            <a:stCxn id="24" idx="2"/>
          </p:cNvCxnSpPr>
          <p:nvPr/>
        </p:nvCxnSpPr>
        <p:spPr>
          <a:xfrm>
            <a:off x="8205170" y="3519674"/>
            <a:ext cx="1623498" cy="79776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8FB49B7-D01C-04FB-C4D2-D91A918582E9}"/>
              </a:ext>
            </a:extLst>
          </p:cNvPr>
          <p:cNvCxnSpPr>
            <a:cxnSpLocks/>
            <a:stCxn id="24" idx="2"/>
          </p:cNvCxnSpPr>
          <p:nvPr/>
        </p:nvCxnSpPr>
        <p:spPr>
          <a:xfrm flipH="1">
            <a:off x="6898183" y="3519674"/>
            <a:ext cx="1306987" cy="83269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98B09C88-CF06-2C4F-56BE-06EEED711750}"/>
              </a:ext>
            </a:extLst>
          </p:cNvPr>
          <p:cNvSpPr txBox="1"/>
          <p:nvPr/>
        </p:nvSpPr>
        <p:spPr>
          <a:xfrm>
            <a:off x="6992392" y="5698194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Si3N4</a:t>
            </a:r>
            <a:endParaRPr lang="en-GB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5D2744A-5FE9-F08F-309F-DC5788732AD7}"/>
              </a:ext>
            </a:extLst>
          </p:cNvPr>
          <p:cNvCxnSpPr>
            <a:stCxn id="36" idx="0"/>
          </p:cNvCxnSpPr>
          <p:nvPr/>
        </p:nvCxnSpPr>
        <p:spPr>
          <a:xfrm flipH="1" flipV="1">
            <a:off x="7028398" y="4602510"/>
            <a:ext cx="353685" cy="109568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806319D-22C4-C5D4-7C26-C2EAF110D27B}"/>
              </a:ext>
            </a:extLst>
          </p:cNvPr>
          <p:cNvCxnSpPr>
            <a:cxnSpLocks/>
          </p:cNvCxnSpPr>
          <p:nvPr/>
        </p:nvCxnSpPr>
        <p:spPr>
          <a:xfrm flipV="1">
            <a:off x="6076950" y="611067"/>
            <a:ext cx="0" cy="129764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7298E5B-DDA9-DC4B-DF59-58BA804962C2}"/>
              </a:ext>
            </a:extLst>
          </p:cNvPr>
          <p:cNvCxnSpPr>
            <a:cxnSpLocks/>
          </p:cNvCxnSpPr>
          <p:nvPr/>
        </p:nvCxnSpPr>
        <p:spPr>
          <a:xfrm flipV="1">
            <a:off x="6845300" y="600097"/>
            <a:ext cx="0" cy="13049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B296D58-B167-BA18-C968-2E0920394ECE}"/>
              </a:ext>
            </a:extLst>
          </p:cNvPr>
          <p:cNvCxnSpPr/>
          <p:nvPr/>
        </p:nvCxnSpPr>
        <p:spPr>
          <a:xfrm>
            <a:off x="6076950" y="685800"/>
            <a:ext cx="76835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4872DF6-77FD-8F30-2B78-69CF740CE201}"/>
              </a:ext>
            </a:extLst>
          </p:cNvPr>
          <p:cNvSpPr txBox="1"/>
          <p:nvPr/>
        </p:nvSpPr>
        <p:spPr>
          <a:xfrm>
            <a:off x="6055413" y="241735"/>
            <a:ext cx="3182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Differential thermal </a:t>
            </a:r>
            <a:r>
              <a:rPr lang="en-US" dirty="0" err="1"/>
              <a:t>expension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210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587908-1A54-8B90-5281-189BE85B4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1EA9E4-C7F7-65AB-CF8D-1F4E533FBC59}"/>
              </a:ext>
            </a:extLst>
          </p:cNvPr>
          <p:cNvSpPr txBox="1"/>
          <p:nvPr/>
        </p:nvSpPr>
        <p:spPr>
          <a:xfrm>
            <a:off x="618797" y="482600"/>
            <a:ext cx="4478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Nb3Sn reaction behavior test proposal </a:t>
            </a:r>
            <a:endParaRPr lang="en-GB" sz="2000" u="sng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271680-4222-19F7-7D31-7D162C88FB5A}"/>
              </a:ext>
            </a:extLst>
          </p:cNvPr>
          <p:cNvSpPr txBox="1"/>
          <p:nvPr/>
        </p:nvSpPr>
        <p:spPr>
          <a:xfrm>
            <a:off x="793750" y="1397000"/>
            <a:ext cx="77342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Does the hard way bend create a fixed-point during reaction heat treatment ?</a:t>
            </a:r>
            <a:endParaRPr lang="en-GB" dirty="0"/>
          </a:p>
        </p:txBody>
      </p:sp>
      <p:sp>
        <p:nvSpPr>
          <p:cNvPr id="26" name="Parallelogram 25">
            <a:extLst>
              <a:ext uri="{FF2B5EF4-FFF2-40B4-BE49-F238E27FC236}">
                <a16:creationId xmlns:a16="http://schemas.microsoft.com/office/drawing/2014/main" id="{72BA0D08-20D7-482A-69C5-FC4A7AEDF99B}"/>
              </a:ext>
            </a:extLst>
          </p:cNvPr>
          <p:cNvSpPr/>
          <p:nvPr/>
        </p:nvSpPr>
        <p:spPr>
          <a:xfrm rot="9889656">
            <a:off x="1694629" y="4861431"/>
            <a:ext cx="892699" cy="258438"/>
          </a:xfrm>
          <a:prstGeom prst="parallelogram">
            <a:avLst>
              <a:gd name="adj" fmla="val 1958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3E21FF5-E8CE-2354-C015-4C2A4E24277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5621" t="27705" r="21755" b="31015"/>
          <a:stretch/>
        </p:blipFill>
        <p:spPr>
          <a:xfrm>
            <a:off x="876488" y="2898499"/>
            <a:ext cx="4648201" cy="1844118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F7592E7-FE36-1CFA-579D-A06F5F681FD4}"/>
              </a:ext>
            </a:extLst>
          </p:cNvPr>
          <p:cNvCxnSpPr>
            <a:cxnSpLocks/>
          </p:cNvCxnSpPr>
          <p:nvPr/>
        </p:nvCxnSpPr>
        <p:spPr>
          <a:xfrm>
            <a:off x="4534055" y="3742077"/>
            <a:ext cx="0" cy="65405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8466002-A081-602E-A893-7E970F7BB3BF}"/>
              </a:ext>
            </a:extLst>
          </p:cNvPr>
          <p:cNvCxnSpPr>
            <a:cxnSpLocks/>
          </p:cNvCxnSpPr>
          <p:nvPr/>
        </p:nvCxnSpPr>
        <p:spPr>
          <a:xfrm flipH="1">
            <a:off x="1498789" y="4396127"/>
            <a:ext cx="3035265" cy="844550"/>
          </a:xfrm>
          <a:prstGeom prst="line">
            <a:avLst/>
          </a:prstGeom>
          <a:ln w="2857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Parallelogram 29">
            <a:extLst>
              <a:ext uri="{FF2B5EF4-FFF2-40B4-BE49-F238E27FC236}">
                <a16:creationId xmlns:a16="http://schemas.microsoft.com/office/drawing/2014/main" id="{99B58379-2F42-D3ED-9265-247AD38F47E4}"/>
              </a:ext>
            </a:extLst>
          </p:cNvPr>
          <p:cNvSpPr/>
          <p:nvPr/>
        </p:nvSpPr>
        <p:spPr>
          <a:xfrm rot="9889656">
            <a:off x="1936191" y="4921092"/>
            <a:ext cx="892175" cy="260363"/>
          </a:xfrm>
          <a:prstGeom prst="parallelogram">
            <a:avLst>
              <a:gd name="adj" fmla="val 1958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7ED20A5-EA37-2192-8EC7-7D6C517781F9}"/>
              </a:ext>
            </a:extLst>
          </p:cNvPr>
          <p:cNvCxnSpPr>
            <a:cxnSpLocks/>
          </p:cNvCxnSpPr>
          <p:nvPr/>
        </p:nvCxnSpPr>
        <p:spPr>
          <a:xfrm flipH="1" flipV="1">
            <a:off x="1727389" y="4991647"/>
            <a:ext cx="247650" cy="527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9A166FE5-632A-F251-C4DF-255876B6FD77}"/>
              </a:ext>
            </a:extLst>
          </p:cNvPr>
          <p:cNvCxnSpPr>
            <a:cxnSpLocks/>
          </p:cNvCxnSpPr>
          <p:nvPr/>
        </p:nvCxnSpPr>
        <p:spPr>
          <a:xfrm flipH="1" flipV="1">
            <a:off x="1727389" y="5240677"/>
            <a:ext cx="247650" cy="527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ECDD0BC-6310-49A9-D573-8166B9E78911}"/>
              </a:ext>
            </a:extLst>
          </p:cNvPr>
          <p:cNvCxnSpPr>
            <a:cxnSpLocks/>
          </p:cNvCxnSpPr>
          <p:nvPr/>
        </p:nvCxnSpPr>
        <p:spPr>
          <a:xfrm flipH="1" flipV="1">
            <a:off x="2535518" y="4756148"/>
            <a:ext cx="247650" cy="527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D3E9CDD-612D-E3DD-4BCB-A76BB426E71D}"/>
              </a:ext>
            </a:extLst>
          </p:cNvPr>
          <p:cNvCxnSpPr>
            <a:cxnSpLocks/>
          </p:cNvCxnSpPr>
          <p:nvPr/>
        </p:nvCxnSpPr>
        <p:spPr>
          <a:xfrm flipH="1" flipV="1">
            <a:off x="2535518" y="4998544"/>
            <a:ext cx="247650" cy="5272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5AAB62F0-7854-BCEA-4BFE-5ED36675B124}"/>
              </a:ext>
            </a:extLst>
          </p:cNvPr>
          <p:cNvCxnSpPr>
            <a:cxnSpLocks/>
          </p:cNvCxnSpPr>
          <p:nvPr/>
        </p:nvCxnSpPr>
        <p:spPr>
          <a:xfrm>
            <a:off x="2203639" y="4326277"/>
            <a:ext cx="12700" cy="5488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921A428-368F-2325-6F2E-3F9DE4892A3A}"/>
              </a:ext>
            </a:extLst>
          </p:cNvPr>
          <p:cNvSpPr txBox="1"/>
          <p:nvPr/>
        </p:nvSpPr>
        <p:spPr>
          <a:xfrm>
            <a:off x="6863501" y="4218237"/>
            <a:ext cx="26562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layer</a:t>
            </a:r>
          </a:p>
          <a:p>
            <a:r>
              <a:rPr lang="en-US" dirty="0"/>
              <a:t>Few turns</a:t>
            </a:r>
          </a:p>
          <a:p>
            <a:r>
              <a:rPr lang="en-US" dirty="0"/>
              <a:t>Simplified central post</a:t>
            </a:r>
          </a:p>
          <a:p>
            <a:r>
              <a:rPr lang="en-US" dirty="0"/>
              <a:t>Big gap (few millimeters) </a:t>
            </a:r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2A4F197-EF4E-B888-B0F9-0FFA36FE0EE2}"/>
              </a:ext>
            </a:extLst>
          </p:cNvPr>
          <p:cNvSpPr txBox="1"/>
          <p:nvPr/>
        </p:nvSpPr>
        <p:spPr>
          <a:xfrm>
            <a:off x="5873750" y="2187623"/>
            <a:ext cx="59295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configuration test layout  :</a:t>
            </a:r>
          </a:p>
          <a:p>
            <a:endParaRPr lang="en-US" dirty="0"/>
          </a:p>
          <a:p>
            <a:pPr marL="342900" indent="-342900">
              <a:buAutoNum type="arabicParenR"/>
            </a:pPr>
            <a:r>
              <a:rPr lang="en-US" dirty="0"/>
              <a:t>With hard way bend head (close to the Bond geometry)</a:t>
            </a:r>
          </a:p>
          <a:p>
            <a:pPr marL="342900" indent="-342900">
              <a:buAutoNum type="arabicParenR"/>
            </a:pPr>
            <a:r>
              <a:rPr lang="en-US" dirty="0"/>
              <a:t>Straight head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7252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C804EA-95F8-0BB4-82F2-60B0540F0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7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6A4F43-42AB-81BE-145D-D0563074D57B}"/>
              </a:ext>
            </a:extLst>
          </p:cNvPr>
          <p:cNvSpPr txBox="1"/>
          <p:nvPr/>
        </p:nvSpPr>
        <p:spPr>
          <a:xfrm>
            <a:off x="1515473" y="1515474"/>
            <a:ext cx="40156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US" sz="2800" i="1" dirty="0">
                <a:solidFill>
                  <a:schemeClr val="bg1">
                    <a:lumMod val="75000"/>
                  </a:schemeClr>
                </a:solidFill>
              </a:rPr>
              <a:t>Reaction mold</a:t>
            </a:r>
          </a:p>
          <a:p>
            <a:pPr marL="342900" indent="-342900">
              <a:buAutoNum type="arabicParenR"/>
            </a:pPr>
            <a:r>
              <a:rPr lang="en-US" sz="2800" i="1" dirty="0"/>
              <a:t>Impregnation mold </a:t>
            </a:r>
            <a:endParaRPr lang="en-GB" sz="2800" i="1" dirty="0"/>
          </a:p>
        </p:txBody>
      </p:sp>
    </p:spTree>
    <p:extLst>
      <p:ext uri="{BB962C8B-B14F-4D97-AF65-F5344CB8AC3E}">
        <p14:creationId xmlns:p14="http://schemas.microsoft.com/office/powerpoint/2010/main" val="7275220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C21E17-9882-C981-FA5B-6C7A7B252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3A92F-F75C-4244-A315-5853B8D4615F}" type="slidenum">
              <a:rPr lang="en-GB" smtClean="0"/>
              <a:t>8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3790E6-6514-AA0D-55D8-84881F19FB63}"/>
              </a:ext>
            </a:extLst>
          </p:cNvPr>
          <p:cNvSpPr txBox="1"/>
          <p:nvPr/>
        </p:nvSpPr>
        <p:spPr>
          <a:xfrm>
            <a:off x="558800" y="368300"/>
            <a:ext cx="7317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What are we waiting from a good impregnation mold ? </a:t>
            </a:r>
            <a:endParaRPr lang="en-GB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ADB906-727C-E735-5B0E-F6BFEB552F62}"/>
              </a:ext>
            </a:extLst>
          </p:cNvPr>
          <p:cNvSpPr txBox="1"/>
          <p:nvPr/>
        </p:nvSpPr>
        <p:spPr>
          <a:xfrm>
            <a:off x="615950" y="1149350"/>
            <a:ext cx="539134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/>
              <a:t>Main criteria :</a:t>
            </a:r>
          </a:p>
          <a:p>
            <a:pPr marL="342900" indent="-342900">
              <a:buAutoNum type="arabicParenR"/>
            </a:pPr>
            <a:r>
              <a:rPr lang="en-US" sz="1400" dirty="0"/>
              <a:t>Flatness of the midplane surface</a:t>
            </a:r>
          </a:p>
          <a:p>
            <a:pPr marL="342900" indent="-342900">
              <a:buAutoNum type="arabicParenR"/>
            </a:pPr>
            <a:r>
              <a:rPr lang="en-GB" sz="1400" dirty="0"/>
              <a:t>Shape on the pad side to fit the pad without shimming</a:t>
            </a:r>
          </a:p>
          <a:p>
            <a:pPr marL="342900" indent="-342900">
              <a:buAutoNum type="arabicParenR"/>
            </a:pPr>
            <a:r>
              <a:rPr lang="en-GB" sz="1400" dirty="0"/>
              <a:t>Parallelism of the key/bladder track to the midplane</a:t>
            </a:r>
          </a:p>
          <a:p>
            <a:pPr marL="342900" indent="-342900">
              <a:buAutoNum type="arabicParenR"/>
            </a:pPr>
            <a:endParaRPr lang="en-GB" sz="1400" dirty="0"/>
          </a:p>
          <a:p>
            <a:r>
              <a:rPr lang="en-GB" sz="1400" u="sng" dirty="0"/>
              <a:t>Secondary criteria (a bit less critic as they can be easily shimmed): </a:t>
            </a:r>
          </a:p>
          <a:p>
            <a:r>
              <a:rPr lang="en-GB" sz="1400" dirty="0"/>
              <a:t>4)      Parallelism of the sides</a:t>
            </a:r>
          </a:p>
          <a:p>
            <a:r>
              <a:rPr lang="en-GB" sz="1400" dirty="0"/>
              <a:t>5)      </a:t>
            </a:r>
            <a:r>
              <a:rPr lang="en-GB" sz="1400" dirty="0" err="1"/>
              <a:t>Perpendicularrity</a:t>
            </a:r>
            <a:r>
              <a:rPr lang="en-GB" sz="1400" dirty="0"/>
              <a:t> of the sides to the midplane</a:t>
            </a:r>
          </a:p>
          <a:p>
            <a:r>
              <a:rPr lang="en-GB" sz="1400" dirty="0"/>
              <a:t>6)      Aperture shape and localisation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A9550D-0A59-56F6-49F9-391913148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" y="3839971"/>
            <a:ext cx="7937500" cy="15130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9C9942F-DF08-E8A9-DB39-20AAC0410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3498" y="4890506"/>
            <a:ext cx="5559381" cy="12115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0173B8-A9DD-0538-8CA0-3663D7C1B63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537"/>
          <a:stretch/>
        </p:blipFill>
        <p:spPr>
          <a:xfrm>
            <a:off x="7118350" y="755980"/>
            <a:ext cx="3911600" cy="3112573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9421A0B6-4D0B-E8A9-1699-59C1E9273629}"/>
              </a:ext>
            </a:extLst>
          </p:cNvPr>
          <p:cNvSpPr/>
          <p:nvPr/>
        </p:nvSpPr>
        <p:spPr>
          <a:xfrm>
            <a:off x="9010650" y="4886325"/>
            <a:ext cx="762000" cy="2603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FC21454-B265-27E7-528B-D9C65F2DDCCD}"/>
              </a:ext>
            </a:extLst>
          </p:cNvPr>
          <p:cNvCxnSpPr>
            <a:stCxn id="13" idx="2"/>
          </p:cNvCxnSpPr>
          <p:nvPr/>
        </p:nvCxnSpPr>
        <p:spPr>
          <a:xfrm flipH="1" flipV="1">
            <a:off x="5297744" y="4235450"/>
            <a:ext cx="3712906" cy="7810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D86A51F0-B50D-84F9-7F29-8D8F29589B7F}"/>
              </a:ext>
            </a:extLst>
          </p:cNvPr>
          <p:cNvSpPr/>
          <p:nvPr/>
        </p:nvSpPr>
        <p:spPr>
          <a:xfrm>
            <a:off x="10077450" y="3481438"/>
            <a:ext cx="311150" cy="3198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EEC9D1-2F21-E076-2159-F12C41420522}"/>
              </a:ext>
            </a:extLst>
          </p:cNvPr>
          <p:cNvSpPr txBox="1"/>
          <p:nvPr/>
        </p:nvSpPr>
        <p:spPr>
          <a:xfrm>
            <a:off x="10077450" y="347063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53A072E-72A6-FC5C-59A4-4898F4A36503}"/>
              </a:ext>
            </a:extLst>
          </p:cNvPr>
          <p:cNvSpPr/>
          <p:nvPr/>
        </p:nvSpPr>
        <p:spPr>
          <a:xfrm>
            <a:off x="11036669" y="1387387"/>
            <a:ext cx="311150" cy="3198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39D275-9F59-5F28-B898-6F2024A43A4A}"/>
              </a:ext>
            </a:extLst>
          </p:cNvPr>
          <p:cNvSpPr txBox="1"/>
          <p:nvPr/>
        </p:nvSpPr>
        <p:spPr>
          <a:xfrm>
            <a:off x="11036669" y="137658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CBE3D7C-6B31-B4BB-8AE5-89A5BE7F24F0}"/>
              </a:ext>
            </a:extLst>
          </p:cNvPr>
          <p:cNvSpPr/>
          <p:nvPr/>
        </p:nvSpPr>
        <p:spPr>
          <a:xfrm>
            <a:off x="5336090" y="3892098"/>
            <a:ext cx="311150" cy="3198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4ADE62-E206-322F-A02A-A912EA3B012D}"/>
              </a:ext>
            </a:extLst>
          </p:cNvPr>
          <p:cNvSpPr txBox="1"/>
          <p:nvPr/>
        </p:nvSpPr>
        <p:spPr>
          <a:xfrm>
            <a:off x="5336090" y="3881299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825E2AD-CF59-A45C-BADF-673784C45035}"/>
              </a:ext>
            </a:extLst>
          </p:cNvPr>
          <p:cNvSpPr/>
          <p:nvPr/>
        </p:nvSpPr>
        <p:spPr>
          <a:xfrm>
            <a:off x="3556000" y="3924755"/>
            <a:ext cx="311150" cy="3198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7740D7-D8AE-9788-2041-29467AD3F8A0}"/>
              </a:ext>
            </a:extLst>
          </p:cNvPr>
          <p:cNvSpPr txBox="1"/>
          <p:nvPr/>
        </p:nvSpPr>
        <p:spPr>
          <a:xfrm>
            <a:off x="3556000" y="391395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F1910BA-016F-1FD4-839C-F52C207C28D1}"/>
              </a:ext>
            </a:extLst>
          </p:cNvPr>
          <p:cNvSpPr/>
          <p:nvPr/>
        </p:nvSpPr>
        <p:spPr>
          <a:xfrm>
            <a:off x="10737973" y="3020747"/>
            <a:ext cx="311150" cy="3198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CEF786C-C6E6-B0FC-510A-4E864EC008D5}"/>
              </a:ext>
            </a:extLst>
          </p:cNvPr>
          <p:cNvSpPr txBox="1"/>
          <p:nvPr/>
        </p:nvSpPr>
        <p:spPr>
          <a:xfrm>
            <a:off x="10737973" y="300994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6D821B67-B068-DF3E-63A8-D36DAF89D6FE}"/>
              </a:ext>
            </a:extLst>
          </p:cNvPr>
          <p:cNvSpPr/>
          <p:nvPr/>
        </p:nvSpPr>
        <p:spPr>
          <a:xfrm>
            <a:off x="8909050" y="1704435"/>
            <a:ext cx="311150" cy="31985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E05E65B-2628-1E19-0C4C-E9133B3F608E}"/>
              </a:ext>
            </a:extLst>
          </p:cNvPr>
          <p:cNvSpPr txBox="1"/>
          <p:nvPr/>
        </p:nvSpPr>
        <p:spPr>
          <a:xfrm>
            <a:off x="8909050" y="1693636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4841D4-0A5B-C211-F22E-9421F83DE130}"/>
              </a:ext>
            </a:extLst>
          </p:cNvPr>
          <p:cNvSpPr txBox="1"/>
          <p:nvPr/>
        </p:nvSpPr>
        <p:spPr>
          <a:xfrm>
            <a:off x="558800" y="5426184"/>
            <a:ext cx="4362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Length and ends location don’t need to be very accurate as we can easily have a fine tunning system for the axial preload.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277350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54EE8B-D119-47C1-16FE-E649808A2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AED9-F572-4A1D-B4CA-81ACCDDFF11E}" type="slidenum">
              <a:rPr lang="en-GB" smtClean="0"/>
              <a:t>9</a:t>
            </a:fld>
            <a:endParaRPr lang="en-GB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4AA59FA2-8D54-852B-BF21-73788FFCB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349" y="3104972"/>
            <a:ext cx="6915715" cy="1181221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F5D198E-AD61-AE05-1888-4ED539EF5357}"/>
              </a:ext>
            </a:extLst>
          </p:cNvPr>
          <p:cNvCxnSpPr/>
          <p:nvPr/>
        </p:nvCxnSpPr>
        <p:spPr>
          <a:xfrm flipH="1">
            <a:off x="2684987" y="3156658"/>
            <a:ext cx="502204" cy="2277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C3F9E68-C87E-F64A-2814-7E12F58FC7D8}"/>
              </a:ext>
            </a:extLst>
          </p:cNvPr>
          <p:cNvCxnSpPr>
            <a:cxnSpLocks/>
          </p:cNvCxnSpPr>
          <p:nvPr/>
        </p:nvCxnSpPr>
        <p:spPr>
          <a:xfrm>
            <a:off x="2684987" y="3156658"/>
            <a:ext cx="502204" cy="2678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11AB490-3295-0E26-3DF4-902C9867D78B}"/>
              </a:ext>
            </a:extLst>
          </p:cNvPr>
          <p:cNvGrpSpPr>
            <a:grpSpLocks noChangeAspect="1"/>
          </p:cNvGrpSpPr>
          <p:nvPr/>
        </p:nvGrpSpPr>
        <p:grpSpPr>
          <a:xfrm>
            <a:off x="317500" y="500619"/>
            <a:ext cx="7537450" cy="1131332"/>
            <a:chOff x="533400" y="494268"/>
            <a:chExt cx="9086850" cy="139168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1C8CE95-2650-F460-5C6B-A9C0A9A42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400" y="1061876"/>
              <a:ext cx="9086850" cy="697074"/>
            </a:xfrm>
            <a:prstGeom prst="rect">
              <a:avLst/>
            </a:prstGeom>
          </p:spPr>
        </p:pic>
        <p:sp>
          <p:nvSpPr>
            <p:cNvPr id="12" name="Right Triangle 11">
              <a:extLst>
                <a:ext uri="{FF2B5EF4-FFF2-40B4-BE49-F238E27FC236}">
                  <a16:creationId xmlns:a16="http://schemas.microsoft.com/office/drawing/2014/main" id="{C37BE410-1FAB-3106-83DC-7FE4089A0002}"/>
                </a:ext>
              </a:extLst>
            </p:cNvPr>
            <p:cNvSpPr/>
            <p:nvPr/>
          </p:nvSpPr>
          <p:spPr>
            <a:xfrm rot="10800000">
              <a:off x="679450" y="1250950"/>
              <a:ext cx="2063750" cy="171450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ight Triangle 12">
              <a:extLst>
                <a:ext uri="{FF2B5EF4-FFF2-40B4-BE49-F238E27FC236}">
                  <a16:creationId xmlns:a16="http://schemas.microsoft.com/office/drawing/2014/main" id="{B9787542-1F3F-2F53-85B9-69E24C699015}"/>
                </a:ext>
              </a:extLst>
            </p:cNvPr>
            <p:cNvSpPr/>
            <p:nvPr/>
          </p:nvSpPr>
          <p:spPr>
            <a:xfrm rot="10800000" flipH="1">
              <a:off x="6067425" y="1250951"/>
              <a:ext cx="2063750" cy="171450"/>
            </a:xfrm>
            <a:prstGeom prst="rt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2246AE6-334B-7FCA-5C3B-FF4CFF6ED4DC}"/>
                </a:ext>
              </a:extLst>
            </p:cNvPr>
            <p:cNvSpPr/>
            <p:nvPr/>
          </p:nvSpPr>
          <p:spPr>
            <a:xfrm>
              <a:off x="2825750" y="1068226"/>
              <a:ext cx="3162300" cy="354175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60D8256-DCE3-4D14-512A-CB391434DE5D}"/>
                </a:ext>
              </a:extLst>
            </p:cNvPr>
            <p:cNvSpPr/>
            <p:nvPr/>
          </p:nvSpPr>
          <p:spPr>
            <a:xfrm>
              <a:off x="622300" y="1714501"/>
              <a:ext cx="7556500" cy="17145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70A1618-4563-5273-0FEB-B1E2744678AD}"/>
                </a:ext>
              </a:extLst>
            </p:cNvPr>
            <p:cNvSpPr/>
            <p:nvPr/>
          </p:nvSpPr>
          <p:spPr>
            <a:xfrm>
              <a:off x="2743200" y="863600"/>
              <a:ext cx="79375" cy="56197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FADFFD4-1A4A-FA26-EA65-D8E1B4E06049}"/>
                </a:ext>
              </a:extLst>
            </p:cNvPr>
            <p:cNvSpPr/>
            <p:nvPr/>
          </p:nvSpPr>
          <p:spPr>
            <a:xfrm>
              <a:off x="5988050" y="863600"/>
              <a:ext cx="79375" cy="56197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812CBF0-29C4-12EB-1E7B-F1B52E5EC317}"/>
                </a:ext>
              </a:extLst>
            </p:cNvPr>
            <p:cNvSpPr txBox="1"/>
            <p:nvPr/>
          </p:nvSpPr>
          <p:spPr>
            <a:xfrm>
              <a:off x="3416948" y="494268"/>
              <a:ext cx="1469377" cy="378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Custom filler</a:t>
              </a:r>
              <a:endParaRPr lang="en-GB" sz="14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383D305B-D6F4-6A79-89AF-DB72B11D61B1}"/>
                </a:ext>
              </a:extLst>
            </p:cNvPr>
            <p:cNvCxnSpPr>
              <a:cxnSpLocks/>
              <a:stCxn id="21" idx="1"/>
            </p:cNvCxnSpPr>
            <p:nvPr/>
          </p:nvCxnSpPr>
          <p:spPr>
            <a:xfrm flipH="1">
              <a:off x="2822574" y="683571"/>
              <a:ext cx="594374" cy="22447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E6BD79E-39C7-1D9F-AB8F-74EA5AF244AE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4886325" y="683571"/>
              <a:ext cx="1098550" cy="325203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1D2376D4-7032-4CF9-F47F-1A161793C45F}"/>
                </a:ext>
              </a:extLst>
            </p:cNvPr>
            <p:cNvSpPr/>
            <p:nvPr/>
          </p:nvSpPr>
          <p:spPr>
            <a:xfrm>
              <a:off x="622300" y="1068226"/>
              <a:ext cx="2120900" cy="18589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67FCC3B-C8C6-32E7-BA11-5A441CEC424C}"/>
                </a:ext>
              </a:extLst>
            </p:cNvPr>
            <p:cNvSpPr/>
            <p:nvPr/>
          </p:nvSpPr>
          <p:spPr>
            <a:xfrm>
              <a:off x="6070600" y="1067267"/>
              <a:ext cx="2120900" cy="185898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01B6C55E-B343-0A22-D1B5-9C563233CA1E}"/>
              </a:ext>
            </a:extLst>
          </p:cNvPr>
          <p:cNvGrpSpPr>
            <a:grpSpLocks noChangeAspect="1"/>
          </p:cNvGrpSpPr>
          <p:nvPr/>
        </p:nvGrpSpPr>
        <p:grpSpPr>
          <a:xfrm>
            <a:off x="8669342" y="1969059"/>
            <a:ext cx="2877245" cy="1726525"/>
            <a:chOff x="990600" y="2666999"/>
            <a:chExt cx="3118085" cy="18763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0C918830-8B27-487A-BFB5-F6A7AF311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8228" y="3168122"/>
              <a:ext cx="2699979" cy="937585"/>
            </a:xfrm>
            <a:prstGeom prst="rect">
              <a:avLst/>
            </a:prstGeom>
          </p:spPr>
        </p:pic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E7EF26DE-20FE-5810-41DF-4045D3310D3B}"/>
                </a:ext>
              </a:extLst>
            </p:cNvPr>
            <p:cNvSpPr/>
            <p:nvPr/>
          </p:nvSpPr>
          <p:spPr>
            <a:xfrm>
              <a:off x="1276585" y="2667000"/>
              <a:ext cx="2546115" cy="539222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55300BB9-B0BD-061C-F0D4-836009F8D90E}"/>
                </a:ext>
              </a:extLst>
            </p:cNvPr>
            <p:cNvSpPr/>
            <p:nvPr/>
          </p:nvSpPr>
          <p:spPr>
            <a:xfrm>
              <a:off x="1276585" y="4004107"/>
              <a:ext cx="2546115" cy="53922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5E585BC-DCAB-2830-E9ED-6797A83CCC5D}"/>
                </a:ext>
              </a:extLst>
            </p:cNvPr>
            <p:cNvSpPr/>
            <p:nvPr/>
          </p:nvSpPr>
          <p:spPr>
            <a:xfrm>
              <a:off x="990600" y="2666999"/>
              <a:ext cx="275728" cy="1876329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73B394A-06EB-F354-FEE0-912DF719BB92}"/>
                </a:ext>
              </a:extLst>
            </p:cNvPr>
            <p:cNvSpPr/>
            <p:nvPr/>
          </p:nvSpPr>
          <p:spPr>
            <a:xfrm>
              <a:off x="3832957" y="2666999"/>
              <a:ext cx="275728" cy="1876329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4EADB19-2782-2E77-C3B4-27E7130DE7D9}"/>
              </a:ext>
            </a:extLst>
          </p:cNvPr>
          <p:cNvGrpSpPr>
            <a:grpSpLocks noChangeAspect="1"/>
          </p:cNvGrpSpPr>
          <p:nvPr/>
        </p:nvGrpSpPr>
        <p:grpSpPr>
          <a:xfrm>
            <a:off x="8669342" y="4001719"/>
            <a:ext cx="2877245" cy="1766746"/>
            <a:chOff x="4313982" y="4070827"/>
            <a:chExt cx="3118085" cy="1889029"/>
          </a:xfrm>
        </p:grpSpPr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415ACB6A-C712-FCD2-0E62-4C39D7E9D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51610" y="4578297"/>
              <a:ext cx="2699979" cy="937585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99C8E90-AF2F-9BEA-95CD-31D97485A95F}"/>
                </a:ext>
              </a:extLst>
            </p:cNvPr>
            <p:cNvSpPr/>
            <p:nvPr/>
          </p:nvSpPr>
          <p:spPr>
            <a:xfrm>
              <a:off x="4599967" y="4070827"/>
              <a:ext cx="2546115" cy="539222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4DC33C54-EA0A-E7C2-8409-24D241B61E46}"/>
                </a:ext>
              </a:extLst>
            </p:cNvPr>
            <p:cNvSpPr/>
            <p:nvPr/>
          </p:nvSpPr>
          <p:spPr>
            <a:xfrm>
              <a:off x="4313982" y="5420634"/>
              <a:ext cx="3118085" cy="539222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29486D5-BA4F-0C5C-331C-9EC24B4859EC}"/>
                </a:ext>
              </a:extLst>
            </p:cNvPr>
            <p:cNvSpPr/>
            <p:nvPr/>
          </p:nvSpPr>
          <p:spPr>
            <a:xfrm>
              <a:off x="4313982" y="4083527"/>
              <a:ext cx="275728" cy="133710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420047C-436C-1770-BF94-7D127860EE3B}"/>
                </a:ext>
              </a:extLst>
            </p:cNvPr>
            <p:cNvSpPr/>
            <p:nvPr/>
          </p:nvSpPr>
          <p:spPr>
            <a:xfrm>
              <a:off x="7156339" y="4083527"/>
              <a:ext cx="275728" cy="1337108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190AAE02-90EC-A2DA-C8F0-49CDA418F717}"/>
              </a:ext>
            </a:extLst>
          </p:cNvPr>
          <p:cNvCxnSpPr/>
          <p:nvPr/>
        </p:nvCxnSpPr>
        <p:spPr>
          <a:xfrm flipH="1">
            <a:off x="4038789" y="3199413"/>
            <a:ext cx="502204" cy="2277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1FE4A8B1-D31B-5C45-9BBC-91C8A722C0B6}"/>
              </a:ext>
            </a:extLst>
          </p:cNvPr>
          <p:cNvCxnSpPr>
            <a:cxnSpLocks/>
          </p:cNvCxnSpPr>
          <p:nvPr/>
        </p:nvCxnSpPr>
        <p:spPr>
          <a:xfrm>
            <a:off x="4038789" y="3199413"/>
            <a:ext cx="502204" cy="2678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320D9EAC-D830-658F-F7F5-13DB4B30427F}"/>
              </a:ext>
            </a:extLst>
          </p:cNvPr>
          <p:cNvCxnSpPr>
            <a:cxnSpLocks/>
          </p:cNvCxnSpPr>
          <p:nvPr/>
        </p:nvCxnSpPr>
        <p:spPr>
          <a:xfrm flipV="1">
            <a:off x="4760267" y="3104972"/>
            <a:ext cx="3742537" cy="1879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AE09984-785D-8D41-D5E3-BA5D1675C21A}"/>
              </a:ext>
            </a:extLst>
          </p:cNvPr>
          <p:cNvCxnSpPr>
            <a:cxnSpLocks/>
          </p:cNvCxnSpPr>
          <p:nvPr/>
        </p:nvCxnSpPr>
        <p:spPr>
          <a:xfrm flipV="1">
            <a:off x="2896721" y="1785653"/>
            <a:ext cx="106783" cy="12997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941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1657</TotalTime>
  <Words>301</Words>
  <Application>Microsoft Office PowerPoint</Application>
  <PresentationFormat>Widescreen</PresentationFormat>
  <Paragraphs>66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open-sans</vt:lpstr>
      <vt:lpstr>Office Theme</vt:lpstr>
      <vt:lpstr>Bond  Reaction mold update  &amp; Impgregnation mold concept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Nicolas Peray</dc:creator>
  <cp:lastModifiedBy>Nicolas Peray</cp:lastModifiedBy>
  <cp:revision>42</cp:revision>
  <dcterms:created xsi:type="dcterms:W3CDTF">2024-11-11T09:16:41Z</dcterms:created>
  <dcterms:modified xsi:type="dcterms:W3CDTF">2024-12-13T12:26:02Z</dcterms:modified>
</cp:coreProperties>
</file>