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67" r:id="rId4"/>
    <p:sldId id="260" r:id="rId5"/>
    <p:sldId id="261" r:id="rId6"/>
    <p:sldId id="266" r:id="rId7"/>
    <p:sldId id="268" r:id="rId8"/>
    <p:sldId id="271" r:id="rId9"/>
    <p:sldId id="269" r:id="rId10"/>
    <p:sldId id="270" r:id="rId11"/>
    <p:sldId id="265" r:id="rId12"/>
    <p:sldId id="279" r:id="rId13"/>
    <p:sldId id="272" r:id="rId14"/>
    <p:sldId id="273" r:id="rId15"/>
    <p:sldId id="274" r:id="rId16"/>
    <p:sldId id="276" r:id="rId17"/>
    <p:sldId id="275" r:id="rId18"/>
    <p:sldId id="264" r:id="rId19"/>
    <p:sldId id="262" r:id="rId2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3" autoAdjust="0"/>
    <p:restoredTop sz="94660"/>
  </p:normalViewPr>
  <p:slideViewPr>
    <p:cSldViewPr snapToGrid="0">
      <p:cViewPr>
        <p:scale>
          <a:sx n="150" d="100"/>
          <a:sy n="150" d="100"/>
        </p:scale>
        <p:origin x="283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502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132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46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586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79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291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56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641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681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866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471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30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82BD-47EF-D31D-CEB4-2A520B34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A1FC14-CAF6-34DB-9481-A265EA924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34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150092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240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6.png"/><Relationship Id="rId15" Type="http://schemas.openxmlformats.org/officeDocument/2006/relationships/image" Target="../media/image220.png"/><Relationship Id="rId10" Type="http://schemas.openxmlformats.org/officeDocument/2006/relationships/image" Target="../media/image35.png"/><Relationship Id="rId9" Type="http://schemas.openxmlformats.org/officeDocument/2006/relationships/image" Target="../media/image34.png"/><Relationship Id="rId1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8162"/>
            <a:ext cx="9144000" cy="1869758"/>
          </a:xfrm>
        </p:spPr>
        <p:txBody>
          <a:bodyPr>
            <a:normAutofit fontScale="90000"/>
          </a:bodyPr>
          <a:lstStyle/>
          <a:p>
            <a:r>
              <a:rPr lang="en-US" sz="8000" b="1" i="1" dirty="0">
                <a:solidFill>
                  <a:srgbClr val="163A9D"/>
                </a:solidFill>
              </a:rPr>
              <a:t>Bond</a:t>
            </a:r>
            <a:br>
              <a:rPr lang="en-US" dirty="0">
                <a:solidFill>
                  <a:srgbClr val="163A9D"/>
                </a:solidFill>
              </a:rPr>
            </a:br>
            <a:endParaRPr lang="en-GB" dirty="0">
              <a:solidFill>
                <a:srgbClr val="163A9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600" y="4965699"/>
            <a:ext cx="9144000" cy="1077027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600" u="sng" dirty="0"/>
              <a:t>N. Lusa</a:t>
            </a:r>
            <a:r>
              <a:rPr lang="en-US" sz="2600" dirty="0"/>
              <a:t> and </a:t>
            </a:r>
            <a:r>
              <a:rPr lang="en-US" sz="2600" u="sng" dirty="0"/>
              <a:t>J. Ferradas Troitino</a:t>
            </a:r>
          </a:p>
          <a:p>
            <a:pPr algn="l"/>
            <a:r>
              <a:rPr lang="en-US" dirty="0"/>
              <a:t>Acknowledgements to B. Pellet and N. Peray</a:t>
            </a:r>
          </a:p>
          <a:p>
            <a:pPr algn="r"/>
            <a:r>
              <a:rPr lang="en-US" sz="2000" dirty="0"/>
              <a:t>13/12/2024</a:t>
            </a:r>
            <a:endParaRPr lang="en-GB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CF08E3-78C6-6F92-A4CB-C84ECE524994}"/>
              </a:ext>
            </a:extLst>
          </p:cNvPr>
          <p:cNvSpPr txBox="1">
            <a:spLocks/>
          </p:cNvSpPr>
          <p:nvPr/>
        </p:nvSpPr>
        <p:spPr>
          <a:xfrm>
            <a:off x="1524000" y="1676333"/>
            <a:ext cx="9144000" cy="2255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Mock-up design of sliding reaction tooling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67A60C-28D9-0B9D-2295-5C6F1A15B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512" y="0"/>
            <a:ext cx="994848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-118487"/>
            <a:ext cx="6235700" cy="1325563"/>
          </a:xfrm>
        </p:spPr>
        <p:txBody>
          <a:bodyPr/>
          <a:lstStyle/>
          <a:p>
            <a:r>
              <a:rPr lang="en-US" dirty="0"/>
              <a:t>Test set-up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7621686-1831-1792-98BC-E82186D4C156}"/>
              </a:ext>
            </a:extLst>
          </p:cNvPr>
          <p:cNvCxnSpPr>
            <a:cxnSpLocks/>
          </p:cNvCxnSpPr>
          <p:nvPr/>
        </p:nvCxnSpPr>
        <p:spPr>
          <a:xfrm>
            <a:off x="2365873" y="3258704"/>
            <a:ext cx="1220009" cy="12755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0A902A-8C0E-5A3F-5046-96EAB9636109}"/>
              </a:ext>
            </a:extLst>
          </p:cNvPr>
          <p:cNvCxnSpPr>
            <a:cxnSpLocks/>
          </p:cNvCxnSpPr>
          <p:nvPr/>
        </p:nvCxnSpPr>
        <p:spPr>
          <a:xfrm flipV="1">
            <a:off x="2432050" y="2836910"/>
            <a:ext cx="1792857" cy="3023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E2405BC-CC8B-8ABB-BD89-AEF5B7312979}"/>
              </a:ext>
            </a:extLst>
          </p:cNvPr>
          <p:cNvCxnSpPr>
            <a:cxnSpLocks/>
          </p:cNvCxnSpPr>
          <p:nvPr/>
        </p:nvCxnSpPr>
        <p:spPr>
          <a:xfrm flipV="1">
            <a:off x="2432050" y="2745101"/>
            <a:ext cx="409762" cy="2511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3039E98-7EEB-073D-B5D2-2B8932B2AFA7}"/>
              </a:ext>
            </a:extLst>
          </p:cNvPr>
          <p:cNvCxnSpPr>
            <a:cxnSpLocks/>
          </p:cNvCxnSpPr>
          <p:nvPr/>
        </p:nvCxnSpPr>
        <p:spPr>
          <a:xfrm>
            <a:off x="2174377" y="3280063"/>
            <a:ext cx="1277035" cy="2271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2C212CB-24D9-AF4D-9D11-6221F4D6F07C}"/>
              </a:ext>
            </a:extLst>
          </p:cNvPr>
          <p:cNvCxnSpPr>
            <a:cxnSpLocks/>
          </p:cNvCxnSpPr>
          <p:nvPr/>
        </p:nvCxnSpPr>
        <p:spPr>
          <a:xfrm flipV="1">
            <a:off x="11280277" y="1524000"/>
            <a:ext cx="95935" cy="7453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BB951D1-307C-DB21-27B6-186A18A99D43}"/>
              </a:ext>
            </a:extLst>
          </p:cNvPr>
          <p:cNvCxnSpPr>
            <a:cxnSpLocks/>
          </p:cNvCxnSpPr>
          <p:nvPr/>
        </p:nvCxnSpPr>
        <p:spPr>
          <a:xfrm flipH="1" flipV="1">
            <a:off x="8312150" y="2083536"/>
            <a:ext cx="641350" cy="5541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BFDF36C-4EEA-C235-5579-FB68BA177DD0}"/>
              </a:ext>
            </a:extLst>
          </p:cNvPr>
          <p:cNvSpPr txBox="1"/>
          <p:nvPr/>
        </p:nvSpPr>
        <p:spPr>
          <a:xfrm>
            <a:off x="1019673" y="2580064"/>
            <a:ext cx="1346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Titanium grade 2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90A19D-541D-098B-CB42-759A60A395C6}"/>
              </a:ext>
            </a:extLst>
          </p:cNvPr>
          <p:cNvSpPr txBox="1"/>
          <p:nvPr/>
        </p:nvSpPr>
        <p:spPr>
          <a:xfrm>
            <a:off x="8540750" y="2673084"/>
            <a:ext cx="1346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Stainless steel 304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64F4FC-076B-5135-D081-6D4ABA5336AC}"/>
              </a:ext>
            </a:extLst>
          </p:cNvPr>
          <p:cNvSpPr txBox="1"/>
          <p:nvPr/>
        </p:nvSpPr>
        <p:spPr>
          <a:xfrm>
            <a:off x="10607177" y="2344027"/>
            <a:ext cx="1346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 or SS304?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DB56B4C-4470-CB30-1FE6-1A5BA88C7ADA}"/>
              </a:ext>
            </a:extLst>
          </p:cNvPr>
          <p:cNvCxnSpPr>
            <a:cxnSpLocks/>
          </p:cNvCxnSpPr>
          <p:nvPr/>
        </p:nvCxnSpPr>
        <p:spPr>
          <a:xfrm>
            <a:off x="2432050" y="3192887"/>
            <a:ext cx="1873250" cy="9346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914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8F0428F5-ABD7-B97F-AC46-295946E646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80" t="8159" r="1164" b="3494"/>
          <a:stretch/>
        </p:blipFill>
        <p:spPr>
          <a:xfrm>
            <a:off x="2446495" y="3104874"/>
            <a:ext cx="6597651" cy="302702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C2148F2-5123-84D1-94CD-EE24B345B6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353" t="7637"/>
          <a:stretch/>
        </p:blipFill>
        <p:spPr>
          <a:xfrm>
            <a:off x="4123914" y="23553"/>
            <a:ext cx="6484172" cy="271143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7D8916-96F8-7AB8-E95C-D5AA4F32F645}"/>
              </a:ext>
            </a:extLst>
          </p:cNvPr>
          <p:cNvSpPr txBox="1"/>
          <p:nvPr/>
        </p:nvSpPr>
        <p:spPr>
          <a:xfrm>
            <a:off x="2089150" y="2396433"/>
            <a:ext cx="165757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i="1" dirty="0"/>
              <a:t>Fixed extremity</a:t>
            </a:r>
            <a:endParaRPr lang="en-GB" sz="1600" b="1" i="1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35B784-1418-485D-4C1C-FCD038E72C82}"/>
              </a:ext>
            </a:extLst>
          </p:cNvPr>
          <p:cNvCxnSpPr>
            <a:cxnSpLocks/>
          </p:cNvCxnSpPr>
          <p:nvPr/>
        </p:nvCxnSpPr>
        <p:spPr>
          <a:xfrm flipV="1">
            <a:off x="3810000" y="1695450"/>
            <a:ext cx="1346497" cy="80010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0E49618-00C3-2FA8-9720-DE05A13EEC5C}"/>
              </a:ext>
            </a:extLst>
          </p:cNvPr>
          <p:cNvSpPr txBox="1"/>
          <p:nvPr/>
        </p:nvSpPr>
        <p:spPr>
          <a:xfrm>
            <a:off x="3563550" y="6190622"/>
            <a:ext cx="20943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i="1" dirty="0"/>
              <a:t>Gap measurement system</a:t>
            </a:r>
            <a:endParaRPr lang="en-GB" sz="1600" b="1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466D6AE-A4CC-AE29-F37C-45B3F5B13579}"/>
              </a:ext>
            </a:extLst>
          </p:cNvPr>
          <p:cNvCxnSpPr>
            <a:cxnSpLocks/>
          </p:cNvCxnSpPr>
          <p:nvPr/>
        </p:nvCxnSpPr>
        <p:spPr>
          <a:xfrm flipV="1">
            <a:off x="5260976" y="5791200"/>
            <a:ext cx="484344" cy="36817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BCED4BC-533B-15CB-EDDB-A32EA5209C74}"/>
              </a:ext>
            </a:extLst>
          </p:cNvPr>
          <p:cNvSpPr txBox="1"/>
          <p:nvPr/>
        </p:nvSpPr>
        <p:spPr>
          <a:xfrm>
            <a:off x="1003178" y="4932228"/>
            <a:ext cx="69323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i="1" dirty="0"/>
              <a:t>Coil</a:t>
            </a:r>
            <a:endParaRPr lang="en-GB" sz="1600" b="1" i="1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CB4E355-0C96-2D3A-7705-0847B23F43C2}"/>
              </a:ext>
            </a:extLst>
          </p:cNvPr>
          <p:cNvCxnSpPr>
            <a:cxnSpLocks/>
          </p:cNvCxnSpPr>
          <p:nvPr/>
        </p:nvCxnSpPr>
        <p:spPr>
          <a:xfrm>
            <a:off x="1765178" y="5125580"/>
            <a:ext cx="1352672" cy="9093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3807BD5-F456-6590-20C2-C1DAC0CD89E3}"/>
              </a:ext>
            </a:extLst>
          </p:cNvPr>
          <p:cNvSpPr txBox="1"/>
          <p:nvPr/>
        </p:nvSpPr>
        <p:spPr>
          <a:xfrm rot="19896071">
            <a:off x="-153724" y="1599758"/>
            <a:ext cx="46858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>
                <a:solidFill>
                  <a:srgbClr val="FF0000"/>
                </a:solidFill>
              </a:rPr>
              <a:t>Very preliminary</a:t>
            </a:r>
            <a:endParaRPr lang="en-GB" sz="4400" b="1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AE0609-4CAB-CAC3-06E0-B0BD5E9A1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4035926" cy="1325563"/>
          </a:xfrm>
        </p:spPr>
        <p:txBody>
          <a:bodyPr/>
          <a:lstStyle/>
          <a:p>
            <a:r>
              <a:rPr lang="en-US" dirty="0"/>
              <a:t>Coil test set-up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A38FED-A5DE-D1CF-4552-FA7026284571}"/>
              </a:ext>
            </a:extLst>
          </p:cNvPr>
          <p:cNvSpPr txBox="1"/>
          <p:nvPr/>
        </p:nvSpPr>
        <p:spPr>
          <a:xfrm>
            <a:off x="10458450" y="377171"/>
            <a:ext cx="165757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i="1" dirty="0"/>
              <a:t>Free extremity</a:t>
            </a:r>
            <a:endParaRPr lang="en-GB" sz="1600" b="1" i="1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CB111F5-2127-9782-6890-5BB693DACB83}"/>
              </a:ext>
            </a:extLst>
          </p:cNvPr>
          <p:cNvCxnSpPr>
            <a:cxnSpLocks/>
          </p:cNvCxnSpPr>
          <p:nvPr/>
        </p:nvCxnSpPr>
        <p:spPr>
          <a:xfrm flipH="1">
            <a:off x="8648700" y="540695"/>
            <a:ext cx="1758401" cy="17503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5847925-E356-1E45-F996-8377CD46E3EB}"/>
              </a:ext>
            </a:extLst>
          </p:cNvPr>
          <p:cNvCxnSpPr>
            <a:cxnSpLocks/>
          </p:cNvCxnSpPr>
          <p:nvPr/>
        </p:nvCxnSpPr>
        <p:spPr>
          <a:xfrm flipV="1">
            <a:off x="5207000" y="5226050"/>
            <a:ext cx="538321" cy="93332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E6BAB92-60C3-CC12-D967-A74A41BBB310}"/>
              </a:ext>
            </a:extLst>
          </p:cNvPr>
          <p:cNvSpPr txBox="1"/>
          <p:nvPr/>
        </p:nvSpPr>
        <p:spPr>
          <a:xfrm>
            <a:off x="7718311" y="2228502"/>
            <a:ext cx="165757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i="1" dirty="0"/>
              <a:t>Sliding device</a:t>
            </a:r>
            <a:endParaRPr lang="en-GB" sz="1600" b="1" i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C4BC7CD-3D24-A696-59A8-BFDFA54558AF}"/>
              </a:ext>
            </a:extLst>
          </p:cNvPr>
          <p:cNvCxnSpPr>
            <a:cxnSpLocks/>
          </p:cNvCxnSpPr>
          <p:nvPr/>
        </p:nvCxnSpPr>
        <p:spPr>
          <a:xfrm flipV="1">
            <a:off x="8477250" y="1379270"/>
            <a:ext cx="171450" cy="81577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5B49331D-CA69-14E7-E601-079A5ADAB81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840" t="10037" r="9504" b="7275"/>
          <a:stretch/>
        </p:blipFill>
        <p:spPr>
          <a:xfrm rot="16200000">
            <a:off x="10633412" y="2431436"/>
            <a:ext cx="1072889" cy="177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32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FC98CD-CDD3-4475-BFAD-C94FDD2310A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15" t="4629"/>
          <a:stretch/>
        </p:blipFill>
        <p:spPr>
          <a:xfrm>
            <a:off x="3906009" y="0"/>
            <a:ext cx="8285991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807BD5-F456-6590-20C2-C1DAC0CD89E3}"/>
              </a:ext>
            </a:extLst>
          </p:cNvPr>
          <p:cNvSpPr txBox="1"/>
          <p:nvPr/>
        </p:nvSpPr>
        <p:spPr>
          <a:xfrm rot="19896071">
            <a:off x="138651" y="2488759"/>
            <a:ext cx="46858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>
                <a:solidFill>
                  <a:srgbClr val="FF0000"/>
                </a:solidFill>
              </a:rPr>
              <a:t>Very preliminary</a:t>
            </a:r>
            <a:endParaRPr lang="en-GB" sz="4400" b="1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AE0609-4CAB-CAC3-06E0-B0BD5E9A1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4035926" cy="1325563"/>
          </a:xfrm>
        </p:spPr>
        <p:txBody>
          <a:bodyPr/>
          <a:lstStyle/>
          <a:p>
            <a:r>
              <a:rPr lang="en-US" dirty="0"/>
              <a:t>Coil test set-up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277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131639"/>
            <a:ext cx="9229493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For the first-order assessment of the required gaps, we follow a similar logic than for TFD (see J.L. Rudeiros presentation).</a:t>
            </a:r>
          </a:p>
          <a:p>
            <a:pPr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395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Some comments on gaps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72CA73-3082-DB81-3887-E8D9CDCB5CA1}"/>
              </a:ext>
            </a:extLst>
          </p:cNvPr>
          <p:cNvSpPr/>
          <p:nvPr/>
        </p:nvSpPr>
        <p:spPr>
          <a:xfrm>
            <a:off x="7091082" y="2635624"/>
            <a:ext cx="3039036" cy="528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FB1C0F-9722-397D-06B6-0CA366A980A0}"/>
              </a:ext>
            </a:extLst>
          </p:cNvPr>
          <p:cNvGrpSpPr>
            <a:grpSpLocks noChangeAspect="1"/>
          </p:cNvGrpSpPr>
          <p:nvPr/>
        </p:nvGrpSpPr>
        <p:grpSpPr>
          <a:xfrm>
            <a:off x="7197669" y="1991490"/>
            <a:ext cx="4982592" cy="1935260"/>
            <a:chOff x="1005405" y="2013453"/>
            <a:chExt cx="6570144" cy="255187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A23959-75C5-0824-75D4-EA1C379A950B}"/>
                </a:ext>
              </a:extLst>
            </p:cNvPr>
            <p:cNvSpPr/>
            <p:nvPr/>
          </p:nvSpPr>
          <p:spPr>
            <a:xfrm>
              <a:off x="3219449" y="3505200"/>
              <a:ext cx="2749550" cy="47625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86DD7B5-4712-AC1D-CB91-B1D7C8B689A7}"/>
                </a:ext>
              </a:extLst>
            </p:cNvPr>
            <p:cNvSpPr/>
            <p:nvPr/>
          </p:nvSpPr>
          <p:spPr>
            <a:xfrm>
              <a:off x="1015999" y="2952750"/>
              <a:ext cx="4953000" cy="47625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05B59FD-DD67-B3F1-6B93-0C90EEE81BF0}"/>
                </a:ext>
              </a:extLst>
            </p:cNvPr>
            <p:cNvCxnSpPr>
              <a:cxnSpLocks/>
            </p:cNvCxnSpPr>
            <p:nvPr/>
          </p:nvCxnSpPr>
          <p:spPr>
            <a:xfrm>
              <a:off x="5969000" y="2041630"/>
              <a:ext cx="0" cy="2523696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D72B72D-AB73-BB52-DC67-7CB5AF1790AC}"/>
                </a:ext>
              </a:extLst>
            </p:cNvPr>
            <p:cNvSpPr txBox="1"/>
            <p:nvPr/>
          </p:nvSpPr>
          <p:spPr>
            <a:xfrm>
              <a:off x="3035300" y="3006209"/>
              <a:ext cx="1092199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Cable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0E38B31-513E-C312-09F1-793B406517AE}"/>
                </a:ext>
              </a:extLst>
            </p:cNvPr>
            <p:cNvSpPr/>
            <p:nvPr/>
          </p:nvSpPr>
          <p:spPr>
            <a:xfrm>
              <a:off x="1015999" y="3505200"/>
              <a:ext cx="1638301" cy="47625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68CBFA-71EC-B8DE-A545-32EC5DBB2D3D}"/>
                </a:ext>
              </a:extLst>
            </p:cNvPr>
            <p:cNvSpPr/>
            <p:nvPr/>
          </p:nvSpPr>
          <p:spPr>
            <a:xfrm>
              <a:off x="1682750" y="2554030"/>
              <a:ext cx="1898650" cy="35294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15EFC8-00F3-2F76-3CF5-771F0771204F}"/>
                </a:ext>
              </a:extLst>
            </p:cNvPr>
            <p:cNvSpPr/>
            <p:nvPr/>
          </p:nvSpPr>
          <p:spPr>
            <a:xfrm>
              <a:off x="4038600" y="2554030"/>
              <a:ext cx="1898650" cy="35294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ED2E078-4307-5718-F1D1-74A3F116A191}"/>
                </a:ext>
              </a:extLst>
            </p:cNvPr>
            <p:cNvSpPr txBox="1"/>
            <p:nvPr/>
          </p:nvSpPr>
          <p:spPr>
            <a:xfrm>
              <a:off x="3930047" y="3547500"/>
              <a:ext cx="1765297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Table center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7D7A1E0-1CCF-B965-E358-8FF90F56DB34}"/>
                </a:ext>
              </a:extLst>
            </p:cNvPr>
            <p:cNvSpPr txBox="1"/>
            <p:nvPr/>
          </p:nvSpPr>
          <p:spPr>
            <a:xfrm>
              <a:off x="1025523" y="3558660"/>
              <a:ext cx="1838884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Table extremity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2B1D3DB-3393-B4B6-9C23-0EAE6869E834}"/>
                </a:ext>
              </a:extLst>
            </p:cNvPr>
            <p:cNvSpPr txBox="1"/>
            <p:nvPr/>
          </p:nvSpPr>
          <p:spPr>
            <a:xfrm>
              <a:off x="4298949" y="2545318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Pole center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DC78D5-9D01-5B02-13ED-4C610D4E8975}"/>
                </a:ext>
              </a:extLst>
            </p:cNvPr>
            <p:cNvSpPr txBox="1"/>
            <p:nvPr/>
          </p:nvSpPr>
          <p:spPr>
            <a:xfrm>
              <a:off x="1825623" y="2545318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Pole extremity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312E3E5-C38E-A933-8ED8-677950FDDBDA}"/>
                    </a:ext>
                  </a:extLst>
                </p:cNvPr>
                <p:cNvSpPr txBox="1"/>
                <p:nvPr/>
              </p:nvSpPr>
              <p:spPr>
                <a:xfrm>
                  <a:off x="3480520" y="2013453"/>
                  <a:ext cx="836114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𝐺𝑎𝑝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𝑝𝑜𝑙𝑒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4" name="TextBox 393">
                  <a:extLst>
                    <a:ext uri="{FF2B5EF4-FFF2-40B4-BE49-F238E27FC236}">
                      <a16:creationId xmlns:a16="http://schemas.microsoft.com/office/drawing/2014/main" id="{69AD1B47-4392-6B2D-245B-11BFA669A8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0520" y="2013453"/>
                  <a:ext cx="836114" cy="305987"/>
                </a:xfrm>
                <a:prstGeom prst="rect">
                  <a:avLst/>
                </a:prstGeom>
                <a:blipFill>
                  <a:blip r:embed="rId7"/>
                  <a:stretch>
                    <a:fillRect l="-8654" r="-1923" b="-26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CDA8EE6-5D15-08BA-4A4A-6A23C986C727}"/>
                </a:ext>
              </a:extLst>
            </p:cNvPr>
            <p:cNvCxnSpPr>
              <a:cxnSpLocks/>
            </p:cNvCxnSpPr>
            <p:nvPr/>
          </p:nvCxnSpPr>
          <p:spPr>
            <a:xfrm>
              <a:off x="2663824" y="4416988"/>
              <a:ext cx="538956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6DCCB09-21D8-FFC7-7793-B911FC160778}"/>
                    </a:ext>
                  </a:extLst>
                </p:cNvPr>
                <p:cNvSpPr txBox="1"/>
                <p:nvPr/>
              </p:nvSpPr>
              <p:spPr>
                <a:xfrm>
                  <a:off x="2579325" y="4066774"/>
                  <a:ext cx="914324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𝐺𝑎𝑝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𝑡𝑎𝑏𝑙𝑒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7" name="TextBox 396">
                  <a:extLst>
                    <a:ext uri="{FF2B5EF4-FFF2-40B4-BE49-F238E27FC236}">
                      <a16:creationId xmlns:a16="http://schemas.microsoft.com/office/drawing/2014/main" id="{548CD97D-0CC8-E149-CD58-D1BDF2B520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9325" y="4066774"/>
                  <a:ext cx="914324" cy="284089"/>
                </a:xfrm>
                <a:prstGeom prst="rect">
                  <a:avLst/>
                </a:prstGeom>
                <a:blipFill>
                  <a:blip r:embed="rId8"/>
                  <a:stretch>
                    <a:fillRect l="-7965" r="-885" b="-3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11D6FCC-5FC5-5DBD-E782-DA14F63A1658}"/>
                </a:ext>
              </a:extLst>
            </p:cNvPr>
            <p:cNvSpPr txBox="1"/>
            <p:nvPr/>
          </p:nvSpPr>
          <p:spPr>
            <a:xfrm>
              <a:off x="5937249" y="2021320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Central plane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916E26E-1602-1EC0-E765-378E3B399BE2}"/>
                </a:ext>
              </a:extLst>
            </p:cNvPr>
            <p:cNvCxnSpPr>
              <a:cxnSpLocks/>
            </p:cNvCxnSpPr>
            <p:nvPr/>
          </p:nvCxnSpPr>
          <p:spPr>
            <a:xfrm>
              <a:off x="3219449" y="4416988"/>
              <a:ext cx="2717801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0280B9A-5559-0B66-2B10-5B08177B7FF9}"/>
                </a:ext>
              </a:extLst>
            </p:cNvPr>
            <p:cNvCxnSpPr>
              <a:cxnSpLocks/>
            </p:cNvCxnSpPr>
            <p:nvPr/>
          </p:nvCxnSpPr>
          <p:spPr>
            <a:xfrm>
              <a:off x="1005405" y="4416988"/>
              <a:ext cx="162667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67B7ACF-C47E-1FB9-AE6D-686E261DBCAD}"/>
                    </a:ext>
                  </a:extLst>
                </p:cNvPr>
                <p:cNvSpPr txBox="1"/>
                <p:nvPr/>
              </p:nvSpPr>
              <p:spPr>
                <a:xfrm>
                  <a:off x="4147338" y="4055633"/>
                  <a:ext cx="364917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1" name="TextBox 400">
                  <a:extLst>
                    <a:ext uri="{FF2B5EF4-FFF2-40B4-BE49-F238E27FC236}">
                      <a16:creationId xmlns:a16="http://schemas.microsoft.com/office/drawing/2014/main" id="{7F370ADF-C4E3-A064-F110-D7CB13124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7338" y="4055633"/>
                  <a:ext cx="364917" cy="284089"/>
                </a:xfrm>
                <a:prstGeom prst="rect">
                  <a:avLst/>
                </a:prstGeom>
                <a:blipFill>
                  <a:blip r:embed="rId9"/>
                  <a:stretch>
                    <a:fillRect l="-15556" r="-4444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4205725-25D0-A448-A95F-A4ECED3A8B31}"/>
                    </a:ext>
                  </a:extLst>
                </p:cNvPr>
                <p:cNvSpPr txBox="1"/>
                <p:nvPr/>
              </p:nvSpPr>
              <p:spPr>
                <a:xfrm>
                  <a:off x="1682750" y="4064478"/>
                  <a:ext cx="364917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2" name="TextBox 401">
                  <a:extLst>
                    <a:ext uri="{FF2B5EF4-FFF2-40B4-BE49-F238E27FC236}">
                      <a16:creationId xmlns:a16="http://schemas.microsoft.com/office/drawing/2014/main" id="{CF6233BE-32D7-1862-AAF5-1DF31289EA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2750" y="4064478"/>
                  <a:ext cx="364917" cy="284089"/>
                </a:xfrm>
                <a:prstGeom prst="rect">
                  <a:avLst/>
                </a:prstGeom>
                <a:blipFill>
                  <a:blip r:embed="rId10"/>
                  <a:stretch>
                    <a:fillRect l="-15556" r="-4444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B7BAC35-320E-CF9F-2143-32647A5C85FD}"/>
                </a:ext>
              </a:extLst>
            </p:cNvPr>
            <p:cNvCxnSpPr>
              <a:cxnSpLocks/>
            </p:cNvCxnSpPr>
            <p:nvPr/>
          </p:nvCxnSpPr>
          <p:spPr>
            <a:xfrm>
              <a:off x="3581400" y="2487805"/>
              <a:ext cx="4572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FAC5786-B184-74E7-D694-11510503E7DD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487805"/>
              <a:ext cx="1927888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8231802-6F39-249A-8860-DE605A69F124}"/>
                </a:ext>
              </a:extLst>
            </p:cNvPr>
            <p:cNvCxnSpPr>
              <a:cxnSpLocks/>
            </p:cNvCxnSpPr>
            <p:nvPr/>
          </p:nvCxnSpPr>
          <p:spPr>
            <a:xfrm>
              <a:off x="1711988" y="2487805"/>
              <a:ext cx="1869412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0C0695C-2C7D-BD01-BB68-C3BA77C0D75F}"/>
                    </a:ext>
                  </a:extLst>
                </p:cNvPr>
                <p:cNvSpPr txBox="1"/>
                <p:nvPr/>
              </p:nvSpPr>
              <p:spPr>
                <a:xfrm>
                  <a:off x="4723341" y="2126449"/>
                  <a:ext cx="396625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2F76BFF2-E7AA-1053-08A9-3D12C9A084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3341" y="2126449"/>
                  <a:ext cx="396625" cy="305987"/>
                </a:xfrm>
                <a:prstGeom prst="rect">
                  <a:avLst/>
                </a:prstGeom>
                <a:blipFill>
                  <a:blip r:embed="rId11"/>
                  <a:stretch>
                    <a:fillRect l="-14000" r="-6000" b="-236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97C46234-501B-BD34-821C-23B0FDB83BA1}"/>
                    </a:ext>
                  </a:extLst>
                </p:cNvPr>
                <p:cNvSpPr txBox="1"/>
                <p:nvPr/>
              </p:nvSpPr>
              <p:spPr>
                <a:xfrm>
                  <a:off x="2663824" y="2135295"/>
                  <a:ext cx="396625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7" name="TextBox 406">
                  <a:extLst>
                    <a:ext uri="{FF2B5EF4-FFF2-40B4-BE49-F238E27FC236}">
                      <a16:creationId xmlns:a16="http://schemas.microsoft.com/office/drawing/2014/main" id="{D5355EFA-F7D3-28D1-4CE7-2D42F4CE38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3824" y="2135295"/>
                  <a:ext cx="396625" cy="305987"/>
                </a:xfrm>
                <a:prstGeom prst="rect">
                  <a:avLst/>
                </a:prstGeom>
                <a:blipFill>
                  <a:blip r:embed="rId12"/>
                  <a:stretch>
                    <a:fillRect l="-14286" r="-8163" b="-236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08F835A-D7E4-9B7F-5BC0-905CF158F71B}"/>
                </a:ext>
              </a:extLst>
            </p:cNvPr>
            <p:cNvCxnSpPr>
              <a:cxnSpLocks/>
            </p:cNvCxnSpPr>
            <p:nvPr/>
          </p:nvCxnSpPr>
          <p:spPr>
            <a:xfrm>
              <a:off x="1005405" y="3328802"/>
              <a:ext cx="497763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8FEE17F4-C92F-315B-D241-726BAA208A7F}"/>
                    </a:ext>
                  </a:extLst>
                </p:cNvPr>
                <p:cNvSpPr txBox="1"/>
                <p:nvPr/>
              </p:nvSpPr>
              <p:spPr>
                <a:xfrm>
                  <a:off x="4654108" y="3027779"/>
                  <a:ext cx="647061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𝑐𝑎𝑏𝑙𝑒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9" name="TextBox 408">
                  <a:extLst>
                    <a:ext uri="{FF2B5EF4-FFF2-40B4-BE49-F238E27FC236}">
                      <a16:creationId xmlns:a16="http://schemas.microsoft.com/office/drawing/2014/main" id="{4CF0F600-A2FD-3822-6E4A-6F7977B73C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4108" y="3027779"/>
                  <a:ext cx="647061" cy="284089"/>
                </a:xfrm>
                <a:prstGeom prst="rect">
                  <a:avLst/>
                </a:prstGeom>
                <a:blipFill>
                  <a:blip r:embed="rId13"/>
                  <a:stretch>
                    <a:fillRect l="-7500" r="-1250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67E1DC4-80C9-8D91-883F-2BD6AF64CFA6}"/>
              </a:ext>
            </a:extLst>
          </p:cNvPr>
          <p:cNvGrpSpPr/>
          <p:nvPr/>
        </p:nvGrpSpPr>
        <p:grpSpPr>
          <a:xfrm>
            <a:off x="7910202" y="4222772"/>
            <a:ext cx="2883812" cy="1561795"/>
            <a:chOff x="2358437" y="1346168"/>
            <a:chExt cx="2883812" cy="156179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DC69482-8E58-E653-32A2-4D33945921D9}"/>
                </a:ext>
              </a:extLst>
            </p:cNvPr>
            <p:cNvGrpSpPr/>
            <p:nvPr/>
          </p:nvGrpSpPr>
          <p:grpSpPr>
            <a:xfrm>
              <a:off x="2358437" y="1346168"/>
              <a:ext cx="2883812" cy="1561795"/>
              <a:chOff x="2364735" y="1136469"/>
              <a:chExt cx="2883812" cy="1561795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594E6593-26EB-2539-3681-B5AE92A3CB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364735" y="1136469"/>
                <a:ext cx="2883812" cy="1561795"/>
              </a:xfrm>
              <a:prstGeom prst="rect">
                <a:avLst/>
              </a:prstGeom>
            </p:spPr>
          </p:pic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35D6680-3CDA-D471-2549-8CDC6CFBD208}"/>
                  </a:ext>
                </a:extLst>
              </p:cNvPr>
              <p:cNvGrpSpPr/>
              <p:nvPr/>
            </p:nvGrpSpPr>
            <p:grpSpPr>
              <a:xfrm>
                <a:off x="3626712" y="1323092"/>
                <a:ext cx="653560" cy="853371"/>
                <a:chOff x="3145699" y="1565979"/>
                <a:chExt cx="653560" cy="853371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7D6E454-92D1-1A27-0642-4C726F71D5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45699" y="1565979"/>
                  <a:ext cx="653560" cy="277109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6DF5BF08-11AC-455B-5DEF-DE0B204AB7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45699" y="1584712"/>
                  <a:ext cx="0" cy="258376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AB281B0E-4487-E15C-F885-A5CA965CB0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99259" y="1820171"/>
                  <a:ext cx="0" cy="599179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7227D301-D9AA-1780-CBFC-F030027AFD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29683" y="2305050"/>
                  <a:ext cx="269576" cy="114300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555FDF-EB0E-07ED-2A5F-61F49EB6670F}"/>
                </a:ext>
              </a:extLst>
            </p:cNvPr>
            <p:cNvSpPr txBox="1"/>
            <p:nvPr/>
          </p:nvSpPr>
          <p:spPr>
            <a:xfrm rot="1294417">
              <a:off x="3417967" y="1390979"/>
              <a:ext cx="1349693" cy="278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4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Central plane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842E0B5-2C9C-37EC-4F11-AF2A9296635F}"/>
                  </a:ext>
                </a:extLst>
              </p:cNvPr>
              <p:cNvSpPr txBox="1"/>
              <p:nvPr/>
            </p:nvSpPr>
            <p:spPr>
              <a:xfrm>
                <a:off x="537752" y="2688961"/>
                <a:ext cx="7351515" cy="766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𝑤𝑡</m:t>
                        </m:r>
                      </m:sub>
                    </m:sSub>
                  </m:oMath>
                </a14:m>
                <a:r>
                  <a:rPr lang="en-US" sz="1400" dirty="0"/>
                  <a:t> Contraction due to the relaxation of winding tension (about 0.05% - 0.1% ?)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400" dirty="0"/>
                  <a:t> Contraction due to reaction (about 0.35% - see next slide)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𝑐𝑎𝑏𝑙𝑒</m:t>
                        </m:r>
                      </m:sub>
                    </m:sSub>
                  </m:oMath>
                </a14:m>
                <a:r>
                  <a:rPr lang="en-US" sz="1400" dirty="0"/>
                  <a:t> Expansion of the cable at 650 °C (about 0.2 % - see next slide)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842E0B5-2C9C-37EC-4F11-AF2A92966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52" y="2688961"/>
                <a:ext cx="7351515" cy="766941"/>
              </a:xfrm>
              <a:prstGeom prst="rect">
                <a:avLst/>
              </a:prstGeom>
              <a:blipFill>
                <a:blip r:embed="rId15"/>
                <a:stretch>
                  <a:fillRect t="-794"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88A56AD3-F104-D0D9-52A2-F93F8D69151A}"/>
              </a:ext>
            </a:extLst>
          </p:cNvPr>
          <p:cNvSpPr txBox="1"/>
          <p:nvPr/>
        </p:nvSpPr>
        <p:spPr>
          <a:xfrm>
            <a:off x="784817" y="2386674"/>
            <a:ext cx="2239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hangingPunct="1"/>
            <a:r>
              <a:rPr lang="en-US" sz="14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97CADCD-09D3-B509-6038-DDE9B4394AD8}"/>
                  </a:ext>
                </a:extLst>
              </p:cNvPr>
              <p:cNvSpPr txBox="1"/>
              <p:nvPr/>
            </p:nvSpPr>
            <p:spPr>
              <a:xfrm>
                <a:off x="1154436" y="3829715"/>
                <a:ext cx="5189566" cy="7861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𝑝𝑜𝑙𝑒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𝑤𝑡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3.4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𝑝𝑜𝑙𝑒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.4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97CADCD-09D3-B509-6038-DDE9B4394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6" y="3829715"/>
                <a:ext cx="5189566" cy="78611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A13B85F6-2B01-A343-0E0C-BA34DA14D485}"/>
              </a:ext>
            </a:extLst>
          </p:cNvPr>
          <p:cNvSpPr txBox="1"/>
          <p:nvPr/>
        </p:nvSpPr>
        <p:spPr>
          <a:xfrm>
            <a:off x="631970" y="4088078"/>
            <a:ext cx="66574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Pole</a:t>
            </a:r>
            <a:endParaRPr lang="en-US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9F5A06E-57CB-2985-D254-0366C13E0BA7}"/>
                  </a:ext>
                </a:extLst>
              </p:cNvPr>
              <p:cNvSpPr txBox="1"/>
              <p:nvPr/>
            </p:nvSpPr>
            <p:spPr>
              <a:xfrm>
                <a:off x="1154436" y="4743748"/>
                <a:ext cx="5099858" cy="7861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𝑤𝑡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 3.4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9F5A06E-57CB-2985-D254-0366C13E0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6" y="4743748"/>
                <a:ext cx="5099858" cy="786113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D5AF816E-9BFF-4260-FE1D-F1DC3D553DFF}"/>
              </a:ext>
            </a:extLst>
          </p:cNvPr>
          <p:cNvSpPr txBox="1"/>
          <p:nvPr/>
        </p:nvSpPr>
        <p:spPr>
          <a:xfrm>
            <a:off x="597489" y="4982915"/>
            <a:ext cx="66574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Table</a:t>
            </a:r>
            <a:endParaRPr lang="en-US" sz="1400" i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AC46CA5-9C4C-9779-A6BE-FE8984F80E00}"/>
              </a:ext>
            </a:extLst>
          </p:cNvPr>
          <p:cNvSpPr txBox="1"/>
          <p:nvPr/>
        </p:nvSpPr>
        <p:spPr>
          <a:xfrm>
            <a:off x="5217363" y="5460454"/>
            <a:ext cx="1587128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dirty="0"/>
              <a:t>Assuming SS 316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FBB09EF-1201-D349-D722-2B0C54211D55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Courtesy of Jose Luis Rudeiros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237323-7B85-BC3B-1084-5886F4BF4ECC}"/>
              </a:ext>
            </a:extLst>
          </p:cNvPr>
          <p:cNvSpPr txBox="1"/>
          <p:nvPr/>
        </p:nvSpPr>
        <p:spPr>
          <a:xfrm>
            <a:off x="1725479" y="6376456"/>
            <a:ext cx="3491884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** Without considering the change in coil length after releasing winding tension</a:t>
            </a:r>
          </a:p>
        </p:txBody>
      </p:sp>
    </p:spTree>
    <p:extLst>
      <p:ext uri="{BB962C8B-B14F-4D97-AF65-F5344CB8AC3E}">
        <p14:creationId xmlns:p14="http://schemas.microsoft.com/office/powerpoint/2010/main" val="69842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395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Some comments on gaps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C0C5E5-BB59-FDA0-B3A6-76E8E5B58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990" y="2858549"/>
            <a:ext cx="5065582" cy="248389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4DF276B-844B-D99C-F41D-DB3B21650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6593" y="1490111"/>
            <a:ext cx="4806376" cy="89253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7C2235D-44C9-E3EA-18B2-CCABC4827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0332" y="2382644"/>
            <a:ext cx="1101936" cy="125073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38F9E01-6D23-2387-3863-9F0A5A77A2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020" y="2078989"/>
            <a:ext cx="5958980" cy="2700022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6A5E465A-A0B7-0B4C-0457-84E0C819C999}"/>
              </a:ext>
            </a:extLst>
          </p:cNvPr>
          <p:cNvSpPr/>
          <p:nvPr/>
        </p:nvSpPr>
        <p:spPr>
          <a:xfrm>
            <a:off x="8359381" y="1448464"/>
            <a:ext cx="1467525" cy="4264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01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B5F8F55-9E41-020F-97B6-8E40F93AE9CC}"/>
              </a:ext>
            </a:extLst>
          </p:cNvPr>
          <p:cNvSpPr txBox="1"/>
          <p:nvPr/>
        </p:nvSpPr>
        <p:spPr>
          <a:xfrm>
            <a:off x="728981" y="1492819"/>
            <a:ext cx="753871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Because of non homogenized material choice in coil/mold component, relative movement will occur during the reaction process. </a:t>
            </a:r>
          </a:p>
          <a:p>
            <a:r>
              <a:rPr lang="en-GB" sz="1400" dirty="0"/>
              <a:t>For transverse dimension change, the </a:t>
            </a:r>
            <a:r>
              <a:rPr lang="en-GB" sz="1400" dirty="0" err="1"/>
              <a:t>mold</a:t>
            </a:r>
            <a:r>
              <a:rPr lang="en-GB" sz="1400" dirty="0"/>
              <a:t> will expand more than the pole and the conductor. And the cavity is design with the reacted cable dimension to anticipate its growth during reaction.</a:t>
            </a:r>
          </a:p>
          <a:p>
            <a:endParaRPr lang="en-GB" sz="1400" dirty="0"/>
          </a:p>
          <a:p>
            <a:r>
              <a:rPr lang="en-GB" sz="1400" dirty="0"/>
              <a:t>For the longitudinal direction it is a different story. The “angle” between the straight section and the head creates a kind of fixed point that restrain the straight section to live its life freely.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1E9E89-18BD-30C3-8E18-9FA6463F06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113" y="220307"/>
            <a:ext cx="10515600" cy="808038"/>
          </a:xfrm>
        </p:spPr>
        <p:txBody>
          <a:bodyPr>
            <a:normAutofit/>
          </a:bodyPr>
          <a:lstStyle/>
          <a:p>
            <a:r>
              <a:rPr lang="en-US" sz="3200" dirty="0"/>
              <a:t>Reaction mold – Motion during reaction cycle</a:t>
            </a:r>
            <a:endParaRPr lang="en-GB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331418-C4A9-F21D-39FE-28FEDF94F7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723092" y="3700228"/>
            <a:ext cx="10745815" cy="113453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2CA1D1-320A-49B9-F63F-CD8B9CCE6139}"/>
              </a:ext>
            </a:extLst>
          </p:cNvPr>
          <p:cNvCxnSpPr>
            <a:cxnSpLocks/>
          </p:cNvCxnSpPr>
          <p:nvPr/>
        </p:nvCxnSpPr>
        <p:spPr>
          <a:xfrm>
            <a:off x="3866796" y="3644055"/>
            <a:ext cx="39179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4D69718-E606-B5C2-CD79-30940A4CA937}"/>
              </a:ext>
            </a:extLst>
          </p:cNvPr>
          <p:cNvCxnSpPr>
            <a:cxnSpLocks/>
          </p:cNvCxnSpPr>
          <p:nvPr/>
        </p:nvCxnSpPr>
        <p:spPr>
          <a:xfrm flipV="1">
            <a:off x="786453" y="3644055"/>
            <a:ext cx="2800943" cy="283720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42260F4-7E03-A493-D696-27AB8A5C2287}"/>
              </a:ext>
            </a:extLst>
          </p:cNvPr>
          <p:cNvCxnSpPr>
            <a:cxnSpLocks/>
          </p:cNvCxnSpPr>
          <p:nvPr/>
        </p:nvCxnSpPr>
        <p:spPr>
          <a:xfrm>
            <a:off x="8038377" y="3662399"/>
            <a:ext cx="2774163" cy="243419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C0A9281-5CA3-09A8-483A-30C52710D4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314" t="21892" r="23563" b="6975"/>
          <a:stretch/>
        </p:blipFill>
        <p:spPr>
          <a:xfrm>
            <a:off x="8813799" y="585435"/>
            <a:ext cx="3086101" cy="209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FBC16-A75D-1CAB-9076-8B9A3231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723092" y="4872596"/>
            <a:ext cx="10745815" cy="113453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2D026D6-5C4A-D862-FC64-2B1013E2C256}"/>
              </a:ext>
            </a:extLst>
          </p:cNvPr>
          <p:cNvCxnSpPr>
            <a:cxnSpLocks/>
          </p:cNvCxnSpPr>
          <p:nvPr/>
        </p:nvCxnSpPr>
        <p:spPr>
          <a:xfrm>
            <a:off x="933096" y="5940373"/>
            <a:ext cx="28578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61A88BB-E6FF-F1BC-B527-749BFB1A9F0D}"/>
              </a:ext>
            </a:extLst>
          </p:cNvPr>
          <p:cNvCxnSpPr>
            <a:cxnSpLocks/>
          </p:cNvCxnSpPr>
          <p:nvPr/>
        </p:nvCxnSpPr>
        <p:spPr>
          <a:xfrm flipV="1">
            <a:off x="786453" y="4816423"/>
            <a:ext cx="2800943" cy="283720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0C7CC37-7C33-7933-8D7A-A98E13E7DC00}"/>
              </a:ext>
            </a:extLst>
          </p:cNvPr>
          <p:cNvCxnSpPr>
            <a:cxnSpLocks/>
          </p:cNvCxnSpPr>
          <p:nvPr/>
        </p:nvCxnSpPr>
        <p:spPr>
          <a:xfrm>
            <a:off x="8038377" y="4834767"/>
            <a:ext cx="2774163" cy="243419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F80B83-99FA-6291-DA28-6B9FAF290B58}"/>
              </a:ext>
            </a:extLst>
          </p:cNvPr>
          <p:cNvCxnSpPr>
            <a:cxnSpLocks/>
          </p:cNvCxnSpPr>
          <p:nvPr/>
        </p:nvCxnSpPr>
        <p:spPr>
          <a:xfrm>
            <a:off x="8038377" y="5940373"/>
            <a:ext cx="28578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EAE72EF-4393-BFB0-E718-EB7244C79589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Slide from N.  Peray</a:t>
            </a:r>
          </a:p>
        </p:txBody>
      </p:sp>
    </p:spTree>
    <p:extLst>
      <p:ext uri="{BB962C8B-B14F-4D97-AF65-F5344CB8AC3E}">
        <p14:creationId xmlns:p14="http://schemas.microsoft.com/office/powerpoint/2010/main" val="3334310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5DD5-FB51-C78B-A8BC-CD5565E50B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12517" y="202653"/>
            <a:ext cx="10515600" cy="777875"/>
          </a:xfrm>
        </p:spPr>
        <p:txBody>
          <a:bodyPr>
            <a:normAutofit/>
          </a:bodyPr>
          <a:lstStyle/>
          <a:p>
            <a:r>
              <a:rPr lang="en-US" sz="2800" dirty="0"/>
              <a:t>Reaction mold – Central pole fixed point</a:t>
            </a:r>
            <a:endParaRPr lang="en-GB" sz="2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6FCBBF4-2440-F88B-E0EC-1BE4E01175E3}"/>
              </a:ext>
            </a:extLst>
          </p:cNvPr>
          <p:cNvGrpSpPr/>
          <p:nvPr/>
        </p:nvGrpSpPr>
        <p:grpSpPr>
          <a:xfrm>
            <a:off x="723092" y="1792811"/>
            <a:ext cx="10745815" cy="1408621"/>
            <a:chOff x="723092" y="2294461"/>
            <a:chExt cx="10745815" cy="140862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3D5B84C-C53A-AF40-813E-9D86794C1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222" t="41755" b="38042"/>
            <a:stretch/>
          </p:blipFill>
          <p:spPr>
            <a:xfrm>
              <a:off x="723092" y="2294461"/>
              <a:ext cx="10745815" cy="1134539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7A5F0AA-4491-93D2-0D35-CB9AA372CDBE}"/>
                </a:ext>
              </a:extLst>
            </p:cNvPr>
            <p:cNvCxnSpPr/>
            <p:nvPr/>
          </p:nvCxnSpPr>
          <p:spPr>
            <a:xfrm flipV="1">
              <a:off x="5822950" y="2861730"/>
              <a:ext cx="0" cy="457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25EA620-C317-BB53-2FED-C4890E6CF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3250" y="2891360"/>
              <a:ext cx="50800" cy="4275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D575A7F-3614-463B-D5EC-0678BC8EA1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71850" y="2891360"/>
              <a:ext cx="50801" cy="4275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A15CFBE-8F42-F669-E875-8F983122118D}"/>
                </a:ext>
              </a:extLst>
            </p:cNvPr>
            <p:cNvCxnSpPr/>
            <p:nvPr/>
          </p:nvCxnSpPr>
          <p:spPr>
            <a:xfrm>
              <a:off x="3422651" y="3318930"/>
              <a:ext cx="480059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6F242E6-F74B-A3D8-DF60-0591F80402A4}"/>
                </a:ext>
              </a:extLst>
            </p:cNvPr>
            <p:cNvSpPr txBox="1"/>
            <p:nvPr/>
          </p:nvSpPr>
          <p:spPr>
            <a:xfrm>
              <a:off x="5189187" y="3333750"/>
              <a:ext cx="1267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Fixed point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56FB39-B92C-DE8F-F591-DA8400119141}"/>
              </a:ext>
            </a:extLst>
          </p:cNvPr>
          <p:cNvGrpSpPr/>
          <p:nvPr/>
        </p:nvGrpSpPr>
        <p:grpSpPr>
          <a:xfrm>
            <a:off x="990600" y="3524249"/>
            <a:ext cx="1168400" cy="2190750"/>
            <a:chOff x="2317750" y="3632201"/>
            <a:chExt cx="1168400" cy="219075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4F29396-04F8-54B9-D62C-D2A7B4327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4950" t="33358" r="43577" b="24110"/>
            <a:stretch/>
          </p:blipFill>
          <p:spPr>
            <a:xfrm>
              <a:off x="2317750" y="3632201"/>
              <a:ext cx="1168400" cy="219075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8473475-A1C3-3ED0-2898-970B7A682FFC}"/>
                </a:ext>
              </a:extLst>
            </p:cNvPr>
            <p:cNvSpPr/>
            <p:nvPr/>
          </p:nvSpPr>
          <p:spPr>
            <a:xfrm>
              <a:off x="2603500" y="3841749"/>
              <a:ext cx="609600" cy="463551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C7F9095-BFF8-5528-3F60-C14401EF8710}"/>
              </a:ext>
            </a:extLst>
          </p:cNvPr>
          <p:cNvCxnSpPr>
            <a:cxnSpLocks/>
          </p:cNvCxnSpPr>
          <p:nvPr/>
        </p:nvCxnSpPr>
        <p:spPr>
          <a:xfrm>
            <a:off x="1701800" y="5384798"/>
            <a:ext cx="9017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49C707E-8CED-F57F-DFF6-AFAB9AEA4450}"/>
              </a:ext>
            </a:extLst>
          </p:cNvPr>
          <p:cNvCxnSpPr>
            <a:cxnSpLocks/>
          </p:cNvCxnSpPr>
          <p:nvPr/>
        </p:nvCxnSpPr>
        <p:spPr>
          <a:xfrm>
            <a:off x="1790700" y="5232398"/>
            <a:ext cx="8128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2C11BAB-CB3B-6DD5-343D-026F0A6AE84A}"/>
              </a:ext>
            </a:extLst>
          </p:cNvPr>
          <p:cNvCxnSpPr>
            <a:cxnSpLocks/>
          </p:cNvCxnSpPr>
          <p:nvPr/>
        </p:nvCxnSpPr>
        <p:spPr>
          <a:xfrm>
            <a:off x="1816100" y="4343398"/>
            <a:ext cx="787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7890236-E156-DDB5-4B1E-FD9B30D66A6E}"/>
              </a:ext>
            </a:extLst>
          </p:cNvPr>
          <p:cNvCxnSpPr>
            <a:cxnSpLocks/>
          </p:cNvCxnSpPr>
          <p:nvPr/>
        </p:nvCxnSpPr>
        <p:spPr>
          <a:xfrm>
            <a:off x="1885950" y="3733797"/>
            <a:ext cx="7175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1B9DFFC-E0E0-E806-41B9-EF16A8F7E6BA}"/>
              </a:ext>
            </a:extLst>
          </p:cNvPr>
          <p:cNvSpPr txBox="1"/>
          <p:nvPr/>
        </p:nvSpPr>
        <p:spPr>
          <a:xfrm>
            <a:off x="2736850" y="3869267"/>
            <a:ext cx="146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Screwed cap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676E3-2640-DB53-190C-BD5B25457ECF}"/>
              </a:ext>
            </a:extLst>
          </p:cNvPr>
          <p:cNvSpPr txBox="1"/>
          <p:nvPr/>
        </p:nvSpPr>
        <p:spPr>
          <a:xfrm>
            <a:off x="2711450" y="4551916"/>
            <a:ext cx="1741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Conical section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E8214C-3D1F-C737-D9FC-FCA11D3B36A7}"/>
              </a:ext>
            </a:extLst>
          </p:cNvPr>
          <p:cNvSpPr txBox="1"/>
          <p:nvPr/>
        </p:nvSpPr>
        <p:spPr>
          <a:xfrm>
            <a:off x="2711450" y="5143501"/>
            <a:ext cx="203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Cylindrical section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34C4A62-43F6-564D-897A-7902489D6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400" y="4281400"/>
            <a:ext cx="6731000" cy="65837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61C7160-CFFC-D5CE-D64A-9FDDBF4D8925}"/>
              </a:ext>
            </a:extLst>
          </p:cNvPr>
          <p:cNvSpPr txBox="1"/>
          <p:nvPr/>
        </p:nvSpPr>
        <p:spPr>
          <a:xfrm>
            <a:off x="7506947" y="4895848"/>
            <a:ext cx="2588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 interface in the mold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0E543E-FE6E-ADCF-54AA-04B25A7A4970}"/>
              </a:ext>
            </a:extLst>
          </p:cNvPr>
          <p:cNvSpPr txBox="1"/>
          <p:nvPr/>
        </p:nvSpPr>
        <p:spPr>
          <a:xfrm>
            <a:off x="6601222" y="3597680"/>
            <a:ext cx="500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Nice, but what happen with the </a:t>
            </a:r>
            <a:r>
              <a:rPr lang="en-US" sz="2000" i="1" dirty="0" err="1"/>
              <a:t>layerjump</a:t>
            </a:r>
            <a:r>
              <a:rPr lang="en-US" sz="2000" i="1" dirty="0"/>
              <a:t> ? </a:t>
            </a:r>
            <a:endParaRPr lang="en-GB" sz="20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7F15A6-D448-0734-7AA3-6B2815F1097F}"/>
              </a:ext>
            </a:extLst>
          </p:cNvPr>
          <p:cNvSpPr txBox="1"/>
          <p:nvPr/>
        </p:nvSpPr>
        <p:spPr>
          <a:xfrm>
            <a:off x="844884" y="1295728"/>
            <a:ext cx="510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Pins or part of it might be removed during reaction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F0139E-4817-B394-8B05-E0D8B7C55CC5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Slide from N.  Peray</a:t>
            </a:r>
          </a:p>
        </p:txBody>
      </p:sp>
    </p:spTree>
    <p:extLst>
      <p:ext uri="{BB962C8B-B14F-4D97-AF65-F5344CB8AC3E}">
        <p14:creationId xmlns:p14="http://schemas.microsoft.com/office/powerpoint/2010/main" val="2259668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357EC70-910A-F2A4-9A1D-9E96733BA77A}"/>
              </a:ext>
            </a:extLst>
          </p:cNvPr>
          <p:cNvSpPr txBox="1">
            <a:spLocks/>
          </p:cNvSpPr>
          <p:nvPr/>
        </p:nvSpPr>
        <p:spPr>
          <a:xfrm>
            <a:off x="777100" y="3656926"/>
            <a:ext cx="10489316" cy="250059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If we assume that the end-pole is fixed to the tooling and the curvature imposes a fixed point as well to the cable…</a:t>
            </a:r>
          </a:p>
          <a:p>
            <a:pPr algn="just">
              <a:lnSpc>
                <a:spcPct val="120000"/>
              </a:lnSpc>
            </a:pPr>
            <a:endParaRPr lang="en-US" sz="1000" dirty="0"/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1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800" dirty="0"/>
              <a:t>All displacement is then happening in the head. Would we need to cut the end region to introduce </a:t>
            </a:r>
            <a:r>
              <a:rPr lang="en-GB" sz="1800" dirty="0"/>
              <a:t>a gap (magenta dashed line) as well</a:t>
            </a:r>
            <a:r>
              <a:rPr lang="en-US" sz="1800" dirty="0"/>
              <a:t>?</a:t>
            </a: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1E9E89-18BD-30C3-8E18-9FA6463F06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113" y="220307"/>
            <a:ext cx="10515600" cy="808038"/>
          </a:xfrm>
        </p:spPr>
        <p:txBody>
          <a:bodyPr>
            <a:normAutofit/>
          </a:bodyPr>
          <a:lstStyle/>
          <a:p>
            <a:r>
              <a:rPr lang="en-US" sz="3200" dirty="0"/>
              <a:t>Reaction mold – Motion during reaction cycle</a:t>
            </a:r>
            <a:endParaRPr lang="en-GB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331418-C4A9-F21D-39FE-28FEDF94F7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900791" y="1971770"/>
            <a:ext cx="10745815" cy="11345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FBC16-A75D-1CAB-9076-8B9A3231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900791" y="4348049"/>
            <a:ext cx="10745815" cy="1134539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302034F-7DB3-BA3F-E70D-B5C3B9A102D0}"/>
              </a:ext>
            </a:extLst>
          </p:cNvPr>
          <p:cNvSpPr/>
          <p:nvPr/>
        </p:nvSpPr>
        <p:spPr>
          <a:xfrm rot="21256432">
            <a:off x="527873" y="1971769"/>
            <a:ext cx="4035104" cy="1134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2E0A30F-43EC-671D-B5C0-64E9CE3FF788}"/>
              </a:ext>
            </a:extLst>
          </p:cNvPr>
          <p:cNvSpPr txBox="1">
            <a:spLocks/>
          </p:cNvSpPr>
          <p:nvPr/>
        </p:nvSpPr>
        <p:spPr>
          <a:xfrm>
            <a:off x="777100" y="1131640"/>
            <a:ext cx="9229493" cy="8080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A way of looking at it is to assume that the ends are kind of a SMC/RMC case,</a:t>
            </a:r>
            <a:endParaRPr lang="en-US" sz="16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083FAB-B8EE-ED8A-A298-97B18A2B2DCB}"/>
              </a:ext>
            </a:extLst>
          </p:cNvPr>
          <p:cNvSpPr/>
          <p:nvPr/>
        </p:nvSpPr>
        <p:spPr>
          <a:xfrm>
            <a:off x="3529621" y="4487796"/>
            <a:ext cx="151002" cy="517119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E838CDC-2EBE-D9A9-D78A-214F5715974F}"/>
              </a:ext>
            </a:extLst>
          </p:cNvPr>
          <p:cNvSpPr/>
          <p:nvPr/>
        </p:nvSpPr>
        <p:spPr>
          <a:xfrm rot="343568" flipV="1">
            <a:off x="7564971" y="1889290"/>
            <a:ext cx="4035104" cy="1134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802BD62-5686-EBEA-2BEE-202704891652}"/>
              </a:ext>
            </a:extLst>
          </p:cNvPr>
          <p:cNvCxnSpPr/>
          <p:nvPr/>
        </p:nvCxnSpPr>
        <p:spPr>
          <a:xfrm flipV="1">
            <a:off x="900790" y="4839733"/>
            <a:ext cx="1644634" cy="16518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E569D9-7161-A92A-64E2-30CCB0291C89}"/>
              </a:ext>
            </a:extLst>
          </p:cNvPr>
          <p:cNvCxnSpPr/>
          <p:nvPr/>
        </p:nvCxnSpPr>
        <p:spPr>
          <a:xfrm>
            <a:off x="2139193" y="4430530"/>
            <a:ext cx="75501" cy="938424"/>
          </a:xfrm>
          <a:prstGeom prst="line">
            <a:avLst/>
          </a:prstGeom>
          <a:ln w="34925"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828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089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38355F4-7E54-0F14-B311-484039F15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988941"/>
            <a:ext cx="12192000" cy="40400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78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Test set-up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047750"/>
            <a:ext cx="10652900" cy="50841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1DF091-7E89-28AE-A645-C5BDA43BE62B}"/>
              </a:ext>
            </a:extLst>
          </p:cNvPr>
          <p:cNvSpPr txBox="1"/>
          <p:nvPr/>
        </p:nvSpPr>
        <p:spPr>
          <a:xfrm>
            <a:off x="4985950" y="2500314"/>
            <a:ext cx="1802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i="1" dirty="0"/>
              <a:t>0.6m long bar</a:t>
            </a:r>
            <a:r>
              <a:rPr lang="it-IT" i="1" dirty="0"/>
              <a:t> </a:t>
            </a:r>
          </a:p>
          <a:p>
            <a:pPr algn="ctr"/>
            <a:r>
              <a:rPr lang="it-IT" i="1" dirty="0"/>
              <a:t>(SS 304)</a:t>
            </a:r>
            <a:endParaRPr lang="en-GB" i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FC35D2-13EC-54C5-AA45-AECA5C460AF0}"/>
              </a:ext>
            </a:extLst>
          </p:cNvPr>
          <p:cNvCxnSpPr>
            <a:cxnSpLocks/>
          </p:cNvCxnSpPr>
          <p:nvPr/>
        </p:nvCxnSpPr>
        <p:spPr>
          <a:xfrm>
            <a:off x="5708650" y="3202866"/>
            <a:ext cx="196850" cy="50849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DBD81AC-B463-C655-9163-1A6D63CD40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340500" y="4722470"/>
                <a:ext cx="10652900" cy="154085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just">
                  <a:lnSpc>
                    <a:spcPct val="120000"/>
                  </a:lnSpc>
                </a:pPr>
                <a:r>
                  <a:rPr lang="en-US" sz="1800" dirty="0"/>
                  <a:t>At 650°C:</a:t>
                </a:r>
              </a:p>
              <a:p>
                <a:pPr lvl="2"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𝑇𝑖</m:t>
                            </m:r>
                          </m:sub>
                        </m:sSub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=9.4 ∗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650−20</m:t>
                        </m:r>
                      </m:e>
                    </m:d>
                    <m:r>
                      <a:rPr lang="it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6 </m:t>
                    </m:r>
                    <m:f>
                      <m:fPr>
                        <m:type m:val="skw"/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it-IT" sz="1400" b="0" dirty="0">
                  <a:ea typeface="Cambria Math" panose="02040503050406030204" pitchFamily="18" charset="0"/>
                </a:endParaRPr>
              </a:p>
              <a:p>
                <a:pPr lvl="2"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304</m:t>
                            </m:r>
                          </m:sub>
                        </m:sSub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=17 ∗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650−20</m:t>
                        </m:r>
                      </m:e>
                    </m:d>
                    <m:r>
                      <a:rPr lang="it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10.7 </m:t>
                    </m:r>
                    <m:f>
                      <m:fPr>
                        <m:type m:val="skw"/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it-IT" sz="1400" b="0" dirty="0">
                  <a:ea typeface="Cambria Math" panose="02040503050406030204" pitchFamily="18" charset="0"/>
                </a:endParaRPr>
              </a:p>
              <a:p>
                <a:pPr lvl="2" algn="just">
                  <a:lnSpc>
                    <a:spcPct val="120000"/>
                  </a:lnSpc>
                </a:pPr>
                <a:endParaRPr lang="en-US" sz="1400" dirty="0"/>
              </a:p>
              <a:p>
                <a:pPr lvl="1" algn="just">
                  <a:lnSpc>
                    <a:spcPct val="120000"/>
                  </a:lnSpc>
                </a:pPr>
                <a:endParaRPr lang="en-US" sz="1800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DBD81AC-B463-C655-9163-1A6D63CD4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40500" y="4722470"/>
                <a:ext cx="10652900" cy="1540851"/>
              </a:xfrm>
              <a:prstGeom prst="rect">
                <a:avLst/>
              </a:prstGeom>
              <a:blipFill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C879E1C-B8AA-3F64-18F3-EA50B596711B}"/>
              </a:ext>
            </a:extLst>
          </p:cNvPr>
          <p:cNvSpPr txBox="1"/>
          <p:nvPr/>
        </p:nvSpPr>
        <p:spPr>
          <a:xfrm>
            <a:off x="4334668" y="5112036"/>
            <a:ext cx="3383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 0.6m long bar of SS 304 is enough to have a differential displacement of about 2.8 mm</a:t>
            </a:r>
            <a:endParaRPr lang="en-GB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7F789BF-6367-75A2-9AFE-185044BA7423}"/>
              </a:ext>
            </a:extLst>
          </p:cNvPr>
          <p:cNvSpPr/>
          <p:nvPr/>
        </p:nvSpPr>
        <p:spPr>
          <a:xfrm>
            <a:off x="3893820" y="5509260"/>
            <a:ext cx="386080" cy="106680"/>
          </a:xfrm>
          <a:prstGeom prst="rightArrow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F021CF-0F72-8663-D891-14A4CC572C72}"/>
              </a:ext>
            </a:extLst>
          </p:cNvPr>
          <p:cNvSpPr txBox="1"/>
          <p:nvPr/>
        </p:nvSpPr>
        <p:spPr>
          <a:xfrm>
            <a:off x="7994650" y="5082065"/>
            <a:ext cx="4114800" cy="913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08000"/>
              </a:lnSpc>
            </a:pPr>
            <a:r>
              <a:rPr lang="it-IT" u="sng" dirty="0"/>
              <a:t>Ti grade 2 (</a:t>
            </a:r>
            <a:r>
              <a:rPr lang="it-IT" i="1" u="sng" dirty="0">
                <a:solidFill>
                  <a:srgbClr val="00B0F0"/>
                </a:solidFill>
              </a:rPr>
              <a:t>grade 5</a:t>
            </a:r>
            <a:r>
              <a:rPr lang="it-IT" u="sng" dirty="0"/>
              <a:t>) cost</a:t>
            </a:r>
            <a:r>
              <a:rPr lang="it-IT" dirty="0"/>
              <a:t>:</a:t>
            </a:r>
          </a:p>
          <a:p>
            <a:pPr marL="285750" indent="-285750" algn="just">
              <a:lnSpc>
                <a:spcPct val="108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15x200x1300 mm → 1230 CHF (</a:t>
            </a:r>
            <a:r>
              <a:rPr lang="it-IT" sz="1600" i="1" dirty="0">
                <a:solidFill>
                  <a:srgbClr val="00B0F0"/>
                </a:solidFill>
              </a:rPr>
              <a:t>1633 CHF</a:t>
            </a:r>
            <a:r>
              <a:rPr lang="it-IT" sz="1600" dirty="0"/>
              <a:t>)</a:t>
            </a:r>
          </a:p>
          <a:p>
            <a:pPr marL="285750" indent="-285750" algn="just">
              <a:lnSpc>
                <a:spcPct val="108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Ø100x500mm → 771 CHF (</a:t>
            </a:r>
            <a:r>
              <a:rPr lang="it-IT" sz="1600" i="1" dirty="0">
                <a:solidFill>
                  <a:srgbClr val="00B0F0"/>
                </a:solidFill>
              </a:rPr>
              <a:t>951 CHF</a:t>
            </a:r>
            <a:r>
              <a:rPr lang="it-IT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5092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78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Reaction mold – Head sliding solution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7B69C6E-5A45-CD2F-7574-3A780526A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232445"/>
              </p:ext>
            </p:extLst>
          </p:nvPr>
        </p:nvGraphicFramePr>
        <p:xfrm>
          <a:off x="263664" y="3665167"/>
          <a:ext cx="11591166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519">
                  <a:extLst>
                    <a:ext uri="{9D8B030D-6E8A-4147-A177-3AD203B41FA5}">
                      <a16:colId xmlns:a16="http://schemas.microsoft.com/office/drawing/2014/main" val="2147103758"/>
                    </a:ext>
                  </a:extLst>
                </a:gridCol>
                <a:gridCol w="3515901">
                  <a:extLst>
                    <a:ext uri="{9D8B030D-6E8A-4147-A177-3AD203B41FA5}">
                      <a16:colId xmlns:a16="http://schemas.microsoft.com/office/drawing/2014/main" val="1288653674"/>
                    </a:ext>
                  </a:extLst>
                </a:gridCol>
                <a:gridCol w="4062232">
                  <a:extLst>
                    <a:ext uri="{9D8B030D-6E8A-4147-A177-3AD203B41FA5}">
                      <a16:colId xmlns:a16="http://schemas.microsoft.com/office/drawing/2014/main" val="383871589"/>
                    </a:ext>
                  </a:extLst>
                </a:gridCol>
                <a:gridCol w="3674514">
                  <a:extLst>
                    <a:ext uri="{9D8B030D-6E8A-4147-A177-3AD203B41FA5}">
                      <a16:colId xmlns:a16="http://schemas.microsoft.com/office/drawing/2014/main" val="2672194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Sliding surface </a:t>
                      </a:r>
                      <a:r>
                        <a:rPr lang="en-US" sz="1400" dirty="0"/>
                        <a:t>(Stainless steel against mica or ceramic)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Circular ceramic bearing (Si</a:t>
                      </a:r>
                      <a:r>
                        <a:rPr lang="en-US" baseline="-25000" dirty="0"/>
                        <a:t>3</a:t>
                      </a:r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4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Linear ceramic bearing (Si</a:t>
                      </a:r>
                      <a:r>
                        <a:rPr lang="en-US" baseline="-25000" dirty="0"/>
                        <a:t>3</a:t>
                      </a:r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4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622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Easy to set up and adjust, cheap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Rolling element (instead of friction), no risk of buckling, easy to adjust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strength, high guiding precision, rolling element, no risk of buckling, easy to design and set up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544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Friction, risk of stick slip effect, risk of buckling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Complex system (on a design point of view)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Can be expensive, need precise machined part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358962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067CB821-3428-D1D7-AC11-00E818ADE7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649" b="28732"/>
          <a:stretch/>
        </p:blipFill>
        <p:spPr>
          <a:xfrm>
            <a:off x="4791299" y="1039564"/>
            <a:ext cx="2609402" cy="13208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A51E34-55DB-EA20-AFA7-8C4E610362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87" t="21965" r="4361" b="21228"/>
          <a:stretch/>
        </p:blipFill>
        <p:spPr>
          <a:xfrm>
            <a:off x="8321047" y="1825657"/>
            <a:ext cx="3452865" cy="16033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B6A9C2-826F-0C15-1C93-DC2B6F5EDB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254" y="1528026"/>
            <a:ext cx="1979859" cy="190097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870FE2E-E097-EE76-87F0-C2DE5CF1A6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1872" y="2478513"/>
            <a:ext cx="371475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992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838200"/>
            <a:ext cx="10652900" cy="57467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Updates based on last meeting comments (19/11/24) and latest reaction mold design input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Base length from 1300 mm → 750 mm to be able to use even the smaller oven in B.927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Better definition of the mock-up with linear ceramic bearings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Displacement measurement based on high temperature capacitive sensors or other measurement device 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00" dirty="0"/>
              <a:t>Meeting with EN-MME on 03/12/2024 to activate a collaboration aiming at finding the appropriate measuring device for our case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00" dirty="0"/>
              <a:t>We expect to have a reply by the end of the year with a tentative timeline for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/>
              <a:t>Feasibility study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/>
              <a:t>Purchasing of one or more measurement systems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/>
              <a:t>Calibration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/>
              <a:t>Implementation and integration of the measurement system in a dedicated mock-up</a:t>
            </a:r>
          </a:p>
          <a:p>
            <a:pPr lvl="1" algn="just">
              <a:lnSpc>
                <a:spcPct val="20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Mock-up version using </a:t>
            </a:r>
            <a:r>
              <a:rPr lang="en-US" sz="1400" i="1" dirty="0"/>
              <a:t>circular ceramic bearings </a:t>
            </a:r>
            <a:r>
              <a:rPr lang="en-US" sz="1400" dirty="0"/>
              <a:t>(SMB Bearing supplier)</a:t>
            </a:r>
          </a:p>
          <a:p>
            <a:pPr lvl="1" algn="just">
              <a:lnSpc>
                <a:spcPct val="200000"/>
              </a:lnSpc>
            </a:pPr>
            <a:r>
              <a:rPr lang="en-US" sz="1400" u="sng" dirty="0"/>
              <a:t>Next step</a:t>
            </a:r>
            <a:r>
              <a:rPr lang="en-US" sz="1400" dirty="0"/>
              <a:t>: Very preliminary design of the set-up with a coil mock-up ongoing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Among the main the goals </a:t>
            </a:r>
          </a:p>
          <a:p>
            <a:pPr lvl="3" algn="just">
              <a:lnSpc>
                <a:spcPct val="120000"/>
              </a:lnSpc>
            </a:pPr>
            <a:r>
              <a:rPr lang="en-US" sz="800" dirty="0">
                <a:sym typeface="Wingdings" panose="05000000000000000000" pitchFamily="2" charset="2"/>
              </a:rPr>
              <a:t>Test the sliding solution with a “coil” instead of a rigid bar</a:t>
            </a:r>
          </a:p>
          <a:p>
            <a:pPr lvl="3" algn="just">
              <a:lnSpc>
                <a:spcPct val="120000"/>
              </a:lnSpc>
            </a:pPr>
            <a:r>
              <a:rPr lang="en-US" sz="800" dirty="0">
                <a:sym typeface="Wingdings" panose="05000000000000000000" pitchFamily="2" charset="2"/>
              </a:rPr>
              <a:t>T</a:t>
            </a:r>
            <a:r>
              <a:rPr lang="en-US" sz="800" dirty="0"/>
              <a:t>est the gap measurement system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Set-up design may change based on tests already performed in the past for Fresca2 (</a:t>
            </a:r>
            <a:r>
              <a:rPr lang="en-GB" sz="1000" i="1" dirty="0"/>
              <a:t>M. Durante et al., "Geometrical </a:t>
            </a:r>
            <a:r>
              <a:rPr lang="en-GB" sz="1000" i="1" dirty="0" err="1"/>
              <a:t>Behavior</a:t>
            </a:r>
            <a:r>
              <a:rPr lang="en-GB" sz="1000" i="1" dirty="0"/>
              <a:t> of Nb3Sn Rutherford Cables During Heat Treatment," in IEEE Transactions on Applied Superconductivity, vol. 26, no. 4, pp. 1-5, June 2016, Art no. 4802705, </a:t>
            </a:r>
            <a:r>
              <a:rPr lang="en-GB" sz="1000" i="1" dirty="0" err="1"/>
              <a:t>doi</a:t>
            </a:r>
            <a:r>
              <a:rPr lang="en-GB" sz="1000" i="1" dirty="0"/>
              <a:t>: 10.1109/TASC.2016.2530166</a:t>
            </a:r>
            <a:r>
              <a:rPr lang="en-GB" sz="1000" dirty="0"/>
              <a:t>)</a:t>
            </a:r>
          </a:p>
          <a:p>
            <a:pPr lvl="3" algn="just">
              <a:lnSpc>
                <a:spcPct val="120000"/>
              </a:lnSpc>
            </a:pPr>
            <a:r>
              <a:rPr lang="en-GB" sz="800" dirty="0"/>
              <a:t>Ok for the gap measurement</a:t>
            </a:r>
          </a:p>
          <a:p>
            <a:pPr lvl="3" algn="just">
              <a:lnSpc>
                <a:spcPct val="120000"/>
              </a:lnSpc>
            </a:pPr>
            <a:r>
              <a:rPr lang="en-GB" sz="800" dirty="0"/>
              <a:t>A flat mock-up, would it give us valuable insights of the sliding phenomena of a coil with flared ends? </a:t>
            </a:r>
          </a:p>
          <a:p>
            <a:pPr lvl="2" algn="just">
              <a:lnSpc>
                <a:spcPct val="120000"/>
              </a:lnSpc>
            </a:pPr>
            <a:r>
              <a:rPr lang="en-GB" sz="1000" dirty="0"/>
              <a:t>Could be interesting to develop a mock-up with a flared end (not yet done)</a:t>
            </a: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Test set-up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CCD2B9-A260-4440-1B2B-503F923EC7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9" t="2484" r="709" b="1830"/>
          <a:stretch/>
        </p:blipFill>
        <p:spPr>
          <a:xfrm>
            <a:off x="8792350" y="2634244"/>
            <a:ext cx="3031350" cy="208156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072CA73-3082-DB81-3887-E8D9CDCB5CA1}"/>
              </a:ext>
            </a:extLst>
          </p:cNvPr>
          <p:cNvSpPr/>
          <p:nvPr/>
        </p:nvSpPr>
        <p:spPr>
          <a:xfrm>
            <a:off x="8736400" y="2552176"/>
            <a:ext cx="2159000" cy="287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2CE285-0D85-029B-5083-ACA81AE53860}"/>
              </a:ext>
            </a:extLst>
          </p:cNvPr>
          <p:cNvSpPr txBox="1"/>
          <p:nvPr/>
        </p:nvSpPr>
        <p:spPr>
          <a:xfrm>
            <a:off x="10103625" y="4715809"/>
            <a:ext cx="20224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>
                <a:solidFill>
                  <a:schemeClr val="accent6"/>
                </a:solidFill>
              </a:rPr>
              <a:t>Courtesy of N. Peray</a:t>
            </a:r>
            <a:endParaRPr lang="en-GB" sz="1100" dirty="0">
              <a:solidFill>
                <a:schemeClr val="accent6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8EF33B-5C2A-0666-CFDF-9DB063C033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8986" y="5648324"/>
            <a:ext cx="2069826" cy="9366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119F5C-DBD6-4C61-9676-CD1A541292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8812" y="5668179"/>
            <a:ext cx="2503488" cy="91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32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10091"/>
            <a:ext cx="10515600" cy="1325563"/>
          </a:xfrm>
        </p:spPr>
        <p:txBody>
          <a:bodyPr/>
          <a:lstStyle/>
          <a:p>
            <a:r>
              <a:rPr lang="en-US" u="sng" dirty="0"/>
              <a:t>1</a:t>
            </a:r>
            <a:r>
              <a:rPr lang="en-US" u="sng" baseline="30000" dirty="0"/>
              <a:t>st</a:t>
            </a:r>
            <a:r>
              <a:rPr lang="en-US" u="sng" dirty="0"/>
              <a:t> option</a:t>
            </a:r>
            <a:br>
              <a:rPr lang="en-US" dirty="0"/>
            </a:br>
            <a:r>
              <a:rPr lang="en-US" dirty="0"/>
              <a:t>	Linear ceramic bearing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356192-5575-37B6-C191-F0EFA4038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150" y="246062"/>
            <a:ext cx="5384534" cy="169025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838200" y="1939290"/>
            <a:ext cx="8074800" cy="4214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Purchasing of 1 set CRZ-3075x10AA-SI:</a:t>
            </a:r>
          </a:p>
          <a:p>
            <a:pPr lvl="1" algn="just">
              <a:lnSpc>
                <a:spcPct val="120000"/>
              </a:lnSpc>
            </a:pPr>
            <a:r>
              <a:rPr lang="en-US" sz="1000" dirty="0"/>
              <a:t>4 pcs ZrO</a:t>
            </a:r>
            <a:r>
              <a:rPr lang="en-US" sz="1000" baseline="-25000" dirty="0"/>
              <a:t>2</a:t>
            </a:r>
            <a:r>
              <a:rPr lang="en-US" sz="1000" dirty="0"/>
              <a:t> rails (Si</a:t>
            </a:r>
            <a:r>
              <a:rPr lang="en-US" sz="1000" baseline="-25000" dirty="0"/>
              <a:t>3</a:t>
            </a:r>
            <a:r>
              <a:rPr lang="en-US" sz="1000" dirty="0"/>
              <a:t>N</a:t>
            </a:r>
            <a:r>
              <a:rPr lang="en-US" sz="1000" baseline="-25000" dirty="0"/>
              <a:t>4</a:t>
            </a:r>
            <a:r>
              <a:rPr lang="en-US" sz="1000" dirty="0"/>
              <a:t> rails available upon request and for a MOQ)</a:t>
            </a:r>
          </a:p>
          <a:p>
            <a:pPr lvl="1" algn="just">
              <a:lnSpc>
                <a:spcPct val="120000"/>
              </a:lnSpc>
            </a:pPr>
            <a:r>
              <a:rPr lang="en-US" sz="1000" dirty="0"/>
              <a:t>2 pcs stainless steel roller cage and Si</a:t>
            </a:r>
            <a:r>
              <a:rPr lang="en-US" sz="1000" baseline="-25000" dirty="0"/>
              <a:t>3</a:t>
            </a:r>
            <a:r>
              <a:rPr lang="en-US" sz="1000" dirty="0"/>
              <a:t>N</a:t>
            </a:r>
            <a:r>
              <a:rPr lang="en-US" sz="1000" baseline="-25000" dirty="0"/>
              <a:t>4</a:t>
            </a:r>
            <a:r>
              <a:rPr lang="en-US" sz="1000" dirty="0"/>
              <a:t> rollers</a:t>
            </a:r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1B0746-2163-4ED8-28A4-655FD6CDC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99" y="3798838"/>
            <a:ext cx="4735990" cy="19092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5D5E06-E047-E31E-E325-7F14CAFE51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111" t="7628" r="10481" b="37642"/>
          <a:stretch/>
        </p:blipFill>
        <p:spPr>
          <a:xfrm>
            <a:off x="1303187" y="3008723"/>
            <a:ext cx="3374213" cy="6151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9ED18C-5AC3-9B11-385C-3BCE14C198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112" t="12039" r="10480" b="11034"/>
          <a:stretch/>
        </p:blipFill>
        <p:spPr>
          <a:xfrm>
            <a:off x="1303187" y="3712622"/>
            <a:ext cx="3374213" cy="3443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58EBB2-21F9-E2F4-2DA6-3D5E33C028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300" y="1936320"/>
            <a:ext cx="4891413" cy="25776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24FD22-4C5B-EBEA-532B-B0F74C08DA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3988" y="4731015"/>
            <a:ext cx="2495510" cy="14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742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976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ZrO</a:t>
            </a:r>
            <a:r>
              <a:rPr lang="en-US" baseline="-25000" dirty="0"/>
              <a:t>2</a:t>
            </a:r>
            <a:r>
              <a:rPr lang="en-US" dirty="0"/>
              <a:t> properties (supplier datasheet)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0732FE-6C1E-42F7-28CB-3EC238F0C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199" y="820064"/>
            <a:ext cx="8089901" cy="545083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29BDBE8-23ED-694F-E609-37A0D3DD158E}"/>
              </a:ext>
            </a:extLst>
          </p:cNvPr>
          <p:cNvSpPr/>
          <p:nvPr/>
        </p:nvSpPr>
        <p:spPr>
          <a:xfrm>
            <a:off x="8077200" y="1019995"/>
            <a:ext cx="381000" cy="36282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111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A2F21F-6BC3-1825-E3AD-E43E0A659F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74" t="7712"/>
          <a:stretch/>
        </p:blipFill>
        <p:spPr>
          <a:xfrm>
            <a:off x="1653930" y="26583"/>
            <a:ext cx="10538070" cy="68314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-118487"/>
            <a:ext cx="2911976" cy="1325563"/>
          </a:xfrm>
        </p:spPr>
        <p:txBody>
          <a:bodyPr/>
          <a:lstStyle/>
          <a:p>
            <a:r>
              <a:rPr lang="en-US" dirty="0"/>
              <a:t>Test set-up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1116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A46AAB-6FF7-F87A-FBBB-6B6181A1A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922" y="0"/>
            <a:ext cx="921907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-118487"/>
            <a:ext cx="6235700" cy="1325563"/>
          </a:xfrm>
        </p:spPr>
        <p:txBody>
          <a:bodyPr/>
          <a:lstStyle/>
          <a:p>
            <a:r>
              <a:rPr lang="en-US" dirty="0"/>
              <a:t>Test set-up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7621686-1831-1792-98BC-E82186D4C156}"/>
              </a:ext>
            </a:extLst>
          </p:cNvPr>
          <p:cNvCxnSpPr>
            <a:cxnSpLocks/>
          </p:cNvCxnSpPr>
          <p:nvPr/>
        </p:nvCxnSpPr>
        <p:spPr>
          <a:xfrm>
            <a:off x="2365873" y="3258704"/>
            <a:ext cx="1656549" cy="17077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0A902A-8C0E-5A3F-5046-96EAB9636109}"/>
              </a:ext>
            </a:extLst>
          </p:cNvPr>
          <p:cNvCxnSpPr>
            <a:cxnSpLocks/>
          </p:cNvCxnSpPr>
          <p:nvPr/>
        </p:nvCxnSpPr>
        <p:spPr>
          <a:xfrm>
            <a:off x="2432050" y="3139219"/>
            <a:ext cx="1590372" cy="5811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E2405BC-CC8B-8ABB-BD89-AEF5B7312979}"/>
              </a:ext>
            </a:extLst>
          </p:cNvPr>
          <p:cNvCxnSpPr>
            <a:cxnSpLocks/>
          </p:cNvCxnSpPr>
          <p:nvPr/>
        </p:nvCxnSpPr>
        <p:spPr>
          <a:xfrm flipV="1">
            <a:off x="2432050" y="2905908"/>
            <a:ext cx="2157879" cy="903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3039E98-7EEB-073D-B5D2-2B8932B2AFA7}"/>
              </a:ext>
            </a:extLst>
          </p:cNvPr>
          <p:cNvCxnSpPr>
            <a:cxnSpLocks/>
          </p:cNvCxnSpPr>
          <p:nvPr/>
        </p:nvCxnSpPr>
        <p:spPr>
          <a:xfrm>
            <a:off x="2174377" y="3280063"/>
            <a:ext cx="1781868" cy="26456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2C212CB-24D9-AF4D-9D11-6221F4D6F07C}"/>
              </a:ext>
            </a:extLst>
          </p:cNvPr>
          <p:cNvCxnSpPr>
            <a:cxnSpLocks/>
          </p:cNvCxnSpPr>
          <p:nvPr/>
        </p:nvCxnSpPr>
        <p:spPr>
          <a:xfrm flipV="1">
            <a:off x="11280277" y="1524000"/>
            <a:ext cx="95935" cy="7453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BB951D1-307C-DB21-27B6-186A18A99D43}"/>
              </a:ext>
            </a:extLst>
          </p:cNvPr>
          <p:cNvCxnSpPr>
            <a:cxnSpLocks/>
          </p:cNvCxnSpPr>
          <p:nvPr/>
        </p:nvCxnSpPr>
        <p:spPr>
          <a:xfrm flipH="1" flipV="1">
            <a:off x="8312150" y="2083536"/>
            <a:ext cx="641350" cy="5541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BFDF36C-4EEA-C235-5579-FB68BA177DD0}"/>
              </a:ext>
            </a:extLst>
          </p:cNvPr>
          <p:cNvSpPr txBox="1"/>
          <p:nvPr/>
        </p:nvSpPr>
        <p:spPr>
          <a:xfrm>
            <a:off x="1019673" y="2580064"/>
            <a:ext cx="1346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Titanium grade 2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90A19D-541D-098B-CB42-759A60A395C6}"/>
              </a:ext>
            </a:extLst>
          </p:cNvPr>
          <p:cNvSpPr txBox="1"/>
          <p:nvPr/>
        </p:nvSpPr>
        <p:spPr>
          <a:xfrm>
            <a:off x="8540750" y="2673084"/>
            <a:ext cx="1346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Stainless steel 304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64F4FC-076B-5135-D081-6D4ABA5336AC}"/>
              </a:ext>
            </a:extLst>
          </p:cNvPr>
          <p:cNvSpPr txBox="1"/>
          <p:nvPr/>
        </p:nvSpPr>
        <p:spPr>
          <a:xfrm>
            <a:off x="10607177" y="2344027"/>
            <a:ext cx="1346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 or SS304?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514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10091"/>
            <a:ext cx="10515600" cy="1325563"/>
          </a:xfrm>
        </p:spPr>
        <p:txBody>
          <a:bodyPr/>
          <a:lstStyle/>
          <a:p>
            <a:r>
              <a:rPr lang="en-US" u="sng" dirty="0"/>
              <a:t>2</a:t>
            </a:r>
            <a:r>
              <a:rPr lang="en-US" u="sng" baseline="30000" dirty="0"/>
              <a:t>nd</a:t>
            </a:r>
            <a:r>
              <a:rPr lang="en-US" u="sng" dirty="0"/>
              <a:t> option</a:t>
            </a:r>
            <a:br>
              <a:rPr lang="en-US" dirty="0"/>
            </a:br>
            <a:r>
              <a:rPr lang="en-US" dirty="0"/>
              <a:t>	Circular ceramic bearing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502025" y="1939290"/>
            <a:ext cx="7193247" cy="4214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600" dirty="0"/>
              <a:t>Based on actual full Si</a:t>
            </a:r>
            <a:r>
              <a:rPr lang="en-US" sz="1600" baseline="-25000" dirty="0"/>
              <a:t>3</a:t>
            </a:r>
            <a:r>
              <a:rPr lang="en-US" sz="1600" dirty="0"/>
              <a:t>N</a:t>
            </a:r>
            <a:r>
              <a:rPr lang="en-US" sz="1600" baseline="-25000" dirty="0"/>
              <a:t>4</a:t>
            </a:r>
            <a:r>
              <a:rPr lang="en-US" sz="1600" dirty="0"/>
              <a:t> bearing stock, they can propose us only bearings without cage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In principle for temperatures between 500-900°C a GH4099 nickel-based alloy cage could be used</a:t>
            </a:r>
          </a:p>
          <a:p>
            <a:pPr algn="just">
              <a:lnSpc>
                <a:spcPct val="120000"/>
              </a:lnSpc>
            </a:pPr>
            <a:r>
              <a:rPr lang="en-US" sz="1600" dirty="0"/>
              <a:t>Price for 6 bearings CCSI-698 (chosen randomly for the mock-up manufacturing)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32.10 £/piece (36.30 CHF/piece)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12 bearings in stock</a:t>
            </a:r>
          </a:p>
          <a:p>
            <a:pPr algn="just">
              <a:lnSpc>
                <a:spcPct val="120000"/>
              </a:lnSpc>
            </a:pPr>
            <a:r>
              <a:rPr lang="en-US" sz="1600" dirty="0"/>
              <a:t>COMMENT: The use of this type of bearing could be more challenging </a:t>
            </a:r>
            <a:r>
              <a:rPr lang="en-US" sz="1600" dirty="0" err="1"/>
              <a:t>w.r.t.</a:t>
            </a:r>
            <a:r>
              <a:rPr lang="en-US" sz="1600" dirty="0"/>
              <a:t> another system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Fitting shaft/bearing must be careful check both at ambient and high temperatures to</a:t>
            </a:r>
          </a:p>
          <a:p>
            <a:pPr lvl="2" algn="just">
              <a:lnSpc>
                <a:spcPct val="120000"/>
              </a:lnSpc>
            </a:pPr>
            <a:r>
              <a:rPr lang="en-US" sz="800" dirty="0"/>
              <a:t>Ensure the alignment of the mold parts during the whole reaction cycle</a:t>
            </a:r>
          </a:p>
          <a:p>
            <a:pPr lvl="2" algn="just">
              <a:lnSpc>
                <a:spcPct val="120000"/>
              </a:lnSpc>
            </a:pPr>
            <a:r>
              <a:rPr lang="en-GB" sz="800" i="0" dirty="0">
                <a:solidFill>
                  <a:srgbClr val="000000"/>
                </a:solidFill>
                <a:effectLst/>
              </a:rPr>
              <a:t>Make sure that interference fits due to </a:t>
            </a:r>
            <a:r>
              <a:rPr lang="en-GB" sz="800" dirty="0">
                <a:solidFill>
                  <a:srgbClr val="000000"/>
                </a:solidFill>
              </a:rPr>
              <a:t>differential </a:t>
            </a:r>
            <a:r>
              <a:rPr lang="en-GB" sz="800" i="0" dirty="0">
                <a:solidFill>
                  <a:srgbClr val="000000"/>
                </a:solidFill>
                <a:effectLst/>
              </a:rPr>
              <a:t>thermal expansions do not reduce the radial play of the bearing to an unacceptable level (or sh</a:t>
            </a:r>
            <a:r>
              <a:rPr lang="en-GB" sz="800" dirty="0">
                <a:solidFill>
                  <a:srgbClr val="000000"/>
                </a:solidFill>
              </a:rPr>
              <a:t>aft and housing fits should always accommodate differences in expansion coefficients)</a:t>
            </a:r>
            <a:endParaRPr lang="en-US" sz="800" dirty="0">
              <a:solidFill>
                <a:srgbClr val="000000"/>
              </a:solidFill>
            </a:endParaRPr>
          </a:p>
          <a:p>
            <a:pPr lvl="1" algn="just">
              <a:lnSpc>
                <a:spcPct val="120000"/>
              </a:lnSpc>
            </a:pPr>
            <a:endParaRPr lang="en-US" sz="12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marL="457200" lvl="1" indent="0" algn="just">
              <a:lnSpc>
                <a:spcPct val="120000"/>
              </a:lnSpc>
              <a:buNone/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7CEEFC-694B-D91F-BCC5-5A575EA35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300" y="1467971"/>
            <a:ext cx="4457700" cy="4762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B8DB65-C6ED-8161-9E7C-52DA57589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3561" y="0"/>
            <a:ext cx="2158439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351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4D65D38-85B3-1411-DA74-7F0520CAE0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20" t="1438"/>
          <a:stretch/>
        </p:blipFill>
        <p:spPr>
          <a:xfrm>
            <a:off x="2730895" y="0"/>
            <a:ext cx="946110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-118487"/>
            <a:ext cx="2911976" cy="1325563"/>
          </a:xfrm>
        </p:spPr>
        <p:txBody>
          <a:bodyPr/>
          <a:lstStyle/>
          <a:p>
            <a:r>
              <a:rPr lang="en-US" dirty="0"/>
              <a:t>Test set-up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280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20024</TotalTime>
  <Words>1098</Words>
  <Application>Microsoft Office PowerPoint</Application>
  <PresentationFormat>Widescreen</PresentationFormat>
  <Paragraphs>171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Aptos</vt:lpstr>
      <vt:lpstr>Aptos Display</vt:lpstr>
      <vt:lpstr>Arial</vt:lpstr>
      <vt:lpstr>Calibri</vt:lpstr>
      <vt:lpstr>Cambria Math</vt:lpstr>
      <vt:lpstr>Roboto</vt:lpstr>
      <vt:lpstr>Wingdings</vt:lpstr>
      <vt:lpstr>Office Theme</vt:lpstr>
      <vt:lpstr>Bond </vt:lpstr>
      <vt:lpstr>Reaction mold – Head sliding solution</vt:lpstr>
      <vt:lpstr>PowerPoint Presentation</vt:lpstr>
      <vt:lpstr>1st option  Linear ceramic bearing</vt:lpstr>
      <vt:lpstr>ZrO2 properties (supplier datasheet)</vt:lpstr>
      <vt:lpstr>Test set-up</vt:lpstr>
      <vt:lpstr>Test set-up</vt:lpstr>
      <vt:lpstr>2nd option  Circular ceramic bearing</vt:lpstr>
      <vt:lpstr>Test set-up</vt:lpstr>
      <vt:lpstr>Test set-up</vt:lpstr>
      <vt:lpstr>Coil test set-up</vt:lpstr>
      <vt:lpstr>Coil test set-up</vt:lpstr>
      <vt:lpstr>PowerPoint Presentation</vt:lpstr>
      <vt:lpstr>PowerPoint Presentation</vt:lpstr>
      <vt:lpstr>Reaction mold – Motion during reaction cycle</vt:lpstr>
      <vt:lpstr>Reaction mold – Central pole fixed point</vt:lpstr>
      <vt:lpstr>Reaction mold – Motion during reaction cycle</vt:lpstr>
      <vt:lpstr>Spare slides</vt:lpstr>
      <vt:lpstr>Test set-up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Nicholas Lusa</cp:lastModifiedBy>
  <cp:revision>67</cp:revision>
  <cp:lastPrinted>2024-12-13T06:37:57Z</cp:lastPrinted>
  <dcterms:created xsi:type="dcterms:W3CDTF">2024-11-11T09:16:41Z</dcterms:created>
  <dcterms:modified xsi:type="dcterms:W3CDTF">2024-12-13T09:39:11Z</dcterms:modified>
</cp:coreProperties>
</file>