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  <p:sldMasterId id="2147483668" r:id="rId2"/>
  </p:sldMasterIdLst>
  <p:notesMasterIdLst>
    <p:notesMasterId r:id="rId31"/>
  </p:notesMasterIdLst>
  <p:sldIdLst>
    <p:sldId id="259" r:id="rId3"/>
    <p:sldId id="4228" r:id="rId4"/>
    <p:sldId id="4128" r:id="rId5"/>
    <p:sldId id="4118" r:id="rId6"/>
    <p:sldId id="4127" r:id="rId7"/>
    <p:sldId id="4229" r:id="rId8"/>
    <p:sldId id="4129" r:id="rId9"/>
    <p:sldId id="4130" r:id="rId10"/>
    <p:sldId id="305" r:id="rId11"/>
    <p:sldId id="438" r:id="rId12"/>
    <p:sldId id="4124" r:id="rId13"/>
    <p:sldId id="4202" r:id="rId14"/>
    <p:sldId id="4203" r:id="rId15"/>
    <p:sldId id="4216" r:id="rId16"/>
    <p:sldId id="4217" r:id="rId17"/>
    <p:sldId id="4200" r:id="rId18"/>
    <p:sldId id="4201" r:id="rId19"/>
    <p:sldId id="4214" r:id="rId20"/>
    <p:sldId id="4215" r:id="rId21"/>
    <p:sldId id="4187" r:id="rId22"/>
    <p:sldId id="4188" r:id="rId23"/>
    <p:sldId id="4194" r:id="rId24"/>
    <p:sldId id="4147" r:id="rId25"/>
    <p:sldId id="4196" r:id="rId26"/>
    <p:sldId id="4197" r:id="rId27"/>
    <p:sldId id="4208" r:id="rId28"/>
    <p:sldId id="4209" r:id="rId29"/>
    <p:sldId id="308" r:id="rId30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 presentation" id="{D28565B4-22C1-4178-954F-2B1ECF71FA65}">
          <p14:sldIdLst>
            <p14:sldId id="259"/>
            <p14:sldId id="4228"/>
            <p14:sldId id="4128"/>
            <p14:sldId id="4118"/>
            <p14:sldId id="4127"/>
            <p14:sldId id="4229"/>
            <p14:sldId id="4129"/>
            <p14:sldId id="4130"/>
            <p14:sldId id="305"/>
            <p14:sldId id="438"/>
            <p14:sldId id="4124"/>
            <p14:sldId id="4202"/>
            <p14:sldId id="4203"/>
            <p14:sldId id="4216"/>
            <p14:sldId id="4217"/>
            <p14:sldId id="4200"/>
            <p14:sldId id="4201"/>
            <p14:sldId id="4214"/>
            <p14:sldId id="4215"/>
            <p14:sldId id="4187"/>
            <p14:sldId id="4188"/>
            <p14:sldId id="4194"/>
            <p14:sldId id="4147"/>
            <p14:sldId id="4196"/>
            <p14:sldId id="4197"/>
            <p14:sldId id="4208"/>
            <p14:sldId id="4209"/>
            <p14:sldId id="30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79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700" autoAdjust="0"/>
  </p:normalViewPr>
  <p:slideViewPr>
    <p:cSldViewPr>
      <p:cViewPr>
        <p:scale>
          <a:sx n="80" d="100"/>
          <a:sy n="80" d="100"/>
        </p:scale>
        <p:origin x="1116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64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8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899" y="0"/>
            <a:ext cx="294618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C967E9-9490-4F0A-9DB8-1EDDEFA0478C}" type="datetimeFigureOut">
              <a:rPr lang="en-US" smtClean="0"/>
              <a:pPr/>
              <a:t>12/5/2024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448"/>
            <a:ext cx="294618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899" y="9377448"/>
            <a:ext cx="294618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02DE53-A72D-401B-B8F0-ADE35FFDCE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475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313597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742635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>
          <a:extLst>
            <a:ext uri="{FF2B5EF4-FFF2-40B4-BE49-F238E27FC236}">
              <a16:creationId xmlns:a16="http://schemas.microsoft.com/office/drawing/2014/main" id="{1FB8A805-999B-5358-56A2-044BB037B1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:notes">
            <a:extLst>
              <a:ext uri="{FF2B5EF4-FFF2-40B4-BE49-F238E27FC236}">
                <a16:creationId xmlns:a16="http://schemas.microsoft.com/office/drawing/2014/main" id="{7E0CB9EF-3A3D-5922-F23F-BAE598C0182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1:notes">
            <a:extLst>
              <a:ext uri="{FF2B5EF4-FFF2-40B4-BE49-F238E27FC236}">
                <a16:creationId xmlns:a16="http://schemas.microsoft.com/office/drawing/2014/main" id="{6A95C2ED-B050-A6D4-A69B-3AF39AF7EA1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636146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>
          <a:extLst>
            <a:ext uri="{FF2B5EF4-FFF2-40B4-BE49-F238E27FC236}">
              <a16:creationId xmlns:a16="http://schemas.microsoft.com/office/drawing/2014/main" id="{92507D6D-41FC-982A-97E7-5724AB32B5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:notes">
            <a:extLst>
              <a:ext uri="{FF2B5EF4-FFF2-40B4-BE49-F238E27FC236}">
                <a16:creationId xmlns:a16="http://schemas.microsoft.com/office/drawing/2014/main" id="{C4040C14-621E-8703-DF99-2E76D9E2892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1:notes">
            <a:extLst>
              <a:ext uri="{FF2B5EF4-FFF2-40B4-BE49-F238E27FC236}">
                <a16:creationId xmlns:a16="http://schemas.microsoft.com/office/drawing/2014/main" id="{ADB7D603-1CA4-28CD-E373-A2724680022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34042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06739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0" name="Google Shape;13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873934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0" name="Google Shape;13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781780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627944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286783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0" name="Google Shape;13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013544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0" name="Google Shape;13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418655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4666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Slide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71"/>
          <p:cNvSpPr>
            <a:spLocks noChangeShapeType="1"/>
          </p:cNvSpPr>
          <p:nvPr userDrawn="1"/>
        </p:nvSpPr>
        <p:spPr bwMode="auto">
          <a:xfrm flipV="1">
            <a:off x="1371600" y="6238428"/>
            <a:ext cx="68008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528437-EA46-5D0C-ACB9-8483902C72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5035" y="6273464"/>
            <a:ext cx="1772669" cy="5361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95645CB-C4FF-3139-EE92-0C412112410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23728" y="6263838"/>
            <a:ext cx="1206710" cy="5458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19EC88F-9DB4-B92F-13D7-31DC2F974F4B}"/>
              </a:ext>
            </a:extLst>
          </p:cNvPr>
          <p:cNvSpPr txBox="1"/>
          <p:nvPr userDrawn="1"/>
        </p:nvSpPr>
        <p:spPr>
          <a:xfrm>
            <a:off x="4102279" y="6367463"/>
            <a:ext cx="410445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Inputs to CERN Environmental Report 2023-24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8C92-9B35-4B51-A972-F475D5051829}" type="datetimeFigureOut">
              <a:rPr lang="en-US" smtClean="0"/>
              <a:pPr/>
              <a:t>12/5/2024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285A-03A2-44DE-9813-B101CA423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8C92-9B35-4B51-A972-F475D5051829}" type="datetimeFigureOut">
              <a:rPr lang="en-US" smtClean="0"/>
              <a:pPr/>
              <a:t>12/5/2024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285A-03A2-44DE-9813-B101CA423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her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12000"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158" y="304800"/>
            <a:ext cx="8230044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6977" y="1600201"/>
            <a:ext cx="4043064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476" y="1600201"/>
            <a:ext cx="4044547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173665" y="6400800"/>
            <a:ext cx="970335" cy="457200"/>
          </a:xfrm>
        </p:spPr>
        <p:txBody>
          <a:bodyPr/>
          <a:lstStyle>
            <a:lvl1pPr>
              <a:defRPr/>
            </a:lvl1pPr>
          </a:lstStyle>
          <a:p>
            <a:fld id="{AA1AB893-F6AA-4113-A9B6-14DA5032D0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5146443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3001912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A7C79C7-4AE6-C042-9D89-8D5A1AF1A8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5991" y="3429001"/>
            <a:ext cx="8532019" cy="2153265"/>
          </a:xfrm>
        </p:spPr>
        <p:txBody>
          <a:bodyPr anchor="t" anchorCtr="0"/>
          <a:lstStyle>
            <a:lvl1pPr algn="l">
              <a:defRPr sz="37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5991" y="5700253"/>
            <a:ext cx="8532020" cy="803787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6697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71700" y="6378350"/>
            <a:ext cx="1215591" cy="365125"/>
          </a:xfrm>
        </p:spPr>
        <p:txBody>
          <a:bodyPr/>
          <a:lstStyle/>
          <a:p>
            <a:fld id="{4456CCF3-A819-D449-A03B-4994F8EE7CC8}" type="datetime3">
              <a:rPr lang="en-US" smtClean="0"/>
              <a:t>5 December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Enrico Chesta | CERN Innovation </a:t>
            </a:r>
            <a:r>
              <a:rPr lang="en-US" dirty="0" err="1"/>
              <a:t>Programme</a:t>
            </a:r>
            <a:r>
              <a:rPr lang="en-US" dirty="0"/>
              <a:t> on Environmental Applications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5282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0461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E7E3-9F5E-5E49-9073-B3E5B1AB954B}" type="datetime3">
              <a:rPr lang="en-US" smtClean="0"/>
              <a:t>5 December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8932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bg>
      <p:bgPr>
        <a:blipFill dpi="0" rotWithShape="1">
          <a:blip r:embed="rId2" cstate="screen">
            <a:alphaModFix amt="1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ICHEP 2024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679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8C92-9B35-4B51-A972-F475D5051829}" type="datetimeFigureOut">
              <a:rPr lang="en-US" smtClean="0"/>
              <a:pPr/>
              <a:t>12/5/2024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285A-03A2-44DE-9813-B101CA423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302" y="2169047"/>
            <a:ext cx="189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5791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0461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659D3-2942-4D4A-AC5A-CF2CF66AEA44}" type="datetime1">
              <a:rPr lang="fr-CH" smtClean="0"/>
              <a:t>05.12.2024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6340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598" y="710117"/>
            <a:ext cx="1492818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5991" y="3429001"/>
            <a:ext cx="8532019" cy="2153265"/>
          </a:xfrm>
        </p:spPr>
        <p:txBody>
          <a:bodyPr anchor="t" anchorCtr="0"/>
          <a:lstStyle>
            <a:lvl1pPr algn="l">
              <a:defRPr sz="37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5991" y="5700253"/>
            <a:ext cx="8532020" cy="803787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021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109FC-9BC5-C645-B50B-6F2AEF3BE61D}" type="datetime1">
              <a:rPr lang="fr-CH" smtClean="0"/>
              <a:t>05.12.2024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022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88" indent="-196454"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50" indent="-195263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56" indent="-202406">
              <a:buSzPct val="100000"/>
              <a:buFont typeface="Arial" panose="020B0604020202020204" pitchFamily="34" charset="0"/>
              <a:buChar char="•"/>
              <a:tabLst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73CB2-A744-F343-8845-137CF9672F7D}" type="datetime1">
              <a:rPr lang="fr-CH" smtClean="0"/>
              <a:t>05.12.2024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8115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CB07A-C663-414C-9B15-5BF980E595FE}" type="datetime1">
              <a:rPr lang="fr-CH" smtClean="0"/>
              <a:t>05.12.2024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1" y="1439863"/>
            <a:ext cx="8532019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9084099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9144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6710" y="-52466"/>
            <a:ext cx="3087290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100">
                <a:solidFill>
                  <a:schemeClr val="bg1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575">
                <a:solidFill>
                  <a:schemeClr val="bg1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bg1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B060F-C732-594D-B1EE-ABF69D579D42}" type="datetime1">
              <a:rPr lang="fr-CH" smtClean="0"/>
              <a:t>05.12.2024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0980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592264"/>
            <a:ext cx="4212431" cy="460851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92265"/>
            <a:ext cx="4208860" cy="4608511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7B9C-72C2-AA4B-8176-838ECA839477}" type="datetime1">
              <a:rPr lang="fr-CH" smtClean="0"/>
              <a:t>05.12.2024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5456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592264"/>
            <a:ext cx="4212431" cy="668337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5991" y="2427287"/>
            <a:ext cx="4212431" cy="3762376"/>
          </a:xfrm>
        </p:spPr>
        <p:txBody>
          <a:bodyPr/>
          <a:lstStyle>
            <a:lvl1pPr marL="243000" indent="-243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04966"/>
            <a:ext cx="4212450" cy="655634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427287"/>
            <a:ext cx="4208860" cy="3762376"/>
          </a:xfrm>
        </p:spPr>
        <p:txBody>
          <a:bodyPr/>
          <a:lstStyle>
            <a:lvl1pPr marL="243000" indent="-243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78F2-0221-DD44-8477-1DE65C701B53}" type="datetime1">
              <a:rPr lang="fr-CH" smtClean="0"/>
              <a:t>05.12.2024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8899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373593"/>
            <a:ext cx="4212431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598658"/>
            <a:ext cx="421243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8" y="0"/>
            <a:ext cx="451842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65CAB8-4D29-3349-BD4F-39AFA0CF0DA1}" type="datetime1">
              <a:rPr lang="fr-CH" smtClean="0"/>
              <a:t>05.12.2024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698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8C92-9B35-4B51-A972-F475D5051829}" type="datetimeFigureOut">
              <a:rPr lang="en-US" smtClean="0"/>
              <a:pPr/>
              <a:t>12/5/2024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285A-03A2-44DE-9813-B101CA423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373593"/>
            <a:ext cx="8532018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598658"/>
            <a:ext cx="421243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603A099-6994-8D40-876C-0ACD48342EED}" type="datetime1">
              <a:rPr lang="fr-CH" smtClean="0"/>
              <a:t>05.12.2024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9" y="1592264"/>
            <a:ext cx="4212431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625579" y="3969704"/>
            <a:ext cx="4212431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1029930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373593"/>
            <a:ext cx="8532018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598658"/>
            <a:ext cx="27813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C5141F0-4859-1D4D-B145-B281DD1F5D5F}" type="datetime1">
              <a:rPr lang="fr-CH" smtClean="0"/>
              <a:t>05.12.2024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56710" y="1592264"/>
            <a:ext cx="27813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3511" y="3969704"/>
            <a:ext cx="2744499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194447" y="1592264"/>
            <a:ext cx="2744499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194447" y="3978016"/>
            <a:ext cx="2744499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3334354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592264"/>
            <a:ext cx="4212431" cy="668337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04966"/>
            <a:ext cx="4212450" cy="655634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2420939"/>
            <a:ext cx="4212431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3BEE6B5-2D35-D641-B0AF-2C133D9FC907}" type="datetime1">
              <a:rPr lang="fr-CH" smtClean="0"/>
              <a:t>05.12.2024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629151" y="2420939"/>
            <a:ext cx="4212431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3030411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592264"/>
            <a:ext cx="27813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56710" y="1604966"/>
            <a:ext cx="2784890" cy="655634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2420939"/>
            <a:ext cx="27813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56710" y="2416176"/>
            <a:ext cx="278489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190385" y="1601228"/>
            <a:ext cx="2781301" cy="668337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190386" y="2429903"/>
            <a:ext cx="27813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EB99243-E426-9A4F-BE92-3C59A0E0DCD9}" type="datetime1">
              <a:rPr lang="fr-CH" smtClean="0"/>
              <a:t>05.12.2024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9027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087290" y="1601377"/>
            <a:ext cx="297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087290" y="2732443"/>
            <a:ext cx="2969419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5FD176DE-BBC5-F244-B3CF-566674C9D795}" type="datetime1">
              <a:rPr lang="fr-CH" smtClean="0"/>
              <a:t>05.12.2024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2456" y="5078525"/>
            <a:ext cx="297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038" y="1601377"/>
            <a:ext cx="2969419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6174291" y="5078525"/>
            <a:ext cx="297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174291" y="1601377"/>
            <a:ext cx="2969419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5259156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9582" y="1592263"/>
            <a:ext cx="8532018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4294189"/>
            <a:ext cx="2781300" cy="1906587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1" y="4294189"/>
            <a:ext cx="2749153" cy="1906587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4175FD9-0037-E745-8735-35B3C6E976B9}" type="datetime1">
              <a:rPr lang="fr-CH" smtClean="0"/>
              <a:t>05.12.2024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1" y="4294189"/>
            <a:ext cx="2777349" cy="1906587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372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9144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4294189"/>
            <a:ext cx="27813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1" y="4294189"/>
            <a:ext cx="2749153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EE90F96-D4A2-5046-A528-D18F6742DE13}" type="datetime1">
              <a:rPr lang="fr-CH" smtClean="0"/>
              <a:t>05.12.2024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1" y="4294189"/>
            <a:ext cx="2777349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0728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1709739"/>
            <a:ext cx="8532019" cy="2852737"/>
          </a:xfrm>
        </p:spPr>
        <p:txBody>
          <a:bodyPr anchor="b"/>
          <a:lstStyle>
            <a:lvl1pPr>
              <a:defRPr sz="37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0" y="4589464"/>
            <a:ext cx="853202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accent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A541-0BE6-DA47-A853-3816CF250147}" type="datetime1">
              <a:rPr lang="fr-CH" smtClean="0"/>
              <a:t>05.12.2024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1887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8DADE-1D01-9642-B0E4-28F9EC42F56F}" type="datetime1">
              <a:rPr lang="fr-CH" smtClean="0"/>
              <a:t>05.12.2024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7146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28738-CA68-3444-91B1-DF32F656DAE4}" type="datetime1">
              <a:rPr lang="fr-CH" smtClean="0"/>
              <a:t>05.12.2024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47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8C92-9B35-4B51-A972-F475D5051829}" type="datetimeFigureOut">
              <a:rPr lang="en-US" smtClean="0"/>
              <a:pPr/>
              <a:t>12/5/2024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285A-03A2-44DE-9813-B101CA423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305991" y="6196406"/>
            <a:ext cx="85320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sz="1350" dirty="0" err="1"/>
              <a:t>home.cern</a:t>
            </a:r>
            <a:endParaRPr lang="en-US" sz="13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23928" y="2244864"/>
            <a:ext cx="1296144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37379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71700" y="6378350"/>
            <a:ext cx="1215591" cy="365125"/>
          </a:xfrm>
        </p:spPr>
        <p:txBody>
          <a:bodyPr/>
          <a:lstStyle/>
          <a:p>
            <a:fld id="{254836BF-5AE8-1147-BFEB-C97C1DCCA6E7}" type="datetime1">
              <a:rPr lang="fr-CH" smtClean="0"/>
              <a:t>05.12.2024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427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8C92-9B35-4B51-A972-F475D5051829}" type="datetimeFigureOut">
              <a:rPr lang="en-US" smtClean="0"/>
              <a:pPr/>
              <a:t>12/5/2024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285A-03A2-44DE-9813-B101CA423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8C92-9B35-4B51-A972-F475D5051829}" type="datetimeFigureOut">
              <a:rPr lang="en-US" smtClean="0"/>
              <a:pPr/>
              <a:t>12/5/2024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285A-03A2-44DE-9813-B101CA423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8C92-9B35-4B51-A972-F475D5051829}" type="datetimeFigureOut">
              <a:rPr lang="en-US" smtClean="0"/>
              <a:pPr/>
              <a:t>12/5/2024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285A-03A2-44DE-9813-B101CA423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8C92-9B35-4B51-A972-F475D5051829}" type="datetimeFigureOut">
              <a:rPr lang="en-US" smtClean="0"/>
              <a:pPr/>
              <a:t>12/5/2024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285A-03A2-44DE-9813-B101CA423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8C92-9B35-4B51-A972-F475D5051829}" type="datetimeFigureOut">
              <a:rPr lang="en-US" smtClean="0"/>
              <a:pPr/>
              <a:t>12/5/2024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285A-03A2-44DE-9813-B101CA423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40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20" Type="http://schemas.openxmlformats.org/officeDocument/2006/relationships/slideLayout" Target="../slideLayouts/slideLayout39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24" Type="http://schemas.openxmlformats.org/officeDocument/2006/relationships/image" Target="../media/image5.png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8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Relationship Id="rId22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48C92-9B35-4B51-A972-F475D5051829}" type="datetimeFigureOut">
              <a:rPr lang="en-US" smtClean="0"/>
              <a:pPr/>
              <a:t>12/5/2024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E285A-03A2-44DE-9813-B101CA423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991" y="373593"/>
            <a:ext cx="8532019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9144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2" y="1592263"/>
            <a:ext cx="8532018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>
                <a:solidFill>
                  <a:schemeClr val="bg1"/>
                </a:solidFill>
              </a:defRPr>
            </a:lvl1pPr>
          </a:lstStyle>
          <a:p>
            <a:fld id="{5F264922-E2F6-4C48-87A6-CDAEC0962444}" type="datetime1">
              <a:rPr lang="fr-CH" smtClean="0"/>
              <a:t>05.12.2024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406858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86" r:id="rId18"/>
    <p:sldLayoutId id="2147483687" r:id="rId19"/>
    <p:sldLayoutId id="2147483688" r:id="rId20"/>
    <p:sldLayoutId id="2147483689" r:id="rId21"/>
    <p:sldLayoutId id="2147483690" r:id="rId22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1350"/>
        </a:spcBef>
        <a:spcAft>
          <a:spcPts val="300"/>
        </a:spcAft>
        <a:buFont typeface="Arial"/>
        <a:buNone/>
        <a:tabLst/>
        <a:defRPr sz="1575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242888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charset="0"/>
        <a:buChar char="•"/>
        <a:tabLst/>
        <a:defRPr sz="135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75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2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image" Target="../media/image72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12" Type="http://schemas.openxmlformats.org/officeDocument/2006/relationships/image" Target="../media/image71.png"/><Relationship Id="rId17" Type="http://schemas.openxmlformats.org/officeDocument/2006/relationships/image" Target="../media/image75.png"/><Relationship Id="rId2" Type="http://schemas.openxmlformats.org/officeDocument/2006/relationships/notesSlide" Target="../notesSlides/notesSlide2.xml"/><Relationship Id="rId16" Type="http://schemas.openxmlformats.org/officeDocument/2006/relationships/hyperlink" Target="https://home.cern/news/news/knowledge-sharing/future-colliders-and-fusion-reactors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.png"/><Relationship Id="rId11" Type="http://schemas.openxmlformats.org/officeDocument/2006/relationships/image" Target="../media/image70.png"/><Relationship Id="rId5" Type="http://schemas.openxmlformats.org/officeDocument/2006/relationships/image" Target="../media/image64.png"/><Relationship Id="rId15" Type="http://schemas.openxmlformats.org/officeDocument/2006/relationships/image" Target="../media/image74.png"/><Relationship Id="rId10" Type="http://schemas.openxmlformats.org/officeDocument/2006/relationships/image" Target="../media/image69.png"/><Relationship Id="rId4" Type="http://schemas.openxmlformats.org/officeDocument/2006/relationships/image" Target="../media/image63.svg"/><Relationship Id="rId9" Type="http://schemas.openxmlformats.org/officeDocument/2006/relationships/image" Target="../media/image68.png"/><Relationship Id="rId14" Type="http://schemas.openxmlformats.org/officeDocument/2006/relationships/image" Target="../media/image7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7.png"/><Relationship Id="rId7" Type="http://schemas.openxmlformats.org/officeDocument/2006/relationships/image" Target="../media/image7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svg"/><Relationship Id="rId11" Type="http://schemas.openxmlformats.org/officeDocument/2006/relationships/image" Target="../media/image82.png"/><Relationship Id="rId5" Type="http://schemas.openxmlformats.org/officeDocument/2006/relationships/image" Target="../media/image62.png"/><Relationship Id="rId10" Type="http://schemas.openxmlformats.org/officeDocument/2006/relationships/image" Target="../media/image81.png"/><Relationship Id="rId4" Type="http://schemas.openxmlformats.org/officeDocument/2006/relationships/image" Target="../media/image78.svg"/><Relationship Id="rId9" Type="http://schemas.openxmlformats.org/officeDocument/2006/relationships/hyperlink" Target="https://home.web.cern.ch/news/news/knowledge-sharing/supernode-and-cern-collaborate-new-solutions-renewable-energy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emf"/><Relationship Id="rId3" Type="http://schemas.openxmlformats.org/officeDocument/2006/relationships/image" Target="../media/image85.png"/><Relationship Id="rId7" Type="http://schemas.openxmlformats.org/officeDocument/2006/relationships/image" Target="../media/image63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png"/><Relationship Id="rId11" Type="http://schemas.openxmlformats.org/officeDocument/2006/relationships/hyperlink" Target="https://www.airbus.com/sites/g/files/jlcbta136/files/2022-12/PR_Airbus%20and%20CERN%20to%20partner%20in%20Superconductivity.pdf" TargetMode="External"/><Relationship Id="rId5" Type="http://schemas.openxmlformats.org/officeDocument/2006/relationships/image" Target="../media/image78.svg"/><Relationship Id="rId10" Type="http://schemas.openxmlformats.org/officeDocument/2006/relationships/image" Target="../media/image87.png"/><Relationship Id="rId4" Type="http://schemas.openxmlformats.org/officeDocument/2006/relationships/image" Target="../media/image77.png"/><Relationship Id="rId9" Type="http://schemas.openxmlformats.org/officeDocument/2006/relationships/hyperlink" Target="https://kt.cern/news/press-release/knowledge-sharing/cern-and-airbus-partnership-future-clean-aviation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77.png"/><Relationship Id="rId7" Type="http://schemas.openxmlformats.org/officeDocument/2006/relationships/image" Target="../media/image8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svg"/><Relationship Id="rId5" Type="http://schemas.openxmlformats.org/officeDocument/2006/relationships/image" Target="../media/image62.png"/><Relationship Id="rId10" Type="http://schemas.openxmlformats.org/officeDocument/2006/relationships/image" Target="../media/image91.png"/><Relationship Id="rId4" Type="http://schemas.openxmlformats.org/officeDocument/2006/relationships/image" Target="../media/image78.svg"/><Relationship Id="rId9" Type="http://schemas.openxmlformats.org/officeDocument/2006/relationships/hyperlink" Target="https://www.youtube.com/watch?v=hBe1lnln444&amp;list=PLAk-9e5KQYEo-nU2UduQ1Bf8Okr2dPuh8&amp;index=1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svg"/><Relationship Id="rId3" Type="http://schemas.openxmlformats.org/officeDocument/2006/relationships/image" Target="../media/image77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10" Type="http://schemas.openxmlformats.org/officeDocument/2006/relationships/image" Target="../media/image96.png"/><Relationship Id="rId4" Type="http://schemas.openxmlformats.org/officeDocument/2006/relationships/image" Target="../media/image78.svg"/><Relationship Id="rId9" Type="http://schemas.openxmlformats.org/officeDocument/2006/relationships/image" Target="../media/image95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svg"/><Relationship Id="rId7" Type="http://schemas.openxmlformats.org/officeDocument/2006/relationships/image" Target="../media/image63.sv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png"/><Relationship Id="rId5" Type="http://schemas.openxmlformats.org/officeDocument/2006/relationships/image" Target="../media/image99.jpeg"/><Relationship Id="rId4" Type="http://schemas.openxmlformats.org/officeDocument/2006/relationships/image" Target="../media/image9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sv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78.svg"/><Relationship Id="rId7" Type="http://schemas.openxmlformats.org/officeDocument/2006/relationships/image" Target="../media/image10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1.png"/><Relationship Id="rId5" Type="http://schemas.openxmlformats.org/officeDocument/2006/relationships/image" Target="../media/image63.svg"/><Relationship Id="rId4" Type="http://schemas.openxmlformats.org/officeDocument/2006/relationships/image" Target="../media/image6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home.cern/news/news/knowledge-sharing/abb-and-cern-identify-174-energy-saving-opportunity-laboratorys-cooling" TargetMode="External"/><Relationship Id="rId3" Type="http://schemas.openxmlformats.org/officeDocument/2006/relationships/image" Target="../media/image105.png"/><Relationship Id="rId7" Type="http://schemas.openxmlformats.org/officeDocument/2006/relationships/image" Target="../media/image63.sv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png"/><Relationship Id="rId5" Type="http://schemas.openxmlformats.org/officeDocument/2006/relationships/image" Target="../media/image78.svg"/><Relationship Id="rId4" Type="http://schemas.openxmlformats.org/officeDocument/2006/relationships/image" Target="../media/image77.png"/><Relationship Id="rId9" Type="http://schemas.openxmlformats.org/officeDocument/2006/relationships/image" Target="../media/image106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108.png"/><Relationship Id="rId7" Type="http://schemas.openxmlformats.org/officeDocument/2006/relationships/image" Target="../media/image13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svg"/><Relationship Id="rId11" Type="http://schemas.openxmlformats.org/officeDocument/2006/relationships/image" Target="../media/image84.pn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microsoft.com/office/2007/relationships/hdphoto" Target="../media/hdphoto1.wdp"/><Relationship Id="rId9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sv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7.png"/><Relationship Id="rId18" Type="http://schemas.openxmlformats.org/officeDocument/2006/relationships/image" Target="../media/image42.png"/><Relationship Id="rId26" Type="http://schemas.openxmlformats.org/officeDocument/2006/relationships/image" Target="../media/image50.png"/><Relationship Id="rId3" Type="http://schemas.openxmlformats.org/officeDocument/2006/relationships/image" Target="../media/image27.png"/><Relationship Id="rId21" Type="http://schemas.openxmlformats.org/officeDocument/2006/relationships/image" Target="../media/image45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17" Type="http://schemas.openxmlformats.org/officeDocument/2006/relationships/image" Target="../media/image41.png"/><Relationship Id="rId25" Type="http://schemas.openxmlformats.org/officeDocument/2006/relationships/image" Target="../media/image49.png"/><Relationship Id="rId33" Type="http://schemas.openxmlformats.org/officeDocument/2006/relationships/image" Target="../media/image57.png"/><Relationship Id="rId2" Type="http://schemas.openxmlformats.org/officeDocument/2006/relationships/image" Target="../media/image26.jpg"/><Relationship Id="rId16" Type="http://schemas.openxmlformats.org/officeDocument/2006/relationships/image" Target="../media/image40.png"/><Relationship Id="rId20" Type="http://schemas.openxmlformats.org/officeDocument/2006/relationships/image" Target="../media/image44.png"/><Relationship Id="rId29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24" Type="http://schemas.openxmlformats.org/officeDocument/2006/relationships/image" Target="../media/image48.png"/><Relationship Id="rId32" Type="http://schemas.openxmlformats.org/officeDocument/2006/relationships/image" Target="../media/image56.pn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23" Type="http://schemas.openxmlformats.org/officeDocument/2006/relationships/image" Target="../media/image47.png"/><Relationship Id="rId28" Type="http://schemas.openxmlformats.org/officeDocument/2006/relationships/image" Target="../media/image52.png"/><Relationship Id="rId10" Type="http://schemas.openxmlformats.org/officeDocument/2006/relationships/image" Target="../media/image34.png"/><Relationship Id="rId19" Type="http://schemas.openxmlformats.org/officeDocument/2006/relationships/image" Target="../media/image43.png"/><Relationship Id="rId31" Type="http://schemas.openxmlformats.org/officeDocument/2006/relationships/image" Target="../media/image55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Relationship Id="rId22" Type="http://schemas.openxmlformats.org/officeDocument/2006/relationships/image" Target="../media/image46.png"/><Relationship Id="rId27" Type="http://schemas.openxmlformats.org/officeDocument/2006/relationships/image" Target="../media/image51.png"/><Relationship Id="rId30" Type="http://schemas.openxmlformats.org/officeDocument/2006/relationships/image" Target="../media/image54.png"/><Relationship Id="rId8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Inputs to CERN Environmental Report 2023-24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600" y="5319735"/>
            <a:ext cx="5256585" cy="803787"/>
          </a:xfrm>
        </p:spPr>
        <p:txBody>
          <a:bodyPr/>
          <a:lstStyle/>
          <a:p>
            <a:r>
              <a:rPr lang="en-US" sz="1350" dirty="0"/>
              <a:t>Enrico Chesta</a:t>
            </a:r>
          </a:p>
          <a:p>
            <a:r>
              <a:rPr lang="en-US" sz="1350" dirty="0"/>
              <a:t>IPT/KT </a:t>
            </a:r>
          </a:p>
          <a:p>
            <a:r>
              <a:rPr lang="en-US" sz="1350" dirty="0"/>
              <a:t>December 2024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51" y="2093557"/>
            <a:ext cx="9073009" cy="2797368"/>
          </a:xfrm>
          <a:prstGeom prst="rect">
            <a:avLst/>
          </a:prstGeom>
        </p:spPr>
      </p:pic>
      <p:sp>
        <p:nvSpPr>
          <p:cNvPr id="26" name="Title 2"/>
          <p:cNvSpPr txBox="1">
            <a:spLocks/>
          </p:cNvSpPr>
          <p:nvPr/>
        </p:nvSpPr>
        <p:spPr>
          <a:xfrm>
            <a:off x="94872" y="377309"/>
            <a:ext cx="8841952" cy="129762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defRPr/>
            </a:pPr>
            <a:r>
              <a:rPr lang="en-GB" sz="4000" dirty="0">
                <a:solidFill>
                  <a:schemeClr val="accent1">
                    <a:lumMod val="75000"/>
                  </a:schemeClr>
                </a:solidFill>
              </a:rPr>
              <a:t>CIPEA - Poles of Competence in Environmental Applications</a:t>
            </a:r>
            <a:endParaRPr kumimoji="0" lang="en-GB" sz="40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B1E4060-FCB2-5C39-BC13-72C70FE32C45}"/>
              </a:ext>
            </a:extLst>
          </p:cNvPr>
          <p:cNvSpPr/>
          <p:nvPr/>
        </p:nvSpPr>
        <p:spPr>
          <a:xfrm>
            <a:off x="1386569" y="2158979"/>
            <a:ext cx="3208163" cy="576424"/>
          </a:xfrm>
          <a:prstGeom prst="roundRect">
            <a:avLst/>
          </a:prstGeom>
          <a:noFill/>
          <a:ln w="317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04F7F80-B0CB-8895-D4B4-1AF76C5693FA}"/>
              </a:ext>
            </a:extLst>
          </p:cNvPr>
          <p:cNvSpPr/>
          <p:nvPr/>
        </p:nvSpPr>
        <p:spPr>
          <a:xfrm>
            <a:off x="4707116" y="2158979"/>
            <a:ext cx="3194678" cy="576424"/>
          </a:xfrm>
          <a:prstGeom prst="roundRect">
            <a:avLst/>
          </a:prstGeom>
          <a:noFill/>
          <a:ln w="317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D29318B-B324-5D42-7BBA-1797C3B98F73}"/>
              </a:ext>
            </a:extLst>
          </p:cNvPr>
          <p:cNvSpPr/>
          <p:nvPr/>
        </p:nvSpPr>
        <p:spPr>
          <a:xfrm>
            <a:off x="4716793" y="2852576"/>
            <a:ext cx="3194679" cy="576424"/>
          </a:xfrm>
          <a:prstGeom prst="roundRect">
            <a:avLst/>
          </a:prstGeom>
          <a:noFill/>
          <a:ln w="317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2D11EF6-C7AC-53B5-328F-809B7BAD1110}"/>
              </a:ext>
            </a:extLst>
          </p:cNvPr>
          <p:cNvSpPr/>
          <p:nvPr/>
        </p:nvSpPr>
        <p:spPr>
          <a:xfrm>
            <a:off x="1403648" y="3572656"/>
            <a:ext cx="3208163" cy="576424"/>
          </a:xfrm>
          <a:prstGeom prst="roundRect">
            <a:avLst/>
          </a:prstGeom>
          <a:noFill/>
          <a:ln w="317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9706217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  <a:defRPr/>
            </a:pPr>
            <a:r>
              <a:rPr lang="en-US" sz="40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CIPEA On-going Projects Examples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DD40A2-BF3F-EFA1-021C-5D098F30484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630" r="22176" b="-2"/>
          <a:stretch/>
        </p:blipFill>
        <p:spPr>
          <a:xfrm>
            <a:off x="457200" y="1600200"/>
            <a:ext cx="4038600" cy="4525963"/>
          </a:xfrm>
          <a:prstGeom prst="rect">
            <a:avLst/>
          </a:prstGeom>
          <a:noFill/>
        </p:spPr>
      </p:pic>
      <p:pic>
        <p:nvPicPr>
          <p:cNvPr id="6" name="Picture 5" descr="A logo with blue lines and text&#10;&#10;Description automatically generated with medium confidence">
            <a:extLst>
              <a:ext uri="{FF2B5EF4-FFF2-40B4-BE49-F238E27FC236}">
                <a16:creationId xmlns:a16="http://schemas.microsoft.com/office/drawing/2014/main" id="{BE53DFF1-D3D5-0990-5F3D-C6C48CA0A8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15" r="26854" b="1"/>
          <a:stretch/>
        </p:blipFill>
        <p:spPr>
          <a:xfrm>
            <a:off x="4648200" y="1600200"/>
            <a:ext cx="4038600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366197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F9DB832-F2C6-0307-5084-AB91BB7A7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13315"/>
            <a:ext cx="9180512" cy="498743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9ECBC8D-34CA-6C88-76AD-F93FB68F5BA3}"/>
              </a:ext>
            </a:extLst>
          </p:cNvPr>
          <p:cNvSpPr/>
          <p:nvPr/>
        </p:nvSpPr>
        <p:spPr>
          <a:xfrm>
            <a:off x="0" y="1013314"/>
            <a:ext cx="9180512" cy="4987435"/>
          </a:xfrm>
          <a:prstGeom prst="rect">
            <a:avLst/>
          </a:prstGeom>
          <a:solidFill>
            <a:schemeClr val="tx2">
              <a:alpha val="64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E73A93-EAFB-125C-258B-F73E46FF49D9}"/>
              </a:ext>
            </a:extLst>
          </p:cNvPr>
          <p:cNvSpPr txBox="1"/>
          <p:nvPr/>
        </p:nvSpPr>
        <p:spPr>
          <a:xfrm>
            <a:off x="323528" y="1340768"/>
            <a:ext cx="7452828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fr-CH" sz="4500" b="1" dirty="0">
                <a:solidFill>
                  <a:srgbClr val="FFFFFF"/>
                </a:solidFill>
                <a:latin typeface="Raleway" pitchFamily="2" charset="0"/>
              </a:rPr>
              <a:t>Fusion </a:t>
            </a:r>
            <a:r>
              <a:rPr lang="fr-CH" sz="4500" b="1" dirty="0" err="1">
                <a:solidFill>
                  <a:srgbClr val="FFFFFF"/>
                </a:solidFill>
                <a:latin typeface="Raleway" pitchFamily="2" charset="0"/>
              </a:rPr>
              <a:t>Systems</a:t>
            </a:r>
            <a:r>
              <a:rPr lang="fr-CH" sz="4500" b="1" dirty="0">
                <a:solidFill>
                  <a:srgbClr val="FFFFFF"/>
                </a:solidFill>
                <a:latin typeface="Raleway" pitchFamily="2" charset="0"/>
              </a:rPr>
              <a:t> </a:t>
            </a:r>
            <a:endParaRPr lang="en-GB" sz="2700" b="1" dirty="0">
              <a:solidFill>
                <a:srgbClr val="FFFFFF"/>
              </a:solidFill>
              <a:latin typeface="Raleway" pitchFamily="2" charset="0"/>
            </a:endParaRP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957A8765-5931-37E4-654A-4D603FFC9E77}"/>
              </a:ext>
            </a:extLst>
          </p:cNvPr>
          <p:cNvSpPr txBox="1">
            <a:spLocks/>
          </p:cNvSpPr>
          <p:nvPr/>
        </p:nvSpPr>
        <p:spPr>
          <a:xfrm>
            <a:off x="2915816" y="4239090"/>
            <a:ext cx="6211046" cy="781968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vert="horz" lIns="20574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GB" sz="2400" dirty="0">
                <a:solidFill>
                  <a:srgbClr val="124585"/>
                </a:solidFill>
                <a:latin typeface="Arial"/>
              </a:rPr>
              <a:t>Magnetic confinement fusion devices – </a:t>
            </a:r>
          </a:p>
          <a:p>
            <a:pPr defTabSz="685800">
              <a:defRPr/>
            </a:pPr>
            <a:r>
              <a:rPr lang="en-GB" sz="2400" dirty="0">
                <a:solidFill>
                  <a:srgbClr val="124585"/>
                </a:solidFill>
                <a:latin typeface="Arial"/>
              </a:rPr>
              <a:t>System design and components testing</a:t>
            </a:r>
          </a:p>
        </p:txBody>
      </p:sp>
      <p:pic>
        <p:nvPicPr>
          <p:cNvPr id="8" name="Graphic 23">
            <a:extLst>
              <a:ext uri="{FF2B5EF4-FFF2-40B4-BE49-F238E27FC236}">
                <a16:creationId xmlns:a16="http://schemas.microsoft.com/office/drawing/2014/main" id="{BDAEF0B0-8805-A6CF-7C83-5F932B2D28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84368" y="114664"/>
            <a:ext cx="1096930" cy="109693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52714EE-B6C6-9A91-5956-9754B0C9FF93}"/>
              </a:ext>
            </a:extLst>
          </p:cNvPr>
          <p:cNvSpPr txBox="1"/>
          <p:nvPr/>
        </p:nvSpPr>
        <p:spPr>
          <a:xfrm>
            <a:off x="162702" y="210919"/>
            <a:ext cx="24685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800" b="1" noProof="0" dirty="0">
                <a:solidFill>
                  <a:srgbClr val="D8DF52"/>
                </a:solidFill>
              </a:rPr>
              <a:t>RENEWABLE AND</a:t>
            </a:r>
          </a:p>
          <a:p>
            <a:r>
              <a:rPr lang="en-GB" sz="1800" b="1" noProof="0" dirty="0">
                <a:solidFill>
                  <a:srgbClr val="D8DF52"/>
                </a:solidFill>
              </a:rPr>
              <a:t>LOW-CARBON ENERGY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F1DDC2-6E6B-7DFE-A390-D744BFC57CFB}"/>
              </a:ext>
            </a:extLst>
          </p:cNvPr>
          <p:cNvSpPr txBox="1"/>
          <p:nvPr/>
        </p:nvSpPr>
        <p:spPr>
          <a:xfrm>
            <a:off x="4283968" y="361728"/>
            <a:ext cx="14401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800" b="1" u="sng" noProof="0" dirty="0">
                <a:solidFill>
                  <a:srgbClr val="D8DF52"/>
                </a:solidFill>
              </a:rPr>
              <a:t>Production</a:t>
            </a:r>
          </a:p>
        </p:txBody>
      </p:sp>
    </p:spTree>
    <p:extLst>
      <p:ext uri="{BB962C8B-B14F-4D97-AF65-F5344CB8AC3E}">
        <p14:creationId xmlns:p14="http://schemas.microsoft.com/office/powerpoint/2010/main" val="21011068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FE73A93-EAFB-125C-258B-F73E46FF49D9}"/>
              </a:ext>
            </a:extLst>
          </p:cNvPr>
          <p:cNvSpPr txBox="1"/>
          <p:nvPr/>
        </p:nvSpPr>
        <p:spPr>
          <a:xfrm>
            <a:off x="155077" y="909528"/>
            <a:ext cx="7452828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fr-CH" sz="4500" b="1" dirty="0">
                <a:solidFill>
                  <a:srgbClr val="FFFFFF"/>
                </a:solidFill>
                <a:latin typeface="Raleway" pitchFamily="2" charset="0"/>
              </a:rPr>
              <a:t>EMP2</a:t>
            </a:r>
            <a:endParaRPr lang="en-GB" sz="2700" b="1" dirty="0">
              <a:solidFill>
                <a:srgbClr val="FFFFFF"/>
              </a:solidFill>
              <a:latin typeface="Raleway" pitchFamily="2" charset="0"/>
            </a:endParaRP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5EC70DA0-297E-2C52-A75E-7675E983FB0B}"/>
              </a:ext>
            </a:extLst>
          </p:cNvPr>
          <p:cNvSpPr txBox="1">
            <a:spLocks/>
          </p:cNvSpPr>
          <p:nvPr/>
        </p:nvSpPr>
        <p:spPr>
          <a:xfrm>
            <a:off x="116570" y="601004"/>
            <a:ext cx="8833846" cy="540060"/>
          </a:xfrm>
          <a:prstGeom prst="rect">
            <a:avLst/>
          </a:prstGeom>
          <a:solidFill>
            <a:schemeClr val="bg1"/>
          </a:solidFill>
        </p:spPr>
        <p:txBody>
          <a:bodyPr vert="horz" lIns="20574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685800">
              <a:defRPr/>
            </a:pPr>
            <a:r>
              <a:rPr lang="en-GB" sz="4000" dirty="0">
                <a:solidFill>
                  <a:schemeClr val="accent1">
                    <a:lumMod val="75000"/>
                  </a:schemeClr>
                </a:solidFill>
              </a:rPr>
              <a:t>Supporting system level R&amp;D and component testing for fusion systems</a:t>
            </a:r>
          </a:p>
          <a:p>
            <a:pPr defTabSz="685800">
              <a:defRPr/>
            </a:pPr>
            <a:endParaRPr lang="en-GB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B06C2E8-F518-3F0B-4E55-CF84AE797614}"/>
              </a:ext>
            </a:extLst>
          </p:cNvPr>
          <p:cNvGrpSpPr/>
          <p:nvPr/>
        </p:nvGrpSpPr>
        <p:grpSpPr>
          <a:xfrm>
            <a:off x="165921" y="5376475"/>
            <a:ext cx="500634" cy="502995"/>
            <a:chOff x="10979478" y="4745110"/>
            <a:chExt cx="667512" cy="67066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2B5CBE3-5450-5A4F-6F6B-AB0FDA876C6A}"/>
                </a:ext>
              </a:extLst>
            </p:cNvPr>
            <p:cNvSpPr/>
            <p:nvPr/>
          </p:nvSpPr>
          <p:spPr>
            <a:xfrm>
              <a:off x="10979478" y="4745110"/>
              <a:ext cx="667512" cy="670660"/>
            </a:xfrm>
            <a:prstGeom prst="ellipse">
              <a:avLst/>
            </a:prstGeom>
            <a:solidFill>
              <a:srgbClr val="12458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135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15" name="Graphic 14" descr="Handshake outline">
              <a:extLst>
                <a:ext uri="{FF2B5EF4-FFF2-40B4-BE49-F238E27FC236}">
                  <a16:creationId xmlns:a16="http://schemas.microsoft.com/office/drawing/2014/main" id="{FB701036-EECF-AAA1-3D62-F855E1185E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1055122" y="4838779"/>
              <a:ext cx="548640" cy="548640"/>
            </a:xfrm>
            <a:prstGeom prst="rect">
              <a:avLst/>
            </a:prstGeom>
          </p:spPr>
        </p:pic>
      </p:grpSp>
      <p:sp>
        <p:nvSpPr>
          <p:cNvPr id="61" name="Google Shape;230;p4">
            <a:extLst>
              <a:ext uri="{FF2B5EF4-FFF2-40B4-BE49-F238E27FC236}">
                <a16:creationId xmlns:a16="http://schemas.microsoft.com/office/drawing/2014/main" id="{AE2EED2A-166F-E723-389C-3D2682424535}"/>
              </a:ext>
            </a:extLst>
          </p:cNvPr>
          <p:cNvSpPr/>
          <p:nvPr/>
        </p:nvSpPr>
        <p:spPr>
          <a:xfrm>
            <a:off x="777732" y="1133391"/>
            <a:ext cx="7872239" cy="628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285750" indent="-285750" defTabSz="685800">
              <a:spcBef>
                <a:spcPts val="450"/>
              </a:spcBef>
              <a:buClr>
                <a:srgbClr val="0033A0"/>
              </a:buClr>
              <a:buSzPts val="1800"/>
              <a:buFontTx/>
              <a:buChar char="-"/>
              <a:defRPr/>
            </a:pPr>
            <a:r>
              <a:rPr lang="en-GB" sz="1400" dirty="0">
                <a:solidFill>
                  <a:srgbClr val="124585"/>
                </a:solidFill>
                <a:latin typeface="Arial"/>
              </a:rPr>
              <a:t>Design, modelling and testing of critical components for magnetic confinement fusion devices</a:t>
            </a:r>
          </a:p>
          <a:p>
            <a:pPr marL="285750" indent="-285750" defTabSz="685800">
              <a:spcBef>
                <a:spcPts val="450"/>
              </a:spcBef>
              <a:buClr>
                <a:srgbClr val="0033A0"/>
              </a:buClr>
              <a:buSzPts val="1800"/>
              <a:buFontTx/>
              <a:buChar char="-"/>
              <a:defRPr/>
            </a:pPr>
            <a:r>
              <a:rPr lang="en-GB" sz="1400" dirty="0">
                <a:solidFill>
                  <a:srgbClr val="124585"/>
                </a:solidFill>
                <a:latin typeface="Arial"/>
              </a:rPr>
              <a:t>Assessing the mechanical properties of steels for tokamaks casing at cryogenic temperatures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109EA1-89E9-672E-E63F-D4D377AFE8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7885" y="5539633"/>
            <a:ext cx="1372637" cy="6863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CEB2DD3-97C4-00C8-CAF5-9B053AFA9E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65004" y="5736261"/>
            <a:ext cx="1439073" cy="3475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A09914B-BBF2-5D36-8594-C33E877F8EE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42464" y="5681273"/>
            <a:ext cx="1737757" cy="41808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01E40E9-54D0-0470-1A05-6BEA5C91E3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1192" y="4169839"/>
            <a:ext cx="4072330" cy="121664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7D6678-7934-9350-DBC4-473FF2EF7BE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52868" y="2415948"/>
            <a:ext cx="3987874" cy="150156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3CBCD11-C4F3-8BE3-7A3C-8F04F96E961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82584" y="3988740"/>
            <a:ext cx="2552407" cy="165906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5FFA303-F0E2-FBDB-5729-1A84CFA5E415}"/>
              </a:ext>
            </a:extLst>
          </p:cNvPr>
          <p:cNvSpPr txBox="1"/>
          <p:nvPr/>
        </p:nvSpPr>
        <p:spPr>
          <a:xfrm>
            <a:off x="743414" y="1857149"/>
            <a:ext cx="67824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spcBef>
                <a:spcPts val="450"/>
              </a:spcBef>
              <a:buClr>
                <a:srgbClr val="0033A0"/>
              </a:buClr>
              <a:buSzPts val="1800"/>
              <a:defRPr/>
            </a:pPr>
            <a:r>
              <a:rPr lang="en-US" sz="1400" b="1" dirty="0">
                <a:solidFill>
                  <a:srgbClr val="124585"/>
                </a:solidFill>
                <a:latin typeface="Arial"/>
              </a:rPr>
              <a:t>Impact: </a:t>
            </a:r>
            <a:r>
              <a:rPr lang="en-US" sz="1400" dirty="0">
                <a:solidFill>
                  <a:srgbClr val="124585"/>
                </a:solidFill>
                <a:latin typeface="Arial"/>
              </a:rPr>
              <a:t>Accelerating availability of unlimited affordable low-carbon fusion energy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780DFEA-C81E-73F7-9B14-1B42B1B1FCE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7066" y="2384282"/>
            <a:ext cx="1951205" cy="156820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C1CCB4E-2B84-1246-9EA8-3DED6649232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73920" y="5563960"/>
            <a:ext cx="1012024" cy="5791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6DBCD28-3CBC-310D-21E0-C872615C93C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596125" y="2209222"/>
            <a:ext cx="2615411" cy="29629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6247DE6-2F45-A06E-420D-B026225FA21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12503" y="5570678"/>
            <a:ext cx="845225" cy="56759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7A0EF2C-22DA-0145-7EFB-D804BF230A1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006623" y="5393774"/>
            <a:ext cx="615265" cy="75165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320574E-E37A-A252-35C5-440A8726CB65}"/>
              </a:ext>
            </a:extLst>
          </p:cNvPr>
          <p:cNvSpPr txBox="1"/>
          <p:nvPr/>
        </p:nvSpPr>
        <p:spPr>
          <a:xfrm>
            <a:off x="6228184" y="5077968"/>
            <a:ext cx="29330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hlinkClick r:id="rId16"/>
              </a:rPr>
              <a:t>https://home.cern/news/news/knowledge-sharing/future-colliders-and-fusion-reactors</a:t>
            </a:r>
            <a:r>
              <a:rPr lang="en-GB" sz="1200" dirty="0"/>
              <a:t> 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A28F781-EBA2-3377-D2D4-EB76C00C8426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4942" y="1752924"/>
            <a:ext cx="499915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4208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working on a machine&#10;&#10;Description automatically generated">
            <a:extLst>
              <a:ext uri="{FF2B5EF4-FFF2-40B4-BE49-F238E27FC236}">
                <a16:creationId xmlns:a16="http://schemas.microsoft.com/office/drawing/2014/main" id="{6231D315-B8AF-3876-AF85-FA66A54F0A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574" r="1399"/>
          <a:stretch/>
        </p:blipFill>
        <p:spPr>
          <a:xfrm>
            <a:off x="0" y="954258"/>
            <a:ext cx="9144000" cy="502002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1D85728-FA94-A410-09D3-40C5255FE43F}"/>
              </a:ext>
            </a:extLst>
          </p:cNvPr>
          <p:cNvSpPr/>
          <p:nvPr/>
        </p:nvSpPr>
        <p:spPr>
          <a:xfrm>
            <a:off x="12135" y="954258"/>
            <a:ext cx="9119729" cy="5020022"/>
          </a:xfrm>
          <a:prstGeom prst="rect">
            <a:avLst/>
          </a:prstGeom>
          <a:solidFill>
            <a:schemeClr val="tx2">
              <a:alpha val="64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5EC70DA0-297E-2C52-A75E-7675E983FB0B}"/>
              </a:ext>
            </a:extLst>
          </p:cNvPr>
          <p:cNvSpPr txBox="1">
            <a:spLocks/>
          </p:cNvSpPr>
          <p:nvPr/>
        </p:nvSpPr>
        <p:spPr>
          <a:xfrm>
            <a:off x="1979712" y="3969061"/>
            <a:ext cx="7164288" cy="761747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vert="horz" lIns="20574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solidFill>
                  <a:srgbClr val="124585"/>
                </a:solidFill>
              </a:rPr>
              <a:t>IVAC-RED: Insulation </a:t>
            </a:r>
            <a:r>
              <a:rPr lang="en-GB" sz="2400" dirty="0" err="1">
                <a:solidFill>
                  <a:srgbClr val="124585"/>
                </a:solidFill>
              </a:rPr>
              <a:t>VACuum</a:t>
            </a:r>
            <a:r>
              <a:rPr lang="en-GB" sz="2400" dirty="0">
                <a:solidFill>
                  <a:srgbClr val="124585"/>
                </a:solidFill>
              </a:rPr>
              <a:t> of superconducting cables for Renewable Energy Distribution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52931A-40A6-36BE-A8E4-E2FDB919C72C}"/>
              </a:ext>
            </a:extLst>
          </p:cNvPr>
          <p:cNvSpPr txBox="1"/>
          <p:nvPr/>
        </p:nvSpPr>
        <p:spPr>
          <a:xfrm>
            <a:off x="394344" y="1356234"/>
            <a:ext cx="8586954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4500" b="1" dirty="0">
                <a:solidFill>
                  <a:schemeClr val="bg1"/>
                </a:solidFill>
                <a:latin typeface="Raleway" pitchFamily="2" charset="0"/>
              </a:rPr>
              <a:t>Cryostats for SC </a:t>
            </a:r>
            <a:r>
              <a:rPr lang="fr-CH" sz="4500" b="1" dirty="0" err="1">
                <a:solidFill>
                  <a:schemeClr val="bg1"/>
                </a:solidFill>
                <a:latin typeface="Raleway" pitchFamily="2" charset="0"/>
              </a:rPr>
              <a:t>powerlines</a:t>
            </a:r>
            <a:endParaRPr lang="en-GB" sz="2700" b="1" dirty="0">
              <a:solidFill>
                <a:schemeClr val="bg1"/>
              </a:solidFill>
              <a:latin typeface="Raleway" pitchFamily="2" charset="0"/>
            </a:endParaRPr>
          </a:p>
        </p:txBody>
      </p:sp>
      <p:pic>
        <p:nvPicPr>
          <p:cNvPr id="10" name="Graphic 23">
            <a:extLst>
              <a:ext uri="{FF2B5EF4-FFF2-40B4-BE49-F238E27FC236}">
                <a16:creationId xmlns:a16="http://schemas.microsoft.com/office/drawing/2014/main" id="{DA120349-AA4A-025C-73B5-C695C73F17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84368" y="114664"/>
            <a:ext cx="1096930" cy="109693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D81B148-5760-D62A-1E0E-3791B08A4276}"/>
              </a:ext>
            </a:extLst>
          </p:cNvPr>
          <p:cNvSpPr txBox="1"/>
          <p:nvPr/>
        </p:nvSpPr>
        <p:spPr>
          <a:xfrm>
            <a:off x="162702" y="210919"/>
            <a:ext cx="24685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800" b="1" noProof="0" dirty="0">
                <a:solidFill>
                  <a:srgbClr val="D8DF52"/>
                </a:solidFill>
              </a:rPr>
              <a:t>RENEWABLE AND</a:t>
            </a:r>
          </a:p>
          <a:p>
            <a:r>
              <a:rPr lang="en-GB" sz="1800" b="1" noProof="0" dirty="0">
                <a:solidFill>
                  <a:srgbClr val="D8DF52"/>
                </a:solidFill>
              </a:rPr>
              <a:t>LOW-CARBON ENERGY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F593370-FCFF-2BD2-D16F-C6583A91328D}"/>
              </a:ext>
            </a:extLst>
          </p:cNvPr>
          <p:cNvSpPr txBox="1"/>
          <p:nvPr/>
        </p:nvSpPr>
        <p:spPr>
          <a:xfrm>
            <a:off x="4283968" y="361728"/>
            <a:ext cx="14401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800" b="1" u="sng" noProof="0" dirty="0">
                <a:solidFill>
                  <a:srgbClr val="D8DF52"/>
                </a:solidFill>
              </a:rPr>
              <a:t>Distribution</a:t>
            </a:r>
          </a:p>
        </p:txBody>
      </p:sp>
    </p:spTree>
    <p:extLst>
      <p:ext uri="{BB962C8B-B14F-4D97-AF65-F5344CB8AC3E}">
        <p14:creationId xmlns:p14="http://schemas.microsoft.com/office/powerpoint/2010/main" val="33175335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FE73A93-EAFB-125C-258B-F73E46FF49D9}"/>
              </a:ext>
            </a:extLst>
          </p:cNvPr>
          <p:cNvSpPr txBox="1"/>
          <p:nvPr/>
        </p:nvSpPr>
        <p:spPr>
          <a:xfrm>
            <a:off x="155077" y="909528"/>
            <a:ext cx="7452828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4500" b="1" dirty="0">
                <a:solidFill>
                  <a:schemeClr val="bg1"/>
                </a:solidFill>
                <a:latin typeface="Raleway" pitchFamily="2" charset="0"/>
              </a:rPr>
              <a:t>EMP2</a:t>
            </a:r>
            <a:endParaRPr lang="en-GB" sz="2700" b="1" dirty="0">
              <a:solidFill>
                <a:schemeClr val="bg1"/>
              </a:solidFill>
              <a:latin typeface="Raleway" pitchFamily="2" charset="0"/>
            </a:endParaRP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5EC70DA0-297E-2C52-A75E-7675E983FB0B}"/>
              </a:ext>
            </a:extLst>
          </p:cNvPr>
          <p:cNvSpPr txBox="1">
            <a:spLocks/>
          </p:cNvSpPr>
          <p:nvPr/>
        </p:nvSpPr>
        <p:spPr>
          <a:xfrm>
            <a:off x="226815" y="503892"/>
            <a:ext cx="8475932" cy="540060"/>
          </a:xfrm>
          <a:prstGeom prst="rect">
            <a:avLst/>
          </a:prstGeom>
          <a:solidFill>
            <a:schemeClr val="bg1"/>
          </a:solidFill>
        </p:spPr>
        <p:txBody>
          <a:bodyPr vert="horz" lIns="20574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dirty="0">
                <a:solidFill>
                  <a:srgbClr val="124585"/>
                </a:solidFill>
              </a:rPr>
              <a:t>Vacuum compatibility of materials for long-range superconducting cables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1B6BE92-1185-721E-271D-625CF437648E}"/>
              </a:ext>
            </a:extLst>
          </p:cNvPr>
          <p:cNvGrpSpPr/>
          <p:nvPr/>
        </p:nvGrpSpPr>
        <p:grpSpPr>
          <a:xfrm>
            <a:off x="302986" y="2682619"/>
            <a:ext cx="500634" cy="502995"/>
            <a:chOff x="4331828" y="1431667"/>
            <a:chExt cx="667512" cy="67066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1B29510-2659-199E-E9D1-4A05A84144B9}"/>
                </a:ext>
              </a:extLst>
            </p:cNvPr>
            <p:cNvSpPr/>
            <p:nvPr/>
          </p:nvSpPr>
          <p:spPr>
            <a:xfrm>
              <a:off x="4331828" y="1431667"/>
              <a:ext cx="667512" cy="670660"/>
            </a:xfrm>
            <a:prstGeom prst="ellipse">
              <a:avLst/>
            </a:prstGeom>
            <a:solidFill>
              <a:srgbClr val="12458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pic>
          <p:nvPicPr>
            <p:cNvPr id="19" name="Graphic 18" descr="Bullseye with solid fill">
              <a:extLst>
                <a:ext uri="{FF2B5EF4-FFF2-40B4-BE49-F238E27FC236}">
                  <a16:creationId xmlns:a16="http://schemas.microsoft.com/office/drawing/2014/main" id="{6D004126-1549-E5B2-06F7-1A1413E178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391040" y="1486808"/>
              <a:ext cx="548640" cy="548640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487DF93-66A4-ADB1-2801-829BA4EAB798}"/>
              </a:ext>
            </a:extLst>
          </p:cNvPr>
          <p:cNvGrpSpPr/>
          <p:nvPr/>
        </p:nvGrpSpPr>
        <p:grpSpPr>
          <a:xfrm>
            <a:off x="185219" y="5442183"/>
            <a:ext cx="500634" cy="502995"/>
            <a:chOff x="10979478" y="4745110"/>
            <a:chExt cx="667512" cy="67066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F70FC03-F8B8-EB20-0062-0F771CF1EE56}"/>
                </a:ext>
              </a:extLst>
            </p:cNvPr>
            <p:cNvSpPr/>
            <p:nvPr/>
          </p:nvSpPr>
          <p:spPr>
            <a:xfrm>
              <a:off x="10979478" y="4745110"/>
              <a:ext cx="667512" cy="670660"/>
            </a:xfrm>
            <a:prstGeom prst="ellipse">
              <a:avLst/>
            </a:prstGeom>
            <a:solidFill>
              <a:srgbClr val="12458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pic>
          <p:nvPicPr>
            <p:cNvPr id="11" name="Graphic 10" descr="Handshake outline">
              <a:extLst>
                <a:ext uri="{FF2B5EF4-FFF2-40B4-BE49-F238E27FC236}">
                  <a16:creationId xmlns:a16="http://schemas.microsoft.com/office/drawing/2014/main" id="{EEF8914D-51AA-BFB8-FE96-48D38144D8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1055122" y="4838779"/>
              <a:ext cx="548640" cy="548640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3B4E9680-C9BB-385E-5C72-A6863357A6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67227" y="3536397"/>
            <a:ext cx="3746811" cy="2106541"/>
          </a:xfrm>
          <a:prstGeom prst="rect">
            <a:avLst/>
          </a:prstGeom>
        </p:spPr>
      </p:pic>
      <p:pic>
        <p:nvPicPr>
          <p:cNvPr id="5" name="Picture 4" descr="A logo with blue and orange letters&#10;&#10;Description automatically generated">
            <a:extLst>
              <a:ext uri="{FF2B5EF4-FFF2-40B4-BE49-F238E27FC236}">
                <a16:creationId xmlns:a16="http://schemas.microsoft.com/office/drawing/2014/main" id="{61077D94-25DC-BA3D-C0F9-C5F45E39103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537" y="5582606"/>
            <a:ext cx="2324192" cy="65056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C26597D-F768-2798-A3E6-B7739D2EE60E}"/>
              </a:ext>
            </a:extLst>
          </p:cNvPr>
          <p:cNvSpPr txBox="1"/>
          <p:nvPr/>
        </p:nvSpPr>
        <p:spPr>
          <a:xfrm>
            <a:off x="1037317" y="2530551"/>
            <a:ext cx="380504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buClr>
                <a:srgbClr val="0033A0"/>
              </a:buClr>
              <a:buSzPts val="1800"/>
            </a:pPr>
            <a:r>
              <a:rPr lang="en-US" sz="1400" b="1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Impact: </a:t>
            </a:r>
            <a:r>
              <a:rPr lang="en-US" sz="1400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Minimizing losses, cost and footprint of long-range renewable energy power transmission, for both terrestrial and submarine applications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007B40C-FC01-708B-7281-1687D70B967C}"/>
              </a:ext>
            </a:extLst>
          </p:cNvPr>
          <p:cNvSpPr txBox="1"/>
          <p:nvPr/>
        </p:nvSpPr>
        <p:spPr>
          <a:xfrm>
            <a:off x="4973969" y="5737429"/>
            <a:ext cx="414045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hlinkClick r:id="rId9"/>
              </a:rPr>
              <a:t>https://home.web.cern.ch/news/news/knowledge-sharing/supernode-and-cern-collaborate-new-solutions-renewable-energy</a:t>
            </a:r>
            <a:r>
              <a:rPr lang="en-GB" sz="1050" dirty="0"/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1A7EEB2-C9E8-AF71-B7CD-77CC747C1B8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91865" y="3536397"/>
            <a:ext cx="3629955" cy="204185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E5AB37B-1357-A8D8-4899-CDA444D9F79F}"/>
              </a:ext>
            </a:extLst>
          </p:cNvPr>
          <p:cNvSpPr txBox="1"/>
          <p:nvPr/>
        </p:nvSpPr>
        <p:spPr>
          <a:xfrm>
            <a:off x="302986" y="1460584"/>
            <a:ext cx="4625162" cy="10182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450"/>
              </a:spcBef>
              <a:buClr>
                <a:srgbClr val="0033A0"/>
              </a:buClr>
              <a:buSzPts val="1800"/>
              <a:buFontTx/>
              <a:buChar char="-"/>
            </a:pPr>
            <a:r>
              <a:rPr lang="en-GB" sz="1400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Permeability and outgassing measurements of candidate materials for the insulating system of superconducting cables</a:t>
            </a:r>
          </a:p>
          <a:p>
            <a:pPr marL="285750" indent="-285750">
              <a:spcBef>
                <a:spcPts val="450"/>
              </a:spcBef>
              <a:buClr>
                <a:srgbClr val="0033A0"/>
              </a:buClr>
              <a:buSzPts val="1800"/>
              <a:buFontTx/>
              <a:buChar char="-"/>
            </a:pPr>
            <a:r>
              <a:rPr lang="en-GB" sz="1400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of dedicated test rig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A7E34E5-4CC8-FC7C-C348-740C6033E89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52150" y="1352698"/>
            <a:ext cx="3738104" cy="210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6124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BAB703A-D0BC-B183-26F8-4547E1DC7E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02732"/>
            <a:ext cx="9138636" cy="509801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9ECBC8D-34CA-6C88-76AD-F93FB68F5BA3}"/>
              </a:ext>
            </a:extLst>
          </p:cNvPr>
          <p:cNvSpPr/>
          <p:nvPr/>
        </p:nvSpPr>
        <p:spPr>
          <a:xfrm>
            <a:off x="7132" y="916605"/>
            <a:ext cx="9119729" cy="5098020"/>
          </a:xfrm>
          <a:prstGeom prst="rect">
            <a:avLst/>
          </a:prstGeom>
          <a:solidFill>
            <a:schemeClr val="tx2">
              <a:alpha val="64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E73A93-EAFB-125C-258B-F73E46FF49D9}"/>
              </a:ext>
            </a:extLst>
          </p:cNvPr>
          <p:cNvSpPr txBox="1"/>
          <p:nvPr/>
        </p:nvSpPr>
        <p:spPr>
          <a:xfrm>
            <a:off x="273520" y="1370925"/>
            <a:ext cx="8586954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4500" b="1" dirty="0">
                <a:solidFill>
                  <a:schemeClr val="bg1"/>
                </a:solidFill>
                <a:latin typeface="Raleway" pitchFamily="2" charset="0"/>
              </a:rPr>
              <a:t>HTS for Electric Planes</a:t>
            </a:r>
            <a:endParaRPr lang="en-GB" sz="2700" b="1" dirty="0">
              <a:solidFill>
                <a:schemeClr val="bg1"/>
              </a:solidFill>
              <a:latin typeface="Raleway" pitchFamily="2" charset="0"/>
            </a:endParaRP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957A8765-5931-37E4-654A-4D603FFC9E77}"/>
              </a:ext>
            </a:extLst>
          </p:cNvPr>
          <p:cNvSpPr txBox="1">
            <a:spLocks/>
          </p:cNvSpPr>
          <p:nvPr/>
        </p:nvSpPr>
        <p:spPr>
          <a:xfrm>
            <a:off x="1331640" y="4239090"/>
            <a:ext cx="7759218" cy="781968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vert="horz" lIns="20574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solidFill>
                  <a:srgbClr val="124585"/>
                </a:solidFill>
              </a:rPr>
              <a:t>SCALE: Super-Conductors for Aviation with Low Emissions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6C8C571-6F73-C698-B15D-B001151F1A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8385" y="89516"/>
            <a:ext cx="1066648" cy="10726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1C29135-970A-1F3D-C25D-7C8F3E24ABAE}"/>
              </a:ext>
            </a:extLst>
          </p:cNvPr>
          <p:cNvSpPr txBox="1"/>
          <p:nvPr/>
        </p:nvSpPr>
        <p:spPr>
          <a:xfrm>
            <a:off x="179512" y="198403"/>
            <a:ext cx="28803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b="1" noProof="0" dirty="0">
                <a:solidFill>
                  <a:srgbClr val="004799"/>
                </a:solidFill>
              </a:rPr>
              <a:t>CLEAN TRANSPORTATION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b="1" noProof="0" dirty="0">
                <a:solidFill>
                  <a:srgbClr val="004799"/>
                </a:solidFill>
              </a:rPr>
              <a:t>AND FUTURE MOBILITY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DBA2516-BA23-E4E3-8016-AE4CA481FC36}"/>
              </a:ext>
            </a:extLst>
          </p:cNvPr>
          <p:cNvSpPr txBox="1"/>
          <p:nvPr/>
        </p:nvSpPr>
        <p:spPr>
          <a:xfrm>
            <a:off x="4355976" y="325396"/>
            <a:ext cx="1368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b="1" u="sng" noProof="0" dirty="0">
                <a:solidFill>
                  <a:srgbClr val="004799"/>
                </a:solidFill>
              </a:rPr>
              <a:t>Aviation</a:t>
            </a:r>
          </a:p>
        </p:txBody>
      </p:sp>
    </p:spTree>
    <p:extLst>
      <p:ext uri="{BB962C8B-B14F-4D97-AF65-F5344CB8AC3E}">
        <p14:creationId xmlns:p14="http://schemas.microsoft.com/office/powerpoint/2010/main" val="1905792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7F48CCB-B4AF-262F-78E0-385FC6E8B1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284" y="4935350"/>
            <a:ext cx="1442057" cy="1032992"/>
          </a:xfrm>
          <a:prstGeom prst="rect">
            <a:avLst/>
          </a:prstGeom>
        </p:spPr>
      </p:pic>
      <p:sp>
        <p:nvSpPr>
          <p:cNvPr id="9" name="Title 2">
            <a:extLst>
              <a:ext uri="{FF2B5EF4-FFF2-40B4-BE49-F238E27FC236}">
                <a16:creationId xmlns:a16="http://schemas.microsoft.com/office/drawing/2014/main" id="{5EC70DA0-297E-2C52-A75E-7675E983FB0B}"/>
              </a:ext>
            </a:extLst>
          </p:cNvPr>
          <p:cNvSpPr txBox="1">
            <a:spLocks/>
          </p:cNvSpPr>
          <p:nvPr/>
        </p:nvSpPr>
        <p:spPr>
          <a:xfrm>
            <a:off x="0" y="548559"/>
            <a:ext cx="9144000" cy="540060"/>
          </a:xfrm>
          <a:prstGeom prst="rect">
            <a:avLst/>
          </a:prstGeom>
          <a:solidFill>
            <a:schemeClr val="bg1"/>
          </a:solidFill>
        </p:spPr>
        <p:txBody>
          <a:bodyPr vert="horz" lIns="20574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dirty="0">
                <a:solidFill>
                  <a:srgbClr val="124585"/>
                </a:solidFill>
              </a:rPr>
              <a:t>SCALE: Demonstration of SC power distribution systems for future LH</a:t>
            </a:r>
            <a:r>
              <a:rPr lang="en-GB" sz="4000" baseline="-25000" dirty="0">
                <a:solidFill>
                  <a:srgbClr val="124585"/>
                </a:solidFill>
              </a:rPr>
              <a:t>2</a:t>
            </a:r>
            <a:r>
              <a:rPr lang="en-GB" sz="4000" dirty="0">
                <a:solidFill>
                  <a:srgbClr val="124585"/>
                </a:solidFill>
              </a:rPr>
              <a:t> planes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1B6BE92-1185-721E-271D-625CF437648E}"/>
              </a:ext>
            </a:extLst>
          </p:cNvPr>
          <p:cNvGrpSpPr/>
          <p:nvPr/>
        </p:nvGrpSpPr>
        <p:grpSpPr>
          <a:xfrm>
            <a:off x="105798" y="2703989"/>
            <a:ext cx="500634" cy="502995"/>
            <a:chOff x="4331828" y="1431667"/>
            <a:chExt cx="667512" cy="67066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1B29510-2659-199E-E9D1-4A05A84144B9}"/>
                </a:ext>
              </a:extLst>
            </p:cNvPr>
            <p:cNvSpPr/>
            <p:nvPr/>
          </p:nvSpPr>
          <p:spPr>
            <a:xfrm>
              <a:off x="4331828" y="1431667"/>
              <a:ext cx="667512" cy="670660"/>
            </a:xfrm>
            <a:prstGeom prst="ellipse">
              <a:avLst/>
            </a:prstGeom>
            <a:solidFill>
              <a:srgbClr val="12458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pic>
          <p:nvPicPr>
            <p:cNvPr id="19" name="Graphic 18" descr="Bullseye with solid fill">
              <a:extLst>
                <a:ext uri="{FF2B5EF4-FFF2-40B4-BE49-F238E27FC236}">
                  <a16:creationId xmlns:a16="http://schemas.microsoft.com/office/drawing/2014/main" id="{6D004126-1549-E5B2-06F7-1A1413E178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391040" y="1486808"/>
              <a:ext cx="548640" cy="548640"/>
            </a:xfrm>
            <a:prstGeom prst="rect">
              <a:avLst/>
            </a:prstGeom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B06C2E8-F518-3F0B-4E55-CF84AE797614}"/>
              </a:ext>
            </a:extLst>
          </p:cNvPr>
          <p:cNvGrpSpPr/>
          <p:nvPr/>
        </p:nvGrpSpPr>
        <p:grpSpPr>
          <a:xfrm>
            <a:off x="105798" y="5002551"/>
            <a:ext cx="500634" cy="502995"/>
            <a:chOff x="10979478" y="4745110"/>
            <a:chExt cx="667512" cy="67066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2B5CBE3-5450-5A4F-6F6B-AB0FDA876C6A}"/>
                </a:ext>
              </a:extLst>
            </p:cNvPr>
            <p:cNvSpPr/>
            <p:nvPr/>
          </p:nvSpPr>
          <p:spPr>
            <a:xfrm>
              <a:off x="10979478" y="4745110"/>
              <a:ext cx="667512" cy="670660"/>
            </a:xfrm>
            <a:prstGeom prst="ellipse">
              <a:avLst/>
            </a:prstGeom>
            <a:solidFill>
              <a:srgbClr val="12458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pic>
          <p:nvPicPr>
            <p:cNvPr id="15" name="Graphic 14" descr="Handshake outline">
              <a:extLst>
                <a:ext uri="{FF2B5EF4-FFF2-40B4-BE49-F238E27FC236}">
                  <a16:creationId xmlns:a16="http://schemas.microsoft.com/office/drawing/2014/main" id="{FB701036-EECF-AAA1-3D62-F855E1185E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1055122" y="4838779"/>
              <a:ext cx="548640" cy="548640"/>
            </a:xfrm>
            <a:prstGeom prst="rect">
              <a:avLst/>
            </a:prstGeom>
          </p:spPr>
        </p:pic>
      </p:grpSp>
      <p:sp>
        <p:nvSpPr>
          <p:cNvPr id="61" name="Google Shape;230;p4">
            <a:extLst>
              <a:ext uri="{FF2B5EF4-FFF2-40B4-BE49-F238E27FC236}">
                <a16:creationId xmlns:a16="http://schemas.microsoft.com/office/drawing/2014/main" id="{AE2EED2A-166F-E723-389C-3D2682424535}"/>
              </a:ext>
            </a:extLst>
          </p:cNvPr>
          <p:cNvSpPr/>
          <p:nvPr/>
        </p:nvSpPr>
        <p:spPr>
          <a:xfrm>
            <a:off x="0" y="1451458"/>
            <a:ext cx="6114490" cy="1059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285750" indent="-285750">
              <a:spcBef>
                <a:spcPts val="450"/>
              </a:spcBef>
              <a:buClr>
                <a:srgbClr val="0033A0"/>
              </a:buClr>
              <a:buSzPts val="1800"/>
              <a:buFontTx/>
              <a:buChar char="-"/>
            </a:pPr>
            <a:r>
              <a:rPr lang="en-GB" sz="1400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SCALE aims to promote the adaptation and adoption of superconducting technologies in airborne electrical distribution systems</a:t>
            </a:r>
          </a:p>
          <a:p>
            <a:pPr marL="285750" indent="-285750">
              <a:spcBef>
                <a:spcPts val="450"/>
              </a:spcBef>
              <a:buClr>
                <a:srgbClr val="0033A0"/>
              </a:buClr>
              <a:buSzPts val="1800"/>
              <a:buFontTx/>
              <a:buChar char="-"/>
            </a:pPr>
            <a:r>
              <a:rPr lang="en-GB" sz="1400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demonstrator consists of a DC link (cable and cryostat) with two current leads. The cooling system is based on gaseous helium.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B7FC150-D76B-9B90-3AD6-30D59C88CA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15794" y="3715916"/>
            <a:ext cx="4688857" cy="180834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789150C-742D-0E77-55D0-68C0D0F01CE2}"/>
              </a:ext>
            </a:extLst>
          </p:cNvPr>
          <p:cNvSpPr txBox="1"/>
          <p:nvPr/>
        </p:nvSpPr>
        <p:spPr>
          <a:xfrm>
            <a:off x="4260634" y="5603551"/>
            <a:ext cx="451336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hlinkClick r:id="rId9"/>
              </a:rPr>
              <a:t>https://kt.cern/news/press-release/knowledge-sharing/cern-and-airbus-partnership-future-clean-aviation</a:t>
            </a:r>
            <a:r>
              <a:rPr lang="en-GB" sz="1050" dirty="0"/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7E09620-4826-B1A3-60A9-117BE8813B4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11438" y="1572457"/>
            <a:ext cx="2970031" cy="20641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5DDC967-832B-C3D2-6EC2-5FCB3C6D34B2}"/>
              </a:ext>
            </a:extLst>
          </p:cNvPr>
          <p:cNvSpPr txBox="1"/>
          <p:nvPr/>
        </p:nvSpPr>
        <p:spPr>
          <a:xfrm>
            <a:off x="747232" y="2896461"/>
            <a:ext cx="4320480" cy="13619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33A0"/>
              </a:buClr>
              <a:buSzPts val="1800"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12458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Impact: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2458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Support critical decisions on advanced technologies for clean aviation with the ambition to:</a:t>
            </a:r>
          </a:p>
          <a:p>
            <a:pPr marL="557213" marR="0" lvl="1" indent="-214313" algn="l" defTabSz="9144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33A0"/>
              </a:buClr>
              <a:buSzPts val="18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2458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Halve weight and volume of components</a:t>
            </a:r>
          </a:p>
          <a:p>
            <a:pPr marL="557213" marR="0" lvl="1" indent="-214313" algn="l" defTabSz="9144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33A0"/>
              </a:buClr>
              <a:buSzPts val="18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2458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Reduce voltage to below 500V </a:t>
            </a:r>
          </a:p>
          <a:p>
            <a:pPr marL="557213" marR="0" lvl="1" indent="-214313" algn="l" defTabSz="9144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33A0"/>
              </a:buClr>
              <a:buSzPts val="18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2458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Increase system efficiency (+5-10%)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124585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6938C3-E28C-584D-BDD2-1B9A80C940A0}"/>
              </a:ext>
            </a:extLst>
          </p:cNvPr>
          <p:cNvSpPr txBox="1"/>
          <p:nvPr/>
        </p:nvSpPr>
        <p:spPr>
          <a:xfrm>
            <a:off x="7524505" y="5880549"/>
            <a:ext cx="14401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hlinkClick r:id="rId11"/>
              </a:rPr>
              <a:t>Joint press release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867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7BCDC78-3212-593D-D440-AA023D03B2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" y="913276"/>
            <a:ext cx="9150910" cy="508747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B25209B-1567-AF6E-09C8-460DB427190B}"/>
              </a:ext>
            </a:extLst>
          </p:cNvPr>
          <p:cNvSpPr/>
          <p:nvPr/>
        </p:nvSpPr>
        <p:spPr>
          <a:xfrm>
            <a:off x="-3749" y="913276"/>
            <a:ext cx="9151497" cy="5142162"/>
          </a:xfrm>
          <a:prstGeom prst="rect">
            <a:avLst/>
          </a:prstGeom>
          <a:solidFill>
            <a:schemeClr val="tx2">
              <a:alpha val="64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26F0A26-562F-3679-9705-ED152C1A88EB}"/>
              </a:ext>
            </a:extLst>
          </p:cNvPr>
          <p:cNvSpPr txBox="1"/>
          <p:nvPr/>
        </p:nvSpPr>
        <p:spPr>
          <a:xfrm>
            <a:off x="419826" y="1275048"/>
            <a:ext cx="7452828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fr-CH" sz="4500" b="1" dirty="0">
                <a:solidFill>
                  <a:srgbClr val="FFFFFF"/>
                </a:solidFill>
                <a:latin typeface="Raleway" pitchFamily="2" charset="0"/>
              </a:rPr>
              <a:t>L</a:t>
            </a:r>
            <a:r>
              <a:rPr lang="fr-CH" sz="4500" b="1" dirty="0" err="1">
                <a:solidFill>
                  <a:srgbClr val="FFFFFF"/>
                </a:solidFill>
                <a:latin typeface="Raleway" pitchFamily="2" charset="0"/>
              </a:rPr>
              <a:t>iquid</a:t>
            </a:r>
            <a:r>
              <a:rPr lang="fr-CH" sz="4500" b="1" dirty="0">
                <a:solidFill>
                  <a:srgbClr val="FFFFFF"/>
                </a:solidFill>
                <a:latin typeface="Raleway" pitchFamily="2" charset="0"/>
              </a:rPr>
              <a:t> </a:t>
            </a:r>
            <a:r>
              <a:rPr lang="fr-CH" sz="4500" b="1" dirty="0" err="1">
                <a:solidFill>
                  <a:srgbClr val="FFFFFF"/>
                </a:solidFill>
                <a:latin typeface="Raleway" pitchFamily="2" charset="0"/>
              </a:rPr>
              <a:t>Hydrogen</a:t>
            </a:r>
            <a:r>
              <a:rPr lang="fr-CH" sz="4500" b="1" dirty="0">
                <a:solidFill>
                  <a:srgbClr val="FFFFFF"/>
                </a:solidFill>
                <a:latin typeface="Raleway" pitchFamily="2" charset="0"/>
              </a:rPr>
              <a:t> </a:t>
            </a:r>
            <a:r>
              <a:rPr lang="fr-CH" sz="4500" b="1" dirty="0" err="1">
                <a:solidFill>
                  <a:srgbClr val="FFFFFF"/>
                </a:solidFill>
                <a:latin typeface="Raleway" pitchFamily="2" charset="0"/>
              </a:rPr>
              <a:t>storage</a:t>
            </a:r>
            <a:endParaRPr lang="en-GB" sz="2700" b="1" dirty="0">
              <a:solidFill>
                <a:srgbClr val="FFFFFF"/>
              </a:solidFill>
              <a:latin typeface="Raleway" pitchFamily="2" charset="0"/>
            </a:endParaRP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5EC70DA0-297E-2C52-A75E-7675E983FB0B}"/>
              </a:ext>
            </a:extLst>
          </p:cNvPr>
          <p:cNvSpPr txBox="1">
            <a:spLocks/>
          </p:cNvSpPr>
          <p:nvPr/>
        </p:nvSpPr>
        <p:spPr>
          <a:xfrm>
            <a:off x="899592" y="4077073"/>
            <a:ext cx="8244408" cy="673955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vert="horz" lIns="20574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solidFill>
                  <a:srgbClr val="124585"/>
                </a:solidFill>
              </a:rPr>
              <a:t>Development of large LH</a:t>
            </a:r>
            <a:r>
              <a:rPr lang="en-GB" sz="2400" baseline="-25000" dirty="0">
                <a:solidFill>
                  <a:srgbClr val="124585"/>
                </a:solidFill>
              </a:rPr>
              <a:t>2</a:t>
            </a:r>
            <a:r>
              <a:rPr lang="en-GB" sz="2400" dirty="0">
                <a:solidFill>
                  <a:srgbClr val="124585"/>
                </a:solidFill>
              </a:rPr>
              <a:t> tanks for maritime transportation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A8A41A1-E279-CA79-6C50-E0E3EA78B7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8385" y="89516"/>
            <a:ext cx="1066648" cy="10726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AE8B317-5B86-7B20-026B-45E5E0485A69}"/>
              </a:ext>
            </a:extLst>
          </p:cNvPr>
          <p:cNvSpPr txBox="1"/>
          <p:nvPr/>
        </p:nvSpPr>
        <p:spPr>
          <a:xfrm>
            <a:off x="179512" y="198403"/>
            <a:ext cx="28803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b="1" noProof="0" dirty="0">
                <a:solidFill>
                  <a:srgbClr val="004799"/>
                </a:solidFill>
              </a:rPr>
              <a:t>CLEAN TRANSPORTATION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b="1" noProof="0" dirty="0">
                <a:solidFill>
                  <a:srgbClr val="004799"/>
                </a:solidFill>
              </a:rPr>
              <a:t>AND FUTURE MOBILITY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9FCE26-164B-429A-5205-0FFE6BF2FCE7}"/>
              </a:ext>
            </a:extLst>
          </p:cNvPr>
          <p:cNvSpPr txBox="1"/>
          <p:nvPr/>
        </p:nvSpPr>
        <p:spPr>
          <a:xfrm>
            <a:off x="4355976" y="325396"/>
            <a:ext cx="1368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u="sng" dirty="0">
                <a:solidFill>
                  <a:srgbClr val="004799"/>
                </a:solidFill>
              </a:rPr>
              <a:t>Shipping</a:t>
            </a:r>
            <a:endParaRPr lang="en-GB" sz="1800" b="1" u="sng" noProof="0" dirty="0">
              <a:solidFill>
                <a:srgbClr val="0047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0547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FE73A93-EAFB-125C-258B-F73E46FF49D9}"/>
              </a:ext>
            </a:extLst>
          </p:cNvPr>
          <p:cNvSpPr txBox="1"/>
          <p:nvPr/>
        </p:nvSpPr>
        <p:spPr>
          <a:xfrm>
            <a:off x="155077" y="909528"/>
            <a:ext cx="7452828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4500" b="1" dirty="0">
                <a:solidFill>
                  <a:schemeClr val="bg1"/>
                </a:solidFill>
                <a:latin typeface="Raleway" pitchFamily="2" charset="0"/>
              </a:rPr>
              <a:t>EMP2</a:t>
            </a:r>
            <a:endParaRPr lang="en-GB" sz="2700" b="1" dirty="0">
              <a:solidFill>
                <a:schemeClr val="bg1"/>
              </a:solidFill>
              <a:latin typeface="Raleway" pitchFamily="2" charset="0"/>
            </a:endParaRP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5EC70DA0-297E-2C52-A75E-7675E983FB0B}"/>
              </a:ext>
            </a:extLst>
          </p:cNvPr>
          <p:cNvSpPr txBox="1">
            <a:spLocks/>
          </p:cNvSpPr>
          <p:nvPr/>
        </p:nvSpPr>
        <p:spPr>
          <a:xfrm>
            <a:off x="0" y="548559"/>
            <a:ext cx="9144000" cy="540060"/>
          </a:xfrm>
          <a:prstGeom prst="rect">
            <a:avLst/>
          </a:prstGeom>
          <a:solidFill>
            <a:schemeClr val="bg1"/>
          </a:solidFill>
        </p:spPr>
        <p:txBody>
          <a:bodyPr vert="horz" lIns="20574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dirty="0">
                <a:solidFill>
                  <a:srgbClr val="124585"/>
                </a:solidFill>
              </a:rPr>
              <a:t>Supporting the development of tanks for long-range maritime transport of LH</a:t>
            </a:r>
            <a:r>
              <a:rPr lang="en-GB" sz="4000" baseline="-25000" dirty="0">
                <a:solidFill>
                  <a:srgbClr val="124585"/>
                </a:solidFill>
              </a:rPr>
              <a:t>2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1B6BE92-1185-721E-271D-625CF437648E}"/>
              </a:ext>
            </a:extLst>
          </p:cNvPr>
          <p:cNvGrpSpPr/>
          <p:nvPr/>
        </p:nvGrpSpPr>
        <p:grpSpPr>
          <a:xfrm>
            <a:off x="93741" y="3356992"/>
            <a:ext cx="500634" cy="502995"/>
            <a:chOff x="4331828" y="1431667"/>
            <a:chExt cx="667512" cy="67066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1B29510-2659-199E-E9D1-4A05A84144B9}"/>
                </a:ext>
              </a:extLst>
            </p:cNvPr>
            <p:cNvSpPr/>
            <p:nvPr/>
          </p:nvSpPr>
          <p:spPr>
            <a:xfrm>
              <a:off x="4331828" y="1431667"/>
              <a:ext cx="667512" cy="670660"/>
            </a:xfrm>
            <a:prstGeom prst="ellipse">
              <a:avLst/>
            </a:prstGeom>
            <a:solidFill>
              <a:srgbClr val="12458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pic>
          <p:nvPicPr>
            <p:cNvPr id="19" name="Graphic 18" descr="Bullseye with solid fill">
              <a:extLst>
                <a:ext uri="{FF2B5EF4-FFF2-40B4-BE49-F238E27FC236}">
                  <a16:creationId xmlns:a16="http://schemas.microsoft.com/office/drawing/2014/main" id="{6D004126-1549-E5B2-06F7-1A1413E178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391040" y="1486808"/>
              <a:ext cx="548640" cy="548640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B0B2A22-212D-3EED-46E9-BBF2E269DB87}"/>
              </a:ext>
            </a:extLst>
          </p:cNvPr>
          <p:cNvGrpSpPr/>
          <p:nvPr/>
        </p:nvGrpSpPr>
        <p:grpSpPr>
          <a:xfrm>
            <a:off x="168325" y="4908173"/>
            <a:ext cx="500634" cy="502995"/>
            <a:chOff x="10979478" y="4745110"/>
            <a:chExt cx="667512" cy="67066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5E3D338-9FDB-52C5-4FC9-1ED9F30DC2BE}"/>
                </a:ext>
              </a:extLst>
            </p:cNvPr>
            <p:cNvSpPr/>
            <p:nvPr/>
          </p:nvSpPr>
          <p:spPr>
            <a:xfrm>
              <a:off x="10979478" y="4745110"/>
              <a:ext cx="667512" cy="670660"/>
            </a:xfrm>
            <a:prstGeom prst="ellipse">
              <a:avLst/>
            </a:prstGeom>
            <a:solidFill>
              <a:srgbClr val="12458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pic>
          <p:nvPicPr>
            <p:cNvPr id="13" name="Graphic 12" descr="Handshake outline">
              <a:extLst>
                <a:ext uri="{FF2B5EF4-FFF2-40B4-BE49-F238E27FC236}">
                  <a16:creationId xmlns:a16="http://schemas.microsoft.com/office/drawing/2014/main" id="{73E10A01-2355-360D-39E6-BF4A14AFEF7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1055122" y="4838779"/>
              <a:ext cx="548640" cy="548640"/>
            </a:xfrm>
            <a:prstGeom prst="rect">
              <a:avLst/>
            </a:prstGeom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B93DBF12-D0CE-D058-16AF-C9A89DD1EA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46011" y="3391589"/>
            <a:ext cx="3977215" cy="2238384"/>
          </a:xfrm>
          <a:prstGeom prst="rect">
            <a:avLst/>
          </a:prstGeom>
        </p:spPr>
      </p:pic>
      <p:pic>
        <p:nvPicPr>
          <p:cNvPr id="2" name="Picture 1" descr="A logo with blue letters&#10;&#10;Description automatically generated">
            <a:extLst>
              <a:ext uri="{FF2B5EF4-FFF2-40B4-BE49-F238E27FC236}">
                <a16:creationId xmlns:a16="http://schemas.microsoft.com/office/drawing/2014/main" id="{6C16DDCB-3C2C-4A50-5A88-DC2ECABE37B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925" y="5338624"/>
            <a:ext cx="1283965" cy="61905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911F7FF-7378-0432-E5A1-D861A44ED1F7}"/>
              </a:ext>
            </a:extLst>
          </p:cNvPr>
          <p:cNvSpPr txBox="1"/>
          <p:nvPr/>
        </p:nvSpPr>
        <p:spPr>
          <a:xfrm>
            <a:off x="4294358" y="5789182"/>
            <a:ext cx="4680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hlinkClick r:id="rId9"/>
              </a:rPr>
              <a:t>CERN and GTT enabling liquid hydrogen maritime transportation - Video</a:t>
            </a:r>
            <a:r>
              <a:rPr lang="en-GB" sz="1200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4377959-F286-9670-6EAC-313EED8E043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46011" y="1554922"/>
            <a:ext cx="3977457" cy="1802070"/>
          </a:xfrm>
          <a:prstGeom prst="rect">
            <a:avLst/>
          </a:prstGeom>
        </p:spPr>
      </p:pic>
      <p:sp>
        <p:nvSpPr>
          <p:cNvPr id="10" name="Google Shape;230;p4">
            <a:extLst>
              <a:ext uri="{FF2B5EF4-FFF2-40B4-BE49-F238E27FC236}">
                <a16:creationId xmlns:a16="http://schemas.microsoft.com/office/drawing/2014/main" id="{59A3EC2B-F14E-AB63-0BE6-590CEADF203F}"/>
              </a:ext>
            </a:extLst>
          </p:cNvPr>
          <p:cNvSpPr/>
          <p:nvPr/>
        </p:nvSpPr>
        <p:spPr>
          <a:xfrm>
            <a:off x="344058" y="1530042"/>
            <a:ext cx="4218371" cy="1769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3A0"/>
              </a:buClr>
              <a:buSzPts val="1800"/>
            </a:pPr>
            <a:r>
              <a:rPr lang="en-GB" sz="1400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to help GTT adapting procedures/designs for LNG to innovative LH2 tanks related to: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3A0"/>
              </a:buClr>
              <a:buSzPts val="1800"/>
              <a:buFontTx/>
              <a:buChar char="-"/>
            </a:pPr>
            <a:r>
              <a:rPr lang="en-GB" sz="1400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Materials specifications and quality control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3A0"/>
              </a:buClr>
              <a:buSzPts val="1800"/>
              <a:buFontTx/>
              <a:buChar char="-"/>
            </a:pPr>
            <a:r>
              <a:rPr lang="en-GB" sz="1400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Welding procedures to ensure leak-tightness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3A0"/>
              </a:buClr>
              <a:buSzPts val="1800"/>
              <a:buFontTx/>
              <a:buChar char="-"/>
            </a:pPr>
            <a:r>
              <a:rPr lang="en-GB" sz="1400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Materials test for vacuum insulation layer</a:t>
            </a:r>
          </a:p>
          <a:p>
            <a: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3A0"/>
              </a:buClr>
              <a:buSzPts val="1800"/>
            </a:pPr>
            <a:endParaRPr lang="en-GB" sz="1400" dirty="0">
              <a:solidFill>
                <a:srgbClr val="12458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B8A124-A37E-55ED-3178-060C2DAA7F8E}"/>
              </a:ext>
            </a:extLst>
          </p:cNvPr>
          <p:cNvSpPr txBox="1"/>
          <p:nvPr/>
        </p:nvSpPr>
        <p:spPr>
          <a:xfrm>
            <a:off x="867925" y="3519169"/>
            <a:ext cx="357912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3A0"/>
              </a:buClr>
              <a:buSzPts val="1800"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12458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Impact: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2458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Develop technologies to enable the maritime transport of liquid hydrogen </a:t>
            </a:r>
            <a:r>
              <a:rPr lang="en-GB" sz="1400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c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2458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onnect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2458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producers and consumers across the world enabling a green hydrogen economy.</a:t>
            </a:r>
          </a:p>
        </p:txBody>
      </p:sp>
    </p:spTree>
    <p:extLst>
      <p:ext uri="{BB962C8B-B14F-4D97-AF65-F5344CB8AC3E}">
        <p14:creationId xmlns:p14="http://schemas.microsoft.com/office/powerpoint/2010/main" val="3055031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6E834746-0608-7CAE-19C1-46F1840FCDDC}"/>
              </a:ext>
            </a:extLst>
          </p:cNvPr>
          <p:cNvSpPr txBox="1"/>
          <p:nvPr/>
        </p:nvSpPr>
        <p:spPr>
          <a:xfrm>
            <a:off x="2123728" y="1268760"/>
            <a:ext cx="6120680" cy="3570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</a:rPr>
              <a:t>Reminder:</a:t>
            </a:r>
          </a:p>
          <a:p>
            <a:endParaRPr lang="en-US" sz="3200" dirty="0">
              <a:solidFill>
                <a:srgbClr val="0070C0"/>
              </a:solidFill>
            </a:endParaRPr>
          </a:p>
          <a:p>
            <a:r>
              <a:rPr lang="en-US" sz="5400" dirty="0">
                <a:solidFill>
                  <a:srgbClr val="0070C0"/>
                </a:solidFill>
              </a:rPr>
              <a:t>Inputs to CERN Environmental Report 2021-22</a:t>
            </a:r>
            <a:endParaRPr lang="en-GB" sz="5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8613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A80ED38-ADB3-F6AE-B002-DAC4D734B0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56" t="2420" b="2420"/>
          <a:stretch/>
        </p:blipFill>
        <p:spPr>
          <a:xfrm>
            <a:off x="0" y="857251"/>
            <a:ext cx="9174789" cy="51435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9ECBC8D-34CA-6C88-76AD-F93FB68F5BA3}"/>
              </a:ext>
            </a:extLst>
          </p:cNvPr>
          <p:cNvSpPr/>
          <p:nvPr/>
        </p:nvSpPr>
        <p:spPr>
          <a:xfrm>
            <a:off x="9525" y="853454"/>
            <a:ext cx="9151497" cy="5143500"/>
          </a:xfrm>
          <a:prstGeom prst="rect">
            <a:avLst/>
          </a:prstGeom>
          <a:solidFill>
            <a:schemeClr val="tx2">
              <a:alpha val="64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E73A93-EAFB-125C-258B-F73E46FF49D9}"/>
              </a:ext>
            </a:extLst>
          </p:cNvPr>
          <p:cNvSpPr txBox="1"/>
          <p:nvPr/>
        </p:nvSpPr>
        <p:spPr>
          <a:xfrm>
            <a:off x="305526" y="1160748"/>
            <a:ext cx="7452828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4500" b="1" dirty="0">
                <a:solidFill>
                  <a:schemeClr val="bg1"/>
                </a:solidFill>
                <a:latin typeface="Raleway" pitchFamily="2" charset="0"/>
              </a:rPr>
              <a:t>EMP2</a:t>
            </a:r>
            <a:endParaRPr lang="en-GB" sz="2700" b="1" dirty="0">
              <a:solidFill>
                <a:schemeClr val="bg1"/>
              </a:solidFill>
              <a:latin typeface="Raleway" pitchFamily="2" charset="0"/>
            </a:endParaRP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5EC70DA0-297E-2C52-A75E-7675E983FB0B}"/>
              </a:ext>
            </a:extLst>
          </p:cNvPr>
          <p:cNvSpPr txBox="1">
            <a:spLocks/>
          </p:cNvSpPr>
          <p:nvPr/>
        </p:nvSpPr>
        <p:spPr>
          <a:xfrm>
            <a:off x="1698669" y="4105195"/>
            <a:ext cx="7452828" cy="781968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vert="horz" lIns="20574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solidFill>
                  <a:srgbClr val="124585"/>
                </a:solidFill>
              </a:rPr>
              <a:t>Environmental Modelling and Prediction Platform</a:t>
            </a:r>
          </a:p>
        </p:txBody>
      </p:sp>
      <p:pic>
        <p:nvPicPr>
          <p:cNvPr id="4" name="Graphic 19">
            <a:extLst>
              <a:ext uri="{FF2B5EF4-FFF2-40B4-BE49-F238E27FC236}">
                <a16:creationId xmlns:a16="http://schemas.microsoft.com/office/drawing/2014/main" id="{EFB9BEC7-1232-AB40-55D9-519E39278C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031438" y="4439"/>
            <a:ext cx="1080000" cy="108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9F54935-00D9-B151-68C9-EA5D0959F336}"/>
              </a:ext>
            </a:extLst>
          </p:cNvPr>
          <p:cNvSpPr txBox="1"/>
          <p:nvPr/>
        </p:nvSpPr>
        <p:spPr>
          <a:xfrm>
            <a:off x="107504" y="105781"/>
            <a:ext cx="26642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noProof="0" dirty="0">
                <a:solidFill>
                  <a:srgbClr val="47A59D"/>
                </a:solidFill>
              </a:rPr>
              <a:t>CLIMATE CHANGE AND</a:t>
            </a:r>
          </a:p>
          <a:p>
            <a:r>
              <a:rPr lang="en-GB" sz="1800" b="1" noProof="0" dirty="0">
                <a:solidFill>
                  <a:srgbClr val="47A59D"/>
                </a:solidFill>
              </a:rPr>
              <a:t>POLLUTION CONTROL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C3908CF-B42B-7A97-B09B-9BB922EABC4B}"/>
              </a:ext>
            </a:extLst>
          </p:cNvPr>
          <p:cNvSpPr txBox="1"/>
          <p:nvPr/>
        </p:nvSpPr>
        <p:spPr>
          <a:xfrm>
            <a:off x="4211960" y="205710"/>
            <a:ext cx="16561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u="sng" dirty="0">
                <a:solidFill>
                  <a:srgbClr val="47A59D"/>
                </a:solidFill>
              </a:rPr>
              <a:t>Modelling</a:t>
            </a:r>
            <a:endParaRPr lang="en-GB" sz="1800" b="1" u="sng" noProof="0" dirty="0">
              <a:solidFill>
                <a:srgbClr val="47A59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3715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FE73A93-EAFB-125C-258B-F73E46FF49D9}"/>
              </a:ext>
            </a:extLst>
          </p:cNvPr>
          <p:cNvSpPr txBox="1"/>
          <p:nvPr/>
        </p:nvSpPr>
        <p:spPr>
          <a:xfrm>
            <a:off x="145480" y="813932"/>
            <a:ext cx="7452828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4500" b="1" dirty="0">
                <a:solidFill>
                  <a:schemeClr val="bg1"/>
                </a:solidFill>
                <a:latin typeface="Raleway" pitchFamily="2" charset="0"/>
              </a:rPr>
              <a:t>EMP2</a:t>
            </a:r>
            <a:endParaRPr lang="en-GB" sz="2700" b="1" dirty="0">
              <a:solidFill>
                <a:schemeClr val="bg1"/>
              </a:solidFill>
              <a:latin typeface="Raleway" pitchFamily="2" charset="0"/>
            </a:endParaRP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5EC70DA0-297E-2C52-A75E-7675E983FB0B}"/>
              </a:ext>
            </a:extLst>
          </p:cNvPr>
          <p:cNvSpPr txBox="1">
            <a:spLocks/>
          </p:cNvSpPr>
          <p:nvPr/>
        </p:nvSpPr>
        <p:spPr>
          <a:xfrm>
            <a:off x="641666" y="487288"/>
            <a:ext cx="8157039" cy="540060"/>
          </a:xfrm>
          <a:prstGeom prst="rect">
            <a:avLst/>
          </a:prstGeom>
          <a:solidFill>
            <a:schemeClr val="bg1"/>
          </a:solidFill>
        </p:spPr>
        <p:txBody>
          <a:bodyPr vert="horz" lIns="20574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dirty="0">
                <a:solidFill>
                  <a:srgbClr val="124585"/>
                </a:solidFill>
              </a:rPr>
              <a:t>Environmental Modelling and Prediction Platform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1B6BE92-1185-721E-271D-625CF437648E}"/>
              </a:ext>
            </a:extLst>
          </p:cNvPr>
          <p:cNvGrpSpPr/>
          <p:nvPr/>
        </p:nvGrpSpPr>
        <p:grpSpPr>
          <a:xfrm>
            <a:off x="176788" y="2486127"/>
            <a:ext cx="500634" cy="502995"/>
            <a:chOff x="4331828" y="1431667"/>
            <a:chExt cx="667512" cy="67066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1B29510-2659-199E-E9D1-4A05A84144B9}"/>
                </a:ext>
              </a:extLst>
            </p:cNvPr>
            <p:cNvSpPr/>
            <p:nvPr/>
          </p:nvSpPr>
          <p:spPr>
            <a:xfrm>
              <a:off x="4331828" y="1431667"/>
              <a:ext cx="667512" cy="670660"/>
            </a:xfrm>
            <a:prstGeom prst="ellipse">
              <a:avLst/>
            </a:prstGeom>
            <a:solidFill>
              <a:srgbClr val="12458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pic>
          <p:nvPicPr>
            <p:cNvPr id="19" name="Graphic 18" descr="Bullseye with solid fill">
              <a:extLst>
                <a:ext uri="{FF2B5EF4-FFF2-40B4-BE49-F238E27FC236}">
                  <a16:creationId xmlns:a16="http://schemas.microsoft.com/office/drawing/2014/main" id="{6D004126-1549-E5B2-06F7-1A1413E178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391040" y="1486808"/>
              <a:ext cx="548640" cy="548640"/>
            </a:xfrm>
            <a:prstGeom prst="rect">
              <a:avLst/>
            </a:prstGeom>
          </p:spPr>
        </p:pic>
      </p:grpSp>
      <p:pic>
        <p:nvPicPr>
          <p:cNvPr id="27" name="Picture 26" descr="A blue and white logo&#10;&#10;Description automatically generated">
            <a:extLst>
              <a:ext uri="{FF2B5EF4-FFF2-40B4-BE49-F238E27FC236}">
                <a16:creationId xmlns:a16="http://schemas.microsoft.com/office/drawing/2014/main" id="{4DF7AE96-5404-E8CA-5363-BBB7268941D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33" b="26632"/>
          <a:stretch/>
        </p:blipFill>
        <p:spPr>
          <a:xfrm>
            <a:off x="984900" y="5453279"/>
            <a:ext cx="1080120" cy="495073"/>
          </a:xfrm>
          <a:prstGeom prst="rect">
            <a:avLst/>
          </a:prstGeom>
        </p:spPr>
      </p:pic>
      <p:pic>
        <p:nvPicPr>
          <p:cNvPr id="28" name="Picture 27" descr="A blue and black logo&#10;&#10;Description automatically generated">
            <a:extLst>
              <a:ext uri="{FF2B5EF4-FFF2-40B4-BE49-F238E27FC236}">
                <a16:creationId xmlns:a16="http://schemas.microsoft.com/office/drawing/2014/main" id="{77DDE36F-D6FF-309D-1351-A958F6CACA2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5402414"/>
            <a:ext cx="1266799" cy="633400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4B06C2E8-F518-3F0B-4E55-CF84AE797614}"/>
              </a:ext>
            </a:extLst>
          </p:cNvPr>
          <p:cNvGrpSpPr/>
          <p:nvPr/>
        </p:nvGrpSpPr>
        <p:grpSpPr>
          <a:xfrm>
            <a:off x="176620" y="4940898"/>
            <a:ext cx="500634" cy="502995"/>
            <a:chOff x="10979478" y="4745110"/>
            <a:chExt cx="667512" cy="67066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2B5CBE3-5450-5A4F-6F6B-AB0FDA876C6A}"/>
                </a:ext>
              </a:extLst>
            </p:cNvPr>
            <p:cNvSpPr/>
            <p:nvPr/>
          </p:nvSpPr>
          <p:spPr>
            <a:xfrm>
              <a:off x="10979478" y="4745110"/>
              <a:ext cx="667512" cy="670660"/>
            </a:xfrm>
            <a:prstGeom prst="ellipse">
              <a:avLst/>
            </a:prstGeom>
            <a:solidFill>
              <a:srgbClr val="12458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pic>
          <p:nvPicPr>
            <p:cNvPr id="15" name="Graphic 14" descr="Handshake outline">
              <a:extLst>
                <a:ext uri="{FF2B5EF4-FFF2-40B4-BE49-F238E27FC236}">
                  <a16:creationId xmlns:a16="http://schemas.microsoft.com/office/drawing/2014/main" id="{FB701036-EECF-AAA1-3D62-F855E1185E9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1055122" y="4838779"/>
              <a:ext cx="548640" cy="548640"/>
            </a:xfrm>
            <a:prstGeom prst="rect">
              <a:avLst/>
            </a:prstGeom>
          </p:spPr>
        </p:pic>
      </p:grpSp>
      <p:sp>
        <p:nvSpPr>
          <p:cNvPr id="61" name="Google Shape;230;p4">
            <a:extLst>
              <a:ext uri="{FF2B5EF4-FFF2-40B4-BE49-F238E27FC236}">
                <a16:creationId xmlns:a16="http://schemas.microsoft.com/office/drawing/2014/main" id="{AE2EED2A-166F-E723-389C-3D2682424535}"/>
              </a:ext>
            </a:extLst>
          </p:cNvPr>
          <p:cNvSpPr/>
          <p:nvPr/>
        </p:nvSpPr>
        <p:spPr>
          <a:xfrm>
            <a:off x="457679" y="3030478"/>
            <a:ext cx="4215893" cy="2049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>
              <a:spcBef>
                <a:spcPts val="450"/>
              </a:spcBef>
              <a:buClr>
                <a:srgbClr val="0033A0"/>
              </a:buClr>
              <a:buSzPts val="1800"/>
            </a:pPr>
            <a:r>
              <a:rPr lang="en-US" sz="1400" b="1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Impact: </a:t>
            </a:r>
            <a:r>
              <a:rPr lang="en-US" sz="1400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 robust predictions that can improve traditional numerical weather modelling, specifically:</a:t>
            </a:r>
          </a:p>
          <a:p>
            <a:pPr marL="557213" lvl="1" indent="-214313">
              <a:spcBef>
                <a:spcPts val="450"/>
              </a:spcBef>
              <a:buClr>
                <a:srgbClr val="0033A0"/>
              </a:buClr>
              <a:buSzPts val="1800"/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Nowcasting (weather forecast up to 6h)</a:t>
            </a:r>
          </a:p>
          <a:p>
            <a:pPr marL="557213" lvl="1" indent="-214313">
              <a:spcBef>
                <a:spcPts val="450"/>
              </a:spcBef>
              <a:buClr>
                <a:srgbClr val="0033A0"/>
              </a:buClr>
              <a:buSzPts val="1800"/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Downscaling of (extreme) weather phenomena (32km </a:t>
            </a:r>
            <a:r>
              <a:rPr lang="en-US" sz="1400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6km)</a:t>
            </a:r>
          </a:p>
          <a:p>
            <a:pPr marL="557213" lvl="1" indent="-214313">
              <a:spcBef>
                <a:spcPts val="450"/>
              </a:spcBef>
              <a:buClr>
                <a:srgbClr val="0033A0"/>
              </a:buClr>
              <a:buSzPts val="1800"/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Correction of precipitation measurements bias</a:t>
            </a:r>
            <a:endParaRPr lang="en-US" sz="1400" dirty="0">
              <a:solidFill>
                <a:srgbClr val="12458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54B2C6-C67F-0430-A4D7-327E74595E7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18838" y="1610940"/>
            <a:ext cx="4625162" cy="20373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14A113F-EDEE-5873-A1FC-07E7D8053807}"/>
              </a:ext>
            </a:extLst>
          </p:cNvPr>
          <p:cNvSpPr txBox="1"/>
          <p:nvPr/>
        </p:nvSpPr>
        <p:spPr>
          <a:xfrm>
            <a:off x="145480" y="1369283"/>
            <a:ext cx="5027625" cy="10182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33A0"/>
              </a:buClr>
              <a:buSzPts val="1800"/>
              <a:buFontTx/>
              <a:buChar char="-"/>
              <a:tabLst/>
              <a:defRPr/>
            </a:pP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srgbClr val="12458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Development of a proof-of-concept Machine Learning digital twin of the dynamics of the atmosphere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33A0"/>
              </a:buClr>
              <a:buSzPts val="1800"/>
              <a:buFontTx/>
              <a:buChar char="-"/>
              <a:tabLst/>
              <a:defRPr/>
            </a:pPr>
            <a:r>
              <a:rPr lang="en-GB" sz="1400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2458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rained on hourly data over 40 years from Copernicus (Wind, Temperature, Humidity &amp; Precipitation)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9799B5-D524-F502-AE0C-854223F9C5A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79526" y="3701433"/>
            <a:ext cx="4207524" cy="223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526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FEFFB68-89D1-2896-4A97-980F01A9B4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86" t="24504" r="7711" b="24069"/>
          <a:stretch/>
        </p:blipFill>
        <p:spPr>
          <a:xfrm>
            <a:off x="-7497" y="857250"/>
            <a:ext cx="9151497" cy="51435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BD87657-CF00-ADF1-EFEE-FDB5BE54E67F}"/>
              </a:ext>
            </a:extLst>
          </p:cNvPr>
          <p:cNvSpPr/>
          <p:nvPr/>
        </p:nvSpPr>
        <p:spPr>
          <a:xfrm>
            <a:off x="-7497" y="857250"/>
            <a:ext cx="9151497" cy="5143500"/>
          </a:xfrm>
          <a:prstGeom prst="rect">
            <a:avLst/>
          </a:prstGeom>
          <a:solidFill>
            <a:schemeClr val="tx2">
              <a:alpha val="74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F21714F3-1FC4-FEF6-F4D8-FE59D8EF6DAD}"/>
              </a:ext>
            </a:extLst>
          </p:cNvPr>
          <p:cNvSpPr txBox="1">
            <a:spLocks/>
          </p:cNvSpPr>
          <p:nvPr/>
        </p:nvSpPr>
        <p:spPr>
          <a:xfrm>
            <a:off x="2627784" y="4054071"/>
            <a:ext cx="6516216" cy="671074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vert="horz" lIns="20574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solidFill>
                  <a:srgbClr val="124585"/>
                </a:solidFill>
              </a:rPr>
              <a:t>Electron Beam Flue Gas Treatment System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0F5B9B-106C-59ED-7557-A727D2F66F4E}"/>
              </a:ext>
            </a:extLst>
          </p:cNvPr>
          <p:cNvSpPr txBox="1"/>
          <p:nvPr/>
        </p:nvSpPr>
        <p:spPr>
          <a:xfrm>
            <a:off x="305526" y="1160748"/>
            <a:ext cx="8262918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500" b="1" dirty="0">
                <a:solidFill>
                  <a:schemeClr val="bg1"/>
                </a:solidFill>
                <a:latin typeface="Raleway" pitchFamily="2" charset="0"/>
              </a:rPr>
              <a:t>UTMOST CLEEN / CLEER</a:t>
            </a:r>
            <a:endParaRPr lang="en-GB" sz="2700" b="1" dirty="0">
              <a:solidFill>
                <a:schemeClr val="bg1"/>
              </a:solidFill>
              <a:latin typeface="Raleway" pitchFamily="2" charset="0"/>
            </a:endParaRPr>
          </a:p>
        </p:txBody>
      </p:sp>
      <p:pic>
        <p:nvPicPr>
          <p:cNvPr id="8" name="Graphic 19">
            <a:extLst>
              <a:ext uri="{FF2B5EF4-FFF2-40B4-BE49-F238E27FC236}">
                <a16:creationId xmlns:a16="http://schemas.microsoft.com/office/drawing/2014/main" id="{C663D100-17D5-D339-9A20-CC085272B7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31438" y="4439"/>
            <a:ext cx="1080000" cy="108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69FEC2F-0AF8-D84A-DC63-D917E5771E32}"/>
              </a:ext>
            </a:extLst>
          </p:cNvPr>
          <p:cNvSpPr txBox="1"/>
          <p:nvPr/>
        </p:nvSpPr>
        <p:spPr>
          <a:xfrm>
            <a:off x="107504" y="105781"/>
            <a:ext cx="26642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noProof="0" dirty="0">
                <a:solidFill>
                  <a:srgbClr val="47A59D"/>
                </a:solidFill>
              </a:rPr>
              <a:t>CLIMATE CHANGE AND</a:t>
            </a:r>
          </a:p>
          <a:p>
            <a:r>
              <a:rPr lang="en-GB" sz="1800" b="1" noProof="0" dirty="0">
                <a:solidFill>
                  <a:srgbClr val="47A59D"/>
                </a:solidFill>
              </a:rPr>
              <a:t>POLLUTION CONTROL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7D0DBC-E351-1D14-E652-6DC3F064845A}"/>
              </a:ext>
            </a:extLst>
          </p:cNvPr>
          <p:cNvSpPr txBox="1"/>
          <p:nvPr/>
        </p:nvSpPr>
        <p:spPr>
          <a:xfrm>
            <a:off x="4211960" y="205710"/>
            <a:ext cx="16561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u="sng" dirty="0">
                <a:solidFill>
                  <a:srgbClr val="47A59D"/>
                </a:solidFill>
              </a:rPr>
              <a:t>Mitigation</a:t>
            </a:r>
            <a:endParaRPr lang="en-GB" sz="1800" b="1" u="sng" noProof="0" dirty="0">
              <a:solidFill>
                <a:srgbClr val="47A59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9083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/>
          <p:cNvSpPr>
            <a:spLocks noGrp="1"/>
          </p:cNvSpPr>
          <p:nvPr>
            <p:ph type="title" idx="4294967295"/>
          </p:nvPr>
        </p:nvSpPr>
        <p:spPr>
          <a:xfrm>
            <a:off x="434809" y="211441"/>
            <a:ext cx="8532813" cy="793872"/>
          </a:xfrm>
        </p:spPr>
        <p:txBody>
          <a:bodyPr>
            <a:normAutofit/>
          </a:bodyPr>
          <a:lstStyle/>
          <a:p>
            <a:r>
              <a:rPr lang="en-GB" sz="2700" b="1" dirty="0">
                <a:solidFill>
                  <a:srgbClr val="124585"/>
                </a:solidFill>
              </a:rPr>
              <a:t>Development of Electron-Beam-Flue Gas-Treatment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2374719-F848-75F6-8515-7B6139F92B5D}"/>
              </a:ext>
            </a:extLst>
          </p:cNvPr>
          <p:cNvGrpSpPr/>
          <p:nvPr/>
        </p:nvGrpSpPr>
        <p:grpSpPr>
          <a:xfrm>
            <a:off x="224392" y="2780928"/>
            <a:ext cx="500634" cy="502995"/>
            <a:chOff x="4331828" y="1431667"/>
            <a:chExt cx="667512" cy="670660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A6C4C70-F3DF-D80D-A199-05E4ADA7F7DD}"/>
                </a:ext>
              </a:extLst>
            </p:cNvPr>
            <p:cNvSpPr/>
            <p:nvPr/>
          </p:nvSpPr>
          <p:spPr>
            <a:xfrm>
              <a:off x="4331828" y="1431667"/>
              <a:ext cx="667512" cy="670660"/>
            </a:xfrm>
            <a:prstGeom prst="ellipse">
              <a:avLst/>
            </a:prstGeom>
            <a:solidFill>
              <a:srgbClr val="12458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pic>
          <p:nvPicPr>
            <p:cNvPr id="37" name="Graphic 36" descr="Bullseye with solid fill">
              <a:extLst>
                <a:ext uri="{FF2B5EF4-FFF2-40B4-BE49-F238E27FC236}">
                  <a16:creationId xmlns:a16="http://schemas.microsoft.com/office/drawing/2014/main" id="{9639EAF4-3898-ED6C-046F-B6E21EBB17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391040" y="1486808"/>
              <a:ext cx="548640" cy="548640"/>
            </a:xfrm>
            <a:prstGeom prst="rect">
              <a:avLst/>
            </a:prstGeom>
          </p:spPr>
        </p:pic>
      </p:grpSp>
      <p:sp>
        <p:nvSpPr>
          <p:cNvPr id="44" name="Google Shape;230;p4">
            <a:extLst>
              <a:ext uri="{FF2B5EF4-FFF2-40B4-BE49-F238E27FC236}">
                <a16:creationId xmlns:a16="http://schemas.microsoft.com/office/drawing/2014/main" id="{E42548C1-C75C-5A20-B312-706A3F6702CD}"/>
              </a:ext>
            </a:extLst>
          </p:cNvPr>
          <p:cNvSpPr/>
          <p:nvPr/>
        </p:nvSpPr>
        <p:spPr>
          <a:xfrm>
            <a:off x="137566" y="1062935"/>
            <a:ext cx="8572647" cy="1187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>
              <a:spcBef>
                <a:spcPts val="450"/>
              </a:spcBef>
              <a:buClr>
                <a:srgbClr val="0033A0"/>
              </a:buClr>
              <a:buSzPts val="1800"/>
            </a:pPr>
            <a:r>
              <a:rPr lang="en-GB" sz="1400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UTMOST CLEEN: Ultra-Thin Membrane Overlay </a:t>
            </a:r>
            <a:r>
              <a:rPr lang="en-GB" sz="1400" dirty="0" err="1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STacks</a:t>
            </a:r>
            <a:r>
              <a:rPr lang="en-GB" sz="1400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Channel Low Energy </a:t>
            </a:r>
            <a:r>
              <a:rPr lang="en-GB" sz="1400" dirty="0" err="1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ElectroNs</a:t>
            </a:r>
            <a:r>
              <a:rPr lang="en-GB" sz="1400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Atmosphere</a:t>
            </a:r>
          </a:p>
          <a:p>
            <a:pPr>
              <a:spcBef>
                <a:spcPts val="450"/>
              </a:spcBef>
              <a:buClr>
                <a:srgbClr val="0033A0"/>
              </a:buClr>
              <a:buSzPts val="1800"/>
            </a:pPr>
            <a:r>
              <a:rPr lang="en-GB" sz="1400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of a compact and durable Electron Beam Flue Gas Treatment (EBFGT) technology</a:t>
            </a:r>
          </a:p>
          <a:p>
            <a:pPr marL="285750" indent="-285750">
              <a:spcBef>
                <a:spcPts val="450"/>
              </a:spcBef>
              <a:buClr>
                <a:srgbClr val="0033A0"/>
              </a:buClr>
              <a:buSzPts val="1800"/>
              <a:buFontTx/>
              <a:buChar char="-"/>
            </a:pPr>
            <a:r>
              <a:rPr lang="en-GB" sz="1400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1: UTMOST CLEEN: Development of key components such as ultrathin beam windows </a:t>
            </a:r>
          </a:p>
          <a:p>
            <a:pPr marL="285750" indent="-285750">
              <a:spcBef>
                <a:spcPts val="450"/>
              </a:spcBef>
              <a:buClr>
                <a:srgbClr val="0033A0"/>
              </a:buClr>
              <a:buSzPts val="1800"/>
              <a:buFontTx/>
              <a:buChar char="-"/>
            </a:pPr>
            <a:r>
              <a:rPr lang="en-GB" sz="1400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2: UTMOST CLEER: Development of Demonstrator System for specific application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CBD988FC-8406-8C19-96BD-7401E8B7F6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9" r="12577"/>
          <a:stretch/>
        </p:blipFill>
        <p:spPr bwMode="auto">
          <a:xfrm>
            <a:off x="5001232" y="3934627"/>
            <a:ext cx="3603216" cy="213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A636C453-4237-FE17-FE45-3E92F6F265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24" b="22759"/>
          <a:stretch/>
        </p:blipFill>
        <p:spPr bwMode="auto">
          <a:xfrm>
            <a:off x="7683692" y="2465504"/>
            <a:ext cx="1223975" cy="1238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134D4DB0-55AC-7943-C740-5775CAB1536D}"/>
              </a:ext>
            </a:extLst>
          </p:cNvPr>
          <p:cNvCxnSpPr>
            <a:cxnSpLocks/>
          </p:cNvCxnSpPr>
          <p:nvPr/>
        </p:nvCxnSpPr>
        <p:spPr>
          <a:xfrm flipV="1">
            <a:off x="6372200" y="2923373"/>
            <a:ext cx="1437909" cy="1873779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4649747-3383-F225-4D9E-A51FFEB249EE}"/>
              </a:ext>
            </a:extLst>
          </p:cNvPr>
          <p:cNvCxnSpPr>
            <a:cxnSpLocks/>
          </p:cNvCxnSpPr>
          <p:nvPr/>
        </p:nvCxnSpPr>
        <p:spPr>
          <a:xfrm flipV="1">
            <a:off x="6372200" y="3429000"/>
            <a:ext cx="2338013" cy="1685878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EB35A3E-599E-0279-5060-E4D6CBD31B31}"/>
              </a:ext>
            </a:extLst>
          </p:cNvPr>
          <p:cNvSpPr txBox="1"/>
          <p:nvPr/>
        </p:nvSpPr>
        <p:spPr>
          <a:xfrm>
            <a:off x="931207" y="2923373"/>
            <a:ext cx="5577974" cy="12977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buClr>
                <a:srgbClr val="0033A0"/>
              </a:buClr>
              <a:buSzPts val="1800"/>
            </a:pPr>
            <a:r>
              <a:rPr lang="en-US" sz="1400" b="1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Impact: </a:t>
            </a:r>
            <a:r>
              <a:rPr lang="en-GB" sz="1400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Significant cut in greenhouse gas emissions from hard-to-abate transportation systems (ships) and industries (semiconductors) through pre-release exhaust gas purification.</a:t>
            </a:r>
          </a:p>
          <a:p>
            <a:pPr marL="285750" indent="-285750">
              <a:spcBef>
                <a:spcPts val="450"/>
              </a:spcBef>
              <a:buClr>
                <a:srgbClr val="0033A0"/>
              </a:buClr>
              <a:buSzPts val="1800"/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 </a:t>
            </a:r>
            <a:r>
              <a:rPr lang="en-GB" sz="1400" dirty="0" err="1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SOx</a:t>
            </a:r>
            <a:r>
              <a:rPr lang="en-GB" sz="1400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emission by up to 95% </a:t>
            </a:r>
          </a:p>
          <a:p>
            <a:pPr marL="285750" indent="-285750">
              <a:spcBef>
                <a:spcPts val="450"/>
              </a:spcBef>
              <a:buClr>
                <a:srgbClr val="0033A0"/>
              </a:buClr>
              <a:buSzPts val="1800"/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 NOx emission by up to 80%</a:t>
            </a:r>
            <a:endParaRPr lang="en-US" sz="1400" dirty="0">
              <a:solidFill>
                <a:srgbClr val="12458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3445503-A7E6-84D8-C98B-12955AEC6DBF}"/>
              </a:ext>
            </a:extLst>
          </p:cNvPr>
          <p:cNvGrpSpPr/>
          <p:nvPr/>
        </p:nvGrpSpPr>
        <p:grpSpPr>
          <a:xfrm>
            <a:off x="224392" y="5044626"/>
            <a:ext cx="500634" cy="502995"/>
            <a:chOff x="10979478" y="4745110"/>
            <a:chExt cx="667512" cy="67066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DB22620-96ED-7B70-6E9E-12C4B57C29BF}"/>
                </a:ext>
              </a:extLst>
            </p:cNvPr>
            <p:cNvSpPr/>
            <p:nvPr/>
          </p:nvSpPr>
          <p:spPr>
            <a:xfrm>
              <a:off x="10979478" y="4745110"/>
              <a:ext cx="667512" cy="670660"/>
            </a:xfrm>
            <a:prstGeom prst="ellipse">
              <a:avLst/>
            </a:prstGeom>
            <a:solidFill>
              <a:srgbClr val="12458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pic>
          <p:nvPicPr>
            <p:cNvPr id="13" name="Graphic 12" descr="Handshake outline">
              <a:extLst>
                <a:ext uri="{FF2B5EF4-FFF2-40B4-BE49-F238E27FC236}">
                  <a16:creationId xmlns:a16="http://schemas.microsoft.com/office/drawing/2014/main" id="{22DD56D9-F5B8-5FAC-05F7-5B3667855D4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1055122" y="4838779"/>
              <a:ext cx="548640" cy="548640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212E0182-0106-7892-1FB0-AEFA3AC34154}"/>
              </a:ext>
            </a:extLst>
          </p:cNvPr>
          <p:cNvSpPr txBox="1"/>
          <p:nvPr/>
        </p:nvSpPr>
        <p:spPr>
          <a:xfrm>
            <a:off x="969864" y="5393732"/>
            <a:ext cx="36021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Strategic Partnership Negotiation On-going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841990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52A2364-7B01-0B3D-C30A-A5189CC7F6E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179" b="7675"/>
          <a:stretch/>
        </p:blipFill>
        <p:spPr>
          <a:xfrm>
            <a:off x="-18815" y="858162"/>
            <a:ext cx="9172070" cy="514167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BD87657-CF00-ADF1-EFEE-FDB5BE54E67F}"/>
              </a:ext>
            </a:extLst>
          </p:cNvPr>
          <p:cNvSpPr/>
          <p:nvPr/>
        </p:nvSpPr>
        <p:spPr>
          <a:xfrm>
            <a:off x="-26597" y="860919"/>
            <a:ext cx="9162510" cy="5164038"/>
          </a:xfrm>
          <a:prstGeom prst="rect">
            <a:avLst/>
          </a:prstGeom>
          <a:solidFill>
            <a:schemeClr val="tx2">
              <a:alpha val="74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" name="Title 2">
            <a:extLst>
              <a:ext uri="{FF2B5EF4-FFF2-40B4-BE49-F238E27FC236}">
                <a16:creationId xmlns:a16="http://schemas.microsoft.com/office/drawing/2014/main" id="{BA8B3905-DCE9-96A8-9FFB-6B2D1E266F9A}"/>
              </a:ext>
            </a:extLst>
          </p:cNvPr>
          <p:cNvSpPr txBox="1">
            <a:spLocks/>
          </p:cNvSpPr>
          <p:nvPr/>
        </p:nvSpPr>
        <p:spPr>
          <a:xfrm>
            <a:off x="518704" y="1182707"/>
            <a:ext cx="7941728" cy="156617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500" dirty="0">
                <a:solidFill>
                  <a:schemeClr val="bg1"/>
                </a:solidFill>
                <a:latin typeface="Raleway" pitchFamily="2" charset="0"/>
              </a:rPr>
              <a:t>SF6-free RF circulator for photo injectors</a:t>
            </a:r>
            <a:endParaRPr lang="en-GB" sz="4050" b="0" dirty="0">
              <a:solidFill>
                <a:schemeClr val="bg1"/>
              </a:solidFill>
              <a:latin typeface="Raleway" pitchFamily="2" charset="0"/>
            </a:endParaRPr>
          </a:p>
        </p:txBody>
      </p:sp>
      <p:sp>
        <p:nvSpPr>
          <p:cNvPr id="7" name="Title 2"/>
          <p:cNvSpPr>
            <a:spLocks noGrp="1"/>
          </p:cNvSpPr>
          <p:nvPr>
            <p:ph type="title" idx="4294967295"/>
          </p:nvPr>
        </p:nvSpPr>
        <p:spPr>
          <a:xfrm>
            <a:off x="8087" y="3752850"/>
            <a:ext cx="9135913" cy="927100"/>
          </a:xfrm>
          <a:solidFill>
            <a:schemeClr val="bg1">
              <a:alpha val="80000"/>
            </a:schemeClr>
          </a:solidFill>
        </p:spPr>
        <p:txBody>
          <a:bodyPr vert="horz" lIns="137160" tIns="45720" rIns="91440" bIns="45720" rtlCol="0" anchor="ctr">
            <a:normAutofit/>
          </a:bodyPr>
          <a:lstStyle/>
          <a:p>
            <a:r>
              <a:rPr lang="en-GB" sz="2400" dirty="0">
                <a:solidFill>
                  <a:srgbClr val="124585"/>
                </a:solidFill>
              </a:rPr>
              <a:t>Development of a vacuum-compatible high-power waveguide circulator</a:t>
            </a:r>
          </a:p>
        </p:txBody>
      </p:sp>
      <p:pic>
        <p:nvPicPr>
          <p:cNvPr id="4" name="Graphic 21">
            <a:extLst>
              <a:ext uri="{FF2B5EF4-FFF2-40B4-BE49-F238E27FC236}">
                <a16:creationId xmlns:a16="http://schemas.microsoft.com/office/drawing/2014/main" id="{342B8967-01C4-71C0-4EBD-1DFA0252C6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25771" y="46756"/>
            <a:ext cx="1080000" cy="108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DC14DF9-93F9-F5EF-3B24-FA880DD550D8}"/>
              </a:ext>
            </a:extLst>
          </p:cNvPr>
          <p:cNvSpPr txBox="1"/>
          <p:nvPr/>
        </p:nvSpPr>
        <p:spPr>
          <a:xfrm>
            <a:off x="323528" y="129294"/>
            <a:ext cx="23762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noProof="0" dirty="0">
                <a:solidFill>
                  <a:srgbClr val="63B258"/>
                </a:solidFill>
              </a:rPr>
              <a:t>SUSTAINABILITY AND</a:t>
            </a:r>
          </a:p>
          <a:p>
            <a:r>
              <a:rPr lang="en-GB" sz="1800" b="1" noProof="0" dirty="0">
                <a:solidFill>
                  <a:srgbClr val="63B258"/>
                </a:solidFill>
              </a:rPr>
              <a:t>GREEN SCIENCE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18BADD-40D0-6857-5FEA-BD47357536EF}"/>
              </a:ext>
            </a:extLst>
          </p:cNvPr>
          <p:cNvSpPr txBox="1"/>
          <p:nvPr/>
        </p:nvSpPr>
        <p:spPr>
          <a:xfrm>
            <a:off x="3707904" y="129294"/>
            <a:ext cx="25922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noProof="0" dirty="0">
                <a:solidFill>
                  <a:srgbClr val="63B258"/>
                </a:solidFill>
              </a:rPr>
              <a:t>Industrial processes -   Emissions management</a:t>
            </a:r>
          </a:p>
        </p:txBody>
      </p:sp>
    </p:spTree>
    <p:extLst>
      <p:ext uri="{BB962C8B-B14F-4D97-AF65-F5344CB8AC3E}">
        <p14:creationId xmlns:p14="http://schemas.microsoft.com/office/powerpoint/2010/main" val="41370429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/>
          <p:cNvSpPr>
            <a:spLocks noGrp="1"/>
          </p:cNvSpPr>
          <p:nvPr>
            <p:ph type="title" idx="4294967295"/>
          </p:nvPr>
        </p:nvSpPr>
        <p:spPr>
          <a:xfrm>
            <a:off x="137047" y="179965"/>
            <a:ext cx="8869905" cy="1177925"/>
          </a:xfrm>
        </p:spPr>
        <p:txBody>
          <a:bodyPr>
            <a:noAutofit/>
          </a:bodyPr>
          <a:lstStyle/>
          <a:p>
            <a:r>
              <a:rPr lang="en-GB" sz="4000" b="1" dirty="0">
                <a:solidFill>
                  <a:schemeClr val="accent1">
                    <a:lumMod val="75000"/>
                  </a:schemeClr>
                </a:solidFill>
              </a:rPr>
              <a:t>SF6-free RF circulator for photo injectors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2374719-F848-75F6-8515-7B6139F92B5D}"/>
              </a:ext>
            </a:extLst>
          </p:cNvPr>
          <p:cNvGrpSpPr/>
          <p:nvPr/>
        </p:nvGrpSpPr>
        <p:grpSpPr>
          <a:xfrm>
            <a:off x="325892" y="2811890"/>
            <a:ext cx="500634" cy="502995"/>
            <a:chOff x="4331828" y="1431667"/>
            <a:chExt cx="667512" cy="670660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A6C4C70-F3DF-D80D-A199-05E4ADA7F7DD}"/>
                </a:ext>
              </a:extLst>
            </p:cNvPr>
            <p:cNvSpPr/>
            <p:nvPr/>
          </p:nvSpPr>
          <p:spPr>
            <a:xfrm>
              <a:off x="4331828" y="1431667"/>
              <a:ext cx="667512" cy="670660"/>
            </a:xfrm>
            <a:prstGeom prst="ellipse">
              <a:avLst/>
            </a:prstGeom>
            <a:solidFill>
              <a:srgbClr val="12458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pic>
          <p:nvPicPr>
            <p:cNvPr id="37" name="Graphic 36" descr="Bullseye with solid fill">
              <a:extLst>
                <a:ext uri="{FF2B5EF4-FFF2-40B4-BE49-F238E27FC236}">
                  <a16:creationId xmlns:a16="http://schemas.microsoft.com/office/drawing/2014/main" id="{9639EAF4-3898-ED6C-046F-B6E21EBB17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391040" y="1486808"/>
              <a:ext cx="548640" cy="548640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81B2493-8DDC-81D5-46D4-24AAE90486B2}"/>
              </a:ext>
            </a:extLst>
          </p:cNvPr>
          <p:cNvGrpSpPr/>
          <p:nvPr/>
        </p:nvGrpSpPr>
        <p:grpSpPr>
          <a:xfrm>
            <a:off x="274095" y="4996274"/>
            <a:ext cx="500634" cy="502995"/>
            <a:chOff x="10979478" y="4745110"/>
            <a:chExt cx="667512" cy="670660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0FCAB00-F810-CFA6-E08D-805953158476}"/>
                </a:ext>
              </a:extLst>
            </p:cNvPr>
            <p:cNvSpPr/>
            <p:nvPr/>
          </p:nvSpPr>
          <p:spPr>
            <a:xfrm>
              <a:off x="10979478" y="4745110"/>
              <a:ext cx="667512" cy="670660"/>
            </a:xfrm>
            <a:prstGeom prst="ellipse">
              <a:avLst/>
            </a:prstGeom>
            <a:solidFill>
              <a:srgbClr val="12458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pic>
          <p:nvPicPr>
            <p:cNvPr id="43" name="Graphic 42" descr="Handshake outline">
              <a:extLst>
                <a:ext uri="{FF2B5EF4-FFF2-40B4-BE49-F238E27FC236}">
                  <a16:creationId xmlns:a16="http://schemas.microsoft.com/office/drawing/2014/main" id="{B6D90181-3BB7-966A-4B3B-86C7B2A4F2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055122" y="4838779"/>
              <a:ext cx="548640" cy="548640"/>
            </a:xfrm>
            <a:prstGeom prst="rect">
              <a:avLst/>
            </a:prstGeom>
          </p:spPr>
        </p:pic>
      </p:grpSp>
      <p:sp>
        <p:nvSpPr>
          <p:cNvPr id="44" name="Google Shape;230;p4">
            <a:extLst>
              <a:ext uri="{FF2B5EF4-FFF2-40B4-BE49-F238E27FC236}">
                <a16:creationId xmlns:a16="http://schemas.microsoft.com/office/drawing/2014/main" id="{E42548C1-C75C-5A20-B312-706A3F6702CD}"/>
              </a:ext>
            </a:extLst>
          </p:cNvPr>
          <p:cNvSpPr/>
          <p:nvPr/>
        </p:nvSpPr>
        <p:spPr>
          <a:xfrm>
            <a:off x="274095" y="1357890"/>
            <a:ext cx="8402361" cy="9079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>
              <a:spcBef>
                <a:spcPts val="450"/>
              </a:spcBef>
              <a:buClr>
                <a:srgbClr val="0033A0"/>
              </a:buClr>
              <a:buSzPts val="1800"/>
            </a:pPr>
            <a:r>
              <a:rPr lang="en-GB" sz="1400" b="1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of a vacuum-compatible high-power waveguide circulator operable without SF6 </a:t>
            </a:r>
          </a:p>
          <a:p>
            <a:pPr marL="214313" indent="-214313">
              <a:spcBef>
                <a:spcPts val="450"/>
              </a:spcBef>
              <a:buClr>
                <a:srgbClr val="0033A0"/>
              </a:buClr>
              <a:buSzPts val="1800"/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Performing outgassing and brazing studies to identify suitable vacuum-compatible ferrite</a:t>
            </a:r>
          </a:p>
          <a:p>
            <a:pPr marL="214313" indent="-214313">
              <a:spcBef>
                <a:spcPts val="450"/>
              </a:spcBef>
              <a:buClr>
                <a:srgbClr val="0033A0"/>
              </a:buClr>
              <a:buSzPts val="1800"/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Testing existing circulators with eco-friendly alternative gases</a:t>
            </a:r>
          </a:p>
        </p:txBody>
      </p:sp>
      <p:pic>
        <p:nvPicPr>
          <p:cNvPr id="2" name="Picture 1" descr="A picture containing font, graphics, screenshot, graphic design&#10;&#10;Description automatically generated">
            <a:extLst>
              <a:ext uri="{FF2B5EF4-FFF2-40B4-BE49-F238E27FC236}">
                <a16:creationId xmlns:a16="http://schemas.microsoft.com/office/drawing/2014/main" id="{FCC8DCB9-DB44-69A1-716A-8EA6A63EA2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3181" y="5589240"/>
            <a:ext cx="1632147" cy="40803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E1EB381-E374-31F8-07B8-1E6A28C2C08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75275" y="2691104"/>
            <a:ext cx="2174002" cy="28986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F8A90C3-2B6F-C298-4963-D15BC7AF1A1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60144" y="2690572"/>
            <a:ext cx="2174002" cy="28986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78E2AC-56BF-A223-DB3D-9754CEE7175F}"/>
              </a:ext>
            </a:extLst>
          </p:cNvPr>
          <p:cNvSpPr txBox="1"/>
          <p:nvPr/>
        </p:nvSpPr>
        <p:spPr>
          <a:xfrm>
            <a:off x="1153160" y="3159478"/>
            <a:ext cx="3024336" cy="19441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33A0"/>
              </a:buClr>
              <a:buSzPts val="1800"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12458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Impact: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2458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Eliminate need of SF6 gas (Global warming potential: 23’500) in all accelerator applications requiring RF circulators  (including medical hadron facilities).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33A0"/>
              </a:buClr>
              <a:buSzPts val="1800"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2458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CERN’s need: 3 units.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33A0"/>
              </a:buClr>
              <a:buSzPts val="1800"/>
              <a:buFontTx/>
              <a:buNone/>
              <a:tabLst/>
              <a:defRPr/>
            </a:pPr>
            <a:r>
              <a:rPr lang="en-US" sz="1400" dirty="0">
                <a:solidFill>
                  <a:srgbClr val="124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2458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otential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2458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benefits also for circuit breakers industry.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124585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906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>
          <a:extLst>
            <a:ext uri="{FF2B5EF4-FFF2-40B4-BE49-F238E27FC236}">
              <a16:creationId xmlns:a16="http://schemas.microsoft.com/office/drawing/2014/main" id="{4A7F2560-6549-7CA5-DD4B-332C909F8C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5D8D767-522D-EC5D-9572-7235A5A00F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772" y="857250"/>
            <a:ext cx="9142839" cy="514317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A36ADA9-CE7D-06C7-3F0F-4E29CDF61540}"/>
              </a:ext>
            </a:extLst>
          </p:cNvPr>
          <p:cNvSpPr/>
          <p:nvPr/>
        </p:nvSpPr>
        <p:spPr>
          <a:xfrm>
            <a:off x="-7772" y="856527"/>
            <a:ext cx="9134634" cy="5164038"/>
          </a:xfrm>
          <a:prstGeom prst="rect">
            <a:avLst/>
          </a:prstGeom>
          <a:solidFill>
            <a:schemeClr val="tx2">
              <a:alpha val="74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466857A1-EE3D-5AC8-C3AC-7D5B1963E79F}"/>
              </a:ext>
            </a:extLst>
          </p:cNvPr>
          <p:cNvSpPr txBox="1">
            <a:spLocks/>
          </p:cNvSpPr>
          <p:nvPr/>
        </p:nvSpPr>
        <p:spPr>
          <a:xfrm>
            <a:off x="1817694" y="4239090"/>
            <a:ext cx="7309168" cy="781968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vert="horz" lIns="20574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GB" sz="2400" dirty="0">
                <a:solidFill>
                  <a:srgbClr val="124585"/>
                </a:solidFill>
                <a:latin typeface="Arial"/>
              </a:rPr>
              <a:t>Reducing electricity consumption in cooling and ventilation using smart sensors and digital twins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6DC698-F08E-2E82-EA8F-BF5277896445}"/>
              </a:ext>
            </a:extLst>
          </p:cNvPr>
          <p:cNvSpPr txBox="1"/>
          <p:nvPr/>
        </p:nvSpPr>
        <p:spPr>
          <a:xfrm>
            <a:off x="305526" y="1160748"/>
            <a:ext cx="7452828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fr-CH" sz="4500" b="1" dirty="0" err="1">
                <a:solidFill>
                  <a:srgbClr val="FFFFFF"/>
                </a:solidFill>
                <a:latin typeface="Raleway" pitchFamily="2" charset="0"/>
              </a:rPr>
              <a:t>MotorSENSE</a:t>
            </a:r>
            <a:r>
              <a:rPr lang="fr-CH" sz="4500" b="1" dirty="0">
                <a:solidFill>
                  <a:srgbClr val="FFFFFF"/>
                </a:solidFill>
                <a:latin typeface="Raleway" pitchFamily="2" charset="0"/>
              </a:rPr>
              <a:t> </a:t>
            </a:r>
            <a:endParaRPr lang="en-GB" sz="2700" b="1" dirty="0">
              <a:solidFill>
                <a:srgbClr val="FFFFFF"/>
              </a:solidFill>
              <a:latin typeface="Raleway" pitchFamily="2" charset="0"/>
            </a:endParaRPr>
          </a:p>
        </p:txBody>
      </p:sp>
      <p:pic>
        <p:nvPicPr>
          <p:cNvPr id="10" name="Graphic 21">
            <a:extLst>
              <a:ext uri="{FF2B5EF4-FFF2-40B4-BE49-F238E27FC236}">
                <a16:creationId xmlns:a16="http://schemas.microsoft.com/office/drawing/2014/main" id="{9EF84CD7-9248-B1A5-BD41-F6CFA31663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025771" y="46756"/>
            <a:ext cx="1080000" cy="108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74988B0-DF2A-9C2E-09AA-2E4CA3AB26D4}"/>
              </a:ext>
            </a:extLst>
          </p:cNvPr>
          <p:cNvSpPr txBox="1"/>
          <p:nvPr/>
        </p:nvSpPr>
        <p:spPr>
          <a:xfrm>
            <a:off x="323528" y="129294"/>
            <a:ext cx="23762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noProof="0" dirty="0">
                <a:solidFill>
                  <a:srgbClr val="63B258"/>
                </a:solidFill>
              </a:rPr>
              <a:t>SUSTAINABILITY AND</a:t>
            </a:r>
          </a:p>
          <a:p>
            <a:r>
              <a:rPr lang="en-GB" sz="1800" b="1" noProof="0" dirty="0">
                <a:solidFill>
                  <a:srgbClr val="63B258"/>
                </a:solidFill>
              </a:rPr>
              <a:t>GREEN SCIENCE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8D8971-2C62-D5BB-73F9-B1D05546FBF5}"/>
              </a:ext>
            </a:extLst>
          </p:cNvPr>
          <p:cNvSpPr txBox="1"/>
          <p:nvPr/>
        </p:nvSpPr>
        <p:spPr>
          <a:xfrm>
            <a:off x="3851922" y="80357"/>
            <a:ext cx="25922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noProof="0" dirty="0">
                <a:solidFill>
                  <a:srgbClr val="63B258"/>
                </a:solidFill>
              </a:rPr>
              <a:t>Industrial processes -  Power management</a:t>
            </a:r>
          </a:p>
        </p:txBody>
      </p:sp>
    </p:spTree>
    <p:extLst>
      <p:ext uri="{BB962C8B-B14F-4D97-AF65-F5344CB8AC3E}">
        <p14:creationId xmlns:p14="http://schemas.microsoft.com/office/powerpoint/2010/main" val="28097461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>
          <a:extLst>
            <a:ext uri="{FF2B5EF4-FFF2-40B4-BE49-F238E27FC236}">
              <a16:creationId xmlns:a16="http://schemas.microsoft.com/office/drawing/2014/main" id="{8D94A313-CEA6-408E-39C9-EF419B65B1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843A37C5-5A94-678E-5332-A644227F02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5642" y="5076410"/>
            <a:ext cx="1089970" cy="10899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561D35B-7FE2-C1A8-4FB7-6EA5026C2384}"/>
              </a:ext>
            </a:extLst>
          </p:cNvPr>
          <p:cNvSpPr txBox="1"/>
          <p:nvPr/>
        </p:nvSpPr>
        <p:spPr>
          <a:xfrm>
            <a:off x="155077" y="909528"/>
            <a:ext cx="7452828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fr-CH" sz="4500" b="1" dirty="0">
                <a:solidFill>
                  <a:srgbClr val="FFFFFF"/>
                </a:solidFill>
                <a:latin typeface="Raleway" pitchFamily="2" charset="0"/>
              </a:rPr>
              <a:t>EMP2</a:t>
            </a:r>
            <a:endParaRPr lang="en-GB" sz="2700" b="1" dirty="0">
              <a:solidFill>
                <a:srgbClr val="FFFFFF"/>
              </a:solidFill>
              <a:latin typeface="Raleway" pitchFamily="2" charset="0"/>
            </a:endParaRP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FA64B325-1755-402C-D95C-53C90484C590}"/>
              </a:ext>
            </a:extLst>
          </p:cNvPr>
          <p:cNvSpPr txBox="1">
            <a:spLocks/>
          </p:cNvSpPr>
          <p:nvPr/>
        </p:nvSpPr>
        <p:spPr>
          <a:xfrm>
            <a:off x="236034" y="476672"/>
            <a:ext cx="8833846" cy="989955"/>
          </a:xfrm>
          <a:prstGeom prst="rect">
            <a:avLst/>
          </a:prstGeom>
          <a:solidFill>
            <a:schemeClr val="bg1"/>
          </a:solidFill>
        </p:spPr>
        <p:txBody>
          <a:bodyPr vert="horz" lIns="20574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685800">
              <a:defRPr/>
            </a:pPr>
            <a:r>
              <a:rPr lang="en-GB" sz="4000" dirty="0">
                <a:solidFill>
                  <a:srgbClr val="124585"/>
                </a:solidFill>
              </a:rPr>
              <a:t>Energy savings in driven pumps and fans using smart sensors and digital twins</a:t>
            </a:r>
          </a:p>
          <a:p>
            <a:pPr defTabSz="685800">
              <a:defRPr/>
            </a:pPr>
            <a:endParaRPr lang="en-GB" sz="4000" dirty="0">
              <a:solidFill>
                <a:srgbClr val="124585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2496A081-3299-EFB9-A4DC-4EA6021C12B8}"/>
              </a:ext>
            </a:extLst>
          </p:cNvPr>
          <p:cNvGrpSpPr/>
          <p:nvPr/>
        </p:nvGrpSpPr>
        <p:grpSpPr>
          <a:xfrm>
            <a:off x="320456" y="3429000"/>
            <a:ext cx="500634" cy="502995"/>
            <a:chOff x="4331828" y="1431667"/>
            <a:chExt cx="667512" cy="67066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A692C1C-2081-4863-0B30-D1508FD2FA0D}"/>
                </a:ext>
              </a:extLst>
            </p:cNvPr>
            <p:cNvSpPr/>
            <p:nvPr/>
          </p:nvSpPr>
          <p:spPr>
            <a:xfrm>
              <a:off x="4331828" y="1431667"/>
              <a:ext cx="667512" cy="670660"/>
            </a:xfrm>
            <a:prstGeom prst="ellipse">
              <a:avLst/>
            </a:prstGeom>
            <a:solidFill>
              <a:srgbClr val="12458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135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19" name="Graphic 18" descr="Bullseye with solid fill">
              <a:extLst>
                <a:ext uri="{FF2B5EF4-FFF2-40B4-BE49-F238E27FC236}">
                  <a16:creationId xmlns:a16="http://schemas.microsoft.com/office/drawing/2014/main" id="{252F8A2C-C449-CBD2-82D6-42EC16543E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391040" y="1486808"/>
              <a:ext cx="548640" cy="548640"/>
            </a:xfrm>
            <a:prstGeom prst="rect">
              <a:avLst/>
            </a:prstGeom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6177137-6130-F1BE-7A61-CD4BA0B8D033}"/>
              </a:ext>
            </a:extLst>
          </p:cNvPr>
          <p:cNvGrpSpPr/>
          <p:nvPr/>
        </p:nvGrpSpPr>
        <p:grpSpPr>
          <a:xfrm>
            <a:off x="377579" y="4926997"/>
            <a:ext cx="500634" cy="502995"/>
            <a:chOff x="10979478" y="4745110"/>
            <a:chExt cx="667512" cy="67066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0B77D836-26A9-2917-CF23-869282131364}"/>
                </a:ext>
              </a:extLst>
            </p:cNvPr>
            <p:cNvSpPr/>
            <p:nvPr/>
          </p:nvSpPr>
          <p:spPr>
            <a:xfrm>
              <a:off x="10979478" y="4745110"/>
              <a:ext cx="667512" cy="670660"/>
            </a:xfrm>
            <a:prstGeom prst="ellipse">
              <a:avLst/>
            </a:prstGeom>
            <a:solidFill>
              <a:srgbClr val="12458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135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15" name="Graphic 14" descr="Handshake outline">
              <a:extLst>
                <a:ext uri="{FF2B5EF4-FFF2-40B4-BE49-F238E27FC236}">
                  <a16:creationId xmlns:a16="http://schemas.microsoft.com/office/drawing/2014/main" id="{91FC55A5-54E9-4F2E-15D0-1C5DE375DF5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1055122" y="4838779"/>
              <a:ext cx="548640" cy="548640"/>
            </a:xfrm>
            <a:prstGeom prst="rect">
              <a:avLst/>
            </a:prstGeom>
          </p:spPr>
        </p:pic>
      </p:grpSp>
      <p:sp>
        <p:nvSpPr>
          <p:cNvPr id="61" name="Google Shape;230;p4">
            <a:extLst>
              <a:ext uri="{FF2B5EF4-FFF2-40B4-BE49-F238E27FC236}">
                <a16:creationId xmlns:a16="http://schemas.microsoft.com/office/drawing/2014/main" id="{E11CC703-14F8-E28F-3B68-D89F3AF74ADE}"/>
              </a:ext>
            </a:extLst>
          </p:cNvPr>
          <p:cNvSpPr/>
          <p:nvPr/>
        </p:nvSpPr>
        <p:spPr>
          <a:xfrm>
            <a:off x="377579" y="1437930"/>
            <a:ext cx="8611343" cy="2026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defTabSz="685800">
              <a:spcBef>
                <a:spcPts val="450"/>
              </a:spcBef>
              <a:buClr>
                <a:srgbClr val="0033A0"/>
              </a:buClr>
              <a:buSzPts val="1800"/>
              <a:defRPr/>
            </a:pPr>
            <a:r>
              <a:rPr lang="en-GB" sz="1400" b="1" dirty="0">
                <a:solidFill>
                  <a:srgbClr val="124585"/>
                </a:solidFill>
                <a:latin typeface="Arial"/>
              </a:rPr>
              <a:t>Reducing electricity consumption in cooling and ventilation using smart sensors and digital twins</a:t>
            </a:r>
          </a:p>
          <a:p>
            <a:pPr marL="214313" indent="-214313" defTabSz="685800">
              <a:spcBef>
                <a:spcPts val="450"/>
              </a:spcBef>
              <a:buClr>
                <a:srgbClr val="0033A0"/>
              </a:buClr>
              <a:buSzPts val="1800"/>
              <a:buFont typeface="Wingdings" panose="05000000000000000000" pitchFamily="2" charset="2"/>
              <a:buChar char="Ø"/>
              <a:defRPr/>
            </a:pPr>
            <a:r>
              <a:rPr lang="en-GB" sz="1400" dirty="0">
                <a:solidFill>
                  <a:srgbClr val="124585"/>
                </a:solidFill>
                <a:latin typeface="Arial"/>
              </a:rPr>
              <a:t>Selection of &gt;800 low-voltage motors and installation of &gt;100 smart sensors </a:t>
            </a:r>
          </a:p>
          <a:p>
            <a:pPr marL="214313" indent="-214313" defTabSz="685800">
              <a:spcBef>
                <a:spcPts val="450"/>
              </a:spcBef>
              <a:buClr>
                <a:srgbClr val="0033A0"/>
              </a:buClr>
              <a:buSzPts val="1800"/>
              <a:buFont typeface="Wingdings" panose="05000000000000000000" pitchFamily="2" charset="2"/>
              <a:buChar char="Ø"/>
              <a:defRPr/>
            </a:pPr>
            <a:r>
              <a:rPr lang="en-GB" sz="1400" dirty="0">
                <a:solidFill>
                  <a:srgbClr val="124585"/>
                </a:solidFill>
                <a:latin typeface="Arial"/>
              </a:rPr>
              <a:t>Measurement of output power, speed, vibration levels and estimation of operating efficiency</a:t>
            </a:r>
          </a:p>
          <a:p>
            <a:pPr marL="214313" indent="-214313" defTabSz="685800">
              <a:spcBef>
                <a:spcPts val="450"/>
              </a:spcBef>
              <a:buClr>
                <a:srgbClr val="0033A0"/>
              </a:buClr>
              <a:buSzPts val="1800"/>
              <a:buFont typeface="Wingdings" panose="05000000000000000000" pitchFamily="2" charset="2"/>
              <a:buChar char="Ø"/>
              <a:defRPr/>
            </a:pPr>
            <a:r>
              <a:rPr lang="en-GB" sz="1400" dirty="0">
                <a:solidFill>
                  <a:srgbClr val="124585"/>
                </a:solidFill>
                <a:latin typeface="Arial"/>
              </a:rPr>
              <a:t>Improvement and optimisation of smart sensors algorithms</a:t>
            </a:r>
          </a:p>
          <a:p>
            <a:pPr marL="214313" indent="-214313" defTabSz="685800">
              <a:spcBef>
                <a:spcPts val="450"/>
              </a:spcBef>
              <a:buClr>
                <a:srgbClr val="0033A0"/>
              </a:buClr>
              <a:buSzPts val="1800"/>
              <a:buFont typeface="Wingdings" panose="05000000000000000000" pitchFamily="2" charset="2"/>
              <a:buChar char="Ø"/>
              <a:defRPr/>
            </a:pPr>
            <a:r>
              <a:rPr lang="en-GB" sz="1400" dirty="0">
                <a:solidFill>
                  <a:srgbClr val="124585"/>
                </a:solidFill>
                <a:latin typeface="Arial"/>
              </a:rPr>
              <a:t>Development of digital twins</a:t>
            </a:r>
          </a:p>
          <a:p>
            <a:pPr marL="214313" indent="-214313" defTabSz="685800">
              <a:spcBef>
                <a:spcPts val="450"/>
              </a:spcBef>
              <a:buClr>
                <a:srgbClr val="0033A0"/>
              </a:buClr>
              <a:buSzPts val="1800"/>
              <a:buFont typeface="Wingdings" panose="05000000000000000000" pitchFamily="2" charset="2"/>
              <a:buChar char="Ø"/>
              <a:defRPr/>
            </a:pPr>
            <a:r>
              <a:rPr lang="en-GB" sz="1400" dirty="0">
                <a:solidFill>
                  <a:srgbClr val="124585"/>
                </a:solidFill>
                <a:latin typeface="Arial"/>
              </a:rPr>
              <a:t>Recommendations for energy saving</a:t>
            </a:r>
            <a:endParaRPr lang="en-US" sz="1400" dirty="0">
              <a:solidFill>
                <a:srgbClr val="124585"/>
              </a:solidFill>
              <a:latin typeface="Arial"/>
            </a:endParaRPr>
          </a:p>
          <a:p>
            <a:pPr defTabSz="685800">
              <a:spcBef>
                <a:spcPts val="450"/>
              </a:spcBef>
              <a:buClr>
                <a:srgbClr val="0033A0"/>
              </a:buClr>
              <a:buSzPts val="1800"/>
              <a:defRPr/>
            </a:pPr>
            <a:endParaRPr lang="en-US" sz="1400" dirty="0">
              <a:solidFill>
                <a:srgbClr val="124585"/>
              </a:solidFill>
              <a:latin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5FCFD9-A93A-C6D8-6EBF-4CACA771C4BE}"/>
              </a:ext>
            </a:extLst>
          </p:cNvPr>
          <p:cNvSpPr txBox="1"/>
          <p:nvPr/>
        </p:nvSpPr>
        <p:spPr>
          <a:xfrm>
            <a:off x="4652957" y="5621395"/>
            <a:ext cx="4246943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hlinkClick r:id="rId8"/>
              </a:rPr>
              <a:t>https://home.cern/news/news/knowledge-sharing/abb-and-cern-identify-174-energy-saving-opportunity-laboratorys-cooling</a:t>
            </a:r>
            <a:r>
              <a:rPr lang="en-GB" sz="1050" dirty="0"/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B34757-DF27-E8DA-78C3-7A1C2AB738C2}"/>
              </a:ext>
            </a:extLst>
          </p:cNvPr>
          <p:cNvSpPr txBox="1"/>
          <p:nvPr/>
        </p:nvSpPr>
        <p:spPr>
          <a:xfrm>
            <a:off x="1204179" y="3677002"/>
            <a:ext cx="294805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spcBef>
                <a:spcPts val="450"/>
              </a:spcBef>
              <a:buClr>
                <a:srgbClr val="0033A0"/>
              </a:buClr>
              <a:buSzPts val="1800"/>
              <a:defRPr/>
            </a:pPr>
            <a:r>
              <a:rPr lang="en-US" sz="1400" b="1" dirty="0">
                <a:solidFill>
                  <a:srgbClr val="124585"/>
                </a:solidFill>
                <a:latin typeface="Arial"/>
              </a:rPr>
              <a:t>Impact: </a:t>
            </a:r>
            <a:r>
              <a:rPr lang="en-GB" sz="1400" dirty="0">
                <a:solidFill>
                  <a:srgbClr val="124585"/>
                </a:solidFill>
                <a:latin typeface="Arial"/>
              </a:rPr>
              <a:t>Identification of 17.4% energy-saving opportunities at CERN (up to 31 GWh). Same approach can be applied to any infrastructure with similar cooling and ventilation requirements.</a:t>
            </a:r>
            <a:endParaRPr lang="en-US" sz="1400" dirty="0">
              <a:solidFill>
                <a:srgbClr val="124585"/>
              </a:solidFill>
              <a:latin typeface="Arial"/>
              <a:sym typeface="Wingdings" panose="05000000000000000000" pitchFamily="2" charset="2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9DD3487-C7FD-4584-4BD9-33BA9099DC4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78831" y="2906872"/>
            <a:ext cx="3532995" cy="254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222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F78651F-76CD-C967-752B-C19CDE8F9C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250"/>
            <a:ext cx="9144000" cy="516355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C29D082-04A1-D37A-3435-48070E383672}"/>
              </a:ext>
            </a:extLst>
          </p:cNvPr>
          <p:cNvSpPr/>
          <p:nvPr/>
        </p:nvSpPr>
        <p:spPr>
          <a:xfrm>
            <a:off x="-5374" y="857250"/>
            <a:ext cx="9131453" cy="5163554"/>
          </a:xfrm>
          <a:prstGeom prst="rect">
            <a:avLst/>
          </a:prstGeom>
          <a:solidFill>
            <a:schemeClr val="tx2">
              <a:alpha val="64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1D4C1072-70D3-0BDF-9B4D-D33C4D372212}"/>
              </a:ext>
            </a:extLst>
          </p:cNvPr>
          <p:cNvSpPr txBox="1">
            <a:spLocks/>
          </p:cNvSpPr>
          <p:nvPr/>
        </p:nvSpPr>
        <p:spPr>
          <a:xfrm>
            <a:off x="1207645" y="2024844"/>
            <a:ext cx="7941728" cy="9181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500" dirty="0">
                <a:solidFill>
                  <a:schemeClr val="bg1"/>
                </a:solidFill>
                <a:latin typeface="Raleway" pitchFamily="2" charset="0"/>
              </a:rPr>
              <a:t>Thanks for your attention!</a:t>
            </a:r>
            <a:endParaRPr lang="en-GB" sz="4050" b="0" dirty="0">
              <a:solidFill>
                <a:schemeClr val="bg1"/>
              </a:solidFill>
              <a:latin typeface="Raleway" pitchFamily="2" charset="0"/>
            </a:endParaRPr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57836FC6-BA87-3B44-8950-DC6E89F84C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75856" y="3463075"/>
            <a:ext cx="5768790" cy="218453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AD3A482-1770-5114-0360-7AD7F8F92977}"/>
              </a:ext>
            </a:extLst>
          </p:cNvPr>
          <p:cNvSpPr/>
          <p:nvPr/>
        </p:nvSpPr>
        <p:spPr>
          <a:xfrm>
            <a:off x="323528" y="4551082"/>
            <a:ext cx="439248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u="sng" dirty="0">
                <a:solidFill>
                  <a:schemeClr val="bg1"/>
                </a:solidFill>
              </a:rPr>
              <a:t>Enrico Chesta</a:t>
            </a:r>
          </a:p>
          <a:p>
            <a:r>
              <a:rPr lang="fr-CH" sz="1600" i="1" dirty="0">
                <a:solidFill>
                  <a:schemeClr val="bg1"/>
                </a:solidFill>
              </a:rPr>
              <a:t>enrico.chesta@cern.ch </a:t>
            </a:r>
          </a:p>
          <a:p>
            <a:r>
              <a:rPr lang="fr-CH" sz="1600" i="1" u="sng" dirty="0">
                <a:solidFill>
                  <a:schemeClr val="bg1"/>
                </a:solidFill>
              </a:rPr>
              <a:t>www.cern.ch/kt</a:t>
            </a:r>
          </a:p>
        </p:txBody>
      </p:sp>
      <p:pic>
        <p:nvPicPr>
          <p:cNvPr id="9" name="Graphic 19">
            <a:extLst>
              <a:ext uri="{FF2B5EF4-FFF2-40B4-BE49-F238E27FC236}">
                <a16:creationId xmlns:a16="http://schemas.microsoft.com/office/drawing/2014/main" id="{2AF0E5FC-41CB-289E-15E5-B52033BC3A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025116" y="212676"/>
            <a:ext cx="1080000" cy="1080000"/>
          </a:xfrm>
          <a:prstGeom prst="rect">
            <a:avLst/>
          </a:prstGeom>
        </p:spPr>
      </p:pic>
      <p:pic>
        <p:nvPicPr>
          <p:cNvPr id="10" name="Graphic 21">
            <a:extLst>
              <a:ext uri="{FF2B5EF4-FFF2-40B4-BE49-F238E27FC236}">
                <a16:creationId xmlns:a16="http://schemas.microsoft.com/office/drawing/2014/main" id="{3653DCFF-3CDF-ED34-D6C4-610905B5DD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339814" y="182440"/>
            <a:ext cx="1080000" cy="1080000"/>
          </a:xfrm>
          <a:prstGeom prst="rect">
            <a:avLst/>
          </a:prstGeom>
        </p:spPr>
      </p:pic>
      <p:pic>
        <p:nvPicPr>
          <p:cNvPr id="11" name="Graphic 23">
            <a:extLst>
              <a:ext uri="{FF2B5EF4-FFF2-40B4-BE49-F238E27FC236}">
                <a16:creationId xmlns:a16="http://schemas.microsoft.com/office/drawing/2014/main" id="{C41F5019-90FC-FB9D-395D-5F8F5286C59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24677" y="212676"/>
            <a:ext cx="1080000" cy="108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62154EC-C4ED-D5DC-71AF-572368BD397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13330" y="223165"/>
            <a:ext cx="1059114" cy="106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256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9512" y="483693"/>
            <a:ext cx="8532019" cy="799307"/>
          </a:xfrm>
        </p:spPr>
        <p:txBody>
          <a:bodyPr/>
          <a:lstStyle/>
          <a:p>
            <a:pPr algn="ctr"/>
            <a:r>
              <a:rPr lang="en-GB" dirty="0"/>
              <a:t>Highlight 1: </a:t>
            </a:r>
            <a:r>
              <a:rPr lang="en-GB" b="0" dirty="0"/>
              <a:t>CERN/KT preliminary strategy on Environmental Applications defined in 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defTabSz="685800"/>
            <a:r>
              <a:rPr lang="en-US" dirty="0">
                <a:solidFill>
                  <a:srgbClr val="FFFFFF"/>
                </a:solidFill>
                <a:latin typeface="Arial"/>
              </a:rPr>
              <a:t>Enrico Chesta | KT Inputs to CERN Environmental Report 2021-22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3CF1C98-34B2-974E-9323-CD96EFE9A8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46" t="12814" r="3346" b="9584"/>
          <a:stretch/>
        </p:blipFill>
        <p:spPr>
          <a:xfrm>
            <a:off x="53818" y="1628800"/>
            <a:ext cx="9036363" cy="4227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91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1351" y="410442"/>
            <a:ext cx="8532019" cy="799307"/>
          </a:xfrm>
        </p:spPr>
        <p:txBody>
          <a:bodyPr/>
          <a:lstStyle/>
          <a:p>
            <a:pPr algn="ctr"/>
            <a:r>
              <a:rPr lang="en-GB" dirty="0"/>
              <a:t>Highlight 2: </a:t>
            </a:r>
            <a:r>
              <a:rPr lang="en-GB" b="0" dirty="0"/>
              <a:t>examples of projects signed in 2021-22 and under implementation in the 4 areas of focus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36B5EA5A-BC32-A742-B11B-8E7414D5B535}" type="slidenum">
              <a:rPr lang="en-US">
                <a:solidFill>
                  <a:srgbClr val="FFFFFF"/>
                </a:solidFill>
                <a:latin typeface="Arial"/>
              </a:rPr>
              <a:pPr defTabSz="685800"/>
              <a:t>4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E8F276EB-F41D-F34A-8329-78B800A4FB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675" y="2843989"/>
            <a:ext cx="810000" cy="810000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4A2EA19D-0BE3-5244-8586-B27A16090B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2675" y="3909595"/>
            <a:ext cx="810000" cy="810000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E19C8FC4-E01A-6748-824B-4D8C196D7A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10387" y="5056064"/>
            <a:ext cx="810000" cy="810000"/>
          </a:xfrm>
          <a:prstGeom prst="rect">
            <a:avLst/>
          </a:prstGeom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5FCCC9DD-1319-3944-8615-798B9551EB6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9283" y="1660787"/>
            <a:ext cx="810000" cy="810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10"/>
          <a:srcRect b="18829"/>
          <a:stretch/>
        </p:blipFill>
        <p:spPr>
          <a:xfrm>
            <a:off x="7209264" y="1707101"/>
            <a:ext cx="1550107" cy="8029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1"/>
          <a:srcRect t="6825" b="2253"/>
          <a:stretch/>
        </p:blipFill>
        <p:spPr>
          <a:xfrm>
            <a:off x="7202105" y="2825687"/>
            <a:ext cx="1557060" cy="7682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2"/>
          <a:srcRect t="988"/>
          <a:stretch/>
        </p:blipFill>
        <p:spPr>
          <a:xfrm>
            <a:off x="7202105" y="5056064"/>
            <a:ext cx="1557266" cy="8070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3"/>
          <a:srcRect l="1" t="7020" r="1219"/>
          <a:stretch/>
        </p:blipFill>
        <p:spPr>
          <a:xfrm>
            <a:off x="7172633" y="3909595"/>
            <a:ext cx="1550107" cy="764444"/>
          </a:xfrm>
          <a:prstGeom prst="rect">
            <a:avLst/>
          </a:prstGeom>
        </p:spPr>
      </p:pic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8F81BA1D-8D49-804A-8C46-4C88FE7AB8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477777"/>
              </p:ext>
            </p:extLst>
          </p:nvPr>
        </p:nvGraphicFramePr>
        <p:xfrm>
          <a:off x="1161949" y="1484784"/>
          <a:ext cx="5938998" cy="4488582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2493500">
                  <a:extLst>
                    <a:ext uri="{9D8B030D-6E8A-4147-A177-3AD203B41FA5}">
                      <a16:colId xmlns:a16="http://schemas.microsoft.com/office/drawing/2014/main" val="3553135691"/>
                    </a:ext>
                  </a:extLst>
                </a:gridCol>
                <a:gridCol w="3445498">
                  <a:extLst>
                    <a:ext uri="{9D8B030D-6E8A-4147-A177-3AD203B41FA5}">
                      <a16:colId xmlns:a16="http://schemas.microsoft.com/office/drawing/2014/main" val="1974318474"/>
                    </a:ext>
                  </a:extLst>
                </a:gridCol>
              </a:tblGrid>
              <a:tr h="1238516">
                <a:tc>
                  <a:txBody>
                    <a:bodyPr/>
                    <a:lstStyle/>
                    <a:p>
                      <a:r>
                        <a:rPr lang="en-GB" sz="1400" b="1" noProof="0" dirty="0">
                          <a:solidFill>
                            <a:srgbClr val="D8DF52"/>
                          </a:solidFill>
                        </a:rPr>
                        <a:t>RENEWABLE AND</a:t>
                      </a:r>
                    </a:p>
                    <a:p>
                      <a:r>
                        <a:rPr lang="en-GB" sz="1400" b="1" noProof="0" dirty="0">
                          <a:solidFill>
                            <a:srgbClr val="D8DF52"/>
                          </a:solidFill>
                        </a:rPr>
                        <a:t>LOW-CARBON ENERGY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Helping a company in Spain (</a:t>
                      </a:r>
                      <a:r>
                        <a:rPr lang="en-GB" sz="1400" noProof="0" dirty="0" err="1"/>
                        <a:t>Applus</a:t>
                      </a:r>
                      <a:r>
                        <a:rPr lang="en-GB" sz="1400" noProof="0" dirty="0"/>
                        <a:t>+) to develop cryogenic testing facilities to support the development of systems for green hydrogen storage and transportation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9578074"/>
                  </a:ext>
                </a:extLst>
              </a:tr>
              <a:tr h="10057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noProof="0" dirty="0">
                          <a:solidFill>
                            <a:srgbClr val="004799"/>
                          </a:solidFill>
                        </a:rPr>
                        <a:t>CLEAN TRANSPORTATION AND FUTURE MOBILITY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Supporting civil aviation (Airbus) to assess the feasibility and interest of using superconducting power distribution systems in future electric/hybrid airplanes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6383026"/>
                  </a:ext>
                </a:extLst>
              </a:tr>
              <a:tr h="1238516">
                <a:tc>
                  <a:txBody>
                    <a:bodyPr/>
                    <a:lstStyle/>
                    <a:p>
                      <a:r>
                        <a:rPr lang="en-GB" sz="1400" b="1" noProof="0" dirty="0">
                          <a:solidFill>
                            <a:srgbClr val="47A59D"/>
                          </a:solidFill>
                        </a:rPr>
                        <a:t>CLIMATE CHANGE AND</a:t>
                      </a:r>
                    </a:p>
                    <a:p>
                      <a:r>
                        <a:rPr lang="en-GB" sz="1400" b="1" noProof="0" dirty="0">
                          <a:solidFill>
                            <a:srgbClr val="47A59D"/>
                          </a:solidFill>
                        </a:rPr>
                        <a:t>POLLUTION CONTROL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Collaborating with the European Space Agency (ESA) to develop Artificial Intelligence algorithms to analyse Earth Observation images for climate monitoring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0082068"/>
                  </a:ext>
                </a:extLst>
              </a:tr>
              <a:tr h="1005775">
                <a:tc>
                  <a:txBody>
                    <a:bodyPr/>
                    <a:lstStyle/>
                    <a:p>
                      <a:r>
                        <a:rPr lang="en-GB" sz="1400" b="1" noProof="0" dirty="0">
                          <a:solidFill>
                            <a:srgbClr val="63B258"/>
                          </a:solidFill>
                        </a:rPr>
                        <a:t>SUSTAINABILITY AND</a:t>
                      </a:r>
                    </a:p>
                    <a:p>
                      <a:r>
                        <a:rPr lang="en-GB" sz="1400" b="1" noProof="0" dirty="0">
                          <a:solidFill>
                            <a:srgbClr val="63B258"/>
                          </a:solidFill>
                        </a:rPr>
                        <a:t>GREEN SCIENCE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Partnering with industry (ABB) to improve energy efficiency of CERN cooling and ventilation infrastructure by up to 15% using smart sensors and digital twins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1983604"/>
                  </a:ext>
                </a:extLst>
              </a:tr>
            </a:tbl>
          </a:graphicData>
        </a:graphic>
      </p:graphicFrame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94447" y="5624513"/>
            <a:ext cx="4929166" cy="273844"/>
          </a:xfrm>
        </p:spPr>
        <p:txBody>
          <a:bodyPr/>
          <a:lstStyle/>
          <a:p>
            <a:pPr algn="r" defTabSz="685800"/>
            <a:r>
              <a:rPr lang="en-US" dirty="0">
                <a:solidFill>
                  <a:srgbClr val="FFFFFF"/>
                </a:solidFill>
                <a:latin typeface="Arial"/>
              </a:rPr>
              <a:t>Enrico Chesta | KT Inputs to CERN Environmental Report 2021-22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50A48-DA1F-45D5-EA6C-7482F47ADD88}"/>
              </a:ext>
            </a:extLst>
          </p:cNvPr>
          <p:cNvSpPr txBox="1">
            <a:spLocks/>
          </p:cNvSpPr>
          <p:nvPr/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685800"/>
            <a:r>
              <a:rPr lang="en-US">
                <a:solidFill>
                  <a:srgbClr val="FFFFFF"/>
                </a:solidFill>
                <a:latin typeface="Arial"/>
              </a:rPr>
              <a:t>Enrico Chesta | KT Inputs to CERN Environmental Report 2021-22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0400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A4BCED41-6878-BF44-838B-F3E1A3EA8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600" y="419477"/>
            <a:ext cx="8532019" cy="799307"/>
          </a:xfrm>
        </p:spPr>
        <p:txBody>
          <a:bodyPr/>
          <a:lstStyle/>
          <a:p>
            <a:r>
              <a:rPr lang="en-GB" dirty="0"/>
              <a:t>Highlight 3: </a:t>
            </a:r>
            <a:r>
              <a:rPr lang="en-GB" b="0" dirty="0"/>
              <a:t>CIPEA (CERN Innovation Programme on Environmental Applications) launch and results in 2022</a:t>
            </a:r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9C4FA5A8-9BB5-DD41-BBBD-46C5BC126C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2843" y="1676777"/>
            <a:ext cx="4809298" cy="4221579"/>
          </a:xfrm>
        </p:spPr>
        <p:txBody>
          <a:bodyPr/>
          <a:lstStyle/>
          <a:p>
            <a:r>
              <a:rPr lang="en-GB" sz="1500" dirty="0">
                <a:solidFill>
                  <a:schemeClr val="tx1"/>
                </a:solidFill>
              </a:rPr>
              <a:t>In March 2022, CERN launched the CIPEA programme to encourage CERN experts to come up with new ideas for environmental applications.</a:t>
            </a:r>
          </a:p>
          <a:p>
            <a:r>
              <a:rPr lang="en-GB" sz="1500" dirty="0">
                <a:solidFill>
                  <a:schemeClr val="tx1"/>
                </a:solidFill>
              </a:rPr>
              <a:t>In June 2022, the CIPEA Innovation Day welcomed 15 innovative project proposals, such as: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Accelerator systems for improving clean-techs production and reducing polluting emissions;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Vacuum and RF technologies for renewable energy large-scale distribution and new industrial heating;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Machine-learning algorithms for climate modelling;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Innovative systems for reducing greenhouse gas emissions at CERN and beyond.</a:t>
            </a:r>
          </a:p>
          <a:p>
            <a:r>
              <a:rPr lang="fr-CH" sz="1500" dirty="0">
                <a:solidFill>
                  <a:schemeClr val="tx1"/>
                </a:solidFill>
              </a:rPr>
              <a:t>In </a:t>
            </a:r>
            <a:r>
              <a:rPr lang="fr-CH" sz="1500" dirty="0" err="1">
                <a:solidFill>
                  <a:schemeClr val="tx1"/>
                </a:solidFill>
              </a:rPr>
              <a:t>September</a:t>
            </a:r>
            <a:r>
              <a:rPr lang="fr-CH" sz="1500" dirty="0">
                <a:solidFill>
                  <a:schemeClr val="tx1"/>
                </a:solidFill>
              </a:rPr>
              <a:t> 2022, 7 CIPEA </a:t>
            </a:r>
            <a:r>
              <a:rPr lang="fr-CH" sz="1500" dirty="0" err="1">
                <a:solidFill>
                  <a:schemeClr val="tx1"/>
                </a:solidFill>
              </a:rPr>
              <a:t>projects</a:t>
            </a:r>
            <a:r>
              <a:rPr lang="fr-CH" sz="1500" dirty="0">
                <a:solidFill>
                  <a:schemeClr val="tx1"/>
                </a:solidFill>
              </a:rPr>
              <a:t> </a:t>
            </a:r>
            <a:r>
              <a:rPr lang="fr-CH" sz="1500" dirty="0" err="1">
                <a:solidFill>
                  <a:schemeClr val="tx1"/>
                </a:solidFill>
              </a:rPr>
              <a:t>were</a:t>
            </a:r>
            <a:r>
              <a:rPr lang="fr-CH" sz="1500" dirty="0">
                <a:solidFill>
                  <a:schemeClr val="tx1"/>
                </a:solidFill>
              </a:rPr>
              <a:t> </a:t>
            </a:r>
            <a:r>
              <a:rPr lang="fr-CH" sz="1500" dirty="0" err="1">
                <a:solidFill>
                  <a:schemeClr val="tx1"/>
                </a:solidFill>
              </a:rPr>
              <a:t>selected</a:t>
            </a:r>
            <a:r>
              <a:rPr lang="fr-CH" sz="1500" dirty="0">
                <a:solidFill>
                  <a:schemeClr val="tx1"/>
                </a:solidFill>
              </a:rPr>
              <a:t> to </a:t>
            </a:r>
            <a:r>
              <a:rPr lang="fr-CH" sz="1500" dirty="0" err="1">
                <a:solidFill>
                  <a:schemeClr val="tx1"/>
                </a:solidFill>
              </a:rPr>
              <a:t>receive</a:t>
            </a:r>
            <a:r>
              <a:rPr lang="fr-CH" sz="1500" dirty="0">
                <a:solidFill>
                  <a:schemeClr val="tx1"/>
                </a:solidFill>
              </a:rPr>
              <a:t> support </a:t>
            </a:r>
            <a:r>
              <a:rPr lang="fr-CH" sz="1500" dirty="0" err="1">
                <a:solidFill>
                  <a:schemeClr val="tx1"/>
                </a:solidFill>
              </a:rPr>
              <a:t>from</a:t>
            </a:r>
            <a:r>
              <a:rPr lang="fr-CH" sz="1500" dirty="0">
                <a:solidFill>
                  <a:schemeClr val="tx1"/>
                </a:solidFill>
              </a:rPr>
              <a:t> the KT </a:t>
            </a:r>
            <a:r>
              <a:rPr lang="fr-CH" sz="1500" dirty="0" err="1">
                <a:solidFill>
                  <a:schemeClr val="tx1"/>
                </a:solidFill>
              </a:rPr>
              <a:t>Fund</a:t>
            </a:r>
            <a:endParaRPr lang="en-GB" sz="1500" dirty="0">
              <a:solidFill>
                <a:schemeClr val="tx1"/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6215613-36E8-EB4C-AC32-9125EB846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36B5EA5A-BC32-A742-B11B-8E7414D5B535}" type="slidenum">
              <a:rPr lang="en-US">
                <a:solidFill>
                  <a:srgbClr val="FFFFFF"/>
                </a:solidFill>
                <a:latin typeface="Arial"/>
              </a:rPr>
              <a:pPr defTabSz="685800"/>
              <a:t>5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1" name="Picture 6">
            <a:extLst>
              <a:ext uri="{FF2B5EF4-FFF2-40B4-BE49-F238E27FC236}">
                <a16:creationId xmlns:a16="http://schemas.microsoft.com/office/drawing/2014/main" id="{E176F161-804A-354D-8428-FBA12736E3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2129" y="3140968"/>
            <a:ext cx="3797317" cy="2373698"/>
          </a:xfrm>
          <a:prstGeom prst="rect">
            <a:avLst/>
          </a:prstGeom>
        </p:spPr>
      </p:pic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893826" y="1722812"/>
            <a:ext cx="2915959" cy="1104530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94447" y="5624513"/>
            <a:ext cx="4929166" cy="273844"/>
          </a:xfrm>
        </p:spPr>
        <p:txBody>
          <a:bodyPr/>
          <a:lstStyle/>
          <a:p>
            <a:pPr algn="r" defTabSz="685800"/>
            <a:r>
              <a:rPr lang="en-US" dirty="0">
                <a:solidFill>
                  <a:srgbClr val="FFFFFF"/>
                </a:solidFill>
                <a:latin typeface="Arial"/>
              </a:rPr>
              <a:t>Enrico Chesta | KT Inputs to CERN Environmental Report 2021-22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A3C4159-C6D4-E046-46AC-04F104740DB1}"/>
              </a:ext>
            </a:extLst>
          </p:cNvPr>
          <p:cNvSpPr txBox="1">
            <a:spLocks/>
          </p:cNvSpPr>
          <p:nvPr/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685800"/>
            <a:r>
              <a:rPr lang="en-US">
                <a:solidFill>
                  <a:srgbClr val="FFFFFF"/>
                </a:solidFill>
                <a:latin typeface="Arial"/>
              </a:rPr>
              <a:t>Enrico Chesta | KT Inputs to CERN Environmental Report 2021-22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6410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6E834746-0608-7CAE-19C1-46F1840FCDDC}"/>
              </a:ext>
            </a:extLst>
          </p:cNvPr>
          <p:cNvSpPr txBox="1"/>
          <p:nvPr/>
        </p:nvSpPr>
        <p:spPr>
          <a:xfrm>
            <a:off x="230724" y="86711"/>
            <a:ext cx="868255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Inputs to CERN Environmental Report 2023-24</a:t>
            </a:r>
            <a:endParaRPr kumimoji="0" lang="en-GB" sz="5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DCC6923-BBAB-DBF2-115E-E69EB23E4F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268" y="2552765"/>
            <a:ext cx="2687831" cy="349837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E7E06A9-6BCC-2FAD-FC3B-5ADE7130543C}"/>
              </a:ext>
            </a:extLst>
          </p:cNvPr>
          <p:cNvSpPr/>
          <p:nvPr/>
        </p:nvSpPr>
        <p:spPr>
          <a:xfrm>
            <a:off x="5404392" y="1608435"/>
            <a:ext cx="3508296" cy="1330185"/>
          </a:xfrm>
          <a:prstGeom prst="rect">
            <a:avLst/>
          </a:prstGeom>
          <a:solidFill>
            <a:srgbClr val="FFFFFF"/>
          </a:solidFill>
          <a:ln w="38100" cap="flat" cmpd="sng" algn="ctr">
            <a:solidFill>
              <a:srgbClr val="0033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8E2A2D-53A0-4925-C602-A3D91FBAD4AC}"/>
              </a:ext>
            </a:extLst>
          </p:cNvPr>
          <p:cNvSpPr txBox="1"/>
          <p:nvPr/>
        </p:nvSpPr>
        <p:spPr>
          <a:xfrm>
            <a:off x="3610975" y="2747662"/>
            <a:ext cx="1328493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dirty="0">
                <a:solidFill>
                  <a:srgbClr val="0033A0"/>
                </a:solidFill>
                <a:latin typeface="Arial"/>
              </a:rPr>
              <a:t>Minimise the Laboratory’s impact on the environment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00E9B1-1FA2-64C7-1B39-98A43CE29489}"/>
              </a:ext>
            </a:extLst>
          </p:cNvPr>
          <p:cNvSpPr txBox="1"/>
          <p:nvPr/>
        </p:nvSpPr>
        <p:spPr>
          <a:xfrm>
            <a:off x="7335693" y="4410607"/>
            <a:ext cx="19813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dirty="0">
                <a:solidFill>
                  <a:srgbClr val="0033A0"/>
                </a:solidFill>
                <a:latin typeface="Arial"/>
              </a:rPr>
              <a:t>Pursue actions and technologies aiming at energy saving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39D51E-AABE-6571-FD4D-7DA7F0672817}"/>
              </a:ext>
            </a:extLst>
          </p:cNvPr>
          <p:cNvSpPr txBox="1"/>
          <p:nvPr/>
        </p:nvSpPr>
        <p:spPr>
          <a:xfrm>
            <a:off x="5568958" y="1744625"/>
            <a:ext cx="3261900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b="1" dirty="0">
                <a:solidFill>
                  <a:srgbClr val="0033A0"/>
                </a:solidFill>
                <a:latin typeface="Arial"/>
              </a:rPr>
              <a:t>Identify and develop CERN’s technologies that may contribute to mitigating the impact of society on the environment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915A28F-9E09-2465-A5AE-322D1EDF782E}"/>
              </a:ext>
            </a:extLst>
          </p:cNvPr>
          <p:cNvGrpSpPr/>
          <p:nvPr/>
        </p:nvGrpSpPr>
        <p:grpSpPr>
          <a:xfrm>
            <a:off x="6152231" y="4584472"/>
            <a:ext cx="901918" cy="1540300"/>
            <a:chOff x="8196155" y="4797152"/>
            <a:chExt cx="901918" cy="1540300"/>
          </a:xfrm>
        </p:grpSpPr>
        <p:sp>
          <p:nvSpPr>
            <p:cNvPr id="9" name="Rectangle 29">
              <a:extLst>
                <a:ext uri="{FF2B5EF4-FFF2-40B4-BE49-F238E27FC236}">
                  <a16:creationId xmlns:a16="http://schemas.microsoft.com/office/drawing/2014/main" id="{55465865-D704-8D02-8C70-0AA31E84AB18}"/>
                </a:ext>
              </a:extLst>
            </p:cNvPr>
            <p:cNvSpPr/>
            <p:nvPr/>
          </p:nvSpPr>
          <p:spPr>
            <a:xfrm rot="5400000" flipH="1">
              <a:off x="7651795" y="5538670"/>
              <a:ext cx="1344832" cy="252731"/>
            </a:xfrm>
            <a:custGeom>
              <a:avLst/>
              <a:gdLst>
                <a:gd name="connsiteX0" fmla="*/ 0 w 1419045"/>
                <a:gd name="connsiteY0" fmla="*/ 0 h 265054"/>
                <a:gd name="connsiteX1" fmla="*/ 1419045 w 1419045"/>
                <a:gd name="connsiteY1" fmla="*/ 0 h 265054"/>
                <a:gd name="connsiteX2" fmla="*/ 1419045 w 1419045"/>
                <a:gd name="connsiteY2" fmla="*/ 265054 h 265054"/>
                <a:gd name="connsiteX3" fmla="*/ 0 w 1419045"/>
                <a:gd name="connsiteY3" fmla="*/ 265054 h 265054"/>
                <a:gd name="connsiteX4" fmla="*/ 0 w 1419045"/>
                <a:gd name="connsiteY4" fmla="*/ 0 h 265054"/>
                <a:gd name="connsiteX0" fmla="*/ 0 w 1419045"/>
                <a:gd name="connsiteY0" fmla="*/ 0 h 265057"/>
                <a:gd name="connsiteX1" fmla="*/ 1419045 w 1419045"/>
                <a:gd name="connsiteY1" fmla="*/ 0 h 265057"/>
                <a:gd name="connsiteX2" fmla="*/ 1168879 w 1419045"/>
                <a:gd name="connsiteY2" fmla="*/ 265057 h 265057"/>
                <a:gd name="connsiteX3" fmla="*/ 0 w 1419045"/>
                <a:gd name="connsiteY3" fmla="*/ 265054 h 265057"/>
                <a:gd name="connsiteX4" fmla="*/ 0 w 1419045"/>
                <a:gd name="connsiteY4" fmla="*/ 0 h 265057"/>
                <a:gd name="connsiteX0" fmla="*/ 0 w 1410419"/>
                <a:gd name="connsiteY0" fmla="*/ 0 h 265057"/>
                <a:gd name="connsiteX1" fmla="*/ 1410419 w 1410419"/>
                <a:gd name="connsiteY1" fmla="*/ 0 h 265057"/>
                <a:gd name="connsiteX2" fmla="*/ 1168879 w 1410419"/>
                <a:gd name="connsiteY2" fmla="*/ 265057 h 265057"/>
                <a:gd name="connsiteX3" fmla="*/ 0 w 1410419"/>
                <a:gd name="connsiteY3" fmla="*/ 265054 h 265057"/>
                <a:gd name="connsiteX4" fmla="*/ 0 w 1410419"/>
                <a:gd name="connsiteY4" fmla="*/ 0 h 265057"/>
                <a:gd name="connsiteX0" fmla="*/ 0 w 1410419"/>
                <a:gd name="connsiteY0" fmla="*/ 0 h 265057"/>
                <a:gd name="connsiteX1" fmla="*/ 1410419 w 1410419"/>
                <a:gd name="connsiteY1" fmla="*/ 0 h 265057"/>
                <a:gd name="connsiteX2" fmla="*/ 1151627 w 1410419"/>
                <a:gd name="connsiteY2" fmla="*/ 265057 h 265057"/>
                <a:gd name="connsiteX3" fmla="*/ 0 w 1410419"/>
                <a:gd name="connsiteY3" fmla="*/ 265054 h 265057"/>
                <a:gd name="connsiteX4" fmla="*/ 0 w 1410419"/>
                <a:gd name="connsiteY4" fmla="*/ 0 h 26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0419" h="265057">
                  <a:moveTo>
                    <a:pt x="0" y="0"/>
                  </a:moveTo>
                  <a:lnTo>
                    <a:pt x="1410419" y="0"/>
                  </a:lnTo>
                  <a:lnTo>
                    <a:pt x="1151627" y="265057"/>
                  </a:lnTo>
                  <a:lnTo>
                    <a:pt x="0" y="2650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DA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9756747-53E3-2C69-F7C2-90A699D613BF}"/>
                </a:ext>
              </a:extLst>
            </p:cNvPr>
            <p:cNvGrpSpPr/>
            <p:nvPr/>
          </p:nvGrpSpPr>
          <p:grpSpPr>
            <a:xfrm flipH="1">
              <a:off x="8196155" y="4797152"/>
              <a:ext cx="901918" cy="611977"/>
              <a:chOff x="4081436" y="3297300"/>
              <a:chExt cx="945904" cy="641823"/>
            </a:xfrm>
            <a:solidFill>
              <a:srgbClr val="DADA00"/>
            </a:solidFill>
          </p:grpSpPr>
          <p:sp>
            <p:nvSpPr>
              <p:cNvPr id="11" name="Freeform 31">
                <a:extLst>
                  <a:ext uri="{FF2B5EF4-FFF2-40B4-BE49-F238E27FC236}">
                    <a16:creationId xmlns:a16="http://schemas.microsoft.com/office/drawing/2014/main" id="{78B30320-13D7-087B-3CB1-8C9D4FD825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3371" y="3488859"/>
                <a:ext cx="633969" cy="265054"/>
              </a:xfrm>
              <a:custGeom>
                <a:avLst/>
                <a:gdLst>
                  <a:gd name="T0" fmla="*/ 0 w 565"/>
                  <a:gd name="T1" fmla="*/ 290 h 290"/>
                  <a:gd name="T2" fmla="*/ 565 w 565"/>
                  <a:gd name="T3" fmla="*/ 290 h 290"/>
                  <a:gd name="T4" fmla="*/ 275 w 565"/>
                  <a:gd name="T5" fmla="*/ 0 h 290"/>
                  <a:gd name="T6" fmla="*/ 0 w 565"/>
                  <a:gd name="T7" fmla="*/ 0 h 290"/>
                  <a:gd name="T8" fmla="*/ 0 w 565"/>
                  <a:gd name="T9" fmla="*/ 290 h 290"/>
                  <a:gd name="connsiteX0" fmla="*/ 0 w 10000"/>
                  <a:gd name="connsiteY0" fmla="*/ 10000 h 10000"/>
                  <a:gd name="connsiteX1" fmla="*/ 10000 w 10000"/>
                  <a:gd name="connsiteY1" fmla="*/ 10000 h 10000"/>
                  <a:gd name="connsiteX2" fmla="*/ 4867 w 10000"/>
                  <a:gd name="connsiteY2" fmla="*/ 0 h 10000"/>
                  <a:gd name="connsiteX3" fmla="*/ 0 w 10000"/>
                  <a:gd name="connsiteY3" fmla="*/ 1951 h 10000"/>
                  <a:gd name="connsiteX4" fmla="*/ 0 w 10000"/>
                  <a:gd name="connsiteY4" fmla="*/ 10000 h 10000"/>
                  <a:gd name="connsiteX0" fmla="*/ 0 w 10000"/>
                  <a:gd name="connsiteY0" fmla="*/ 8341 h 8341"/>
                  <a:gd name="connsiteX1" fmla="*/ 10000 w 10000"/>
                  <a:gd name="connsiteY1" fmla="*/ 8341 h 8341"/>
                  <a:gd name="connsiteX2" fmla="*/ 5819 w 10000"/>
                  <a:gd name="connsiteY2" fmla="*/ 0 h 8341"/>
                  <a:gd name="connsiteX3" fmla="*/ 0 w 10000"/>
                  <a:gd name="connsiteY3" fmla="*/ 292 h 8341"/>
                  <a:gd name="connsiteX4" fmla="*/ 0 w 10000"/>
                  <a:gd name="connsiteY4" fmla="*/ 8341 h 8341"/>
                  <a:gd name="connsiteX0" fmla="*/ 0 w 10000"/>
                  <a:gd name="connsiteY0" fmla="*/ 9766 h 9766"/>
                  <a:gd name="connsiteX1" fmla="*/ 10000 w 10000"/>
                  <a:gd name="connsiteY1" fmla="*/ 9766 h 9766"/>
                  <a:gd name="connsiteX2" fmla="*/ 5969 w 10000"/>
                  <a:gd name="connsiteY2" fmla="*/ 0 h 9766"/>
                  <a:gd name="connsiteX3" fmla="*/ 0 w 10000"/>
                  <a:gd name="connsiteY3" fmla="*/ 116 h 9766"/>
                  <a:gd name="connsiteX4" fmla="*/ 0 w 10000"/>
                  <a:gd name="connsiteY4" fmla="*/ 9766 h 9766"/>
                  <a:gd name="connsiteX0" fmla="*/ 0 w 10000"/>
                  <a:gd name="connsiteY0" fmla="*/ 9881 h 9881"/>
                  <a:gd name="connsiteX1" fmla="*/ 10000 w 10000"/>
                  <a:gd name="connsiteY1" fmla="*/ 9881 h 9881"/>
                  <a:gd name="connsiteX2" fmla="*/ 6069 w 10000"/>
                  <a:gd name="connsiteY2" fmla="*/ 121 h 9881"/>
                  <a:gd name="connsiteX3" fmla="*/ 0 w 10000"/>
                  <a:gd name="connsiteY3" fmla="*/ 0 h 9881"/>
                  <a:gd name="connsiteX4" fmla="*/ 0 w 10000"/>
                  <a:gd name="connsiteY4" fmla="*/ 9881 h 9881"/>
                  <a:gd name="connsiteX0" fmla="*/ 0 w 10000"/>
                  <a:gd name="connsiteY0" fmla="*/ 10120 h 10120"/>
                  <a:gd name="connsiteX1" fmla="*/ 10000 w 10000"/>
                  <a:gd name="connsiteY1" fmla="*/ 10120 h 10120"/>
                  <a:gd name="connsiteX2" fmla="*/ 6069 w 10000"/>
                  <a:gd name="connsiteY2" fmla="*/ 0 h 10120"/>
                  <a:gd name="connsiteX3" fmla="*/ 0 w 10000"/>
                  <a:gd name="connsiteY3" fmla="*/ 120 h 10120"/>
                  <a:gd name="connsiteX4" fmla="*/ 0 w 10000"/>
                  <a:gd name="connsiteY4" fmla="*/ 10120 h 10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120">
                    <a:moveTo>
                      <a:pt x="0" y="10120"/>
                    </a:moveTo>
                    <a:lnTo>
                      <a:pt x="10000" y="10120"/>
                    </a:lnTo>
                    <a:lnTo>
                      <a:pt x="6069" y="0"/>
                    </a:lnTo>
                    <a:lnTo>
                      <a:pt x="0" y="120"/>
                    </a:lnTo>
                    <a:lnTo>
                      <a:pt x="0" y="101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Source Sans Pro" charset="0"/>
                </a:endParaRPr>
              </a:p>
            </p:txBody>
          </p:sp>
          <p:sp>
            <p:nvSpPr>
              <p:cNvPr id="12" name="Freeform 33">
                <a:extLst>
                  <a:ext uri="{FF2B5EF4-FFF2-40B4-BE49-F238E27FC236}">
                    <a16:creationId xmlns:a16="http://schemas.microsoft.com/office/drawing/2014/main" id="{6CEC2C51-F453-7298-9C4F-A1745E8DE8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1436" y="3297300"/>
                <a:ext cx="352330" cy="641823"/>
              </a:xfrm>
              <a:custGeom>
                <a:avLst/>
                <a:gdLst>
                  <a:gd name="T0" fmla="*/ 0 w 314"/>
                  <a:gd name="T1" fmla="*/ 286 h 572"/>
                  <a:gd name="T2" fmla="*/ 314 w 314"/>
                  <a:gd name="T3" fmla="*/ 0 h 572"/>
                  <a:gd name="T4" fmla="*/ 314 w 314"/>
                  <a:gd name="T5" fmla="*/ 286 h 572"/>
                  <a:gd name="T6" fmla="*/ 314 w 314"/>
                  <a:gd name="T7" fmla="*/ 572 h 572"/>
                  <a:gd name="T8" fmla="*/ 0 w 314"/>
                  <a:gd name="T9" fmla="*/ 286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4" h="572">
                    <a:moveTo>
                      <a:pt x="0" y="286"/>
                    </a:moveTo>
                    <a:lnTo>
                      <a:pt x="314" y="0"/>
                    </a:lnTo>
                    <a:lnTo>
                      <a:pt x="314" y="286"/>
                    </a:lnTo>
                    <a:lnTo>
                      <a:pt x="314" y="572"/>
                    </a:lnTo>
                    <a:lnTo>
                      <a:pt x="0" y="28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Source Sans Pro" charset="0"/>
                </a:endParaRPr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962316F-475F-6EA7-951E-737FBA81C003}"/>
              </a:ext>
            </a:extLst>
          </p:cNvPr>
          <p:cNvGrpSpPr/>
          <p:nvPr/>
        </p:nvGrpSpPr>
        <p:grpSpPr>
          <a:xfrm>
            <a:off x="4717200" y="3900060"/>
            <a:ext cx="819598" cy="2240827"/>
            <a:chOff x="6460239" y="4068492"/>
            <a:chExt cx="819598" cy="2240827"/>
          </a:xfrm>
        </p:grpSpPr>
        <p:sp>
          <p:nvSpPr>
            <p:cNvPr id="14" name="Freeform 46">
              <a:extLst>
                <a:ext uri="{FF2B5EF4-FFF2-40B4-BE49-F238E27FC236}">
                  <a16:creationId xmlns:a16="http://schemas.microsoft.com/office/drawing/2014/main" id="{D956B2E6-CDAF-2D77-C0AD-09086D827C23}"/>
                </a:ext>
              </a:extLst>
            </p:cNvPr>
            <p:cNvSpPr/>
            <p:nvPr/>
          </p:nvSpPr>
          <p:spPr>
            <a:xfrm rot="16200000">
              <a:off x="6132433" y="5162229"/>
              <a:ext cx="2064517" cy="229664"/>
            </a:xfrm>
            <a:custGeom>
              <a:avLst/>
              <a:gdLst>
                <a:gd name="connsiteX0" fmla="*/ 2382675 w 2382675"/>
                <a:gd name="connsiteY0" fmla="*/ 0 h 265057"/>
                <a:gd name="connsiteX1" fmla="*/ 1066322 w 2382675"/>
                <a:gd name="connsiteY1" fmla="*/ 0 h 265057"/>
                <a:gd name="connsiteX2" fmla="*/ 972256 w 2382675"/>
                <a:gd name="connsiteY2" fmla="*/ 0 h 265057"/>
                <a:gd name="connsiteX3" fmla="*/ 0 w 2382675"/>
                <a:gd name="connsiteY3" fmla="*/ 0 h 265057"/>
                <a:gd name="connsiteX4" fmla="*/ 0 w 2382675"/>
                <a:gd name="connsiteY4" fmla="*/ 265057 h 265057"/>
                <a:gd name="connsiteX5" fmla="*/ 1066322 w 2382675"/>
                <a:gd name="connsiteY5" fmla="*/ 265057 h 265057"/>
                <a:gd name="connsiteX6" fmla="*/ 1066322 w 2382675"/>
                <a:gd name="connsiteY6" fmla="*/ 265054 h 265057"/>
                <a:gd name="connsiteX7" fmla="*/ 2123883 w 2382675"/>
                <a:gd name="connsiteY7" fmla="*/ 265057 h 26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2675" h="265057">
                  <a:moveTo>
                    <a:pt x="2382675" y="0"/>
                  </a:moveTo>
                  <a:lnTo>
                    <a:pt x="1066322" y="0"/>
                  </a:lnTo>
                  <a:lnTo>
                    <a:pt x="972256" y="0"/>
                  </a:lnTo>
                  <a:lnTo>
                    <a:pt x="0" y="0"/>
                  </a:lnTo>
                  <a:lnTo>
                    <a:pt x="0" y="265057"/>
                  </a:lnTo>
                  <a:lnTo>
                    <a:pt x="1066322" y="265057"/>
                  </a:lnTo>
                  <a:lnTo>
                    <a:pt x="1066322" y="265054"/>
                  </a:lnTo>
                  <a:lnTo>
                    <a:pt x="2123883" y="265057"/>
                  </a:lnTo>
                  <a:close/>
                </a:path>
              </a:pathLst>
            </a:custGeom>
            <a:solidFill>
              <a:srgbClr val="00954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954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BE7E2FF8-4E21-ED84-57E4-30E3E4E8857C}"/>
                </a:ext>
              </a:extLst>
            </p:cNvPr>
            <p:cNvGrpSpPr/>
            <p:nvPr/>
          </p:nvGrpSpPr>
          <p:grpSpPr>
            <a:xfrm>
              <a:off x="6460239" y="4068492"/>
              <a:ext cx="819598" cy="556121"/>
              <a:chOff x="4081436" y="3297300"/>
              <a:chExt cx="945904" cy="641823"/>
            </a:xfrm>
            <a:solidFill>
              <a:srgbClr val="009540"/>
            </a:solidFill>
          </p:grpSpPr>
          <p:sp>
            <p:nvSpPr>
              <p:cNvPr id="16" name="Freeform 31">
                <a:extLst>
                  <a:ext uri="{FF2B5EF4-FFF2-40B4-BE49-F238E27FC236}">
                    <a16:creationId xmlns:a16="http://schemas.microsoft.com/office/drawing/2014/main" id="{D3344006-E9AF-752D-6F07-4F6B75A932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3371" y="3488859"/>
                <a:ext cx="633969" cy="265054"/>
              </a:xfrm>
              <a:custGeom>
                <a:avLst/>
                <a:gdLst>
                  <a:gd name="T0" fmla="*/ 0 w 565"/>
                  <a:gd name="T1" fmla="*/ 290 h 290"/>
                  <a:gd name="T2" fmla="*/ 565 w 565"/>
                  <a:gd name="T3" fmla="*/ 290 h 290"/>
                  <a:gd name="T4" fmla="*/ 275 w 565"/>
                  <a:gd name="T5" fmla="*/ 0 h 290"/>
                  <a:gd name="T6" fmla="*/ 0 w 565"/>
                  <a:gd name="T7" fmla="*/ 0 h 290"/>
                  <a:gd name="T8" fmla="*/ 0 w 565"/>
                  <a:gd name="T9" fmla="*/ 290 h 290"/>
                  <a:gd name="connsiteX0" fmla="*/ 0 w 10000"/>
                  <a:gd name="connsiteY0" fmla="*/ 10000 h 10000"/>
                  <a:gd name="connsiteX1" fmla="*/ 10000 w 10000"/>
                  <a:gd name="connsiteY1" fmla="*/ 10000 h 10000"/>
                  <a:gd name="connsiteX2" fmla="*/ 4867 w 10000"/>
                  <a:gd name="connsiteY2" fmla="*/ 0 h 10000"/>
                  <a:gd name="connsiteX3" fmla="*/ 0 w 10000"/>
                  <a:gd name="connsiteY3" fmla="*/ 1951 h 10000"/>
                  <a:gd name="connsiteX4" fmla="*/ 0 w 10000"/>
                  <a:gd name="connsiteY4" fmla="*/ 10000 h 10000"/>
                  <a:gd name="connsiteX0" fmla="*/ 0 w 10000"/>
                  <a:gd name="connsiteY0" fmla="*/ 8341 h 8341"/>
                  <a:gd name="connsiteX1" fmla="*/ 10000 w 10000"/>
                  <a:gd name="connsiteY1" fmla="*/ 8341 h 8341"/>
                  <a:gd name="connsiteX2" fmla="*/ 5819 w 10000"/>
                  <a:gd name="connsiteY2" fmla="*/ 0 h 8341"/>
                  <a:gd name="connsiteX3" fmla="*/ 0 w 10000"/>
                  <a:gd name="connsiteY3" fmla="*/ 292 h 8341"/>
                  <a:gd name="connsiteX4" fmla="*/ 0 w 10000"/>
                  <a:gd name="connsiteY4" fmla="*/ 8341 h 8341"/>
                  <a:gd name="connsiteX0" fmla="*/ 0 w 10000"/>
                  <a:gd name="connsiteY0" fmla="*/ 9766 h 9766"/>
                  <a:gd name="connsiteX1" fmla="*/ 10000 w 10000"/>
                  <a:gd name="connsiteY1" fmla="*/ 9766 h 9766"/>
                  <a:gd name="connsiteX2" fmla="*/ 5969 w 10000"/>
                  <a:gd name="connsiteY2" fmla="*/ 0 h 9766"/>
                  <a:gd name="connsiteX3" fmla="*/ 0 w 10000"/>
                  <a:gd name="connsiteY3" fmla="*/ 116 h 9766"/>
                  <a:gd name="connsiteX4" fmla="*/ 0 w 10000"/>
                  <a:gd name="connsiteY4" fmla="*/ 9766 h 9766"/>
                  <a:gd name="connsiteX0" fmla="*/ 0 w 10000"/>
                  <a:gd name="connsiteY0" fmla="*/ 9881 h 9881"/>
                  <a:gd name="connsiteX1" fmla="*/ 10000 w 10000"/>
                  <a:gd name="connsiteY1" fmla="*/ 9881 h 9881"/>
                  <a:gd name="connsiteX2" fmla="*/ 6069 w 10000"/>
                  <a:gd name="connsiteY2" fmla="*/ 121 h 9881"/>
                  <a:gd name="connsiteX3" fmla="*/ 0 w 10000"/>
                  <a:gd name="connsiteY3" fmla="*/ 0 h 9881"/>
                  <a:gd name="connsiteX4" fmla="*/ 0 w 10000"/>
                  <a:gd name="connsiteY4" fmla="*/ 9881 h 9881"/>
                  <a:gd name="connsiteX0" fmla="*/ 0 w 10000"/>
                  <a:gd name="connsiteY0" fmla="*/ 10120 h 10120"/>
                  <a:gd name="connsiteX1" fmla="*/ 10000 w 10000"/>
                  <a:gd name="connsiteY1" fmla="*/ 10120 h 10120"/>
                  <a:gd name="connsiteX2" fmla="*/ 6069 w 10000"/>
                  <a:gd name="connsiteY2" fmla="*/ 0 h 10120"/>
                  <a:gd name="connsiteX3" fmla="*/ 0 w 10000"/>
                  <a:gd name="connsiteY3" fmla="*/ 120 h 10120"/>
                  <a:gd name="connsiteX4" fmla="*/ 0 w 10000"/>
                  <a:gd name="connsiteY4" fmla="*/ 10120 h 10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120">
                    <a:moveTo>
                      <a:pt x="0" y="10120"/>
                    </a:moveTo>
                    <a:lnTo>
                      <a:pt x="10000" y="10120"/>
                    </a:lnTo>
                    <a:lnTo>
                      <a:pt x="6069" y="0"/>
                    </a:lnTo>
                    <a:lnTo>
                      <a:pt x="0" y="120"/>
                    </a:lnTo>
                    <a:lnTo>
                      <a:pt x="0" y="101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Source Sans Pro" charset="0"/>
                </a:endParaRPr>
              </a:p>
            </p:txBody>
          </p:sp>
          <p:sp>
            <p:nvSpPr>
              <p:cNvPr id="17" name="Freeform 33">
                <a:extLst>
                  <a:ext uri="{FF2B5EF4-FFF2-40B4-BE49-F238E27FC236}">
                    <a16:creationId xmlns:a16="http://schemas.microsoft.com/office/drawing/2014/main" id="{EAC57BAE-A2E4-DDDF-3F80-8B35FCF9A2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1436" y="3297300"/>
                <a:ext cx="352330" cy="641823"/>
              </a:xfrm>
              <a:custGeom>
                <a:avLst/>
                <a:gdLst>
                  <a:gd name="T0" fmla="*/ 0 w 314"/>
                  <a:gd name="T1" fmla="*/ 286 h 572"/>
                  <a:gd name="T2" fmla="*/ 314 w 314"/>
                  <a:gd name="T3" fmla="*/ 0 h 572"/>
                  <a:gd name="T4" fmla="*/ 314 w 314"/>
                  <a:gd name="T5" fmla="*/ 286 h 572"/>
                  <a:gd name="T6" fmla="*/ 314 w 314"/>
                  <a:gd name="T7" fmla="*/ 572 h 572"/>
                  <a:gd name="T8" fmla="*/ 0 w 314"/>
                  <a:gd name="T9" fmla="*/ 286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4" h="572">
                    <a:moveTo>
                      <a:pt x="0" y="286"/>
                    </a:moveTo>
                    <a:lnTo>
                      <a:pt x="314" y="0"/>
                    </a:lnTo>
                    <a:lnTo>
                      <a:pt x="314" y="286"/>
                    </a:lnTo>
                    <a:lnTo>
                      <a:pt x="314" y="572"/>
                    </a:lnTo>
                    <a:lnTo>
                      <a:pt x="0" y="28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Source Sans Pro" charset="0"/>
                </a:endParaRPr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65984A2-7871-0B3E-2D96-B34BF4BD9ED5}"/>
              </a:ext>
            </a:extLst>
          </p:cNvPr>
          <p:cNvGrpSpPr/>
          <p:nvPr/>
        </p:nvGrpSpPr>
        <p:grpSpPr>
          <a:xfrm>
            <a:off x="5700632" y="3149137"/>
            <a:ext cx="1230432" cy="2975635"/>
            <a:chOff x="7615509" y="3357219"/>
            <a:chExt cx="1230432" cy="2975635"/>
          </a:xfrm>
        </p:grpSpPr>
        <p:sp>
          <p:nvSpPr>
            <p:cNvPr id="19" name="Freeform 31">
              <a:extLst>
                <a:ext uri="{FF2B5EF4-FFF2-40B4-BE49-F238E27FC236}">
                  <a16:creationId xmlns:a16="http://schemas.microsoft.com/office/drawing/2014/main" id="{A7263767-E978-747B-E271-279667630F76}"/>
                </a:ext>
              </a:extLst>
            </p:cNvPr>
            <p:cNvSpPr/>
            <p:nvPr/>
          </p:nvSpPr>
          <p:spPr>
            <a:xfrm rot="5400000" flipH="1">
              <a:off x="6340766" y="4809695"/>
              <a:ext cx="2797902" cy="248416"/>
            </a:xfrm>
            <a:custGeom>
              <a:avLst/>
              <a:gdLst>
                <a:gd name="connsiteX0" fmla="*/ 2985327 w 2985327"/>
                <a:gd name="connsiteY0" fmla="*/ 0 h 265057"/>
                <a:gd name="connsiteX1" fmla="*/ 1668975 w 2985327"/>
                <a:gd name="connsiteY1" fmla="*/ 0 h 265057"/>
                <a:gd name="connsiteX2" fmla="*/ 1574908 w 2985327"/>
                <a:gd name="connsiteY2" fmla="*/ 0 h 265057"/>
                <a:gd name="connsiteX3" fmla="*/ 0 w 2985327"/>
                <a:gd name="connsiteY3" fmla="*/ 0 h 265057"/>
                <a:gd name="connsiteX4" fmla="*/ 0 w 2985327"/>
                <a:gd name="connsiteY4" fmla="*/ 265057 h 265057"/>
                <a:gd name="connsiteX5" fmla="*/ 1668975 w 2985327"/>
                <a:gd name="connsiteY5" fmla="*/ 265057 h 265057"/>
                <a:gd name="connsiteX6" fmla="*/ 1668975 w 2985327"/>
                <a:gd name="connsiteY6" fmla="*/ 265054 h 265057"/>
                <a:gd name="connsiteX7" fmla="*/ 2726535 w 2985327"/>
                <a:gd name="connsiteY7" fmla="*/ 265057 h 26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85327" h="265057">
                  <a:moveTo>
                    <a:pt x="2985327" y="0"/>
                  </a:moveTo>
                  <a:lnTo>
                    <a:pt x="1668975" y="0"/>
                  </a:lnTo>
                  <a:lnTo>
                    <a:pt x="1574908" y="0"/>
                  </a:lnTo>
                  <a:lnTo>
                    <a:pt x="0" y="0"/>
                  </a:lnTo>
                  <a:lnTo>
                    <a:pt x="0" y="265057"/>
                  </a:lnTo>
                  <a:lnTo>
                    <a:pt x="1668975" y="265057"/>
                  </a:lnTo>
                  <a:lnTo>
                    <a:pt x="1668975" y="265054"/>
                  </a:lnTo>
                  <a:lnTo>
                    <a:pt x="2726535" y="265057"/>
                  </a:lnTo>
                  <a:close/>
                </a:path>
              </a:pathLst>
            </a:custGeom>
            <a:solidFill>
              <a:srgbClr val="0033A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A4674AA-6B54-151E-CBDC-4A6697FB3EF2}"/>
                </a:ext>
              </a:extLst>
            </p:cNvPr>
            <p:cNvGrpSpPr/>
            <p:nvPr/>
          </p:nvGrpSpPr>
          <p:grpSpPr>
            <a:xfrm>
              <a:off x="7615509" y="3357219"/>
              <a:ext cx="1230432" cy="601528"/>
              <a:chOff x="6108479" y="1592581"/>
              <a:chExt cx="1312856" cy="641823"/>
            </a:xfrm>
            <a:solidFill>
              <a:srgbClr val="0033A0"/>
            </a:solidFill>
          </p:grpSpPr>
          <p:sp>
            <p:nvSpPr>
              <p:cNvPr id="21" name="Freeform 31">
                <a:extLst>
                  <a:ext uri="{FF2B5EF4-FFF2-40B4-BE49-F238E27FC236}">
                    <a16:creationId xmlns:a16="http://schemas.microsoft.com/office/drawing/2014/main" id="{DD5CABDA-998E-0B8C-8824-8C5FDBAEFEC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108479" y="1782290"/>
                <a:ext cx="960526" cy="261911"/>
              </a:xfrm>
              <a:custGeom>
                <a:avLst/>
                <a:gdLst>
                  <a:gd name="T0" fmla="*/ 0 w 565"/>
                  <a:gd name="T1" fmla="*/ 290 h 290"/>
                  <a:gd name="T2" fmla="*/ 565 w 565"/>
                  <a:gd name="T3" fmla="*/ 290 h 290"/>
                  <a:gd name="T4" fmla="*/ 275 w 565"/>
                  <a:gd name="T5" fmla="*/ 0 h 290"/>
                  <a:gd name="T6" fmla="*/ 0 w 565"/>
                  <a:gd name="T7" fmla="*/ 0 h 290"/>
                  <a:gd name="T8" fmla="*/ 0 w 565"/>
                  <a:gd name="T9" fmla="*/ 290 h 290"/>
                  <a:gd name="connsiteX0" fmla="*/ 0 w 10000"/>
                  <a:gd name="connsiteY0" fmla="*/ 10000 h 10000"/>
                  <a:gd name="connsiteX1" fmla="*/ 10000 w 10000"/>
                  <a:gd name="connsiteY1" fmla="*/ 10000 h 10000"/>
                  <a:gd name="connsiteX2" fmla="*/ 4867 w 10000"/>
                  <a:gd name="connsiteY2" fmla="*/ 0 h 10000"/>
                  <a:gd name="connsiteX3" fmla="*/ 0 w 10000"/>
                  <a:gd name="connsiteY3" fmla="*/ 1951 h 10000"/>
                  <a:gd name="connsiteX4" fmla="*/ 0 w 10000"/>
                  <a:gd name="connsiteY4" fmla="*/ 10000 h 10000"/>
                  <a:gd name="connsiteX0" fmla="*/ 0 w 10000"/>
                  <a:gd name="connsiteY0" fmla="*/ 8341 h 8341"/>
                  <a:gd name="connsiteX1" fmla="*/ 10000 w 10000"/>
                  <a:gd name="connsiteY1" fmla="*/ 8341 h 8341"/>
                  <a:gd name="connsiteX2" fmla="*/ 5819 w 10000"/>
                  <a:gd name="connsiteY2" fmla="*/ 0 h 8341"/>
                  <a:gd name="connsiteX3" fmla="*/ 0 w 10000"/>
                  <a:gd name="connsiteY3" fmla="*/ 292 h 8341"/>
                  <a:gd name="connsiteX4" fmla="*/ 0 w 10000"/>
                  <a:gd name="connsiteY4" fmla="*/ 8341 h 8341"/>
                  <a:gd name="connsiteX0" fmla="*/ 0 w 10000"/>
                  <a:gd name="connsiteY0" fmla="*/ 9766 h 9766"/>
                  <a:gd name="connsiteX1" fmla="*/ 10000 w 10000"/>
                  <a:gd name="connsiteY1" fmla="*/ 9766 h 9766"/>
                  <a:gd name="connsiteX2" fmla="*/ 5969 w 10000"/>
                  <a:gd name="connsiteY2" fmla="*/ 0 h 9766"/>
                  <a:gd name="connsiteX3" fmla="*/ 0 w 10000"/>
                  <a:gd name="connsiteY3" fmla="*/ 116 h 9766"/>
                  <a:gd name="connsiteX4" fmla="*/ 0 w 10000"/>
                  <a:gd name="connsiteY4" fmla="*/ 9766 h 9766"/>
                  <a:gd name="connsiteX0" fmla="*/ 0 w 10000"/>
                  <a:gd name="connsiteY0" fmla="*/ 9881 h 9881"/>
                  <a:gd name="connsiteX1" fmla="*/ 10000 w 10000"/>
                  <a:gd name="connsiteY1" fmla="*/ 9881 h 9881"/>
                  <a:gd name="connsiteX2" fmla="*/ 6069 w 10000"/>
                  <a:gd name="connsiteY2" fmla="*/ 121 h 9881"/>
                  <a:gd name="connsiteX3" fmla="*/ 0 w 10000"/>
                  <a:gd name="connsiteY3" fmla="*/ 0 h 9881"/>
                  <a:gd name="connsiteX4" fmla="*/ 0 w 10000"/>
                  <a:gd name="connsiteY4" fmla="*/ 9881 h 9881"/>
                  <a:gd name="connsiteX0" fmla="*/ 0 w 10000"/>
                  <a:gd name="connsiteY0" fmla="*/ 10120 h 10120"/>
                  <a:gd name="connsiteX1" fmla="*/ 10000 w 10000"/>
                  <a:gd name="connsiteY1" fmla="*/ 10120 h 10120"/>
                  <a:gd name="connsiteX2" fmla="*/ 6069 w 10000"/>
                  <a:gd name="connsiteY2" fmla="*/ 0 h 10120"/>
                  <a:gd name="connsiteX3" fmla="*/ 0 w 10000"/>
                  <a:gd name="connsiteY3" fmla="*/ 120 h 10120"/>
                  <a:gd name="connsiteX4" fmla="*/ 0 w 10000"/>
                  <a:gd name="connsiteY4" fmla="*/ 10120 h 10120"/>
                  <a:gd name="connsiteX0" fmla="*/ 0 w 15151"/>
                  <a:gd name="connsiteY0" fmla="*/ 10120 h 10120"/>
                  <a:gd name="connsiteX1" fmla="*/ 15151 w 15151"/>
                  <a:gd name="connsiteY1" fmla="*/ 10120 h 10120"/>
                  <a:gd name="connsiteX2" fmla="*/ 6069 w 15151"/>
                  <a:gd name="connsiteY2" fmla="*/ 0 h 10120"/>
                  <a:gd name="connsiteX3" fmla="*/ 0 w 15151"/>
                  <a:gd name="connsiteY3" fmla="*/ 120 h 10120"/>
                  <a:gd name="connsiteX4" fmla="*/ 0 w 15151"/>
                  <a:gd name="connsiteY4" fmla="*/ 10120 h 10120"/>
                  <a:gd name="connsiteX0" fmla="*/ 0 w 15151"/>
                  <a:gd name="connsiteY0" fmla="*/ 10120 h 10120"/>
                  <a:gd name="connsiteX1" fmla="*/ 15151 w 15151"/>
                  <a:gd name="connsiteY1" fmla="*/ 10120 h 10120"/>
                  <a:gd name="connsiteX2" fmla="*/ 10769 w 15151"/>
                  <a:gd name="connsiteY2" fmla="*/ 0 h 10120"/>
                  <a:gd name="connsiteX3" fmla="*/ 0 w 15151"/>
                  <a:gd name="connsiteY3" fmla="*/ 120 h 10120"/>
                  <a:gd name="connsiteX4" fmla="*/ 0 w 15151"/>
                  <a:gd name="connsiteY4" fmla="*/ 10120 h 10120"/>
                  <a:gd name="connsiteX0" fmla="*/ 0 w 15151"/>
                  <a:gd name="connsiteY0" fmla="*/ 10000 h 10000"/>
                  <a:gd name="connsiteX1" fmla="*/ 15151 w 15151"/>
                  <a:gd name="connsiteY1" fmla="*/ 10000 h 10000"/>
                  <a:gd name="connsiteX2" fmla="*/ 11091 w 15151"/>
                  <a:gd name="connsiteY2" fmla="*/ 36 h 10000"/>
                  <a:gd name="connsiteX3" fmla="*/ 0 w 15151"/>
                  <a:gd name="connsiteY3" fmla="*/ 0 h 10000"/>
                  <a:gd name="connsiteX4" fmla="*/ 0 w 15151"/>
                  <a:gd name="connsiteY4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51" h="10000">
                    <a:moveTo>
                      <a:pt x="0" y="10000"/>
                    </a:moveTo>
                    <a:lnTo>
                      <a:pt x="15151" y="10000"/>
                    </a:lnTo>
                    <a:lnTo>
                      <a:pt x="11091" y="36"/>
                    </a:lnTo>
                    <a:lnTo>
                      <a:pt x="0" y="0"/>
                    </a:lnTo>
                    <a:lnTo>
                      <a:pt x="0" y="100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Source Sans Pro" charset="0"/>
                </a:endParaRPr>
              </a:p>
            </p:txBody>
          </p:sp>
          <p:sp>
            <p:nvSpPr>
              <p:cNvPr id="22" name="Freeform 33">
                <a:extLst>
                  <a:ext uri="{FF2B5EF4-FFF2-40B4-BE49-F238E27FC236}">
                    <a16:creationId xmlns:a16="http://schemas.microsoft.com/office/drawing/2014/main" id="{5B1A330B-AD2F-BF18-EC41-85BA1914A50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069005" y="1592581"/>
                <a:ext cx="352330" cy="641823"/>
              </a:xfrm>
              <a:custGeom>
                <a:avLst/>
                <a:gdLst>
                  <a:gd name="T0" fmla="*/ 0 w 314"/>
                  <a:gd name="T1" fmla="*/ 286 h 572"/>
                  <a:gd name="T2" fmla="*/ 314 w 314"/>
                  <a:gd name="T3" fmla="*/ 0 h 572"/>
                  <a:gd name="T4" fmla="*/ 314 w 314"/>
                  <a:gd name="T5" fmla="*/ 286 h 572"/>
                  <a:gd name="T6" fmla="*/ 314 w 314"/>
                  <a:gd name="T7" fmla="*/ 572 h 572"/>
                  <a:gd name="T8" fmla="*/ 0 w 314"/>
                  <a:gd name="T9" fmla="*/ 286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4" h="572">
                    <a:moveTo>
                      <a:pt x="0" y="286"/>
                    </a:moveTo>
                    <a:lnTo>
                      <a:pt x="314" y="0"/>
                    </a:lnTo>
                    <a:lnTo>
                      <a:pt x="314" y="286"/>
                    </a:lnTo>
                    <a:lnTo>
                      <a:pt x="314" y="572"/>
                    </a:lnTo>
                    <a:lnTo>
                      <a:pt x="0" y="28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Source Sans Pro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92700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E83B59-1EC7-F535-9906-75A124F9BB7E}"/>
              </a:ext>
            </a:extLst>
          </p:cNvPr>
          <p:cNvSpPr txBox="1"/>
          <p:nvPr/>
        </p:nvSpPr>
        <p:spPr>
          <a:xfrm>
            <a:off x="229545" y="2705988"/>
            <a:ext cx="7006750" cy="33085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14313" indent="-214313">
              <a:spcAft>
                <a:spcPts val="900"/>
              </a:spcAft>
              <a:buFontTx/>
              <a:buChar char="-"/>
            </a:pPr>
            <a:r>
              <a:rPr lang="en-US" sz="1500" b="1" dirty="0"/>
              <a:t>Origin</a:t>
            </a:r>
            <a:r>
              <a:rPr lang="en-US" sz="1500" dirty="0"/>
              <a:t>:</a:t>
            </a:r>
          </a:p>
          <a:p>
            <a:pPr marL="671513" lvl="1" indent="-214313">
              <a:spcAft>
                <a:spcPts val="600"/>
              </a:spcAft>
              <a:buFontTx/>
              <a:buChar char="-"/>
            </a:pPr>
            <a:r>
              <a:rPr lang="en-US" sz="1500" dirty="0"/>
              <a:t>10 issued from internal proposals</a:t>
            </a:r>
          </a:p>
          <a:p>
            <a:pPr marL="671513" lvl="1" indent="-214313">
              <a:spcAft>
                <a:spcPts val="1800"/>
              </a:spcAft>
              <a:buFontTx/>
              <a:buChar char="-"/>
            </a:pPr>
            <a:r>
              <a:rPr lang="en-US" sz="1500" dirty="0"/>
              <a:t>20 issued from external requests</a:t>
            </a:r>
          </a:p>
          <a:p>
            <a:pPr marL="214313" indent="-214313">
              <a:spcAft>
                <a:spcPts val="900"/>
              </a:spcAft>
              <a:buFontTx/>
              <a:buChar char="-"/>
            </a:pPr>
            <a:r>
              <a:rPr lang="en-US" sz="1500" b="1" dirty="0"/>
              <a:t>Funding</a:t>
            </a:r>
            <a:r>
              <a:rPr lang="en-US" sz="1500" dirty="0"/>
              <a:t>:</a:t>
            </a:r>
          </a:p>
          <a:p>
            <a:pPr marL="671513" lvl="1" indent="-214313">
              <a:buFontTx/>
              <a:buChar char="-"/>
            </a:pPr>
            <a:r>
              <a:rPr lang="en-US" sz="1500" dirty="0"/>
              <a:t>9 supported by the KT Fund </a:t>
            </a:r>
          </a:p>
          <a:p>
            <a:pPr lvl="1">
              <a:spcAft>
                <a:spcPts val="600"/>
              </a:spcAft>
            </a:pPr>
            <a:r>
              <a:rPr lang="en-US" sz="1500" dirty="0"/>
              <a:t>    (out of which 4 supported also by external funding)</a:t>
            </a:r>
          </a:p>
          <a:p>
            <a:pPr marL="671513" lvl="1" indent="-214313">
              <a:spcAft>
                <a:spcPts val="600"/>
              </a:spcAft>
              <a:buFontTx/>
              <a:buChar char="-"/>
            </a:pPr>
            <a:r>
              <a:rPr lang="en-US" sz="1500" dirty="0"/>
              <a:t>10 supported only via external funding (companies)</a:t>
            </a:r>
          </a:p>
          <a:p>
            <a:pPr marL="671513" lvl="1" indent="-214313">
              <a:spcAft>
                <a:spcPts val="600"/>
              </a:spcAft>
              <a:buFontTx/>
              <a:buChar char="-"/>
            </a:pPr>
            <a:r>
              <a:rPr lang="en-US" sz="1500" dirty="0"/>
              <a:t>2 supported by external public funding (EU, ESA)</a:t>
            </a:r>
          </a:p>
          <a:p>
            <a:pPr marL="671513" lvl="1" indent="-214313">
              <a:spcAft>
                <a:spcPts val="1800"/>
              </a:spcAft>
              <a:buFontTx/>
              <a:buChar char="-"/>
            </a:pPr>
            <a:r>
              <a:rPr lang="en-US" sz="1500" dirty="0"/>
              <a:t>9 currently in negotiation with external companies</a:t>
            </a:r>
          </a:p>
          <a:p>
            <a:pPr marL="214313" indent="-214313">
              <a:spcAft>
                <a:spcPts val="900"/>
              </a:spcAft>
              <a:buFontTx/>
              <a:buChar char="-"/>
            </a:pPr>
            <a:r>
              <a:rPr lang="en-US" sz="1500" b="1" dirty="0"/>
              <a:t>PRL</a:t>
            </a:r>
            <a:r>
              <a:rPr lang="en-US" sz="1500" dirty="0"/>
              <a:t> </a:t>
            </a:r>
            <a:r>
              <a:rPr lang="en-US" sz="1500" b="1" dirty="0"/>
              <a:t>(Project Readiness Level)</a:t>
            </a:r>
            <a:r>
              <a:rPr lang="en-US" sz="1500" dirty="0"/>
              <a:t>: Classification in 6 different levels - see next slide</a:t>
            </a:r>
          </a:p>
        </p:txBody>
      </p:sp>
      <p:pic>
        <p:nvPicPr>
          <p:cNvPr id="16" name="Picture 15" descr="A logo with leaves and text&#10;&#10;Description automatically generated">
            <a:extLst>
              <a:ext uri="{FF2B5EF4-FFF2-40B4-BE49-F238E27FC236}">
                <a16:creationId xmlns:a16="http://schemas.microsoft.com/office/drawing/2014/main" id="{9DE75A34-2FEC-B23F-095B-F17B35ED76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014513"/>
            <a:ext cx="2520280" cy="1143595"/>
          </a:xfrm>
          <a:prstGeom prst="rect">
            <a:avLst/>
          </a:prstGeom>
        </p:spPr>
      </p:pic>
      <p:sp>
        <p:nvSpPr>
          <p:cNvPr id="4" name="Title 2">
            <a:extLst>
              <a:ext uri="{FF2B5EF4-FFF2-40B4-BE49-F238E27FC236}">
                <a16:creationId xmlns:a16="http://schemas.microsoft.com/office/drawing/2014/main" id="{68CBB659-1CAA-88C1-E380-26F885524A7C}"/>
              </a:ext>
            </a:extLst>
          </p:cNvPr>
          <p:cNvSpPr txBox="1">
            <a:spLocks/>
          </p:cNvSpPr>
          <p:nvPr/>
        </p:nvSpPr>
        <p:spPr>
          <a:xfrm>
            <a:off x="207176" y="260648"/>
            <a:ext cx="8841952" cy="7891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defRPr/>
            </a:pPr>
            <a:r>
              <a:rPr lang="en-GB" sz="4000" dirty="0">
                <a:solidFill>
                  <a:schemeClr val="accent1">
                    <a:lumMod val="75000"/>
                  </a:schemeClr>
                </a:solidFill>
              </a:rPr>
              <a:t>CIPEA – Concept Evolution</a:t>
            </a:r>
            <a:endParaRPr kumimoji="0" lang="en-GB" sz="40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AB58192-B5C7-70F5-0CC4-7278B619C3D1}"/>
              </a:ext>
            </a:extLst>
          </p:cNvPr>
          <p:cNvSpPr txBox="1"/>
          <p:nvPr/>
        </p:nvSpPr>
        <p:spPr>
          <a:xfrm>
            <a:off x="3701408" y="1001851"/>
            <a:ext cx="534772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</a:rPr>
              <a:t>CIPEA today is a label for all CERN projects (supported by KT) aiming at achieving positive environmental impact beyond CERN (global level)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41F50D9-9343-6756-1AEB-9DFAD15ACCD6}"/>
              </a:ext>
            </a:extLst>
          </p:cNvPr>
          <p:cNvSpPr txBox="1"/>
          <p:nvPr/>
        </p:nvSpPr>
        <p:spPr>
          <a:xfrm>
            <a:off x="5508104" y="2705988"/>
            <a:ext cx="3406351" cy="29777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spcAft>
                <a:spcPts val="900"/>
              </a:spcAft>
              <a:buFontTx/>
              <a:buChar char="-"/>
            </a:pPr>
            <a:r>
              <a:rPr lang="en-US" sz="1500" b="1" dirty="0"/>
              <a:t>Key areas distribution</a:t>
            </a:r>
            <a:r>
              <a:rPr lang="en-US" sz="1500" dirty="0"/>
              <a:t>:</a:t>
            </a:r>
          </a:p>
          <a:p>
            <a:pPr marL="671513" lvl="1" indent="-214313">
              <a:spcAft>
                <a:spcPts val="900"/>
              </a:spcAft>
              <a:buFontTx/>
              <a:buChar char="-"/>
            </a:pPr>
            <a:r>
              <a:rPr lang="en-US" sz="1500" dirty="0"/>
              <a:t>Renewable and Low Carbon Energy: 15</a:t>
            </a:r>
          </a:p>
          <a:p>
            <a:pPr marL="671513" lvl="1" indent="-214313">
              <a:spcAft>
                <a:spcPts val="900"/>
              </a:spcAft>
              <a:buFontTx/>
              <a:buChar char="-"/>
            </a:pPr>
            <a:r>
              <a:rPr lang="en-US" sz="1500" dirty="0"/>
              <a:t>Clean Transportation and Future Mobility: 6</a:t>
            </a:r>
          </a:p>
          <a:p>
            <a:pPr marL="671513" lvl="1" indent="-214313">
              <a:spcAft>
                <a:spcPts val="900"/>
              </a:spcAft>
              <a:buFontTx/>
              <a:buChar char="-"/>
            </a:pPr>
            <a:r>
              <a:rPr lang="en-US" sz="1500" dirty="0"/>
              <a:t>Climate Change and Pollution Control: 5</a:t>
            </a:r>
          </a:p>
          <a:p>
            <a:pPr marL="671513" lvl="1" indent="-214313">
              <a:spcAft>
                <a:spcPts val="900"/>
              </a:spcAft>
              <a:buFontTx/>
              <a:buChar char="-"/>
            </a:pPr>
            <a:r>
              <a:rPr lang="en-US" sz="1500" dirty="0"/>
              <a:t>Sustainability and Green Science: 4</a:t>
            </a:r>
            <a:endParaRPr lang="en-GB" sz="1500" dirty="0"/>
          </a:p>
          <a:p>
            <a:pPr lvl="1">
              <a:spcAft>
                <a:spcPts val="900"/>
              </a:spcAft>
            </a:pPr>
            <a:r>
              <a:rPr lang="en-GB" sz="1500" i="1" dirty="0"/>
              <a:t>All subcategories covered</a:t>
            </a:r>
            <a:endParaRPr lang="en-US" sz="1500" i="1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6965F1B-B882-B83E-C866-723810DE42DA}"/>
              </a:ext>
            </a:extLst>
          </p:cNvPr>
          <p:cNvSpPr txBox="1"/>
          <p:nvPr/>
        </p:nvSpPr>
        <p:spPr>
          <a:xfrm>
            <a:off x="1619672" y="2186791"/>
            <a:ext cx="60486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900"/>
              </a:spcAft>
            </a:pPr>
            <a:r>
              <a:rPr lang="en-US" sz="2000" b="1" dirty="0"/>
              <a:t>Currently counting 30 projects in total - Classification</a:t>
            </a:r>
          </a:p>
        </p:txBody>
      </p:sp>
    </p:spTree>
    <p:extLst>
      <p:ext uri="{BB962C8B-B14F-4D97-AF65-F5344CB8AC3E}">
        <p14:creationId xmlns:p14="http://schemas.microsoft.com/office/powerpoint/2010/main" val="3361448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E3A0A564-F935-14E4-76FF-5F35B37C3D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36" y="1403207"/>
            <a:ext cx="8841952" cy="419216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5462793-B8C5-3481-96C9-4FF1F3C13571}"/>
              </a:ext>
            </a:extLst>
          </p:cNvPr>
          <p:cNvSpPr txBox="1"/>
          <p:nvPr/>
        </p:nvSpPr>
        <p:spPr>
          <a:xfrm>
            <a:off x="5237239" y="1001944"/>
            <a:ext cx="2619987" cy="349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</a:pPr>
            <a:r>
              <a:rPr lang="en-GB" sz="1100" b="1" kern="0" dirty="0">
                <a:solidFill>
                  <a:srgbClr val="555555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Projects in advanced implementation phase</a:t>
            </a:r>
            <a:endParaRPr lang="en-GB" sz="1100" b="1" kern="0" dirty="0">
              <a:solidFill>
                <a:srgbClr val="1A63A0"/>
              </a:solidFill>
              <a:highlight>
                <a:srgbClr val="FFFFFF"/>
              </a:highlight>
              <a:latin typeface="Roboto" panose="020000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</a:pPr>
            <a:endParaRPr lang="en-GB" sz="1100" b="1" kern="0" dirty="0">
              <a:solidFill>
                <a:srgbClr val="1A63A0"/>
              </a:solidFill>
              <a:highlight>
                <a:srgbClr val="FFFFFF"/>
              </a:highlight>
              <a:latin typeface="Roboto" panose="020000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</a:pPr>
            <a:endParaRPr lang="en-GB" sz="1100" b="1" kern="0" dirty="0">
              <a:solidFill>
                <a:srgbClr val="1A63A0"/>
              </a:solidFill>
              <a:highlight>
                <a:srgbClr val="FFFFFF"/>
              </a:highlight>
              <a:latin typeface="Roboto" panose="020000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</a:pPr>
            <a:r>
              <a:rPr lang="en-GB" sz="1100" b="1" kern="0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SCALE / Airbus </a:t>
            </a:r>
            <a:r>
              <a:rPr lang="en-GB" sz="1100" b="1" kern="0" dirty="0" err="1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UpNext</a:t>
            </a:r>
            <a:endParaRPr lang="en-GB" sz="1100" b="1" kern="100" dirty="0"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Bef>
                <a:spcPts val="900"/>
              </a:spcBef>
            </a:pPr>
            <a:r>
              <a:rPr lang="en-GB" sz="1100" b="1" kern="0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LH2 tanker / GTT</a:t>
            </a:r>
          </a:p>
          <a:p>
            <a:pPr marL="914400">
              <a:lnSpc>
                <a:spcPct val="107000"/>
              </a:lnSpc>
              <a:spcBef>
                <a:spcPts val="900"/>
              </a:spcBef>
            </a:pPr>
            <a:r>
              <a:rPr lang="en-GB" sz="1100" b="1" kern="0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IVAC-RED / SuperNode</a:t>
            </a:r>
            <a:endParaRPr lang="en-GB" sz="1100" b="1" kern="100" dirty="0"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Bef>
                <a:spcPts val="900"/>
              </a:spcBef>
            </a:pPr>
            <a:r>
              <a:rPr lang="en-GB" sz="1100" b="1" kern="0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Steels for tokamaks / Rolf Kind</a:t>
            </a:r>
            <a:endParaRPr lang="en-GB" sz="1100" b="1" kern="100" dirty="0"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Bef>
                <a:spcPts val="900"/>
              </a:spcBef>
            </a:pPr>
            <a:r>
              <a:rPr lang="en-GB" sz="1100" b="1" kern="0" dirty="0" err="1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MagWatts</a:t>
            </a:r>
            <a:r>
              <a:rPr lang="en-GB" sz="1100" b="1" kern="0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en-GB" sz="1100" b="1" kern="0" dirty="0" err="1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SolidWatts</a:t>
            </a:r>
            <a:endParaRPr lang="en-GB" sz="1100" b="1" kern="100" dirty="0"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Bef>
                <a:spcPts val="900"/>
              </a:spcBef>
            </a:pPr>
            <a:r>
              <a:rPr lang="en-GB" sz="1100" b="1" kern="0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ALPHA / </a:t>
            </a:r>
            <a:r>
              <a:rPr lang="en-GB" sz="1100" b="1" kern="0" dirty="0" err="1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Lightricity</a:t>
            </a:r>
            <a:endParaRPr lang="en-GB" sz="1100" b="1" kern="100" dirty="0"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Bef>
                <a:spcPts val="900"/>
              </a:spcBef>
            </a:pPr>
            <a:r>
              <a:rPr lang="en-GB" sz="1100" b="1" kern="0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VULCAN / DAES</a:t>
            </a:r>
            <a:endParaRPr lang="en-GB" sz="1100" b="1" kern="100" dirty="0"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Bef>
                <a:spcPts val="900"/>
              </a:spcBef>
            </a:pPr>
            <a:r>
              <a:rPr lang="en-GB" sz="1100" b="1" kern="0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SF6-free circulator / AFT</a:t>
            </a:r>
            <a:endParaRPr lang="en-GB" sz="1100" b="1" kern="100" dirty="0"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54213C-A288-E75F-3294-A3523D80A91F}"/>
              </a:ext>
            </a:extLst>
          </p:cNvPr>
          <p:cNvSpPr txBox="1"/>
          <p:nvPr/>
        </p:nvSpPr>
        <p:spPr>
          <a:xfrm>
            <a:off x="3800142" y="991800"/>
            <a:ext cx="2301116" cy="35047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>
              <a:lnSpc>
                <a:spcPct val="107000"/>
              </a:lnSpc>
              <a:spcAft>
                <a:spcPts val="450"/>
              </a:spcAft>
            </a:pPr>
            <a:r>
              <a:rPr lang="en-GB" sz="1100" b="1" kern="0" dirty="0">
                <a:solidFill>
                  <a:srgbClr val="555555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Projects in early implementation phase</a:t>
            </a:r>
          </a:p>
          <a:p>
            <a:pPr marL="914400">
              <a:lnSpc>
                <a:spcPct val="107000"/>
              </a:lnSpc>
              <a:spcAft>
                <a:spcPts val="450"/>
              </a:spcAft>
            </a:pPr>
            <a:endParaRPr lang="en-GB" sz="1100" b="1" kern="0" dirty="0">
              <a:solidFill>
                <a:srgbClr val="1A63A0"/>
              </a:solidFill>
              <a:highlight>
                <a:srgbClr val="FFFFFF"/>
              </a:highlight>
              <a:latin typeface="Roboto" panose="020000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Aft>
                <a:spcPts val="450"/>
              </a:spcAft>
            </a:pPr>
            <a:r>
              <a:rPr lang="en-GB" sz="1100" b="1" kern="0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ENI</a:t>
            </a:r>
          </a:p>
          <a:p>
            <a:pPr marL="914400">
              <a:lnSpc>
                <a:spcPct val="107000"/>
              </a:lnSpc>
              <a:spcAft>
                <a:spcPts val="450"/>
              </a:spcAft>
            </a:pPr>
            <a:r>
              <a:rPr lang="en-GB" sz="1100" b="1" kern="0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META</a:t>
            </a:r>
          </a:p>
          <a:p>
            <a:pPr marL="914400">
              <a:lnSpc>
                <a:spcPct val="107000"/>
              </a:lnSpc>
              <a:spcAft>
                <a:spcPts val="450"/>
              </a:spcAft>
            </a:pPr>
            <a:r>
              <a:rPr lang="en-GB" sz="1100" b="1" kern="0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Gauss Fusion</a:t>
            </a:r>
          </a:p>
          <a:p>
            <a:pPr marL="914400">
              <a:lnSpc>
                <a:spcPct val="107000"/>
              </a:lnSpc>
              <a:spcAft>
                <a:spcPts val="450"/>
              </a:spcAft>
            </a:pPr>
            <a:r>
              <a:rPr lang="en-GB" sz="1100" b="1" kern="0" dirty="0" err="1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Transmutex</a:t>
            </a:r>
            <a:endParaRPr lang="en-GB" sz="1100" b="1" kern="0" dirty="0">
              <a:solidFill>
                <a:srgbClr val="1A63A0"/>
              </a:solidFill>
              <a:highlight>
                <a:srgbClr val="FFFFFF"/>
              </a:highlight>
              <a:latin typeface="Roboto" panose="020000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Aft>
                <a:spcPts val="450"/>
              </a:spcAft>
            </a:pPr>
            <a:r>
              <a:rPr lang="en-GB" sz="1100" b="1" kern="0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UTMOST CLEEN / Atlas Copco</a:t>
            </a:r>
          </a:p>
          <a:p>
            <a:pPr marL="914400">
              <a:lnSpc>
                <a:spcPct val="107000"/>
              </a:lnSpc>
              <a:spcAft>
                <a:spcPts val="450"/>
              </a:spcAft>
            </a:pPr>
            <a:r>
              <a:rPr lang="en-GB" sz="1100" b="1" kern="0" dirty="0" err="1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WebEnergy</a:t>
            </a:r>
            <a:endParaRPr lang="en-GB" sz="1100" b="1" kern="100" dirty="0"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Aft>
                <a:spcPts val="450"/>
              </a:spcAft>
            </a:pPr>
            <a:r>
              <a:rPr lang="en-GB" sz="1100" b="1" kern="0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EcoChiller</a:t>
            </a:r>
            <a:endParaRPr lang="en-GB" sz="1100" b="1" kern="100" dirty="0"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Aft>
                <a:spcPts val="450"/>
              </a:spcAft>
            </a:pPr>
            <a:r>
              <a:rPr lang="en-GB" sz="1100" b="1" kern="0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Edge </a:t>
            </a:r>
            <a:r>
              <a:rPr lang="en-GB" sz="1100" b="1" kern="0" dirty="0" err="1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SpAIce</a:t>
            </a:r>
            <a:endParaRPr lang="en-GB" sz="1100" b="1" kern="100" dirty="0"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Aft>
                <a:spcPts val="450"/>
              </a:spcAft>
            </a:pPr>
            <a:endParaRPr lang="en-GB" sz="1100" b="1" kern="100" dirty="0"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Aft>
                <a:spcPts val="450"/>
              </a:spcAft>
            </a:pPr>
            <a:endParaRPr lang="en-GB" sz="1100" b="1" kern="0" dirty="0">
              <a:solidFill>
                <a:srgbClr val="1A63A0"/>
              </a:solidFill>
              <a:highlight>
                <a:srgbClr val="FFFFFF"/>
              </a:highlight>
              <a:latin typeface="Roboto" panose="020000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8DF4010-CECB-AF03-FDC6-385BF6DB90F0}"/>
              </a:ext>
            </a:extLst>
          </p:cNvPr>
          <p:cNvSpPr txBox="1"/>
          <p:nvPr/>
        </p:nvSpPr>
        <p:spPr>
          <a:xfrm>
            <a:off x="2274504" y="1004346"/>
            <a:ext cx="2301116" cy="16097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>
              <a:lnSpc>
                <a:spcPct val="107000"/>
              </a:lnSpc>
              <a:spcAft>
                <a:spcPts val="450"/>
              </a:spcAft>
            </a:pPr>
            <a:r>
              <a:rPr lang="en-GB" sz="1100" b="1" kern="0" dirty="0">
                <a:solidFill>
                  <a:srgbClr val="555555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Projects in advanced definition phase</a:t>
            </a:r>
          </a:p>
          <a:p>
            <a:pPr marL="914400">
              <a:lnSpc>
                <a:spcPct val="107000"/>
              </a:lnSpc>
              <a:spcAft>
                <a:spcPts val="450"/>
              </a:spcAft>
            </a:pPr>
            <a:endParaRPr lang="en-GB" sz="1100" b="1" kern="0" dirty="0">
              <a:solidFill>
                <a:srgbClr val="1A63A0"/>
              </a:solidFill>
              <a:highlight>
                <a:srgbClr val="FFFFFF"/>
              </a:highlight>
              <a:latin typeface="Roboto" panose="020000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Aft>
                <a:spcPts val="450"/>
              </a:spcAft>
            </a:pPr>
            <a:r>
              <a:rPr lang="en-GB" sz="1100" b="1" kern="0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Statnett</a:t>
            </a:r>
            <a:endParaRPr lang="en-GB" sz="1100" b="1" kern="100" dirty="0"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Aft>
                <a:spcPts val="450"/>
              </a:spcAft>
            </a:pPr>
            <a:r>
              <a:rPr lang="en-GB" sz="1100" b="1" kern="0" dirty="0" err="1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Cryotank</a:t>
            </a:r>
            <a:endParaRPr lang="en-GB" sz="1100" b="1" kern="100" dirty="0"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Aft>
                <a:spcPts val="450"/>
              </a:spcAft>
            </a:pPr>
            <a:r>
              <a:rPr lang="en-GB" sz="1100" b="1" kern="0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Sohyytech</a:t>
            </a:r>
            <a:endParaRPr lang="en-GB" sz="1100" b="1" kern="100" dirty="0"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249F2D8-CDB9-9F85-87B0-535A9C2E68D4}"/>
              </a:ext>
            </a:extLst>
          </p:cNvPr>
          <p:cNvSpPr txBox="1"/>
          <p:nvPr/>
        </p:nvSpPr>
        <p:spPr>
          <a:xfrm>
            <a:off x="764867" y="1001944"/>
            <a:ext cx="2100509" cy="22172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>
              <a:lnSpc>
                <a:spcPct val="107000"/>
              </a:lnSpc>
              <a:spcAft>
                <a:spcPts val="450"/>
              </a:spcAft>
            </a:pPr>
            <a:r>
              <a:rPr lang="en-GB" sz="1100" b="1" kern="0" dirty="0">
                <a:solidFill>
                  <a:srgbClr val="555555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Projects in early definition phase</a:t>
            </a:r>
          </a:p>
          <a:p>
            <a:pPr marL="914400">
              <a:lnSpc>
                <a:spcPct val="107000"/>
              </a:lnSpc>
              <a:spcAft>
                <a:spcPts val="450"/>
              </a:spcAft>
            </a:pPr>
            <a:endParaRPr lang="en-GB" sz="1100" b="1" kern="0" dirty="0">
              <a:solidFill>
                <a:srgbClr val="1A63A0"/>
              </a:solidFill>
              <a:highlight>
                <a:srgbClr val="FFFFFF"/>
              </a:highlight>
              <a:latin typeface="Roboto" panose="020000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Aft>
                <a:spcPts val="450"/>
              </a:spcAft>
            </a:pPr>
            <a:r>
              <a:rPr lang="en-GB" sz="1100" b="1" kern="0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Proxima Fusion</a:t>
            </a:r>
            <a:endParaRPr lang="en-GB" sz="1100" b="1" kern="100" dirty="0"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Aft>
                <a:spcPts val="450"/>
              </a:spcAft>
            </a:pPr>
            <a:r>
              <a:rPr lang="en-GB" sz="1100" b="1" kern="0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UKAEA</a:t>
            </a:r>
            <a:endParaRPr lang="en-GB" sz="1100" b="1" kern="100" dirty="0"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Aft>
                <a:spcPts val="450"/>
              </a:spcAft>
            </a:pPr>
            <a:r>
              <a:rPr lang="en-GB" sz="1100" b="1" kern="0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Beta-NMR for solid state batteries</a:t>
            </a:r>
            <a:endParaRPr lang="en-GB" sz="1100" b="1" kern="100" dirty="0"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Aft>
                <a:spcPts val="450"/>
              </a:spcAft>
            </a:pPr>
            <a:r>
              <a:rPr lang="en-GB" sz="1100" b="1" kern="0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ENEA</a:t>
            </a:r>
            <a:endParaRPr lang="en-GB" sz="1100" b="1" kern="100" dirty="0"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C542497-46B0-B0A1-B9CF-1F1F5D73F2AA}"/>
              </a:ext>
            </a:extLst>
          </p:cNvPr>
          <p:cNvSpPr txBox="1"/>
          <p:nvPr/>
        </p:nvSpPr>
        <p:spPr>
          <a:xfrm>
            <a:off x="-501205" y="993361"/>
            <a:ext cx="1908341" cy="185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>
              <a:lnSpc>
                <a:spcPct val="107000"/>
              </a:lnSpc>
              <a:spcAft>
                <a:spcPts val="450"/>
              </a:spcAft>
            </a:pPr>
            <a:r>
              <a:rPr lang="en-GB" sz="1100" b="1" kern="0" dirty="0">
                <a:solidFill>
                  <a:srgbClr val="555555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Projects in exploration phase</a:t>
            </a:r>
          </a:p>
          <a:p>
            <a:pPr marL="914400">
              <a:lnSpc>
                <a:spcPct val="107000"/>
              </a:lnSpc>
              <a:spcAft>
                <a:spcPts val="450"/>
              </a:spcAft>
            </a:pPr>
            <a:endParaRPr lang="en-GB" sz="1100" b="1" kern="0" dirty="0">
              <a:solidFill>
                <a:srgbClr val="1A63A0"/>
              </a:solidFill>
              <a:highlight>
                <a:srgbClr val="FFFFFF"/>
              </a:highlight>
              <a:latin typeface="Roboto" panose="020000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Aft>
                <a:spcPts val="450"/>
              </a:spcAft>
            </a:pPr>
            <a:r>
              <a:rPr lang="en-GB" sz="1100" b="1" kern="0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Kobold</a:t>
            </a:r>
            <a:endParaRPr lang="en-GB" sz="1100" b="1" kern="100" dirty="0"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Aft>
                <a:spcPts val="450"/>
              </a:spcAft>
            </a:pPr>
            <a:r>
              <a:rPr lang="en-GB" sz="1100" b="1" kern="0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SMC</a:t>
            </a:r>
            <a:endParaRPr lang="en-GB" sz="1100" b="1" kern="100" dirty="0"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Aft>
                <a:spcPts val="450"/>
              </a:spcAft>
            </a:pPr>
            <a:r>
              <a:rPr lang="en-GB" sz="1100" b="1" kern="0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Thea Energy</a:t>
            </a:r>
          </a:p>
          <a:p>
            <a:pPr marL="914400">
              <a:lnSpc>
                <a:spcPct val="107000"/>
              </a:lnSpc>
              <a:spcAft>
                <a:spcPts val="450"/>
              </a:spcAft>
            </a:pPr>
            <a:r>
              <a:rPr lang="en-GB" sz="1100" b="1" kern="0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…</a:t>
            </a:r>
            <a:endParaRPr lang="en-GB" sz="1100" b="1" kern="100" dirty="0"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8D3FD12-31FF-F9A7-16E4-38F1D7AFA206}"/>
              </a:ext>
            </a:extLst>
          </p:cNvPr>
          <p:cNvSpPr txBox="1"/>
          <p:nvPr/>
        </p:nvSpPr>
        <p:spPr>
          <a:xfrm>
            <a:off x="7003546" y="991800"/>
            <a:ext cx="2177550" cy="21531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>
              <a:lnSpc>
                <a:spcPct val="107000"/>
              </a:lnSpc>
              <a:spcAft>
                <a:spcPts val="450"/>
              </a:spcAft>
            </a:pPr>
            <a:r>
              <a:rPr lang="en-GB" sz="1100" b="1" kern="0" dirty="0">
                <a:solidFill>
                  <a:srgbClr val="555555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Projects nearing completion</a:t>
            </a:r>
            <a:endParaRPr lang="en-GB" sz="1100" b="1" kern="0" dirty="0">
              <a:solidFill>
                <a:srgbClr val="1A63A0"/>
              </a:solidFill>
              <a:highlight>
                <a:srgbClr val="FFFFFF"/>
              </a:highlight>
              <a:latin typeface="Roboto" panose="020000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</a:pPr>
            <a:endParaRPr lang="en-GB" sz="1100" b="1" kern="0" dirty="0">
              <a:solidFill>
                <a:srgbClr val="1A63A0"/>
              </a:solidFill>
              <a:highlight>
                <a:srgbClr val="FFFFFF"/>
              </a:highlight>
              <a:latin typeface="Roboto" panose="020000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</a:pPr>
            <a:endParaRPr lang="en-GB" sz="1100" b="1" kern="0" dirty="0">
              <a:solidFill>
                <a:srgbClr val="1A63A0"/>
              </a:solidFill>
              <a:highlight>
                <a:srgbClr val="FFFFFF"/>
              </a:highlight>
              <a:latin typeface="Roboto" panose="020000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Aft>
                <a:spcPts val="450"/>
              </a:spcAft>
            </a:pPr>
            <a:r>
              <a:rPr lang="en-GB" sz="1100" b="1" kern="0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EMP2</a:t>
            </a:r>
          </a:p>
          <a:p>
            <a:pPr marL="914400">
              <a:lnSpc>
                <a:spcPct val="107000"/>
              </a:lnSpc>
              <a:spcAft>
                <a:spcPts val="450"/>
              </a:spcAft>
            </a:pPr>
            <a:r>
              <a:rPr lang="en-GB" sz="1100" b="1" kern="0" dirty="0" err="1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MotorSense</a:t>
            </a:r>
            <a:r>
              <a:rPr lang="en-GB" sz="1100" b="1" kern="0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ABB</a:t>
            </a:r>
            <a:endParaRPr lang="en-GB" sz="1100" b="1" kern="100" dirty="0"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Aft>
                <a:spcPts val="450"/>
              </a:spcAft>
            </a:pPr>
            <a:r>
              <a:rPr lang="en-GB" sz="1100" b="1" kern="0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LH2 testing / Applus</a:t>
            </a:r>
            <a:endParaRPr lang="en-GB" sz="1100" b="1" kern="100" dirty="0"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Aft>
                <a:spcPts val="450"/>
              </a:spcAft>
            </a:pPr>
            <a:r>
              <a:rPr lang="en-GB" sz="1100" b="1" kern="0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QUAI4EO</a:t>
            </a:r>
            <a:endParaRPr lang="en-GB" sz="1100" b="1" kern="100" dirty="0"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7387660-429D-8CE8-17E4-5CE010509C3F}"/>
              </a:ext>
            </a:extLst>
          </p:cNvPr>
          <p:cNvSpPr txBox="1"/>
          <p:nvPr/>
        </p:nvSpPr>
        <p:spPr>
          <a:xfrm>
            <a:off x="115435" y="5561450"/>
            <a:ext cx="143025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b="1" dirty="0"/>
              <a:t>1- External </a:t>
            </a:r>
            <a:r>
              <a:rPr lang="fr-CH" sz="1200" b="1" dirty="0" err="1"/>
              <a:t>partner</a:t>
            </a:r>
            <a:r>
              <a:rPr lang="fr-CH" sz="1200" b="1" dirty="0"/>
              <a:t> and CERN expertise/ </a:t>
            </a:r>
            <a:r>
              <a:rPr lang="fr-CH" sz="1200" b="1" dirty="0" err="1"/>
              <a:t>technology</a:t>
            </a:r>
            <a:r>
              <a:rPr lang="fr-CH" sz="1200" b="1" dirty="0"/>
              <a:t> </a:t>
            </a:r>
            <a:r>
              <a:rPr lang="fr-CH" sz="1200" b="1" dirty="0" err="1"/>
              <a:t>identified</a:t>
            </a:r>
            <a:endParaRPr lang="en-GB" sz="12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E45998-57C4-18FC-F657-5C2CB215C99A}"/>
              </a:ext>
            </a:extLst>
          </p:cNvPr>
          <p:cNvSpPr txBox="1"/>
          <p:nvPr/>
        </p:nvSpPr>
        <p:spPr>
          <a:xfrm>
            <a:off x="1696798" y="5590831"/>
            <a:ext cx="175084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b="1" dirty="0"/>
              <a:t>2- </a:t>
            </a:r>
            <a:r>
              <a:rPr lang="fr-CH" sz="1200" b="1" dirty="0" err="1"/>
              <a:t>Negotiations</a:t>
            </a:r>
            <a:r>
              <a:rPr lang="fr-CH" sz="1200" b="1" dirty="0"/>
              <a:t> </a:t>
            </a:r>
            <a:r>
              <a:rPr lang="fr-CH" sz="1200" b="1" dirty="0" err="1"/>
              <a:t>with</a:t>
            </a:r>
            <a:r>
              <a:rPr lang="fr-CH" sz="1200" b="1" dirty="0"/>
              <a:t> external </a:t>
            </a:r>
            <a:r>
              <a:rPr lang="fr-CH" sz="1200" b="1" dirty="0" err="1"/>
              <a:t>partner</a:t>
            </a:r>
            <a:r>
              <a:rPr lang="fr-CH" sz="1200" b="1" dirty="0"/>
              <a:t> </a:t>
            </a:r>
            <a:r>
              <a:rPr lang="fr-CH" sz="1200" b="1" dirty="0" err="1"/>
              <a:t>initiated</a:t>
            </a:r>
            <a:r>
              <a:rPr lang="fr-CH" sz="1200" b="1" dirty="0"/>
              <a:t> or KT </a:t>
            </a:r>
            <a:r>
              <a:rPr lang="fr-CH" sz="1200" b="1" dirty="0" err="1"/>
              <a:t>Fund</a:t>
            </a:r>
            <a:r>
              <a:rPr lang="fr-CH" sz="1200" b="1" dirty="0"/>
              <a:t> </a:t>
            </a:r>
            <a:r>
              <a:rPr lang="fr-CH" sz="1200" b="1" dirty="0" err="1"/>
              <a:t>allocated</a:t>
            </a:r>
            <a:endParaRPr lang="en-GB" sz="12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808F7A-9E54-1E06-9A39-A42F685DAAC3}"/>
              </a:ext>
            </a:extLst>
          </p:cNvPr>
          <p:cNvSpPr txBox="1"/>
          <p:nvPr/>
        </p:nvSpPr>
        <p:spPr>
          <a:xfrm>
            <a:off x="3447639" y="5605625"/>
            <a:ext cx="145290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b="1" dirty="0"/>
              <a:t>3- Draft collaboration agreement </a:t>
            </a:r>
            <a:r>
              <a:rPr lang="fr-CH" sz="1200" b="1" dirty="0" err="1"/>
              <a:t>defined</a:t>
            </a:r>
            <a:r>
              <a:rPr lang="fr-CH" sz="1200" b="1" dirty="0"/>
              <a:t> and </a:t>
            </a:r>
            <a:r>
              <a:rPr lang="fr-CH" sz="1200" b="1" dirty="0" err="1"/>
              <a:t>iterated</a:t>
            </a:r>
            <a:endParaRPr lang="en-GB" sz="12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6988F8-365F-BFE4-B326-F33B432CDBBC}"/>
              </a:ext>
            </a:extLst>
          </p:cNvPr>
          <p:cNvSpPr txBox="1"/>
          <p:nvPr/>
        </p:nvSpPr>
        <p:spPr>
          <a:xfrm>
            <a:off x="5005404" y="5605625"/>
            <a:ext cx="124751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b="1" dirty="0"/>
              <a:t>4-Final agreement </a:t>
            </a:r>
            <a:r>
              <a:rPr lang="fr-CH" sz="1200" b="1" dirty="0" err="1"/>
              <a:t>signed</a:t>
            </a:r>
            <a:r>
              <a:rPr lang="fr-CH" sz="1200" b="1" dirty="0"/>
              <a:t> and </a:t>
            </a:r>
            <a:r>
              <a:rPr lang="fr-CH" sz="1200" b="1" dirty="0" err="1"/>
              <a:t>project</a:t>
            </a:r>
            <a:r>
              <a:rPr lang="fr-CH" sz="1200" b="1" dirty="0"/>
              <a:t> </a:t>
            </a:r>
            <a:r>
              <a:rPr lang="fr-CH" sz="1200" b="1" dirty="0" err="1"/>
              <a:t>started</a:t>
            </a:r>
            <a:endParaRPr lang="en-GB" sz="1200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05AFF0C-3967-9A59-3C5D-09A84A6D924F}"/>
              </a:ext>
            </a:extLst>
          </p:cNvPr>
          <p:cNvSpPr txBox="1"/>
          <p:nvPr/>
        </p:nvSpPr>
        <p:spPr>
          <a:xfrm>
            <a:off x="6458312" y="5624106"/>
            <a:ext cx="109046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b="1" dirty="0"/>
              <a:t>5- First tangible </a:t>
            </a:r>
            <a:r>
              <a:rPr lang="fr-CH" sz="1200" b="1" dirty="0" err="1"/>
              <a:t>results</a:t>
            </a:r>
            <a:r>
              <a:rPr lang="fr-CH" sz="1200" b="1" dirty="0"/>
              <a:t> </a:t>
            </a:r>
            <a:r>
              <a:rPr lang="fr-CH" sz="1200" b="1" dirty="0" err="1"/>
              <a:t>delivered</a:t>
            </a:r>
            <a:endParaRPr lang="en-GB" sz="12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ABAB7EF-40EE-C72D-7254-95DC3F46AD3B}"/>
              </a:ext>
            </a:extLst>
          </p:cNvPr>
          <p:cNvSpPr txBox="1"/>
          <p:nvPr/>
        </p:nvSpPr>
        <p:spPr>
          <a:xfrm>
            <a:off x="7857226" y="5630409"/>
            <a:ext cx="109046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b="1" dirty="0"/>
              <a:t>6- </a:t>
            </a:r>
            <a:r>
              <a:rPr lang="fr-CH" sz="1200" b="1" dirty="0" err="1"/>
              <a:t>Consolidated</a:t>
            </a:r>
            <a:r>
              <a:rPr lang="fr-CH" sz="1200" b="1" dirty="0"/>
              <a:t> </a:t>
            </a:r>
            <a:r>
              <a:rPr lang="fr-CH" sz="1200" b="1" dirty="0" err="1"/>
              <a:t>results</a:t>
            </a:r>
            <a:r>
              <a:rPr lang="fr-CH" sz="1200" b="1" dirty="0"/>
              <a:t> </a:t>
            </a:r>
            <a:r>
              <a:rPr lang="fr-CH" sz="1200" b="1" dirty="0" err="1"/>
              <a:t>available</a:t>
            </a:r>
            <a:r>
              <a:rPr lang="fr-CH" sz="1200" b="1" dirty="0"/>
              <a:t> </a:t>
            </a:r>
            <a:endParaRPr lang="en-GB" sz="1200" b="1" dirty="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EF7AE5F3-8E71-1F1F-6F44-2988C729B2FD}"/>
              </a:ext>
            </a:extLst>
          </p:cNvPr>
          <p:cNvSpPr txBox="1">
            <a:spLocks/>
          </p:cNvSpPr>
          <p:nvPr/>
        </p:nvSpPr>
        <p:spPr>
          <a:xfrm>
            <a:off x="207176" y="260648"/>
            <a:ext cx="8841952" cy="7891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defRPr/>
            </a:pPr>
            <a:r>
              <a:rPr lang="en-GB" sz="4000" dirty="0">
                <a:solidFill>
                  <a:schemeClr val="accent1">
                    <a:lumMod val="75000"/>
                  </a:schemeClr>
                </a:solidFill>
              </a:rPr>
              <a:t>CIPEA – Project Readiness Levels</a:t>
            </a:r>
            <a:endParaRPr kumimoji="0" lang="en-GB" sz="40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612256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diagram of a circular diagram&#10;&#10;Description automatically generated">
            <a:extLst>
              <a:ext uri="{FF2B5EF4-FFF2-40B4-BE49-F238E27FC236}">
                <a16:creationId xmlns:a16="http://schemas.microsoft.com/office/drawing/2014/main" id="{5DCFF6E7-0B7D-2E5E-682A-9A8CD05A1F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8667" y="1592796"/>
            <a:ext cx="6670700" cy="389837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B4E8166-C6DC-B555-6F07-3A04BA5984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4633794"/>
            <a:ext cx="1001355" cy="22404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BC1A4F8-3AAC-4418-3CD6-79B02F1F8A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7090" y="2340113"/>
            <a:ext cx="1092803" cy="22404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3653296-84D6-DE76-1750-681665AA56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1004" y="2207638"/>
            <a:ext cx="1220830" cy="22404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7D16C76-8A90-C91A-8B9C-93A7D7E74C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10" y="3715882"/>
            <a:ext cx="1216258" cy="22404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5FAF8B1-35B6-1028-4A74-E4D57ED8C4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99631" y="2593377"/>
            <a:ext cx="937341" cy="22404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407C633B-2060-4E72-650E-BE542FD1CB0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883" y="1712038"/>
            <a:ext cx="1595766" cy="22404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BA7E224E-725E-E5FB-94F9-73E87B3D430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03059" y="5327098"/>
            <a:ext cx="1563760" cy="22404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E0B8D8F-ED8E-6F08-CC67-D2660D922E2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09480" y="5078171"/>
            <a:ext cx="406943" cy="224048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A7F8F0B-62F2-1EB8-E746-CE672CA9BB2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8803" y="2971964"/>
            <a:ext cx="1211685" cy="224048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27F1B538-FD52-89E0-DA3A-74CB9F5B216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6434" y="3111351"/>
            <a:ext cx="1033361" cy="22404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94C7E942-4E27-8EFC-FEAE-95AC6BEDE16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411004" y="2864419"/>
            <a:ext cx="887045" cy="224048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1A4E0C68-D2B3-9D4F-06EA-24B692FB926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3079" y="4809890"/>
            <a:ext cx="1298561" cy="224048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0B2B878B-7525-7A65-FA0F-653D37154A6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515660" y="4726630"/>
            <a:ext cx="658425" cy="224048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60AF8232-A3C7-BCE7-F895-111D31EEFFE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0782" y="5285157"/>
            <a:ext cx="1883828" cy="224048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AE46D28F-CFD0-BF0C-0C8C-778D72D3074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2305" y="2705178"/>
            <a:ext cx="695004" cy="224048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80FA6DE8-488A-A1A7-D331-F33E6932D06D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496" y="1856844"/>
            <a:ext cx="768163" cy="224048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C654E866-C5D8-9002-ED50-82EF472051C1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4418" y="3860680"/>
            <a:ext cx="411516" cy="224048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1935A37C-D5B8-9573-D80B-BA5457574039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7216" y="1992643"/>
            <a:ext cx="292634" cy="224048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A2D69B74-1BBA-15F6-11C9-140D0181CC40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73727" y="3254521"/>
            <a:ext cx="507536" cy="224048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EFA957D6-5ED7-07F9-E0A4-8A15F2389C2B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3661" y="4133998"/>
            <a:ext cx="1518035" cy="224048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C11E668D-B671-ABBA-17F2-9C7AE61B9F51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6170" y="3409459"/>
            <a:ext cx="626418" cy="224048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CF0B9364-2658-E136-5FF7-A41B56FFD57B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91111" y="2114494"/>
            <a:ext cx="868755" cy="224048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39F7B804-722E-9A98-BB86-989C8E0EECC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83496" y="2401293"/>
            <a:ext cx="461812" cy="224048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760C041E-E49E-923E-A8F1-2EEF7E476D7D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7406490" y="3008972"/>
            <a:ext cx="1737511" cy="224048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84F621BF-F599-783C-884C-AE4DA52334CD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72865" y="2535529"/>
            <a:ext cx="717866" cy="224048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D27E77BD-C463-634B-13CC-2E5E21991561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56206" y="5054195"/>
            <a:ext cx="352075" cy="224048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1520A400-C25C-3475-81DD-75AE9CD1785E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7406490" y="3145875"/>
            <a:ext cx="461812" cy="224048"/>
          </a:xfrm>
          <a:prstGeom prst="rect">
            <a:avLst/>
          </a:prstGeom>
        </p:spPr>
      </p:pic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770797FC-13B9-5207-B92A-0BEA683E69BA}"/>
              </a:ext>
            </a:extLst>
          </p:cNvPr>
          <p:cNvCxnSpPr/>
          <p:nvPr/>
        </p:nvCxnSpPr>
        <p:spPr>
          <a:xfrm flipH="1">
            <a:off x="1082637" y="2270181"/>
            <a:ext cx="1015315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D9C862B8-07B2-06F1-A642-F592FE744119}"/>
              </a:ext>
            </a:extLst>
          </p:cNvPr>
          <p:cNvCxnSpPr>
            <a:cxnSpLocks/>
          </p:cNvCxnSpPr>
          <p:nvPr/>
        </p:nvCxnSpPr>
        <p:spPr>
          <a:xfrm flipH="1">
            <a:off x="1280488" y="2431685"/>
            <a:ext cx="695004" cy="54028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1BB356F4-3D29-37AA-3A03-DAEEE417348E}"/>
              </a:ext>
            </a:extLst>
          </p:cNvPr>
          <p:cNvCxnSpPr>
            <a:cxnSpLocks/>
          </p:cNvCxnSpPr>
          <p:nvPr/>
        </p:nvCxnSpPr>
        <p:spPr>
          <a:xfrm flipH="1">
            <a:off x="1129125" y="2705178"/>
            <a:ext cx="931348" cy="97477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CF4EB79D-631B-45C7-199B-7ABC2434C513}"/>
              </a:ext>
            </a:extLst>
          </p:cNvPr>
          <p:cNvCxnSpPr>
            <a:cxnSpLocks/>
          </p:cNvCxnSpPr>
          <p:nvPr/>
        </p:nvCxnSpPr>
        <p:spPr>
          <a:xfrm flipH="1">
            <a:off x="1280488" y="2817425"/>
            <a:ext cx="1008817" cy="125062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FA546F01-7408-6A20-B717-3E8D86EA5184}"/>
              </a:ext>
            </a:extLst>
          </p:cNvPr>
          <p:cNvCxnSpPr/>
          <p:nvPr/>
        </p:nvCxnSpPr>
        <p:spPr>
          <a:xfrm flipH="1">
            <a:off x="1270261" y="4795197"/>
            <a:ext cx="459476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23A47D30-8B7C-63E3-EC83-80BD84E85024}"/>
              </a:ext>
            </a:extLst>
          </p:cNvPr>
          <p:cNvCxnSpPr/>
          <p:nvPr/>
        </p:nvCxnSpPr>
        <p:spPr>
          <a:xfrm flipH="1">
            <a:off x="553442" y="4904773"/>
            <a:ext cx="1238259" cy="22404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52ACF243-A7E5-5D45-E53C-B134D5E9B0E2}"/>
              </a:ext>
            </a:extLst>
          </p:cNvPr>
          <p:cNvCxnSpPr>
            <a:endCxn id="42" idx="0"/>
          </p:cNvCxnSpPr>
          <p:nvPr/>
        </p:nvCxnSpPr>
        <p:spPr>
          <a:xfrm flipH="1">
            <a:off x="972696" y="5046417"/>
            <a:ext cx="753066" cy="23874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5661C43E-35E3-BE22-A576-C4E730D5EE72}"/>
              </a:ext>
            </a:extLst>
          </p:cNvPr>
          <p:cNvCxnSpPr>
            <a:cxnSpLocks/>
          </p:cNvCxnSpPr>
          <p:nvPr/>
        </p:nvCxnSpPr>
        <p:spPr>
          <a:xfrm>
            <a:off x="6717288" y="2305945"/>
            <a:ext cx="649441" cy="5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FF684EB7-6C3B-27A8-8D3B-83824D177779}"/>
              </a:ext>
            </a:extLst>
          </p:cNvPr>
          <p:cNvCxnSpPr>
            <a:cxnSpLocks/>
          </p:cNvCxnSpPr>
          <p:nvPr/>
        </p:nvCxnSpPr>
        <p:spPr>
          <a:xfrm flipV="1">
            <a:off x="6894259" y="4745818"/>
            <a:ext cx="577325" cy="49379"/>
          </a:xfrm>
          <a:prstGeom prst="line">
            <a:avLst/>
          </a:prstGeom>
          <a:ln>
            <a:solidFill>
              <a:srgbClr val="216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9C7D2FE8-3853-8C98-6480-CE1E35C80954}"/>
              </a:ext>
            </a:extLst>
          </p:cNvPr>
          <p:cNvCxnSpPr/>
          <p:nvPr/>
        </p:nvCxnSpPr>
        <p:spPr>
          <a:xfrm>
            <a:off x="6822775" y="4921915"/>
            <a:ext cx="679676" cy="156257"/>
          </a:xfrm>
          <a:prstGeom prst="line">
            <a:avLst/>
          </a:prstGeom>
          <a:ln>
            <a:solidFill>
              <a:srgbClr val="216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E10B84ED-F3A0-12B3-4515-7BA74C565580}"/>
              </a:ext>
            </a:extLst>
          </p:cNvPr>
          <p:cNvCxnSpPr>
            <a:endCxn id="28" idx="1"/>
          </p:cNvCxnSpPr>
          <p:nvPr/>
        </p:nvCxnSpPr>
        <p:spPr>
          <a:xfrm>
            <a:off x="6822775" y="5087580"/>
            <a:ext cx="679676" cy="301683"/>
          </a:xfrm>
          <a:prstGeom prst="line">
            <a:avLst/>
          </a:prstGeom>
          <a:ln>
            <a:solidFill>
              <a:srgbClr val="216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D926FA93-4493-65CC-A819-4B1A55C540DE}"/>
              </a:ext>
            </a:extLst>
          </p:cNvPr>
          <p:cNvCxnSpPr>
            <a:cxnSpLocks/>
          </p:cNvCxnSpPr>
          <p:nvPr/>
        </p:nvCxnSpPr>
        <p:spPr>
          <a:xfrm>
            <a:off x="6850020" y="2681964"/>
            <a:ext cx="497423" cy="2821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B4C7EBF8-3D15-8FC5-1FBF-8DF7320E9CE0}"/>
              </a:ext>
            </a:extLst>
          </p:cNvPr>
          <p:cNvCxnSpPr>
            <a:cxnSpLocks/>
          </p:cNvCxnSpPr>
          <p:nvPr/>
        </p:nvCxnSpPr>
        <p:spPr>
          <a:xfrm>
            <a:off x="6765503" y="2431685"/>
            <a:ext cx="601226" cy="221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2">
            <a:extLst>
              <a:ext uri="{FF2B5EF4-FFF2-40B4-BE49-F238E27FC236}">
                <a16:creationId xmlns:a16="http://schemas.microsoft.com/office/drawing/2014/main" id="{65C9014B-F557-01BE-718C-E10D18FB48C4}"/>
              </a:ext>
            </a:extLst>
          </p:cNvPr>
          <p:cNvSpPr txBox="1">
            <a:spLocks/>
          </p:cNvSpPr>
          <p:nvPr/>
        </p:nvSpPr>
        <p:spPr>
          <a:xfrm>
            <a:off x="91111" y="260648"/>
            <a:ext cx="8958017" cy="7891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defRPr/>
            </a:pPr>
            <a:r>
              <a:rPr lang="en-GB" sz="4000" dirty="0">
                <a:solidFill>
                  <a:schemeClr val="accent1">
                    <a:lumMod val="75000"/>
                  </a:schemeClr>
                </a:solidFill>
              </a:rPr>
              <a:t>CIPEA Projects in Environmental Key Areas</a:t>
            </a:r>
            <a:endParaRPr kumimoji="0" lang="en-GB" sz="40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945ABF1-35FE-D07A-81E6-13CA438699C7}"/>
              </a:ext>
            </a:extLst>
          </p:cNvPr>
          <p:cNvSpPr txBox="1"/>
          <p:nvPr/>
        </p:nvSpPr>
        <p:spPr>
          <a:xfrm>
            <a:off x="1914610" y="805630"/>
            <a:ext cx="53736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tx2"/>
                </a:solidFill>
              </a:rPr>
              <a:t>With sub-categories tentative distribution</a:t>
            </a:r>
            <a:endParaRPr lang="en-GB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3074107-3006-6E62-631A-9DD773CFAA30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7519314" y="4535085"/>
            <a:ext cx="794218" cy="2463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D5043DA-D4F6-BA1D-DAC2-7EF7E41CB406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18509" y="5397177"/>
            <a:ext cx="674079" cy="25022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D0F391C-E4CB-F83D-A897-56B6CA077015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91268" y="2233019"/>
            <a:ext cx="407464" cy="2348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EAE0FD7-8073-93D8-7D2B-AFCA15BA2B5B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7519314" y="4877581"/>
            <a:ext cx="630664" cy="251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304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ésentation3" id="{75BE0EF5-B2BA-B14A-96DE-555ABB7F4656}" vid="{62772747-5A0E-7C4C-BD4A-BFE843CA851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25996</TotalTime>
  <Words>1537</Words>
  <Application>Microsoft Office PowerPoint</Application>
  <PresentationFormat>On-screen Show (4:3)</PresentationFormat>
  <Paragraphs>222</Paragraphs>
  <Slides>28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Aptos</vt:lpstr>
      <vt:lpstr>Arial</vt:lpstr>
      <vt:lpstr>Calibri</vt:lpstr>
      <vt:lpstr>Raleway</vt:lpstr>
      <vt:lpstr>Roboto</vt:lpstr>
      <vt:lpstr>Source Sans Pro</vt:lpstr>
      <vt:lpstr>Times</vt:lpstr>
      <vt:lpstr>Wingdings</vt:lpstr>
      <vt:lpstr>Office Theme</vt:lpstr>
      <vt:lpstr>Thème Office</vt:lpstr>
      <vt:lpstr>Inputs to CERN Environmental Report 2023-24</vt:lpstr>
      <vt:lpstr>PowerPoint Presentation</vt:lpstr>
      <vt:lpstr>Highlight 1: CERN/KT preliminary strategy on Environmental Applications defined in 2021</vt:lpstr>
      <vt:lpstr>Highlight 2: examples of projects signed in 2021-22 and under implementation in the 4 areas of focus</vt:lpstr>
      <vt:lpstr>Highlight 3: CIPEA (CERN Innovation Programme on Environmental Applications) launch and results in 2022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Development of Electron-Beam-Flue Gas-Treatment</vt:lpstr>
      <vt:lpstr>Development of a vacuum-compatible high-power waveguide circulator</vt:lpstr>
      <vt:lpstr>SF6-free RF circulator for photo injectors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echesta</dc:creator>
  <cp:lastModifiedBy>Enrico Chesta</cp:lastModifiedBy>
  <cp:revision>649</cp:revision>
  <cp:lastPrinted>2016-11-28T14:51:05Z</cp:lastPrinted>
  <dcterms:created xsi:type="dcterms:W3CDTF">2010-12-02T23:31:54Z</dcterms:created>
  <dcterms:modified xsi:type="dcterms:W3CDTF">2024-12-05T17:41:11Z</dcterms:modified>
</cp:coreProperties>
</file>