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81" r:id="rId4"/>
    <p:sldId id="290" r:id="rId5"/>
    <p:sldId id="303" r:id="rId6"/>
    <p:sldId id="299" r:id="rId7"/>
    <p:sldId id="294" r:id="rId8"/>
    <p:sldId id="293" r:id="rId9"/>
    <p:sldId id="305" r:id="rId10"/>
    <p:sldId id="304" r:id="rId11"/>
    <p:sldId id="279" r:id="rId12"/>
    <p:sldId id="296" r:id="rId13"/>
    <p:sldId id="289" r:id="rId14"/>
    <p:sldId id="280" r:id="rId15"/>
    <p:sldId id="292" r:id="rId16"/>
    <p:sldId id="306" r:id="rId17"/>
    <p:sldId id="282" r:id="rId18"/>
    <p:sldId id="264" r:id="rId19"/>
    <p:sldId id="284" r:id="rId20"/>
    <p:sldId id="285" r:id="rId21"/>
    <p:sldId id="276" r:id="rId22"/>
    <p:sldId id="278" r:id="rId23"/>
    <p:sldId id="298" r:id="rId24"/>
    <p:sldId id="274" r:id="rId25"/>
    <p:sldId id="269" r:id="rId26"/>
    <p:sldId id="267" r:id="rId27"/>
    <p:sldId id="30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56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61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E26D8-512C-41D4-816D-EF8A47FA88E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FCC5CE-FDD2-4D63-BF14-CDE37F2E2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829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4BA85-DCA7-680B-9195-1DC7D22510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959519-1CAB-D54F-B1E8-6533D6225C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287E7-CBCE-AA05-7F08-71FE9C634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D338-4B53-4B9B-810A-29494620E7E7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3EA67-071D-A444-735D-C08E9A1E1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AF515-FEF5-D253-AFE5-49A8606B6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62B-9FCF-4DC7-9B3E-25F1E9920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11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186E8-F936-C29B-2FF9-68A786507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86A1BD-29CA-E41B-E0D8-9987B71121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8C68F9-DCF9-8D34-C4FA-3D26CC604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D338-4B53-4B9B-810A-29494620E7E7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CED6A-B28F-E3D2-1762-57CE1F1FF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EC9EC-A7DA-5B3F-E715-1E2D766DA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62B-9FCF-4DC7-9B3E-25F1E9920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39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3176C0-718E-8C12-13DA-1EFD3D2DD4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D90DCB-DEFC-5D38-1CC9-DFA6A2962D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36912-5DF3-6A48-46DE-83E759CB1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D338-4B53-4B9B-810A-29494620E7E7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EE0885-B923-9F87-AA86-8229A7A0F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72137E-A29F-58E7-A5F3-3396B3376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62B-9FCF-4DC7-9B3E-25F1E9920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57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864C0-817A-B13A-B94B-4310FD963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CC244-6E7C-6B0D-CE22-DCC77C64D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CF33A-895B-B5BF-030B-C5565B8CE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D338-4B53-4B9B-810A-29494620E7E7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476CA-B2C8-F770-152B-66398C04C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086F5D-532D-CAD6-C019-80F103CC7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62B-9FCF-4DC7-9B3E-25F1E9920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522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555A2-569C-3BD1-BF6D-A32732FCE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ED87CF-7B53-2C86-7D6A-FB81D7D709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A3BBD3-7082-055A-0EDF-5E0240C5E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D338-4B53-4B9B-810A-29494620E7E7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32D1C-F327-A871-DA67-465FA1B30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67126-3992-5FC8-F894-2FD5E0958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62B-9FCF-4DC7-9B3E-25F1E9920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01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4C3E1-D811-2693-5430-A9C4E62D6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B613E-8D13-D99A-5FE1-6E336E6762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B11B89-10A0-DC71-6DFB-B27031DB78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025D5F-F5D2-5444-48C6-271C6AA77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D338-4B53-4B9B-810A-29494620E7E7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29CD24-E715-E265-98C3-8CB13E86B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3B87D5-3261-56BA-2F97-F0152B6F8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62B-9FCF-4DC7-9B3E-25F1E9920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62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3A73B-F6C1-1138-E3CA-1536584B5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8BAB42-3A9D-EAC2-BABA-30654ECD4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B062F-F261-9D3C-489F-7177B19EC7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DFDA58-4134-10F5-EE49-589B8D3886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6BBB80-C99E-74C5-EEFD-16DCF36E60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9B7553-C041-21CF-03A1-9F2A70EA1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D338-4B53-4B9B-810A-29494620E7E7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7BDE00-A97B-8952-FF05-A7950DEC6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8FDDBA-73E6-ED57-D87C-A047ECCDE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62B-9FCF-4DC7-9B3E-25F1E9920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96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40D0C-51DF-93CB-0758-F5F6DF6A0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E61581-E9E4-E05A-310E-D21DA0F89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D338-4B53-4B9B-810A-29494620E7E7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F4FA20-0898-9FB5-FFCA-858BE5B99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BF9137-E42E-7CAD-424B-5C5E3E215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62B-9FCF-4DC7-9B3E-25F1E9920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844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857BB-4274-8391-920C-E7F26099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D338-4B53-4B9B-810A-29494620E7E7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5E3DC6-837C-D61A-17DA-0551A5279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2DAFE1-B436-C5BF-6E7E-17B44A7E3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62B-9FCF-4DC7-9B3E-25F1E9920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5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8383A-B07E-8477-99E0-ADC2D18E8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36831-60FE-9B7E-7CBA-3446ECAD5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6ECF83-747D-8F08-BB66-F47892D277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CBC9F9-FC06-5D8B-1F8C-1FFB88CB0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D338-4B53-4B9B-810A-29494620E7E7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1B3F51-644E-3D6D-E5F3-FD6BD0428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175CD3-DA21-93D0-F826-B3AA50429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62B-9FCF-4DC7-9B3E-25F1E9920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302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09BD2-9D89-C8C6-F1DF-CBE806039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EE9941-06A1-8521-90E0-91101CF9CE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2BF43E-E1D3-F5C2-AB00-C4F98738C9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2483D3-7D9D-0A44-FF07-335CAF7B3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D338-4B53-4B9B-810A-29494620E7E7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B7BF1B-B396-4BE8-3B67-3BBCB3C31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31111F-D3C4-4DFC-07E7-4990999D2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F62B-9FCF-4DC7-9B3E-25F1E9920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712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D3D4F1-8AF8-6B6B-F031-28DE21CFD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F58760-2EF8-2013-149F-1DCC70862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6EA6F2-B3A9-A122-87C8-8DFCF30AD7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62D338-4B53-4B9B-810A-29494620E7E7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23DFE-67EC-7F16-7BB5-6E3B3D9A43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97AF6-C9BB-DBD7-10D7-AD864D7F8B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DEF62B-9FCF-4DC7-9B3E-25F1E9920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0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bihc.readthedocs.io/en/latest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dico.cern.ch/event/1474515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5DB8-FCCC-43D5-8F82-A4A2902461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LHC - Beam Wire Scanner</a:t>
            </a:r>
            <a:br>
              <a:rPr lang="en-US" sz="5400" dirty="0"/>
            </a:br>
            <a:r>
              <a:rPr lang="en-US" sz="5400" dirty="0"/>
              <a:t>Impedance Study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E90E76-BDAE-6628-CA36-1B99839CC9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  <a:p>
            <a:r>
              <a:rPr lang="en-US" dirty="0"/>
              <a:t>18/02/2025</a:t>
            </a:r>
          </a:p>
          <a:p>
            <a:endParaRPr lang="en-US" dirty="0"/>
          </a:p>
          <a:p>
            <a:r>
              <a:rPr lang="en-US" sz="2400" u="sng" dirty="0"/>
              <a:t>H. Bursali</a:t>
            </a:r>
            <a:r>
              <a:rPr lang="en-US" sz="2400" dirty="0"/>
              <a:t>, C. Vollinger, W. Andreazza, C. Pasquino, H. Sullivan</a:t>
            </a:r>
          </a:p>
        </p:txBody>
      </p:sp>
      <p:pic>
        <p:nvPicPr>
          <p:cNvPr id="4" name="Picture 6" descr="CERN Logo">
            <a:extLst>
              <a:ext uri="{FF2B5EF4-FFF2-40B4-BE49-F238E27FC236}">
                <a16:creationId xmlns:a16="http://schemas.microsoft.com/office/drawing/2014/main" id="{B95F3194-E530-6755-051F-A1843F7BCB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1" r="18451"/>
          <a:stretch/>
        </p:blipFill>
        <p:spPr bwMode="auto">
          <a:xfrm>
            <a:off x="261257" y="263104"/>
            <a:ext cx="1922106" cy="175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A22E6D-7A77-6638-C254-14C76C5AC033}"/>
              </a:ext>
            </a:extLst>
          </p:cNvPr>
          <p:cNvSpPr txBox="1"/>
          <p:nvPr/>
        </p:nvSpPr>
        <p:spPr>
          <a:xfrm>
            <a:off x="617327" y="2017277"/>
            <a:ext cx="1045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SY-RF-BR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46558F-9E1D-C43F-4CFE-92DCABC1F991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highlight>
                <a:srgbClr val="0000FF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906923-FE0E-770F-E285-1EDF51C8DE92}"/>
              </a:ext>
            </a:extLst>
          </p:cNvPr>
          <p:cNvSpPr txBox="1"/>
          <p:nvPr/>
        </p:nvSpPr>
        <p:spPr>
          <a:xfrm>
            <a:off x="0" y="6488667"/>
            <a:ext cx="18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96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IWG Meeting</a:t>
            </a:r>
          </a:p>
        </p:txBody>
      </p:sp>
    </p:spTree>
    <p:extLst>
      <p:ext uri="{BB962C8B-B14F-4D97-AF65-F5344CB8AC3E}">
        <p14:creationId xmlns:p14="http://schemas.microsoft.com/office/powerpoint/2010/main" val="1085509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4B518-AB84-C4C1-F4DA-2F5CB7774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Remark (2)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A89FBD-E186-41D8-D8A7-FCD743D45E93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0CEE33-A084-23DC-C932-A41A5A789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45" y="2007047"/>
            <a:ext cx="2642139" cy="17153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50ABE72-7BD3-505A-0B90-74545E8E7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2958" y="1639024"/>
            <a:ext cx="8692451" cy="44377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60746D-8B80-7AAC-8232-E01595A68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345" y="4061263"/>
            <a:ext cx="2659481" cy="17153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53BC69-BB41-DA66-29A7-C9C08EA8BD2E}"/>
              </a:ext>
            </a:extLst>
          </p:cNvPr>
          <p:cNvSpPr txBox="1"/>
          <p:nvPr/>
        </p:nvSpPr>
        <p:spPr>
          <a:xfrm>
            <a:off x="0" y="6488667"/>
            <a:ext cx="18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96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IWG Meeting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8FE565-A630-0D78-7C24-BA6BC43FC50A}"/>
              </a:ext>
            </a:extLst>
          </p:cNvPr>
          <p:cNvSpPr/>
          <p:nvPr/>
        </p:nvSpPr>
        <p:spPr>
          <a:xfrm>
            <a:off x="9515556" y="2518863"/>
            <a:ext cx="2119853" cy="6917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Current model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Additional absorbers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7788FD-A9A0-06CA-8FA5-30262DA883EA}"/>
              </a:ext>
            </a:extLst>
          </p:cNvPr>
          <p:cNvSpPr/>
          <p:nvPr/>
        </p:nvSpPr>
        <p:spPr>
          <a:xfrm>
            <a:off x="187344" y="2007046"/>
            <a:ext cx="2642139" cy="1715395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31A5E6F-00AB-EDC9-CADF-CDB00D28866B}"/>
              </a:ext>
            </a:extLst>
          </p:cNvPr>
          <p:cNvSpPr/>
          <p:nvPr/>
        </p:nvSpPr>
        <p:spPr>
          <a:xfrm>
            <a:off x="196015" y="4061261"/>
            <a:ext cx="2642139" cy="171539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026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7CBBC-3267-47D0-10D1-E6F5CE06D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Beam-Induced RF Power Loss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7BF232D-3B12-FEB9-5E1A-262F9D0DC497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10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6FC543-CA83-4B5C-E806-4BC0C895B2AF}"/>
              </a:ext>
            </a:extLst>
          </p:cNvPr>
          <p:cNvSpPr txBox="1"/>
          <p:nvPr/>
        </p:nvSpPr>
        <p:spPr>
          <a:xfrm>
            <a:off x="1449444" y="5440753"/>
            <a:ext cx="3661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Bunch length                          -&gt; 1 ns</a:t>
            </a:r>
          </a:p>
          <a:p>
            <a:r>
              <a:rPr lang="en-US" dirty="0"/>
              <a:t>Number of particles/bunch -&gt; 2.2e11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19804A-3228-0DC8-E126-F455B27A1404}"/>
              </a:ext>
            </a:extLst>
          </p:cNvPr>
          <p:cNvSpPr txBox="1"/>
          <p:nvPr/>
        </p:nvSpPr>
        <p:spPr>
          <a:xfrm>
            <a:off x="8038031" y="5302253"/>
            <a:ext cx="27707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q-Gaussian Distribution</a:t>
            </a:r>
          </a:p>
          <a:p>
            <a:r>
              <a:rPr lang="en-US" dirty="0"/>
              <a:t>Power Loss           -&gt; 4.59 W</a:t>
            </a:r>
          </a:p>
          <a:p>
            <a:r>
              <a:rPr lang="en-US" dirty="0"/>
              <a:t>Max. Power Loss -&gt; 5.03 W</a:t>
            </a:r>
          </a:p>
        </p:txBody>
      </p:sp>
      <p:sp>
        <p:nvSpPr>
          <p:cNvPr id="6" name="TextBox 5">
            <a:hlinkClick r:id="rId2"/>
            <a:extLst>
              <a:ext uri="{FF2B5EF4-FFF2-40B4-BE49-F238E27FC236}">
                <a16:creationId xmlns:a16="http://schemas.microsoft.com/office/drawing/2014/main" id="{860D3D01-3D88-0125-74F5-8AAAECED94EA}"/>
              </a:ext>
            </a:extLst>
          </p:cNvPr>
          <p:cNvSpPr txBox="1"/>
          <p:nvPr/>
        </p:nvSpPr>
        <p:spPr>
          <a:xfrm>
            <a:off x="838200" y="6149375"/>
            <a:ext cx="37334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0000FF"/>
                </a:solidFill>
              </a:rPr>
              <a:t>Beam Induced Heating Computation code – BIHC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AE5F43-DF1F-91DD-6371-6088E7246EB9}"/>
              </a:ext>
            </a:extLst>
          </p:cNvPr>
          <p:cNvSpPr txBox="1"/>
          <p:nvPr/>
        </p:nvSpPr>
        <p:spPr>
          <a:xfrm>
            <a:off x="2665097" y="1807767"/>
            <a:ext cx="1230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Power Loss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26FA00-34F5-BDAB-2403-D471A1D1D820}"/>
              </a:ext>
            </a:extLst>
          </p:cNvPr>
          <p:cNvSpPr txBox="1"/>
          <p:nvPr/>
        </p:nvSpPr>
        <p:spPr>
          <a:xfrm>
            <a:off x="7523789" y="1807767"/>
            <a:ext cx="3799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Power Spectral Density over Frequency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ED14BA-DC96-1E2B-9CD5-9773A494B9E3}"/>
              </a:ext>
            </a:extLst>
          </p:cNvPr>
          <p:cNvSpPr txBox="1"/>
          <p:nvPr/>
        </p:nvSpPr>
        <p:spPr>
          <a:xfrm>
            <a:off x="0" y="6488667"/>
            <a:ext cx="18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96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IWG Meeting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1C8421-72A3-EFFF-B3AB-95084012B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70" y="2180443"/>
            <a:ext cx="5502330" cy="31432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1A61981-E72F-FEF8-3B72-7A3D6F7B05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7801" y="2226554"/>
            <a:ext cx="5502330" cy="309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3051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D8226E-B4D4-1FBF-4F69-C6A6B00E12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8526A-E3C4-4F80-3C7A-9F1B078F5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&amp; Future Work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D7FE48-1E39-907A-8C07-EACC2C721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01786" cy="4351338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The BWS model is equipped with RF absorbers both in the lower and upper chambers. All the peaks in the previous model (presented in 93</a:t>
            </a:r>
            <a:r>
              <a:rPr lang="en-US" sz="2000" baseline="30000" dirty="0"/>
              <a:t>rd</a:t>
            </a:r>
            <a:r>
              <a:rPr lang="en-US" sz="2000" dirty="0"/>
              <a:t> IWG meeting) has mitigated.</a:t>
            </a:r>
          </a:p>
          <a:p>
            <a:endParaRPr lang="en-US" sz="2000" dirty="0"/>
          </a:p>
          <a:p>
            <a:r>
              <a:rPr lang="en-US" sz="2000" dirty="0"/>
              <a:t>The panels are updated for better mechanical assembly and RF contact.</a:t>
            </a:r>
          </a:p>
          <a:p>
            <a:endParaRPr lang="en-US" sz="2000" dirty="0"/>
          </a:p>
          <a:p>
            <a:r>
              <a:rPr lang="en-US" sz="2000" dirty="0"/>
              <a:t>Calculated beam-induced RF power loss is ~5 W for q-Gaussian beam distribution with 1 ns bunch length and 2.2e11 p/b intensity.</a:t>
            </a:r>
          </a:p>
          <a:p>
            <a:endParaRPr lang="en-US" sz="2000" dirty="0"/>
          </a:p>
          <a:p>
            <a:r>
              <a:rPr lang="en-US" sz="2000" dirty="0"/>
              <a:t>Integration model and transverse impedance simulations will be performed.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E4A535B-4BD9-62DD-AB16-DC0A9A0585AA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11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359BF-9803-D23A-00EF-6F60C687B5C9}"/>
              </a:ext>
            </a:extLst>
          </p:cNvPr>
          <p:cNvSpPr txBox="1"/>
          <p:nvPr/>
        </p:nvSpPr>
        <p:spPr>
          <a:xfrm>
            <a:off x="0" y="6488667"/>
            <a:ext cx="18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96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IWG Meeting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7F0382-AB93-AE41-0936-64BC11BA94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5666" y="4285082"/>
            <a:ext cx="3314801" cy="21521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39B86F-3A19-9976-93A5-708B471242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5666" y="1602998"/>
            <a:ext cx="3314801" cy="22695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2E58DE-0F04-7B0D-0C32-9993BC1F4020}"/>
              </a:ext>
            </a:extLst>
          </p:cNvPr>
          <p:cNvSpPr txBox="1"/>
          <p:nvPr/>
        </p:nvSpPr>
        <p:spPr>
          <a:xfrm>
            <a:off x="10160877" y="1233666"/>
            <a:ext cx="1647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highlight>
                  <a:srgbClr val="FFFF00"/>
                </a:highlight>
              </a:rPr>
              <a:t>Previous Model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DFC64A-C212-7DF3-CBA5-C132FB7EA793}"/>
              </a:ext>
            </a:extLst>
          </p:cNvPr>
          <p:cNvSpPr txBox="1"/>
          <p:nvPr/>
        </p:nvSpPr>
        <p:spPr>
          <a:xfrm>
            <a:off x="10160877" y="3922834"/>
            <a:ext cx="1642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highlight>
                  <a:srgbClr val="FFFF00"/>
                </a:highlight>
              </a:rPr>
              <a:t>Updated Model</a:t>
            </a:r>
          </a:p>
        </p:txBody>
      </p:sp>
    </p:spTree>
    <p:extLst>
      <p:ext uri="{BB962C8B-B14F-4D97-AF65-F5344CB8AC3E}">
        <p14:creationId xmlns:p14="http://schemas.microsoft.com/office/powerpoint/2010/main" val="3401286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B4C0F4-DE43-2B36-554B-07CC6795F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05127"/>
            <a:ext cx="10515600" cy="1325563"/>
          </a:xfrm>
        </p:spPr>
        <p:txBody>
          <a:bodyPr/>
          <a:lstStyle/>
          <a:p>
            <a:pPr algn="ctr"/>
            <a:r>
              <a:rPr lang="en-US" i="1" dirty="0"/>
              <a:t>Thanks for your attention!</a:t>
            </a:r>
            <a:endParaRPr lang="en-GB" i="1" dirty="0"/>
          </a:p>
        </p:txBody>
      </p:sp>
      <p:pic>
        <p:nvPicPr>
          <p:cNvPr id="6" name="Picture 6" descr="CERN Logo">
            <a:extLst>
              <a:ext uri="{FF2B5EF4-FFF2-40B4-BE49-F238E27FC236}">
                <a16:creationId xmlns:a16="http://schemas.microsoft.com/office/drawing/2014/main" id="{2A55BD19-CDEE-6471-F651-0CD93B03A3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1" r="18451"/>
          <a:stretch/>
        </p:blipFill>
        <p:spPr bwMode="auto">
          <a:xfrm>
            <a:off x="261257" y="263104"/>
            <a:ext cx="1922106" cy="175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21D22A-4327-7810-0B41-C6C3A1DF3A75}"/>
              </a:ext>
            </a:extLst>
          </p:cNvPr>
          <p:cNvSpPr txBox="1"/>
          <p:nvPr/>
        </p:nvSpPr>
        <p:spPr>
          <a:xfrm>
            <a:off x="617327" y="2017277"/>
            <a:ext cx="1045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0070C0"/>
                </a:solidFill>
              </a:rPr>
              <a:t>SY-RF-BR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647C962-9E47-88E8-BA1E-C0992570FB58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highlight>
                <a:srgbClr val="0000FF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011CE9-401D-1B8C-901A-91ACE0F8B268}"/>
              </a:ext>
            </a:extLst>
          </p:cNvPr>
          <p:cNvSpPr txBox="1"/>
          <p:nvPr/>
        </p:nvSpPr>
        <p:spPr>
          <a:xfrm>
            <a:off x="3130925" y="4230690"/>
            <a:ext cx="5930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Special thanks to Leonardo Sito for the help on the BIHC code.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58BB6B-B7B1-4A95-7B70-C08FCB1BF08F}"/>
              </a:ext>
            </a:extLst>
          </p:cNvPr>
          <p:cNvSpPr txBox="1"/>
          <p:nvPr/>
        </p:nvSpPr>
        <p:spPr>
          <a:xfrm>
            <a:off x="0" y="6488667"/>
            <a:ext cx="18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96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IWG Meeting</a:t>
            </a:r>
          </a:p>
        </p:txBody>
      </p:sp>
    </p:spTree>
    <p:extLst>
      <p:ext uri="{BB962C8B-B14F-4D97-AF65-F5344CB8AC3E}">
        <p14:creationId xmlns:p14="http://schemas.microsoft.com/office/powerpoint/2010/main" val="676525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970CF-39E3-AF91-B144-2F92F3A30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CE1CB38-B76E-F934-9C2F-5311AF71A7CC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highlight>
                <a:srgbClr val="0000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248026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99B10-8C74-43BE-5837-47C9E5997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BWS Model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FFC37E-1B4D-D202-05CA-19783B91F1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923" y="2120059"/>
            <a:ext cx="5290105" cy="36207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B4069C-BEE6-A75A-9E32-BED0797B2B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120059"/>
            <a:ext cx="5576911" cy="36207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FECEF46-569D-FF86-E94E-88B77EC258E1}"/>
              </a:ext>
            </a:extLst>
          </p:cNvPr>
          <p:cNvSpPr txBox="1"/>
          <p:nvPr/>
        </p:nvSpPr>
        <p:spPr>
          <a:xfrm>
            <a:off x="627923" y="1690688"/>
            <a:ext cx="1923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Mechanical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A3C5A6-BE41-F9B6-AAA7-2DEC8C0E163B}"/>
              </a:ext>
            </a:extLst>
          </p:cNvPr>
          <p:cNvSpPr txBox="1"/>
          <p:nvPr/>
        </p:nvSpPr>
        <p:spPr>
          <a:xfrm>
            <a:off x="6096000" y="1690688"/>
            <a:ext cx="214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Simplified CST Model</a:t>
            </a:r>
          </a:p>
        </p:txBody>
      </p:sp>
    </p:spTree>
    <p:extLst>
      <p:ext uri="{BB962C8B-B14F-4D97-AF65-F5344CB8AC3E}">
        <p14:creationId xmlns:p14="http://schemas.microsoft.com/office/powerpoint/2010/main" val="1611947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85790-26D1-A8E9-5D77-15DA1F789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BWS Model - Dimensions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3DB214F-2E53-A852-CC43-98CF78A5E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2753" y="2235352"/>
            <a:ext cx="5751208" cy="311985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6B55323-0A37-3FFA-B4F6-5C8FFD0AA2BE}"/>
              </a:ext>
            </a:extLst>
          </p:cNvPr>
          <p:cNvCxnSpPr>
            <a:cxnSpLocks/>
          </p:cNvCxnSpPr>
          <p:nvPr/>
        </p:nvCxnSpPr>
        <p:spPr>
          <a:xfrm>
            <a:off x="6353092" y="5271714"/>
            <a:ext cx="4484536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BA2AE33-5A4E-AACF-0402-F0073219C3B2}"/>
              </a:ext>
            </a:extLst>
          </p:cNvPr>
          <p:cNvSpPr txBox="1"/>
          <p:nvPr/>
        </p:nvSpPr>
        <p:spPr>
          <a:xfrm>
            <a:off x="8131531" y="5343673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350 mm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2159965-95F0-E25A-7D82-A124F54D3646}"/>
              </a:ext>
            </a:extLst>
          </p:cNvPr>
          <p:cNvCxnSpPr/>
          <p:nvPr/>
        </p:nvCxnSpPr>
        <p:spPr>
          <a:xfrm>
            <a:off x="6353092" y="4921857"/>
            <a:ext cx="0" cy="34985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E7ADD06-FED5-EA6B-5B44-427520A8F96C}"/>
              </a:ext>
            </a:extLst>
          </p:cNvPr>
          <p:cNvCxnSpPr/>
          <p:nvPr/>
        </p:nvCxnSpPr>
        <p:spPr>
          <a:xfrm>
            <a:off x="10862808" y="4937759"/>
            <a:ext cx="0" cy="34985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DF2538D-5D1D-0E12-581D-1A99184A5019}"/>
              </a:ext>
            </a:extLst>
          </p:cNvPr>
          <p:cNvCxnSpPr>
            <a:cxnSpLocks/>
          </p:cNvCxnSpPr>
          <p:nvPr/>
        </p:nvCxnSpPr>
        <p:spPr>
          <a:xfrm flipV="1">
            <a:off x="5988657" y="2553691"/>
            <a:ext cx="0" cy="238406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E48F841-65AF-AFB1-6DA9-4144A3F63E8D}"/>
              </a:ext>
            </a:extLst>
          </p:cNvPr>
          <p:cNvCxnSpPr>
            <a:cxnSpLocks/>
          </p:cNvCxnSpPr>
          <p:nvPr/>
        </p:nvCxnSpPr>
        <p:spPr>
          <a:xfrm>
            <a:off x="6013838" y="4937759"/>
            <a:ext cx="339254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863B685-7ED0-334D-ADE4-410A814E0089}"/>
              </a:ext>
            </a:extLst>
          </p:cNvPr>
          <p:cNvCxnSpPr>
            <a:cxnSpLocks/>
          </p:cNvCxnSpPr>
          <p:nvPr/>
        </p:nvCxnSpPr>
        <p:spPr>
          <a:xfrm>
            <a:off x="6004565" y="2553691"/>
            <a:ext cx="992583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C4D1B8F-3F2F-787F-EFF6-D6B74054043B}"/>
              </a:ext>
            </a:extLst>
          </p:cNvPr>
          <p:cNvSpPr txBox="1"/>
          <p:nvPr/>
        </p:nvSpPr>
        <p:spPr>
          <a:xfrm>
            <a:off x="5964802" y="291369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185 mm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4954240-35A0-B290-F314-C8B5FB751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499" y="2235352"/>
            <a:ext cx="4856820" cy="3119849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484649B-8823-DD3D-00C3-D0A60FF6480D}"/>
              </a:ext>
            </a:extLst>
          </p:cNvPr>
          <p:cNvCxnSpPr>
            <a:cxnSpLocks/>
          </p:cNvCxnSpPr>
          <p:nvPr/>
        </p:nvCxnSpPr>
        <p:spPr>
          <a:xfrm>
            <a:off x="1362324" y="5605663"/>
            <a:ext cx="3384604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BBFF637-2C96-3BF1-07C5-9135E7A8CE36}"/>
              </a:ext>
            </a:extLst>
          </p:cNvPr>
          <p:cNvCxnSpPr>
            <a:cxnSpLocks/>
          </p:cNvCxnSpPr>
          <p:nvPr/>
        </p:nvCxnSpPr>
        <p:spPr>
          <a:xfrm>
            <a:off x="1362324" y="5224008"/>
            <a:ext cx="0" cy="34985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59F67AD-7A11-2764-E437-09E23F8C7A13}"/>
              </a:ext>
            </a:extLst>
          </p:cNvPr>
          <p:cNvCxnSpPr>
            <a:cxnSpLocks/>
          </p:cNvCxnSpPr>
          <p:nvPr/>
        </p:nvCxnSpPr>
        <p:spPr>
          <a:xfrm>
            <a:off x="4746928" y="5224001"/>
            <a:ext cx="0" cy="34985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30F8D0A-E338-2D2D-CB44-AB62443BB8C9}"/>
              </a:ext>
            </a:extLst>
          </p:cNvPr>
          <p:cNvSpPr txBox="1"/>
          <p:nvPr/>
        </p:nvSpPr>
        <p:spPr>
          <a:xfrm>
            <a:off x="2531252" y="5637462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250 mm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0F6A1C-AC6F-FB76-0107-9CD9C851EE1C}"/>
              </a:ext>
            </a:extLst>
          </p:cNvPr>
          <p:cNvSpPr txBox="1"/>
          <p:nvPr/>
        </p:nvSpPr>
        <p:spPr>
          <a:xfrm>
            <a:off x="9506607" y="4301747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62 mm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EE025EA-0C1A-3103-83A5-4B45E5A6974D}"/>
              </a:ext>
            </a:extLst>
          </p:cNvPr>
          <p:cNvCxnSpPr>
            <a:cxnSpLocks/>
          </p:cNvCxnSpPr>
          <p:nvPr/>
        </p:nvCxnSpPr>
        <p:spPr>
          <a:xfrm>
            <a:off x="8628947" y="4074619"/>
            <a:ext cx="87766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8224177-436A-C3EA-01A2-AA32752BA452}"/>
              </a:ext>
            </a:extLst>
          </p:cNvPr>
          <p:cNvCxnSpPr>
            <a:cxnSpLocks/>
          </p:cNvCxnSpPr>
          <p:nvPr/>
        </p:nvCxnSpPr>
        <p:spPr>
          <a:xfrm>
            <a:off x="8628947" y="4898208"/>
            <a:ext cx="87766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7BEF7EC-1934-9A86-5EE2-DDBFEE22BF20}"/>
              </a:ext>
            </a:extLst>
          </p:cNvPr>
          <p:cNvCxnSpPr>
            <a:cxnSpLocks/>
          </p:cNvCxnSpPr>
          <p:nvPr/>
        </p:nvCxnSpPr>
        <p:spPr>
          <a:xfrm>
            <a:off x="9506607" y="4074619"/>
            <a:ext cx="0" cy="82358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79810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C24B6EC-3289-5882-18AE-E9254FE5B4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99" r="3227"/>
          <a:stretch/>
        </p:blipFill>
        <p:spPr>
          <a:xfrm>
            <a:off x="447932" y="2079822"/>
            <a:ext cx="5168713" cy="38097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202EC7-4158-C2B3-866C-3CC4D0740D8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627"/>
          <a:stretch/>
        </p:blipFill>
        <p:spPr>
          <a:xfrm>
            <a:off x="5906914" y="2079823"/>
            <a:ext cx="5758328" cy="38097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DD28D3-27C4-5E70-CF60-C6488F3C1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BWS Legacy Model</a:t>
            </a:r>
          </a:p>
        </p:txBody>
      </p:sp>
    </p:spTree>
    <p:extLst>
      <p:ext uri="{BB962C8B-B14F-4D97-AF65-F5344CB8AC3E}">
        <p14:creationId xmlns:p14="http://schemas.microsoft.com/office/powerpoint/2010/main" val="4040644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8426C-D942-E8B8-63EF-FDEE75CDD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BWS Model Trial with Wire (1)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4E89C0-ED1F-6B84-3AAB-2EC6689D46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6" y="2079027"/>
            <a:ext cx="5720229" cy="39670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BE135A7-4A60-04D3-7676-7976AE9E73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7366" y="2079027"/>
            <a:ext cx="5921733" cy="396704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0B7BA81-A93C-AA50-4BD9-08C338C2D110}"/>
              </a:ext>
            </a:extLst>
          </p:cNvPr>
          <p:cNvSpPr txBox="1"/>
          <p:nvPr/>
        </p:nvSpPr>
        <p:spPr>
          <a:xfrm>
            <a:off x="6007366" y="1690688"/>
            <a:ext cx="1201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solidFill>
                  <a:srgbClr val="0000FF"/>
                </a:solidFill>
              </a:rPr>
              <a:t>Front View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6F125B-6358-E02A-047A-90BA3284D310}"/>
              </a:ext>
            </a:extLst>
          </p:cNvPr>
          <p:cNvSpPr txBox="1"/>
          <p:nvPr/>
        </p:nvSpPr>
        <p:spPr>
          <a:xfrm>
            <a:off x="191956" y="1690688"/>
            <a:ext cx="3472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solidFill>
                  <a:srgbClr val="0000FF"/>
                </a:solidFill>
              </a:rPr>
              <a:t>CST Model with Wire &amp; </a:t>
            </a:r>
            <a:r>
              <a:rPr lang="en-US" i="1" u="sng" dirty="0" err="1">
                <a:solidFill>
                  <a:srgbClr val="0000FF"/>
                </a:solidFill>
              </a:rPr>
              <a:t>Feedtrough</a:t>
            </a:r>
            <a:endParaRPr lang="en-US" i="1" u="sng" dirty="0">
              <a:solidFill>
                <a:srgbClr val="0000FF"/>
              </a:solidFill>
            </a:endParaRP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19E804C-6A1B-771E-6340-C8F9F137ADD4}"/>
              </a:ext>
            </a:extLst>
          </p:cNvPr>
          <p:cNvGraphicFramePr>
            <a:graphicFrameLocks noGrp="1"/>
          </p:cNvGraphicFramePr>
          <p:nvPr/>
        </p:nvGraphicFramePr>
        <p:xfrm>
          <a:off x="2902723" y="3821036"/>
          <a:ext cx="300946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717">
                  <a:extLst>
                    <a:ext uri="{9D8B030D-6E8A-4147-A177-3AD203B41FA5}">
                      <a16:colId xmlns:a16="http://schemas.microsoft.com/office/drawing/2014/main" val="3467648996"/>
                    </a:ext>
                  </a:extLst>
                </a:gridCol>
                <a:gridCol w="1899745">
                  <a:extLst>
                    <a:ext uri="{9D8B030D-6E8A-4147-A177-3AD203B41FA5}">
                      <a16:colId xmlns:a16="http://schemas.microsoft.com/office/drawing/2014/main" val="1383997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Mode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Frequency (MHz)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110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23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9960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3249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133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3696417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86FB3CEE-1241-AC3C-8625-C0530D8791F7}"/>
              </a:ext>
            </a:extLst>
          </p:cNvPr>
          <p:cNvSpPr txBox="1"/>
          <p:nvPr/>
        </p:nvSpPr>
        <p:spPr>
          <a:xfrm>
            <a:off x="3744932" y="3470063"/>
            <a:ext cx="1325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highlight>
                  <a:srgbClr val="FFFF00"/>
                </a:highlight>
              </a:rPr>
              <a:t>Eigen Solver</a:t>
            </a:r>
          </a:p>
        </p:txBody>
      </p:sp>
    </p:spTree>
    <p:extLst>
      <p:ext uri="{BB962C8B-B14F-4D97-AF65-F5344CB8AC3E}">
        <p14:creationId xmlns:p14="http://schemas.microsoft.com/office/powerpoint/2010/main" val="266500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8426C-D942-E8B8-63EF-FDEE75CDD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BWS Model Trial with Wire (2)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6F125B-6358-E02A-047A-90BA3284D310}"/>
              </a:ext>
            </a:extLst>
          </p:cNvPr>
          <p:cNvSpPr txBox="1"/>
          <p:nvPr/>
        </p:nvSpPr>
        <p:spPr>
          <a:xfrm>
            <a:off x="363282" y="1690688"/>
            <a:ext cx="2026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solidFill>
                  <a:srgbClr val="0000FF"/>
                </a:solidFill>
              </a:rPr>
              <a:t>Mode #1 -&gt; 71 MHz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20F48B-2D7C-82D0-3107-3F1FCA28F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282" y="2060020"/>
            <a:ext cx="5446282" cy="39711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EE1ED4F-4BD9-4915-9A06-3F740DBFD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2060020"/>
            <a:ext cx="5457499" cy="397113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366C59D-F593-1FD5-B948-001ACF0A2C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9340" y="2531053"/>
            <a:ext cx="4688925" cy="340574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0B7BA81-A93C-AA50-4BD9-08C338C2D110}"/>
              </a:ext>
            </a:extLst>
          </p:cNvPr>
          <p:cNvSpPr txBox="1"/>
          <p:nvPr/>
        </p:nvSpPr>
        <p:spPr>
          <a:xfrm>
            <a:off x="368105" y="2161721"/>
            <a:ext cx="164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Surface Current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BE0D0D-F0A8-8620-A8D3-6E1E8EBBB7FA}"/>
              </a:ext>
            </a:extLst>
          </p:cNvPr>
          <p:cNvSpPr txBox="1"/>
          <p:nvPr/>
        </p:nvSpPr>
        <p:spPr>
          <a:xfrm>
            <a:off x="6095999" y="2161721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Electric Field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BAA049-A62E-18E7-1ABC-44961E2251F6}"/>
              </a:ext>
            </a:extLst>
          </p:cNvPr>
          <p:cNvSpPr txBox="1"/>
          <p:nvPr/>
        </p:nvSpPr>
        <p:spPr>
          <a:xfrm>
            <a:off x="6477000" y="2635529"/>
            <a:ext cx="156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Magnetic Field</a:t>
            </a:r>
          </a:p>
        </p:txBody>
      </p:sp>
    </p:spTree>
    <p:extLst>
      <p:ext uri="{BB962C8B-B14F-4D97-AF65-F5344CB8AC3E}">
        <p14:creationId xmlns:p14="http://schemas.microsoft.com/office/powerpoint/2010/main" val="398625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456E0-5AE8-89A9-037D-B414654B8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C0FD7-E196-2FC5-881B-71E435F3B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Legacy Model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Improvements on the Model</a:t>
            </a:r>
          </a:p>
          <a:p>
            <a:pPr lvl="1"/>
            <a:r>
              <a:rPr lang="en-US" dirty="0"/>
              <a:t>Follow up</a:t>
            </a:r>
          </a:p>
          <a:p>
            <a:pPr lvl="1"/>
            <a:r>
              <a:rPr lang="en-US" dirty="0"/>
              <a:t>RF Absorber Usage</a:t>
            </a:r>
          </a:p>
          <a:p>
            <a:pPr lvl="1"/>
            <a:r>
              <a:rPr lang="en-US" dirty="0"/>
              <a:t>Studied Models</a:t>
            </a:r>
          </a:p>
          <a:p>
            <a:pPr lvl="1"/>
            <a:r>
              <a:rPr lang="en-US" dirty="0"/>
              <a:t>Updated Model</a:t>
            </a:r>
          </a:p>
          <a:p>
            <a:pPr lvl="1"/>
            <a:r>
              <a:rPr lang="en-US" dirty="0"/>
              <a:t>Previous vs Updated Model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Beam-induced RF Power Loss</a:t>
            </a:r>
          </a:p>
          <a:p>
            <a:endParaRPr lang="en-US" dirty="0"/>
          </a:p>
          <a:p>
            <a:r>
              <a:rPr lang="en-US" dirty="0"/>
              <a:t>Conclusion &amp; Future Work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8FF9D3-E119-A9DA-E2FD-5919C9F29596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D7BD66-036D-BDFA-7953-A88DFA2A8215}"/>
              </a:ext>
            </a:extLst>
          </p:cNvPr>
          <p:cNvSpPr txBox="1"/>
          <p:nvPr/>
        </p:nvSpPr>
        <p:spPr>
          <a:xfrm>
            <a:off x="0" y="6488667"/>
            <a:ext cx="18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96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IWG Meeting</a:t>
            </a:r>
          </a:p>
        </p:txBody>
      </p:sp>
    </p:spTree>
    <p:extLst>
      <p:ext uri="{BB962C8B-B14F-4D97-AF65-F5344CB8AC3E}">
        <p14:creationId xmlns:p14="http://schemas.microsoft.com/office/powerpoint/2010/main" val="12455788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8426C-D942-E8B8-63EF-FDEE75CDD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BWS Model Trial with Wire (3)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6F125B-6358-E02A-047A-90BA3284D310}"/>
              </a:ext>
            </a:extLst>
          </p:cNvPr>
          <p:cNvSpPr txBox="1"/>
          <p:nvPr/>
        </p:nvSpPr>
        <p:spPr>
          <a:xfrm>
            <a:off x="363282" y="1690688"/>
            <a:ext cx="218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solidFill>
                  <a:srgbClr val="0000FF"/>
                </a:solidFill>
              </a:rPr>
              <a:t>Mode #5 –&gt; 532 MHz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0FF0E6-93EA-3AAC-6A18-1A2536224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281" y="2060020"/>
            <a:ext cx="5596411" cy="40648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9FB53D-55C1-3F47-1560-008090DDC487}"/>
              </a:ext>
            </a:extLst>
          </p:cNvPr>
          <p:cNvSpPr txBox="1"/>
          <p:nvPr/>
        </p:nvSpPr>
        <p:spPr>
          <a:xfrm>
            <a:off x="368105" y="2161721"/>
            <a:ext cx="164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Surface Current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005C5BE-58EC-E109-28D3-CD3885210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2060020"/>
            <a:ext cx="5597075" cy="40648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C82DD27-C999-79DB-431B-BE111F47BE05}"/>
              </a:ext>
            </a:extLst>
          </p:cNvPr>
          <p:cNvSpPr txBox="1"/>
          <p:nvPr/>
        </p:nvSpPr>
        <p:spPr>
          <a:xfrm>
            <a:off x="6095999" y="2161721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Electric Field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7A418A-3518-4C38-94CE-2AA194C78E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1649" y="2531053"/>
            <a:ext cx="5009165" cy="366173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70DAD03-9EA9-18CF-41D3-7BCEDA7D6585}"/>
              </a:ext>
            </a:extLst>
          </p:cNvPr>
          <p:cNvSpPr txBox="1"/>
          <p:nvPr/>
        </p:nvSpPr>
        <p:spPr>
          <a:xfrm>
            <a:off x="6477000" y="2635529"/>
            <a:ext cx="156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Magnetic Field</a:t>
            </a:r>
          </a:p>
        </p:txBody>
      </p:sp>
    </p:spTree>
    <p:extLst>
      <p:ext uri="{BB962C8B-B14F-4D97-AF65-F5344CB8AC3E}">
        <p14:creationId xmlns:p14="http://schemas.microsoft.com/office/powerpoint/2010/main" val="81143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10DDB-AD4F-DBA4-3BFD-977448507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Models with Absorbers at Bottom Chamber (1)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CC088E-1951-1D8A-69F5-623126053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7087" y="2090820"/>
            <a:ext cx="5446713" cy="3592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AE53EC-01BD-3355-846F-5608C8042F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17" y="2090820"/>
            <a:ext cx="5099840" cy="35926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55ACB0-228E-E3D1-090C-97C335FBE7A7}"/>
              </a:ext>
            </a:extLst>
          </p:cNvPr>
          <p:cNvSpPr txBox="1"/>
          <p:nvPr/>
        </p:nvSpPr>
        <p:spPr>
          <a:xfrm>
            <a:off x="5942422" y="5898936"/>
            <a:ext cx="5618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RF absorber -&gt; 50 </a:t>
            </a:r>
            <a:r>
              <a:rPr lang="el-GR" i="1" dirty="0"/>
              <a:t>Ω</a:t>
            </a:r>
            <a:r>
              <a:rPr lang="en-US" i="1" dirty="0"/>
              <a:t> NEG coated ceramic (5 mm thickness)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093B042-BFB1-10D5-BAF6-B8D5502D2A56}"/>
              </a:ext>
            </a:extLst>
          </p:cNvPr>
          <p:cNvCxnSpPr>
            <a:endCxn id="5" idx="0"/>
          </p:cNvCxnSpPr>
          <p:nvPr/>
        </p:nvCxnSpPr>
        <p:spPr>
          <a:xfrm flipH="1">
            <a:off x="8751653" y="4932894"/>
            <a:ext cx="150974" cy="9660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E7D1B37-2D11-EBE0-9E74-684339CC14B0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8751653" y="4868850"/>
            <a:ext cx="443814" cy="10300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873D01C-34B3-9207-232F-6F243B98F80F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8751653" y="4051671"/>
            <a:ext cx="1219812" cy="18472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E18B07F-6A68-6F57-0AF0-CC58DDE4CFD2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8751653" y="3887114"/>
            <a:ext cx="1682643" cy="20118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4126510-03DF-903C-FA1E-D0731F59C761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7972461" y="4893025"/>
            <a:ext cx="779192" cy="10059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2A857B0-5CA0-8582-67E5-432C6F93172B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8285259" y="4868850"/>
            <a:ext cx="466394" cy="10300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6450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AA167-6346-C1B9-74ED-93ADFF474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Models with Absorbers at Bottom Chamber (2)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7312F7-351F-BDB9-1A08-0110E267C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067" y="1690688"/>
            <a:ext cx="9763295" cy="48021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B426A8-CF16-9AE6-327E-77852ADAE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50" y="2237834"/>
            <a:ext cx="1802361" cy="18140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39044A-C260-C27F-E0C4-6C57423C1E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750" y="4250158"/>
            <a:ext cx="1787719" cy="18140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3C11EF5-95BD-6BBD-B933-AA68E57B6D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8662" y="2237834"/>
            <a:ext cx="1785396" cy="181400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19A389D-25B6-277A-01C9-E42F5BB6C5FD}"/>
              </a:ext>
            </a:extLst>
          </p:cNvPr>
          <p:cNvSpPr/>
          <p:nvPr/>
        </p:nvSpPr>
        <p:spPr>
          <a:xfrm>
            <a:off x="341749" y="2237834"/>
            <a:ext cx="1787719" cy="18140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CCC681B-01E0-012C-E389-D37363ACE5AA}"/>
              </a:ext>
            </a:extLst>
          </p:cNvPr>
          <p:cNvSpPr/>
          <p:nvPr/>
        </p:nvSpPr>
        <p:spPr>
          <a:xfrm>
            <a:off x="356392" y="4250158"/>
            <a:ext cx="1787719" cy="181400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60451C-D99F-C785-ECA8-E6EC188C42E4}"/>
              </a:ext>
            </a:extLst>
          </p:cNvPr>
          <p:cNvSpPr/>
          <p:nvPr/>
        </p:nvSpPr>
        <p:spPr>
          <a:xfrm>
            <a:off x="2956339" y="2237834"/>
            <a:ext cx="1787719" cy="1814008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5DCA4CB-DC17-A0D4-582D-F23A816DDC72}"/>
              </a:ext>
            </a:extLst>
          </p:cNvPr>
          <p:cNvSpPr/>
          <p:nvPr/>
        </p:nvSpPr>
        <p:spPr>
          <a:xfrm>
            <a:off x="6516549" y="2380210"/>
            <a:ext cx="1191736" cy="8513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30 mm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20 mm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10 mm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5679FA-6C82-916C-27DD-8E656A2BA4A8}"/>
              </a:ext>
            </a:extLst>
          </p:cNvPr>
          <p:cNvSpPr txBox="1"/>
          <p:nvPr/>
        </p:nvSpPr>
        <p:spPr>
          <a:xfrm>
            <a:off x="6264973" y="2010878"/>
            <a:ext cx="1614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Absorber width</a:t>
            </a:r>
          </a:p>
        </p:txBody>
      </p:sp>
    </p:spTree>
    <p:extLst>
      <p:ext uri="{BB962C8B-B14F-4D97-AF65-F5344CB8AC3E}">
        <p14:creationId xmlns:p14="http://schemas.microsoft.com/office/powerpoint/2010/main" val="42373421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64E4C-33C6-6B4A-833E-0D9B032EE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Models with Absorbers at Bottom Chamber (3)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1A12C1-8C6F-DE25-6956-C8A77A1F3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4547" y="1690688"/>
            <a:ext cx="9756824" cy="48021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3B7E958-F72D-77F8-95DB-15468E7B52C6}"/>
              </a:ext>
            </a:extLst>
          </p:cNvPr>
          <p:cNvSpPr/>
          <p:nvPr/>
        </p:nvSpPr>
        <p:spPr>
          <a:xfrm>
            <a:off x="6516549" y="2380210"/>
            <a:ext cx="1191736" cy="12307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30 mm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20 mm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10 mm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  5 mm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BA86F0D-0BA4-CA29-1557-33D4193751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772" y="2188716"/>
            <a:ext cx="1882266" cy="19155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C2BC637-E584-4E91-84F5-FB0CA08ECD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3343" y="2188716"/>
            <a:ext cx="2578317" cy="184258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3129A22-2CD0-3019-B719-3C08DA8A827A}"/>
              </a:ext>
            </a:extLst>
          </p:cNvPr>
          <p:cNvSpPr/>
          <p:nvPr/>
        </p:nvSpPr>
        <p:spPr>
          <a:xfrm>
            <a:off x="250771" y="2188716"/>
            <a:ext cx="1882265" cy="1915552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3928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88C52-9DD1-417E-479F-F04F3BD21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Absorber Width Change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9F1E1A-276C-59C4-1945-2FF0705760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34662"/>
            <a:ext cx="10443241" cy="50582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B017EE3-2FA9-F875-7325-876EF08D5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8189" y="2033587"/>
            <a:ext cx="3884190" cy="214444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AEA0A67-EA36-62CC-9399-C487B2DA0BCD}"/>
              </a:ext>
            </a:extLst>
          </p:cNvPr>
          <p:cNvCxnSpPr/>
          <p:nvPr/>
        </p:nvCxnSpPr>
        <p:spPr>
          <a:xfrm>
            <a:off x="3578772" y="3760076"/>
            <a:ext cx="252248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423DC3F8-DEA0-D663-12DB-F8253D997552}"/>
              </a:ext>
            </a:extLst>
          </p:cNvPr>
          <p:cNvSpPr/>
          <p:nvPr/>
        </p:nvSpPr>
        <p:spPr>
          <a:xfrm>
            <a:off x="7462962" y="2104696"/>
            <a:ext cx="1373610" cy="17266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10 mm</a:t>
            </a:r>
          </a:p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20 mm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30 mm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40 mm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50 mm</a:t>
            </a:r>
          </a:p>
          <a:p>
            <a:pPr algn="ctr"/>
            <a:r>
              <a:rPr lang="en-US" dirty="0">
                <a:solidFill>
                  <a:srgbClr val="7030A0"/>
                </a:solidFill>
              </a:rPr>
              <a:t>60 mm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2320BF1-B8DE-DEBA-9431-6CD12D657AED}"/>
              </a:ext>
            </a:extLst>
          </p:cNvPr>
          <p:cNvCxnSpPr/>
          <p:nvPr/>
        </p:nvCxnSpPr>
        <p:spPr>
          <a:xfrm flipV="1">
            <a:off x="3720662" y="2987566"/>
            <a:ext cx="3742300" cy="77251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ABB2F21-704D-36AD-56B4-17380DEBD04A}"/>
              </a:ext>
            </a:extLst>
          </p:cNvPr>
          <p:cNvCxnSpPr/>
          <p:nvPr/>
        </p:nvCxnSpPr>
        <p:spPr>
          <a:xfrm>
            <a:off x="2745827" y="3760076"/>
            <a:ext cx="252248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DD8F02B-502E-AA7C-7D60-6F9EB49AD3B0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2871951" y="2968022"/>
            <a:ext cx="4591011" cy="76035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E8E0877-8535-3835-97D9-8701B5A52509}"/>
              </a:ext>
            </a:extLst>
          </p:cNvPr>
          <p:cNvSpPr txBox="1"/>
          <p:nvPr/>
        </p:nvSpPr>
        <p:spPr>
          <a:xfrm>
            <a:off x="7330248" y="1735363"/>
            <a:ext cx="1639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Absorber width</a:t>
            </a:r>
          </a:p>
        </p:txBody>
      </p:sp>
    </p:spTree>
    <p:extLst>
      <p:ext uri="{BB962C8B-B14F-4D97-AF65-F5344CB8AC3E}">
        <p14:creationId xmlns:p14="http://schemas.microsoft.com/office/powerpoint/2010/main" val="26215387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7A0D1-6113-49EE-98F2-B24AFB7B8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Modified Bottom Chamber (1)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CF5703-FBD9-C962-7D2F-DED174618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16" y="2767760"/>
            <a:ext cx="3833977" cy="27282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CA0CA2-9AEC-1637-3474-7FB3B34904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9830" y="2767760"/>
            <a:ext cx="3772339" cy="27282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714D4C-29E7-DF35-6A86-AEFBC6BC21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0590" y="2767760"/>
            <a:ext cx="3812683" cy="27282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AB17A56-3662-F0BA-5509-310384AB3279}"/>
              </a:ext>
            </a:extLst>
          </p:cNvPr>
          <p:cNvSpPr txBox="1"/>
          <p:nvPr/>
        </p:nvSpPr>
        <p:spPr>
          <a:xfrm>
            <a:off x="5770179" y="1351454"/>
            <a:ext cx="633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solidFill>
                  <a:srgbClr val="FF0000"/>
                </a:solidFill>
              </a:rPr>
              <a:t>Impedance responses of modified model with different absorbers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00CF13-6CCE-55C8-C07B-7E11F327D3C0}"/>
              </a:ext>
            </a:extLst>
          </p:cNvPr>
          <p:cNvSpPr txBox="1"/>
          <p:nvPr/>
        </p:nvSpPr>
        <p:spPr>
          <a:xfrm>
            <a:off x="373118" y="5495968"/>
            <a:ext cx="340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50 </a:t>
            </a:r>
            <a:r>
              <a:rPr lang="el-GR" dirty="0">
                <a:highlight>
                  <a:srgbClr val="FFFF00"/>
                </a:highlight>
              </a:rPr>
              <a:t>Ω</a:t>
            </a:r>
            <a:r>
              <a:rPr lang="en-US" dirty="0">
                <a:highlight>
                  <a:srgbClr val="FFFF00"/>
                </a:highlight>
              </a:rPr>
              <a:t> NEG coated ceramic (</a:t>
            </a:r>
            <a:r>
              <a:rPr lang="en-US" dirty="0" err="1">
                <a:highlight>
                  <a:srgbClr val="FFFF00"/>
                </a:highlight>
              </a:rPr>
              <a:t>macor</a:t>
            </a:r>
            <a:r>
              <a:rPr lang="en-US" dirty="0">
                <a:highlight>
                  <a:srgbClr val="FFFF00"/>
                </a:highlight>
              </a:rPr>
              <a:t>)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A4B174A-CF0F-A32A-8FC1-4F9BEDBC95D8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2073327" y="4903076"/>
            <a:ext cx="417625" cy="592892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1754950-734F-FCC3-6248-E8EFCA8CE9C3}"/>
              </a:ext>
            </a:extLst>
          </p:cNvPr>
          <p:cNvCxnSpPr>
            <a:cxnSpLocks/>
            <a:stCxn id="4" idx="0"/>
          </p:cNvCxnSpPr>
          <p:nvPr/>
        </p:nvCxnSpPr>
        <p:spPr>
          <a:xfrm flipH="1" flipV="1">
            <a:off x="1395248" y="4635062"/>
            <a:ext cx="678079" cy="860906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4D2B722-298A-A537-058E-85EA264F964C}"/>
              </a:ext>
            </a:extLst>
          </p:cNvPr>
          <p:cNvCxnSpPr>
            <a:cxnSpLocks/>
            <a:stCxn id="4" idx="0"/>
          </p:cNvCxnSpPr>
          <p:nvPr/>
        </p:nvCxnSpPr>
        <p:spPr>
          <a:xfrm flipH="1" flipV="1">
            <a:off x="2028309" y="3933496"/>
            <a:ext cx="45018" cy="1562472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CFD1A24-E16A-E42F-1F64-1D35A344DE1A}"/>
              </a:ext>
            </a:extLst>
          </p:cNvPr>
          <p:cNvSpPr txBox="1"/>
          <p:nvPr/>
        </p:nvSpPr>
        <p:spPr>
          <a:xfrm>
            <a:off x="5079310" y="5497653"/>
            <a:ext cx="203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Ferrites (TT2-111 R)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F763697-18E0-18D3-0B80-48CAABC48861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6095999" y="4905736"/>
            <a:ext cx="433915" cy="591917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6942070-8D20-3779-56E7-743E7C066D11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5434210" y="4637722"/>
            <a:ext cx="661789" cy="859931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8A7B1BD-A88E-3630-D291-835E055718B7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6067271" y="3936156"/>
            <a:ext cx="28728" cy="1561497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2689668-5E2B-C479-7898-2B3D79443362}"/>
              </a:ext>
            </a:extLst>
          </p:cNvPr>
          <p:cNvSpPr txBox="1"/>
          <p:nvPr/>
        </p:nvSpPr>
        <p:spPr>
          <a:xfrm>
            <a:off x="9080686" y="5494993"/>
            <a:ext cx="203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Ferrites (TT2-111 R)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BE70D03-7628-DB08-80A7-F7C1784EED24}"/>
              </a:ext>
            </a:extLst>
          </p:cNvPr>
          <p:cNvCxnSpPr>
            <a:cxnSpLocks/>
            <a:stCxn id="29" idx="0"/>
          </p:cNvCxnSpPr>
          <p:nvPr/>
        </p:nvCxnSpPr>
        <p:spPr>
          <a:xfrm flipV="1">
            <a:off x="10097375" y="4903076"/>
            <a:ext cx="433915" cy="591917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99DED4B-45DB-C287-056E-DE3226C0FA22}"/>
              </a:ext>
            </a:extLst>
          </p:cNvPr>
          <p:cNvCxnSpPr>
            <a:cxnSpLocks/>
            <a:stCxn id="29" idx="0"/>
          </p:cNvCxnSpPr>
          <p:nvPr/>
        </p:nvCxnSpPr>
        <p:spPr>
          <a:xfrm flipH="1" flipV="1">
            <a:off x="9435586" y="4635062"/>
            <a:ext cx="661789" cy="859931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52925DF-8C4F-0014-529B-CE9172E094C4}"/>
              </a:ext>
            </a:extLst>
          </p:cNvPr>
          <p:cNvSpPr txBox="1"/>
          <p:nvPr/>
        </p:nvSpPr>
        <p:spPr>
          <a:xfrm>
            <a:off x="8396722" y="2389601"/>
            <a:ext cx="340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50 </a:t>
            </a:r>
            <a:r>
              <a:rPr lang="el-GR" dirty="0">
                <a:highlight>
                  <a:srgbClr val="FFFF00"/>
                </a:highlight>
              </a:rPr>
              <a:t>Ω</a:t>
            </a:r>
            <a:r>
              <a:rPr lang="en-US" dirty="0">
                <a:highlight>
                  <a:srgbClr val="FFFF00"/>
                </a:highlight>
              </a:rPr>
              <a:t> NEG coated ceramic (</a:t>
            </a:r>
            <a:r>
              <a:rPr lang="en-US" dirty="0" err="1">
                <a:highlight>
                  <a:srgbClr val="FFFF00"/>
                </a:highlight>
              </a:rPr>
              <a:t>macor</a:t>
            </a:r>
            <a:r>
              <a:rPr lang="en-US" dirty="0">
                <a:highlight>
                  <a:srgbClr val="FFFF00"/>
                </a:highlight>
              </a:rPr>
              <a:t>) 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458ED86-01D1-5AD5-F9F7-188E379369BE}"/>
              </a:ext>
            </a:extLst>
          </p:cNvPr>
          <p:cNvCxnSpPr>
            <a:cxnSpLocks/>
            <a:stCxn id="11" idx="0"/>
          </p:cNvCxnSpPr>
          <p:nvPr/>
        </p:nvCxnSpPr>
        <p:spPr>
          <a:xfrm flipH="1">
            <a:off x="10096931" y="2767760"/>
            <a:ext cx="1" cy="1100335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EACD4CBC-E3FC-C290-393B-5BC4D8126025}"/>
              </a:ext>
            </a:extLst>
          </p:cNvPr>
          <p:cNvSpPr txBox="1"/>
          <p:nvPr/>
        </p:nvSpPr>
        <p:spPr>
          <a:xfrm>
            <a:off x="368436" y="1967975"/>
            <a:ext cx="3390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Model with NEG coated absorbers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59B42F-378A-660B-35BC-159C4039DE3D}"/>
              </a:ext>
            </a:extLst>
          </p:cNvPr>
          <p:cNvSpPr txBox="1"/>
          <p:nvPr/>
        </p:nvSpPr>
        <p:spPr>
          <a:xfrm>
            <a:off x="5318260" y="1967975"/>
            <a:ext cx="1989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Model with ferrites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E24C258-DC2C-1406-A7E1-9D1A9E0FC7B1}"/>
              </a:ext>
            </a:extLst>
          </p:cNvPr>
          <p:cNvSpPr txBox="1"/>
          <p:nvPr/>
        </p:nvSpPr>
        <p:spPr>
          <a:xfrm>
            <a:off x="8481264" y="1970320"/>
            <a:ext cx="3231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Model with combined absorbers</a:t>
            </a:r>
          </a:p>
        </p:txBody>
      </p:sp>
    </p:spTree>
    <p:extLst>
      <p:ext uri="{BB962C8B-B14F-4D97-AF65-F5344CB8AC3E}">
        <p14:creationId xmlns:p14="http://schemas.microsoft.com/office/powerpoint/2010/main" val="18723270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7A0D1-6113-49EE-98F2-B24AFB7B8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Modified Bottom Chamber (2)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F9C3D9-213B-D5DC-E422-7A1C4935F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372" y="1705853"/>
            <a:ext cx="9527628" cy="47841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CF5703-FBD9-C962-7D2F-DED174618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823" y="1750885"/>
            <a:ext cx="2104766" cy="14977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CA0CA2-9AEC-1637-3474-7FB3B34904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823" y="3308806"/>
            <a:ext cx="2104766" cy="15221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714D4C-29E7-DF35-6A86-AEFBC6BC21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823" y="4891199"/>
            <a:ext cx="2104766" cy="150608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09D15A1-12E3-E3EE-EF09-03A24FF2737A}"/>
              </a:ext>
            </a:extLst>
          </p:cNvPr>
          <p:cNvSpPr/>
          <p:nvPr/>
        </p:nvSpPr>
        <p:spPr>
          <a:xfrm>
            <a:off x="280823" y="1750884"/>
            <a:ext cx="2104766" cy="14977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9D5B50-8F5F-9F61-A065-3081E6C9E71C}"/>
              </a:ext>
            </a:extLst>
          </p:cNvPr>
          <p:cNvSpPr/>
          <p:nvPr/>
        </p:nvSpPr>
        <p:spPr>
          <a:xfrm>
            <a:off x="280823" y="3317009"/>
            <a:ext cx="2104766" cy="149772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4115AA-935B-3C14-D67F-C0D8982E9EB0}"/>
              </a:ext>
            </a:extLst>
          </p:cNvPr>
          <p:cNvSpPr/>
          <p:nvPr/>
        </p:nvSpPr>
        <p:spPr>
          <a:xfrm>
            <a:off x="280823" y="4891199"/>
            <a:ext cx="2104766" cy="149772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B17A56-3662-F0BA-5509-310384AB3279}"/>
              </a:ext>
            </a:extLst>
          </p:cNvPr>
          <p:cNvSpPr txBox="1"/>
          <p:nvPr/>
        </p:nvSpPr>
        <p:spPr>
          <a:xfrm>
            <a:off x="5770179" y="1351454"/>
            <a:ext cx="633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solidFill>
                  <a:srgbClr val="FF0000"/>
                </a:solidFill>
              </a:rPr>
              <a:t>Impedance responses of modified model with different absorbers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AEE64AB-C48F-03F6-7CDF-09C7E31C7A4F}"/>
              </a:ext>
            </a:extLst>
          </p:cNvPr>
          <p:cNvSpPr/>
          <p:nvPr/>
        </p:nvSpPr>
        <p:spPr>
          <a:xfrm>
            <a:off x="6613634" y="2576563"/>
            <a:ext cx="3499945" cy="8333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Model with NEG coated absorbers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Model with ferrites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Model with combined absorbers</a:t>
            </a:r>
          </a:p>
        </p:txBody>
      </p:sp>
    </p:spTree>
    <p:extLst>
      <p:ext uri="{BB962C8B-B14F-4D97-AF65-F5344CB8AC3E}">
        <p14:creationId xmlns:p14="http://schemas.microsoft.com/office/powerpoint/2010/main" val="5048049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6E2B0-0BCE-EF53-847A-A9BEF45C3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Updated Model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DAA497-A074-B285-32A5-2B3CE045A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769" y="1716433"/>
            <a:ext cx="9472462" cy="48080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1874B8-7443-C983-6F38-A86110757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1822" y="2310063"/>
            <a:ext cx="3142967" cy="204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143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9747727-D212-306B-025D-D4543CA1224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6" t="5974"/>
          <a:stretch/>
        </p:blipFill>
        <p:spPr>
          <a:xfrm>
            <a:off x="646386" y="1269123"/>
            <a:ext cx="10961629" cy="52101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8F5350-52A6-4DA7-DDCC-1C67E18B2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2256" y="1926448"/>
            <a:ext cx="3048269" cy="313633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398375C-89C3-37AD-F1A0-F2F1B0D64557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9170F9-6A70-996A-1C75-BC01C6B94FE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99" r="3227"/>
          <a:stretch/>
        </p:blipFill>
        <p:spPr>
          <a:xfrm>
            <a:off x="5228805" y="1926448"/>
            <a:ext cx="4255069" cy="3136331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3A057B6-F0D0-7BCC-9667-AF0E9D25B34C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3689131" y="2963917"/>
            <a:ext cx="1539674" cy="5306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D28693D-CE1A-9316-996A-F4226D01DB30}"/>
              </a:ext>
            </a:extLst>
          </p:cNvPr>
          <p:cNvSpPr txBox="1"/>
          <p:nvPr/>
        </p:nvSpPr>
        <p:spPr>
          <a:xfrm>
            <a:off x="6432331" y="4579883"/>
            <a:ext cx="1439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Wire Scanner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B4BC2FD-A1A8-0C58-B85D-1A0ED73481C3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7152176" y="4138448"/>
            <a:ext cx="1022245" cy="441435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582C530-1E19-73BC-3F7A-9641042C9A6E}"/>
              </a:ext>
            </a:extLst>
          </p:cNvPr>
          <p:cNvSpPr txBox="1"/>
          <p:nvPr/>
        </p:nvSpPr>
        <p:spPr>
          <a:xfrm>
            <a:off x="6844861" y="2006741"/>
            <a:ext cx="203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Ferrites (TT2-111 R)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8D6C98D-A2E5-8D84-1681-56B5102A3379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7861550" y="2376073"/>
            <a:ext cx="210395" cy="685201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C48FF3C-EBB0-98CA-20E0-3597FCD60384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7663298" y="2376073"/>
            <a:ext cx="198252" cy="904326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762F9CC-5083-7593-13B5-D431B5953B08}"/>
              </a:ext>
            </a:extLst>
          </p:cNvPr>
          <p:cNvSpPr txBox="1"/>
          <p:nvPr/>
        </p:nvSpPr>
        <p:spPr>
          <a:xfrm>
            <a:off x="7740171" y="5312979"/>
            <a:ext cx="3451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00"/>
                </a:highlight>
              </a:rPr>
              <a:t>Wire is located behind the ferrites!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BF2B5B4-0E89-9B45-C803-F28BA4B58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Legacy Model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20EECF-EEA1-A223-0819-1B3859CF5317}"/>
              </a:ext>
            </a:extLst>
          </p:cNvPr>
          <p:cNvSpPr txBox="1"/>
          <p:nvPr/>
        </p:nvSpPr>
        <p:spPr>
          <a:xfrm>
            <a:off x="2708126" y="4524201"/>
            <a:ext cx="1639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4 wire scanners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51054D6-2325-1E6F-AA2F-5814EF67DA66}"/>
              </a:ext>
            </a:extLst>
          </p:cNvPr>
          <p:cNvCxnSpPr>
            <a:cxnSpLocks/>
          </p:cNvCxnSpPr>
          <p:nvPr/>
        </p:nvCxnSpPr>
        <p:spPr>
          <a:xfrm flipH="1" flipV="1">
            <a:off x="2349062" y="3874199"/>
            <a:ext cx="1166648" cy="657884"/>
          </a:xfrm>
          <a:prstGeom prst="line">
            <a:avLst/>
          </a:prstGeom>
          <a:ln w="28575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340AC80-CFD0-C0AB-366F-E98DB415A311}"/>
              </a:ext>
            </a:extLst>
          </p:cNvPr>
          <p:cNvCxnSpPr>
            <a:cxnSpLocks/>
            <a:stCxn id="4" idx="0"/>
          </p:cNvCxnSpPr>
          <p:nvPr/>
        </p:nvCxnSpPr>
        <p:spPr>
          <a:xfrm flipH="1" flipV="1">
            <a:off x="2682130" y="3655172"/>
            <a:ext cx="845644" cy="869029"/>
          </a:xfrm>
          <a:prstGeom prst="line">
            <a:avLst/>
          </a:prstGeom>
          <a:ln w="28575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80E55DE-2863-213D-2D84-EA3E90096E81}"/>
              </a:ext>
            </a:extLst>
          </p:cNvPr>
          <p:cNvCxnSpPr>
            <a:cxnSpLocks/>
            <a:stCxn id="4" idx="0"/>
          </p:cNvCxnSpPr>
          <p:nvPr/>
        </p:nvCxnSpPr>
        <p:spPr>
          <a:xfrm flipH="1" flipV="1">
            <a:off x="3381703" y="2987686"/>
            <a:ext cx="146071" cy="1536515"/>
          </a:xfrm>
          <a:prstGeom prst="line">
            <a:avLst/>
          </a:prstGeom>
          <a:ln w="28575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7AFBA84-23EF-DC5D-274E-F1230A26E98B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3527774" y="2793480"/>
            <a:ext cx="366276" cy="1730721"/>
          </a:xfrm>
          <a:prstGeom prst="line">
            <a:avLst/>
          </a:prstGeom>
          <a:ln w="28575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F5E10FF-F499-5A6E-1726-47494162C9CF}"/>
              </a:ext>
            </a:extLst>
          </p:cNvPr>
          <p:cNvSpPr txBox="1"/>
          <p:nvPr/>
        </p:nvSpPr>
        <p:spPr>
          <a:xfrm>
            <a:off x="0" y="6488667"/>
            <a:ext cx="18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96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IWG Meeting</a:t>
            </a:r>
          </a:p>
        </p:txBody>
      </p:sp>
    </p:spTree>
    <p:extLst>
      <p:ext uri="{BB962C8B-B14F-4D97-AF65-F5344CB8AC3E}">
        <p14:creationId xmlns:p14="http://schemas.microsoft.com/office/powerpoint/2010/main" val="379460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A4D4D-2637-178E-89A7-0459DFCCC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Follow up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9EA5AD-E736-145A-D83E-12DEB68C4A89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2B7A17-35C4-D058-B145-B62AD877000D}"/>
              </a:ext>
            </a:extLst>
          </p:cNvPr>
          <p:cNvSpPr txBox="1"/>
          <p:nvPr/>
        </p:nvSpPr>
        <p:spPr>
          <a:xfrm>
            <a:off x="838200" y="6123543"/>
            <a:ext cx="5979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more info: </a:t>
            </a:r>
            <a:r>
              <a:rPr lang="en-US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‘LHC BWS Impedance Study’, 93</a:t>
            </a:r>
            <a:r>
              <a:rPr lang="en-US" baseline="30000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rd</a:t>
            </a:r>
            <a:r>
              <a:rPr lang="en-US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IWG Meeting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AB95C8-BA08-4BDA-E46A-FF6481886F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493" y="1471083"/>
            <a:ext cx="9768840" cy="46524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739A02B-67B7-6B09-C875-49118A0FEC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5763" y="2181172"/>
            <a:ext cx="3378326" cy="24511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BDE0986-FECD-2C98-A48C-E2D5459987BD}"/>
              </a:ext>
            </a:extLst>
          </p:cNvPr>
          <p:cNvSpPr txBox="1"/>
          <p:nvPr/>
        </p:nvSpPr>
        <p:spPr>
          <a:xfrm>
            <a:off x="0" y="6488667"/>
            <a:ext cx="18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96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IWG Meeting</a:t>
            </a:r>
          </a:p>
        </p:txBody>
      </p:sp>
    </p:spTree>
    <p:extLst>
      <p:ext uri="{BB962C8B-B14F-4D97-AF65-F5344CB8AC3E}">
        <p14:creationId xmlns:p14="http://schemas.microsoft.com/office/powerpoint/2010/main" val="1890250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7C7C8-3940-57ED-7FD6-0EA63AFED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Absorber Usage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3DBA92-8446-9402-098F-1AF686697C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205" y="1690688"/>
            <a:ext cx="9441589" cy="480218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DCEFCCA-FA75-32A5-145E-234B6CD0B27A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C55F69-664F-AE1C-F6DD-E844F94A1E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8912" y="2355847"/>
            <a:ext cx="2168787" cy="151815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317888D-DD2F-51E2-5C19-3E047B9F7760}"/>
              </a:ext>
            </a:extLst>
          </p:cNvPr>
          <p:cNvSpPr/>
          <p:nvPr/>
        </p:nvSpPr>
        <p:spPr>
          <a:xfrm>
            <a:off x="2268911" y="2360032"/>
            <a:ext cx="2168787" cy="15139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E40524-CF7F-7F47-10E3-B739BCA3C4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8910" y="3984817"/>
            <a:ext cx="2168787" cy="15669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E50851C-0872-F878-BC06-6C463260FBD6}"/>
              </a:ext>
            </a:extLst>
          </p:cNvPr>
          <p:cNvSpPr/>
          <p:nvPr/>
        </p:nvSpPr>
        <p:spPr>
          <a:xfrm>
            <a:off x="2287390" y="3982783"/>
            <a:ext cx="2168787" cy="156696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CCFE0F-3AA6-4BD0-3071-A1667AC5E735}"/>
              </a:ext>
            </a:extLst>
          </p:cNvPr>
          <p:cNvSpPr/>
          <p:nvPr/>
        </p:nvSpPr>
        <p:spPr>
          <a:xfrm>
            <a:off x="6928610" y="3066393"/>
            <a:ext cx="2592123" cy="7252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No RF absorber</a:t>
            </a:r>
          </a:p>
          <a:p>
            <a:pPr algn="ctr"/>
            <a:r>
              <a:rPr lang="en-US" dirty="0">
                <a:solidFill>
                  <a:srgbClr val="00B0F0"/>
                </a:solidFill>
              </a:rPr>
              <a:t>With RF absorber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5B87F2-15DA-CD02-4BC7-E5BEEF62A28F}"/>
              </a:ext>
            </a:extLst>
          </p:cNvPr>
          <p:cNvSpPr txBox="1"/>
          <p:nvPr/>
        </p:nvSpPr>
        <p:spPr>
          <a:xfrm>
            <a:off x="0" y="6488667"/>
            <a:ext cx="18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96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IWG Meeting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6218AE-C26D-1842-7DF9-2CC9D6F71DC9}"/>
              </a:ext>
            </a:extLst>
          </p:cNvPr>
          <p:cNvSpPr txBox="1"/>
          <p:nvPr/>
        </p:nvSpPr>
        <p:spPr>
          <a:xfrm>
            <a:off x="10437" y="4648072"/>
            <a:ext cx="1828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50 </a:t>
            </a:r>
            <a:r>
              <a:rPr lang="el-GR" dirty="0">
                <a:highlight>
                  <a:srgbClr val="FFFF00"/>
                </a:highlight>
              </a:rPr>
              <a:t>Ω</a:t>
            </a:r>
            <a:r>
              <a:rPr lang="en-US" dirty="0">
                <a:highlight>
                  <a:srgbClr val="FFFF00"/>
                </a:highlight>
              </a:rPr>
              <a:t> NEG coated ceramic (</a:t>
            </a:r>
            <a:r>
              <a:rPr lang="en-US" dirty="0" err="1">
                <a:highlight>
                  <a:srgbClr val="FFFF00"/>
                </a:highlight>
              </a:rPr>
              <a:t>macor</a:t>
            </a:r>
            <a:r>
              <a:rPr lang="en-US" dirty="0">
                <a:highlight>
                  <a:srgbClr val="FFFF00"/>
                </a:highlight>
              </a:rPr>
              <a:t>)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BA4EBA4-C102-F2E9-9F06-C22DD9F173D3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1839236" y="4590725"/>
            <a:ext cx="1444653" cy="380513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459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CC9BB-163F-9A68-4B1D-7CD2DF06A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Studied Models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EC03B8-F253-2E16-FFA1-42A0756E79BF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B06F9B-3C0B-18BB-387D-2BA0E5666A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598" y="2223054"/>
            <a:ext cx="2467569" cy="17383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C0CE4B-4CE6-9B34-9772-1C4247AD5C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07" y="3092210"/>
            <a:ext cx="1317052" cy="13255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E6815A-CEE4-CFEE-1936-625931B12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5059" y="4630021"/>
            <a:ext cx="1306353" cy="13255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9F1DD6-D2F1-C824-4563-ED35D25088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4698" y="4630021"/>
            <a:ext cx="1304655" cy="13255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5781F6-C4FF-9C2B-3C9A-D42BD80F88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5706" y="3160355"/>
            <a:ext cx="1302530" cy="13255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68F2F3-505D-D005-DD8E-DCDA91CD9C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3674" y="2223054"/>
            <a:ext cx="2712759" cy="19303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E77E8F-47E3-9E68-A89E-014BDDAAFD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84122" y="2223054"/>
            <a:ext cx="2669147" cy="19303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3704412-9929-0E3F-C9EC-E30866E03B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50059" y="4417773"/>
            <a:ext cx="2697692" cy="1930364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ADE0C8E-EE60-6150-519B-8DED6CAC745A}"/>
              </a:ext>
            </a:extLst>
          </p:cNvPr>
          <p:cNvCxnSpPr>
            <a:cxnSpLocks/>
            <a:endCxn id="6" idx="3"/>
          </p:cNvCxnSpPr>
          <p:nvPr/>
        </p:nvCxnSpPr>
        <p:spPr>
          <a:xfrm flipH="1">
            <a:off x="1605059" y="3492062"/>
            <a:ext cx="460224" cy="26293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41C0F6F-203D-33D7-A220-E688F10DD84B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201510" y="3492062"/>
            <a:ext cx="394196" cy="331075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B00F1E4-D26A-40B3-A3B9-722DA8581873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3551812" y="3845914"/>
            <a:ext cx="375214" cy="784107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480A0D8-085F-22DB-2376-E4CBC4EBC858}"/>
              </a:ext>
            </a:extLst>
          </p:cNvPr>
          <p:cNvCxnSpPr>
            <a:cxnSpLocks/>
            <a:endCxn id="7" idx="0"/>
          </p:cNvCxnSpPr>
          <p:nvPr/>
        </p:nvCxnSpPr>
        <p:spPr>
          <a:xfrm flipH="1">
            <a:off x="2258236" y="3845914"/>
            <a:ext cx="364135" cy="784107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821B26A-F164-D1F6-AAF4-F069B502B860}"/>
              </a:ext>
            </a:extLst>
          </p:cNvPr>
          <p:cNvSpPr txBox="1"/>
          <p:nvPr/>
        </p:nvSpPr>
        <p:spPr>
          <a:xfrm>
            <a:off x="7959744" y="6217721"/>
            <a:ext cx="203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Ferrites (TT2-111 R)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838F2EE-449E-BB4D-06E2-81FC91B3EA38}"/>
              </a:ext>
            </a:extLst>
          </p:cNvPr>
          <p:cNvCxnSpPr>
            <a:cxnSpLocks/>
            <a:stCxn id="28" idx="0"/>
          </p:cNvCxnSpPr>
          <p:nvPr/>
        </p:nvCxnSpPr>
        <p:spPr>
          <a:xfrm flipV="1">
            <a:off x="8976433" y="5872655"/>
            <a:ext cx="441567" cy="345066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2A216FF-4F5D-52E4-02BB-9D6AF4D7D819}"/>
              </a:ext>
            </a:extLst>
          </p:cNvPr>
          <p:cNvCxnSpPr>
            <a:cxnSpLocks/>
            <a:stCxn id="28" idx="0"/>
          </p:cNvCxnSpPr>
          <p:nvPr/>
        </p:nvCxnSpPr>
        <p:spPr>
          <a:xfrm flipH="1" flipV="1">
            <a:off x="8694683" y="5715000"/>
            <a:ext cx="281750" cy="502721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1719AFB-B961-001B-78AD-69AD6669EBF1}"/>
              </a:ext>
            </a:extLst>
          </p:cNvPr>
          <p:cNvSpPr txBox="1"/>
          <p:nvPr/>
        </p:nvSpPr>
        <p:spPr>
          <a:xfrm>
            <a:off x="10286893" y="4540348"/>
            <a:ext cx="1828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50 </a:t>
            </a:r>
            <a:r>
              <a:rPr lang="el-GR" dirty="0">
                <a:highlight>
                  <a:srgbClr val="FFFF00"/>
                </a:highlight>
              </a:rPr>
              <a:t>Ω</a:t>
            </a:r>
            <a:r>
              <a:rPr lang="en-US" dirty="0">
                <a:highlight>
                  <a:srgbClr val="FFFF00"/>
                </a:highlight>
              </a:rPr>
              <a:t> NEG coated ceramic (</a:t>
            </a:r>
            <a:r>
              <a:rPr lang="en-US" dirty="0" err="1">
                <a:highlight>
                  <a:srgbClr val="FFFF00"/>
                </a:highlight>
              </a:rPr>
              <a:t>macor</a:t>
            </a:r>
            <a:r>
              <a:rPr lang="en-US" dirty="0">
                <a:highlight>
                  <a:srgbClr val="FFFF00"/>
                </a:highlight>
              </a:rPr>
              <a:t>) 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6604816-0AD6-6C1D-88C4-36F91769ECFF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9418000" y="4863514"/>
            <a:ext cx="868893" cy="399066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B552187-A761-1691-6478-D61376B29D50}"/>
              </a:ext>
            </a:extLst>
          </p:cNvPr>
          <p:cNvSpPr txBox="1"/>
          <p:nvPr/>
        </p:nvSpPr>
        <p:spPr>
          <a:xfrm>
            <a:off x="575080" y="1657068"/>
            <a:ext cx="5399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RF absorbers with different lengths on bottom chamber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7A0087-ECBE-8580-C283-D15E9F88C5B7}"/>
              </a:ext>
            </a:extLst>
          </p:cNvPr>
          <p:cNvSpPr txBox="1"/>
          <p:nvPr/>
        </p:nvSpPr>
        <p:spPr>
          <a:xfrm>
            <a:off x="498541" y="4417773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 mm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EA5AC2-1447-8BD4-A1AC-BB03074CCB86}"/>
              </a:ext>
            </a:extLst>
          </p:cNvPr>
          <p:cNvSpPr txBox="1"/>
          <p:nvPr/>
        </p:nvSpPr>
        <p:spPr>
          <a:xfrm>
            <a:off x="1865516" y="5934141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 mm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05FB16B-7730-4A9C-930D-348A099BC222}"/>
              </a:ext>
            </a:extLst>
          </p:cNvPr>
          <p:cNvSpPr txBox="1"/>
          <p:nvPr/>
        </p:nvSpPr>
        <p:spPr>
          <a:xfrm>
            <a:off x="3493872" y="5938242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81B8E7-AD35-B339-C682-8BAAC21D2FD4}"/>
              </a:ext>
            </a:extLst>
          </p:cNvPr>
          <p:cNvSpPr txBox="1"/>
          <p:nvPr/>
        </p:nvSpPr>
        <p:spPr>
          <a:xfrm>
            <a:off x="4904263" y="441777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mm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1CF2EFD-29BE-ECB0-3BB5-AE7A5DBEE764}"/>
              </a:ext>
            </a:extLst>
          </p:cNvPr>
          <p:cNvCxnSpPr/>
          <p:nvPr/>
        </p:nvCxnSpPr>
        <p:spPr>
          <a:xfrm>
            <a:off x="728506" y="4153418"/>
            <a:ext cx="180134" cy="0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FC751148-FFED-8140-EC21-65970609A4E1}"/>
              </a:ext>
            </a:extLst>
          </p:cNvPr>
          <p:cNvSpPr txBox="1"/>
          <p:nvPr/>
        </p:nvSpPr>
        <p:spPr>
          <a:xfrm>
            <a:off x="575080" y="6215933"/>
            <a:ext cx="3534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Absorber -&gt; 50 </a:t>
            </a:r>
            <a:r>
              <a:rPr lang="el-GR" sz="1400" i="1" dirty="0"/>
              <a:t>Ω</a:t>
            </a:r>
            <a:r>
              <a:rPr lang="en-US" sz="1400" i="1" dirty="0"/>
              <a:t> NEG coated ceramic (</a:t>
            </a:r>
            <a:r>
              <a:rPr lang="en-US" sz="1400" i="1" dirty="0" err="1"/>
              <a:t>macor</a:t>
            </a:r>
            <a:r>
              <a:rPr lang="en-US" sz="1400" i="1" dirty="0"/>
              <a:t>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BB6D671-D05B-0AB1-3231-EDAD10E80527}"/>
              </a:ext>
            </a:extLst>
          </p:cNvPr>
          <p:cNvSpPr txBox="1"/>
          <p:nvPr/>
        </p:nvSpPr>
        <p:spPr>
          <a:xfrm>
            <a:off x="6860311" y="1657068"/>
            <a:ext cx="4477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Models with different absorber configurations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C00F78A-CAE5-5C42-C3B2-E801DC27234C}"/>
              </a:ext>
            </a:extLst>
          </p:cNvPr>
          <p:cNvSpPr txBox="1"/>
          <p:nvPr/>
        </p:nvSpPr>
        <p:spPr>
          <a:xfrm>
            <a:off x="0" y="6488667"/>
            <a:ext cx="18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96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IWG Meeting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ED893DE-C593-E9CE-EB72-511DC4BB27E4}"/>
              </a:ext>
            </a:extLst>
          </p:cNvPr>
          <p:cNvSpPr/>
          <p:nvPr/>
        </p:nvSpPr>
        <p:spPr>
          <a:xfrm>
            <a:off x="4414345" y="2908738"/>
            <a:ext cx="1648908" cy="1878367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6D4CFA5C-F02F-04AF-CF52-6E5A38994005}"/>
              </a:ext>
            </a:extLst>
          </p:cNvPr>
          <p:cNvSpPr/>
          <p:nvPr/>
        </p:nvSpPr>
        <p:spPr>
          <a:xfrm>
            <a:off x="5969202" y="2099570"/>
            <a:ext cx="388677" cy="4282597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9CE1AB-21E0-D4E1-AD02-C1349E7B14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7733F-EE1C-4D1E-BB7B-38FA4CC72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Updated Model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B64D4BA-44E2-24CE-436B-6D385354A460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142918-C8B9-0C3D-1E32-8167650A7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0210" y="2283709"/>
            <a:ext cx="5582037" cy="36241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CC8D10-A850-73CF-748F-D11F243433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83" y="2283709"/>
            <a:ext cx="5525808" cy="36241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880171-C60B-AC00-C8AE-57E336601C72}"/>
              </a:ext>
            </a:extLst>
          </p:cNvPr>
          <p:cNvSpPr txBox="1"/>
          <p:nvPr/>
        </p:nvSpPr>
        <p:spPr>
          <a:xfrm>
            <a:off x="10702456" y="2333091"/>
            <a:ext cx="78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Panels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DCB8DAE-E9C4-C83B-FE2F-44F22EF4429E}"/>
              </a:ext>
            </a:extLst>
          </p:cNvPr>
          <p:cNvCxnSpPr/>
          <p:nvPr/>
        </p:nvCxnSpPr>
        <p:spPr>
          <a:xfrm flipH="1">
            <a:off x="7537837" y="2711395"/>
            <a:ext cx="3562184" cy="85874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6866CD5-F043-C2EB-5921-0174C24F2149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9072438" y="2702423"/>
            <a:ext cx="2024453" cy="98698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CEAE0FE-373F-B94A-29EA-63434FBF06E7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10427343" y="2702423"/>
            <a:ext cx="669548" cy="135631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76B953E-A290-3BE2-5B0D-D5A6B1D6EBD3}"/>
              </a:ext>
            </a:extLst>
          </p:cNvPr>
          <p:cNvSpPr txBox="1"/>
          <p:nvPr/>
        </p:nvSpPr>
        <p:spPr>
          <a:xfrm>
            <a:off x="2093191" y="1827223"/>
            <a:ext cx="2271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RF Absorber Locations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0AFAAA-155E-443E-885A-C9D675299A16}"/>
              </a:ext>
            </a:extLst>
          </p:cNvPr>
          <p:cNvSpPr txBox="1"/>
          <p:nvPr/>
        </p:nvSpPr>
        <p:spPr>
          <a:xfrm>
            <a:off x="7472469" y="1821221"/>
            <a:ext cx="322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RF Absorber and Panel Locations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BF045A-FC5E-3A1C-F14A-EBED75655CE8}"/>
              </a:ext>
            </a:extLst>
          </p:cNvPr>
          <p:cNvSpPr txBox="1"/>
          <p:nvPr/>
        </p:nvSpPr>
        <p:spPr>
          <a:xfrm>
            <a:off x="465983" y="5538487"/>
            <a:ext cx="334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50 </a:t>
            </a:r>
            <a:r>
              <a:rPr lang="el-GR" dirty="0">
                <a:highlight>
                  <a:srgbClr val="FFFF00"/>
                </a:highlight>
              </a:rPr>
              <a:t>Ω</a:t>
            </a:r>
            <a:r>
              <a:rPr lang="en-US" dirty="0">
                <a:highlight>
                  <a:srgbClr val="FFFF00"/>
                </a:highlight>
              </a:rPr>
              <a:t> NEG coated ceramic (</a:t>
            </a:r>
            <a:r>
              <a:rPr lang="en-US" dirty="0" err="1">
                <a:highlight>
                  <a:srgbClr val="FFFF00"/>
                </a:highlight>
              </a:rPr>
              <a:t>macor</a:t>
            </a:r>
            <a:r>
              <a:rPr lang="en-US" dirty="0">
                <a:highlight>
                  <a:srgbClr val="FFFF00"/>
                </a:highlight>
              </a:rPr>
              <a:t>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1754C8A-89FC-B164-C171-FB423EB0F7D2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2139743" y="5025224"/>
            <a:ext cx="1673759" cy="51326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58F6516-B674-A678-7E40-34EAA900103C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2139743" y="4514027"/>
            <a:ext cx="291558" cy="102446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43C568F-90D0-AEDB-5DFE-1F3745A19B75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2139743" y="3936663"/>
            <a:ext cx="645756" cy="160182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735F76A-980E-FAB1-0AFF-2BDB10E54060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2139743" y="3821536"/>
            <a:ext cx="1291512" cy="171695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6F806C5-FD26-DF75-CFB8-542F35C25E1C}"/>
              </a:ext>
            </a:extLst>
          </p:cNvPr>
          <p:cNvSpPr txBox="1"/>
          <p:nvPr/>
        </p:nvSpPr>
        <p:spPr>
          <a:xfrm>
            <a:off x="0" y="6488667"/>
            <a:ext cx="18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96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IWG Meeting</a:t>
            </a:r>
          </a:p>
        </p:txBody>
      </p:sp>
    </p:spTree>
    <p:extLst>
      <p:ext uri="{BB962C8B-B14F-4D97-AF65-F5344CB8AC3E}">
        <p14:creationId xmlns:p14="http://schemas.microsoft.com/office/powerpoint/2010/main" val="4192714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1C7772-8620-F0CC-021B-A61E56722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FE8D2-E5E8-D3E9-28CC-F32B2C037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vs Updated Model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035F92-C152-968B-4A06-53DD85CEF31C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88FDE-1CD9-E2B2-2B65-B5D525DC6C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227" y="1690688"/>
            <a:ext cx="10069546" cy="48021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03290D-DFB4-A70D-2F9B-8643C565D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536" y="4217786"/>
            <a:ext cx="2570980" cy="16691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8C551B-7E41-7A0E-A5F2-D39F467879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0537" y="2189056"/>
            <a:ext cx="2570980" cy="186540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E7F750-9255-AD8B-C7B4-DE0FA3FE675B}"/>
              </a:ext>
            </a:extLst>
          </p:cNvPr>
          <p:cNvSpPr/>
          <p:nvPr/>
        </p:nvSpPr>
        <p:spPr>
          <a:xfrm>
            <a:off x="1790536" y="2183404"/>
            <a:ext cx="2570980" cy="1865409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2577E1D-4163-06A0-8583-BAF9DEED7CEA}"/>
              </a:ext>
            </a:extLst>
          </p:cNvPr>
          <p:cNvSpPr/>
          <p:nvPr/>
        </p:nvSpPr>
        <p:spPr>
          <a:xfrm>
            <a:off x="1790536" y="4217787"/>
            <a:ext cx="2570980" cy="16691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C4D16D-3156-4643-0C25-C06F49EB5EAE}"/>
              </a:ext>
            </a:extLst>
          </p:cNvPr>
          <p:cNvSpPr/>
          <p:nvPr/>
        </p:nvSpPr>
        <p:spPr>
          <a:xfrm>
            <a:off x="5320861" y="2710126"/>
            <a:ext cx="2806263" cy="6122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Previous Model (93</a:t>
            </a:r>
            <a:r>
              <a:rPr lang="en-US" baseline="30000" dirty="0">
                <a:solidFill>
                  <a:srgbClr val="0000FF"/>
                </a:solidFill>
              </a:rPr>
              <a:t>rd</a:t>
            </a:r>
            <a:r>
              <a:rPr lang="en-US" dirty="0">
                <a:solidFill>
                  <a:srgbClr val="0000FF"/>
                </a:solidFill>
              </a:rPr>
              <a:t> IWG)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Updated Model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3A349A-8A03-248A-08B1-0EF7224598E9}"/>
              </a:ext>
            </a:extLst>
          </p:cNvPr>
          <p:cNvSpPr txBox="1"/>
          <p:nvPr/>
        </p:nvSpPr>
        <p:spPr>
          <a:xfrm>
            <a:off x="0" y="6488667"/>
            <a:ext cx="18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96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IWG Meeting</a:t>
            </a:r>
          </a:p>
        </p:txBody>
      </p:sp>
    </p:spTree>
    <p:extLst>
      <p:ext uri="{BB962C8B-B14F-4D97-AF65-F5344CB8AC3E}">
        <p14:creationId xmlns:p14="http://schemas.microsoft.com/office/powerpoint/2010/main" val="89789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EA571-09E9-018A-2666-011F96466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Remark (1)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603F5F-4201-C1E7-7367-384B092179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96" y="2444082"/>
            <a:ext cx="5408505" cy="35114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044BE9C-6036-F448-70DD-DCFA83D7D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610" y="2444081"/>
            <a:ext cx="5444003" cy="351144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E0F9E9-E48C-A4A7-E931-48AF7DA03B03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9509AF-412A-4FB2-E49E-274F84AB4BAB}"/>
              </a:ext>
            </a:extLst>
          </p:cNvPr>
          <p:cNvSpPr txBox="1"/>
          <p:nvPr/>
        </p:nvSpPr>
        <p:spPr>
          <a:xfrm>
            <a:off x="600496" y="1916050"/>
            <a:ext cx="1583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Current Design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E96916-C0CE-64B0-AFCA-FF3ADAD7AE66}"/>
              </a:ext>
            </a:extLst>
          </p:cNvPr>
          <p:cNvSpPr txBox="1"/>
          <p:nvPr/>
        </p:nvSpPr>
        <p:spPr>
          <a:xfrm>
            <a:off x="6159610" y="1911129"/>
            <a:ext cx="4647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Current Design + Absorbers on the middle panel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2BF321-05EC-0159-6CA6-2D63D7EFF80B}"/>
              </a:ext>
            </a:extLst>
          </p:cNvPr>
          <p:cNvSpPr txBox="1"/>
          <p:nvPr/>
        </p:nvSpPr>
        <p:spPr>
          <a:xfrm>
            <a:off x="0" y="6488667"/>
            <a:ext cx="18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96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IWG Meeting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65095C-4580-C02F-F69F-E6051F1C3E85}"/>
              </a:ext>
            </a:extLst>
          </p:cNvPr>
          <p:cNvSpPr txBox="1"/>
          <p:nvPr/>
        </p:nvSpPr>
        <p:spPr>
          <a:xfrm>
            <a:off x="600496" y="6039965"/>
            <a:ext cx="5852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There will be wire with copper track on the card. -&gt; Loop!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800E31A-74F1-55B6-D9DB-77DBCAB8F4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285" y="2444081"/>
            <a:ext cx="4688925" cy="340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57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 1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</TotalTime>
  <Words>675</Words>
  <Application>Microsoft Office PowerPoint</Application>
  <PresentationFormat>Widescreen</PresentationFormat>
  <Paragraphs>172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Aptos</vt:lpstr>
      <vt:lpstr>Arial</vt:lpstr>
      <vt:lpstr>Calibri</vt:lpstr>
      <vt:lpstr>Calibri Light</vt:lpstr>
      <vt:lpstr>Wingdings</vt:lpstr>
      <vt:lpstr>Office Theme</vt:lpstr>
      <vt:lpstr>LHC - Beam Wire Scanner Impedance Study Update</vt:lpstr>
      <vt:lpstr>Outline</vt:lpstr>
      <vt:lpstr>Legacy Model</vt:lpstr>
      <vt:lpstr>Follow up</vt:lpstr>
      <vt:lpstr>RF Absorber Usage</vt:lpstr>
      <vt:lpstr>Studied Models</vt:lpstr>
      <vt:lpstr>Updated Model</vt:lpstr>
      <vt:lpstr>Previous vs Updated Model</vt:lpstr>
      <vt:lpstr>Remark (1)</vt:lpstr>
      <vt:lpstr>Remark (2)</vt:lpstr>
      <vt:lpstr>Beam-Induced RF Power Loss</vt:lpstr>
      <vt:lpstr>Conclusion &amp; Future Work</vt:lpstr>
      <vt:lpstr>Thanks for your attention!</vt:lpstr>
      <vt:lpstr>Backup Slides</vt:lpstr>
      <vt:lpstr>BWS Model</vt:lpstr>
      <vt:lpstr>BWS Model - Dimensions</vt:lpstr>
      <vt:lpstr>BWS Legacy Model</vt:lpstr>
      <vt:lpstr>BWS Model Trial with Wire (1)</vt:lpstr>
      <vt:lpstr>BWS Model Trial with Wire (2)</vt:lpstr>
      <vt:lpstr>BWS Model Trial with Wire (3)</vt:lpstr>
      <vt:lpstr>Models with Absorbers at Bottom Chamber (1)</vt:lpstr>
      <vt:lpstr>Models with Absorbers at Bottom Chamber (2)</vt:lpstr>
      <vt:lpstr>Models with Absorbers at Bottom Chamber (3)</vt:lpstr>
      <vt:lpstr>Absorber Width Change</vt:lpstr>
      <vt:lpstr>Modified Bottom Chamber (1)</vt:lpstr>
      <vt:lpstr>Modified Bottom Chamber (2)</vt:lpstr>
      <vt:lpstr>Updated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Hikmet Bursali</dc:creator>
  <cp:lastModifiedBy>Hikmet Bursali</cp:lastModifiedBy>
  <cp:revision>69</cp:revision>
  <dcterms:created xsi:type="dcterms:W3CDTF">2025-02-05T13:24:57Z</dcterms:created>
  <dcterms:modified xsi:type="dcterms:W3CDTF">2025-02-18T09:32:03Z</dcterms:modified>
</cp:coreProperties>
</file>