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7B833-82E0-FE0B-D167-0A1EA1713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82FDF-B199-4225-D4E9-12175DDC9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42F15-320C-478A-899A-E227113C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08E6A-4BC9-8D08-CBD8-0B705D35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B6949-D4F6-3506-8979-59CD79E84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08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B0D50-4D31-B52A-28C6-1736E8A13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63E01F-6427-822C-8C22-68DC8156E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20322-7846-21FE-BE6D-E5B4192CA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D9FB8-D305-393E-D266-79D62C02D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D3CF4-4909-81CF-A596-314A5042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59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E6E652-7C32-F2C0-E972-195440BDA0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6B71E-D535-1CE8-3FCC-10411BF90A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EB6BC-18EC-D273-752D-B183EB4E8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FEFF2-C018-C46C-A856-E2A1DDC5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7B94F-AE0D-0C55-727B-2F9325A5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44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02CA3-3CCB-6674-A216-AC418E09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E31B3-C3B3-91E9-7093-B83E62580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552C2-7C8D-65CE-9FC5-CE1C531E8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FC2EC-21E8-810D-C3F4-FB8485D2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874FA-B693-46A5-22C1-A457DF21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8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D37F3-A7D8-2016-F303-BD6E27078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C3011-5378-C450-07AF-C72F478F6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D01FC-8FFB-EA44-CC46-FBFE1DE4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215D4-3365-44B6-138D-3A7B933E0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CF2FE-8ACE-E3E3-F0B9-964E355A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498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BC588-477F-BBA2-0662-CF7EA9695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74064-25C9-F2D5-F3EC-521F57CA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10ACE4-51CB-4400-4679-26DE89486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05925-D7B6-7600-E1A1-ED70C997C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35454D-C385-F1E4-B4A8-87F4DAB3C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D26A6-52B1-6047-B69D-34B5664BF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0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56272-A2A1-5A92-8631-469F5C30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648F-2C2D-7D4B-5560-81744DD96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499F6-1F01-CF8E-55B9-2303C3021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EFEAAC-FD85-AC35-9C88-7002E211F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C69F8F-9FB3-188D-190C-0F2BB44461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140AA-E4D2-7559-F787-3ABF056E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07A0F2-6406-BE58-51D8-BEED94FBC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75E1F-8D2F-62C0-B8C0-C60060E7C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59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5941-5FA1-59A3-41B3-141876F0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EB583F-7599-36DB-9A38-6229CB7A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8E629D-6426-88FA-4F17-FAA355AFA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201349-8BD0-D58D-63AC-5350FCBEF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2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7D02D-11AA-10C8-8D1C-D7ACE3364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1F912-0FAC-03F8-A1B7-BD3468654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62445-BF55-0BDE-01BD-572C1E4A8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859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CB793-51D1-A7F0-901D-A487DD87D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81617-B294-5695-E600-545F1F40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80310-2365-A37E-167D-5FF604273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775EE-B900-A3F6-70DA-810FBC510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F9FBA-F2DB-69BE-4984-C169EA0DF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1AB65-2BFB-1DB3-B194-25F852F04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D058-8C01-B9D0-29C1-E8C9F9B98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1C7193-89F4-1B7C-43D1-6EC2B57BCD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4F197-1C0E-25A6-D9D1-52481BB28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D5D923-A77B-0800-4E43-EA223DB50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15D89-03E0-244A-5201-3C6C292D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B0A09-6B7D-A094-27E9-AAD24FB44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81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FF7435-B833-D85D-C542-04E79CBF8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44CCEF-F445-161E-E740-546DC3FE5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0B985-7FB6-E70A-D5B3-367FF94C0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B7CF64-EADD-461B-8F97-2FB482291A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6485F-2081-76E4-21F3-2DFB56436F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5249C-CEB4-83C5-8F3B-07D9371282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D0AE72-A0DD-49BC-ADFF-776DDCADB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56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indico.cern.ch/event/1434561/contributions/6036246/attachments/2900059/5091949/20240719_IPP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BA51-9C3B-4E8A-1133-77ADE31076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AOBs, 96</a:t>
            </a:r>
            <a:r>
              <a:rPr lang="en-US" baseline="30000" dirty="0"/>
              <a:t>th</a:t>
            </a:r>
            <a:r>
              <a:rPr lang="en-US" dirty="0"/>
              <a:t> IWG meeting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A003A-0D43-6ED0-0F94-E0FCA37914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 Vollinger, C. Zannini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76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F723-DF0E-6AE7-DF6D-D35A053EC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446" y="210556"/>
            <a:ext cx="10515600" cy="619613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938 MHz HOM failure in SPS 200 MHz TWC</a:t>
            </a:r>
            <a:endParaRPr lang="en-GB" sz="2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DBC94-9505-35B3-6C2F-B2E6B1056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1798" y="1067532"/>
            <a:ext cx="8019418" cy="3809268"/>
          </a:xfrm>
        </p:spPr>
        <p:txBody>
          <a:bodyPr>
            <a:normAutofit/>
          </a:bodyPr>
          <a:lstStyle/>
          <a:p>
            <a:r>
              <a:rPr lang="en-US" sz="2200" dirty="0"/>
              <a:t>First one (11/07/2024) with vacuum problem due to crack in ceramic window during LHC filling preparation with 1.6e11 ppb</a:t>
            </a:r>
            <a:br>
              <a:rPr lang="en-US" sz="2200" dirty="0"/>
            </a:br>
            <a:r>
              <a:rPr lang="en-US" sz="2200" dirty="0"/>
              <a:t>However, just before, we had 2.4e11 ppb at injection.</a:t>
            </a:r>
          </a:p>
          <a:p>
            <a:r>
              <a:rPr lang="en-US" sz="2200" dirty="0"/>
              <a:t>For details, see Giulia’s talk at IPP meeting: 	</a:t>
            </a:r>
            <a: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  <a:hlinkClick r:id="rId2"/>
              </a:rPr>
              <a:t> </a:t>
            </a:r>
            <a: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  <a:hlinkClick r:id="rId2"/>
              </a:rPr>
              <a:t>https://indico.cern.ch/event/1434561/contributions/6036246/attachments/2900059/5091949/20240719_IPP.pdf</a:t>
            </a:r>
            <a:b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</a:rPr>
            </a:br>
            <a:br>
              <a:rPr lang="en-GB" sz="2200" b="0" i="0" u="none" strike="noStrike" dirty="0">
                <a:solidFill>
                  <a:srgbClr val="337AB7"/>
                </a:solidFill>
                <a:effectLst/>
                <a:latin typeface="-apple-system"/>
              </a:rPr>
            </a:br>
            <a:endParaRPr lang="en-US" sz="2200" dirty="0"/>
          </a:p>
          <a:p>
            <a:r>
              <a:rPr lang="en-US" sz="2200" dirty="0"/>
              <a:t>Now (17/01/2025, again cavity 3):</a:t>
            </a:r>
            <a:br>
              <a:rPr lang="en-US" sz="2200" dirty="0"/>
            </a:br>
            <a:r>
              <a:rPr lang="en-US" sz="2200" dirty="0"/>
              <a:t>no damage to the ceramic, but Teflon burned.</a:t>
            </a:r>
          </a:p>
        </p:txBody>
      </p:sp>
      <p:pic>
        <p:nvPicPr>
          <p:cNvPr id="5" name="Picture 4" descr="A close-up of a metal part&#10;&#10;AI-generated content may be incorrect.">
            <a:extLst>
              <a:ext uri="{FF2B5EF4-FFF2-40B4-BE49-F238E27FC236}">
                <a16:creationId xmlns:a16="http://schemas.microsoft.com/office/drawing/2014/main" id="{9E45AB36-1E8B-95DD-A250-8251310A9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5146" y="1733174"/>
            <a:ext cx="4780112" cy="358508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BDAD563-7513-4035-DDB6-C5F23A2B1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987" y="2814681"/>
            <a:ext cx="1366961" cy="265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5B410F6-27FA-215F-E611-CCEC297F9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730" y="5528677"/>
            <a:ext cx="7847486" cy="94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FDCE97-1956-AFC5-E784-ADEA80066CD1}"/>
              </a:ext>
            </a:extLst>
          </p:cNvPr>
          <p:cNvSpPr txBox="1"/>
          <p:nvPr/>
        </p:nvSpPr>
        <p:spPr>
          <a:xfrm>
            <a:off x="220784" y="5943583"/>
            <a:ext cx="3455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Pictures &amp; illustrations from SY-RF-AC team</a:t>
            </a:r>
            <a:endParaRPr lang="en-GB" sz="1000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7E59DEA4-9B14-406C-8B7B-79CC0C4B9B7B}"/>
              </a:ext>
            </a:extLst>
          </p:cNvPr>
          <p:cNvSpPr/>
          <p:nvPr/>
        </p:nvSpPr>
        <p:spPr>
          <a:xfrm>
            <a:off x="8886091" y="5205046"/>
            <a:ext cx="171939" cy="26676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21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868F0-74F7-D559-8F25-B466E36E3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30" y="255710"/>
            <a:ext cx="10515600" cy="51801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Measurement Requests/ Pending Requests/ Next IWG Topics</a:t>
            </a:r>
            <a:endParaRPr lang="en-GB" sz="24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DBC8D-EBEC-BFBA-D8EC-513C29780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84" y="984739"/>
            <a:ext cx="10515600" cy="2711938"/>
          </a:xfrm>
        </p:spPr>
        <p:txBody>
          <a:bodyPr>
            <a:normAutofit/>
          </a:bodyPr>
          <a:lstStyle/>
          <a:p>
            <a:r>
              <a:rPr lang="en-US" sz="2200" b="1" dirty="0">
                <a:solidFill>
                  <a:srgbClr val="FF0000"/>
                </a:solidFill>
              </a:rPr>
              <a:t>SY-ABT:</a:t>
            </a:r>
            <a:r>
              <a:rPr lang="en-US" sz="2200" dirty="0"/>
              <a:t> </a:t>
            </a:r>
          </a:p>
          <a:p>
            <a:r>
              <a:rPr lang="en-US" sz="2200" dirty="0"/>
              <a:t>measurement of the MKP-L (spare magnet), after re-assembly.</a:t>
            </a:r>
            <a:endParaRPr lang="en-US" sz="2200" b="1" dirty="0">
              <a:solidFill>
                <a:srgbClr val="FF0000"/>
              </a:solidFill>
            </a:endParaRPr>
          </a:p>
          <a:p>
            <a:r>
              <a:rPr lang="en-US" sz="2200" dirty="0"/>
              <a:t>MKDH status?</a:t>
            </a:r>
          </a:p>
          <a:p>
            <a:endParaRPr lang="en-US" sz="2200" b="1" dirty="0">
              <a:solidFill>
                <a:srgbClr val="FF0000"/>
              </a:solidFill>
            </a:endParaRPr>
          </a:p>
          <a:p>
            <a:r>
              <a:rPr lang="en-GB" sz="2200" b="1" dirty="0">
                <a:solidFill>
                  <a:srgbClr val="FF0000"/>
                </a:solidFill>
              </a:rPr>
              <a:t>SY-BI:</a:t>
            </a:r>
          </a:p>
          <a:p>
            <a:r>
              <a:rPr lang="en-GB" sz="2200" dirty="0"/>
              <a:t>Possibility to install the SPS-BGI into the LHC during YETS 25/26 for study purposes.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13D06F-DD49-DA5D-E32B-D71078F13908}"/>
              </a:ext>
            </a:extLst>
          </p:cNvPr>
          <p:cNvSpPr txBox="1"/>
          <p:nvPr/>
        </p:nvSpPr>
        <p:spPr>
          <a:xfrm>
            <a:off x="836245" y="4103077"/>
            <a:ext cx="1078523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</a:rPr>
              <a:t>Next IWG(s):</a:t>
            </a:r>
            <a:br>
              <a:rPr lang="en-US" sz="2200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Presentation of TCPC goniometer stabilities during 2024 Pb run (D. </a:t>
            </a:r>
            <a:r>
              <a:rPr lang="en-US" sz="1800" dirty="0" err="1"/>
              <a:t>Mirarchi</a:t>
            </a:r>
            <a:r>
              <a:rPr lang="en-US" sz="1800" dirty="0"/>
              <a:t>, re-scheduled);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Surface resistance and impedance effects of LESS processing for Q5 magnets (M. </a:t>
            </a:r>
            <a:r>
              <a:rPr lang="en-US" sz="1800" dirty="0" err="1"/>
              <a:t>Himmerlich</a:t>
            </a:r>
            <a:r>
              <a:rPr lang="en-US" sz="1800" dirty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PSB Bypass Measurements and Status (J. Bento).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02763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207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-apple-system</vt:lpstr>
      <vt:lpstr>Aptos</vt:lpstr>
      <vt:lpstr>Aptos Display</vt:lpstr>
      <vt:lpstr>Arial</vt:lpstr>
      <vt:lpstr>Office Theme</vt:lpstr>
      <vt:lpstr>AOBs, 96th IWG meeting</vt:lpstr>
      <vt:lpstr>938 MHz HOM failure in SPS 200 MHz TWC</vt:lpstr>
      <vt:lpstr>Measurement Requests/ Pending Requests/ Next IWG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Vollinger</dc:creator>
  <cp:lastModifiedBy>Christine Vollinger</cp:lastModifiedBy>
  <cp:revision>3</cp:revision>
  <dcterms:created xsi:type="dcterms:W3CDTF">2025-02-18T12:50:24Z</dcterms:created>
  <dcterms:modified xsi:type="dcterms:W3CDTF">2025-02-18T13:28:15Z</dcterms:modified>
</cp:coreProperties>
</file>