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bookmarkIdSeed="2">
  <p:sldMasterIdLst>
    <p:sldMasterId id="2147483648" r:id="rId1"/>
    <p:sldMasterId id="2147483649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3" r:id="rId4"/>
    <p:sldId id="277" r:id="rId5"/>
    <p:sldId id="278" r:id="rId6"/>
    <p:sldId id="276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7" r:id="rId15"/>
    <p:sldId id="288" r:id="rId16"/>
  </p:sldIdLst>
  <p:sldSz cx="24384000" cy="13716000"/>
  <p:notesSz cx="6858000" cy="9144000"/>
  <p:defaultTextStyle>
    <a:defPPr>
      <a:defRPr lang="it-IT"/>
    </a:defPPr>
    <a:lvl1pPr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6pPr>
    <a:lvl7pPr marL="27432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7pPr>
    <a:lvl8pPr marL="32004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8pPr>
    <a:lvl9pPr marL="36576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8" autoAdjust="0"/>
    <p:restoredTop sz="94975" autoAdjust="0"/>
  </p:normalViewPr>
  <p:slideViewPr>
    <p:cSldViewPr>
      <p:cViewPr varScale="1">
        <p:scale>
          <a:sx n="41" d="100"/>
          <a:sy n="41" d="100"/>
        </p:scale>
        <p:origin x="557" y="53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319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CD9A36-C537-4AC2-9195-9ABEAA9BEE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CC264-9828-4667-81AB-6247F1D8AD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4C122-8F7E-4672-BFE3-810AB59341CC}" type="datetimeFigureOut">
              <a:rPr lang="en-NL" smtClean="0"/>
              <a:t>01/14/2025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939679-AFCA-4DD9-B582-15C93CFC49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0531F-B264-42CE-8BA7-80353D3EF3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82581-9BF7-45D4-8EBF-69BFC86DB6E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97396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CF3F82E8-3DA7-4892-9CF4-86A675936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7CB9F58-38FE-AB4C-AA5E-2CB09302002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>
                <a:sym typeface="Helvetica Neue" panose="02000503000000020004" pitchFamily="2" charset="0"/>
              </a:rPr>
              <a:t>Click to edit Master text styles</a:t>
            </a:r>
          </a:p>
          <a:p>
            <a:pPr lvl="1"/>
            <a:r>
              <a:rPr lang="it-IT" altLang="it-IT" noProof="0">
                <a:sym typeface="Helvetica Neue" panose="02000503000000020004" pitchFamily="2" charset="0"/>
              </a:rPr>
              <a:t>Second level</a:t>
            </a:r>
          </a:p>
          <a:p>
            <a:pPr lvl="2"/>
            <a:r>
              <a:rPr lang="it-IT" altLang="it-IT" noProof="0">
                <a:sym typeface="Helvetica Neue" panose="02000503000000020004" pitchFamily="2" charset="0"/>
              </a:rPr>
              <a:t>Third level</a:t>
            </a:r>
          </a:p>
          <a:p>
            <a:pPr lvl="3"/>
            <a:r>
              <a:rPr lang="it-IT" altLang="it-IT" noProof="0">
                <a:sym typeface="Helvetica Neue" panose="02000503000000020004" pitchFamily="2" charset="0"/>
              </a:rPr>
              <a:t>Fourth level</a:t>
            </a:r>
          </a:p>
          <a:p>
            <a:pPr lvl="4"/>
            <a:r>
              <a:rPr lang="it-IT" altLang="it-IT" noProof="0">
                <a:sym typeface="Helvetica Neue" panose="02000503000000020004" pitchFamily="2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EA09DE-6770-CC4E-A740-75DD450A8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3053EA3-2DA6-2B48-94B5-54F48035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DB4D2FA-6C2D-4C53-BD38-FED9B47AF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ln/>
        </p:spPr>
        <p:txBody>
          <a:bodyPr/>
          <a:lstStyle>
            <a:lvl1pPr>
              <a:defRPr/>
            </a:lvl1pPr>
          </a:lstStyle>
          <a:p>
            <a:fld id="{B99C1117-B2C6-499D-AAC4-050634E22F0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3346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1DE90F-6314-6D45-89B3-35D0E131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094E94-AFB5-8542-8ACE-D7B338969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988ECCB-E658-49CA-976A-2BFDDC9469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0492A-D408-460A-87C2-09F8D5016134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675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2E91061-DC33-6E46-BF9B-011EEAB29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3450" y="355600"/>
            <a:ext cx="5251450" cy="120904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14F4608-0918-CE40-B356-CC6C6F8E1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89100" y="355600"/>
            <a:ext cx="15601950" cy="12090400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6E99245-7B8A-420D-9CCD-C0D9E7EC62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E68B5-0285-48FE-A2B6-8304B146E7CE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03681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Voxel Burst.jpg">
            <a:extLst>
              <a:ext uri="{FF2B5EF4-FFF2-40B4-BE49-F238E27FC236}">
                <a16:creationId xmlns:a16="http://schemas.microsoft.com/office/drawing/2014/main" id="{4A583D6E-72A9-4AE4-9616-6C6EA4F89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ectangle 10">
            <a:extLst>
              <a:ext uri="{FF2B5EF4-FFF2-40B4-BE49-F238E27FC236}">
                <a16:creationId xmlns:a16="http://schemas.microsoft.com/office/drawing/2014/main" id="{B891B556-2F70-4103-9A29-C9D072DBC2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2111AC8-4A5F-4D82-8BE7-95C25C2B25F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4A500D2A-F122-41A7-8A32-CD9D7220CFD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66725" y="420182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Einstein Telescope Organisation 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F70D12FA-9BFF-41DB-805F-8F5737AA2D2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8740438" y="468059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14-15 January 2025</a:t>
            </a:r>
          </a:p>
        </p:txBody>
      </p:sp>
      <p:sp>
        <p:nvSpPr>
          <p:cNvPr id="8" name="Line 3">
            <a:extLst>
              <a:ext uri="{FF2B5EF4-FFF2-40B4-BE49-F238E27FC236}">
                <a16:creationId xmlns:a16="http://schemas.microsoft.com/office/drawing/2014/main" id="{C381275D-1EAD-47D6-8891-47F890E16E7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7DD8B312-5D96-4FF1-AFCF-D389E11FF9B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" name="Line 5">
            <a:extLst>
              <a:ext uri="{FF2B5EF4-FFF2-40B4-BE49-F238E27FC236}">
                <a16:creationId xmlns:a16="http://schemas.microsoft.com/office/drawing/2014/main" id="{63ACE078-417D-4298-8409-92F40897D4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1" name="Line 6">
            <a:extLst>
              <a:ext uri="{FF2B5EF4-FFF2-40B4-BE49-F238E27FC236}">
                <a16:creationId xmlns:a16="http://schemas.microsoft.com/office/drawing/2014/main" id="{E87BC323-C3DA-4ED9-8912-DB965E76635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5DBC97-1805-4018-8B16-5C4F5678F8D6}"/>
              </a:ext>
            </a:extLst>
          </p:cNvPr>
          <p:cNvPicPr/>
          <p:nvPr userDrawn="1"/>
        </p:nvPicPr>
        <p:blipFill>
          <a:blip r:embed="rId3">
            <a:clrChange>
              <a:clrFrom>
                <a:srgbClr val="0000CC"/>
              </a:clrFrom>
              <a:clrTo>
                <a:srgbClr val="0000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760" y="12618640"/>
            <a:ext cx="2448272" cy="732284"/>
          </a:xfrm>
          <a:prstGeom prst="rect">
            <a:avLst/>
          </a:prstGeom>
        </p:spPr>
      </p:pic>
      <p:sp>
        <p:nvSpPr>
          <p:cNvPr id="13" name="Line 4">
            <a:extLst>
              <a:ext uri="{FF2B5EF4-FFF2-40B4-BE49-F238E27FC236}">
                <a16:creationId xmlns:a16="http://schemas.microsoft.com/office/drawing/2014/main" id="{DFB2844A-4B41-4C33-A413-5EF2B1D6FB2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BCD0B3A0-53E8-4C98-B556-D995FA32D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5345832"/>
            <a:ext cx="18288000" cy="47752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5" name="Sottotitolo 2">
            <a:extLst>
              <a:ext uri="{FF2B5EF4-FFF2-40B4-BE49-F238E27FC236}">
                <a16:creationId xmlns:a16="http://schemas.microsoft.com/office/drawing/2014/main" id="{25BED20A-3684-478B-B29E-6E2F7E277F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10305183"/>
            <a:ext cx="18288000" cy="195508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9817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1E2F39-C240-124C-B37E-1BB97585C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3624C162-4494-40E2-9B23-70319E68C1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490F49B-612A-4782-8654-EB87E9E47B1B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38C130C-ACC7-4749-B247-91E2EEEFDA3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2820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E5374F-861A-064B-A205-CACEF94D7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5C9630-60E3-6241-BF94-F9EB7EE96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D289C63-7CF9-43F3-8336-2588BC492D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C5C21B9-96ED-4F6A-8EC9-0D6120B013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0294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054FE-5D1C-454B-A179-8062EC111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D45E645-6583-354D-98F9-6A87A1536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7247DD3-70EC-4A64-B7DF-E4A1AE308D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9F599A4-68B9-4CAE-9EFA-9F92EED6F417}" type="slidenum">
              <a:rPr lang="it-IT" altLang="it-IT"/>
              <a:pPr/>
              <a:t>‹#›</a:t>
            </a:fld>
            <a:endParaRPr lang="it-IT" altLang="it-IT" dirty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85B543EA-E8DA-4DE9-A3F2-DC7629CDA9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0993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ADFCB6-193D-184B-BC5B-8470B8631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6B53B86-536C-4F4D-BDCD-E38BDED0B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  <a:prstGeom prst="rect">
            <a:avLst/>
          </a:prstGeom>
        </p:spPr>
        <p:txBody>
          <a:bodyPr anchor="t"/>
          <a:lstStyle/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9D7E281-CCC8-E745-8AFF-2AFD2FDEE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6872AF3-16B3-244A-9506-A10C9540B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  <a:prstGeom prst="rect">
            <a:avLst/>
          </a:prstGeom>
        </p:spPr>
        <p:txBody>
          <a:bodyPr anchor="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D00BE08-8DDD-45A8-B39D-BADD825410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3355DDE-C87B-4FB2-BA42-FBB7FE7CC592}" type="slidenum">
              <a:rPr lang="it-IT" altLang="it-IT"/>
              <a:pPr/>
              <a:t>‹#›</a:t>
            </a:fld>
            <a:endParaRPr lang="it-IT" altLang="it-IT" dirty="0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7B31B0C7-DDBF-461F-9877-1F4ECF055C1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ctr" defTabSz="825500" rtl="0" eaLnBrk="0" fontAlgn="base" hangingPunct="0"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Helvetica Neue Medium" charset="0"/>
              </a:defRPr>
            </a:lvl1pPr>
            <a:lvl2pPr algn="ctr" defTabSz="825500" rtl="0" eaLnBrk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charset="0"/>
              </a:defRPr>
            </a:lvl2pPr>
            <a:lvl3pPr algn="ctr" defTabSz="825500" rtl="0" eaLnBrk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charset="0"/>
              </a:defRPr>
            </a:lvl3pPr>
            <a:lvl4pPr algn="ctr" defTabSz="825500" rtl="0" eaLnBrk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charset="0"/>
              </a:defRPr>
            </a:lvl4pPr>
            <a:lvl5pPr algn="ctr" defTabSz="825500" rtl="0" eaLnBrk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charset="0"/>
              </a:defRPr>
            </a:lvl5pPr>
            <a:lvl6pPr marL="457200" algn="ctr" defTabSz="825500" rtl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panose="02000503000000020004" pitchFamily="2" charset="0"/>
              </a:defRPr>
            </a:lvl6pPr>
            <a:lvl7pPr marL="914400" algn="ctr" defTabSz="825500" rtl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panose="02000503000000020004" pitchFamily="2" charset="0"/>
              </a:defRPr>
            </a:lvl7pPr>
            <a:lvl8pPr marL="1371600" algn="ctr" defTabSz="825500" rtl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panose="02000503000000020004" pitchFamily="2" charset="0"/>
              </a:defRPr>
            </a:lvl8pPr>
            <a:lvl9pPr marL="1828800" algn="ctr" defTabSz="825500" rtl="0" fontAlgn="base" hangingPunct="0">
              <a:spcBef>
                <a:spcPct val="0"/>
              </a:spcBef>
              <a:spcAft>
                <a:spcPct val="0"/>
              </a:spcAft>
              <a:defRPr sz="1120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 Medium" panose="02000503000000020004" pitchFamily="2" charset="0"/>
              </a:defRPr>
            </a:lvl9pPr>
          </a:lstStyle>
          <a:p>
            <a:r>
              <a:rPr lang="it-IT" altLang="it-IT" b="0"/>
              <a:t>Click to edit Master title style</a:t>
            </a:r>
            <a:endParaRPr lang="it-IT" altLang="it-IT" b="0" dirty="0"/>
          </a:p>
        </p:txBody>
      </p:sp>
    </p:spTree>
    <p:extLst>
      <p:ext uri="{BB962C8B-B14F-4D97-AF65-F5344CB8AC3E}">
        <p14:creationId xmlns:p14="http://schemas.microsoft.com/office/powerpoint/2010/main" val="2618939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>
            <a:extLst>
              <a:ext uri="{FF2B5EF4-FFF2-40B4-BE49-F238E27FC236}">
                <a16:creationId xmlns:a16="http://schemas.microsoft.com/office/drawing/2014/main" id="{45E69A52-FA04-4C86-B5B8-947B2FF61A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C86D7A-FC19-4CF3-99D7-5A48CCB6C3DB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34047046-50A6-4B09-AF03-DF96A888E6E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99099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AD2D6766-3A36-4A24-94B8-A424ACE51D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DD87E05-00B0-4390-85BE-16FE9F2AA2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04134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069D1C-10E6-B44C-AB21-B5577696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9E4598-800F-6844-9BC5-C6671006F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2753544"/>
            <a:ext cx="12344400" cy="896855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AD38278-5750-AC44-95CE-A988AE843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7E5C224-BE67-4C55-96EF-7B14E850C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0DB07C8-A91E-400C-9277-42B2493A7EE0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852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FB366E-98E3-674C-8B8C-758FACAB7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E63946B-93C2-4011-A5D4-D162D8529A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ln/>
        </p:spPr>
        <p:txBody>
          <a:bodyPr>
            <a:spAutoFit/>
          </a:bodyPr>
          <a:lstStyle>
            <a:lvl1pPr>
              <a:defRPr/>
            </a:lvl1pPr>
          </a:lstStyle>
          <a:p>
            <a:fld id="{64DB0535-2E95-4915-8C14-A4697CA95C0A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7A14691-79EC-4A00-B1B5-612D1A0477A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1213"/>
            <a:ext cx="21005800" cy="15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146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8139DB-06EC-BC4F-B6AB-B2FF5C88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2431987-BEA4-3C44-9917-D2C5377306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2753544"/>
            <a:ext cx="12344400" cy="89685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342341A-61F2-914B-990B-394E94889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27F1857-378C-473E-AE8E-81F66281C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D0D5D12-7D8A-48EF-B270-56A05B2BB5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96616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FC6D007-C46D-774F-A2E4-268FB7500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CCC1A2D-BF85-41E8-B962-140F9B486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C2C0515-B4F7-4B26-9E5B-B99A88B47E3A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2266E2FF-FF31-4C68-8901-F04FA2EA626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678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88C968-752A-6940-AC5F-A4B10BAFDB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0BF03F-8883-1648-8142-FB0D49A90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FBD2268-34A9-41E6-BA22-9AFC7080F1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76266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C39010-93F5-465D-96C5-92F1AC923F3E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2472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0B0483-45F5-3841-9385-A798168D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2B5F641-0174-0C44-8E72-71F8EA338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7EC2538-282F-474B-B894-E0CDA0AC71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2580D-F036-4505-A7A7-21625C192DF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0617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252FBD-7EAB-0842-8996-9E5A919549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89100" y="3149600"/>
            <a:ext cx="10426700" cy="9296400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9EFC4E-EF51-AB4E-A273-B9AF037F4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149600"/>
            <a:ext cx="10426700" cy="9296400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EB963F-E2C5-4EDC-B7C5-CB79CA4AB4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494005-C693-4C56-8503-158671F92745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27CB512-96B8-48CA-9275-0B0E5EF4323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1213"/>
            <a:ext cx="21005800" cy="15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957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D0F54F1-585E-B541-AD1D-9BB21EA8B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0BBCB2-1D24-2340-9DAA-1650ECEFC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6BB9B34-6504-3140-95EA-626EA7354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88CED17-BFE3-C848-9037-151C925CF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F0BFFB1-D757-4DE7-81E7-99786CFB42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9A44C-628E-4694-89E9-80928BB64766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9F7F643-814F-4466-84F0-51A70A52B8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1213"/>
            <a:ext cx="21005800" cy="15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532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4D666E-17AC-8240-B67C-E403B055B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690A067-DA3D-45A8-89EA-D6DCEE1568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150DC6-582B-40B0-850C-47E183A359BD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660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D62D3A7-68B1-4C10-947F-CBCF9CAA80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D7324-2984-4237-8B00-5433EBA41AB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9762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CBAE3F-ADDD-6548-85F9-77F8A42C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5A7B8-53B0-0343-B749-C7002F4ED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2753544"/>
            <a:ext cx="12344400" cy="8968556"/>
          </a:xfrm>
        </p:spPr>
        <p:txBody>
          <a:bodyPr anchor="t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5E9518-00BD-004F-9FB3-D8E2CF5E4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D38C39-1273-45CC-BFA8-4B48D632C0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B02F8-51D4-48B5-A4F9-6EEC880830F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550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B1BB0-E4D2-764B-9B2F-E367342E0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44363B0-58A8-354C-8BD0-25ECB1508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2753544"/>
            <a:ext cx="12344400" cy="896855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3F2C02-6462-B449-90E2-77D310740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B0B8B4-35BB-4339-BC37-A38E708745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69A0F-4BAB-4C7F-812F-D5487DDE92BF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6035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>
            <a:extLst>
              <a:ext uri="{FF2B5EF4-FFF2-40B4-BE49-F238E27FC236}">
                <a16:creationId xmlns:a16="http://schemas.microsoft.com/office/drawing/2014/main" id="{9DE1C022-9781-D747-AFDB-EE638A074D8D}"/>
              </a:ext>
            </a:extLst>
          </p:cNvPr>
          <p:cNvSpPr txBox="1">
            <a:spLocks/>
          </p:cNvSpPr>
          <p:nvPr/>
        </p:nvSpPr>
        <p:spPr bwMode="auto">
          <a:xfrm>
            <a:off x="466725" y="44102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 dirty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Einstein Telescope Organisation</a:t>
            </a:r>
          </a:p>
        </p:txBody>
      </p:sp>
      <p:sp>
        <p:nvSpPr>
          <p:cNvPr id="1026" name="Text Box 2">
            <a:extLst>
              <a:ext uri="{FF2B5EF4-FFF2-40B4-BE49-F238E27FC236}">
                <a16:creationId xmlns:a16="http://schemas.microsoft.com/office/drawing/2014/main" id="{F9B01288-7011-B942-B0D3-33779F76ACA8}"/>
              </a:ext>
            </a:extLst>
          </p:cNvPr>
          <p:cNvSpPr txBox="1">
            <a:spLocks/>
          </p:cNvSpPr>
          <p:nvPr/>
        </p:nvSpPr>
        <p:spPr bwMode="auto">
          <a:xfrm>
            <a:off x="18740438" y="468059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 dirty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14-15 January 2025</a:t>
            </a:r>
          </a:p>
        </p:txBody>
      </p:sp>
      <p:sp>
        <p:nvSpPr>
          <p:cNvPr id="1028" name="Line 3">
            <a:extLst>
              <a:ext uri="{FF2B5EF4-FFF2-40B4-BE49-F238E27FC236}">
                <a16:creationId xmlns:a16="http://schemas.microsoft.com/office/drawing/2014/main" id="{2658E52C-3563-42B5-8D59-14A776DB0B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29" name="Line 4">
            <a:extLst>
              <a:ext uri="{FF2B5EF4-FFF2-40B4-BE49-F238E27FC236}">
                <a16:creationId xmlns:a16="http://schemas.microsoft.com/office/drawing/2014/main" id="{71CF9CA2-5B41-48C2-871C-72D452455AE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790F7B35-BD64-0E4C-B8AB-CDD027FB75B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23209224" y="12762656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lvl1pPr algn="ctr" eaLnBrk="1">
              <a:defRPr sz="1700" b="0"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</a:lstStyle>
          <a:p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31" name="Line 6">
            <a:extLst>
              <a:ext uri="{FF2B5EF4-FFF2-40B4-BE49-F238E27FC236}">
                <a16:creationId xmlns:a16="http://schemas.microsoft.com/office/drawing/2014/main" id="{4F6A3A90-6807-4F4D-96E3-F6435C5DB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32" name="Line 7">
            <a:extLst>
              <a:ext uri="{FF2B5EF4-FFF2-40B4-BE49-F238E27FC236}">
                <a16:creationId xmlns:a16="http://schemas.microsoft.com/office/drawing/2014/main" id="{50F344DA-C313-4E50-B3BA-82034667DF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35" name="Rectangle 10">
            <a:extLst>
              <a:ext uri="{FF2B5EF4-FFF2-40B4-BE49-F238E27FC236}">
                <a16:creationId xmlns:a16="http://schemas.microsoft.com/office/drawing/2014/main" id="{FCE055B4-6637-4150-A51C-5C60222A9D4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1213"/>
            <a:ext cx="21005800" cy="15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  <p:sp>
        <p:nvSpPr>
          <p:cNvPr id="1036" name="Rectangle 11">
            <a:extLst>
              <a:ext uri="{FF2B5EF4-FFF2-40B4-BE49-F238E27FC236}">
                <a16:creationId xmlns:a16="http://schemas.microsoft.com/office/drawing/2014/main" id="{656F2E14-38C2-449A-B38B-0E8FED1159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" charset="0"/>
              </a:rPr>
              <a:t>Click to edit Master text styles</a:t>
            </a:r>
          </a:p>
          <a:p>
            <a:pPr lvl="1"/>
            <a:r>
              <a:rPr lang="it-IT" altLang="it-IT" dirty="0">
                <a:sym typeface="Helvetica Neue" charset="0"/>
              </a:rPr>
              <a:t>Second level</a:t>
            </a:r>
          </a:p>
          <a:p>
            <a:pPr lvl="2"/>
            <a:r>
              <a:rPr lang="it-IT" altLang="it-IT" dirty="0">
                <a:sym typeface="Helvetica Neue" charset="0"/>
              </a:rPr>
              <a:t>Third level</a:t>
            </a:r>
          </a:p>
          <a:p>
            <a:pPr lvl="3"/>
            <a:r>
              <a:rPr lang="it-IT" altLang="it-IT" dirty="0">
                <a:sym typeface="Helvetica Neue" charset="0"/>
              </a:rPr>
              <a:t>Fourth level</a:t>
            </a:r>
          </a:p>
          <a:p>
            <a:pPr lvl="4"/>
            <a:r>
              <a:rPr lang="it-IT" altLang="it-IT" dirty="0">
                <a:sym typeface="Helvetica Neue" charset="0"/>
              </a:rPr>
              <a:t>Fifth level</a:t>
            </a:r>
          </a:p>
        </p:txBody>
      </p:sp>
      <p:sp>
        <p:nvSpPr>
          <p:cNvPr id="13" name="Line 4">
            <a:extLst>
              <a:ext uri="{FF2B5EF4-FFF2-40B4-BE49-F238E27FC236}">
                <a16:creationId xmlns:a16="http://schemas.microsoft.com/office/drawing/2014/main" id="{967D7D42-DFA4-4DFE-B032-1C06C0D9D2D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593728-0E46-4483-9311-60CE87449482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491755" y="12653328"/>
            <a:ext cx="2555229" cy="680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5400" kern="1200">
          <a:solidFill>
            <a:srgbClr val="000000"/>
          </a:solidFill>
          <a:latin typeface="+mj-lt"/>
          <a:ea typeface="+mj-ea"/>
          <a:cs typeface="+mj-cs"/>
          <a:sym typeface="Helvetica Neue Medium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1pPr>
      <a:lvl2pPr marL="127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2pPr>
      <a:lvl3pPr marL="190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3pPr>
      <a:lvl4pPr marL="254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4pPr>
      <a:lvl5pPr marL="317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>
            <a:extLst>
              <a:ext uri="{FF2B5EF4-FFF2-40B4-BE49-F238E27FC236}">
                <a16:creationId xmlns:a16="http://schemas.microsoft.com/office/drawing/2014/main" id="{A6FC9E6F-A899-BD40-AA0A-BA79F1CA821E}"/>
              </a:ext>
            </a:extLst>
          </p:cNvPr>
          <p:cNvSpPr txBox="1">
            <a:spLocks/>
          </p:cNvSpPr>
          <p:nvPr/>
        </p:nvSpPr>
        <p:spPr bwMode="auto">
          <a:xfrm>
            <a:off x="466725" y="420182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Einstein Telescope Organisation </a:t>
            </a:r>
          </a:p>
        </p:txBody>
      </p:sp>
      <p:sp>
        <p:nvSpPr>
          <p:cNvPr id="2050" name="Text Box 2">
            <a:extLst>
              <a:ext uri="{FF2B5EF4-FFF2-40B4-BE49-F238E27FC236}">
                <a16:creationId xmlns:a16="http://schemas.microsoft.com/office/drawing/2014/main" id="{80CCCE76-973E-4849-8C65-D85722C28160}"/>
              </a:ext>
            </a:extLst>
          </p:cNvPr>
          <p:cNvSpPr txBox="1">
            <a:spLocks/>
          </p:cNvSpPr>
          <p:nvPr/>
        </p:nvSpPr>
        <p:spPr bwMode="auto">
          <a:xfrm>
            <a:off x="18740438" y="468059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14-15 January 2025</a:t>
            </a:r>
          </a:p>
        </p:txBody>
      </p:sp>
      <p:sp>
        <p:nvSpPr>
          <p:cNvPr id="2052" name="Line 3">
            <a:extLst>
              <a:ext uri="{FF2B5EF4-FFF2-40B4-BE49-F238E27FC236}">
                <a16:creationId xmlns:a16="http://schemas.microsoft.com/office/drawing/2014/main" id="{C1088C8F-AFBA-4B44-AF81-A77973C3D6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3" name="Line 4">
            <a:extLst>
              <a:ext uri="{FF2B5EF4-FFF2-40B4-BE49-F238E27FC236}">
                <a16:creationId xmlns:a16="http://schemas.microsoft.com/office/drawing/2014/main" id="{FCDCA1B8-9254-4806-A84E-6532EF0DE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4" name="Line 5">
            <a:extLst>
              <a:ext uri="{FF2B5EF4-FFF2-40B4-BE49-F238E27FC236}">
                <a16:creationId xmlns:a16="http://schemas.microsoft.com/office/drawing/2014/main" id="{596ADE7C-E847-4C3F-81B3-BA82DB411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5" name="Line 6">
            <a:extLst>
              <a:ext uri="{FF2B5EF4-FFF2-40B4-BE49-F238E27FC236}">
                <a16:creationId xmlns:a16="http://schemas.microsoft.com/office/drawing/2014/main" id="{940EB54C-97CF-45A4-9CAC-8639760E2F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BB272C-2742-4837-882B-C07AA76CF1AC}"/>
              </a:ext>
            </a:extLst>
          </p:cNvPr>
          <p:cNvPicPr/>
          <p:nvPr userDrawn="1"/>
        </p:nvPicPr>
        <p:blipFill>
          <a:blip r:embed="rId13">
            <a:clrChange>
              <a:clrFrom>
                <a:srgbClr val="0000CC"/>
              </a:clrFrom>
              <a:clrTo>
                <a:srgbClr val="0000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760" y="12618640"/>
            <a:ext cx="2448272" cy="732284"/>
          </a:xfrm>
          <a:prstGeom prst="rect">
            <a:avLst/>
          </a:prstGeom>
        </p:spPr>
      </p:pic>
      <p:sp>
        <p:nvSpPr>
          <p:cNvPr id="13" name="Rectangle 10">
            <a:extLst>
              <a:ext uri="{FF2B5EF4-FFF2-40B4-BE49-F238E27FC236}">
                <a16:creationId xmlns:a16="http://schemas.microsoft.com/office/drawing/2014/main" id="{A7F3D534-2282-43CE-B28C-58287386449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17777"/>
            <a:ext cx="21005800" cy="152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5C3A9D1E-08D3-4757-8E29-ABB6E345ED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" charset="0"/>
              </a:rPr>
              <a:t>Click to edit Master text styles</a:t>
            </a:r>
          </a:p>
          <a:p>
            <a:pPr lvl="1"/>
            <a:r>
              <a:rPr lang="it-IT" altLang="it-IT" dirty="0">
                <a:sym typeface="Helvetica Neue" charset="0"/>
              </a:rPr>
              <a:t>Second level</a:t>
            </a:r>
          </a:p>
          <a:p>
            <a:pPr lvl="2"/>
            <a:r>
              <a:rPr lang="it-IT" altLang="it-IT" dirty="0">
                <a:sym typeface="Helvetica Neue" charset="0"/>
              </a:rPr>
              <a:t>Third level</a:t>
            </a:r>
          </a:p>
          <a:p>
            <a:pPr lvl="3"/>
            <a:r>
              <a:rPr lang="it-IT" altLang="it-IT" dirty="0">
                <a:sym typeface="Helvetica Neue" charset="0"/>
              </a:rPr>
              <a:t>Fourth level</a:t>
            </a:r>
          </a:p>
          <a:p>
            <a:pPr lvl="4"/>
            <a:r>
              <a:rPr lang="it-IT" altLang="it-IT" dirty="0">
                <a:sym typeface="Helvetica Neue" charset="0"/>
              </a:rPr>
              <a:t>Fifth level</a:t>
            </a:r>
          </a:p>
        </p:txBody>
      </p:sp>
      <p:sp>
        <p:nvSpPr>
          <p:cNvPr id="15" name="Line 4">
            <a:extLst>
              <a:ext uri="{FF2B5EF4-FFF2-40B4-BE49-F238E27FC236}">
                <a16:creationId xmlns:a16="http://schemas.microsoft.com/office/drawing/2014/main" id="{34A8F131-C161-4890-BD2B-1809D829FF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50896AB9-CBEB-4C37-8896-E42D6B7BFEA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3425248" y="12762656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  <a:lvl1pPr algn="ctr" defTabSz="825500" rtl="0" eaLnBrk="1" fontAlgn="base" hangingPunct="0">
              <a:spcBef>
                <a:spcPct val="0"/>
              </a:spcBef>
              <a:spcAft>
                <a:spcPct val="0"/>
              </a:spcAft>
              <a:defRPr sz="1700" b="0" kern="1200">
                <a:solidFill>
                  <a:srgbClr val="000000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457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914400" indent="-4572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371600" indent="-6858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1828800" indent="-9144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2860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7432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2004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6576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it-IT" altLang="it-IT"/>
              <a:t> </a:t>
            </a:r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9D6FBA65-90F3-4C3F-93F8-79B603331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23209225" y="12762662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lvl1pPr algn="ctr" eaLnBrk="1">
              <a:defRPr sz="1700" b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</a:lstStyle>
          <a:p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5400" kern="1200">
          <a:solidFill>
            <a:schemeClr val="bg1"/>
          </a:solidFill>
          <a:latin typeface="+mj-lt"/>
          <a:ea typeface="+mj-ea"/>
          <a:cs typeface="+mj-cs"/>
          <a:sym typeface="Helvetica Neue Medium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1pPr>
      <a:lvl2pPr marL="127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2pPr>
      <a:lvl3pPr marL="190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3pPr>
      <a:lvl4pPr marL="254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4pPr>
      <a:lvl5pPr marL="317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85053/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7ACBE-4450-4DC8-8365-9C1D60A471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1AC8-4A5F-4D82-8BE7-95C25C2B25FD}" type="slidenum">
              <a:rPr lang="it-IT" altLang="it-IT" smtClean="0"/>
              <a:pPr/>
              <a:t>1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64D06E0-EB18-40A6-BB68-1F8E2ED6E5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ET Civil Engineering Roadmap for Phase 1 Context</a:t>
            </a:r>
            <a:endParaRPr lang="en-NL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AD4CE27-AC02-4F1A-A843-DC26C5C0E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Maria </a:t>
            </a:r>
            <a:r>
              <a:rPr lang="en-US" dirty="0" err="1"/>
              <a:t>Marsella</a:t>
            </a:r>
            <a:r>
              <a:rPr lang="en-US" dirty="0"/>
              <a:t> </a:t>
            </a:r>
          </a:p>
          <a:p>
            <a:pPr>
              <a:spcBef>
                <a:spcPts val="0"/>
              </a:spcBef>
            </a:pPr>
            <a:r>
              <a:rPr lang="en-US" dirty="0"/>
              <a:t>Jonathan Bratanata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0BAFA2-EE78-4F30-EFF0-C14015EC06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10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DE02EC-F9B5-38E8-FEBF-7BC328E2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0" dirty="0"/>
              <a:t>Environmental impact assessment, permits, and noise mitigation measures</a:t>
            </a:r>
            <a:endParaRPr lang="en-US" sz="4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0B4C168-525D-6A83-091F-9E731E2F5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67665"/>
              </p:ext>
            </p:extLst>
          </p:nvPr>
        </p:nvGraphicFramePr>
        <p:xfrm>
          <a:off x="11759951" y="3149601"/>
          <a:ext cx="12241359" cy="8236350"/>
        </p:xfrm>
        <a:graphic>
          <a:graphicData uri="http://schemas.openxmlformats.org/drawingml/2006/table">
            <a:tbl>
              <a:tblPr firstRow="1" firstCol="1" bandRow="1"/>
              <a:tblGrid>
                <a:gridCol w="689083">
                  <a:extLst>
                    <a:ext uri="{9D8B030D-6E8A-4147-A177-3AD203B41FA5}">
                      <a16:colId xmlns:a16="http://schemas.microsoft.com/office/drawing/2014/main" val="737641387"/>
                    </a:ext>
                  </a:extLst>
                </a:gridCol>
                <a:gridCol w="5308191">
                  <a:extLst>
                    <a:ext uri="{9D8B030D-6E8A-4147-A177-3AD203B41FA5}">
                      <a16:colId xmlns:a16="http://schemas.microsoft.com/office/drawing/2014/main" val="3593350070"/>
                    </a:ext>
                  </a:extLst>
                </a:gridCol>
                <a:gridCol w="1028669">
                  <a:extLst>
                    <a:ext uri="{9D8B030D-6E8A-4147-A177-3AD203B41FA5}">
                      <a16:colId xmlns:a16="http://schemas.microsoft.com/office/drawing/2014/main" val="42077457"/>
                    </a:ext>
                  </a:extLst>
                </a:gridCol>
                <a:gridCol w="1553814">
                  <a:extLst>
                    <a:ext uri="{9D8B030D-6E8A-4147-A177-3AD203B41FA5}">
                      <a16:colId xmlns:a16="http://schemas.microsoft.com/office/drawing/2014/main" val="4162422793"/>
                    </a:ext>
                  </a:extLst>
                </a:gridCol>
                <a:gridCol w="1418700">
                  <a:extLst>
                    <a:ext uri="{9D8B030D-6E8A-4147-A177-3AD203B41FA5}">
                      <a16:colId xmlns:a16="http://schemas.microsoft.com/office/drawing/2014/main" val="1278283934"/>
                    </a:ext>
                  </a:extLst>
                </a:gridCol>
                <a:gridCol w="1121451">
                  <a:extLst>
                    <a:ext uri="{9D8B030D-6E8A-4147-A177-3AD203B41FA5}">
                      <a16:colId xmlns:a16="http://schemas.microsoft.com/office/drawing/2014/main" val="2966462967"/>
                    </a:ext>
                  </a:extLst>
                </a:gridCol>
                <a:gridCol w="1121451">
                  <a:extLst>
                    <a:ext uri="{9D8B030D-6E8A-4147-A177-3AD203B41FA5}">
                      <a16:colId xmlns:a16="http://schemas.microsoft.com/office/drawing/2014/main" val="2569400258"/>
                    </a:ext>
                  </a:extLst>
                </a:gridCol>
              </a:tblGrid>
              <a:tr h="173402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Environmental Impact Assessment, Permits, and Noise Mitigation Measures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524101"/>
                  </a:ext>
                </a:extLst>
              </a:tr>
              <a:tr h="940134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 dirty="0"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Prerequisite/Input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103245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3.5.1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Land development strategy accomplishing local urban planning and land use/zoning 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Bid book defined 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295552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3.5.2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Excavation material treatment and management plan (feasibility)</a:t>
                      </a:r>
                      <a:endParaRPr lang="en-US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ET-PP WP9 strategy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4776896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3.5.3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Cultural heritage preservation report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Bid book defined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314280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3.5.4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Assessment of noise levels and mitigation strategy (e.g. construction typologies, buffer zones)</a:t>
                      </a:r>
                      <a:endParaRPr lang="en-US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SCB input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460950"/>
                  </a:ext>
                </a:extLst>
              </a:tr>
              <a:tr h="8670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3.5.5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Environmental impact assessment and management (water treatment, gas emission, habitats, and ecosystems protection) </a:t>
                      </a:r>
                      <a:endParaRPr lang="en-US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ET-PP WP9 strategy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254171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3.5.6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Strategy for c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onnections to public networks &amp; utilities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176148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3.5.7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Environmental risk assessment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LT/ETO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&amp; ETO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ET-PP WP9 strategy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65361"/>
                  </a:ext>
                </a:extLst>
              </a:tr>
              <a:tr h="62675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3.5.8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Legal studies for site construction permitting 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ET-PP WP4 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442080"/>
                  </a:ext>
                </a:extLst>
              </a:tr>
              <a:tr h="144501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3.5.9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Long term assessment and sustainability plans, including: 1. Lifespan evaluation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, 2. 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Resilience and Climate Adaptation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, 3. 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Maintenance costs analysis (structural)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, 4. 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Plan to accommodate potential future upgrades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model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ET-PP WP9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200" dirty="0">
                          <a:effectLst/>
                          <a:latin typeface="Avenir"/>
                          <a:ea typeface="Avenir"/>
                          <a:cs typeface="Avenir"/>
                        </a:rPr>
                        <a:t>6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3385" marR="63385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362009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F9A354E-2A2C-4AFD-968A-A83C05C03873}"/>
              </a:ext>
            </a:extLst>
          </p:cNvPr>
          <p:cNvSpPr txBox="1"/>
          <p:nvPr/>
        </p:nvSpPr>
        <p:spPr>
          <a:xfrm>
            <a:off x="2389096" y="5201816"/>
            <a:ext cx="7686472" cy="1384995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800" b="0" dirty="0"/>
              <a:t>Related to 3.3.1, showing the compliance with all the needed local requirements to host and strategy to build ET at the location</a:t>
            </a:r>
            <a:endParaRPr lang="nl-NL" sz="2800" b="0" dirty="0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4CC273FD-4567-482C-B51C-AB92A657610B}"/>
              </a:ext>
            </a:extLst>
          </p:cNvPr>
          <p:cNvSpPr/>
          <p:nvPr/>
        </p:nvSpPr>
        <p:spPr bwMode="auto">
          <a:xfrm>
            <a:off x="10363630" y="4265712"/>
            <a:ext cx="1108260" cy="5432539"/>
          </a:xfrm>
          <a:prstGeom prst="leftBrace">
            <a:avLst>
              <a:gd name="adj1" fmla="val 8333"/>
              <a:gd name="adj2" fmla="val 27723"/>
            </a:avLst>
          </a:prstGeom>
          <a:noFill/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6BDA88-7C08-4A3F-8BA4-198F584405E7}"/>
              </a:ext>
            </a:extLst>
          </p:cNvPr>
          <p:cNvSpPr txBox="1"/>
          <p:nvPr/>
        </p:nvSpPr>
        <p:spPr>
          <a:xfrm>
            <a:off x="4847183" y="8658200"/>
            <a:ext cx="5228385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Site independent and site specific aspects</a:t>
            </a:r>
            <a:endParaRPr lang="nl-NL" sz="2000" b="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7EEBF92-5373-41E1-821C-37D3134510B7}"/>
              </a:ext>
            </a:extLst>
          </p:cNvPr>
          <p:cNvCxnSpPr/>
          <p:nvPr/>
        </p:nvCxnSpPr>
        <p:spPr bwMode="auto">
          <a:xfrm flipH="1">
            <a:off x="10247754" y="8874224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CE96B4-E567-4CA2-921F-5E6DF839CD28}"/>
              </a:ext>
            </a:extLst>
          </p:cNvPr>
          <p:cNvSpPr txBox="1"/>
          <p:nvPr/>
        </p:nvSpPr>
        <p:spPr>
          <a:xfrm>
            <a:off x="4199113" y="9954344"/>
            <a:ext cx="5876456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Tied to ET-PP WP9 deliverable. Certain aspects might be connected to LTs’ responsibilities</a:t>
            </a:r>
            <a:endParaRPr lang="nl-NL" sz="2000" b="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E6D2A67-3A9D-4B62-8E69-29411561CE7C}"/>
              </a:ext>
            </a:extLst>
          </p:cNvPr>
          <p:cNvCxnSpPr/>
          <p:nvPr/>
        </p:nvCxnSpPr>
        <p:spPr bwMode="auto">
          <a:xfrm flipH="1">
            <a:off x="10247754" y="10170368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2071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9ADDF5-344A-760B-7B14-7A390FCE61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11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1DC03C-03FE-CB12-73FD-A80127588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dirty="0"/>
              <a:t>Safety and security plan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C50FC17-810B-6C69-A35A-FE9814612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353349"/>
              </p:ext>
            </p:extLst>
          </p:nvPr>
        </p:nvGraphicFramePr>
        <p:xfrm>
          <a:off x="12047984" y="3041576"/>
          <a:ext cx="11737305" cy="7232470"/>
        </p:xfrm>
        <a:graphic>
          <a:graphicData uri="http://schemas.openxmlformats.org/drawingml/2006/table">
            <a:tbl>
              <a:tblPr firstRow="1" firstCol="1" bandRow="1"/>
              <a:tblGrid>
                <a:gridCol w="659982">
                  <a:extLst>
                    <a:ext uri="{9D8B030D-6E8A-4147-A177-3AD203B41FA5}">
                      <a16:colId xmlns:a16="http://schemas.microsoft.com/office/drawing/2014/main" val="3171495065"/>
                    </a:ext>
                  </a:extLst>
                </a:gridCol>
                <a:gridCol w="5084008">
                  <a:extLst>
                    <a:ext uri="{9D8B030D-6E8A-4147-A177-3AD203B41FA5}">
                      <a16:colId xmlns:a16="http://schemas.microsoft.com/office/drawing/2014/main" val="2837330498"/>
                    </a:ext>
                  </a:extLst>
                </a:gridCol>
                <a:gridCol w="985226">
                  <a:extLst>
                    <a:ext uri="{9D8B030D-6E8A-4147-A177-3AD203B41FA5}">
                      <a16:colId xmlns:a16="http://schemas.microsoft.com/office/drawing/2014/main" val="53491630"/>
                    </a:ext>
                  </a:extLst>
                </a:gridCol>
                <a:gridCol w="1488193">
                  <a:extLst>
                    <a:ext uri="{9D8B030D-6E8A-4147-A177-3AD203B41FA5}">
                      <a16:colId xmlns:a16="http://schemas.microsoft.com/office/drawing/2014/main" val="793082096"/>
                    </a:ext>
                  </a:extLst>
                </a:gridCol>
                <a:gridCol w="1345842">
                  <a:extLst>
                    <a:ext uri="{9D8B030D-6E8A-4147-A177-3AD203B41FA5}">
                      <a16:colId xmlns:a16="http://schemas.microsoft.com/office/drawing/2014/main" val="3913838324"/>
                    </a:ext>
                  </a:extLst>
                </a:gridCol>
                <a:gridCol w="1087027">
                  <a:extLst>
                    <a:ext uri="{9D8B030D-6E8A-4147-A177-3AD203B41FA5}">
                      <a16:colId xmlns:a16="http://schemas.microsoft.com/office/drawing/2014/main" val="3882786992"/>
                    </a:ext>
                  </a:extLst>
                </a:gridCol>
                <a:gridCol w="1087027">
                  <a:extLst>
                    <a:ext uri="{9D8B030D-6E8A-4147-A177-3AD203B41FA5}">
                      <a16:colId xmlns:a16="http://schemas.microsoft.com/office/drawing/2014/main" val="1004373426"/>
                    </a:ext>
                  </a:extLst>
                </a:gridCol>
              </a:tblGrid>
              <a:tr h="442668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Safety and Security Plan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567614"/>
                  </a:ext>
                </a:extLst>
              </a:tr>
              <a:tr h="798800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Prerequisite/Input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96432"/>
                  </a:ext>
                </a:extLst>
              </a:tr>
              <a:tr h="199700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3.6.1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Strategy on safety and security during construction</a:t>
                      </a:r>
                      <a:endParaRPr lang="en-US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eventually a separate dedicated department within ETO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 prepare site-dep. plan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ED defines standards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5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496360"/>
                  </a:ext>
                </a:extLst>
              </a:tr>
              <a:tr h="239640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3.6.2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Strategy on safety and security during operation 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ETO-ED, eventually a separate dedicated department within ETO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2026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 prepare site-dep. plan (if necessary)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Acquisition of required expertise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5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1007608"/>
                  </a:ext>
                </a:extLst>
              </a:tr>
              <a:tr h="7988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3.6.3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Risk assessment and mitigation (impact on performance, cost, schedule)</a:t>
                      </a:r>
                      <a:endParaRPr lang="en-US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ETO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 prepare site-dep. plan 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ED defines standards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10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5137356"/>
                  </a:ext>
                </a:extLst>
              </a:tr>
              <a:tr h="7988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3.6.4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Planning of mitigating measure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s</a:t>
                      </a:r>
                      <a:endParaRPr lang="en-US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ETO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 prepare site-dep. plan 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ED defines standards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5, 10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13767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A41D46C-82BD-4BE0-B9B8-6A8A83896B53}"/>
              </a:ext>
            </a:extLst>
          </p:cNvPr>
          <p:cNvSpPr txBox="1"/>
          <p:nvPr/>
        </p:nvSpPr>
        <p:spPr>
          <a:xfrm>
            <a:off x="3476327" y="4405968"/>
            <a:ext cx="6738253" cy="830997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400" b="0" dirty="0"/>
              <a:t>Concerning activities during construction, tied to local/international safety regulations/standards</a:t>
            </a:r>
            <a:endParaRPr lang="nl-NL" sz="2400" b="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B9DE42-A62B-4928-BD42-C83F68A3A9D6}"/>
              </a:ext>
            </a:extLst>
          </p:cNvPr>
          <p:cNvCxnSpPr/>
          <p:nvPr/>
        </p:nvCxnSpPr>
        <p:spPr bwMode="auto">
          <a:xfrm flipH="1">
            <a:off x="10535816" y="4821467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099D672-5299-4F58-9566-CC77369F6D2F}"/>
              </a:ext>
            </a:extLst>
          </p:cNvPr>
          <p:cNvSpPr txBox="1"/>
          <p:nvPr/>
        </p:nvSpPr>
        <p:spPr>
          <a:xfrm>
            <a:off x="2542929" y="6442501"/>
            <a:ext cx="7671652" cy="1200329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400" b="0" dirty="0"/>
              <a:t>Concerning activities during operation; ETO to set the safety standards for operation (in addition to local/international safety regulations/standards</a:t>
            </a:r>
            <a:endParaRPr lang="nl-NL" sz="2400" b="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730A89A-69E0-45EC-AA6A-41A640ADD049}"/>
              </a:ext>
            </a:extLst>
          </p:cNvPr>
          <p:cNvCxnSpPr/>
          <p:nvPr/>
        </p:nvCxnSpPr>
        <p:spPr bwMode="auto">
          <a:xfrm flipH="1">
            <a:off x="10535816" y="6858000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03715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09F80C-060A-86E9-8617-C575C8EC43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12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5062E5-5423-9F86-0FD0-19F188F4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dirty="0"/>
              <a:t>Technical Infrastructure (underground and surface) 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84761CE-9A99-20A2-999F-93CC74D38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029113"/>
              </p:ext>
            </p:extLst>
          </p:nvPr>
        </p:nvGraphicFramePr>
        <p:xfrm>
          <a:off x="10033288" y="2537522"/>
          <a:ext cx="13778033" cy="9966960"/>
        </p:xfrm>
        <a:graphic>
          <a:graphicData uri="http://schemas.openxmlformats.org/drawingml/2006/table">
            <a:tbl>
              <a:tblPr firstRow="1" firstCol="1" bandRow="1"/>
              <a:tblGrid>
                <a:gridCol w="646544">
                  <a:extLst>
                    <a:ext uri="{9D8B030D-6E8A-4147-A177-3AD203B41FA5}">
                      <a16:colId xmlns:a16="http://schemas.microsoft.com/office/drawing/2014/main" val="4166181891"/>
                    </a:ext>
                  </a:extLst>
                </a:gridCol>
                <a:gridCol w="8354500">
                  <a:extLst>
                    <a:ext uri="{9D8B030D-6E8A-4147-A177-3AD203B41FA5}">
                      <a16:colId xmlns:a16="http://schemas.microsoft.com/office/drawing/2014/main" val="1461855570"/>
                    </a:ext>
                  </a:extLst>
                </a:gridCol>
                <a:gridCol w="1140977">
                  <a:extLst>
                    <a:ext uri="{9D8B030D-6E8A-4147-A177-3AD203B41FA5}">
                      <a16:colId xmlns:a16="http://schemas.microsoft.com/office/drawing/2014/main" val="429007296"/>
                    </a:ext>
                  </a:extLst>
                </a:gridCol>
                <a:gridCol w="1077590">
                  <a:extLst>
                    <a:ext uri="{9D8B030D-6E8A-4147-A177-3AD203B41FA5}">
                      <a16:colId xmlns:a16="http://schemas.microsoft.com/office/drawing/2014/main" val="1151151072"/>
                    </a:ext>
                  </a:extLst>
                </a:gridCol>
                <a:gridCol w="1204365">
                  <a:extLst>
                    <a:ext uri="{9D8B030D-6E8A-4147-A177-3AD203B41FA5}">
                      <a16:colId xmlns:a16="http://schemas.microsoft.com/office/drawing/2014/main" val="3872250460"/>
                    </a:ext>
                  </a:extLst>
                </a:gridCol>
                <a:gridCol w="570489">
                  <a:extLst>
                    <a:ext uri="{9D8B030D-6E8A-4147-A177-3AD203B41FA5}">
                      <a16:colId xmlns:a16="http://schemas.microsoft.com/office/drawing/2014/main" val="4121218017"/>
                    </a:ext>
                  </a:extLst>
                </a:gridCol>
                <a:gridCol w="783568">
                  <a:extLst>
                    <a:ext uri="{9D8B030D-6E8A-4147-A177-3AD203B41FA5}">
                      <a16:colId xmlns:a16="http://schemas.microsoft.com/office/drawing/2014/main" val="2174299488"/>
                    </a:ext>
                  </a:extLst>
                </a:gridCol>
              </a:tblGrid>
              <a:tr h="206117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Technical Infrastructure (Underground and Surface)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693273"/>
                  </a:ext>
                </a:extLst>
              </a:tr>
              <a:tr h="824467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Prerequisite/Input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6173833"/>
                  </a:ext>
                </a:extLst>
              </a:tr>
              <a:tr h="156059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3.7.1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Cooling and ventilation: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and integration – technical reports and drawings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technical solution for HVAC of surface and underground;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technical solution for (water) cooling of surface and underground;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Integration with the infrastructure design;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Underground installation plan;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CFD simulations and fluid flow analysis.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strike="sng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b="1" u="none" strike="noStrike" dirty="0">
                          <a:solidFill>
                            <a:srgbClr val="FF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lang="en-US" sz="1600" b="1" u="none" strike="noStrike" dirty="0">
                        <a:solidFill>
                          <a:srgbClr val="FF0000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LTs to coordinate and adjust for site specific solution/layout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9718768"/>
                  </a:ext>
                </a:extLst>
              </a:tr>
              <a:tr h="219942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3.7.2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Electrical Engineering: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and integration – technical reports and drawings: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First Single Line Diagram design (HV / MV / LV distribution);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Develop AC grid solution, evaluation DC option (if necessary);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Study compact surface sub-stations;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Study connection to public HV grid;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Study energy storage requirements regarding renewable energy supply and networks stability;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First integration model for underground and surface areas;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Cabling and FO routing;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CAPEX / OPEX modelling.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LTs to coordinate and adjust for site specific solution/layout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942470"/>
                  </a:ext>
                </a:extLst>
              </a:tr>
              <a:tr h="114836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3.7.3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Access and Alarms: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and integration – technical reports: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Identify all the prevention and mitigation barriers or systems to be implemented;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Document safety requirements;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Document safety solutions.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LTs to coordinate and adjust for site specific solution/layout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2.2, 3.5, 5.3, 10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4613115"/>
                  </a:ext>
                </a:extLst>
              </a:tr>
              <a:tr h="164893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3.7.4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Occupational Health and Safety: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Design and integration – technical reports: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Underground risk assessment 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Fire Safety Concept report: Partitioning and smoke extraction; 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Smoke / leak detection report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Evacuation concept report;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Implosion risk assessment report.</a:t>
                      </a:r>
                      <a:endParaRPr lang="en-US" sz="16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LTs to coordinate and simultaneously work on (for site specific aspects)/adjust for site specific solution/layout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4488194"/>
                  </a:ext>
                </a:extLst>
              </a:tr>
              <a:tr h="48584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3.7.5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Evaluation of requirements related to technical infrastructure technical report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775167"/>
                  </a:ext>
                </a:extLst>
              </a:tr>
              <a:tr h="48584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3.7.6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Validation of cost, planning, and risks for technical infrastructure technical report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3.5, 5, 7.4, 10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996457"/>
                  </a:ext>
                </a:extLst>
              </a:tr>
              <a:tr h="108947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3.7.7</a:t>
                      </a:r>
                      <a:endParaRPr lang="en-US" sz="18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18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Preliminary Technical Infrastructure TDR, including (but not limited to):</a:t>
                      </a:r>
                      <a:endParaRPr lang="en-US" sz="18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HVAC chapter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Electrical chapter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Access and Alarms chapter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Safety chapter</a:t>
                      </a:r>
                      <a:endParaRPr lang="en-US" sz="14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ETO-ED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Avenir"/>
                        </a:rPr>
                        <a:t>Q4 2026?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Q3 2027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 MOU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39653" marR="39653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860394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EA65E8B7-D7F5-00FB-E12B-78C36794C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1050" y="1984375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3BD50-ECA3-4B1B-9850-8A3A6F33FF52}"/>
              </a:ext>
            </a:extLst>
          </p:cNvPr>
          <p:cNvSpPr txBox="1"/>
          <p:nvPr/>
        </p:nvSpPr>
        <p:spPr>
          <a:xfrm>
            <a:off x="2182888" y="5042118"/>
            <a:ext cx="5954138" cy="1815882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800" b="0" dirty="0"/>
              <a:t>Tied to MOU with CERN regarding technical infrastructure. </a:t>
            </a:r>
          </a:p>
          <a:p>
            <a:pPr algn="r"/>
            <a:r>
              <a:rPr lang="en-US" sz="2800" b="0" dirty="0"/>
              <a:t>Timeline and plan moving forward to be discussed further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35C6B3E-B0EA-448F-A6C9-BB4AEEC278F7}"/>
              </a:ext>
            </a:extLst>
          </p:cNvPr>
          <p:cNvSpPr/>
          <p:nvPr/>
        </p:nvSpPr>
        <p:spPr bwMode="auto">
          <a:xfrm>
            <a:off x="8547212" y="3645222"/>
            <a:ext cx="1268523" cy="8859260"/>
          </a:xfrm>
          <a:prstGeom prst="leftBrace">
            <a:avLst>
              <a:gd name="adj1" fmla="val 8333"/>
              <a:gd name="adj2" fmla="val 27723"/>
            </a:avLst>
          </a:prstGeom>
          <a:noFill/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378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2D588B-7E26-E5E9-453D-C0AAA05DEE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1AC8-4A5F-4D82-8BE7-95C25C2B25FD}" type="slidenum">
              <a:rPr lang="it-IT" altLang="it-IT" smtClean="0"/>
              <a:pPr/>
              <a:t>13</a:t>
            </a:fld>
            <a:endParaRPr lang="it-IT" altLang="it-I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D0C1EE-27C3-AAF7-92F2-CC42675FEB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1EB2020-22D4-1755-971C-671483AFD7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0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538A2B-1D4F-96DD-6CBC-C409D3329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752" y="2332039"/>
            <a:ext cx="21736148" cy="9785025"/>
          </a:xfrm>
        </p:spPr>
        <p:txBody>
          <a:bodyPr/>
          <a:lstStyle/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Identify a reference person from CERN, ETO, EMR, and TETI for each deliverable.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How to further develop </a:t>
            </a:r>
            <a:r>
              <a:rPr lang="en-GB" sz="4000" noProof="0">
                <a:latin typeface="+mj-lt"/>
                <a:ea typeface="+mj-ea"/>
                <a:cs typeface="+mj-cs"/>
                <a:sym typeface="Helvetica Neue Medium" charset="0"/>
              </a:rPr>
              <a:t>the document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Understand how to define the level of details 	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Address content and timeline inconsistencies and possible solutions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Establish a tool for tracking the status of documents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Agree on the method for effective information sharing among team members</a:t>
            </a:r>
          </a:p>
          <a:p>
            <a:pPr marL="592138" lvl="1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Define the procedure for submitting and handling change requests</a:t>
            </a:r>
          </a:p>
          <a:p>
            <a:pPr marL="592138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Identify and internal review Board </a:t>
            </a:r>
          </a:p>
          <a:p>
            <a:pPr marL="592138" indent="-571500">
              <a:spcAft>
                <a:spcPts val="0"/>
              </a:spcAft>
            </a:pPr>
            <a:r>
              <a:rPr lang="en-GB" sz="4000" noProof="0" dirty="0">
                <a:latin typeface="+mj-lt"/>
                <a:ea typeface="+mj-ea"/>
                <a:cs typeface="+mj-cs"/>
                <a:sym typeface="Helvetica Neue Medium" charset="0"/>
              </a:rPr>
              <a:t>Assign responsibilities and schedule follow-up meetings to monitor progress.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7A002E-A5CF-C69F-0D97-31CFD0855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Discussion points (tbc)</a:t>
            </a:r>
          </a:p>
        </p:txBody>
      </p:sp>
    </p:spTree>
    <p:extLst>
      <p:ext uri="{BB962C8B-B14F-4D97-AF65-F5344CB8AC3E}">
        <p14:creationId xmlns:p14="http://schemas.microsoft.com/office/powerpoint/2010/main" val="384458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Objectives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09E95-7C32-40F7-AA10-88F5B2A5C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9792" y="3185592"/>
            <a:ext cx="11521280" cy="907300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sz="3200" dirty="0"/>
              <a:t>Contribute to the overall ET roadmap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Identifying potential gaps and defining responsibility roles for (civil engineering related) deliverables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Assisting in coordinating activities with local teams involved in the site studies. 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To be agreed upon not just by ETO, but also with the 2 (3?) local teams bidding for ET, both for the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deliverables</a:t>
            </a:r>
            <a:r>
              <a:rPr lang="en-US" sz="3200" dirty="0"/>
              <a:t> and also the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non-aligned schedules </a:t>
            </a:r>
            <a:r>
              <a:rPr lang="en-US" sz="3200" dirty="0"/>
              <a:t>of ETO, LTs &amp; ET-PP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Clarification on the approach of ETO-ED with local teams is also needed.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99C22F-8783-43A8-A762-E05A45743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450" y="2503790"/>
            <a:ext cx="7230541" cy="10003617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B8705B-1357-4689-94DE-1BE525BB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DC4BC-214E-41D7-BE83-1C8DEF319134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hlinkClick r:id="rId3"/>
              </a:rPr>
              <a:t>https://edms.cern.ch/document/3185053/1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165232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A60E80-46A3-4D01-86D2-72D3DBD02D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04D450-BD43-4359-9FF7-C56598F58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</a:t>
            </a:r>
            <a:r>
              <a:rPr lang="en-US" dirty="0" err="1"/>
              <a:t>Discrepencies</a:t>
            </a:r>
            <a:endParaRPr lang="nl-NL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98F089AA-13E3-4687-B4BD-913C90CFC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0272" y="2609528"/>
            <a:ext cx="8121072" cy="453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1C5A357-7289-4D1B-B33D-6CB1F9A68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134951"/>
              </p:ext>
            </p:extLst>
          </p:nvPr>
        </p:nvGraphicFramePr>
        <p:xfrm>
          <a:off x="1824684" y="2460373"/>
          <a:ext cx="10644815" cy="5217941"/>
        </p:xfrm>
        <a:graphic>
          <a:graphicData uri="http://schemas.openxmlformats.org/drawingml/2006/table">
            <a:tbl>
              <a:tblPr bandRow="1"/>
              <a:tblGrid>
                <a:gridCol w="362537">
                  <a:extLst>
                    <a:ext uri="{9D8B030D-6E8A-4147-A177-3AD203B41FA5}">
                      <a16:colId xmlns:a16="http://schemas.microsoft.com/office/drawing/2014/main" val="1869411186"/>
                    </a:ext>
                  </a:extLst>
                </a:gridCol>
                <a:gridCol w="3130926">
                  <a:extLst>
                    <a:ext uri="{9D8B030D-6E8A-4147-A177-3AD203B41FA5}">
                      <a16:colId xmlns:a16="http://schemas.microsoft.com/office/drawing/2014/main" val="1007274436"/>
                    </a:ext>
                  </a:extLst>
                </a:gridCol>
                <a:gridCol w="497149">
                  <a:extLst>
                    <a:ext uri="{9D8B030D-6E8A-4147-A177-3AD203B41FA5}">
                      <a16:colId xmlns:a16="http://schemas.microsoft.com/office/drawing/2014/main" val="313042170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64328532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2259084185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2555950423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224973749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513470292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41511469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642901569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370192986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1729315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607330257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311883183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3876838765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2566698220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859001645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102137363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4270925271"/>
                    </a:ext>
                  </a:extLst>
                </a:gridCol>
                <a:gridCol w="370098">
                  <a:extLst>
                    <a:ext uri="{9D8B030D-6E8A-4147-A177-3AD203B41FA5}">
                      <a16:colId xmlns:a16="http://schemas.microsoft.com/office/drawing/2014/main" val="2778696965"/>
                    </a:ext>
                  </a:extLst>
                </a:gridCol>
                <a:gridCol w="362537">
                  <a:extLst>
                    <a:ext uri="{9D8B030D-6E8A-4147-A177-3AD203B41FA5}">
                      <a16:colId xmlns:a16="http://schemas.microsoft.com/office/drawing/2014/main" val="1535279062"/>
                    </a:ext>
                  </a:extLst>
                </a:gridCol>
              </a:tblGrid>
              <a:tr h="368345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venir"/>
                          <a:ea typeface="Avenir"/>
                          <a:cs typeface="Avenir"/>
                        </a:rPr>
                        <a:t>Timeline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3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Dur (m)</a:t>
                      </a:r>
                      <a:endParaRPr lang="nl-NL" sz="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2022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2023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2024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2025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2026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748419"/>
                  </a:ext>
                </a:extLst>
              </a:tr>
              <a:tr h="368345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Activities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Q3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Q1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Q3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Q1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Q3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Q1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Q3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Q1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Q3</a:t>
                      </a:r>
                      <a:endParaRPr lang="nl-NL" sz="11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</a:t>
                      </a:r>
                      <a:endParaRPr lang="nl-NL" sz="11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466337"/>
                  </a:ext>
                </a:extLst>
              </a:tr>
              <a:tr h="368345">
                <a:tc gridSpan="2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EMR (Update May 2024)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911674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Construction Initial Model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552036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Data gathering, refining subsurface model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475480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Narrowing down construction scenarios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35673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Developing noise model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77180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Refined subsurface model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859538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Selection optimal trajectory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533759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Cost estimate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8270953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Bidbook defined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528723"/>
                  </a:ext>
                </a:extLst>
              </a:tr>
              <a:tr h="368345">
                <a:tc gridSpan="2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TETI (Update May 2024)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92400" marR="192400" marT="96200" marB="962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670648"/>
                  </a:ext>
                </a:extLst>
              </a:tr>
              <a:tr h="32561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PNNR ETIC_WP6 (30 MONTHS) - INFRASTRUCTURE STUDY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004132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Programming - Requirements Framework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926026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Drafting of Tender Documents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302282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PROCEDURE AND PROCUREMENT (control)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31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190110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Assignment Procedures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306522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STATES OF PROGRESS (SDA): contract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19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2834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EXECUTION OF THE SERVICE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19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647782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POSITIONING underground structures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374976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CONSTRUCTION underground structures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17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25004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Carrying out INVESTIGATIONS AND SURVEYS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13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97020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SURFACE Works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18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08535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Underground SYSTEMS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13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540005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Estimation of Costs and Schedule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2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859271"/>
                  </a:ext>
                </a:extLst>
              </a:tr>
              <a:tr h="1628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OPINIONS AND PERMISSIONS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18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Extend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nl-NL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44300" marR="14430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80268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7C42764-28A9-1B5D-E93C-EBC823FEF798}"/>
              </a:ext>
            </a:extLst>
          </p:cNvPr>
          <p:cNvSpPr txBox="1"/>
          <p:nvPr/>
        </p:nvSpPr>
        <p:spPr>
          <a:xfrm>
            <a:off x="20462838" y="696581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FF0000"/>
                </a:solidFill>
              </a:rPr>
              <a:t>End Jul 2026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15E5CD-6B38-44DB-9D76-A4EF21162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12" y="7848608"/>
            <a:ext cx="6785194" cy="390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0A81013-E87F-444E-9424-B9CBC25FF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032" y="7848609"/>
            <a:ext cx="6968351" cy="390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F7F0B5-CA73-55D4-C36D-FB14429ACA49}"/>
              </a:ext>
            </a:extLst>
          </p:cNvPr>
          <p:cNvSpPr txBox="1"/>
          <p:nvPr/>
        </p:nvSpPr>
        <p:spPr>
          <a:xfrm>
            <a:off x="7459819" y="11840305"/>
            <a:ext cx="739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</a:rPr>
              <a:t>TETI: End date Jun 2025 (now Oct 2025)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396F8-47A2-52AB-6E9D-22212164B8DC}"/>
              </a:ext>
            </a:extLst>
          </p:cNvPr>
          <p:cNvSpPr txBox="1"/>
          <p:nvPr/>
        </p:nvSpPr>
        <p:spPr>
          <a:xfrm>
            <a:off x="447943" y="11806774"/>
            <a:ext cx="5059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solidFill>
                  <a:srgbClr val="FF0000"/>
                </a:solidFill>
              </a:rPr>
              <a:t>EMR: End date 2026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A1D245-7504-4922-95E2-3E59CC138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8066" y="7858448"/>
            <a:ext cx="8419230" cy="4409992"/>
          </a:xfrm>
          <a:noFill/>
          <a:ln w="28575">
            <a:solidFill>
              <a:schemeClr val="accent1"/>
            </a:solidFill>
            <a:prstDash val="dash"/>
          </a:ln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sz="2800" dirty="0"/>
              <a:t>Initially intended to have a better understanding of the current plan of events and deadlines tied to civil engineering activities for ET. 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Then to agree upon deadlines of civil engineering related activities and deliverables.</a:t>
            </a:r>
          </a:p>
          <a:p>
            <a:pPr>
              <a:lnSpc>
                <a:spcPct val="170000"/>
              </a:lnSpc>
            </a:pPr>
            <a:r>
              <a:rPr lang="en-US" sz="2800" dirty="0"/>
              <a:t>Master schedule possible to be made?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2EE094-4EB7-4581-9355-35D1ECCF47DE}"/>
              </a:ext>
            </a:extLst>
          </p:cNvPr>
          <p:cNvSpPr txBox="1"/>
          <p:nvPr/>
        </p:nvSpPr>
        <p:spPr>
          <a:xfrm>
            <a:off x="4906711" y="11806774"/>
            <a:ext cx="2101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>
                <a:solidFill>
                  <a:srgbClr val="FF0000"/>
                </a:solidFill>
              </a:rPr>
              <a:t>Lusatsia</a:t>
            </a:r>
            <a:r>
              <a:rPr lang="en-US" sz="2400" dirty="0">
                <a:solidFill>
                  <a:srgbClr val="FF0000"/>
                </a:solidFill>
              </a:rPr>
              <a:t>: ?</a:t>
            </a:r>
          </a:p>
        </p:txBody>
      </p:sp>
    </p:spTree>
    <p:extLst>
      <p:ext uri="{BB962C8B-B14F-4D97-AF65-F5344CB8AC3E}">
        <p14:creationId xmlns:p14="http://schemas.microsoft.com/office/powerpoint/2010/main" val="332675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CEF1F-A9F9-45C0-BB44-39CA8C5D35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F376D4-73AF-460F-B0AA-4F2AA5E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behind the organization of the document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2205E-0EE4-42A6-B572-4D41FBB84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94" y="3626575"/>
            <a:ext cx="9865096" cy="6462849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7940F0-FC22-413E-978A-E547D2267240}"/>
              </a:ext>
            </a:extLst>
          </p:cNvPr>
          <p:cNvSpPr txBox="1"/>
          <p:nvPr/>
        </p:nvSpPr>
        <p:spPr>
          <a:xfrm>
            <a:off x="11230521" y="3761656"/>
            <a:ext cx="11464379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Grouping of the deliverables, partially work package/working group-based division, but subject to change if necessary, as many aspects are interrelated: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Standards and formats for site studies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Technical studies for subsurface assessment and risk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Design and construction feasibility assessment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Cost and time estimation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Environmental impact assessment, permits, and noise mitigation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Safety and security plan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Technical Infrastructure (underground and surface) </a:t>
            </a:r>
          </a:p>
        </p:txBody>
      </p:sp>
    </p:spTree>
    <p:extLst>
      <p:ext uri="{BB962C8B-B14F-4D97-AF65-F5344CB8AC3E}">
        <p14:creationId xmlns:p14="http://schemas.microsoft.com/office/powerpoint/2010/main" val="1955885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CEF1F-A9F9-45C0-BB44-39CA8C5D35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5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F376D4-73AF-460F-B0AA-4F2AA5EB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behind the organization of the document</a:t>
            </a:r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2228E9-D152-409A-978F-20CC75B2DB33}"/>
              </a:ext>
            </a:extLst>
          </p:cNvPr>
          <p:cNvSpPr txBox="1"/>
          <p:nvPr/>
        </p:nvSpPr>
        <p:spPr>
          <a:xfrm>
            <a:off x="670720" y="2897560"/>
            <a:ext cx="1678464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Each deliverable is linked to key information, including </a:t>
            </a:r>
          </a:p>
          <a:p>
            <a:pPr marL="457200" indent="-457200">
              <a:buFontTx/>
              <a:buChar char="-"/>
            </a:pPr>
            <a:r>
              <a:rPr lang="en-US" sz="2800" b="0" dirty="0">
                <a:latin typeface="+mn-lt"/>
              </a:rPr>
              <a:t>T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he </a:t>
            </a:r>
            <a:r>
              <a:rPr lang="en-US" sz="2800" i="0" u="none" strike="noStrike" dirty="0">
                <a:solidFill>
                  <a:srgbClr val="000000"/>
                </a:solidFill>
                <a:effectLst/>
                <a:latin typeface="+mn-lt"/>
              </a:rPr>
              <a:t>responsible unit 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for tasks or WPs, </a:t>
            </a:r>
          </a:p>
          <a:p>
            <a:pPr marL="457200" indent="-457200">
              <a:buFontTx/>
              <a:buChar char="-"/>
            </a:pPr>
            <a:r>
              <a:rPr lang="en-US" sz="2800" i="0" u="none" strike="noStrike" dirty="0">
                <a:solidFill>
                  <a:srgbClr val="000000"/>
                </a:solidFill>
                <a:effectLst/>
                <a:latin typeface="+mn-lt"/>
              </a:rPr>
              <a:t>Target delivery dates</a:t>
            </a:r>
            <a:r>
              <a:rPr lang="en-US" sz="2800" b="0" dirty="0">
                <a:latin typeface="+mn-lt"/>
              </a:rPr>
              <a:t>, which 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are not final and subject to change as new information regarding the timelines of ETO, ET-PP, and the local teams are agreed upon and inconsistencies are sorted out</a:t>
            </a:r>
          </a:p>
          <a:p>
            <a:pPr marL="457200" indent="-457200">
              <a:buFontTx/>
              <a:buChar char="-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Necessary </a:t>
            </a:r>
            <a:r>
              <a:rPr lang="en-US" sz="2800" i="0" u="none" strike="noStrike" dirty="0">
                <a:solidFill>
                  <a:srgbClr val="000000"/>
                </a:solidFill>
                <a:effectLst/>
                <a:latin typeface="+mn-lt"/>
              </a:rPr>
              <a:t>intermediate actions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, </a:t>
            </a:r>
          </a:p>
          <a:p>
            <a:pPr marL="457200" indent="-457200">
              <a:buFontTx/>
              <a:buChar char="-"/>
            </a:pPr>
            <a:r>
              <a:rPr lang="en-US" sz="2800" i="0" u="none" strike="noStrike" dirty="0">
                <a:solidFill>
                  <a:srgbClr val="000000"/>
                </a:solidFill>
                <a:effectLst/>
                <a:latin typeface="+mn-lt"/>
              </a:rPr>
              <a:t>prerequisites/required inputs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, and </a:t>
            </a:r>
          </a:p>
          <a:p>
            <a:pPr marL="457200" indent="-457200">
              <a:buFontTx/>
              <a:buChar char="-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its correspondence with the potential </a:t>
            </a:r>
            <a:r>
              <a:rPr lang="en-US" sz="2800" i="0" u="none" strike="noStrike" dirty="0">
                <a:solidFill>
                  <a:srgbClr val="000000"/>
                </a:solidFill>
                <a:effectLst/>
                <a:latin typeface="+mn-lt"/>
              </a:rPr>
              <a:t>WBS element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+mn-lt"/>
              </a:rPr>
              <a:t> (work in progress in ETO-PO).</a:t>
            </a:r>
            <a:endParaRPr lang="nl-NL" sz="2800" dirty="0"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F4C152C-4E7D-4B86-ABF5-32C0F56497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04443"/>
              </p:ext>
            </p:extLst>
          </p:nvPr>
        </p:nvGraphicFramePr>
        <p:xfrm>
          <a:off x="670720" y="6858000"/>
          <a:ext cx="23187342" cy="3075740"/>
        </p:xfrm>
        <a:graphic>
          <a:graphicData uri="http://schemas.openxmlformats.org/drawingml/2006/table">
            <a:tbl>
              <a:tblPr firstRow="1" firstCol="1" bandRow="1"/>
              <a:tblGrid>
                <a:gridCol w="818376">
                  <a:extLst>
                    <a:ext uri="{9D8B030D-6E8A-4147-A177-3AD203B41FA5}">
                      <a16:colId xmlns:a16="http://schemas.microsoft.com/office/drawing/2014/main" val="1136816733"/>
                    </a:ext>
                  </a:extLst>
                </a:gridCol>
                <a:gridCol w="7318528">
                  <a:extLst>
                    <a:ext uri="{9D8B030D-6E8A-4147-A177-3AD203B41FA5}">
                      <a16:colId xmlns:a16="http://schemas.microsoft.com/office/drawing/2014/main" val="2365003394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920119898"/>
                    </a:ext>
                  </a:extLst>
                </a:gridCol>
                <a:gridCol w="2251299">
                  <a:extLst>
                    <a:ext uri="{9D8B030D-6E8A-4147-A177-3AD203B41FA5}">
                      <a16:colId xmlns:a16="http://schemas.microsoft.com/office/drawing/2014/main" val="3476345656"/>
                    </a:ext>
                  </a:extLst>
                </a:gridCol>
                <a:gridCol w="3819092">
                  <a:extLst>
                    <a:ext uri="{9D8B030D-6E8A-4147-A177-3AD203B41FA5}">
                      <a16:colId xmlns:a16="http://schemas.microsoft.com/office/drawing/2014/main" val="942545491"/>
                    </a:ext>
                  </a:extLst>
                </a:gridCol>
                <a:gridCol w="4730809">
                  <a:extLst>
                    <a:ext uri="{9D8B030D-6E8A-4147-A177-3AD203B41FA5}">
                      <a16:colId xmlns:a16="http://schemas.microsoft.com/office/drawing/2014/main" val="1825552675"/>
                    </a:ext>
                  </a:extLst>
                </a:gridCol>
                <a:gridCol w="2088998">
                  <a:extLst>
                    <a:ext uri="{9D8B030D-6E8A-4147-A177-3AD203B41FA5}">
                      <a16:colId xmlns:a16="http://schemas.microsoft.com/office/drawing/2014/main" val="1579786337"/>
                    </a:ext>
                  </a:extLst>
                </a:gridCol>
              </a:tblGrid>
              <a:tr h="357456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28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Standards and Formats for Site Studies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644091"/>
                  </a:ext>
                </a:extLst>
              </a:tr>
              <a:tr h="1429820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Deliverable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Responsible Unit-Dept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Target Delivery</a:t>
                      </a: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Date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Intermediate actions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Prerequisite/ Input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Corresponding WBS Element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248297"/>
                  </a:ext>
                </a:extLst>
              </a:tr>
              <a:tr h="89363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3.1.1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Standards for data e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xchange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formats, BIM Modelling guidelines, and ET Modelling Coordination 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including process for model changes and updates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2024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Consultation with ET-PP WP8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onfirmed alignment with ET-PP WP8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410321"/>
                  </a:ext>
                </a:extLst>
              </a:tr>
              <a:tr h="29788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128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873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AF0311-6A8F-571C-F52C-D0C4D8E0BD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A180BF-DCD3-EBB8-AABE-F3FA73C11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and formats for site studies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6B5147B-9506-4596-B570-9DF53DECD8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896629"/>
              </p:ext>
            </p:extLst>
          </p:nvPr>
        </p:nvGraphicFramePr>
        <p:xfrm>
          <a:off x="11975976" y="2598641"/>
          <a:ext cx="12169353" cy="9838364"/>
        </p:xfrm>
        <a:graphic>
          <a:graphicData uri="http://schemas.openxmlformats.org/drawingml/2006/table">
            <a:tbl>
              <a:tblPr firstRow="1" firstCol="1" bandRow="1"/>
              <a:tblGrid>
                <a:gridCol w="659111">
                  <a:extLst>
                    <a:ext uri="{9D8B030D-6E8A-4147-A177-3AD203B41FA5}">
                      <a16:colId xmlns:a16="http://schemas.microsoft.com/office/drawing/2014/main" val="1511749441"/>
                    </a:ext>
                  </a:extLst>
                </a:gridCol>
                <a:gridCol w="5763604">
                  <a:extLst>
                    <a:ext uri="{9D8B030D-6E8A-4147-A177-3AD203B41FA5}">
                      <a16:colId xmlns:a16="http://schemas.microsoft.com/office/drawing/2014/main" val="2935361748"/>
                    </a:ext>
                  </a:extLst>
                </a:gridCol>
                <a:gridCol w="773573">
                  <a:extLst>
                    <a:ext uri="{9D8B030D-6E8A-4147-A177-3AD203B41FA5}">
                      <a16:colId xmlns:a16="http://schemas.microsoft.com/office/drawing/2014/main" val="4033138978"/>
                    </a:ext>
                  </a:extLst>
                </a:gridCol>
                <a:gridCol w="1029369">
                  <a:extLst>
                    <a:ext uri="{9D8B030D-6E8A-4147-A177-3AD203B41FA5}">
                      <a16:colId xmlns:a16="http://schemas.microsoft.com/office/drawing/2014/main" val="3723250738"/>
                    </a:ext>
                  </a:extLst>
                </a:gridCol>
                <a:gridCol w="1671062">
                  <a:extLst>
                    <a:ext uri="{9D8B030D-6E8A-4147-A177-3AD203B41FA5}">
                      <a16:colId xmlns:a16="http://schemas.microsoft.com/office/drawing/2014/main" val="569682307"/>
                    </a:ext>
                  </a:extLst>
                </a:gridCol>
                <a:gridCol w="1765577">
                  <a:extLst>
                    <a:ext uri="{9D8B030D-6E8A-4147-A177-3AD203B41FA5}">
                      <a16:colId xmlns:a16="http://schemas.microsoft.com/office/drawing/2014/main" val="2216629172"/>
                    </a:ext>
                  </a:extLst>
                </a:gridCol>
                <a:gridCol w="507057">
                  <a:extLst>
                    <a:ext uri="{9D8B030D-6E8A-4147-A177-3AD203B41FA5}">
                      <a16:colId xmlns:a16="http://schemas.microsoft.com/office/drawing/2014/main" val="3466122824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Standards and Formats for Site Studies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874605"/>
                  </a:ext>
                </a:extLst>
              </a:tr>
              <a:tr h="139442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Unit-Dept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Date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Prerequisite / Input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737826"/>
                  </a:ext>
                </a:extLst>
              </a:tr>
              <a:tr h="8873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3.1.1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Standards for data e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xchange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formats, BIM Modelling guidelines, and ET Modelling Coordination 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including process for model changes and updates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ETO-CE, ETO-PO</a:t>
                      </a:r>
                      <a:r>
                        <a:rPr lang="en-GB" sz="140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QA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</a:t>
                      </a:r>
                      <a:r>
                        <a:rPr lang="en-GB" sz="140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202</a:t>
                      </a:r>
                      <a:r>
                        <a:rPr lang="en-GB" sz="140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Consultation with ET-PP WP8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onfirmed alignment with ET-PP WP8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539972"/>
                  </a:ext>
                </a:extLst>
              </a:tr>
              <a:tr h="6338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3.1.2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Model-based analysis methods (Cost estimation/verification, GIS-BIM combination, Take offs,  …)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ETO-CE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Q1 2025?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762403"/>
                  </a:ext>
                </a:extLst>
              </a:tr>
              <a:tr h="12676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3.1.3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Validation procedures/review procedures 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ETO-PO, ETC (</a:t>
                      </a: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science case)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 2025?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Consultation and approval from ETO needed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before delivering any docs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 approval and </a:t>
                      </a: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ETC 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1489251"/>
                  </a:ext>
                </a:extLst>
              </a:tr>
              <a:tr h="86200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Cost standards and validation methodology (CE related only)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ETO-CE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2024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Ref.doc on methodology 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CERN-CE MOU</a:t>
                      </a:r>
                      <a:endParaRPr lang="en-US" sz="1400" u="none" strike="noStrik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effectLst/>
                          <a:latin typeface="Avenir"/>
                          <a:ea typeface="Avenir"/>
                          <a:cs typeface="Avenir"/>
                        </a:rPr>
                        <a:t>alignment with ETO-PO</a:t>
                      </a:r>
                      <a:endParaRPr lang="en-US" sz="1400" u="none" strike="noStrik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7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665766"/>
                  </a:ext>
                </a:extLst>
              </a:tr>
              <a:tr h="76693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3.1.5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Risk standards and validation methodology (CE related only)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ETO-PO and ETO-CE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Q2 2025?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Ref.doc on methodology</a:t>
                      </a:r>
                      <a:r>
                        <a:rPr lang="en-GB" sz="140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; has to be integrated in the general methodology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CERN-CE M</a:t>
                      </a:r>
                      <a:r>
                        <a:rPr lang="en-GB" sz="1400" u="none" strike="noStrike">
                          <a:effectLst/>
                          <a:latin typeface="Avenir"/>
                          <a:ea typeface="Avenir"/>
                          <a:cs typeface="Avenir"/>
                        </a:rPr>
                        <a:t>o</a:t>
                      </a:r>
                      <a:r>
                        <a:rPr lang="en-GB" sz="14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U specifically for geohazards?</a:t>
                      </a:r>
                      <a:endParaRPr lang="en-US" sz="14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>
                          <a:effectLst/>
                          <a:latin typeface="Avenir"/>
                          <a:ea typeface="Avenir"/>
                          <a:cs typeface="Avenir"/>
                        </a:rPr>
                        <a:t>local &amp; intl. code compliant</a:t>
                      </a:r>
                      <a:endParaRPr lang="en-US" sz="14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10, 5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3822615"/>
                  </a:ext>
                </a:extLst>
              </a:tr>
              <a:tr h="42466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3.1.6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Preliminary TDR CE underground infrastructure (from PBS ?)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 CE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2026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Overall agreement on the methodology is needed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PBS is fully reviewed sept. 24</a:t>
                      </a:r>
                      <a:endParaRPr lang="en-US" sz="14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CERN-MOU</a:t>
                      </a:r>
                      <a:endParaRPr lang="en-US" sz="14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6378975"/>
                  </a:ext>
                </a:extLst>
              </a:tr>
              <a:tr h="6338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3.1.7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Reference schedule for preparation, construction, and implementation of CE works (ROADMAP) 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</a:t>
                      </a: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PO and ETO-CE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Q1 2025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Alignment with LTs schedules.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 acceptance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85192"/>
                  </a:ext>
                </a:extLst>
              </a:tr>
              <a:tr h="6338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3.1.8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Process for changes request of detector configuration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ETO-PO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Q4 2024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On-going informally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ETC-ISB approval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4880279"/>
                  </a:ext>
                </a:extLst>
              </a:tr>
              <a:tr h="19648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3.1.9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ET reference detector layout(s)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ETC and ETO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Ref. detector layout - triangle: Q4 2024?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2L: Q1 2025?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Ref. Detector layout in collaboration with ETC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Ref. optical layout, ETC collaboration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834239"/>
                  </a:ext>
                </a:extLst>
              </a:tr>
              <a:tr h="16479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3.1.10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ET baseline civil infrastructure layout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ETO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Baseline civil infrastructure layout Q4 2026?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Ref. Technical Infrastructure layout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ETC input, configuration decision has been made</a:t>
                      </a:r>
                      <a:endParaRPr lang="en-US" sz="1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17840" marR="1784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3210563"/>
                  </a:ext>
                </a:extLst>
              </a:tr>
            </a:tbl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6E0DAD15-17EF-5F77-5B60-480E5570A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8438" y="1846263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961AAB-DD4A-4B93-AD48-BB04A44F27F5}"/>
              </a:ext>
            </a:extLst>
          </p:cNvPr>
          <p:cNvSpPr txBox="1"/>
          <p:nvPr/>
        </p:nvSpPr>
        <p:spPr>
          <a:xfrm>
            <a:off x="1689099" y="4121696"/>
            <a:ext cx="8674531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Standardize the modelling work methodology for the ET engineering group and to prevent issues related to model compatibility and coordination</a:t>
            </a:r>
            <a:endParaRPr lang="nl-NL" sz="200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48AD1-80B1-4661-84AC-40D407FA979A}"/>
              </a:ext>
            </a:extLst>
          </p:cNvPr>
          <p:cNvSpPr txBox="1"/>
          <p:nvPr/>
        </p:nvSpPr>
        <p:spPr>
          <a:xfrm>
            <a:off x="4747007" y="5129808"/>
            <a:ext cx="5616624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With the initial aim to aid the ET taskforce work</a:t>
            </a:r>
            <a:endParaRPr lang="nl-NL" sz="2000" b="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A3D0595-2E56-4731-A659-7C1C3279B251}"/>
              </a:ext>
            </a:extLst>
          </p:cNvPr>
          <p:cNvCxnSpPr/>
          <p:nvPr/>
        </p:nvCxnSpPr>
        <p:spPr bwMode="auto">
          <a:xfrm flipH="1">
            <a:off x="10535816" y="4475639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DD443B9-39A2-430E-8654-6035954D8D78}"/>
              </a:ext>
            </a:extLst>
          </p:cNvPr>
          <p:cNvCxnSpPr/>
          <p:nvPr/>
        </p:nvCxnSpPr>
        <p:spPr bwMode="auto">
          <a:xfrm flipH="1">
            <a:off x="10535816" y="5345832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E21EB8E-EE28-451B-AD32-92643DFBA6EA}"/>
              </a:ext>
            </a:extLst>
          </p:cNvPr>
          <p:cNvSpPr txBox="1"/>
          <p:nvPr/>
        </p:nvSpPr>
        <p:spPr>
          <a:xfrm>
            <a:off x="3767064" y="5911353"/>
            <a:ext cx="6596566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dirty="0"/>
              <a:t>High priority/urgency, since it is a bottleneck in the delivery process of any other document from ETO</a:t>
            </a:r>
            <a:endParaRPr lang="nl-NL" sz="2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E43E87F-D265-4F19-826B-9FDB4103B38D}"/>
              </a:ext>
            </a:extLst>
          </p:cNvPr>
          <p:cNvCxnSpPr/>
          <p:nvPr/>
        </p:nvCxnSpPr>
        <p:spPr bwMode="auto">
          <a:xfrm flipH="1">
            <a:off x="10535816" y="6288847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3C18F38-0332-4C45-B95F-48CCED72F98A}"/>
              </a:ext>
            </a:extLst>
          </p:cNvPr>
          <p:cNvSpPr txBox="1"/>
          <p:nvPr/>
        </p:nvSpPr>
        <p:spPr>
          <a:xfrm>
            <a:off x="3901295" y="6871058"/>
            <a:ext cx="6462336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Common methodology for attributing the maturity level of the CE design and subsequent cost estimation</a:t>
            </a:r>
            <a:endParaRPr lang="nl-NL" sz="2000" b="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611504-DC17-4037-A9EA-5557839A2F91}"/>
              </a:ext>
            </a:extLst>
          </p:cNvPr>
          <p:cNvCxnSpPr/>
          <p:nvPr/>
        </p:nvCxnSpPr>
        <p:spPr bwMode="auto">
          <a:xfrm flipH="1">
            <a:off x="10535816" y="7189919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2C902FA-04FD-47E6-8095-AF1E6A8A2841}"/>
              </a:ext>
            </a:extLst>
          </p:cNvPr>
          <p:cNvSpPr txBox="1"/>
          <p:nvPr/>
        </p:nvSpPr>
        <p:spPr>
          <a:xfrm>
            <a:off x="3901295" y="7923605"/>
            <a:ext cx="6462336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Connected to risk campaign conducted by ETO-PO</a:t>
            </a:r>
            <a:endParaRPr lang="nl-NL" sz="2000" b="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077F36C-8C53-4DBF-AD6A-D872B47749F8}"/>
              </a:ext>
            </a:extLst>
          </p:cNvPr>
          <p:cNvCxnSpPr/>
          <p:nvPr/>
        </p:nvCxnSpPr>
        <p:spPr bwMode="auto">
          <a:xfrm flipH="1">
            <a:off x="10535816" y="8154144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3C305A8-DAD9-40FC-AFF2-BDBA58D4AD93}"/>
              </a:ext>
            </a:extLst>
          </p:cNvPr>
          <p:cNvSpPr txBox="1"/>
          <p:nvPr/>
        </p:nvSpPr>
        <p:spPr>
          <a:xfrm>
            <a:off x="3407022" y="8621130"/>
            <a:ext cx="6949761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To include (among other things) the comparison of the design of all bidding sites. Timeline to be discussed further</a:t>
            </a:r>
            <a:endParaRPr lang="nl-NL" sz="2000" b="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5C4DD8D-AA1F-4941-ABC3-13D97C923ADB}"/>
              </a:ext>
            </a:extLst>
          </p:cNvPr>
          <p:cNvCxnSpPr/>
          <p:nvPr/>
        </p:nvCxnSpPr>
        <p:spPr bwMode="auto">
          <a:xfrm flipH="1">
            <a:off x="10535816" y="9034042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AD09E76-0BCF-41A0-85B5-FE4147A0B240}"/>
              </a:ext>
            </a:extLst>
          </p:cNvPr>
          <p:cNvSpPr txBox="1"/>
          <p:nvPr/>
        </p:nvSpPr>
        <p:spPr>
          <a:xfrm>
            <a:off x="3407023" y="9482226"/>
            <a:ext cx="6956607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Overall ET roadmap related to civil engineering deliverables</a:t>
            </a:r>
            <a:endParaRPr lang="nl-NL" sz="2000" b="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6B5E9D2-FBF0-4120-873E-EA4AC241BDE3}"/>
              </a:ext>
            </a:extLst>
          </p:cNvPr>
          <p:cNvCxnSpPr/>
          <p:nvPr/>
        </p:nvCxnSpPr>
        <p:spPr bwMode="auto">
          <a:xfrm flipH="1">
            <a:off x="10535816" y="9687784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39090CA-1DFC-42F4-9F7C-435F4A14BF28}"/>
              </a:ext>
            </a:extLst>
          </p:cNvPr>
          <p:cNvSpPr txBox="1"/>
          <p:nvPr/>
        </p:nvSpPr>
        <p:spPr>
          <a:xfrm>
            <a:off x="5567264" y="10098360"/>
            <a:ext cx="4796367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Currently “taken over” by ET Taskforce?</a:t>
            </a:r>
            <a:endParaRPr lang="nl-NL" sz="2000" b="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861681-85FD-4BE4-9E8E-0B884DD7D60D}"/>
              </a:ext>
            </a:extLst>
          </p:cNvPr>
          <p:cNvCxnSpPr/>
          <p:nvPr/>
        </p:nvCxnSpPr>
        <p:spPr bwMode="auto">
          <a:xfrm flipH="1">
            <a:off x="10559832" y="10298415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02A55E4-7EB2-4297-ABCB-AAA8E71A7EB4}"/>
              </a:ext>
            </a:extLst>
          </p:cNvPr>
          <p:cNvSpPr txBox="1"/>
          <p:nvPr/>
        </p:nvSpPr>
        <p:spPr>
          <a:xfrm>
            <a:off x="6359352" y="10802389"/>
            <a:ext cx="4004279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Timeline to be discussed further</a:t>
            </a:r>
            <a:endParaRPr lang="nl-NL" sz="2000" b="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F709135-859E-4AE4-B2D7-9319055F1BDB}"/>
              </a:ext>
            </a:extLst>
          </p:cNvPr>
          <p:cNvCxnSpPr/>
          <p:nvPr/>
        </p:nvCxnSpPr>
        <p:spPr bwMode="auto">
          <a:xfrm flipH="1">
            <a:off x="10559832" y="11002444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61AD6F8-0432-4A40-945C-89736ADA2F5B}"/>
              </a:ext>
            </a:extLst>
          </p:cNvPr>
          <p:cNvSpPr txBox="1"/>
          <p:nvPr/>
        </p:nvSpPr>
        <p:spPr>
          <a:xfrm>
            <a:off x="6359352" y="11779342"/>
            <a:ext cx="3997432" cy="40011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Timeline to be discussed further</a:t>
            </a:r>
            <a:endParaRPr lang="nl-NL" sz="2000" b="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90AD025-3467-4554-93B9-1722434FDA5E}"/>
              </a:ext>
            </a:extLst>
          </p:cNvPr>
          <p:cNvCxnSpPr/>
          <p:nvPr/>
        </p:nvCxnSpPr>
        <p:spPr bwMode="auto">
          <a:xfrm flipH="1">
            <a:off x="10528969" y="12009881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7894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E9E10-FA82-7C83-AE31-AA488828A8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C015B5-616C-9616-59F5-A655DF3C8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studies for subsurface assessment and risk analysis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E9F655-511B-274A-D7FD-4DB121E2A9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473217"/>
              </p:ext>
            </p:extLst>
          </p:nvPr>
        </p:nvGraphicFramePr>
        <p:xfrm>
          <a:off x="12097000" y="3453455"/>
          <a:ext cx="11737304" cy="5924825"/>
        </p:xfrm>
        <a:graphic>
          <a:graphicData uri="http://schemas.openxmlformats.org/drawingml/2006/table">
            <a:tbl>
              <a:tblPr firstRow="1" firstCol="1" bandRow="1"/>
              <a:tblGrid>
                <a:gridCol w="608221">
                  <a:extLst>
                    <a:ext uri="{9D8B030D-6E8A-4147-A177-3AD203B41FA5}">
                      <a16:colId xmlns:a16="http://schemas.microsoft.com/office/drawing/2014/main" val="1672577562"/>
                    </a:ext>
                  </a:extLst>
                </a:gridCol>
                <a:gridCol w="5135771">
                  <a:extLst>
                    <a:ext uri="{9D8B030D-6E8A-4147-A177-3AD203B41FA5}">
                      <a16:colId xmlns:a16="http://schemas.microsoft.com/office/drawing/2014/main" val="683797873"/>
                    </a:ext>
                  </a:extLst>
                </a:gridCol>
                <a:gridCol w="998167">
                  <a:extLst>
                    <a:ext uri="{9D8B030D-6E8A-4147-A177-3AD203B41FA5}">
                      <a16:colId xmlns:a16="http://schemas.microsoft.com/office/drawing/2014/main" val="3262765676"/>
                    </a:ext>
                  </a:extLst>
                </a:gridCol>
                <a:gridCol w="1462310">
                  <a:extLst>
                    <a:ext uri="{9D8B030D-6E8A-4147-A177-3AD203B41FA5}">
                      <a16:colId xmlns:a16="http://schemas.microsoft.com/office/drawing/2014/main" val="1035379372"/>
                    </a:ext>
                  </a:extLst>
                </a:gridCol>
                <a:gridCol w="1358784">
                  <a:extLst>
                    <a:ext uri="{9D8B030D-6E8A-4147-A177-3AD203B41FA5}">
                      <a16:colId xmlns:a16="http://schemas.microsoft.com/office/drawing/2014/main" val="248535049"/>
                    </a:ext>
                  </a:extLst>
                </a:gridCol>
                <a:gridCol w="1341067">
                  <a:extLst>
                    <a:ext uri="{9D8B030D-6E8A-4147-A177-3AD203B41FA5}">
                      <a16:colId xmlns:a16="http://schemas.microsoft.com/office/drawing/2014/main" val="566706602"/>
                    </a:ext>
                  </a:extLst>
                </a:gridCol>
                <a:gridCol w="832984">
                  <a:extLst>
                    <a:ext uri="{9D8B030D-6E8A-4147-A177-3AD203B41FA5}">
                      <a16:colId xmlns:a16="http://schemas.microsoft.com/office/drawing/2014/main" val="1874235979"/>
                    </a:ext>
                  </a:extLst>
                </a:gridCol>
              </a:tblGrid>
              <a:tr h="144191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Technical Studies for Subsurface Assessment and Risk Analysis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583730"/>
                  </a:ext>
                </a:extLst>
              </a:tr>
              <a:tr h="865145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2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Prerequisite/ Input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07850"/>
                  </a:ext>
                </a:extLst>
              </a:tr>
              <a:tr h="4629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3.2.1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Data collection &amp; surface surveying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909786"/>
                  </a:ext>
                </a:extLst>
              </a:tr>
              <a:tr h="4629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3.2.2</a:t>
                      </a:r>
                      <a:endParaRPr lang="en-US" sz="2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Borehole campaigns at potential vertex locations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635935"/>
                  </a:ext>
                </a:extLst>
              </a:tr>
              <a:tr h="4629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3.2.3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Avenir"/>
                        </a:rPr>
                        <a:t>Borehole campaigns at potential tunnel locations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8975873"/>
                  </a:ext>
                </a:extLst>
              </a:tr>
              <a:tr h="46292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3.2.4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Prospection and laboratory testing report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26247"/>
                  </a:ext>
                </a:extLst>
              </a:tr>
              <a:tr h="59519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3.2.5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3D geological and hydrogeological model 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2026(EMR), 02/2026 (WP4)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3379969"/>
                  </a:ext>
                </a:extLst>
              </a:tr>
              <a:tr h="135475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3.2.6</a:t>
                      </a:r>
                      <a:endParaRPr lang="en-US" sz="2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Geotechnical Interpretive Report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WP4 coordination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effectLst/>
                          <a:latin typeface="Avenir"/>
                          <a:ea typeface="Avenir"/>
                          <a:cs typeface="Avenir"/>
                        </a:rPr>
                        <a:t>Input from WP4</a:t>
                      </a:r>
                      <a:endParaRPr lang="en-US" sz="1800" u="none" strike="noStrik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effectLst/>
                          <a:latin typeface="Avenir"/>
                          <a:ea typeface="Avenir"/>
                          <a:cs typeface="Avenir"/>
                        </a:rPr>
                        <a:t>General ET layout</a:t>
                      </a:r>
                      <a:endParaRPr lang="en-US" sz="1800" u="none" strike="noStrik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buFont typeface="Symbol" panose="05050102010706020507" pitchFamily="18" charset="2"/>
                        <a:buChar char="-"/>
                      </a:pPr>
                      <a:r>
                        <a:rPr lang="en-GB" sz="1400" u="none" strike="noStrike" dirty="0">
                          <a:effectLst/>
                          <a:latin typeface="Avenir"/>
                          <a:ea typeface="Avenir"/>
                          <a:cs typeface="Avenir"/>
                        </a:rPr>
                        <a:t>Reviewed by CERN</a:t>
                      </a:r>
                      <a:r>
                        <a:rPr lang="en-GB" sz="1400" u="none" strike="noStrike" dirty="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(CE MOU)</a:t>
                      </a:r>
                      <a:endParaRPr lang="en-US" sz="1800" u="none" strike="noStrik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8.2</a:t>
                      </a:r>
                      <a:endParaRPr lang="en-US" sz="1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4036" marR="44036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878773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A8B82472-B558-8118-A1DB-4068AB9A9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4525" y="314960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BE2AD1-8C5E-45FB-B29F-3C4474E1E9D2}"/>
              </a:ext>
            </a:extLst>
          </p:cNvPr>
          <p:cNvSpPr txBox="1"/>
          <p:nvPr/>
        </p:nvSpPr>
        <p:spPr>
          <a:xfrm>
            <a:off x="613250" y="5139047"/>
            <a:ext cx="9558247" cy="101566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Separate activities usually with/without their own separate reports, leading to the end product of the site characterization chapter in the “</a:t>
            </a:r>
            <a:r>
              <a:rPr lang="en-US" sz="2000" b="0" dirty="0" err="1"/>
              <a:t>bidbook</a:t>
            </a:r>
            <a:r>
              <a:rPr lang="en-US" sz="2000" b="0" dirty="0"/>
              <a:t>” and/or a GIR (or equivalent) for engineering purposes</a:t>
            </a:r>
            <a:endParaRPr lang="nl-NL" sz="2000" b="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E6A9B2-E43F-4AFB-9C9C-5CFE032527E2}"/>
              </a:ext>
            </a:extLst>
          </p:cNvPr>
          <p:cNvCxnSpPr/>
          <p:nvPr/>
        </p:nvCxnSpPr>
        <p:spPr bwMode="auto">
          <a:xfrm flipH="1" flipV="1">
            <a:off x="10469697" y="5591640"/>
            <a:ext cx="1434271" cy="3324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7112108-3125-45CE-BAE5-3FC31C851A77}"/>
              </a:ext>
            </a:extLst>
          </p:cNvPr>
          <p:cNvCxnSpPr/>
          <p:nvPr/>
        </p:nvCxnSpPr>
        <p:spPr bwMode="auto">
          <a:xfrm flipH="1" flipV="1">
            <a:off x="10469697" y="5862682"/>
            <a:ext cx="1434271" cy="7712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BB7DACE-3BDA-406E-8410-6FE971A2CDFF}"/>
              </a:ext>
            </a:extLst>
          </p:cNvPr>
          <p:cNvCxnSpPr/>
          <p:nvPr/>
        </p:nvCxnSpPr>
        <p:spPr bwMode="auto">
          <a:xfrm flipH="1">
            <a:off x="10469697" y="5333496"/>
            <a:ext cx="1434272" cy="1080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6B3475-51D4-4508-8BD0-24750315D9D2}"/>
              </a:ext>
            </a:extLst>
          </p:cNvPr>
          <p:cNvCxnSpPr/>
          <p:nvPr/>
        </p:nvCxnSpPr>
        <p:spPr bwMode="auto">
          <a:xfrm flipH="1">
            <a:off x="10469697" y="4685424"/>
            <a:ext cx="1434270" cy="5841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E30BFD-6B47-4B7D-B035-D2354A99EC3E}"/>
              </a:ext>
            </a:extLst>
          </p:cNvPr>
          <p:cNvCxnSpPr/>
          <p:nvPr/>
        </p:nvCxnSpPr>
        <p:spPr bwMode="auto">
          <a:xfrm flipH="1" flipV="1">
            <a:off x="10469699" y="6096837"/>
            <a:ext cx="1434268" cy="11792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77E2D78-55F5-48B1-B57F-EAB77CE1DE96}"/>
              </a:ext>
            </a:extLst>
          </p:cNvPr>
          <p:cNvSpPr txBox="1"/>
          <p:nvPr/>
        </p:nvSpPr>
        <p:spPr>
          <a:xfrm>
            <a:off x="613250" y="7554347"/>
            <a:ext cx="9558247" cy="1323439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rtl="0">
              <a:spcBef>
                <a:spcPts val="600"/>
              </a:spcBef>
              <a:spcAft>
                <a:spcPts val="0"/>
              </a:spcAft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Geotechnical Interpretive Report (GIR) </a:t>
            </a:r>
            <a:r>
              <a:rPr lang="en-US" sz="2000" i="0" u="none" strike="noStrike" dirty="0">
                <a:solidFill>
                  <a:srgbClr val="000000"/>
                </a:solidFill>
                <a:effectLst/>
                <a:latin typeface="+mn-lt"/>
              </a:rPr>
              <a:t>or equivalent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+mn-lt"/>
              </a:rPr>
              <a:t>: A factual report on geophysical and geotechnical site investigation along with the data interpretation, and the associated field investigations and laboratory tests. In this case, it acts as a summary and conclusion of the previous deliverables within this section.</a:t>
            </a:r>
            <a:endParaRPr lang="en-US" sz="2000" b="0" dirty="0">
              <a:effectLst/>
              <a:latin typeface="+mn-lt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ADBE743-8414-471E-ACEA-5FA665899F34}"/>
              </a:ext>
            </a:extLst>
          </p:cNvPr>
          <p:cNvCxnSpPr/>
          <p:nvPr/>
        </p:nvCxnSpPr>
        <p:spPr bwMode="auto">
          <a:xfrm flipH="1">
            <a:off x="10469697" y="8216066"/>
            <a:ext cx="143427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76731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939B6A-7EBE-0A2A-2CE0-856E53CD6D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7AB6F1-A86E-F1FD-A62D-276CA7227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dirty="0"/>
              <a:t>Design and construction feasibility assessment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F2B3FF-3752-8208-5BF3-48AE3AA8A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157467"/>
              </p:ext>
            </p:extLst>
          </p:nvPr>
        </p:nvGraphicFramePr>
        <p:xfrm>
          <a:off x="10337800" y="2703512"/>
          <a:ext cx="13303590" cy="9681479"/>
        </p:xfrm>
        <a:graphic>
          <a:graphicData uri="http://schemas.openxmlformats.org/drawingml/2006/table">
            <a:tbl>
              <a:tblPr firstRow="1" firstCol="1" bandRow="1"/>
              <a:tblGrid>
                <a:gridCol w="690145">
                  <a:extLst>
                    <a:ext uri="{9D8B030D-6E8A-4147-A177-3AD203B41FA5}">
                      <a16:colId xmlns:a16="http://schemas.microsoft.com/office/drawing/2014/main" val="1756759510"/>
                    </a:ext>
                  </a:extLst>
                </a:gridCol>
                <a:gridCol w="5827539">
                  <a:extLst>
                    <a:ext uri="{9D8B030D-6E8A-4147-A177-3AD203B41FA5}">
                      <a16:colId xmlns:a16="http://schemas.microsoft.com/office/drawing/2014/main" val="530917123"/>
                    </a:ext>
                  </a:extLst>
                </a:gridCol>
                <a:gridCol w="1132618">
                  <a:extLst>
                    <a:ext uri="{9D8B030D-6E8A-4147-A177-3AD203B41FA5}">
                      <a16:colId xmlns:a16="http://schemas.microsoft.com/office/drawing/2014/main" val="2021208265"/>
                    </a:ext>
                  </a:extLst>
                </a:gridCol>
                <a:gridCol w="1659277">
                  <a:extLst>
                    <a:ext uri="{9D8B030D-6E8A-4147-A177-3AD203B41FA5}">
                      <a16:colId xmlns:a16="http://schemas.microsoft.com/office/drawing/2014/main" val="1419593314"/>
                    </a:ext>
                  </a:extLst>
                </a:gridCol>
                <a:gridCol w="1527121">
                  <a:extLst>
                    <a:ext uri="{9D8B030D-6E8A-4147-A177-3AD203B41FA5}">
                      <a16:colId xmlns:a16="http://schemas.microsoft.com/office/drawing/2014/main" val="1863380478"/>
                    </a:ext>
                  </a:extLst>
                </a:gridCol>
                <a:gridCol w="1233445">
                  <a:extLst>
                    <a:ext uri="{9D8B030D-6E8A-4147-A177-3AD203B41FA5}">
                      <a16:colId xmlns:a16="http://schemas.microsoft.com/office/drawing/2014/main" val="757110578"/>
                    </a:ext>
                  </a:extLst>
                </a:gridCol>
                <a:gridCol w="1233445">
                  <a:extLst>
                    <a:ext uri="{9D8B030D-6E8A-4147-A177-3AD203B41FA5}">
                      <a16:colId xmlns:a16="http://schemas.microsoft.com/office/drawing/2014/main" val="4214827434"/>
                    </a:ext>
                  </a:extLst>
                </a:gridCol>
              </a:tblGrid>
              <a:tr h="130935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Design and Construction Feasibility Assessment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335870"/>
                  </a:ext>
                </a:extLst>
              </a:tr>
              <a:tr h="1047482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20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Prerequisite/Input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12834"/>
                  </a:ext>
                </a:extLst>
              </a:tr>
              <a:tr h="117841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3.3.1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Report on p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ositioning/Location Scenarios of underground design (Triangle and 2L)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Requirements, General ET layout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994323"/>
                  </a:ext>
                </a:extLst>
              </a:tr>
              <a:tr h="288057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3.3.2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Drawings and conceptual design of underground structure (including resulting surface structures) for: 1. Caverns, 2. Tunnels, 3.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Intersurface connections (access tunnels/shafts, boreholes, etc.)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, 4. Technical rooms, 5. Dewatering, 6. Emergency exits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, 7. Monitoring systems, 8. O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ther auxiliary structures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Requirements, ET reference layout, defined requested minimum level of detail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9165998"/>
                  </a:ext>
                </a:extLst>
              </a:tr>
              <a:tr h="117841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3.3.3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Report on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optimised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 construction solutions for the underground facility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in consultation with ETO-ETC  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Requirements, General ET layout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31475"/>
                  </a:ext>
                </a:extLst>
              </a:tr>
              <a:tr h="916546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3.3.4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Logistics plan during construction including: 1. Layout of the construction site(s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), 2.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Personne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l, 3.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Flow of equipment and materia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Avenir"/>
                        </a:rPr>
                        <a:t>l, 4.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Transportation of structural components from surface to underground site level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ED input needed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8099553"/>
                  </a:ext>
                </a:extLst>
              </a:tr>
              <a:tr h="7856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3.3.5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Construction risk assessment</a:t>
                      </a:r>
                      <a:endParaRPr lang="en-US" sz="24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</a:t>
                      </a:r>
                      <a:endParaRPr lang="en-US" sz="16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ETO inputs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2.2, 3.5, 9, 10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9975670"/>
                  </a:ext>
                </a:extLst>
              </a:tr>
              <a:tr h="117841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3.3.6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Specific reports on the feasibility of construction solutions able to mitigate level of noise </a:t>
                      </a:r>
                      <a:endParaRPr lang="en-US" sz="24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in consultation with ETO-ETC</a:t>
                      </a:r>
                      <a:endParaRPr lang="en-US" sz="16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</a:t>
                      </a:r>
                      <a:endParaRPr lang="en-US" sz="16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ISB input needed, ET-PP WP4/SCB</a:t>
                      </a:r>
                      <a:endParaRPr lang="en-US" sz="16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dirty="0">
                          <a:effectLst/>
                          <a:latin typeface="Avenir"/>
                          <a:ea typeface="Avenir"/>
                          <a:cs typeface="Avenir"/>
                        </a:rPr>
                        <a:t>2.2, 9</a:t>
                      </a:r>
                      <a:endParaRPr lang="en-US" sz="16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58921" marR="58921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615824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7C348B3B-0867-1FC8-B6AD-805BFCBD0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37800" y="2517775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F7F40B-555D-4E37-9A4F-EE47E8D50D1C}"/>
              </a:ext>
            </a:extLst>
          </p:cNvPr>
          <p:cNvSpPr txBox="1"/>
          <p:nvPr/>
        </p:nvSpPr>
        <p:spPr>
          <a:xfrm>
            <a:off x="166664" y="4049688"/>
            <a:ext cx="8550568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Report on positioning, including showing the compliance with all the needed local requirements to host and strategy to build ET at the location</a:t>
            </a:r>
            <a:endParaRPr lang="nl-NL" sz="2000" b="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1EDCF66-060D-4399-8D0A-CB0C781F85DC}"/>
              </a:ext>
            </a:extLst>
          </p:cNvPr>
          <p:cNvCxnSpPr/>
          <p:nvPr/>
        </p:nvCxnSpPr>
        <p:spPr bwMode="auto">
          <a:xfrm flipH="1">
            <a:off x="8889417" y="4280227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7253FA4-0D04-4AB0-B85E-3E7D168BD472}"/>
              </a:ext>
            </a:extLst>
          </p:cNvPr>
          <p:cNvSpPr txBox="1"/>
          <p:nvPr/>
        </p:nvSpPr>
        <p:spPr>
          <a:xfrm>
            <a:off x="2254896" y="5384448"/>
            <a:ext cx="6462336" cy="101566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Level of detail according to the specified maturity level.</a:t>
            </a:r>
          </a:p>
          <a:p>
            <a:pPr algn="r"/>
            <a:r>
              <a:rPr lang="en-US" sz="2000" b="0" dirty="0"/>
              <a:t>Compliant with all relevant local/international standards/best practices</a:t>
            </a:r>
            <a:endParaRPr lang="nl-NL" sz="2000" b="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69CB2C-D261-468D-981D-2ED6D641C060}"/>
              </a:ext>
            </a:extLst>
          </p:cNvPr>
          <p:cNvCxnSpPr/>
          <p:nvPr/>
        </p:nvCxnSpPr>
        <p:spPr bwMode="auto">
          <a:xfrm flipH="1">
            <a:off x="8889417" y="5720387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056804-8120-4F0A-B413-369FBDD1894C}"/>
              </a:ext>
            </a:extLst>
          </p:cNvPr>
          <p:cNvSpPr txBox="1"/>
          <p:nvPr/>
        </p:nvSpPr>
        <p:spPr>
          <a:xfrm>
            <a:off x="2254896" y="8086362"/>
            <a:ext cx="6462336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Explanation and justification for changes made to the reference layouts released by ETC/ETO. Tied to 3.3.1.</a:t>
            </a:r>
            <a:endParaRPr lang="nl-NL" sz="2000" b="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F01664-3104-470F-B34D-51EA6AEDA25B}"/>
              </a:ext>
            </a:extLst>
          </p:cNvPr>
          <p:cNvCxnSpPr/>
          <p:nvPr/>
        </p:nvCxnSpPr>
        <p:spPr bwMode="auto">
          <a:xfrm flipH="1">
            <a:off x="8889417" y="8442176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0FA4E96-61E3-40D4-941B-7BDAB90E319E}"/>
              </a:ext>
            </a:extLst>
          </p:cNvPr>
          <p:cNvSpPr txBox="1"/>
          <p:nvPr/>
        </p:nvSpPr>
        <p:spPr>
          <a:xfrm>
            <a:off x="3767064" y="9636404"/>
            <a:ext cx="4950168" cy="101566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Any during construction plans which are tied to the local studies are the responsibility of the local teams (phase 1) </a:t>
            </a:r>
            <a:endParaRPr lang="nl-NL" sz="2000" b="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7E5B7B5-8F5B-4134-BAA1-353B1F8485D6}"/>
              </a:ext>
            </a:extLst>
          </p:cNvPr>
          <p:cNvCxnSpPr/>
          <p:nvPr/>
        </p:nvCxnSpPr>
        <p:spPr bwMode="auto">
          <a:xfrm flipH="1">
            <a:off x="8889417" y="9680827"/>
            <a:ext cx="1224136" cy="2735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D0DB013-4E5C-47BF-B59C-D1C451D6BD05}"/>
              </a:ext>
            </a:extLst>
          </p:cNvPr>
          <p:cNvCxnSpPr/>
          <p:nvPr/>
        </p:nvCxnSpPr>
        <p:spPr bwMode="auto">
          <a:xfrm flipH="1" flipV="1">
            <a:off x="8889417" y="10144235"/>
            <a:ext cx="1224136" cy="5225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7C53135-D469-4FE9-AD1F-0088EAB5DAD1}"/>
              </a:ext>
            </a:extLst>
          </p:cNvPr>
          <p:cNvSpPr txBox="1"/>
          <p:nvPr/>
        </p:nvSpPr>
        <p:spPr>
          <a:xfrm>
            <a:off x="2254896" y="11354434"/>
            <a:ext cx="6462336" cy="707886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000" b="0" dirty="0"/>
              <a:t>Any specific alterations done to meet the required sensitivity/noise budget, tied to 3.3.1 and 3.3.3</a:t>
            </a:r>
            <a:endParaRPr lang="nl-NL" sz="2000" b="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9F1E6DE-F025-47A0-815B-DA94ED781AF5}"/>
              </a:ext>
            </a:extLst>
          </p:cNvPr>
          <p:cNvCxnSpPr/>
          <p:nvPr/>
        </p:nvCxnSpPr>
        <p:spPr bwMode="auto">
          <a:xfrm flipH="1">
            <a:off x="8889417" y="11584973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95464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DEEF8D-BDB9-B9C8-720A-88FDC39B68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FA0CC4-5313-3730-CDBB-9C0A9B92D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dirty="0"/>
              <a:t>Cost and time estimation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5D26BCE-52B9-CEF9-AA58-E4762475E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292193"/>
              </p:ext>
            </p:extLst>
          </p:nvPr>
        </p:nvGraphicFramePr>
        <p:xfrm>
          <a:off x="11399912" y="3401616"/>
          <a:ext cx="12025719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650398">
                  <a:extLst>
                    <a:ext uri="{9D8B030D-6E8A-4147-A177-3AD203B41FA5}">
                      <a16:colId xmlns:a16="http://schemas.microsoft.com/office/drawing/2014/main" val="2870230713"/>
                    </a:ext>
                  </a:extLst>
                </a:gridCol>
                <a:gridCol w="5241231">
                  <a:extLst>
                    <a:ext uri="{9D8B030D-6E8A-4147-A177-3AD203B41FA5}">
                      <a16:colId xmlns:a16="http://schemas.microsoft.com/office/drawing/2014/main" val="1173834543"/>
                    </a:ext>
                  </a:extLst>
                </a:gridCol>
                <a:gridCol w="1010550">
                  <a:extLst>
                    <a:ext uri="{9D8B030D-6E8A-4147-A177-3AD203B41FA5}">
                      <a16:colId xmlns:a16="http://schemas.microsoft.com/office/drawing/2014/main" val="575079868"/>
                    </a:ext>
                  </a:extLst>
                </a:gridCol>
                <a:gridCol w="1513170">
                  <a:extLst>
                    <a:ext uri="{9D8B030D-6E8A-4147-A177-3AD203B41FA5}">
                      <a16:colId xmlns:a16="http://schemas.microsoft.com/office/drawing/2014/main" val="1305726855"/>
                    </a:ext>
                  </a:extLst>
                </a:gridCol>
                <a:gridCol w="1380436">
                  <a:extLst>
                    <a:ext uri="{9D8B030D-6E8A-4147-A177-3AD203B41FA5}">
                      <a16:colId xmlns:a16="http://schemas.microsoft.com/office/drawing/2014/main" val="4019315961"/>
                    </a:ext>
                  </a:extLst>
                </a:gridCol>
                <a:gridCol w="1204259">
                  <a:extLst>
                    <a:ext uri="{9D8B030D-6E8A-4147-A177-3AD203B41FA5}">
                      <a16:colId xmlns:a16="http://schemas.microsoft.com/office/drawing/2014/main" val="3946366126"/>
                    </a:ext>
                  </a:extLst>
                </a:gridCol>
                <a:gridCol w="1025675">
                  <a:extLst>
                    <a:ext uri="{9D8B030D-6E8A-4147-A177-3AD203B41FA5}">
                      <a16:colId xmlns:a16="http://schemas.microsoft.com/office/drawing/2014/main" val="843205814"/>
                    </a:ext>
                  </a:extLst>
                </a:gridCol>
              </a:tblGrid>
              <a:tr h="357373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Cost and Time Estimation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851674"/>
                  </a:ext>
                </a:extLst>
              </a:tr>
              <a:tr h="714746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Deliverable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Responsible Unit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Target Delivery Date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Intermediate actions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Prerequisite/Input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>
                          <a:effectLst/>
                          <a:latin typeface="Avenir"/>
                          <a:ea typeface="Avenir"/>
                          <a:cs typeface="Avenir"/>
                        </a:rPr>
                        <a:t>Corresponding WBS Element</a:t>
                      </a:r>
                      <a:endParaRPr lang="en-US" sz="20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430463"/>
                  </a:ext>
                </a:extLst>
              </a:tr>
              <a:tr h="160817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 dirty="0">
                          <a:effectLst/>
                          <a:latin typeface="Avenir"/>
                          <a:ea typeface="Avenir"/>
                          <a:cs typeface="Avenir"/>
                        </a:rPr>
                        <a:t>3.4.1</a:t>
                      </a:r>
                      <a:endParaRPr lang="en-US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u="none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Cost estimation report for the construction of underground and surface facilities</a:t>
                      </a:r>
                      <a:endParaRPr lang="en-US" sz="32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ET-PP WP4, in consultation with ETO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2026(EMR), 07/2026 (ET-PP WP4)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</a:t>
                      </a:r>
                      <a:r>
                        <a:rPr lang="en-GB" sz="1400" u="none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ET-PP </a:t>
                      </a:r>
                      <a:r>
                        <a:rPr lang="en-GB" sz="1400" u="none">
                          <a:effectLst/>
                          <a:latin typeface="Avenir"/>
                          <a:ea typeface="Avenir"/>
                          <a:cs typeface="Avenir"/>
                        </a:rPr>
                        <a:t>WP4 coordination</a:t>
                      </a:r>
                      <a:endParaRPr lang="en-US" sz="2000" u="non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 </a:t>
                      </a:r>
                      <a:endParaRPr lang="en-US" sz="2000" u="non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Defined requested minimal level of detail</a:t>
                      </a:r>
                      <a:endParaRPr lang="en-US" sz="2000" u="non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7.4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634933"/>
                  </a:ext>
                </a:extLst>
              </a:tr>
              <a:tr h="107211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3.42.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u="none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Scheduling for construction underground and surface facilities </a:t>
                      </a:r>
                      <a:r>
                        <a:rPr lang="en-GB" sz="20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(preparation, construction and implementation)</a:t>
                      </a:r>
                      <a:endParaRPr lang="en-US" sz="32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</a:t>
                      </a: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ET-PP </a:t>
                      </a:r>
                      <a:r>
                        <a:rPr lang="en-GB" sz="1400" u="none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WP4, in consultation with ETO</a:t>
                      </a:r>
                      <a:endParaRPr lang="en-US" sz="2000" u="none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2026(EMR), 07/2026 (ET-PP WP4)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 </a:t>
                      </a:r>
                      <a:r>
                        <a:rPr lang="en-GB" sz="1400" u="none" dirty="0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ET-PP </a:t>
                      </a: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WP4 coordination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2000" u="non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8668900"/>
                  </a:ext>
                </a:extLst>
              </a:tr>
              <a:tr h="107211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800">
                          <a:effectLst/>
                          <a:latin typeface="Avenir"/>
                          <a:ea typeface="Avenir"/>
                          <a:cs typeface="Avenir"/>
                        </a:rPr>
                        <a:t>3.4.3</a:t>
                      </a:r>
                      <a:endParaRPr lang="en-US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Scheduling for civil works permitting (authorizations, expropriations, and easements)</a:t>
                      </a:r>
                      <a:endParaRPr lang="en-US" sz="32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LT, </a:t>
                      </a: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ET-PP </a:t>
                      </a:r>
                      <a:r>
                        <a:rPr lang="en-GB" sz="1400" u="none" dirty="0">
                          <a:solidFill>
                            <a:schemeClr val="tx1"/>
                          </a:solidFill>
                          <a:effectLst/>
                          <a:latin typeface="Avenir"/>
                          <a:ea typeface="Avenir"/>
                          <a:cs typeface="Avenir"/>
                        </a:rPr>
                        <a:t>WP4, in consultation with ETO</a:t>
                      </a:r>
                      <a:endParaRPr lang="en-US" sz="2000" u="none" dirty="0">
                        <a:solidFill>
                          <a:schemeClr val="tx1"/>
                        </a:solidFill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Q4 2025(TETI) / Q4 2026(EMR), 07/2026 (ET-PP WP4)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1400" u="none">
                          <a:effectLst/>
                          <a:latin typeface="Avenir"/>
                          <a:ea typeface="Avenir"/>
                          <a:cs typeface="Avenir"/>
                        </a:rPr>
                        <a:t>Conducted by LTs with</a:t>
                      </a:r>
                      <a:r>
                        <a:rPr lang="en-GB" sz="1400" u="none">
                          <a:effectLst/>
                          <a:latin typeface="Avenir Book"/>
                          <a:ea typeface="Avenir"/>
                          <a:cs typeface="Times New Roman" panose="02020603050405020304" pitchFamily="18" charset="0"/>
                        </a:rPr>
                        <a:t>ET-PP </a:t>
                      </a:r>
                      <a:r>
                        <a:rPr lang="en-GB" sz="1400" u="none">
                          <a:effectLst/>
                          <a:latin typeface="Avenir"/>
                          <a:ea typeface="Avenir"/>
                          <a:cs typeface="Avenir"/>
                        </a:rPr>
                        <a:t> WP4 coordination</a:t>
                      </a:r>
                      <a:endParaRPr lang="en-US" sz="2000" u="non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Ref. ET-PP WP4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1400" u="none" dirty="0">
                          <a:effectLst/>
                          <a:latin typeface="Avenir"/>
                          <a:ea typeface="Avenir"/>
                          <a:cs typeface="Avenir"/>
                        </a:rPr>
                        <a:t>3</a:t>
                      </a:r>
                      <a:endParaRPr lang="en-US" sz="2000" u="none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30938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7172E28-B4A2-4AB0-B6B8-B0EA9016DCD7}"/>
              </a:ext>
            </a:extLst>
          </p:cNvPr>
          <p:cNvSpPr txBox="1"/>
          <p:nvPr/>
        </p:nvSpPr>
        <p:spPr>
          <a:xfrm>
            <a:off x="2170773" y="4421384"/>
            <a:ext cx="7686472" cy="1384995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800" b="0" dirty="0"/>
              <a:t>Cost estimation</a:t>
            </a:r>
            <a:r>
              <a:rPr lang="nl-NL" sz="2800" b="0" dirty="0"/>
              <a:t> </a:t>
            </a:r>
            <a:r>
              <a:rPr lang="en-US" sz="2800" b="0" dirty="0"/>
              <a:t>based/compliant with a common methodology for a minimal level of maturity level of the CE design</a:t>
            </a:r>
            <a:endParaRPr lang="nl-NL" sz="2800" b="0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DA9DC30-104C-405B-900F-1ACE48C54D5A}"/>
              </a:ext>
            </a:extLst>
          </p:cNvPr>
          <p:cNvSpPr/>
          <p:nvPr/>
        </p:nvSpPr>
        <p:spPr bwMode="auto">
          <a:xfrm>
            <a:off x="10073269" y="6154763"/>
            <a:ext cx="966603" cy="2071389"/>
          </a:xfrm>
          <a:prstGeom prst="leftBrace">
            <a:avLst>
              <a:gd name="adj1" fmla="val 8333"/>
              <a:gd name="adj2" fmla="val 39032"/>
            </a:avLst>
          </a:prstGeom>
          <a:noFill/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0FC69-A6E9-432C-AFC6-9A9C57C54CC5}"/>
              </a:ext>
            </a:extLst>
          </p:cNvPr>
          <p:cNvSpPr txBox="1"/>
          <p:nvPr/>
        </p:nvSpPr>
        <p:spPr>
          <a:xfrm>
            <a:off x="2170773" y="6667237"/>
            <a:ext cx="7686472" cy="523220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r"/>
            <a:r>
              <a:rPr lang="en-US" sz="2800" b="0" dirty="0"/>
              <a:t>Estimated scheduling of construction works</a:t>
            </a:r>
            <a:endParaRPr lang="nl-NL" sz="2800" b="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35E341-E638-4116-9839-F2406C214E7A}"/>
              </a:ext>
            </a:extLst>
          </p:cNvPr>
          <p:cNvCxnSpPr/>
          <p:nvPr/>
        </p:nvCxnSpPr>
        <p:spPr bwMode="auto">
          <a:xfrm flipH="1">
            <a:off x="10031760" y="4985792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dash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91074884"/>
      </p:ext>
    </p:extLst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- Fondo nero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 - Fondo nero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800</TotalTime>
  <Words>3458</Words>
  <Application>Microsoft Office PowerPoint</Application>
  <PresentationFormat>Custom</PresentationFormat>
  <Paragraphs>1007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Avenir</vt:lpstr>
      <vt:lpstr>Avenir Book</vt:lpstr>
      <vt:lpstr>Helvetica Neue</vt:lpstr>
      <vt:lpstr>Helvetica Neue Light</vt:lpstr>
      <vt:lpstr>Helvetica Neue Medium</vt:lpstr>
      <vt:lpstr>Schibsted Grotesk Regular Regul</vt:lpstr>
      <vt:lpstr>Symbol</vt:lpstr>
      <vt:lpstr>White</vt:lpstr>
      <vt:lpstr>White - Fondo nero</vt:lpstr>
      <vt:lpstr>ET Civil Engineering Roadmap for Phase 1 Context</vt:lpstr>
      <vt:lpstr>Objectives</vt:lpstr>
      <vt:lpstr>Timeline Discrepencies</vt:lpstr>
      <vt:lpstr>Logic behind the organization of the document</vt:lpstr>
      <vt:lpstr>Logic behind the organization of the document</vt:lpstr>
      <vt:lpstr>Standards and formats for site studies</vt:lpstr>
      <vt:lpstr>Technical studies for subsurface assessment and risk analysis</vt:lpstr>
      <vt:lpstr>Design and construction feasibility assessment</vt:lpstr>
      <vt:lpstr>Cost and time estimation</vt:lpstr>
      <vt:lpstr>Environmental impact assessment, permits, and noise mitigation measures</vt:lpstr>
      <vt:lpstr>Safety and security plan</vt:lpstr>
      <vt:lpstr>Technical Infrastructure (underground and surface) </vt:lpstr>
      <vt:lpstr>Thanks!</vt:lpstr>
      <vt:lpstr>Discussion points (tbc)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Jonathan B;Maria Marsella</dc:creator>
  <cp:lastModifiedBy>Jonathan Bratanata</cp:lastModifiedBy>
  <cp:revision>73</cp:revision>
  <dcterms:modified xsi:type="dcterms:W3CDTF">2025-01-14T07:41:42Z</dcterms:modified>
</cp:coreProperties>
</file>