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4" r:id="rId4"/>
    <p:sldId id="265" r:id="rId5"/>
    <p:sldId id="271" r:id="rId6"/>
    <p:sldId id="263" r:id="rId7"/>
    <p:sldId id="266" r:id="rId8"/>
    <p:sldId id="267" r:id="rId9"/>
    <p:sldId id="272" r:id="rId10"/>
    <p:sldId id="268" r:id="rId11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5" d="100"/>
          <a:sy n="95" d="100"/>
        </p:scale>
        <p:origin x="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ED6BF-FF4C-4D9B-81B8-8B4D3AAB08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FF57FD-7BF3-4324-BB66-8BAC51405E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3ABB7-80B8-41C1-B942-278D6451D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B91B-F996-44DE-9E27-819EBED7D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BDDA6-0B82-4F70-85B7-1BF544300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66288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7D7E-B144-41E2-9AB5-393FC0B30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3E45FE-51B7-4510-B0C2-CB641AF63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FA424-DC1F-4CB1-A365-84ED2C1E2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C2871-3F79-4929-A2A3-132D0E6D1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7F1D9-BFB9-491B-A8E0-383986C97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96407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95B432-AFC3-4C36-98ED-CD06BD85B3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073FB9-05E1-4EE3-802D-625E8D8B53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C47D1-965D-4E52-B4B3-11719B7CA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9BB51-8C7F-47BB-901D-97AC5901C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90D9F-F0B5-420E-A9E6-36D7D1836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1308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E6113-E7DE-40F6-8EB6-04A324E57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15B7E-5F9F-4B65-8F5E-F9DDF8A01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4A0C85-221D-432E-8CF7-C358614FC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1D85B2-7CA1-4C05-A9C8-7E8D65280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354257-9F02-45A1-89D2-D1FCB9957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97426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D9F5C-C8BB-49D0-AC5A-904ECFAAA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B5B1D-3196-4421-A2B2-DD74B4BC50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D373E-62CB-45CC-AB52-D3C11721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6BB67D-AE1E-4708-B6C2-D3F926FF0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A67FF-2AA7-43E3-9AB8-383A74864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44262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650B-639A-4315-8B57-9AC36F74B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6947A-F3AD-4B1E-B68B-7F40FA5BD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C74684-7847-4892-845D-953EEA7EE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1C0A2-F783-4E75-AF06-67ABB9DC1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120381-14DA-46BE-BD82-ECA4B68D5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87DA3-18F5-4E9C-BA60-CA5094C0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56064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EEBCB-80A1-4CA4-9112-E7DCC213A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B337CB-C2ED-4ECE-A793-DD1AC3FDF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7333F0-1DA1-453E-8271-F4C04C2CB1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9E4A4D-3181-45FB-94BC-526D2CE7A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960DBE-A97F-4E3A-8B08-37D0446440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A4D59D-1BE0-46E6-A0F1-2F130907B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99E647-A8C2-46DC-BA3D-BB29AFEFD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6F25BD-A134-496D-BDBC-F3539EB77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7125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D6C2F-2EBE-42CE-A87D-B6F25900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3220FB-C723-40EC-BCB0-27DD112A9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9E957F-A8FC-4E83-A2C0-2A186C7D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88ABDD-E2DF-4517-91D1-A35A08AF7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18468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C7EAAA-2B04-4085-B6B6-EB6DE4BBC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7284AC-606B-4A94-A48A-8BAD18367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C44151-D6EF-4979-B2DD-7CA2A40A7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18029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5C76E-3AEE-4E74-A797-01CA53D6B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C7C393-845C-42D1-B237-011D1F460A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B60C97-EA58-44E4-B4E6-9CF8008B1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84A0F9-7353-49EB-8A78-8E7279DEC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476571-3864-4246-8AD0-DF6B1F0D7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E700B-DDAF-4621-9BE7-75BB19C6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3751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725FE-C3CD-4E85-9A32-C88D479C4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30D872-2626-47E5-8FE4-AAADE7DD06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FF66D-B3ED-4D80-8556-619B8B711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442F9-A550-4557-B35D-36A118AE5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14C2A6-1C26-4CFD-A7B8-92D642447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D28BE-A882-448C-AE51-8C59B897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91935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C799E-9085-4991-A4C9-3794894DB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06C522-3B8D-4336-8938-06BB9C5B6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AAD64-9390-46F1-A36A-8D877273B2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38A5D-D6B4-4846-BD3A-91A615D8F1A2}" type="datetimeFigureOut">
              <a:rPr lang="en-NL" smtClean="0"/>
              <a:t>14/01/2025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884E4-4D68-4981-8EF0-1A3DD5E9D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3EE66A-E296-4EF5-B675-A2E0844B5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F988E-77B9-4742-A7E8-FA5A9C522192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8458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0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19,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6" y="1494457"/>
            <a:ext cx="1170581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>
              <a:spcBef>
                <a:spcPts val="600"/>
              </a:spcBef>
              <a:spcAft>
                <a:spcPts val="0"/>
              </a:spcAft>
            </a:pPr>
            <a:r>
              <a:rPr lang="en-US" sz="4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on Roadmap Phase 1 vs Technical Infrastructure and Safety</a:t>
            </a:r>
            <a:endParaRPr lang="en-US" sz="4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7F6273-E1C9-4058-B992-1024F3D9C762}"/>
              </a:ext>
            </a:extLst>
          </p:cNvPr>
          <p:cNvSpPr txBox="1"/>
          <p:nvPr/>
        </p:nvSpPr>
        <p:spPr>
          <a:xfrm>
            <a:off x="208376" y="4364317"/>
            <a:ext cx="1170581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effectLst/>
                <a:latin typeface="verdana, sans-serif"/>
              </a:rPr>
              <a:t>Patrick Werneke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verdana, sans-serif"/>
              </a:rPr>
              <a:t>ETO-TETO-EMR-CERN Civil Engineering Meeting</a:t>
            </a:r>
            <a:endParaRPr lang="en-US" dirty="0">
              <a:solidFill>
                <a:schemeClr val="bg1"/>
              </a:solidFill>
              <a:effectLst/>
              <a:latin typeface="verdana, sans-serif"/>
            </a:endParaRPr>
          </a:p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solidFill>
                  <a:schemeClr val="bg1"/>
                </a:solidFill>
                <a:latin typeface="verdana, sans-serif"/>
                <a:ea typeface="Calibri" panose="020F0502020204030204" pitchFamily="34" charset="0"/>
                <a:cs typeface="Calibri" panose="020F0502020204030204" pitchFamily="34" charset="0"/>
              </a:rPr>
              <a:t>CERN, January 14, 2025</a:t>
            </a:r>
            <a:endParaRPr lang="en-US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43BABA-FA08-4475-8E0E-EF59CA8843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838" y="3215487"/>
            <a:ext cx="2152349" cy="2869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819879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84677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  <a:highlight>
                <a:srgbClr val="FF00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Conclusion: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  <a:highlight>
                <a:srgbClr val="FF00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Pre-TDR of the Technical infrastructure will be ready in Q3 2027!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are the consequences of this delay and what information is </a:t>
            </a:r>
            <a:b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needed for LT’s?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Responsible for Health and Safety at the construction site</a:t>
            </a:r>
            <a:r>
              <a:rPr lang="en" sz="2400" b="1" dirty="0">
                <a:solidFill>
                  <a:schemeClr val="bg1"/>
                </a:solidFill>
              </a:rPr>
              <a:t> &amp; environment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LT’s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Responsible for Health and Safety during installation and operation: </a:t>
            </a: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ETO</a:t>
            </a:r>
            <a:endParaRPr lang="en-US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400" b="1" dirty="0">
              <a:solidFill>
                <a:schemeClr val="bg1"/>
              </a:solidFill>
              <a:effectLst/>
              <a:highlight>
                <a:srgbClr val="FF00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bg1"/>
              </a:solidFill>
              <a:effectLst/>
              <a:highlight>
                <a:srgbClr val="FF0000"/>
              </a:highligh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85AA6F-2352-411D-8135-C12B41E29B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64" y="1397535"/>
            <a:ext cx="2334511" cy="311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06455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23032" y="-92869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'master planning' (planning across all institutions and responsibilities).” (EMR):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order to create parts 3.3 to 3.6 as a Local Team, prerequisites/input are needed from the deliverables of part 3.1.1 and 3.7. Deliverables from 3.1.1 and 3.7 must be ahead in time. </a:t>
            </a:r>
            <a:r>
              <a:rPr lang="en-US" sz="2000" b="1" i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Target Delivery Date for 3.7 should be no later than Q3 2025 and actually as soon as possible from today.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this draft version, the Delivery Date is at the same time as sections 3.3 through 3.6. This inconsistency leads to an </a:t>
            </a:r>
            <a:r>
              <a:rPr lang="en-US" sz="2000" i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unfeasible ‘master planning’. </a:t>
            </a: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If – as an example - ET baseline civil infra layout from ETO is 2026, then bid book EMR should be somewhere in 2027 to allow modifications on ETO baseline in Q4 2026. 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also requires that the ambition from §3.7.7 should be concept design instead of preliminary design. 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Another not unimportant point in that regard is that in the opinion of the EMR, the Target Delivery Date of 07/2026 for cost estimation and scheduling leaves no more room for adjustments in the TETI and EMR documents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23032" y="-92869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level of detail for a feasibility phase.” (EMR)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order to create parts 3.3 to 3.6 as a Local Team, prerequisites/input are needed from the deliverables of part 3.1.1 and 3.7. Deliverables from 3.1.1 and 3.7 must be ahead in time. </a:t>
            </a:r>
            <a:r>
              <a:rPr lang="en-US" sz="2000" b="1" i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Target Delivery Date for 3.7 should be no later than Q3 2025 and actually as soon as possible from today.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Central question is: why delivering so many drawings and models for a feasibility study? It costs a lot of money and brings a very limited added value for the feasibility phase.</a:t>
            </a:r>
            <a:b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Examples:</a:t>
            </a:r>
          </a:p>
          <a:p>
            <a:pPr marL="688975" lvl="1" indent="-3492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3.7.1 Cooling and ventilation</a:t>
            </a: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description is very detailed for a feasibility study. What is the point? CFD simulations! Some demands are typical for detailed design.</a:t>
            </a:r>
          </a:p>
          <a:p>
            <a:pPr marL="688975" lvl="1" indent="-3492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§3.7.2 Electrical engineering</a:t>
            </a:r>
            <a:r>
              <a:rPr lang="en-US" sz="20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description is very detailed for a feasibility study. What is the point? Some demands are typical for detailed design, not for a concept design.</a:t>
            </a:r>
          </a:p>
        </p:txBody>
      </p:sp>
    </p:spTree>
    <p:extLst>
      <p:ext uri="{BB962C8B-B14F-4D97-AF65-F5344CB8AC3E}">
        <p14:creationId xmlns:p14="http://schemas.microsoft.com/office/powerpoint/2010/main" val="30608056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64128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45397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'master planning' (planning across all institutions and responsibilities).”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Civil Engineering and Technical Infrastructure are on different timelines due to two different collaboration agreements with CERN: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ETO Civil Engineering 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pre-TDR:					Q4 2026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ETO Technical Infrastructure and Safety pre-TDR:		Q3 202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Technical Infrastructure and Safety agreement finalized and will be</a:t>
            </a:r>
            <a:b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signed soon: start will be April 1</a:t>
            </a:r>
            <a:r>
              <a:rPr lang="en-US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:i.e. hiring the persons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Consequences of the different timelines are </a:t>
            </a: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yet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discussed</a:t>
            </a:r>
            <a:b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 ETO directors.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3765ED-4E70-427C-B168-5FB4D840CD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162" y="4114800"/>
            <a:ext cx="2472799" cy="1854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60022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35909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'master planning' (planning across all institutions and responsibilities).”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4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should we do?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Forget about the implications of Technical Infrastructure for now. Assume will be no problem for the civil infrastructure: assume we have enough space for cables and piping.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400" b="1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very low level basic concept design be presented Q2/Q3 2026 may be possible? </a:t>
            </a:r>
          </a:p>
          <a:p>
            <a:pPr marL="800100" lvl="1" indent="-3429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this be helpful for LT’s? </a:t>
            </a:r>
          </a:p>
          <a:p>
            <a:pPr marL="800100" lvl="1" indent="-3429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we expect major changes due to TI and Safety?</a:t>
            </a:r>
          </a:p>
          <a:p>
            <a:pPr marL="1257300" lvl="2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Issues could be: escape routes, additional shafts, sizes, at the surface?</a:t>
            </a:r>
          </a:p>
        </p:txBody>
      </p:sp>
    </p:spTree>
    <p:extLst>
      <p:ext uri="{BB962C8B-B14F-4D97-AF65-F5344CB8AC3E}">
        <p14:creationId xmlns:p14="http://schemas.microsoft.com/office/powerpoint/2010/main" val="28990264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84677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level of detail for a feasibility phase.” (From EMR)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Cooling and ventilation: source of noise (acoustic, thermal, Newtonian)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Have to follow the CERN standard program for hiring flexible personnel (fellows)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</a:t>
            </a:r>
            <a:r>
              <a:rPr lang="en-US" sz="2400" b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will provide help 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writing pre-TDR chapters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Uncertainty if the contrac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 can be extended after 2027/2028: HL-LHC – FCC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Safety may have a large impact on the civil infrastructure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have the person power: FTE’s hired inside the CERN departments</a:t>
            </a:r>
          </a:p>
          <a:p>
            <a:pPr marL="800100" lvl="1" indent="-34290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These persons could be working for ETO in the future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879125-F20D-4AD9-9AF9-9958F0052C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480" y="3960341"/>
            <a:ext cx="1557482" cy="207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3458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23032" y="-92869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safety and security.” (EMR)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ETO seems to see </a:t>
            </a:r>
            <a:r>
              <a:rPr lang="en-US" sz="2400" i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safety and security as a site dependent aspect while it probably will be site independent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ETO should formulate demands in relationship with these topics that should be followed by both EMR as TETI.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NOTE: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By formulating ‘LTs to adjust for local solution/layout’ it seems that issues as </a:t>
            </a:r>
            <a:r>
              <a:rPr lang="en-US" sz="2400" i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§3.7.3 Access and alarms / §3.7.4 Health &amp; Safety are presented as an site dependent aspect. 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should be posed as a requirement or starting point from ETO towards EMR and TETI.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b="0" i="0" u="none" strike="noStrike" baseline="0" dirty="0">
              <a:solidFill>
                <a:schemeClr val="bg1"/>
              </a:solidFill>
              <a:latin typeface="Avenir-Book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i="1" u="none" strike="noStrike" baseline="0" dirty="0">
                <a:solidFill>
                  <a:schemeClr val="bg1"/>
                </a:solidFill>
                <a:highlight>
                  <a:srgbClr val="FF0000"/>
                </a:highlight>
                <a:latin typeface="Avenir-Book"/>
              </a:rPr>
              <a:t>3.7.3:</a:t>
            </a:r>
            <a:r>
              <a:rPr lang="en-US" sz="2400" b="0" i="1" u="none" strike="noStrike" baseline="0" dirty="0">
                <a:solidFill>
                  <a:schemeClr val="bg1"/>
                </a:solidFill>
                <a:latin typeface="Avenir-Book"/>
              </a:rPr>
              <a:t> please confirm that the expressions </a:t>
            </a:r>
            <a:r>
              <a:rPr lang="en-US" sz="2400" b="0" i="1" u="none" strike="noStrike" baseline="0" dirty="0">
                <a:solidFill>
                  <a:schemeClr val="bg1"/>
                </a:solidFill>
                <a:latin typeface="Avenir-BookOblique"/>
              </a:rPr>
              <a:t>Document safety requirements and solutions </a:t>
            </a:r>
            <a:r>
              <a:rPr lang="en-US" sz="2400" b="0" i="1" u="none" strike="noStrike" baseline="0" dirty="0">
                <a:solidFill>
                  <a:schemeClr val="bg1"/>
                </a:solidFill>
                <a:latin typeface="Avenir-Book"/>
              </a:rPr>
              <a:t>is intended as a request to provide evidence of specific, local requirements that LTs will use as a reference. (TETI)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0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24057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84677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46935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safety and security.” (</a:t>
            </a: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EMR</a:t>
            </a: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8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bg1"/>
                </a:solidFill>
              </a:rPr>
              <a:t>“11) Page 11. </a:t>
            </a:r>
            <a:r>
              <a:rPr lang="en-US" sz="2400" dirty="0">
                <a:solidFill>
                  <a:schemeClr val="bg1"/>
                </a:solidFill>
                <a:highlight>
                  <a:srgbClr val="FF0000"/>
                </a:highlight>
              </a:rPr>
              <a:t>Tasks 3.3.4 </a:t>
            </a:r>
            <a:r>
              <a:rPr lang="en-US" sz="2400" strike="dblStrike" dirty="0">
                <a:solidFill>
                  <a:schemeClr val="bg1"/>
                </a:solidFill>
              </a:rPr>
              <a:t>and 3.3.6</a:t>
            </a:r>
            <a:r>
              <a:rPr lang="en-US" sz="2400" dirty="0">
                <a:solidFill>
                  <a:schemeClr val="bg1"/>
                </a:solidFill>
              </a:rPr>
              <a:t>. I do not believe in LT addressing these points alone.” Responsibilities for the correlated aspects must be identified in ETO-ETC (Variola EDMS)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GB" sz="2400" i="1" dirty="0">
                <a:solidFill>
                  <a:schemeClr val="bg1"/>
                </a:solidFill>
                <a:effectLst/>
                <a:latin typeface="Avenir"/>
                <a:ea typeface="Avenir"/>
                <a:cs typeface="Avenir"/>
              </a:rPr>
              <a:t>Logistics plan during construction including: 1. Layout of the construction site(s), 2. Personnel, 3. Flow of equipment and material, 4. Transportation of structural components from surface to underground site level </a:t>
            </a:r>
            <a:endParaRPr lang="en-US" sz="2400" i="1" dirty="0">
              <a:solidFill>
                <a:schemeClr val="bg1"/>
              </a:solidFill>
            </a:endParaRPr>
          </a:p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sz="2400" dirty="0">
                <a:solidFill>
                  <a:schemeClr val="bg1"/>
                </a:solidFill>
              </a:rPr>
              <a:t>16) Page15. </a:t>
            </a:r>
            <a:r>
              <a:rPr lang="en-US" sz="2400" dirty="0">
                <a:solidFill>
                  <a:schemeClr val="bg1"/>
                </a:solidFill>
                <a:highlight>
                  <a:srgbClr val="FF0000"/>
                </a:highlight>
              </a:rPr>
              <a:t>Task 3.7.4</a:t>
            </a:r>
            <a:r>
              <a:rPr lang="en-US" sz="2400" dirty="0">
                <a:solidFill>
                  <a:schemeClr val="bg1"/>
                </a:solidFill>
              </a:rPr>
              <a:t>. Who will do it? This should be included in the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LT studies.”</a:t>
            </a: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Tx/>
              <a:buChar char="-"/>
            </a:pPr>
            <a:r>
              <a:rPr lang="en-US" sz="2400" i="1" dirty="0">
                <a:solidFill>
                  <a:schemeClr val="bg1"/>
                </a:solidFill>
              </a:rPr>
              <a:t>Occupational Health and Safety 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000" dirty="0">
              <a:solidFill>
                <a:schemeClr val="bg1"/>
              </a:solidFill>
            </a:endParaRP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949444-2AEE-43AA-8DF7-F8DC4B1310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681" y="3818648"/>
            <a:ext cx="1636755" cy="218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92286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>
            <a:extLst>
              <a:ext uri="{FF2B5EF4-FFF2-40B4-BE49-F238E27FC236}">
                <a16:creationId xmlns:a16="http://schemas.microsoft.com/office/drawing/2014/main" id="{336F8E62-3186-481B-85DC-1074B1CE7B9A}"/>
              </a:ext>
            </a:extLst>
          </p:cNvPr>
          <p:cNvSpPr>
            <a:spLocks/>
          </p:cNvSpPr>
          <p:nvPr/>
        </p:nvSpPr>
        <p:spPr bwMode="auto">
          <a:xfrm>
            <a:off x="-172485" y="-160735"/>
            <a:ext cx="12813507" cy="7179469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82550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endParaRPr lang="it-IT" altLang="it-IT" sz="1600" b="0">
              <a:solidFill>
                <a:srgbClr val="FFFFFF"/>
              </a:solidFill>
              <a:latin typeface="Helvetica Neue Medium" charset="0"/>
              <a:ea typeface="Helvetica Neue Medium" charset="0"/>
              <a:cs typeface="Helvetica Neue Medium" charset="0"/>
              <a:sym typeface="Helvetica Neue Medium" charset="0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27225A95-F09E-408E-BEBE-EBB448A04E2B}"/>
              </a:ext>
            </a:extLst>
          </p:cNvPr>
          <p:cNvSpPr txBox="1">
            <a:spLocks/>
          </p:cNvSpPr>
          <p:nvPr/>
        </p:nvSpPr>
        <p:spPr bwMode="auto">
          <a:xfrm>
            <a:off x="233363" y="191294"/>
            <a:ext cx="2709069" cy="158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25400" tIns="25400" rIns="25400" bIns="254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>
              <a:lnSpc>
                <a:spcPct val="80000"/>
              </a:lnSpc>
            </a:pPr>
            <a:r>
              <a:rPr lang="it-IT" altLang="it-IT" sz="850" b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Einstein Telescope </a:t>
            </a: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81B6E7D1-9828-4278-94E7-5E27F896745A}"/>
              </a:ext>
            </a:extLst>
          </p:cNvPr>
          <p:cNvSpPr txBox="1">
            <a:spLocks/>
          </p:cNvSpPr>
          <p:nvPr/>
        </p:nvSpPr>
        <p:spPr bwMode="auto">
          <a:xfrm>
            <a:off x="9370219" y="203200"/>
            <a:ext cx="2557463" cy="134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3547" tIns="13547" rIns="13547" bIns="13547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r" eaLnBrk="1">
              <a:lnSpc>
                <a:spcPct val="80000"/>
              </a:lnSpc>
            </a:pPr>
            <a:r>
              <a:rPr lang="it-IT" altLang="it-IT" sz="850" b="0" dirty="0">
                <a:solidFill>
                  <a:srgbClr val="FFFFFF"/>
                </a:solidFill>
                <a:latin typeface="Schibsted Grotesk Regular Regul" charset="0"/>
                <a:ea typeface="Schibsted Grotesk Regular Regul" charset="0"/>
                <a:cs typeface="Schibsted Grotesk Regular Regul" charset="0"/>
                <a:sym typeface="Schibsted Grotesk Regular Regul" charset="0"/>
              </a:rPr>
              <a:t>ET-PP WP5 - December 14, 2024</a:t>
            </a:r>
          </a:p>
        </p:txBody>
      </p:sp>
      <p:sp>
        <p:nvSpPr>
          <p:cNvPr id="5125" name="Line 5">
            <a:extLst>
              <a:ext uri="{FF2B5EF4-FFF2-40B4-BE49-F238E27FC236}">
                <a16:creationId xmlns:a16="http://schemas.microsoft.com/office/drawing/2014/main" id="{9EAE1FE9-E480-402B-83B7-7D741B0AC75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40560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26" name="Line 6">
            <a:extLst>
              <a:ext uri="{FF2B5EF4-FFF2-40B4-BE49-F238E27FC236}">
                <a16:creationId xmlns:a16="http://schemas.microsoft.com/office/drawing/2014/main" id="{AAAE6580-9305-4209-B6B7-677A01A26CF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69863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 dirty="0"/>
          </a:p>
        </p:txBody>
      </p:sp>
      <p:sp>
        <p:nvSpPr>
          <p:cNvPr id="5127" name="Line 7">
            <a:extLst>
              <a:ext uri="{FF2B5EF4-FFF2-40B4-BE49-F238E27FC236}">
                <a16:creationId xmlns:a16="http://schemas.microsoft.com/office/drawing/2014/main" id="{7756ADA7-6296-4123-B7D5-DF641E419BCE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1169988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pic>
        <p:nvPicPr>
          <p:cNvPr id="5128" name="Picture 8" descr="12_b_ET_horizontal_RGB SMALL.pdf">
            <a:extLst>
              <a:ext uri="{FF2B5EF4-FFF2-40B4-BE49-F238E27FC236}">
                <a16:creationId xmlns:a16="http://schemas.microsoft.com/office/drawing/2014/main" id="{27985878-6A7D-41BE-A4A8-12D2D83B3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4" y="6359525"/>
            <a:ext cx="1334294" cy="2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9" name="Line 9">
            <a:extLst>
              <a:ext uri="{FF2B5EF4-FFF2-40B4-BE49-F238E27FC236}">
                <a16:creationId xmlns:a16="http://schemas.microsoft.com/office/drawing/2014/main" id="{6034219A-C7A2-46EA-8E3C-43C5D20C72C1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698457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5130" name="Line 10">
            <a:extLst>
              <a:ext uri="{FF2B5EF4-FFF2-40B4-BE49-F238E27FC236}">
                <a16:creationId xmlns:a16="http://schemas.microsoft.com/office/drawing/2014/main" id="{A5255AA9-BA11-49A2-887B-039CB50300A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" y="6289675"/>
            <a:ext cx="11685588" cy="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en-NL" sz="900"/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72CD48E-851D-4A25-B7AE-0E0BCC53DF0C}"/>
              </a:ext>
            </a:extLst>
          </p:cNvPr>
          <p:cNvSpPr txBox="1">
            <a:spLocks/>
          </p:cNvSpPr>
          <p:nvPr/>
        </p:nvSpPr>
        <p:spPr bwMode="auto">
          <a:xfrm>
            <a:off x="228599" y="470932"/>
            <a:ext cx="11685587" cy="410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50800" tIns="50800" rIns="50800" bIns="50800">
            <a:spAutoFit/>
          </a:bodyPr>
          <a:lstStyle>
            <a:lvl1pPr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323850"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defTabSz="32385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000" i="1" dirty="0">
                <a:solidFill>
                  <a:schemeClr val="bg1"/>
                </a:solidFill>
                <a:effectLst/>
                <a:latin typeface="verdana, sans-serif"/>
              </a:rPr>
              <a:t>Comments/Links and inconsistencies vs Technical Infrastructure</a:t>
            </a:r>
            <a:endParaRPr lang="en-US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CCA9ED-661F-4DE5-B7E4-4A8C2B3B69F2}"/>
              </a:ext>
            </a:extLst>
          </p:cNvPr>
          <p:cNvSpPr txBox="1"/>
          <p:nvPr/>
        </p:nvSpPr>
        <p:spPr>
          <a:xfrm>
            <a:off x="208375" y="1494457"/>
            <a:ext cx="11685587" cy="426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>
              <a:spcBef>
                <a:spcPts val="600"/>
              </a:spcBef>
              <a:spcAft>
                <a:spcPts val="0"/>
              </a:spcAft>
            </a:pPr>
            <a:r>
              <a:rPr lang="en-US" sz="2400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“Issue on safety and security.”</a:t>
            </a:r>
          </a:p>
          <a:p>
            <a:pPr marR="0">
              <a:spcBef>
                <a:spcPts val="600"/>
              </a:spcBef>
              <a:spcAft>
                <a:spcPts val="0"/>
              </a:spcAft>
            </a:pPr>
            <a:endParaRPr lang="en-US" sz="24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Responsible for Health and Safety at the construction site</a:t>
            </a:r>
            <a:r>
              <a:rPr lang="en" sz="2400" b="1" dirty="0">
                <a:solidFill>
                  <a:schemeClr val="bg1"/>
                </a:solidFill>
              </a:rPr>
              <a:t> &amp; environment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LT’s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Follow EU Directives (92/57 and more)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marR="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Responsible for Health and Safety during installation and operation: </a:t>
            </a:r>
            <a:r>
              <a:rPr lang="en-US" sz="2400" b="1" u="sng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ETO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ETO </a:t>
            </a:r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ccupationa</a:t>
            </a:r>
            <a:r>
              <a:rPr lang="en-US" sz="2400" b="1" dirty="0">
                <a:solidFill>
                  <a:schemeClr val="bg1"/>
                </a:solidFill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 </a:t>
            </a:r>
            <a:r>
              <a:rPr lang="en-US" sz="2400" b="1" dirty="0">
                <a:solidFill>
                  <a:schemeClr val="bg1"/>
                </a:solidFill>
                <a:effectLst/>
                <a:highlight>
                  <a:srgbClr val="FF00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Health and Safety officer yet</a:t>
            </a: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en-US" sz="2400" b="1" i="0" u="none" strike="noStrike" baseline="0" dirty="0">
              <a:solidFill>
                <a:schemeClr val="bg1"/>
              </a:solidFill>
              <a:latin typeface="Avenir-Book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i="0" u="none" strike="noStrike" baseline="0" dirty="0">
                <a:solidFill>
                  <a:schemeClr val="bg1"/>
                </a:solidFill>
                <a:latin typeface="Avenir-Book"/>
              </a:rPr>
              <a:t>Access and Alarms: solution for safety issues that cannot be mitigated! </a:t>
            </a:r>
            <a:endParaRPr lang="en-US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safety agreement: fire safety, smoke and leak detection, evacuation, implosion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 manager (ETO-PO) </a:t>
            </a:r>
            <a:endParaRPr lang="en-US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15656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1240</Words>
  <Application>Microsoft Office PowerPoint</Application>
  <PresentationFormat>Widescreen</PresentationFormat>
  <Paragraphs>101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Arial</vt:lpstr>
      <vt:lpstr>Avenir</vt:lpstr>
      <vt:lpstr>Avenir-Book</vt:lpstr>
      <vt:lpstr>Avenir-BookOblique</vt:lpstr>
      <vt:lpstr>Calibri</vt:lpstr>
      <vt:lpstr>Calibri Light</vt:lpstr>
      <vt:lpstr>Courier New</vt:lpstr>
      <vt:lpstr>Helvetica Neue Medium</vt:lpstr>
      <vt:lpstr>Schibsted Grotesk Regular Regul</vt:lpstr>
      <vt:lpstr>verdana, sans-serif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Werneke</dc:creator>
  <cp:lastModifiedBy>Patrick Werneke</cp:lastModifiedBy>
  <cp:revision>59</cp:revision>
  <dcterms:created xsi:type="dcterms:W3CDTF">2024-12-18T21:31:14Z</dcterms:created>
  <dcterms:modified xsi:type="dcterms:W3CDTF">2025-01-14T21:02:17Z</dcterms:modified>
</cp:coreProperties>
</file>