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464" r:id="rId2"/>
    <p:sldId id="470" r:id="rId3"/>
    <p:sldId id="471" r:id="rId4"/>
    <p:sldId id="469" r:id="rId5"/>
    <p:sldId id="475" r:id="rId6"/>
    <p:sldId id="476" r:id="rId7"/>
    <p:sldId id="472" r:id="rId8"/>
    <p:sldId id="473" r:id="rId9"/>
  </p:sldIdLst>
  <p:sldSz cx="12192000" cy="6858000"/>
  <p:notesSz cx="6797675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372"/>
    <a:srgbClr val="142882"/>
    <a:srgbClr val="FF2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6197" autoAdjust="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outlineViewPr>
    <p:cViewPr>
      <p:scale>
        <a:sx n="33" d="100"/>
        <a:sy n="33" d="100"/>
      </p:scale>
      <p:origin x="0" y="-21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AE1F9-ED83-6549-922E-0C95A8F4822D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CE31A-548A-D04C-9317-620CDB43A61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578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wolk, hemel, vlak, vliegtuig&#10;&#10;Automatisch gegenereerde beschrijving">
            <a:extLst>
              <a:ext uri="{FF2B5EF4-FFF2-40B4-BE49-F238E27FC236}">
                <a16:creationId xmlns:a16="http://schemas.microsoft.com/office/drawing/2014/main" id="{589E3581-A20E-CFD8-8DB1-E06ECFFD3C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"/>
          <a:stretch/>
        </p:blipFill>
        <p:spPr>
          <a:xfrm>
            <a:off x="-77615" y="-43015"/>
            <a:ext cx="12347230" cy="694403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FAC53ED-FA9F-75BD-1759-0362BF0082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9985" y="2018722"/>
            <a:ext cx="9144000" cy="87028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err="1"/>
              <a:t>Titel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E89184-70AD-8BDD-6551-27DD4FBD395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9985" y="2982189"/>
            <a:ext cx="9144000" cy="43512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Ondertitel</a:t>
            </a:r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87E620-B1DE-8764-46A3-CD899F3C74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43629" y="4140679"/>
            <a:ext cx="1861644" cy="221567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0EC3001-391F-223B-D7C9-577C9F479A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9985" y="6356350"/>
            <a:ext cx="2502229" cy="43512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Datum en </a:t>
            </a:r>
            <a:r>
              <a:rPr lang="en-GB" dirty="0" err="1"/>
              <a:t>plaats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12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1E7824-30DD-FBA1-E8BA-8DEBEF8602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4712" y="1178047"/>
            <a:ext cx="3782576" cy="450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62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AC53ED-FA9F-75BD-1759-0362BF008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29337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E89184-70AD-8BDD-6551-27DD4FBD3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824299-719F-B49A-DB5F-0456E8CE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28810C-F457-AAC6-9D98-4A47C0892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D87762-F096-931A-5159-0F1CC39A2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60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EF4AD-3485-E68D-846E-DD5255FA2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29337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D64B2-2914-0FC7-848A-544BD8304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3960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976D7E-81BA-7206-6E9C-7B6B5B150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F76854-E75F-BE56-8FFC-9C8D6823D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22EF32-ED13-DA84-2DAD-06A4A0BE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22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bg>
      <p:bgPr>
        <a:solidFill>
          <a:srgbClr val="2933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EF4AD-3485-E68D-846E-DD5255FA2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D64B2-2914-0FC7-848A-544BD8304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3960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976D7E-81BA-7206-6E9C-7B6B5B150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94B3C9-06E7-CB46-ACCD-1B85D325F6F1}" type="datetimeFigureOut">
              <a:rPr lang="nl-NL" smtClean="0"/>
              <a:pPr/>
              <a:t>13-1-2025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F76854-E75F-BE56-8FFC-9C8D6823D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22EF32-ED13-DA84-2DAD-06A4A0BE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F5E518-BD9D-7A42-9361-50F4A8351D7E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6BF05B4-5628-0616-A063-FFAEA2829E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938" r="9787" b="38790"/>
          <a:stretch/>
        </p:blipFill>
        <p:spPr>
          <a:xfrm>
            <a:off x="10903789" y="5771072"/>
            <a:ext cx="905774" cy="82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44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4B662-E9C4-6A87-4E77-A8DCB8160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B6D7C2E-78D1-6F73-9006-2D51B59EE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C676EF-E0F7-784C-6175-40696A820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E7DC94-6FDD-9B01-FBBA-64A644236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2B3FDF-9E0B-F598-8653-B2AF4E0C9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7034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354FF-8BBA-AE2E-E5B8-B7A6069A5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AE76C9-5A22-0923-80C3-0EA4DF6284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indent="-396000"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9911605-3BBD-2AC3-251A-8C8191FF9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indent="-396000"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03E8DE-891D-F2D7-BE80-FF1CB1B0B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81722A-973A-D9B2-D7B5-C1524FB5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21DD564-E2AF-7724-BF55-A7A9289C7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390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AA50D1-EB2D-AAB4-0C15-D83E41AA6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05231E-0D85-8332-F4B4-4DA7EAA91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36E5504-10FE-B396-89E9-EC7348554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indent="-396000"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EC90830-546C-EFE6-84C1-9B8BB8FF38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F012F32-8F34-2EC0-6EC2-CF8BD93BB9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indent="-396000"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1CB0DA0-122C-60A0-4A08-C3878FD2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E11A682-8495-F8F1-A496-45E20C584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5CF7517-5F8F-1A16-6BE4-AA6ADDFE4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25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692E1-37E3-86ED-592D-01ED3D39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E259970-D56D-F7FB-2E9C-96A355F65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030C80D-CFDE-0760-81F7-7654B88BE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4437669-5EA9-4BC7-4A2D-C25004CE5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768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EFB93B6-ADF6-220A-F9D7-C772782C3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057B97D-8CE2-A7B1-9A2C-A62342767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B9156E4-3A12-60AE-5472-20524D129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6881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783B107-2DA7-38DD-C879-A89FF4D97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A7B298-17D0-E76E-15D9-6510E2046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 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AB5499-D050-C093-8047-17C2D947F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4B3C9-06E7-CB46-ACCD-1B85D325F6F1}" type="datetimeFigureOut">
              <a:rPr lang="nl-NL" smtClean="0"/>
              <a:t>13-1-2025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ACC4A0-6121-0C28-EED9-9018C578C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46253-18BC-2F19-9E90-D130D3BE0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5E518-BD9D-7A42-9361-50F4A8351D7E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06DD69-9B29-991D-DE38-DDB7E72BB0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l="9883" r="8701" b="39353"/>
          <a:stretch/>
        </p:blipFill>
        <p:spPr>
          <a:xfrm>
            <a:off x="10924487" y="5783996"/>
            <a:ext cx="886513" cy="78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2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93372"/>
          </a:solidFill>
          <a:latin typeface="+mj-lt"/>
          <a:ea typeface="+mj-ea"/>
          <a:cs typeface="+mj-cs"/>
        </a:defRPr>
      </a:lvl1pPr>
    </p:titleStyle>
    <p:bodyStyle>
      <a:lvl1pPr marL="228600" indent="-3240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B1D50-CFC2-85B6-B3EC-661EB8492C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EMR organization &amp; progress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8BB1BA-0385-4A56-68B0-026D50F0C0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Facility Infrastructure &amp; civil engineering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47182-D10A-A848-F226-5D930C7DE9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CERN - 14/01/2025</a:t>
            </a:r>
          </a:p>
        </p:txBody>
      </p:sp>
    </p:spTree>
    <p:extLst>
      <p:ext uri="{BB962C8B-B14F-4D97-AF65-F5344CB8AC3E}">
        <p14:creationId xmlns:p14="http://schemas.microsoft.com/office/powerpoint/2010/main" val="183590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99BD-9275-6A48-799E-BD9A08549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Defining subsoil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8BD1C-EE12-AFAC-0DC7-356D4BC9C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787"/>
            <a:ext cx="10515600" cy="4351338"/>
          </a:xfrm>
        </p:spPr>
        <p:txBody>
          <a:bodyPr/>
          <a:lstStyle/>
          <a:p>
            <a:pPr marL="0" lvl="0" algn="just">
              <a:lnSpc>
                <a:spcPct val="107000"/>
              </a:lnSpc>
            </a:pPr>
            <a:r>
              <a:rPr lang="nl-NL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drilling </a:t>
            </a:r>
            <a:r>
              <a:rPr lang="nl-NL" sz="2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campaign</a:t>
            </a:r>
            <a:r>
              <a:rPr lang="nl-NL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nl-NL" sz="2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Geotechnical</a:t>
            </a:r>
            <a:r>
              <a:rPr lang="nl-NL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core</a:t>
            </a:r>
            <a:r>
              <a:rPr lang="nl-NL" sz="2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8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logging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ongoing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(7 </a:t>
            </a: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11 </a:t>
            </a: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reports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ready)</a:t>
            </a:r>
          </a:p>
          <a:p>
            <a:pPr marL="0" lvl="0" algn="just">
              <a:lnSpc>
                <a:spcPct val="107000"/>
              </a:lnSpc>
            </a:pP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Establish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geotechnical</a:t>
            </a: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criteria </a:t>
            </a:r>
            <a:r>
              <a:rPr lang="nl-NL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methodology</a:t>
            </a:r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/>
              <a:t>Launching seismic/noise campaign</a:t>
            </a:r>
          </a:p>
          <a:p>
            <a:r>
              <a:rPr lang="en-GB" dirty="0"/>
              <a:t>Launching second drilling campaign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E6C00C-0173-44E9-BF1F-1CB8400F7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124167"/>
            <a:ext cx="4509076" cy="25054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D88D60-A684-2A6C-7B97-F6D90F569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677" y="2291355"/>
            <a:ext cx="4123453" cy="32677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A81F42-F0A1-B7D6-057C-F9BF33439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276" y="4410067"/>
            <a:ext cx="3962539" cy="214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37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99BD-9275-6A48-799E-BD9A0854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Evaluating subsoil conditions = basis for civil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69D7A7-3202-F331-18A7-FB30873E28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552" r="13108" b="1"/>
          <a:stretch/>
        </p:blipFill>
        <p:spPr>
          <a:xfrm>
            <a:off x="838200" y="1825625"/>
            <a:ext cx="5181600" cy="435133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8BD1C-EE12-AFAC-0DC7-356D4BC9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12526" y="1825625"/>
            <a:ext cx="4641273" cy="4351338"/>
          </a:xfrm>
        </p:spPr>
        <p:txBody>
          <a:bodyPr>
            <a:normAutofit/>
          </a:bodyPr>
          <a:lstStyle/>
          <a:p>
            <a:pPr marL="0" lvl="0"/>
            <a:r>
              <a:rPr lang="nl-NL" dirty="0" err="1"/>
              <a:t>Converting</a:t>
            </a:r>
            <a:r>
              <a:rPr lang="nl-NL" dirty="0"/>
              <a:t> data </a:t>
            </a:r>
            <a:r>
              <a:rPr lang="nl-NL" dirty="0" err="1"/>
              <a:t>into</a:t>
            </a:r>
            <a:r>
              <a:rPr lang="nl-NL" dirty="0"/>
              <a:t> a </a:t>
            </a:r>
            <a:r>
              <a:rPr lang="nl-NL" dirty="0" err="1"/>
              <a:t>geotechnical</a:t>
            </a:r>
            <a:r>
              <a:rPr lang="nl-NL" dirty="0"/>
              <a:t> model, data </a:t>
            </a:r>
            <a:r>
              <a:rPr lang="nl-NL" dirty="0" err="1"/>
              <a:t>from</a:t>
            </a:r>
            <a:r>
              <a:rPr lang="nl-NL" dirty="0"/>
              <a:t> first </a:t>
            </a:r>
            <a:r>
              <a:rPr lang="nl-NL" dirty="0" err="1"/>
              <a:t>boreholes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 = </a:t>
            </a:r>
            <a:r>
              <a:rPr lang="nl-NL" dirty="0" err="1">
                <a:solidFill>
                  <a:srgbClr val="FF0000"/>
                </a:solidFill>
              </a:rPr>
              <a:t>ongoing</a:t>
            </a:r>
            <a:endParaRPr lang="nl-NL" dirty="0">
              <a:solidFill>
                <a:srgbClr val="FF0000"/>
              </a:solidFill>
            </a:endParaRPr>
          </a:p>
          <a:p>
            <a:pPr marL="0" lvl="0"/>
            <a:r>
              <a:rPr lang="nl-NL" b="0" i="0" dirty="0" err="1">
                <a:effectLst/>
              </a:rPr>
              <a:t>Starting</a:t>
            </a:r>
            <a:r>
              <a:rPr lang="nl-NL" b="0" i="0" dirty="0">
                <a:effectLst/>
              </a:rPr>
              <a:t> </a:t>
            </a:r>
            <a:r>
              <a:rPr lang="nl-NL" b="0" i="0" dirty="0" err="1">
                <a:effectLst/>
              </a:rPr>
              <a:t>with</a:t>
            </a:r>
            <a:r>
              <a:rPr lang="nl-NL" b="0" i="0" dirty="0">
                <a:effectLst/>
              </a:rPr>
              <a:t> a </a:t>
            </a:r>
            <a:r>
              <a:rPr lang="nl-NL" b="0" i="0" dirty="0" err="1">
                <a:effectLst/>
              </a:rPr>
              <a:t>comprehensive</a:t>
            </a:r>
            <a:r>
              <a:rPr lang="nl-NL" b="0" i="0" dirty="0">
                <a:effectLst/>
              </a:rPr>
              <a:t> 3D model in LEAPFROG, </a:t>
            </a:r>
            <a:r>
              <a:rPr lang="nl-NL" b="0" i="0" dirty="0" err="1">
                <a:effectLst/>
              </a:rPr>
              <a:t>incorporating</a:t>
            </a:r>
            <a:r>
              <a:rPr lang="nl-NL" b="0" i="0" dirty="0">
                <a:effectLst/>
              </a:rPr>
              <a:t> data </a:t>
            </a:r>
            <a:r>
              <a:rPr lang="nl-NL" b="0" i="0" dirty="0" err="1">
                <a:effectLst/>
              </a:rPr>
              <a:t>from</a:t>
            </a:r>
            <a:r>
              <a:rPr lang="nl-NL" b="0" i="0" dirty="0">
                <a:effectLst/>
              </a:rPr>
              <a:t> </a:t>
            </a:r>
            <a:r>
              <a:rPr lang="nl-NL" b="0" i="0" dirty="0" err="1">
                <a:effectLst/>
              </a:rPr>
              <a:t>hydro-geological</a:t>
            </a:r>
            <a:r>
              <a:rPr lang="nl-NL" b="0" i="0" dirty="0">
                <a:effectLst/>
              </a:rPr>
              <a:t>, </a:t>
            </a:r>
            <a:r>
              <a:rPr lang="nl-NL" b="0" i="0" dirty="0" err="1">
                <a:effectLst/>
              </a:rPr>
              <a:t>geological</a:t>
            </a:r>
            <a:r>
              <a:rPr lang="nl-NL" b="0" i="0" dirty="0">
                <a:effectLst/>
              </a:rPr>
              <a:t> </a:t>
            </a:r>
            <a:r>
              <a:rPr lang="nl-NL" b="0" i="0" dirty="0" err="1">
                <a:effectLst/>
              </a:rPr>
              <a:t>and</a:t>
            </a:r>
            <a:r>
              <a:rPr lang="nl-NL" b="0" i="0" dirty="0">
                <a:effectLst/>
              </a:rPr>
              <a:t> studies on </a:t>
            </a:r>
            <a:r>
              <a:rPr lang="nl-NL" b="0" i="0" dirty="0" err="1">
                <a:effectLst/>
              </a:rPr>
              <a:t>noise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733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55D0-20F3-9D4D-B20B-46596410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192"/>
            <a:ext cx="10726881" cy="1325563"/>
          </a:xfrm>
        </p:spPr>
        <p:txBody>
          <a:bodyPr/>
          <a:lstStyle/>
          <a:p>
            <a:r>
              <a:rPr lang="en-GB" dirty="0">
                <a:latin typeface="+mn-lt"/>
              </a:rPr>
              <a:t>First steps – Facility Infrastructure &amp; civil </a:t>
            </a:r>
            <a:r>
              <a:rPr lang="en-GB" dirty="0" err="1">
                <a:latin typeface="+mn-lt"/>
              </a:rPr>
              <a:t>eng.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5D9F8-A963-B5A1-369A-E711273F4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8160327" cy="4691063"/>
          </a:xfrm>
        </p:spPr>
        <p:txBody>
          <a:bodyPr>
            <a:normAutofit fontScale="92500"/>
          </a:bodyPr>
          <a:lstStyle/>
          <a:p>
            <a:r>
              <a:rPr lang="nl-NL" dirty="0" err="1"/>
              <a:t>Defining</a:t>
            </a:r>
            <a:r>
              <a:rPr lang="nl-NL" dirty="0"/>
              <a:t> </a:t>
            </a:r>
            <a:r>
              <a:rPr lang="nl-NL" dirty="0" err="1"/>
              <a:t>activities</a:t>
            </a:r>
            <a:r>
              <a:rPr lang="nl-NL" dirty="0"/>
              <a:t> </a:t>
            </a:r>
            <a:r>
              <a:rPr lang="nl-NL" dirty="0" err="1"/>
              <a:t>necessary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feasibility</a:t>
            </a:r>
            <a:r>
              <a:rPr lang="nl-NL" dirty="0"/>
              <a:t> &amp; bid </a:t>
            </a:r>
            <a:r>
              <a:rPr lang="nl-NL" dirty="0" err="1"/>
              <a:t>book</a:t>
            </a:r>
            <a:endParaRPr lang="nl-NL" dirty="0"/>
          </a:p>
          <a:p>
            <a:r>
              <a:rPr lang="nl-NL" dirty="0" err="1"/>
              <a:t>Establish</a:t>
            </a:r>
            <a:r>
              <a:rPr lang="nl-NL" dirty="0"/>
              <a:t> risk management / </a:t>
            </a:r>
            <a:r>
              <a:rPr lang="nl-NL" dirty="0" err="1"/>
              <a:t>mitigation</a:t>
            </a:r>
            <a:r>
              <a:rPr lang="nl-NL" dirty="0"/>
              <a:t> approach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introduction</a:t>
            </a:r>
            <a:r>
              <a:rPr lang="nl-NL" dirty="0"/>
              <a:t> </a:t>
            </a:r>
            <a:r>
              <a:rPr lang="nl-NL" dirty="0" err="1"/>
              <a:t>into</a:t>
            </a:r>
            <a:r>
              <a:rPr lang="nl-NL" dirty="0"/>
              <a:t> systems engineering</a:t>
            </a:r>
          </a:p>
          <a:p>
            <a:r>
              <a:rPr lang="en-US" dirty="0"/>
              <a:t>Review of the available geological and geotechnical data</a:t>
            </a:r>
          </a:p>
          <a:p>
            <a:r>
              <a:rPr lang="en-US" dirty="0"/>
              <a:t>Preliminary survey on construction logistics and impact on the region</a:t>
            </a:r>
          </a:p>
          <a:p>
            <a:r>
              <a:rPr lang="en-US" dirty="0"/>
              <a:t>Identifying aspects having potential impact on civil engineering</a:t>
            </a:r>
          </a:p>
          <a:p>
            <a:r>
              <a:rPr lang="nl-NL" dirty="0" err="1"/>
              <a:t>Establish</a:t>
            </a:r>
            <a:r>
              <a:rPr lang="nl-NL" dirty="0"/>
              <a:t> </a:t>
            </a:r>
            <a:r>
              <a:rPr lang="nl-NL" dirty="0" err="1"/>
              <a:t>contacts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stakeholders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coordinating</a:t>
            </a:r>
            <a:r>
              <a:rPr lang="nl-NL" dirty="0"/>
              <a:t> </a:t>
            </a:r>
            <a:r>
              <a:rPr lang="nl-NL" dirty="0" err="1"/>
              <a:t>alignment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ETO </a:t>
            </a:r>
            <a:r>
              <a:rPr lang="nl-NL" dirty="0">
                <a:sym typeface="Wingdings" panose="05000000000000000000" pitchFamily="2" charset="2"/>
              </a:rPr>
              <a:t> basis of design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5474B6-C447-BC3C-7D6D-FD786AE95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20353">
            <a:off x="9143722" y="4157911"/>
            <a:ext cx="2773390" cy="15041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E17116-0454-F38A-446F-E58021E59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45012">
            <a:off x="9516473" y="1692463"/>
            <a:ext cx="1887779" cy="264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7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55D0-20F3-9D4D-B20B-46596410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68624"/>
            <a:ext cx="10515600" cy="1325563"/>
          </a:xfrm>
        </p:spPr>
        <p:txBody>
          <a:bodyPr/>
          <a:lstStyle/>
          <a:p>
            <a:r>
              <a:rPr lang="en-GB" dirty="0">
                <a:latin typeface="+mn-lt"/>
              </a:rPr>
              <a:t>September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5D9F8-A963-B5A1-369A-E711273F4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945"/>
            <a:ext cx="10515600" cy="2265219"/>
          </a:xfrm>
        </p:spPr>
        <p:txBody>
          <a:bodyPr/>
          <a:lstStyle/>
          <a:p>
            <a:r>
              <a:rPr lang="en-GB" dirty="0"/>
              <a:t>Full IPM project organization established </a:t>
            </a:r>
            <a:r>
              <a:rPr lang="en-GB" dirty="0">
                <a:sym typeface="Wingdings" panose="05000000000000000000" pitchFamily="2" charset="2"/>
              </a:rPr>
              <a:t> addition of manager environment, manager Facility Infrastructure (civil engineering) and office manager</a:t>
            </a:r>
          </a:p>
          <a:p>
            <a:pPr marL="457200" lvl="1" indent="0">
              <a:buNone/>
            </a:pPr>
            <a:r>
              <a:rPr lang="en-GB" sz="1800" dirty="0">
                <a:solidFill>
                  <a:srgbClr val="FFFF00"/>
                </a:solidFill>
                <a:sym typeface="Wingdings" panose="05000000000000000000" pitchFamily="2" charset="2"/>
              </a:rPr>
              <a:t>Theo Reinders replaces Guid Bartholomée as Project Manager</a:t>
            </a:r>
            <a:endParaRPr lang="en-GB" sz="1800" dirty="0">
              <a:solidFill>
                <a:srgbClr val="FFFF00"/>
              </a:solidFill>
            </a:endParaRPr>
          </a:p>
        </p:txBody>
      </p:sp>
      <p:pic>
        <p:nvPicPr>
          <p:cNvPr id="4" name="Afbeelding 1">
            <a:extLst>
              <a:ext uri="{FF2B5EF4-FFF2-40B4-BE49-F238E27FC236}">
                <a16:creationId xmlns:a16="http://schemas.microsoft.com/office/drawing/2014/main" id="{2286FADA-FCD8-C09A-321C-ACB92E566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367" y="3034145"/>
            <a:ext cx="8615265" cy="30341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3986DB-4E2E-2C91-1DEF-90B54E8928B1}"/>
              </a:ext>
            </a:extLst>
          </p:cNvPr>
          <p:cNvSpPr txBox="1"/>
          <p:nvPr/>
        </p:nvSpPr>
        <p:spPr>
          <a:xfrm>
            <a:off x="2049607" y="6068291"/>
            <a:ext cx="165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sym typeface="Wingdings" panose="05000000000000000000" pitchFamily="2" charset="2"/>
              </a:rPr>
              <a:t>Wim Walk</a:t>
            </a:r>
            <a:endParaRPr lang="nl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3A07A1-8034-A1F9-4CB9-A465F8707CFD}"/>
              </a:ext>
            </a:extLst>
          </p:cNvPr>
          <p:cNvSpPr txBox="1"/>
          <p:nvPr/>
        </p:nvSpPr>
        <p:spPr>
          <a:xfrm>
            <a:off x="3387653" y="6068291"/>
            <a:ext cx="165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sym typeface="Wingdings" panose="05000000000000000000" pitchFamily="2" charset="2"/>
              </a:rPr>
              <a:t>Joseph Ickmans</a:t>
            </a:r>
            <a:endParaRPr lang="nl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7EB3B-7CC0-61D1-178A-C4FA767F3597}"/>
              </a:ext>
            </a:extLst>
          </p:cNvPr>
          <p:cNvSpPr txBox="1"/>
          <p:nvPr/>
        </p:nvSpPr>
        <p:spPr>
          <a:xfrm>
            <a:off x="5266025" y="6068291"/>
            <a:ext cx="165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sym typeface="Wingdings" panose="05000000000000000000" pitchFamily="2" charset="2"/>
              </a:rPr>
              <a:t>Johan Rutten</a:t>
            </a:r>
            <a:endParaRPr lang="nl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AFA1EB-C3B8-0EE6-9FA7-CD0440D92649}"/>
              </a:ext>
            </a:extLst>
          </p:cNvPr>
          <p:cNvSpPr txBox="1"/>
          <p:nvPr/>
        </p:nvSpPr>
        <p:spPr>
          <a:xfrm>
            <a:off x="7144397" y="6068291"/>
            <a:ext cx="165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sym typeface="Wingdings" panose="05000000000000000000" pitchFamily="2" charset="2"/>
              </a:rPr>
              <a:t>John Kerstjens</a:t>
            </a:r>
            <a:endParaRPr lang="nl-B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008EF-02D7-CBDF-1185-72B3A0AD8428}"/>
              </a:ext>
            </a:extLst>
          </p:cNvPr>
          <p:cNvSpPr txBox="1"/>
          <p:nvPr/>
        </p:nvSpPr>
        <p:spPr>
          <a:xfrm>
            <a:off x="8852897" y="6068291"/>
            <a:ext cx="165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FF00"/>
                </a:solidFill>
                <a:sym typeface="Wingdings" panose="05000000000000000000" pitchFamily="2" charset="2"/>
              </a:rPr>
              <a:t>John Kerstjens</a:t>
            </a:r>
            <a:endParaRPr lang="nl-B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E3B994-824E-21CF-D5D8-528C7F03F98B}"/>
              </a:ext>
            </a:extLst>
          </p:cNvPr>
          <p:cNvSpPr txBox="1"/>
          <p:nvPr/>
        </p:nvSpPr>
        <p:spPr>
          <a:xfrm>
            <a:off x="6717245" y="4381941"/>
            <a:ext cx="17430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highlight>
                  <a:srgbClr val="FFFF00"/>
                </a:highlight>
                <a:sym typeface="Wingdings" panose="05000000000000000000" pitchFamily="2" charset="2"/>
              </a:rPr>
              <a:t>Theo Reinders </a:t>
            </a:r>
            <a:endParaRPr lang="nl-BE" sz="1600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8D145-210C-0F24-4E51-5D0E355D85C7}"/>
              </a:ext>
            </a:extLst>
          </p:cNvPr>
          <p:cNvSpPr txBox="1"/>
          <p:nvPr/>
        </p:nvSpPr>
        <p:spPr>
          <a:xfrm>
            <a:off x="2487592" y="4900568"/>
            <a:ext cx="22106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highlight>
                  <a:srgbClr val="FFFF00"/>
                </a:highlight>
                <a:sym typeface="Wingdings" panose="05000000000000000000" pitchFamily="2" charset="2"/>
              </a:rPr>
              <a:t>Jacqueline ter Linden</a:t>
            </a:r>
            <a:endParaRPr lang="nl-BE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94458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55D0-20F3-9D4D-B20B-46596410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819"/>
            <a:ext cx="10515600" cy="1325563"/>
          </a:xfrm>
        </p:spPr>
        <p:txBody>
          <a:bodyPr/>
          <a:lstStyle/>
          <a:p>
            <a:r>
              <a:rPr lang="en-GB" dirty="0">
                <a:latin typeface="+mn-lt"/>
              </a:rPr>
              <a:t>Approach Facility Infrastructure (civil </a:t>
            </a:r>
            <a:r>
              <a:rPr lang="en-GB" dirty="0" err="1">
                <a:latin typeface="+mn-lt"/>
              </a:rPr>
              <a:t>eng.</a:t>
            </a:r>
            <a:r>
              <a:rPr lang="en-GB" dirty="0">
                <a:latin typeface="+mn-lt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5D9F8-A963-B5A1-369A-E711273F4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2382"/>
            <a:ext cx="10799618" cy="5237017"/>
          </a:xfrm>
        </p:spPr>
        <p:txBody>
          <a:bodyPr/>
          <a:lstStyle/>
          <a:p>
            <a:r>
              <a:rPr lang="en-GB" dirty="0"/>
              <a:t>Focus on:</a:t>
            </a:r>
          </a:p>
          <a:p>
            <a:pPr lvl="1"/>
            <a:r>
              <a:rPr lang="en-GB" dirty="0"/>
              <a:t>Alignment with ETO/ETC and stakeholders </a:t>
            </a:r>
            <a:r>
              <a:rPr lang="en-GB" dirty="0">
                <a:sym typeface="Wingdings" panose="05000000000000000000" pitchFamily="2" charset="2"/>
              </a:rPr>
              <a:t> fixation starting points &amp; criteria (</a:t>
            </a:r>
            <a:r>
              <a:rPr lang="en-GB" dirty="0">
                <a:solidFill>
                  <a:srgbClr val="FFFF00"/>
                </a:solidFill>
                <a:sym typeface="Wingdings" panose="05000000000000000000" pitchFamily="2" charset="2"/>
              </a:rPr>
              <a:t>alignment with detector specialists &amp; minimize rework</a:t>
            </a:r>
            <a:r>
              <a:rPr lang="en-GB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dirty="0"/>
              <a:t>Organize feasibility studies &amp; necessary input for bid book</a:t>
            </a:r>
          </a:p>
          <a:p>
            <a:r>
              <a:rPr lang="en-GB" dirty="0"/>
              <a:t>3 phases:</a:t>
            </a:r>
          </a:p>
          <a:p>
            <a:pPr lvl="1"/>
            <a:r>
              <a:rPr lang="en-GB" dirty="0"/>
              <a:t>Concept phase: Currently in finalization: establish roadmap (showstoppers/cost drivers/risks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priorities) &amp; mobilizing full team on all relevant disciplines</a:t>
            </a:r>
          </a:p>
          <a:p>
            <a:pPr lvl="1"/>
            <a:r>
              <a:rPr lang="en-GB" dirty="0"/>
              <a:t>Assessment phase: 2 parallel actions resulting in a basis for bid book</a:t>
            </a:r>
          </a:p>
          <a:p>
            <a:pPr lvl="2"/>
            <a:r>
              <a:rPr lang="en-GB" dirty="0"/>
              <a:t>Design concept scenarios (expert judgement) for the relevant disciplines </a:t>
            </a:r>
            <a:r>
              <a:rPr lang="en-GB" dirty="0">
                <a:sym typeface="Wingdings" panose="05000000000000000000" pitchFamily="2" charset="2"/>
              </a:rPr>
              <a:t> modular approach</a:t>
            </a:r>
            <a:endParaRPr lang="en-GB" dirty="0"/>
          </a:p>
          <a:p>
            <a:pPr lvl="2"/>
            <a:r>
              <a:rPr lang="en-GB" dirty="0"/>
              <a:t>Converging design criteria together with ETO/ETC and other stakeholders (local)</a:t>
            </a:r>
          </a:p>
          <a:p>
            <a:pPr lvl="1"/>
            <a:r>
              <a:rPr lang="en-GB" dirty="0"/>
              <a:t>Concept design phase: after fixation of main starting points (ETO &amp; stakeholders), finalize concept design and provide input on bid book</a:t>
            </a:r>
          </a:p>
        </p:txBody>
      </p:sp>
    </p:spTree>
    <p:extLst>
      <p:ext uri="{BB962C8B-B14F-4D97-AF65-F5344CB8AC3E}">
        <p14:creationId xmlns:p14="http://schemas.microsoft.com/office/powerpoint/2010/main" val="351568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99BD-9275-6A48-799E-BD9A0854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570"/>
            <a:ext cx="11069782" cy="1325563"/>
          </a:xfrm>
        </p:spPr>
        <p:txBody>
          <a:bodyPr/>
          <a:lstStyle/>
          <a:p>
            <a:r>
              <a:rPr lang="en-GB" dirty="0">
                <a:latin typeface="+mn-lt"/>
              </a:rPr>
              <a:t>Timing Facility Infrastructure (only triangle)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69191A-08F8-1182-02E6-BFEFE9076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564" y="1500389"/>
            <a:ext cx="6400800" cy="48755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1A6ABA-C4AC-1448-57EB-1AB6AD25CE25}"/>
              </a:ext>
            </a:extLst>
          </p:cNvPr>
          <p:cNvSpPr txBox="1"/>
          <p:nvPr/>
        </p:nvSpPr>
        <p:spPr>
          <a:xfrm>
            <a:off x="9473046" y="4686301"/>
            <a:ext cx="1880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err="1"/>
              <a:t>Assumed</a:t>
            </a:r>
            <a:r>
              <a:rPr lang="nl-BE" b="1" dirty="0"/>
              <a:t> time frame </a:t>
            </a:r>
            <a:r>
              <a:rPr lang="nl-BE" b="1" dirty="0" err="1"/>
              <a:t>for</a:t>
            </a:r>
            <a:r>
              <a:rPr lang="nl-BE" b="1" dirty="0"/>
              <a:t> </a:t>
            </a:r>
            <a:r>
              <a:rPr lang="nl-BE" b="1" dirty="0" err="1"/>
              <a:t>internal</a:t>
            </a:r>
            <a:r>
              <a:rPr lang="nl-BE" b="1" dirty="0"/>
              <a:t> review EMR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25B9E2B-C8BB-8499-8BCC-B0B5F67AAD9A}"/>
              </a:ext>
            </a:extLst>
          </p:cNvPr>
          <p:cNvCxnSpPr>
            <a:stCxn id="5" idx="1"/>
          </p:cNvCxnSpPr>
          <p:nvPr/>
        </p:nvCxnSpPr>
        <p:spPr>
          <a:xfrm flipH="1" flipV="1">
            <a:off x="8780318" y="4665518"/>
            <a:ext cx="692728" cy="48244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303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ADB03F-5187-C4B1-F1FF-401F83AA5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26" y="3640786"/>
            <a:ext cx="5785933" cy="31023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5A55D0-20F3-9D4D-B20B-46596410D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latin typeface="+mn-lt"/>
            </a:endParaRPr>
          </a:p>
        </p:txBody>
      </p:sp>
      <p:pic>
        <p:nvPicPr>
          <p:cNvPr id="6" name="Content Placeholder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4A9A194-8C57-EC5A-1F1D-543F778468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97151" y="183435"/>
            <a:ext cx="6832623" cy="5124467"/>
          </a:xfrm>
        </p:spPr>
      </p:pic>
    </p:spTree>
    <p:extLst>
      <p:ext uri="{BB962C8B-B14F-4D97-AF65-F5344CB8AC3E}">
        <p14:creationId xmlns:p14="http://schemas.microsoft.com/office/powerpoint/2010/main" val="17915008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24A1FDA8-638A-A949-9B5E-44E101F6934D}" vid="{7B15402B-0B0F-C645-B6DE-5052771287E3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 PowerPoint template</Template>
  <TotalTime>0</TotalTime>
  <Words>348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EMR organization &amp; progress</vt:lpstr>
      <vt:lpstr>Defining subsoil conditions</vt:lpstr>
      <vt:lpstr>Evaluating subsoil conditions = basis for civil</vt:lpstr>
      <vt:lpstr>First steps – Facility Infrastructure &amp; civil eng.</vt:lpstr>
      <vt:lpstr>September 2024</vt:lpstr>
      <vt:lpstr>Approach Facility Infrastructure (civil eng.)</vt:lpstr>
      <vt:lpstr>Timing Facility Infrastructure (only triangle)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Ickmans Joseph</dc:creator>
  <cp:lastModifiedBy>Ickmans Joseph</cp:lastModifiedBy>
  <cp:revision>6</cp:revision>
  <cp:lastPrinted>2023-05-23T12:15:57Z</cp:lastPrinted>
  <dcterms:created xsi:type="dcterms:W3CDTF">2025-01-10T10:29:38Z</dcterms:created>
  <dcterms:modified xsi:type="dcterms:W3CDTF">2025-01-13T15:25:04Z</dcterms:modified>
</cp:coreProperties>
</file>