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56" r:id="rId5"/>
    <p:sldId id="2146850617" r:id="rId6"/>
    <p:sldId id="2146850620" r:id="rId7"/>
    <p:sldId id="2146850621" r:id="rId8"/>
    <p:sldId id="2146850622" r:id="rId9"/>
    <p:sldId id="2146850623" r:id="rId10"/>
    <p:sldId id="2146850624" r:id="rId11"/>
    <p:sldId id="2146850625" r:id="rId12"/>
    <p:sldId id="2146850626" r:id="rId13"/>
    <p:sldId id="214685062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7" autoAdjust="0"/>
  </p:normalViewPr>
  <p:slideViewPr>
    <p:cSldViewPr snapToGrid="0">
      <p:cViewPr>
        <p:scale>
          <a:sx n="120" d="100"/>
          <a:sy n="120" d="100"/>
        </p:scale>
        <p:origin x="1832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D88B8-FB16-4F79-844C-1B014D7F8422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A82A-97BD-411A-9665-AB7DB9DFF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786034" y="1088483"/>
            <a:ext cx="4704961" cy="1911404"/>
          </a:xfrm>
        </p:spPr>
        <p:txBody>
          <a:bodyPr anchor="b">
            <a:normAutofit/>
          </a:bodyPr>
          <a:lstStyle>
            <a:lvl1pPr algn="l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794618" y="3166500"/>
            <a:ext cx="4619055" cy="1163459"/>
          </a:xfrm>
        </p:spPr>
        <p:txBody>
          <a:bodyPr>
            <a:normAutofit/>
          </a:bodyPr>
          <a:lstStyle>
            <a:lvl1pPr marL="0" indent="0">
              <a:buNone/>
              <a:defRPr sz="1467" b="1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603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130D6-1594-0916-FD49-59D679AEA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25642-8E9D-6BF2-8B9E-123DDE950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4320B-B5F3-A123-1A3F-7370C9EF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C923D-F829-D747-9BBF-C3719BD123C7}" type="datetimeFigureOut">
              <a:rPr lang="en-CH" smtClean="0"/>
              <a:t>03/06/2025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3A4A7-C0ED-5B69-14EF-FCB0C555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35EC-AF8E-DD45-475B-97ED564C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852F-BFEA-C742-9485-3CA7BE0E06C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83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6035-0780-1250-DC20-19F3AE8C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0447C-A3BC-1535-512B-589380AC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5E6B-0C41-3AF2-CE70-126C493C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03/06/2025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C2E69-91CC-E6ED-ABC4-6F76585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145-9BA4-C5F3-8EBD-45BD003A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804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52552" y="1736271"/>
            <a:ext cx="10693273" cy="440498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54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3022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380990" indent="-380990">
              <a:buFont typeface="Arial" panose="020B0604020202020204" pitchFamily="34" charset="0"/>
              <a:buChar char="•"/>
              <a:defRPr sz="2133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62179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9098788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815414" y="2180861"/>
          <a:ext cx="10901441" cy="353568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2008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3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9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r"/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6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6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6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6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38910" y="1539393"/>
            <a:ext cx="10724444" cy="4624340"/>
          </a:xfr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9447717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420768"/>
            <a:ext cx="4300040" cy="643723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8394829" y="0"/>
            <a:ext cx="3797172" cy="5582869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738909" y="1"/>
            <a:ext cx="2815112" cy="1539393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8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01" y="823391"/>
            <a:ext cx="6224260" cy="66739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53601" y="1757080"/>
            <a:ext cx="4960953" cy="4466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24800" y="5565407"/>
            <a:ext cx="3725221" cy="663373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26737" y="1748224"/>
            <a:ext cx="5324183" cy="34376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2263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38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609585" rtl="0" eaLnBrk="1" latinLnBrk="0" hangingPunct="1">
        <a:spcBef>
          <a:spcPct val="0"/>
        </a:spcBef>
        <a:buNone/>
        <a:defRPr sz="42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100" y="1735667"/>
            <a:ext cx="4704961" cy="900154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latin typeface="Sagona Book" panose="02020503050505020204" pitchFamily="18" charset="0"/>
              </a:rPr>
              <a:t>Status and Progress </a:t>
            </a:r>
            <a:br>
              <a:rPr lang="en-GB" sz="2400" dirty="0">
                <a:latin typeface="Sagona Book" panose="02020503050505020204" pitchFamily="18" charset="0"/>
              </a:rPr>
            </a:br>
            <a:r>
              <a:rPr lang="en-GB" sz="2400" dirty="0">
                <a:latin typeface="Sagona Book" panose="02020503050505020204" pitchFamily="18" charset="0"/>
              </a:rPr>
              <a:t>since the last Meeting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D747A27-29EB-1B65-D5B3-CCBCFCB0CA03}"/>
              </a:ext>
            </a:extLst>
          </p:cNvPr>
          <p:cNvSpPr txBox="1">
            <a:spLocks/>
          </p:cNvSpPr>
          <p:nvPr/>
        </p:nvSpPr>
        <p:spPr>
          <a:xfrm>
            <a:off x="6828367" y="3500965"/>
            <a:ext cx="5274733" cy="774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4267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2000" b="0" dirty="0"/>
            </a:br>
            <a:r>
              <a:rPr lang="en-GB" sz="2000" b="0" dirty="0">
                <a:latin typeface="Sagona Book" panose="02020503050505020204" pitchFamily="18" charset="0"/>
              </a:rPr>
              <a:t>Pablo Garcia Tello</a:t>
            </a:r>
          </a:p>
          <a:p>
            <a:endParaRPr lang="en-GB" sz="2000" b="0" dirty="0">
              <a:latin typeface="Sagona Book" panose="02020503050505020204" pitchFamily="18" charset="0"/>
            </a:endParaRPr>
          </a:p>
          <a:p>
            <a:r>
              <a:rPr lang="en-GB" sz="2000" b="0" dirty="0">
                <a:latin typeface="Sagona Book" panose="02020503050505020204" pitchFamily="18" charset="0"/>
              </a:rPr>
              <a:t>7.3.2025, ISAB Meeting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F67C7-F1A1-D34B-C9D0-F3AC8CF4B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AF5238-2D6D-45EE-7D3F-2B170CB11107}"/>
              </a:ext>
            </a:extLst>
          </p:cNvPr>
          <p:cNvSpPr txBox="1"/>
          <p:nvPr/>
        </p:nvSpPr>
        <p:spPr>
          <a:xfrm>
            <a:off x="4035695" y="3167390"/>
            <a:ext cx="4120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Thanks and Questions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71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17F902E-BC9D-E6C1-6ACA-8D866038D5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709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38444-6F88-C7E7-157A-6EF327185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E2E936-4C57-0434-34AE-FA2FBB85D2BA}"/>
              </a:ext>
            </a:extLst>
          </p:cNvPr>
          <p:cNvSpPr txBox="1"/>
          <p:nvPr/>
        </p:nvSpPr>
        <p:spPr>
          <a:xfrm>
            <a:off x="393700" y="1087967"/>
            <a:ext cx="47742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Three key aspects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BDBC15-4A40-7608-38CA-360E49C8535A}"/>
              </a:ext>
            </a:extLst>
          </p:cNvPr>
          <p:cNvSpPr txBox="1"/>
          <p:nvPr/>
        </p:nvSpPr>
        <p:spPr>
          <a:xfrm>
            <a:off x="1134534" y="2671234"/>
            <a:ext cx="1037091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The budget situation has improved.</a:t>
            </a:r>
          </a:p>
          <a:p>
            <a:pPr marL="514350" indent="-514350">
              <a:buAutoNum type="arabicPeriod"/>
            </a:pPr>
            <a:endParaRPr lang="en-US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We are better known among the Council Delegates.</a:t>
            </a:r>
          </a:p>
          <a:p>
            <a:pPr marL="514350" indent="-514350">
              <a:buAutoNum type="arabicPeriod"/>
            </a:pPr>
            <a:endParaRPr lang="en-US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Hard work led to an increasing demand for what we do.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512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7338E-A204-CC2D-7BC9-DD5BDEBDF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35E88B-B60C-64A6-4830-DA6039618952}"/>
              </a:ext>
            </a:extLst>
          </p:cNvPr>
          <p:cNvSpPr txBox="1"/>
          <p:nvPr/>
        </p:nvSpPr>
        <p:spPr>
          <a:xfrm>
            <a:off x="393700" y="1087967"/>
            <a:ext cx="43785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Budget situation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A2F7B4-8B47-3F2C-8DB3-AF134EC68C1B}"/>
              </a:ext>
            </a:extLst>
          </p:cNvPr>
          <p:cNvSpPr txBox="1"/>
          <p:nvPr/>
        </p:nvSpPr>
        <p:spPr>
          <a:xfrm>
            <a:off x="393700" y="2591999"/>
            <a:ext cx="1154623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The EC is relaunching in brief the call for ATTRACT 1B.</a:t>
            </a:r>
          </a:p>
          <a:p>
            <a:pPr marL="514350" indent="-514350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IPT is temporarily offering a little help.</a:t>
            </a:r>
          </a:p>
          <a:p>
            <a:pPr marL="514350" indent="-514350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More EU grant applications have been submitted.</a:t>
            </a:r>
          </a:p>
          <a:p>
            <a:pPr marL="514350" indent="-514350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We expect a sizable extra income form underspending at the end of ATTRACT Phase 2.</a:t>
            </a:r>
            <a:endParaRPr lang="en-GB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490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875F8-AF82-6E28-D7D0-0ED43D196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4B0FEC-0B22-5F83-47F2-808388DEAD66}"/>
              </a:ext>
            </a:extLst>
          </p:cNvPr>
          <p:cNvSpPr txBox="1"/>
          <p:nvPr/>
        </p:nvSpPr>
        <p:spPr>
          <a:xfrm>
            <a:off x="393700" y="1087967"/>
            <a:ext cx="47627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Council Delegates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7EDFCD-8DE4-B727-5992-1BBFD3F4A230}"/>
              </a:ext>
            </a:extLst>
          </p:cNvPr>
          <p:cNvSpPr txBox="1"/>
          <p:nvPr/>
        </p:nvSpPr>
        <p:spPr>
          <a:xfrm>
            <a:off x="255478" y="2379348"/>
            <a:ext cx="112064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Several Council Delegates have been invited and visited IdeaSquare (e.g. Spain, Estonia) and they are speaking about our added value in the CERN Council meetings.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The next CERN DG has visited IdeaSquare.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Along this year we will increase our efforts to bring more (e.g. NL, Germany is work in progress).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We have also good connections with the CERN ILO community which is passing the messages to our added value to the Council Delegates.</a:t>
            </a:r>
          </a:p>
          <a:p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454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5B90F-7572-77DB-37D1-9B35B5A30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1D0982-2381-ACAF-2ECE-DEAD12118506}"/>
              </a:ext>
            </a:extLst>
          </p:cNvPr>
          <p:cNvSpPr txBox="1"/>
          <p:nvPr/>
        </p:nvSpPr>
        <p:spPr>
          <a:xfrm>
            <a:off x="393700" y="1087967"/>
            <a:ext cx="96848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Increasing demand for what we do (1)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E93D09-4A63-3EB4-F6F2-EBD2F148933F}"/>
              </a:ext>
            </a:extLst>
          </p:cNvPr>
          <p:cNvSpPr txBox="1"/>
          <p:nvPr/>
        </p:nvSpPr>
        <p:spPr>
          <a:xfrm>
            <a:off x="255478" y="2379348"/>
            <a:ext cx="112064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Our calendar for Educational activities 2025 is fully booked.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We are starting to book activities for 2026.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Since in 2024 we operated at 82% building occupation, we are offering to run our educational activities at the external organization’s premises as long as they afford our travelling expenses. This demand is increasing too.</a:t>
            </a:r>
          </a:p>
          <a:p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518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7A3331-1C4A-3350-7FFC-14997C011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EA5275-045A-85B8-5782-B8B090C79DA0}"/>
              </a:ext>
            </a:extLst>
          </p:cNvPr>
          <p:cNvSpPr txBox="1"/>
          <p:nvPr/>
        </p:nvSpPr>
        <p:spPr>
          <a:xfrm>
            <a:off x="393700" y="1087967"/>
            <a:ext cx="96848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Increasing demand for what we do (2)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4E7483-76DF-E71E-83AA-C8F3F6DA60C6}"/>
              </a:ext>
            </a:extLst>
          </p:cNvPr>
          <p:cNvSpPr txBox="1"/>
          <p:nvPr/>
        </p:nvSpPr>
        <p:spPr>
          <a:xfrm>
            <a:off x="255478" y="2379348"/>
            <a:ext cx="112064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NASA is fully interested in our education program IdeaSquare Planet (i2P). They are already collaborating with us.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The demand for prototyping and training courses is ramping up.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CIJ, among other achievements, has started the publication of the socio-economic studies coming from ATTRACT.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The number of followers in social media and their testimonials of our added value is increasing.</a:t>
            </a:r>
          </a:p>
          <a:p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161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EAEC3-502C-9A09-42D5-D448D8FD05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EE7E20-12BA-9442-283E-66507B6A15B1}"/>
              </a:ext>
            </a:extLst>
          </p:cNvPr>
          <p:cNvSpPr txBox="1"/>
          <p:nvPr/>
        </p:nvSpPr>
        <p:spPr>
          <a:xfrm>
            <a:off x="2378553" y="84875"/>
            <a:ext cx="71978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Some 2024 highlights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(more in the upcoming Activity Report)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6666619-E314-2AE7-4FB1-FA28A31CFE47}"/>
              </a:ext>
            </a:extLst>
          </p:cNvPr>
          <p:cNvGrpSpPr/>
          <p:nvPr/>
        </p:nvGrpSpPr>
        <p:grpSpPr>
          <a:xfrm>
            <a:off x="1806823" y="1430264"/>
            <a:ext cx="2631868" cy="5061276"/>
            <a:chOff x="534310" y="1052650"/>
            <a:chExt cx="1944302" cy="4481178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74DFD8F4-9808-D00C-FAE6-4B5A0AD5B755}"/>
                </a:ext>
              </a:extLst>
            </p:cNvPr>
            <p:cNvSpPr/>
            <p:nvPr/>
          </p:nvSpPr>
          <p:spPr>
            <a:xfrm>
              <a:off x="534310" y="1052650"/>
              <a:ext cx="1944302" cy="4481178"/>
            </a:xfrm>
            <a:prstGeom prst="roundRect">
              <a:avLst/>
            </a:prstGeom>
            <a:gradFill flip="none" rotWithShape="1">
              <a:gsLst>
                <a:gs pos="0">
                  <a:srgbClr val="0C377B">
                    <a:lumMod val="67000"/>
                  </a:srgbClr>
                </a:gs>
                <a:gs pos="48000">
                  <a:srgbClr val="0C377B">
                    <a:lumMod val="97000"/>
                    <a:lumOff val="3000"/>
                  </a:srgbClr>
                </a:gs>
                <a:gs pos="100000">
                  <a:srgbClr val="0C377B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0FBEB6A-D0E6-7722-0A92-07415478D33F}"/>
                </a:ext>
              </a:extLst>
            </p:cNvPr>
            <p:cNvSpPr txBox="1"/>
            <p:nvPr/>
          </p:nvSpPr>
          <p:spPr>
            <a:xfrm>
              <a:off x="668690" y="1142693"/>
              <a:ext cx="1609887" cy="32768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Prototyping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Training for 68 CERN Personnel (3D printing and laser cutting).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Departments EP, SY, TE, IT, BE, EN. 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Prototyping expertise offered to CMS, ALICE, </a:t>
              </a:r>
              <a:r>
                <a:rPr kumimoji="0" lang="en-GB" sz="12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LHCb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, ISOLDE, ATLAS and </a:t>
              </a:r>
              <a:r>
                <a:rPr kumimoji="0" lang="en-GB" sz="12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ProtoDUNE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. 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2 FPGA courses (20 participants in total) 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1 </a:t>
              </a:r>
              <a:r>
                <a:rPr kumimoji="0" lang="en-GB" sz="12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MediPix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 workshop with 18 participants. 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 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910792E-FA99-5D09-8F74-7361F7355DB9}"/>
              </a:ext>
            </a:extLst>
          </p:cNvPr>
          <p:cNvGrpSpPr/>
          <p:nvPr/>
        </p:nvGrpSpPr>
        <p:grpSpPr>
          <a:xfrm>
            <a:off x="4590488" y="1437485"/>
            <a:ext cx="2800531" cy="5054055"/>
            <a:chOff x="534310" y="1052650"/>
            <a:chExt cx="1944302" cy="4481178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40AA837-CC4A-DC36-D034-96ED4A16BCAF}"/>
                </a:ext>
              </a:extLst>
            </p:cNvPr>
            <p:cNvSpPr/>
            <p:nvPr/>
          </p:nvSpPr>
          <p:spPr>
            <a:xfrm>
              <a:off x="534310" y="1052650"/>
              <a:ext cx="1944302" cy="4481178"/>
            </a:xfrm>
            <a:prstGeom prst="roundRect">
              <a:avLst/>
            </a:prstGeom>
            <a:gradFill flip="none" rotWithShape="1">
              <a:gsLst>
                <a:gs pos="0">
                  <a:srgbClr val="0C377B">
                    <a:lumMod val="67000"/>
                  </a:srgbClr>
                </a:gs>
                <a:gs pos="48000">
                  <a:srgbClr val="0C377B">
                    <a:lumMod val="97000"/>
                    <a:lumOff val="3000"/>
                  </a:srgbClr>
                </a:gs>
                <a:gs pos="100000">
                  <a:srgbClr val="0C377B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93FDDB-E7AE-322F-433D-3490968946C6}"/>
                </a:ext>
              </a:extLst>
            </p:cNvPr>
            <p:cNvSpPr txBox="1"/>
            <p:nvPr/>
          </p:nvSpPr>
          <p:spPr>
            <a:xfrm>
              <a:off x="620286" y="1193882"/>
              <a:ext cx="1808671" cy="34998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Social Media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10k followers (18% growth in 2024).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5 social media platforms.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145 social media posts.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23 articles on the website.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3 issues of CIJ Journal (29 contributions published).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2 Books contributions (Springer and OUP).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4 delivered talks at the UN about social innovation.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4 Workshops/tours with Science Gateway.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447A9E-2DB6-76E7-5482-9FC30F9B51D9}"/>
              </a:ext>
            </a:extLst>
          </p:cNvPr>
          <p:cNvGrpSpPr/>
          <p:nvPr/>
        </p:nvGrpSpPr>
        <p:grpSpPr>
          <a:xfrm>
            <a:off x="7463027" y="1437485"/>
            <a:ext cx="3063917" cy="5054055"/>
            <a:chOff x="358616" y="967286"/>
            <a:chExt cx="2263479" cy="4481178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C842E8D1-F9CF-E45A-D2C4-92B2A26A46F1}"/>
                </a:ext>
              </a:extLst>
            </p:cNvPr>
            <p:cNvSpPr/>
            <p:nvPr/>
          </p:nvSpPr>
          <p:spPr>
            <a:xfrm>
              <a:off x="358616" y="967286"/>
              <a:ext cx="2263479" cy="4481178"/>
            </a:xfrm>
            <a:prstGeom prst="roundRect">
              <a:avLst/>
            </a:prstGeom>
            <a:gradFill flip="none" rotWithShape="1">
              <a:gsLst>
                <a:gs pos="0">
                  <a:srgbClr val="0C377B">
                    <a:lumMod val="67000"/>
                  </a:srgbClr>
                </a:gs>
                <a:gs pos="48000">
                  <a:srgbClr val="0C377B">
                    <a:lumMod val="97000"/>
                    <a:lumOff val="3000"/>
                  </a:srgbClr>
                </a:gs>
                <a:gs pos="100000">
                  <a:srgbClr val="0C377B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19A09C6-4E8A-F82A-7585-758CA1BA9286}"/>
                </a:ext>
              </a:extLst>
            </p:cNvPr>
            <p:cNvSpPr txBox="1"/>
            <p:nvPr/>
          </p:nvSpPr>
          <p:spPr>
            <a:xfrm>
              <a:off x="524771" y="1101008"/>
              <a:ext cx="1931167" cy="32473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Education and Training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488, students 13% increase from 2023.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19 Educational workshops on innovation.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21 weeks of students in house.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35 Innovation related events.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31 organizations sent students.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agona Book" panose="02020503050505020204" pitchFamily="18" charset="0"/>
              </a:endParaRP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agona Book" panose="02020503050505020204" pitchFamily="18" charset="0"/>
                </a:rPr>
                <a:t>82% building occupation rate.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E4670F49-258D-FFC7-64A5-C529A501FC9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558271" y="5390495"/>
            <a:ext cx="908034" cy="9080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E03E52A-9215-DAD5-963A-E98732DF3DB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5387632" y="5447855"/>
            <a:ext cx="1029118" cy="10291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9DE20F-5A3C-5E1A-B51F-EEEB9102961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8726398" y="5401660"/>
            <a:ext cx="896869" cy="89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116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83869-F75A-E25C-D21F-437868B73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7938AD7-35F5-C6E0-BFBE-C40C06558A0E}"/>
              </a:ext>
            </a:extLst>
          </p:cNvPr>
          <p:cNvSpPr txBox="1"/>
          <p:nvPr/>
        </p:nvSpPr>
        <p:spPr>
          <a:xfrm>
            <a:off x="259898" y="1105601"/>
            <a:ext cx="4311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What about the future?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164068-AA02-A69B-020C-50A75BD86086}"/>
              </a:ext>
            </a:extLst>
          </p:cNvPr>
          <p:cNvSpPr txBox="1"/>
          <p:nvPr/>
        </p:nvSpPr>
        <p:spPr>
          <a:xfrm>
            <a:off x="397097" y="2033791"/>
            <a:ext cx="112064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We have reached a period of relative budget stability; however, we need more EU projects than just ATTRACT 1B to consolidate this trend.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Will we get anything from the MTP?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It is reassuring that the demand for who we are, what we do, and how we do it, is on highly increasing demand.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Will the new management agree upon the fact that we already deliver value added to CERN and CERN MS?</a:t>
            </a:r>
          </a:p>
          <a:p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440661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Props1.xml><?xml version="1.0" encoding="utf-8"?>
<ds:datastoreItem xmlns:ds="http://schemas.openxmlformats.org/officeDocument/2006/customXml" ds:itemID="{0B026D3E-F0F8-4690-AF40-0A1EF1FCC2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281A16-6754-42D2-B587-F40E59EE88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943C7A-FF29-4799-9E76-59D9AC3FAAAE}">
  <ds:schemaRefs>
    <ds:schemaRef ds:uri="http://purl.org/dc/terms/"/>
    <ds:schemaRef ds:uri="http://purl.org/dc/dcmitype/"/>
    <ds:schemaRef ds:uri="http://schemas.microsoft.com/office/infopath/2007/PartnerControls"/>
    <ds:schemaRef ds:uri="8d120825-0378-4063-8777-0aa7db6274f0"/>
    <ds:schemaRef ds:uri="551f674b-acf4-400c-83be-637346b2f9cb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586</Words>
  <Application>Microsoft Office PowerPoint</Application>
  <PresentationFormat>Widescreen</PresentationFormat>
  <Paragraphs>92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Arial</vt:lpstr>
      <vt:lpstr>Helvetica</vt:lpstr>
      <vt:lpstr>Helvetica 75</vt:lpstr>
      <vt:lpstr>Sagona Book</vt:lpstr>
      <vt:lpstr>Opcion Foto</vt:lpstr>
      <vt:lpstr>Status and Progress  since the last Meeting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Lauri Valtonen</dc:creator>
  <cp:lastModifiedBy>Pablo Garcia Tello</cp:lastModifiedBy>
  <cp:revision>5</cp:revision>
  <dcterms:created xsi:type="dcterms:W3CDTF">2025-03-04T14:10:04Z</dcterms:created>
  <dcterms:modified xsi:type="dcterms:W3CDTF">2025-03-06T20:03:20Z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