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0"/>
  </p:notesMasterIdLst>
  <p:sldIdLst>
    <p:sldId id="256" r:id="rId5"/>
    <p:sldId id="2146850620" r:id="rId6"/>
    <p:sldId id="2146850621" r:id="rId7"/>
    <p:sldId id="2146850622" r:id="rId8"/>
    <p:sldId id="2146850627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447" autoAdjust="0"/>
  </p:normalViewPr>
  <p:slideViewPr>
    <p:cSldViewPr snapToGrid="0">
      <p:cViewPr>
        <p:scale>
          <a:sx n="120" d="100"/>
          <a:sy n="120" d="100"/>
        </p:scale>
        <p:origin x="1832" y="7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4D88B8-FB16-4F79-844C-1B014D7F8422}" type="datetimeFigureOut">
              <a:rPr lang="en-GB" smtClean="0"/>
              <a:t>06/03/2025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F9A82A-97BD-411A-9665-AB7DB9DFF3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5555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ID2 PPT COVE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836"/>
            <a:ext cx="12192000" cy="6833192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6786034" y="1088483"/>
            <a:ext cx="4704961" cy="1911404"/>
          </a:xfrm>
        </p:spPr>
        <p:txBody>
          <a:bodyPr anchor="b">
            <a:normAutofit/>
          </a:bodyPr>
          <a:lstStyle>
            <a:lvl1pPr algn="l">
              <a:defRPr sz="4267" b="1">
                <a:solidFill>
                  <a:schemeClr val="bg1"/>
                </a:solidFill>
              </a:defRPr>
            </a:lvl1pPr>
          </a:lstStyle>
          <a:p>
            <a:r>
              <a:rPr lang="en-GB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6794618" y="3166500"/>
            <a:ext cx="4619055" cy="1163459"/>
          </a:xfrm>
        </p:spPr>
        <p:txBody>
          <a:bodyPr>
            <a:normAutofit/>
          </a:bodyPr>
          <a:lstStyle>
            <a:lvl1pPr marL="0" indent="0">
              <a:buNone/>
              <a:defRPr sz="1467" b="1">
                <a:solidFill>
                  <a:schemeClr val="bg1"/>
                </a:solidFill>
              </a:defRPr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GB"/>
              <a:t>SUBTITLE                                                          SECOND LINE FOR DATE                                    Name + Last Name</a:t>
            </a:r>
          </a:p>
        </p:txBody>
      </p:sp>
    </p:spTree>
    <p:extLst>
      <p:ext uri="{BB962C8B-B14F-4D97-AF65-F5344CB8AC3E}">
        <p14:creationId xmlns:p14="http://schemas.microsoft.com/office/powerpoint/2010/main" val="2926037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3130D6-1594-0916-FD49-59D679AEA9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DA25642-8E9D-6BF2-8B9E-123DDE950E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A4320B-B5F3-A123-1A3F-7370C9EFC1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C923D-F829-D747-9BBF-C3719BD123C7}" type="datetimeFigureOut">
              <a:rPr lang="en-CH" smtClean="0"/>
              <a:t>03/06/2025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43A4A7-C0ED-5B69-14EF-FCB0C5555D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3F35EC-AF8E-DD45-475B-97ED564C35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852F-BFEA-C742-9485-3CA7BE0E06C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848308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276035-0780-1250-DC20-19F3AE8C43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20447C-A3BC-1535-512B-589380AC99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125E6B-0C41-3AF2-CE70-126C493C71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53DA5-F025-2646-8FC9-3F2977BD9A5A}" type="datetimeFigureOut">
              <a:rPr lang="en-CH" smtClean="0"/>
              <a:t>03/06/2025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DC2E69-91CC-E6ED-ABC4-6F765857C6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350145-9BA4-C5F3-8EBD-45BD003A21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E7C0A-8D68-3C4A-9750-788939C34DE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128046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2 PPT INFO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836"/>
            <a:ext cx="12192000" cy="6833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5490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+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 hasCustomPrompt="1"/>
          </p:nvPr>
        </p:nvSpPr>
        <p:spPr>
          <a:xfrm>
            <a:off x="752552" y="1736271"/>
            <a:ext cx="10693273" cy="4404981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/>
              <a:t>Write your text…</a:t>
            </a:r>
          </a:p>
        </p:txBody>
      </p:sp>
      <p:sp>
        <p:nvSpPr>
          <p:cNvPr id="8" name="Paralelogramo 7"/>
          <p:cNvSpPr/>
          <p:nvPr userDrawn="1"/>
        </p:nvSpPr>
        <p:spPr>
          <a:xfrm>
            <a:off x="10043782" y="-7673"/>
            <a:ext cx="2177189" cy="1295645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84B3AEA2-5144-CE45-88BB-401FB12F34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1590" y="823391"/>
            <a:ext cx="6224260" cy="667399"/>
          </a:xfrm>
        </p:spPr>
        <p:txBody>
          <a:bodyPr anchor="t">
            <a:noAutofit/>
          </a:bodyPr>
          <a:lstStyle>
            <a:lvl1pPr algn="l">
              <a:lnSpc>
                <a:spcPct val="80000"/>
              </a:lnSpc>
              <a:defRPr sz="3733"/>
            </a:lvl1pPr>
          </a:lstStyle>
          <a:p>
            <a:r>
              <a:rPr lang="en-GB" noProof="0"/>
              <a:t>Your title here</a:t>
            </a:r>
            <a:br>
              <a:rPr lang="en-GB" noProof="0"/>
            </a:br>
            <a:endParaRPr lang="en-GB" noProof="0"/>
          </a:p>
        </p:txBody>
      </p: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500AF1B5-7617-5D4B-B62C-173CE8323582}"/>
              </a:ext>
            </a:extLst>
          </p:cNvPr>
          <p:cNvCxnSpPr/>
          <p:nvPr userDrawn="1"/>
        </p:nvCxnSpPr>
        <p:spPr>
          <a:xfrm flipV="1">
            <a:off x="752551" y="644691"/>
            <a:ext cx="1214991" cy="413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15476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752552" y="1736270"/>
            <a:ext cx="10703989" cy="4490724"/>
          </a:xfrm>
        </p:spPr>
        <p:txBody>
          <a:bodyPr anchor="t">
            <a:normAutofit/>
          </a:bodyPr>
          <a:lstStyle>
            <a:lvl1pPr marL="0" indent="0">
              <a:buNone/>
              <a:defRPr sz="2133">
                <a:solidFill>
                  <a:schemeClr val="tx1"/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/>
              <a:t>Write your text…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752551" y="644691"/>
            <a:ext cx="1214991" cy="413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10043782" y="-7673"/>
            <a:ext cx="2177189" cy="1295645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</p:spTree>
    <p:extLst>
      <p:ext uri="{BB962C8B-B14F-4D97-AF65-F5344CB8AC3E}">
        <p14:creationId xmlns:p14="http://schemas.microsoft.com/office/powerpoint/2010/main" val="130223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LL 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8" name="Paralelogramo 7"/>
          <p:cNvSpPr/>
          <p:nvPr userDrawn="1"/>
        </p:nvSpPr>
        <p:spPr>
          <a:xfrm>
            <a:off x="10043782" y="-7673"/>
            <a:ext cx="2177189" cy="1295645"/>
          </a:xfrm>
          <a:prstGeom prst="parallelogram">
            <a:avLst>
              <a:gd name="adj" fmla="val 5647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C1332719-9685-664E-BA1E-D650B5320B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1590" y="823391"/>
            <a:ext cx="6224260" cy="667399"/>
          </a:xfrm>
        </p:spPr>
        <p:txBody>
          <a:bodyPr anchor="t">
            <a:noAutofit/>
          </a:bodyPr>
          <a:lstStyle>
            <a:lvl1pPr algn="l">
              <a:lnSpc>
                <a:spcPct val="80000"/>
              </a:lnSpc>
              <a:defRPr sz="3733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Your title here</a:t>
            </a:r>
            <a:br>
              <a:rPr lang="en-GB" noProof="0"/>
            </a:br>
            <a:endParaRPr lang="en-GB" noProof="0"/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6C5443F0-1C6F-9748-A8E5-92E81771B66D}"/>
              </a:ext>
            </a:extLst>
          </p:cNvPr>
          <p:cNvCxnSpPr/>
          <p:nvPr userDrawn="1"/>
        </p:nvCxnSpPr>
        <p:spPr>
          <a:xfrm flipV="1">
            <a:off x="752551" y="644691"/>
            <a:ext cx="1214991" cy="413"/>
          </a:xfrm>
          <a:prstGeom prst="line">
            <a:avLst/>
          </a:prstGeom>
          <a:ln w="1524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E9EE4B28-9DE6-4945-B0C0-3261328AD90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752552" y="1736270"/>
            <a:ext cx="10703989" cy="4490724"/>
          </a:xfrm>
        </p:spPr>
        <p:txBody>
          <a:bodyPr anchor="t">
            <a:normAutofit/>
          </a:bodyPr>
          <a:lstStyle>
            <a:lvl1pPr marL="380990" indent="-380990">
              <a:buFont typeface="Arial" panose="020B0604020202020204" pitchFamily="34" charset="0"/>
              <a:buChar char="•"/>
              <a:defRPr sz="2133">
                <a:solidFill>
                  <a:schemeClr val="bg1"/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/>
              <a:t>Write your text…</a:t>
            </a:r>
          </a:p>
        </p:txBody>
      </p:sp>
    </p:spTree>
    <p:extLst>
      <p:ext uri="{BB962C8B-B14F-4D97-AF65-F5344CB8AC3E}">
        <p14:creationId xmlns:p14="http://schemas.microsoft.com/office/powerpoint/2010/main" val="6217905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Conector recto 11"/>
          <p:cNvCxnSpPr/>
          <p:nvPr userDrawn="1"/>
        </p:nvCxnSpPr>
        <p:spPr>
          <a:xfrm flipH="1">
            <a:off x="0" y="0"/>
            <a:ext cx="12192000" cy="68580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 userDrawn="1"/>
        </p:nvCxnSpPr>
        <p:spPr>
          <a:xfrm>
            <a:off x="9098788" y="0"/>
            <a:ext cx="0" cy="68580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691590" y="823391"/>
            <a:ext cx="6224260" cy="667399"/>
          </a:xfrm>
        </p:spPr>
        <p:txBody>
          <a:bodyPr anchor="t">
            <a:noAutofit/>
          </a:bodyPr>
          <a:lstStyle>
            <a:lvl1pPr algn="l">
              <a:lnSpc>
                <a:spcPct val="80000"/>
              </a:lnSpc>
              <a:defRPr sz="3733"/>
            </a:lvl1pPr>
          </a:lstStyle>
          <a:p>
            <a:r>
              <a:rPr lang="en-GB" noProof="0"/>
              <a:t>Your title here</a:t>
            </a:r>
            <a:br>
              <a:rPr lang="en-GB" noProof="0"/>
            </a:br>
            <a:endParaRPr lang="en-GB" noProof="0"/>
          </a:p>
        </p:txBody>
      </p:sp>
      <p:cxnSp>
        <p:nvCxnSpPr>
          <p:cNvPr id="8" name="Conector recto 7"/>
          <p:cNvCxnSpPr/>
          <p:nvPr userDrawn="1"/>
        </p:nvCxnSpPr>
        <p:spPr>
          <a:xfrm flipV="1">
            <a:off x="752551" y="644691"/>
            <a:ext cx="1214991" cy="413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1E6B2D3C-E2BF-B74C-A652-707CA4B5CCEC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69488494"/>
              </p:ext>
            </p:extLst>
          </p:nvPr>
        </p:nvGraphicFramePr>
        <p:xfrm>
          <a:off x="815414" y="2180861"/>
          <a:ext cx="10901441" cy="3535680"/>
        </p:xfrm>
        <a:graphic>
          <a:graphicData uri="http://schemas.openxmlformats.org/drawingml/2006/table">
            <a:tbl>
              <a:tblPr firstRow="1" bandRow="1" bandCol="1">
                <a:tableStyleId>{7E9639D4-E3E2-4D34-9284-5A2195B3D0D7}</a:tableStyleId>
              </a:tblPr>
              <a:tblGrid>
                <a:gridCol w="20082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385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300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21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4539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3207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3207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609600">
                <a:tc>
                  <a:txBody>
                    <a:bodyPr/>
                    <a:lstStyle/>
                    <a:p>
                      <a:r>
                        <a:rPr lang="es-ES" sz="1900" b="1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Your</a:t>
                      </a:r>
                      <a:r>
                        <a:rPr lang="es-ES" sz="19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900" b="1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table</a:t>
                      </a:r>
                      <a:r>
                        <a:rPr lang="es-ES" sz="19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900" b="1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here</a:t>
                      </a:r>
                      <a:endParaRPr lang="es-ES" sz="19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r"/>
                      <a:endParaRPr lang="es-ES" sz="3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s-ES" sz="3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s-ES" sz="19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s-ES" sz="19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9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s-ES" sz="19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9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s-ES" sz="19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9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760">
                <a:tc gridSpan="2"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s-ES" sz="1600" b="1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Students</a:t>
                      </a:r>
                      <a:r>
                        <a:rPr lang="es-ES" sz="16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s-ES" sz="1600" b="1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oBot</a:t>
                      </a:r>
                      <a:r>
                        <a:rPr lang="es-ES" sz="16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CBI, OSU, NTNU,</a:t>
                      </a:r>
                      <a:r>
                        <a:rPr lang="es-ES" sz="1600" b="1" i="0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CESP in </a:t>
                      </a:r>
                      <a:r>
                        <a:rPr lang="es-ES" sz="1600" b="1" i="0" baseline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residence</a:t>
                      </a:r>
                      <a:r>
                        <a:rPr lang="es-ES" sz="1600" b="1" i="0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):</a:t>
                      </a:r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</a:t>
                      </a:r>
                      <a:r>
                        <a:rPr lang="es-ES" sz="1600" b="0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weeks</a:t>
                      </a:r>
                      <a:endParaRPr lang="es-ES" sz="1600" b="0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weeks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760">
                <a:tc grid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students (MSc)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146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225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263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5760">
                <a:tc gridSpan="2"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5760">
                <a:tc gridSpan="2"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5760">
                <a:tc gridSpan="2"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5760">
                <a:tc gridSpan="2"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5760">
                <a:tc gridSpan="2"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5760">
                <a:tc gridSpan="2"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b="1" i="0">
                          <a:latin typeface="Helvetica 75"/>
                          <a:cs typeface="Helvetica 75"/>
                        </a:rPr>
                        <a:t> 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5467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12192000" cy="68580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Marcador de posición de imagen 2">
            <a:extLst>
              <a:ext uri="{FF2B5EF4-FFF2-40B4-BE49-F238E27FC236}">
                <a16:creationId xmlns:a16="http://schemas.microsoft.com/office/drawing/2014/main" id="{5C470B48-3B80-424A-9DFF-6E4973138DF2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738910" y="1539393"/>
            <a:ext cx="10724444" cy="4624340"/>
          </a:xfrm>
        </p:spPr>
        <p:txBody>
          <a:bodyPr>
            <a:normAutofit/>
          </a:bodyPr>
          <a:lstStyle>
            <a:lvl1pPr marL="0" indent="0">
              <a:buNone/>
              <a:defRPr sz="3733">
                <a:latin typeface="Helvetica" pitchFamily="2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GB"/>
              <a:t>Your image here</a:t>
            </a:r>
          </a:p>
        </p:txBody>
      </p:sp>
      <p:cxnSp>
        <p:nvCxnSpPr>
          <p:cNvPr id="5" name="Conector recto 4"/>
          <p:cNvCxnSpPr/>
          <p:nvPr userDrawn="1"/>
        </p:nvCxnSpPr>
        <p:spPr>
          <a:xfrm>
            <a:off x="9447717" y="0"/>
            <a:ext cx="0" cy="68580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420768"/>
            <a:ext cx="4300040" cy="643723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8394829" y="0"/>
            <a:ext cx="3797172" cy="5582869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738909" y="1"/>
            <a:ext cx="2815112" cy="1539393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752551" y="644691"/>
            <a:ext cx="1214991" cy="413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8680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02_BACK COVE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48427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+TITLE +IMAGE+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752551" y="644691"/>
            <a:ext cx="1214991" cy="413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10043782" y="-7673"/>
            <a:ext cx="2177189" cy="1295645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B75CE567-FA79-C441-859B-BF6A09FDF4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53601" y="823391"/>
            <a:ext cx="6224260" cy="66739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3733"/>
            </a:lvl1pPr>
          </a:lstStyle>
          <a:p>
            <a:r>
              <a:rPr lang="en-GB" noProof="0"/>
              <a:t>Your title here</a:t>
            </a:r>
            <a:br>
              <a:rPr lang="en-GB" noProof="0"/>
            </a:br>
            <a:endParaRPr lang="en-GB" noProof="0"/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F16B5ECF-593B-6844-A576-2600FD738D9A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753601" y="1757080"/>
            <a:ext cx="4960953" cy="446641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733">
                <a:latin typeface="Helvetica" pitchFamily="2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GB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98D78E84-F237-994A-81B1-962B167B01E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124800" y="5565407"/>
            <a:ext cx="3725221" cy="663373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/>
              <a:t>Write caption here up to 3 lines</a:t>
            </a:r>
          </a:p>
        </p:txBody>
      </p:sp>
      <p:sp>
        <p:nvSpPr>
          <p:cNvPr id="16" name="Marcador de texto 2">
            <a:extLst>
              <a:ext uri="{FF2B5EF4-FFF2-40B4-BE49-F238E27FC236}">
                <a16:creationId xmlns:a16="http://schemas.microsoft.com/office/drawing/2014/main" id="{783E44FB-20A1-A940-B17D-D1B71E8FEAF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126737" y="1748224"/>
            <a:ext cx="5324183" cy="3437645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FontTx/>
              <a:buNone/>
              <a:defRPr sz="2133">
                <a:solidFill>
                  <a:schemeClr val="tx1"/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4022639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4E5B7-A2EC-AB4A-80C9-17EC9FB4DCB0}" type="slidenum"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03830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defTabSz="609585" rtl="0" eaLnBrk="1" latinLnBrk="0" hangingPunct="1">
        <a:spcBef>
          <a:spcPct val="0"/>
        </a:spcBef>
        <a:buNone/>
        <a:defRPr sz="4267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21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133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133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BC4DA99-BED6-C645-8D30-10200398F3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88100" y="1735667"/>
            <a:ext cx="4704961" cy="900154"/>
          </a:xfrm>
        </p:spPr>
        <p:txBody>
          <a:bodyPr>
            <a:normAutofit/>
          </a:bodyPr>
          <a:lstStyle/>
          <a:p>
            <a:pPr algn="ctr"/>
            <a:r>
              <a:rPr lang="en-GB" sz="2400" dirty="0">
                <a:latin typeface="Sagona Book" panose="02020503050505020204" pitchFamily="18" charset="0"/>
              </a:rPr>
              <a:t>New developments on </a:t>
            </a:r>
            <a:br>
              <a:rPr lang="en-GB" sz="2400" dirty="0">
                <a:latin typeface="Sagona Book" panose="02020503050505020204" pitchFamily="18" charset="0"/>
              </a:rPr>
            </a:br>
            <a:r>
              <a:rPr lang="en-GB" sz="2400" dirty="0">
                <a:latin typeface="Sagona Book" panose="02020503050505020204" pitchFamily="18" charset="0"/>
              </a:rPr>
              <a:t>R&amp;D&amp;I activities</a:t>
            </a: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6D747A27-29EB-1B65-D5B3-CCBCFCB0CA03}"/>
              </a:ext>
            </a:extLst>
          </p:cNvPr>
          <p:cNvSpPr txBox="1">
            <a:spLocks/>
          </p:cNvSpPr>
          <p:nvPr/>
        </p:nvSpPr>
        <p:spPr>
          <a:xfrm>
            <a:off x="6828367" y="3500965"/>
            <a:ext cx="5274733" cy="77470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0000" lnSpcReduction="20000"/>
          </a:bodyPr>
          <a:lstStyle>
            <a:lvl1pPr algn="l" defTabSz="609585" rtl="0" eaLnBrk="1" latinLnBrk="0" hangingPunct="1">
              <a:spcBef>
                <a:spcPct val="0"/>
              </a:spcBef>
              <a:buNone/>
              <a:defRPr sz="4267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en-GB" sz="2000" b="0" dirty="0"/>
            </a:br>
            <a:r>
              <a:rPr lang="en-GB" sz="2000" b="0" dirty="0">
                <a:latin typeface="Sagona Book" panose="02020503050505020204" pitchFamily="18" charset="0"/>
              </a:rPr>
              <a:t>Pablo Garcia Tello</a:t>
            </a:r>
          </a:p>
          <a:p>
            <a:endParaRPr lang="en-GB" sz="2000" b="0" dirty="0">
              <a:latin typeface="Sagona Book" panose="02020503050505020204" pitchFamily="18" charset="0"/>
            </a:endParaRPr>
          </a:p>
          <a:p>
            <a:r>
              <a:rPr lang="en-GB" sz="2000" b="0" dirty="0">
                <a:latin typeface="Sagona Book" panose="02020503050505020204" pitchFamily="18" charset="0"/>
              </a:rPr>
              <a:t>7.3.2025, ISAB Meeting</a:t>
            </a:r>
          </a:p>
        </p:txBody>
      </p:sp>
    </p:spTree>
    <p:extLst>
      <p:ext uri="{BB962C8B-B14F-4D97-AF65-F5344CB8AC3E}">
        <p14:creationId xmlns:p14="http://schemas.microsoft.com/office/powerpoint/2010/main" val="22501040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138444-6F88-C7E7-157A-6EF3271858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4E2E936-4C57-0434-34AE-FA2FBB85D2BA}"/>
              </a:ext>
            </a:extLst>
          </p:cNvPr>
          <p:cNvSpPr txBox="1"/>
          <p:nvPr/>
        </p:nvSpPr>
        <p:spPr>
          <a:xfrm>
            <a:off x="393700" y="1087967"/>
            <a:ext cx="86469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Sagona Book" panose="02020503050505020204" pitchFamily="18" charset="0"/>
              </a:rPr>
              <a:t>Nascent initiatives inside the CERN Community</a:t>
            </a:r>
            <a:endParaRPr lang="en-GB" sz="2800" b="1" dirty="0">
              <a:solidFill>
                <a:schemeClr val="bg1"/>
              </a:solidFill>
              <a:latin typeface="Sagona Book" panose="020205030505050202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7BDBC15-4A40-7608-38CA-360E49C8535A}"/>
              </a:ext>
            </a:extLst>
          </p:cNvPr>
          <p:cNvSpPr txBox="1"/>
          <p:nvPr/>
        </p:nvSpPr>
        <p:spPr>
          <a:xfrm>
            <a:off x="1134534" y="2671234"/>
            <a:ext cx="6996402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>
              <a:buAutoNum type="arabicPeriod"/>
            </a:pPr>
            <a:r>
              <a:rPr lang="en-US" sz="2800" b="1" dirty="0">
                <a:solidFill>
                  <a:schemeClr val="bg1"/>
                </a:solidFill>
                <a:latin typeface="Sagona Book" panose="02020503050505020204" pitchFamily="18" charset="0"/>
              </a:rPr>
              <a:t>Photonics for HEP.</a:t>
            </a:r>
          </a:p>
          <a:p>
            <a:pPr marL="514350" indent="-514350">
              <a:buAutoNum type="arabicPeriod"/>
            </a:pPr>
            <a:endParaRPr lang="en-US" sz="2800" b="1" dirty="0">
              <a:solidFill>
                <a:schemeClr val="bg1"/>
              </a:solidFill>
              <a:latin typeface="Sagona Book" panose="02020503050505020204" pitchFamily="18" charset="0"/>
            </a:endParaRPr>
          </a:p>
          <a:p>
            <a:pPr marL="514350" indent="-514350">
              <a:buAutoNum type="arabicPeriod"/>
            </a:pPr>
            <a:r>
              <a:rPr lang="en-US" sz="2800" b="1" dirty="0">
                <a:solidFill>
                  <a:schemeClr val="bg1"/>
                </a:solidFill>
                <a:latin typeface="Sagona Book" panose="02020503050505020204" pitchFamily="18" charset="0"/>
              </a:rPr>
              <a:t>Superconductivity Global Alliance.</a:t>
            </a:r>
          </a:p>
          <a:p>
            <a:endParaRPr lang="en-US" sz="2800" b="1" dirty="0">
              <a:solidFill>
                <a:schemeClr val="bg1"/>
              </a:solidFill>
              <a:latin typeface="Sagona Book" panose="02020503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95127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97338E-A204-CC2D-7BC9-DD5BDEBDF9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35E88B-B60C-64A6-4830-DA6039618952}"/>
              </a:ext>
            </a:extLst>
          </p:cNvPr>
          <p:cNvSpPr txBox="1"/>
          <p:nvPr/>
        </p:nvSpPr>
        <p:spPr>
          <a:xfrm>
            <a:off x="393700" y="1087967"/>
            <a:ext cx="17877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Sagona Book" panose="02020503050505020204" pitchFamily="18" charset="0"/>
              </a:rPr>
              <a:t>Status</a:t>
            </a:r>
            <a:endParaRPr lang="en-GB" sz="4000" b="1" dirty="0">
              <a:solidFill>
                <a:schemeClr val="bg1"/>
              </a:solidFill>
              <a:latin typeface="Sagona Book" panose="020205030505050202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0A2F7B4-8B47-3F2C-8DB3-AF134EC68C1B}"/>
              </a:ext>
            </a:extLst>
          </p:cNvPr>
          <p:cNvSpPr txBox="1"/>
          <p:nvPr/>
        </p:nvSpPr>
        <p:spPr>
          <a:xfrm>
            <a:off x="1377211" y="2942874"/>
            <a:ext cx="1051530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en-US" sz="2000" b="1" dirty="0">
                <a:solidFill>
                  <a:schemeClr val="bg1"/>
                </a:solidFill>
                <a:latin typeface="Sagona Book" panose="02020503050505020204" pitchFamily="18" charset="0"/>
              </a:rPr>
              <a:t>First meetings with the communities initiating those.</a:t>
            </a:r>
          </a:p>
          <a:p>
            <a:pPr marL="514350" indent="-514350">
              <a:buAutoNum type="arabicPeriod"/>
            </a:pPr>
            <a:endParaRPr lang="en-US" sz="2000" b="1" dirty="0">
              <a:solidFill>
                <a:schemeClr val="bg1"/>
              </a:solidFill>
              <a:latin typeface="Sagona Book" panose="02020503050505020204" pitchFamily="18" charset="0"/>
            </a:endParaRPr>
          </a:p>
          <a:p>
            <a:pPr marL="514350" indent="-514350">
              <a:buAutoNum type="arabicPeriod"/>
            </a:pPr>
            <a:r>
              <a:rPr lang="en-US" sz="2000" b="1" dirty="0">
                <a:solidFill>
                  <a:schemeClr val="bg1"/>
                </a:solidFill>
                <a:latin typeface="Sagona Book" panose="02020503050505020204" pitchFamily="18" charset="0"/>
              </a:rPr>
              <a:t>IdeaSquare could be a hosting place but also offer expertise on management of possible EU Projects.</a:t>
            </a:r>
          </a:p>
          <a:p>
            <a:endParaRPr lang="en-US" sz="2000" b="1" dirty="0">
              <a:solidFill>
                <a:schemeClr val="bg1"/>
              </a:solidFill>
              <a:latin typeface="Sagona Book" panose="02020503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54909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A875F8-AF82-6E28-D7D0-0ED43D196F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B4B0FEC-0B22-5F83-47F2-808388DEAD66}"/>
              </a:ext>
            </a:extLst>
          </p:cNvPr>
          <p:cNvSpPr txBox="1"/>
          <p:nvPr/>
        </p:nvSpPr>
        <p:spPr>
          <a:xfrm>
            <a:off x="393700" y="1087967"/>
            <a:ext cx="59581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Sagona Book" panose="02020503050505020204" pitchFamily="18" charset="0"/>
              </a:rPr>
              <a:t>Additionally (not R&amp;D)</a:t>
            </a:r>
            <a:endParaRPr lang="en-GB" sz="4000" b="1" dirty="0">
              <a:solidFill>
                <a:schemeClr val="bg1"/>
              </a:solidFill>
              <a:latin typeface="Sagona Book" panose="020205030505050202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B7EDFCD-8DE4-B727-5992-1BBFD3F4A230}"/>
              </a:ext>
            </a:extLst>
          </p:cNvPr>
          <p:cNvSpPr txBox="1"/>
          <p:nvPr/>
        </p:nvSpPr>
        <p:spPr>
          <a:xfrm>
            <a:off x="255478" y="2379348"/>
            <a:ext cx="1120642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>
              <a:buAutoNum type="arabicPeriod"/>
            </a:pPr>
            <a:r>
              <a:rPr lang="en-US" sz="2000" b="1" dirty="0">
                <a:solidFill>
                  <a:schemeClr val="bg1"/>
                </a:solidFill>
                <a:latin typeface="Sagona Book" panose="02020503050505020204" pitchFamily="18" charset="0"/>
              </a:rPr>
              <a:t>Initiative of the young community at CERN for establishing a network of Science Diplomacy specifically run and oriented to/by young scientists.</a:t>
            </a:r>
          </a:p>
          <a:p>
            <a:pPr marL="514350" indent="-514350" algn="just">
              <a:buAutoNum type="arabicPeriod"/>
            </a:pPr>
            <a:endParaRPr lang="en-US" sz="2000" b="1" dirty="0">
              <a:solidFill>
                <a:schemeClr val="bg1"/>
              </a:solidFill>
              <a:latin typeface="Sagona Book" panose="02020503050505020204" pitchFamily="18" charset="0"/>
            </a:endParaRPr>
          </a:p>
          <a:p>
            <a:pPr marL="514350" indent="-514350" algn="just">
              <a:buAutoNum type="arabicPeriod"/>
            </a:pPr>
            <a:r>
              <a:rPr lang="en-US" sz="2000" b="1" dirty="0">
                <a:solidFill>
                  <a:schemeClr val="bg1"/>
                </a:solidFill>
                <a:latin typeface="Sagona Book" panose="02020503050505020204" pitchFamily="18" charset="0"/>
              </a:rPr>
              <a:t>We are offering support for in the process of writing and (if funded) coordinating their first EU grant application.</a:t>
            </a:r>
          </a:p>
          <a:p>
            <a:pPr marL="514350" indent="-514350" algn="just">
              <a:buAutoNum type="arabicPeriod"/>
            </a:pPr>
            <a:endParaRPr lang="en-US" sz="2000" b="1" dirty="0">
              <a:solidFill>
                <a:schemeClr val="bg1"/>
              </a:solidFill>
              <a:latin typeface="Sagona Book" panose="02020503050505020204" pitchFamily="18" charset="0"/>
            </a:endParaRPr>
          </a:p>
          <a:p>
            <a:pPr marL="514350" indent="-514350" algn="just">
              <a:buAutoNum type="arabicPeriod"/>
            </a:pPr>
            <a:r>
              <a:rPr lang="en-US" sz="2000" b="1" dirty="0">
                <a:solidFill>
                  <a:schemeClr val="bg1"/>
                </a:solidFill>
                <a:latin typeface="Sagona Book" panose="02020503050505020204" pitchFamily="18" charset="0"/>
              </a:rPr>
              <a:t>IdeaSquare will act as the initiative hub.</a:t>
            </a:r>
          </a:p>
        </p:txBody>
      </p:sp>
    </p:spTree>
    <p:extLst>
      <p:ext uri="{BB962C8B-B14F-4D97-AF65-F5344CB8AC3E}">
        <p14:creationId xmlns:p14="http://schemas.microsoft.com/office/powerpoint/2010/main" val="15274549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8F67C7-F1A1-D34B-C9D0-F3AC8CF4BD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8AF5238-2D6D-45EE-7D3F-2B170CB11107}"/>
              </a:ext>
            </a:extLst>
          </p:cNvPr>
          <p:cNvSpPr txBox="1"/>
          <p:nvPr/>
        </p:nvSpPr>
        <p:spPr>
          <a:xfrm>
            <a:off x="4035695" y="3167390"/>
            <a:ext cx="41206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Sagona Book" panose="02020503050505020204" pitchFamily="18" charset="0"/>
              </a:rPr>
              <a:t>Thanks and Questions</a:t>
            </a:r>
            <a:endParaRPr lang="en-GB" sz="2800" b="1" dirty="0">
              <a:solidFill>
                <a:schemeClr val="bg1"/>
              </a:solidFill>
              <a:latin typeface="Sagona Book" panose="02020503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7715933"/>
      </p:ext>
    </p:extLst>
  </p:cSld>
  <p:clrMapOvr>
    <a:masterClrMapping/>
  </p:clrMapOvr>
</p:sld>
</file>

<file path=ppt/theme/theme1.xml><?xml version="1.0" encoding="utf-8"?>
<a:theme xmlns:a="http://schemas.openxmlformats.org/drawingml/2006/main" name="Opcion Fot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lantilla base_LL_2" id="{B3621099-D00D-064A-9509-1190505C8C17}" vid="{EFF8DA4F-A527-2A44-B550-F3673114F34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9A73B7EF7883844837E7AFFDA038724" ma:contentTypeVersion="16" ma:contentTypeDescription="Create a new document." ma:contentTypeScope="" ma:versionID="991f791cb6813aba7012c17168700d0e">
  <xsd:schema xmlns:xsd="http://www.w3.org/2001/XMLSchema" xmlns:xs="http://www.w3.org/2001/XMLSchema" xmlns:p="http://schemas.microsoft.com/office/2006/metadata/properties" xmlns:ns2="551f674b-acf4-400c-83be-637346b2f9cb" xmlns:ns3="8d120825-0378-4063-8777-0aa7db6274f0" targetNamespace="http://schemas.microsoft.com/office/2006/metadata/properties" ma:root="true" ma:fieldsID="4cb8d4089dec2bb546370337b2a81bbd" ns2:_="" ns3:_="">
    <xsd:import namespace="551f674b-acf4-400c-83be-637346b2f9cb"/>
    <xsd:import namespace="8d120825-0378-4063-8777-0aa7db6274f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Deadline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1f674b-acf4-400c-83be-637346b2f9c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Deadline" ma:index="14" nillable="true" ma:displayName="Deadline" ma:default="2024-05-02T22:00:00.000Z" ma:format="DateOnly" ma:internalName="Deadline">
      <xsd:simpleType>
        <xsd:restriction base="dms:DateTime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56acfe07-7aa8-4914-8c16-70e22d57bec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3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120825-0378-4063-8777-0aa7db6274f0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7" nillable="true" ma:displayName="Taxonomy Catch All Column" ma:hidden="true" ma:list="{bf6a89bf-50fa-42f7-ac23-b323c9f500ee}" ma:internalName="TaxCatchAll" ma:showField="CatchAllData" ma:web="8d120825-0378-4063-8777-0aa7db6274f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adline xmlns="551f674b-acf4-400c-83be-637346b2f9cb">2024-05-02T22:00:00+00:00</Deadline>
    <lcf76f155ced4ddcb4097134ff3c332f xmlns="551f674b-acf4-400c-83be-637346b2f9cb">
      <Terms xmlns="http://schemas.microsoft.com/office/infopath/2007/PartnerControls"/>
    </lcf76f155ced4ddcb4097134ff3c332f>
    <TaxCatchAll xmlns="8d120825-0378-4063-8777-0aa7db6274f0" xsi:nil="true"/>
  </documentManagement>
</p:properties>
</file>

<file path=customXml/itemProps1.xml><?xml version="1.0" encoding="utf-8"?>
<ds:datastoreItem xmlns:ds="http://schemas.openxmlformats.org/officeDocument/2006/customXml" ds:itemID="{0B026D3E-F0F8-4690-AF40-0A1EF1FCC25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51f674b-acf4-400c-83be-637346b2f9cb"/>
    <ds:schemaRef ds:uri="8d120825-0378-4063-8777-0aa7db6274f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C281A16-6754-42D2-B587-F40E59EE887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4943C7A-FF29-4799-9E76-59D9AC3FAAAE}">
  <ds:schemaRefs>
    <ds:schemaRef ds:uri="http://purl.org/dc/terms/"/>
    <ds:schemaRef ds:uri="http://purl.org/dc/dcmitype/"/>
    <ds:schemaRef ds:uri="http://schemas.microsoft.com/office/infopath/2007/PartnerControls"/>
    <ds:schemaRef ds:uri="8d120825-0378-4063-8777-0aa7db6274f0"/>
    <ds:schemaRef ds:uri="551f674b-acf4-400c-83be-637346b2f9cb"/>
    <ds:schemaRef ds:uri="http://www.w3.org/XML/1998/namespace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462</TotalTime>
  <Words>122</Words>
  <Application>Microsoft Office PowerPoint</Application>
  <PresentationFormat>Widescreen</PresentationFormat>
  <Paragraphs>19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Aptos</vt:lpstr>
      <vt:lpstr>Arial</vt:lpstr>
      <vt:lpstr>Helvetica</vt:lpstr>
      <vt:lpstr>Helvetica 75</vt:lpstr>
      <vt:lpstr>Sagona Book</vt:lpstr>
      <vt:lpstr>Opcion Foto</vt:lpstr>
      <vt:lpstr>New developments on  R&amp;D&amp;I activities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Lauri Valtonen</dc:creator>
  <cp:lastModifiedBy>Pablo Garcia Tello</cp:lastModifiedBy>
  <cp:revision>7</cp:revision>
  <dcterms:created xsi:type="dcterms:W3CDTF">2025-03-04T14:10:04Z</dcterms:created>
  <dcterms:modified xsi:type="dcterms:W3CDTF">2025-03-06T20:11:30Z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0x010100E9A73B7EF7883844837E7AFFDA038724</vt:lpwstr>
  </property>
  <property fmtid="{D5CDD505-2E9C-101B-9397-08002B2CF9AE}" pid="3" name="MediaServiceImageTags">
    <vt:lpwstr/>
  </property>
</Properties>
</file>