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57" r:id="rId4"/>
    <p:sldId id="262" r:id="rId5"/>
    <p:sldId id="259" r:id="rId6"/>
    <p:sldId id="258" r:id="rId7"/>
    <p:sldId id="261" r:id="rId8"/>
    <p:sldId id="260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06"/>
    <p:restoredTop sz="94698"/>
  </p:normalViewPr>
  <p:slideViewPr>
    <p:cSldViewPr snapToGrid="0">
      <p:cViewPr varScale="1">
        <p:scale>
          <a:sx n="126" d="100"/>
          <a:sy n="126" d="100"/>
        </p:scale>
        <p:origin x="23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2A849-B0E4-4498-B542-DE3D75AF2B34}" type="doc">
      <dgm:prSet loTypeId="urn:microsoft.com/office/officeart/2005/8/layout/vList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EF1B73E-701A-4739-8BD6-87691B9A29F1}">
      <dgm:prSet custT="1"/>
      <dgm:spPr/>
      <dgm:t>
        <a:bodyPr/>
        <a:lstStyle/>
        <a:p>
          <a:r>
            <a:rPr lang="en-CH" sz="2000" dirty="0"/>
            <a:t>Component failure modelling</a:t>
          </a:r>
          <a:endParaRPr lang="en-US" sz="2000" dirty="0"/>
        </a:p>
      </dgm:t>
    </dgm:pt>
    <dgm:pt modelId="{736E0A47-B14B-4264-8034-D778ABFEC7AF}" type="parTrans" cxnId="{B0BDE5C3-757B-41C9-974D-CD10E1089DAD}">
      <dgm:prSet/>
      <dgm:spPr/>
      <dgm:t>
        <a:bodyPr/>
        <a:lstStyle/>
        <a:p>
          <a:endParaRPr lang="en-US" sz="1400"/>
        </a:p>
      </dgm:t>
    </dgm:pt>
    <dgm:pt modelId="{66229BBC-B7F4-4444-A047-2F2FA94D125F}" type="sibTrans" cxnId="{B0BDE5C3-757B-41C9-974D-CD10E1089DAD}">
      <dgm:prSet/>
      <dgm:spPr/>
      <dgm:t>
        <a:bodyPr/>
        <a:lstStyle/>
        <a:p>
          <a:endParaRPr lang="en-US" sz="1400"/>
        </a:p>
      </dgm:t>
    </dgm:pt>
    <dgm:pt modelId="{2C11FC36-663A-4564-9B86-847F2FC5CA75}">
      <dgm:prSet custT="1"/>
      <dgm:spPr/>
      <dgm:t>
        <a:bodyPr/>
        <a:lstStyle/>
        <a:p>
          <a:r>
            <a:rPr lang="en-US" sz="1600" dirty="0"/>
            <a:t>Use library of component failure models, parametrized by mission profile and operating conditions</a:t>
          </a:r>
        </a:p>
      </dgm:t>
    </dgm:pt>
    <dgm:pt modelId="{23EF2E12-7778-4636-AF0E-5C9DB9221C3C}" type="parTrans" cxnId="{33230DFE-81E2-4A17-A32C-A912066353BF}">
      <dgm:prSet/>
      <dgm:spPr/>
      <dgm:t>
        <a:bodyPr/>
        <a:lstStyle/>
        <a:p>
          <a:endParaRPr lang="en-US" sz="1400"/>
        </a:p>
      </dgm:t>
    </dgm:pt>
    <dgm:pt modelId="{03704ED4-05A3-432C-9877-75C6620EC5A7}" type="sibTrans" cxnId="{33230DFE-81E2-4A17-A32C-A912066353BF}">
      <dgm:prSet/>
      <dgm:spPr/>
      <dgm:t>
        <a:bodyPr/>
        <a:lstStyle/>
        <a:p>
          <a:endParaRPr lang="en-US" sz="1400"/>
        </a:p>
      </dgm:t>
    </dgm:pt>
    <dgm:pt modelId="{513C3947-CEC3-4FEB-B02D-E0F68634A7A7}">
      <dgm:prSet custT="1"/>
      <dgm:spPr/>
      <dgm:t>
        <a:bodyPr/>
        <a:lstStyle/>
        <a:p>
          <a:r>
            <a:rPr lang="en-CH" sz="2000" dirty="0"/>
            <a:t>End-effects assignment</a:t>
          </a:r>
          <a:endParaRPr lang="en-US" sz="2000" dirty="0"/>
        </a:p>
      </dgm:t>
    </dgm:pt>
    <dgm:pt modelId="{91D80C65-8D7C-40D3-BFFC-31CCDD448A6D}" type="parTrans" cxnId="{1A031D05-D1D4-4C4C-AAB1-D54739547C08}">
      <dgm:prSet/>
      <dgm:spPr/>
      <dgm:t>
        <a:bodyPr/>
        <a:lstStyle/>
        <a:p>
          <a:endParaRPr lang="en-US" sz="1400"/>
        </a:p>
      </dgm:t>
    </dgm:pt>
    <dgm:pt modelId="{349EB642-2615-4C60-943D-2046E3985792}" type="sibTrans" cxnId="{1A031D05-D1D4-4C4C-AAB1-D54739547C08}">
      <dgm:prSet/>
      <dgm:spPr/>
      <dgm:t>
        <a:bodyPr/>
        <a:lstStyle/>
        <a:p>
          <a:endParaRPr lang="en-US" sz="1400"/>
        </a:p>
      </dgm:t>
    </dgm:pt>
    <dgm:pt modelId="{D44507F0-5191-486C-BCB0-8F3CDDBF524B}">
      <dgm:prSet custT="1"/>
      <dgm:spPr/>
      <dgm:t>
        <a:bodyPr/>
        <a:lstStyle/>
        <a:p>
          <a:r>
            <a:rPr lang="en-GB" sz="1600" dirty="0"/>
            <a:t>Together with expert, assign system-level effect of each component failure mode</a:t>
          </a:r>
          <a:endParaRPr lang="en-US" sz="1600" dirty="0"/>
        </a:p>
      </dgm:t>
    </dgm:pt>
    <dgm:pt modelId="{7D8861E8-100D-4DBD-8FA0-090E53B98878}" type="parTrans" cxnId="{80545172-5B6D-4B0E-B83F-AD920F22383D}">
      <dgm:prSet/>
      <dgm:spPr/>
      <dgm:t>
        <a:bodyPr/>
        <a:lstStyle/>
        <a:p>
          <a:endParaRPr lang="en-US" sz="1400"/>
        </a:p>
      </dgm:t>
    </dgm:pt>
    <dgm:pt modelId="{77DF1413-7CC5-4883-A575-F01E7AF00CFE}" type="sibTrans" cxnId="{80545172-5B6D-4B0E-B83F-AD920F22383D}">
      <dgm:prSet/>
      <dgm:spPr/>
      <dgm:t>
        <a:bodyPr/>
        <a:lstStyle/>
        <a:p>
          <a:endParaRPr lang="en-US" sz="1400"/>
        </a:p>
      </dgm:t>
    </dgm:pt>
    <dgm:pt modelId="{D9DF642B-2918-EF41-963C-1E686DC1F8D8}" type="pres">
      <dgm:prSet presAssocID="{8D62A849-B0E4-4498-B542-DE3D75AF2B34}" presName="linear" presStyleCnt="0">
        <dgm:presLayoutVars>
          <dgm:animLvl val="lvl"/>
          <dgm:resizeHandles val="exact"/>
        </dgm:presLayoutVars>
      </dgm:prSet>
      <dgm:spPr/>
    </dgm:pt>
    <dgm:pt modelId="{274B0131-F56E-0747-91DD-13E3ABF664FE}" type="pres">
      <dgm:prSet presAssocID="{AEF1B73E-701A-4739-8BD6-87691B9A29F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5BCB90C-64E4-5F46-AB70-D5BE541CD8EE}" type="pres">
      <dgm:prSet presAssocID="{AEF1B73E-701A-4739-8BD6-87691B9A29F1}" presName="childText" presStyleLbl="revTx" presStyleIdx="0" presStyleCnt="2">
        <dgm:presLayoutVars>
          <dgm:bulletEnabled val="1"/>
        </dgm:presLayoutVars>
      </dgm:prSet>
      <dgm:spPr/>
    </dgm:pt>
    <dgm:pt modelId="{444B9AC6-BBCC-C447-A3F7-2FA839C09198}" type="pres">
      <dgm:prSet presAssocID="{513C3947-CEC3-4FEB-B02D-E0F68634A7A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5F3BC9E-F060-E14F-88D8-9B0FB094BFE6}" type="pres">
      <dgm:prSet presAssocID="{513C3947-CEC3-4FEB-B02D-E0F68634A7A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1A031D05-D1D4-4C4C-AAB1-D54739547C08}" srcId="{8D62A849-B0E4-4498-B542-DE3D75AF2B34}" destId="{513C3947-CEC3-4FEB-B02D-E0F68634A7A7}" srcOrd="1" destOrd="0" parTransId="{91D80C65-8D7C-40D3-BFFC-31CCDD448A6D}" sibTransId="{349EB642-2615-4C60-943D-2046E3985792}"/>
    <dgm:cxn modelId="{E0E63C1A-0C11-834B-B615-CCE116682842}" type="presOf" srcId="{2C11FC36-663A-4564-9B86-847F2FC5CA75}" destId="{85BCB90C-64E4-5F46-AB70-D5BE541CD8EE}" srcOrd="0" destOrd="0" presId="urn:microsoft.com/office/officeart/2005/8/layout/vList2"/>
    <dgm:cxn modelId="{6B8B0C1C-C111-644F-A0A8-61E1992612B8}" type="presOf" srcId="{AEF1B73E-701A-4739-8BD6-87691B9A29F1}" destId="{274B0131-F56E-0747-91DD-13E3ABF664FE}" srcOrd="0" destOrd="0" presId="urn:microsoft.com/office/officeart/2005/8/layout/vList2"/>
    <dgm:cxn modelId="{80545172-5B6D-4B0E-B83F-AD920F22383D}" srcId="{513C3947-CEC3-4FEB-B02D-E0F68634A7A7}" destId="{D44507F0-5191-486C-BCB0-8F3CDDBF524B}" srcOrd="0" destOrd="0" parTransId="{7D8861E8-100D-4DBD-8FA0-090E53B98878}" sibTransId="{77DF1413-7CC5-4883-A575-F01E7AF00CFE}"/>
    <dgm:cxn modelId="{82DD867C-DF48-4240-99E2-6C5EBD17E9EB}" type="presOf" srcId="{D44507F0-5191-486C-BCB0-8F3CDDBF524B}" destId="{65F3BC9E-F060-E14F-88D8-9B0FB094BFE6}" srcOrd="0" destOrd="0" presId="urn:microsoft.com/office/officeart/2005/8/layout/vList2"/>
    <dgm:cxn modelId="{B0BDE5C3-757B-41C9-974D-CD10E1089DAD}" srcId="{8D62A849-B0E4-4498-B542-DE3D75AF2B34}" destId="{AEF1B73E-701A-4739-8BD6-87691B9A29F1}" srcOrd="0" destOrd="0" parTransId="{736E0A47-B14B-4264-8034-D778ABFEC7AF}" sibTransId="{66229BBC-B7F4-4444-A047-2F2FA94D125F}"/>
    <dgm:cxn modelId="{8DD951E8-367D-DE4B-B826-3EFB68A6AB17}" type="presOf" srcId="{8D62A849-B0E4-4498-B542-DE3D75AF2B34}" destId="{D9DF642B-2918-EF41-963C-1E686DC1F8D8}" srcOrd="0" destOrd="0" presId="urn:microsoft.com/office/officeart/2005/8/layout/vList2"/>
    <dgm:cxn modelId="{497611F1-38E9-F14A-BCCE-08FAD024423E}" type="presOf" srcId="{513C3947-CEC3-4FEB-B02D-E0F68634A7A7}" destId="{444B9AC6-BBCC-C447-A3F7-2FA839C09198}" srcOrd="0" destOrd="0" presId="urn:microsoft.com/office/officeart/2005/8/layout/vList2"/>
    <dgm:cxn modelId="{33230DFE-81E2-4A17-A32C-A912066353BF}" srcId="{AEF1B73E-701A-4739-8BD6-87691B9A29F1}" destId="{2C11FC36-663A-4564-9B86-847F2FC5CA75}" srcOrd="0" destOrd="0" parTransId="{23EF2E12-7778-4636-AF0E-5C9DB9221C3C}" sibTransId="{03704ED4-05A3-432C-9877-75C6620EC5A7}"/>
    <dgm:cxn modelId="{E814ED04-49AC-5A4A-9E06-674C337D957B}" type="presParOf" srcId="{D9DF642B-2918-EF41-963C-1E686DC1F8D8}" destId="{274B0131-F56E-0747-91DD-13E3ABF664FE}" srcOrd="0" destOrd="0" presId="urn:microsoft.com/office/officeart/2005/8/layout/vList2"/>
    <dgm:cxn modelId="{3044B85B-7CD9-E44B-AC2D-45F5596C33B2}" type="presParOf" srcId="{D9DF642B-2918-EF41-963C-1E686DC1F8D8}" destId="{85BCB90C-64E4-5F46-AB70-D5BE541CD8EE}" srcOrd="1" destOrd="0" presId="urn:microsoft.com/office/officeart/2005/8/layout/vList2"/>
    <dgm:cxn modelId="{77160CE9-5A40-CC4E-AAFA-32B80A593010}" type="presParOf" srcId="{D9DF642B-2918-EF41-963C-1E686DC1F8D8}" destId="{444B9AC6-BBCC-C447-A3F7-2FA839C09198}" srcOrd="2" destOrd="0" presId="urn:microsoft.com/office/officeart/2005/8/layout/vList2"/>
    <dgm:cxn modelId="{EB9D2EC1-59FC-2747-AE16-376C81A01E83}" type="presParOf" srcId="{D9DF642B-2918-EF41-963C-1E686DC1F8D8}" destId="{65F3BC9E-F060-E14F-88D8-9B0FB094BFE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B0131-F56E-0747-91DD-13E3ABF664FE}">
      <dsp:nvSpPr>
        <dsp:cNvPr id="0" name=""/>
        <dsp:cNvSpPr/>
      </dsp:nvSpPr>
      <dsp:spPr>
        <a:xfrm>
          <a:off x="0" y="33090"/>
          <a:ext cx="3851273" cy="106704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Component failure modelling</a:t>
          </a:r>
          <a:endParaRPr lang="en-US" sz="2000" kern="1200" dirty="0"/>
        </a:p>
      </dsp:txBody>
      <dsp:txXfrm>
        <a:off x="52089" y="85179"/>
        <a:ext cx="3747095" cy="962862"/>
      </dsp:txXfrm>
    </dsp:sp>
    <dsp:sp modelId="{85BCB90C-64E4-5F46-AB70-D5BE541CD8EE}">
      <dsp:nvSpPr>
        <dsp:cNvPr id="0" name=""/>
        <dsp:cNvSpPr/>
      </dsp:nvSpPr>
      <dsp:spPr>
        <a:xfrm>
          <a:off x="0" y="1100130"/>
          <a:ext cx="3851273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78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Use library of component failure models, parametrized by mission profile and operating conditions</a:t>
          </a:r>
        </a:p>
      </dsp:txBody>
      <dsp:txXfrm>
        <a:off x="0" y="1100130"/>
        <a:ext cx="3851273" cy="943920"/>
      </dsp:txXfrm>
    </dsp:sp>
    <dsp:sp modelId="{444B9AC6-BBCC-C447-A3F7-2FA839C09198}">
      <dsp:nvSpPr>
        <dsp:cNvPr id="0" name=""/>
        <dsp:cNvSpPr/>
      </dsp:nvSpPr>
      <dsp:spPr>
        <a:xfrm>
          <a:off x="0" y="2044050"/>
          <a:ext cx="3851273" cy="1067040"/>
        </a:xfrm>
        <a:prstGeom prst="roundRect">
          <a:avLst/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End-effects assignment</a:t>
          </a:r>
          <a:endParaRPr lang="en-US" sz="2000" kern="1200" dirty="0"/>
        </a:p>
      </dsp:txBody>
      <dsp:txXfrm>
        <a:off x="52089" y="2096139"/>
        <a:ext cx="3747095" cy="962862"/>
      </dsp:txXfrm>
    </dsp:sp>
    <dsp:sp modelId="{65F3BC9E-F060-E14F-88D8-9B0FB094BFE6}">
      <dsp:nvSpPr>
        <dsp:cNvPr id="0" name=""/>
        <dsp:cNvSpPr/>
      </dsp:nvSpPr>
      <dsp:spPr>
        <a:xfrm>
          <a:off x="0" y="3111090"/>
          <a:ext cx="3851273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78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dirty="0"/>
            <a:t>Together with expert, assign system-level effect of each component failure mode</a:t>
          </a:r>
          <a:endParaRPr lang="en-US" sz="1600" kern="1200" dirty="0"/>
        </a:p>
      </dsp:txBody>
      <dsp:txXfrm>
        <a:off x="0" y="3111090"/>
        <a:ext cx="3851273" cy="943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2989C-CD84-0242-A16E-3AA1F4A3AF6B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40D06-2CBC-E24C-B09F-6CAEB76CA2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5611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A484E3-E373-9F4C-852E-1F7BBB019D39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504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640D06-2CBC-E24C-B09F-6CAEB76CA23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1306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640D06-2CBC-E24C-B09F-6CAEB76CA23F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6407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82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1232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57541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1992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5253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2143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9855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06035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68548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9372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204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9717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8996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8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871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6382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9392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3136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016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557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4885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0EBED0DA-8A15-B443-98A5-4D7748D3DE0D}" type="datetimeFigureOut">
              <a:rPr lang="en-CH" smtClean="0"/>
              <a:t>06.12.2024</a:t>
            </a:fld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41825AC-C547-E64F-8A2A-369D019A03F4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85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.com/lit/ab/slla469/slla469.pdf?ts=1732537506870&amp;ref_url=https%253A%252F%252Fwww.google.com%252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CFDF9-8995-CA56-C19D-CCA1874E88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Contactor’s Control Board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7B08E4-56B1-5DA0-5248-53F81DD014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Reliability Study – 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3419779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7">
            <a:extLst>
              <a:ext uri="{FF2B5EF4-FFF2-40B4-BE49-F238E27FC236}">
                <a16:creationId xmlns:a16="http://schemas.microsoft.com/office/drawing/2014/main" id="{2AF7454C-FE39-681C-6BCF-577FF2BB8769}"/>
              </a:ext>
            </a:extLst>
          </p:cNvPr>
          <p:cNvGraphicFramePr>
            <a:graphicFrameLocks/>
          </p:cNvGraphicFramePr>
          <p:nvPr/>
        </p:nvGraphicFramePr>
        <p:xfrm>
          <a:off x="407989" y="1592263"/>
          <a:ext cx="3851273" cy="4088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E2F4823-CE87-D303-1EB6-13C1F0CE1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Component-level FMECA</a:t>
            </a:r>
            <a:br>
              <a:rPr lang="en-CH" dirty="0"/>
            </a:br>
            <a:r>
              <a:rPr lang="en-CH" b="0" dirty="0"/>
              <a:t>Failure rates, modes &amp; end-effects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89E6E0-6816-19EE-04A6-8F0C84978C2E}"/>
              </a:ext>
            </a:extLst>
          </p:cNvPr>
          <p:cNvSpPr txBox="1"/>
          <p:nvPr/>
        </p:nvSpPr>
        <p:spPr>
          <a:xfrm>
            <a:off x="4956082" y="1747641"/>
            <a:ext cx="313410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012C91"/>
                </a:solidFill>
              </a:rPr>
              <a:t>Outcomes:</a:t>
            </a:r>
            <a:br>
              <a:rPr lang="en-CH" sz="1600" b="1" dirty="0">
                <a:solidFill>
                  <a:srgbClr val="012C91"/>
                </a:solidFill>
              </a:rPr>
            </a:br>
            <a:r>
              <a:rPr lang="en-CH" sz="1600" b="0" dirty="0">
                <a:solidFill>
                  <a:schemeClr val="tx2"/>
                </a:solidFill>
              </a:rPr>
              <a:t>Template of </a:t>
            </a:r>
            <a:r>
              <a:rPr lang="en-GB" sz="1600" dirty="0">
                <a:solidFill>
                  <a:srgbClr val="3F3F3F"/>
                </a:solidFill>
                <a:effectLst/>
                <a:latin typeface="Helvetica" pitchFamily="2" charset="0"/>
              </a:rPr>
              <a:t>all component failure modes and estimation of their likelihood</a:t>
            </a:r>
            <a:r>
              <a:rPr lang="en-CH" sz="1600" b="0" dirty="0">
                <a:solidFill>
                  <a:schemeClr val="tx2"/>
                </a:solidFill>
              </a:rPr>
              <a:t>.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E098DA-CEB3-1975-FE89-3D1E54AF146B}"/>
              </a:ext>
            </a:extLst>
          </p:cNvPr>
          <p:cNvSpPr txBox="1"/>
          <p:nvPr/>
        </p:nvSpPr>
        <p:spPr>
          <a:xfrm>
            <a:off x="4653123" y="3674557"/>
            <a:ext cx="298608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959AC3"/>
                </a:solidFill>
              </a:rPr>
              <a:t>Outcomes:</a:t>
            </a:r>
          </a:p>
          <a:p>
            <a:pPr algn="ctr"/>
            <a:r>
              <a:rPr lang="en-CH" sz="1600" dirty="0">
                <a:solidFill>
                  <a:schemeClr val="tx2"/>
                </a:solidFill>
              </a:rPr>
              <a:t>E</a:t>
            </a:r>
            <a:r>
              <a:rPr lang="en-CH" sz="1600" b="0" dirty="0">
                <a:solidFill>
                  <a:schemeClr val="tx2"/>
                </a:solidFill>
              </a:rPr>
              <a:t>stablishing probability for each failure end-effect (</a:t>
            </a:r>
            <a:r>
              <a:rPr lang="en-US" sz="1600" b="0" dirty="0">
                <a:solidFill>
                  <a:schemeClr val="tx2"/>
                </a:solidFill>
              </a:rPr>
              <a:t>on system level</a:t>
            </a:r>
            <a:r>
              <a:rPr lang="en-CH" sz="1600" b="0" dirty="0">
                <a:solidFill>
                  <a:schemeClr val="tx2"/>
                </a:solidFill>
              </a:rPr>
              <a:t>).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4DEF6C-DC85-7F09-BB25-2923D48E6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 Dec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6C2813C-F996-620C-DEFD-91735C43B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ABT Engineering Forum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7F5831E-9861-61A5-6812-2F34AC45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CC73-0E7F-7446-8AC6-976463C41C05}" type="slidenum">
              <a:rPr lang="en-CH" smtClean="0"/>
              <a:t>2</a:t>
            </a:fld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140A04-6709-9B55-6085-D92DAAD2F51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5653" b="17148"/>
          <a:stretch/>
        </p:blipFill>
        <p:spPr>
          <a:xfrm>
            <a:off x="8329621" y="-199916"/>
            <a:ext cx="3248351" cy="3584358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5D4B18C8-EBE8-400B-F050-69F78AAFB8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01527" y="3229190"/>
            <a:ext cx="4704538" cy="2538132"/>
          </a:xfrm>
          <a:prstGeom prst="rect">
            <a:avLst/>
          </a:prstGeo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545CB4F0-BFF5-A83A-6107-5A28A0E271A2}"/>
              </a:ext>
            </a:extLst>
          </p:cNvPr>
          <p:cNvSpPr/>
          <p:nvPr/>
        </p:nvSpPr>
        <p:spPr>
          <a:xfrm>
            <a:off x="4370572" y="2091292"/>
            <a:ext cx="282551" cy="2216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761668FE-E88B-FD94-9AAA-C9207EB0C2CA}"/>
              </a:ext>
            </a:extLst>
          </p:cNvPr>
          <p:cNvSpPr/>
          <p:nvPr/>
        </p:nvSpPr>
        <p:spPr>
          <a:xfrm>
            <a:off x="4370572" y="4056163"/>
            <a:ext cx="282551" cy="221672"/>
          </a:xfrm>
          <a:prstGeom prst="rightArrow">
            <a:avLst/>
          </a:prstGeom>
          <a:solidFill>
            <a:srgbClr val="959AC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E60F51-32EC-6F11-081A-F0A16C4CA6AF}"/>
              </a:ext>
            </a:extLst>
          </p:cNvPr>
          <p:cNvSpPr txBox="1"/>
          <p:nvPr/>
        </p:nvSpPr>
        <p:spPr>
          <a:xfrm>
            <a:off x="1273387" y="5601473"/>
            <a:ext cx="990261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F3F3F"/>
                </a:solidFill>
                <a:effectLst/>
                <a:latin typeface="Helvetica" pitchFamily="2" charset="0"/>
              </a:rPr>
              <a:t>This considers only the first order failures, components being used according to specifications and defined operating scenarios &amp; during useful life.</a:t>
            </a:r>
          </a:p>
        </p:txBody>
      </p:sp>
    </p:spTree>
    <p:extLst>
      <p:ext uri="{BB962C8B-B14F-4D97-AF65-F5344CB8AC3E}">
        <p14:creationId xmlns:p14="http://schemas.microsoft.com/office/powerpoint/2010/main" val="78026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e chart with numbers and symbols&#10;&#10;Description automatically generated">
            <a:extLst>
              <a:ext uri="{FF2B5EF4-FFF2-40B4-BE49-F238E27FC236}">
                <a16:creationId xmlns:a16="http://schemas.microsoft.com/office/drawing/2014/main" id="{1C68BEE5-E13A-75FF-CD8F-2F1F3DBE98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847086"/>
            <a:ext cx="5608472" cy="4608512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9B963F8-C95F-8709-FEA6-CB1FC457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General statistics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B3AF2B0-1C0C-97DB-16EF-B754E80C2CBD}"/>
                  </a:ext>
                </a:extLst>
              </p:cNvPr>
              <p:cNvSpPr txBox="1"/>
              <p:nvPr/>
            </p:nvSpPr>
            <p:spPr>
              <a:xfrm>
                <a:off x="407987" y="1439335"/>
                <a:ext cx="5688013" cy="43987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Initial prediction of 891 FITS*</a:t>
                </a:r>
              </a:p>
              <a:p>
                <a:pPr marL="285750" indent="-285750" algn="l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Only two design pages: </a:t>
                </a:r>
              </a:p>
              <a:p>
                <a:pPr marL="742950" lvl="1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Input, Driving and Feedback – 471 FITS</a:t>
                </a:r>
              </a:p>
              <a:p>
                <a:pPr marL="742950" lvl="1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Powering – 420 FITS</a:t>
                </a:r>
              </a:p>
              <a:p>
                <a:pPr marL="28575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T</a:t>
                </a:r>
                <a:r>
                  <a:rPr lang="en-GB" dirty="0">
                    <a:solidFill>
                      <a:schemeClr val="tx2"/>
                    </a:solidFill>
                  </a:rPr>
                  <a:t>o</a:t>
                </a:r>
                <a:r>
                  <a:rPr lang="en-CH" dirty="0">
                    <a:solidFill>
                      <a:schemeClr val="tx2"/>
                    </a:solidFill>
                  </a:rPr>
                  <a:t>tal of 80 components</a:t>
                </a:r>
              </a:p>
              <a:p>
                <a:pPr marL="742950" lvl="1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62% are resistors and capacitors</a:t>
                </a:r>
              </a:p>
              <a:p>
                <a:pPr marL="742950" lvl="1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22% diodes, transistors</a:t>
                </a:r>
              </a:p>
              <a:p>
                <a:pPr marL="742950" lvl="1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dirty="0">
                    <a:solidFill>
                      <a:schemeClr val="tx2"/>
                    </a:solidFill>
                  </a:rPr>
                  <a:t>5 I</a:t>
                </a:r>
                <a:r>
                  <a:rPr lang="en-GB" dirty="0">
                    <a:solidFill>
                      <a:schemeClr val="tx2"/>
                    </a:solidFill>
                  </a:rPr>
                  <a:t>Cs, 2 relays and 2 transformers</a:t>
                </a:r>
              </a:p>
              <a:p>
                <a:pPr marL="742950" lvl="1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3 uncategorized components </a:t>
                </a:r>
              </a:p>
              <a:p>
                <a:pPr marL="1200150" lvl="2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Fuse – 20 FITS each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>
                  <a:solidFill>
                    <a:schemeClr val="tx2"/>
                  </a:solidFill>
                </a:endParaRPr>
              </a:p>
              <a:p>
                <a:r>
                  <a:rPr lang="en-CH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* FITS – number of failures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CH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 hours.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B3AF2B0-1C0C-97DB-16EF-B754E80C2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1439335"/>
                <a:ext cx="5688013" cy="4398768"/>
              </a:xfrm>
              <a:prstGeom prst="rect">
                <a:avLst/>
              </a:prstGeom>
              <a:blipFill>
                <a:blip r:embed="rId3"/>
                <a:stretch>
                  <a:fillRect l="-2450" t="-1729" b="-86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256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2A7F05-2688-3829-9BE3-CB20B67BE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Operating temperature: 35℃.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Non-operating temperature: 25℃.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Default component parameters: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Year of manufacture: 2020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Ambient case rise (where applicable): 10℃.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Duty cycle: 1 (i.e., always on).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Cycling rate 2 (i.e., two power cycles in a year).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Relative humidity: </a:t>
            </a:r>
            <a:r>
              <a:rPr lang="en-CH" b="0" dirty="0"/>
              <a:t>0.5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u="sng" dirty="0"/>
              <a:t>Parts assumed to be used within their ratings, </a:t>
            </a:r>
            <a:r>
              <a:rPr lang="en-GB" b="0" u="sng" dirty="0"/>
              <a:t>no modifications made to quality and process factors (217Plus standard assumed)</a:t>
            </a:r>
            <a:r>
              <a:rPr lang="en-CH" b="0" u="sng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9987D2-4391-9388-73F5-148F0C2E5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Mission profile &amp; other assumptions</a:t>
            </a:r>
          </a:p>
        </p:txBody>
      </p:sp>
    </p:spTree>
    <p:extLst>
      <p:ext uri="{BB962C8B-B14F-4D97-AF65-F5344CB8AC3E}">
        <p14:creationId xmlns:p14="http://schemas.microsoft.com/office/powerpoint/2010/main" val="348470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E51AC7-790D-3482-B161-28942FE8F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Functional Context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AD2666-3433-182A-C2C1-1A3B1E019627}"/>
              </a:ext>
            </a:extLst>
          </p:cNvPr>
          <p:cNvSpPr/>
          <p:nvPr/>
        </p:nvSpPr>
        <p:spPr>
          <a:xfrm>
            <a:off x="407988" y="1446837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Mains Board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E26D4D-9E7D-50BF-0A69-9AB47F5E7E1E}"/>
              </a:ext>
            </a:extLst>
          </p:cNvPr>
          <p:cNvSpPr/>
          <p:nvPr/>
        </p:nvSpPr>
        <p:spPr>
          <a:xfrm>
            <a:off x="407988" y="3039332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C</a:t>
            </a:r>
            <a:r>
              <a:rPr lang="en-GB" dirty="0"/>
              <a:t>o</a:t>
            </a:r>
            <a:r>
              <a:rPr lang="en-CH" dirty="0"/>
              <a:t>ntrol Card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181EFB-B74B-DAD8-FB56-F10F86521694}"/>
              </a:ext>
            </a:extLst>
          </p:cNvPr>
          <p:cNvSpPr/>
          <p:nvPr/>
        </p:nvSpPr>
        <p:spPr>
          <a:xfrm>
            <a:off x="3375102" y="1439335"/>
            <a:ext cx="5380009" cy="4632492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dirty="0"/>
              <a:t>CCB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193ED7-F1BF-BE67-B6C6-600ABEA29A21}"/>
              </a:ext>
            </a:extLst>
          </p:cNvPr>
          <p:cNvSpPr/>
          <p:nvPr/>
        </p:nvSpPr>
        <p:spPr>
          <a:xfrm>
            <a:off x="4204548" y="1588752"/>
            <a:ext cx="3507816" cy="11486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Powering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DC6DA7-3473-B5E8-4390-AD4A35143A37}"/>
              </a:ext>
            </a:extLst>
          </p:cNvPr>
          <p:cNvSpPr/>
          <p:nvPr/>
        </p:nvSpPr>
        <p:spPr>
          <a:xfrm>
            <a:off x="4204547" y="4773742"/>
            <a:ext cx="3507817" cy="11486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Input, Driving and Feedback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0F6264-E99C-DCE7-50BB-461ADB3A401B}"/>
              </a:ext>
            </a:extLst>
          </p:cNvPr>
          <p:cNvSpPr/>
          <p:nvPr/>
        </p:nvSpPr>
        <p:spPr>
          <a:xfrm>
            <a:off x="10344012" y="1439335"/>
            <a:ext cx="1440000" cy="46324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Contactor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30A150-EB76-9D1C-7E6B-F01B922C881D}"/>
              </a:ext>
            </a:extLst>
          </p:cNvPr>
          <p:cNvSpPr/>
          <p:nvPr/>
        </p:nvSpPr>
        <p:spPr>
          <a:xfrm>
            <a:off x="407988" y="4631827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Interlock</a:t>
            </a:r>
            <a:r>
              <a:rPr lang="en-CH" dirty="0"/>
              <a:t> Card</a:t>
            </a:r>
            <a:endParaRPr lang="pl-PL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441559-3D18-DC19-0A04-E1C61044A73F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1847988" y="2163086"/>
            <a:ext cx="2356560" cy="3751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761A16A9-A618-8C96-2DA0-F93E7E44137C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7712364" y="2163086"/>
            <a:ext cx="2631648" cy="1312572"/>
          </a:xfrm>
          <a:prstGeom prst="bentConnector3">
            <a:avLst>
              <a:gd name="adj1" fmla="val 68079"/>
            </a:avLst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A50DF18-DBC2-ABB0-2E17-96076B72E3B3}"/>
              </a:ext>
            </a:extLst>
          </p:cNvPr>
          <p:cNvSpPr txBox="1"/>
          <p:nvPr/>
        </p:nvSpPr>
        <p:spPr>
          <a:xfrm>
            <a:off x="1910244" y="1946061"/>
            <a:ext cx="315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24 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9AA616-2440-19A8-BAA0-1714268DE3A6}"/>
              </a:ext>
            </a:extLst>
          </p:cNvPr>
          <p:cNvSpPr txBox="1"/>
          <p:nvPr/>
        </p:nvSpPr>
        <p:spPr>
          <a:xfrm>
            <a:off x="7753531" y="1946061"/>
            <a:ext cx="5021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P COIL</a:t>
            </a: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E03E13AE-1417-ABC7-846E-97EC3A020CD2}"/>
              </a:ext>
            </a:extLst>
          </p:cNvPr>
          <p:cNvCxnSpPr>
            <a:cxnSpLocks/>
          </p:cNvCxnSpPr>
          <p:nvPr/>
        </p:nvCxnSpPr>
        <p:spPr>
          <a:xfrm>
            <a:off x="1847987" y="3695525"/>
            <a:ext cx="2356559" cy="1292567"/>
          </a:xfrm>
          <a:prstGeom prst="bentConnector3">
            <a:avLst>
              <a:gd name="adj1" fmla="val 55487"/>
            </a:avLst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65E6E37-CFE2-A0E6-3A00-74FA5495E61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7712364" y="5348076"/>
            <a:ext cx="263164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6AFEFCB-5EEB-691B-A0E2-91CD184423C7}"/>
              </a:ext>
            </a:extLst>
          </p:cNvPr>
          <p:cNvSpPr txBox="1"/>
          <p:nvPr/>
        </p:nvSpPr>
        <p:spPr>
          <a:xfrm>
            <a:off x="1902657" y="3833712"/>
            <a:ext cx="8830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Close, open, zero&amp;pulse release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F6A0C7A-F84B-551C-EB9F-72A9215909BF}"/>
              </a:ext>
            </a:extLst>
          </p:cNvPr>
          <p:cNvCxnSpPr>
            <a:cxnSpLocks/>
          </p:cNvCxnSpPr>
          <p:nvPr/>
        </p:nvCxnSpPr>
        <p:spPr>
          <a:xfrm flipH="1">
            <a:off x="1847987" y="5370982"/>
            <a:ext cx="2356559" cy="0"/>
          </a:xfrm>
          <a:prstGeom prst="line">
            <a:avLst/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92C48B1-EF6F-2885-993B-87197E18507E}"/>
              </a:ext>
            </a:extLst>
          </p:cNvPr>
          <p:cNvSpPr txBox="1"/>
          <p:nvPr/>
        </p:nvSpPr>
        <p:spPr>
          <a:xfrm>
            <a:off x="3469030" y="5404503"/>
            <a:ext cx="67326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Feedback</a:t>
            </a:r>
          </a:p>
        </p:txBody>
      </p: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18871A53-7F11-F943-0D66-AD866EDB51D7}"/>
              </a:ext>
            </a:extLst>
          </p:cNvPr>
          <p:cNvCxnSpPr>
            <a:cxnSpLocks/>
          </p:cNvCxnSpPr>
          <p:nvPr/>
        </p:nvCxnSpPr>
        <p:spPr>
          <a:xfrm>
            <a:off x="1847986" y="3828813"/>
            <a:ext cx="2356560" cy="1292567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57FA254-9789-B1FB-1264-50048D0D9E33}"/>
              </a:ext>
            </a:extLst>
          </p:cNvPr>
          <p:cNvSpPr txBox="1"/>
          <p:nvPr/>
        </p:nvSpPr>
        <p:spPr>
          <a:xfrm>
            <a:off x="7863085" y="5144937"/>
            <a:ext cx="23302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N COIL, AUX MICRO SWITCH</a:t>
            </a:r>
          </a:p>
        </p:txBody>
      </p:sp>
    </p:spTree>
    <p:extLst>
      <p:ext uri="{BB962C8B-B14F-4D97-AF65-F5344CB8AC3E}">
        <p14:creationId xmlns:p14="http://schemas.microsoft.com/office/powerpoint/2010/main" val="773848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29FDEB-BE5D-C504-B6F9-F949D9CE1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Miniature High Capacity Relays, SPST – 80 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Gate Driver – Transistor?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NPN/PNP General Purpose transistors vs OptiMOS Power MOSFET and PNP Complementary Silicon Power Transistor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Two analog optocouplers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Power Metal Strip, High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Professional MELF Resistor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Aluminium Electrolytic Capacitor, High Reliability for Switching Power Supplies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b="0" dirty="0"/>
              <a:t>Encapsulated Transformer and Moulded Transformer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50B28E-DE88-759F-F772-43FE5C448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Special components</a:t>
            </a:r>
          </a:p>
        </p:txBody>
      </p:sp>
    </p:spTree>
    <p:extLst>
      <p:ext uri="{BB962C8B-B14F-4D97-AF65-F5344CB8AC3E}">
        <p14:creationId xmlns:p14="http://schemas.microsoft.com/office/powerpoint/2010/main" val="3223947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1C2723-1B48-515B-AF24-9F0ACB3C8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How many instances of the CCB will be deployed? What is the criticallity of a single contactor not opening?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There seems to be three contactor relays in series – can it be considered triple redundancy?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End-effects assignment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C79070-F735-C861-6847-AB0571CEF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Other problems</a:t>
            </a:r>
          </a:p>
        </p:txBody>
      </p:sp>
    </p:spTree>
    <p:extLst>
      <p:ext uri="{BB962C8B-B14F-4D97-AF65-F5344CB8AC3E}">
        <p14:creationId xmlns:p14="http://schemas.microsoft.com/office/powerpoint/2010/main" val="1341805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593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B7204-7150-AC0D-D388-8ED6F183B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8EF94D-A864-43D5-BBC0-704E23553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Galvanic isolation: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matters of insulation degradation, thermal stress and other environmental factors,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CH" dirty="0"/>
              <a:t>itigation: through design (creepage, clearance, layout), materials, inspections; also conformal coatings, sealing</a:t>
            </a:r>
          </a:p>
          <a:p>
            <a:pPr marL="990900" lvl="2" indent="-342900"/>
            <a:r>
              <a:rPr lang="en-GB" dirty="0">
                <a:hlinkClick r:id="rId2"/>
              </a:rPr>
              <a:t>How to Meet the Higher Isolation Creepage &amp; Clearance Needs in Automotive Applications</a:t>
            </a:r>
            <a:r>
              <a:rPr lang="en-CH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How many instances of the CCB will be deployed? What is the criticallity of a single contactor not opening?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There seems to be three contactor relays in series – can it be considered triple redundancy?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End-effects assignment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674029-70C4-F427-74C4-5F09EEE3B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Other problems</a:t>
            </a:r>
          </a:p>
        </p:txBody>
      </p:sp>
    </p:spTree>
    <p:extLst>
      <p:ext uri="{BB962C8B-B14F-4D97-AF65-F5344CB8AC3E}">
        <p14:creationId xmlns:p14="http://schemas.microsoft.com/office/powerpoint/2010/main" val="17089618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517</TotalTime>
  <Words>497</Words>
  <Application>Microsoft Macintosh PowerPoint</Application>
  <PresentationFormat>Widescreen</PresentationFormat>
  <Paragraphs>75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Arial</vt:lpstr>
      <vt:lpstr>Cambria Math</vt:lpstr>
      <vt:lpstr>Helvetica</vt:lpstr>
      <vt:lpstr>CERN Corporate</vt:lpstr>
      <vt:lpstr>Contactor’s Control Board</vt:lpstr>
      <vt:lpstr>Component-level FMECA Failure rates, modes &amp; end-effects</vt:lpstr>
      <vt:lpstr>General statistics</vt:lpstr>
      <vt:lpstr>Mission profile &amp; other assumptions</vt:lpstr>
      <vt:lpstr>Functional Context</vt:lpstr>
      <vt:lpstr>Special components</vt:lpstr>
      <vt:lpstr>Other problems</vt:lpstr>
      <vt:lpstr>PowerPoint Presentation</vt:lpstr>
      <vt:lpstr>Other problems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11</cp:revision>
  <dcterms:created xsi:type="dcterms:W3CDTF">2024-11-25T08:27:55Z</dcterms:created>
  <dcterms:modified xsi:type="dcterms:W3CDTF">2024-12-06T15:00:00Z</dcterms:modified>
</cp:coreProperties>
</file>