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9" r:id="rId3"/>
    <p:sldId id="261" r:id="rId4"/>
    <p:sldId id="262" r:id="rId5"/>
    <p:sldId id="264" r:id="rId6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1"/>
    <p:restoredTop sz="94694"/>
  </p:normalViewPr>
  <p:slideViewPr>
    <p:cSldViewPr snapToGrid="0">
      <p:cViewPr varScale="1">
        <p:scale>
          <a:sx n="96" d="100"/>
          <a:sy n="96" d="100"/>
        </p:scale>
        <p:origin x="20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85154-DC4F-EC92-3A92-624948734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C8BFC0-32A7-9CF3-402C-D5418D0FBE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FE024-4951-8A3C-01E0-4E8FFB85E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6288E-1C6A-A277-C93C-68D9D1049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ECA6A-59D8-9137-DE7F-0DF602ADA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725152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15841-6834-18FA-71EE-14F2EF9A0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E39743-518D-F1C8-1082-84973C590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7454F-5B1B-6453-C419-CC5B4E7A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DF8CE-C5ED-70FE-F78F-CA7F908DB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37F73-44E9-EA9B-1149-E5EE58456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303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F2C9B1-D010-AF67-1320-94F3E675DD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6FE393-974A-9A83-F72B-740C03F02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DFBD6-4121-71E7-39C7-26CDFB45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1653C-6796-5B4E-3801-93FF85313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0202B-BDBF-82FE-0F8A-8B55A88AE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6233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53DFA-B921-AC75-0555-E21C045A5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85BC-CFA3-49F4-5A45-29DFED8E6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8064D-7C3D-4D6F-80FC-2642C58FE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3237E-FE61-732B-9B3C-84E02B30E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13666-9DFF-6375-AC82-BEA7BE822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061649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A0738-1775-7C07-B2F8-D37FBFAF5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47079-4F07-289D-2837-B7F7C02A5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00C1E-07F6-D1B3-1C0C-C5EC3A92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6BC2B-7C43-246C-8B9C-CEA6E6F3D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AFB09-20F0-D847-DFF5-CB75BCD79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0990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AA56E-CC5C-2172-C25F-131847AB3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E869D-9DF9-8446-4154-414582D536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B27A20-FEA4-338F-0939-F86ECAC2A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B3A78C-9B4D-0789-5CCE-33A55E7D1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BF30B-5629-42CD-46E7-A50DCF61A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8EE3E1-43CE-FE13-09F3-62A3EA289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4227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23F02-B7DF-8B43-7D7E-6463310FA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70613-8353-D4D0-67D2-4FF157F56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D289A5-049D-5388-C072-D0CE58D03A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D97CB9-5A95-8A1D-4FB1-BF747D3B60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9767C2-AA8C-7EEA-07CC-BCCDE07BE9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41F4DB-B004-97CF-8309-E297E71EB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6BF65A-52BB-E942-9010-E32D466A6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88E66E-D423-5F3A-A0F1-8634C5EF1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36246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DE3E9-37D4-4446-7098-CB4341620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77591B-076D-E0CA-504F-E6D2785E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9A757D-3E0D-C192-C708-217A84BE7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60C5-5F18-B753-1D75-7709DB0B1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90491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AB8B5-0BD4-6723-AA85-81B270FE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672185-58FD-B0BE-C24C-850C07ED7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DE2145-E664-5FF2-8EB0-B31BB0064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99125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BF0AC-AF91-6559-600A-117D3677C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D5EFB-872B-8BF0-6A7F-333434E4E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B04F2-6310-EBA8-6801-A8979D644F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D635EC-7C5C-4A9B-A11B-AA0818ED5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E3522E-646F-4D72-B678-9E281BE09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CD56B9-396E-4911-4EEB-73AAA32E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41799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3838D-C338-2A42-963F-63AF75C66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097161-86B3-C352-E0B7-88F5E285FC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7D723-9697-8555-AA91-1A0EBFD214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70487-7DD0-E4A2-901A-956E9333E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6E6418-2718-002D-CC5F-EE82D2BA3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85AD38-FD90-5D33-77C1-533F06BDF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01811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9244C9-AC77-3A41-98ED-C3DA1C0F1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63357-A06E-B44B-40C9-C61FC0F00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8762D-54C5-9933-0301-8D4555A3F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10531-880E-814F-97C6-32FCD7C55099}" type="datetimeFigureOut">
              <a:t>07/12/2024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24FA-8236-2B8E-9757-8286AF00B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3806C-3C80-A446-774C-388755D43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71754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01FBCF-6FD1-2D1A-DCBD-94AA5A39C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315090" cy="662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98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6E4B3-F4CC-347E-65D0-386EA95B3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Baseline: 380 GeV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43496-9CC4-B328-5A9B-BB5EC01AE9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O"/>
              <a:t>Baseline: 380 GeV drive-beam machine - “low-energy machine”</a:t>
            </a:r>
          </a:p>
          <a:p>
            <a:pPr lvl="1"/>
            <a:r>
              <a:rPr lang="en-NO"/>
              <a:t>Main parameters, system overview and technology details will primarly refer to 380 GeV</a:t>
            </a:r>
          </a:p>
          <a:p>
            <a:pPr lvl="1"/>
            <a:r>
              <a:rPr lang="en-NO"/>
              <a:t>Keep details on klystron options</a:t>
            </a:r>
          </a:p>
          <a:p>
            <a:pPr lvl="1"/>
            <a:r>
              <a:rPr lang="en-NO"/>
              <a:t>L = 2.25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 </a:t>
            </a:r>
          </a:p>
          <a:p>
            <a:r>
              <a:rPr lang="en-NO"/>
              <a:t>Option: 100 Hz, with 65% higher power </a:t>
            </a:r>
          </a:p>
          <a:p>
            <a:pPr lvl="1"/>
            <a:r>
              <a:rPr lang="en-NO"/>
              <a:t>L = 4.5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 </a:t>
            </a:r>
          </a:p>
          <a:p>
            <a:endParaRPr lang="en-NO"/>
          </a:p>
          <a:p>
            <a:r>
              <a:rPr lang="en-NO"/>
              <a:t>For 100 Hz running, option(?): two BDS and IPs</a:t>
            </a:r>
          </a:p>
          <a:p>
            <a:pPr lvl="1"/>
            <a:r>
              <a:rPr lang="en-NO"/>
              <a:t>L = 2.25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 per IP</a:t>
            </a:r>
          </a:p>
          <a:p>
            <a:pPr lvl="1"/>
            <a:endParaRPr lang="en-NO"/>
          </a:p>
          <a:p>
            <a:pPr lvl="1"/>
            <a:endParaRPr lang="en-NO"/>
          </a:p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066221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21D9F-80FB-F46F-D205-3694E35F45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46991-0213-9AC2-C19D-66330BD1B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O"/>
              <a:t>Option: 250 GeV</a:t>
            </a:r>
            <a:br>
              <a:rPr lang="en-NO"/>
            </a:b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67B8D-CC73-4C49-E6D8-E52B60AE7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7906"/>
            <a:ext cx="10515600" cy="4351338"/>
          </a:xfrm>
        </p:spPr>
        <p:txBody>
          <a:bodyPr>
            <a:normAutofit/>
          </a:bodyPr>
          <a:lstStyle/>
          <a:p>
            <a:r>
              <a:rPr lang="en-NO"/>
              <a:t>Proposed implementation: missing module scheme, shorter DBA</a:t>
            </a:r>
          </a:p>
          <a:p>
            <a:r>
              <a:rPr lang="en-NO"/>
              <a:t>Less cost than simply reducing sectors from 4 to 3</a:t>
            </a:r>
          </a:p>
          <a:p>
            <a:r>
              <a:rPr lang="en-NO"/>
              <a:t>Tunnel same as 380 GeV, for easy upgrade</a:t>
            </a:r>
          </a:p>
          <a:p>
            <a:r>
              <a:rPr lang="en-NO"/>
              <a:t>L = 1.3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/s, 2.6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 for 50 Hz and 100 Hz</a:t>
            </a:r>
          </a:p>
          <a:p>
            <a:endParaRPr lang="en-NO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E266E4-EE37-67ED-C2D3-FBB1ADA43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461" y="3059815"/>
            <a:ext cx="6493564" cy="379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70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E86742-91BB-501C-43E2-4F9AE08F0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9FA71-F709-43F7-EBB3-9FB457E03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High-energy machine: 1.5 TeV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ED71B-3D68-73F4-9A63-3919BF873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O"/>
              <a:t>L = 1.3 x 10</a:t>
            </a:r>
            <a:r>
              <a:rPr lang="en-NO" baseline="30000"/>
              <a:t>34</a:t>
            </a:r>
            <a:r>
              <a:rPr lang="en-NO"/>
              <a:t>/cm</a:t>
            </a:r>
            <a:r>
              <a:rPr lang="en-NO" baseline="30000"/>
              <a:t>2</a:t>
            </a:r>
            <a:r>
              <a:rPr lang="en-NO"/>
              <a:t>/s. Only 50 Hz, one BDS considered</a:t>
            </a:r>
          </a:p>
          <a:p>
            <a:r>
              <a:rPr lang="en-NO"/>
              <a:t>Mention that one can reach 2 TeV with a single drive-beam</a:t>
            </a:r>
          </a:p>
          <a:p>
            <a:r>
              <a:rPr lang="en-NO"/>
              <a:t>No special mention of 3 TeV machine</a:t>
            </a:r>
          </a:p>
          <a:p>
            <a:endParaRPr lang="en-NO"/>
          </a:p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690986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C61BC-41CE-FFED-D345-84842E533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Two BDS/IP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0D35A3-E606-01E3-4F10-EA909104BD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757" y="1945644"/>
            <a:ext cx="7772400" cy="296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64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2098</TotalTime>
  <Words>184</Words>
  <Application>Microsoft Macintosh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Baseline: 380 GeV</vt:lpstr>
      <vt:lpstr>Option: 250 GeV </vt:lpstr>
      <vt:lpstr>High-energy machine: 1.5 TeV</vt:lpstr>
      <vt:lpstr>Two BDS/IP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Erik Adli</dc:creator>
  <cp:lastModifiedBy>Erik Adli</cp:lastModifiedBy>
  <cp:revision>17</cp:revision>
  <dcterms:created xsi:type="dcterms:W3CDTF">2024-12-07T11:27:45Z</dcterms:created>
  <dcterms:modified xsi:type="dcterms:W3CDTF">2024-12-08T22:26:09Z</dcterms:modified>
</cp:coreProperties>
</file>