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64" r:id="rId4"/>
    <p:sldId id="265" r:id="rId5"/>
    <p:sldId id="259" r:id="rId6"/>
    <p:sldId id="261" r:id="rId7"/>
    <p:sldId id="262" r:id="rId8"/>
    <p:sldId id="21275" r:id="rId9"/>
    <p:sldId id="21276" r:id="rId10"/>
    <p:sldId id="21270" r:id="rId11"/>
    <p:sldId id="21251" r:id="rId12"/>
    <p:sldId id="266" r:id="rId13"/>
    <p:sldId id="21277" r:id="rId14"/>
    <p:sldId id="21278" r:id="rId15"/>
    <p:sldId id="21279" r:id="rId16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6"/>
    <p:restoredTop sz="94795"/>
  </p:normalViewPr>
  <p:slideViewPr>
    <p:cSldViewPr snapToGrid="0">
      <p:cViewPr varScale="1">
        <p:scale>
          <a:sx n="116" d="100"/>
          <a:sy n="116" d="100"/>
        </p:scale>
        <p:origin x="4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4465F-F20D-3346-A061-BD5056EAB4A5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45996-B546-BE40-B0EE-2721FD6CD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7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51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E45996-B546-BE40-B0EE-2721FD6CD7D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727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ABE82-5F02-4403-E929-E0D1928EF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D1BA9C-536B-D7B9-8857-ACBF1C6024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C33E4-E9A9-FE17-01FE-781415119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6C897-CA0C-1CA8-F84E-E9482B2BB2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76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E45996-B546-BE40-B0EE-2721FD6CD7D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57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E45996-B546-BE40-B0EE-2721FD6CD7D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16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9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85154-DC4F-EC92-3A92-624948734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8BFC0-32A7-9CF3-402C-D5418D0FB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E024-4951-8A3C-01E0-4E8FFB85E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6288E-1C6A-A277-C93C-68D9D1049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ECA6A-59D8-9137-DE7F-0DF602AD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2515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5841-6834-18FA-71EE-14F2EF9A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E39743-518D-F1C8-1082-84973C590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7454F-5B1B-6453-C419-CC5B4E7A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DF8CE-C5ED-70FE-F78F-CA7F908D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37F73-44E9-EA9B-1149-E5EE58456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03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2C9B1-D010-AF67-1320-94F3E675D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FE393-974A-9A83-F72B-740C03F02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DFBD6-4121-71E7-39C7-26CDFB45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1653C-6796-5B4E-3801-93FF8531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0202B-BDBF-82FE-0F8A-8B55A88AE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233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07880" y="1406520"/>
            <a:ext cx="5616360" cy="245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tabLst>
                <a:tab pos="266760" algn="l"/>
              </a:tabLst>
            </a:pP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7981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8.11.24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889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8.11.24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795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53DFA-B921-AC75-0555-E21C045A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85BC-CFA3-49F4-5A45-29DFED8E6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8064D-7C3D-4D6F-80FC-2642C58F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3237E-FE61-732B-9B3C-84E02B30E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13666-9DFF-6375-AC82-BEA7BE822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061649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A0738-1775-7C07-B2F8-D37FBFAF5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47079-4F07-289D-2837-B7F7C02A5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00C1E-07F6-D1B3-1C0C-C5EC3A9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6BC2B-7C43-246C-8B9C-CEA6E6F3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AFB09-20F0-D847-DFF5-CB75BCD7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099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A56E-CC5C-2172-C25F-131847AB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E869D-9DF9-8446-4154-414582D53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B27A20-FEA4-338F-0939-F86ECAC2A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3A78C-9B4D-0789-5CCE-33A55E7D1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BF30B-5629-42CD-46E7-A50DCF61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EE3E1-43CE-FE13-09F3-62A3EA28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22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23F02-B7DF-8B43-7D7E-6463310FA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70613-8353-D4D0-67D2-4FF157F56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289A5-049D-5388-C072-D0CE58D03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97CB9-5A95-8A1D-4FB1-BF747D3B60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9767C2-AA8C-7EEA-07CC-BCCDE07BE9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1F4DB-B004-97CF-8309-E297E71E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BF65A-52BB-E942-9010-E32D466A6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8E66E-D423-5F3A-A0F1-8634C5EF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624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DE3E9-37D4-4446-7098-CB434162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77591B-076D-E0CA-504F-E6D2785E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A757D-3E0D-C192-C708-217A84BE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60C5-5F18-B753-1D75-7709DB0B1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0491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AB8B5-0BD4-6723-AA85-81B270FE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72185-58FD-B0BE-C24C-850C07ED7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E2145-E664-5FF2-8EB0-B31BB006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912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BF0AC-AF91-6559-600A-117D3677C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D5EFB-872B-8BF0-6A7F-333434E4E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B04F2-6310-EBA8-6801-A8979D644F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635EC-7C5C-4A9B-A11B-AA0818ED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3522E-646F-4D72-B678-9E281BE09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D56B9-396E-4911-4EEB-73AAA32E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4179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838D-C338-2A42-963F-63AF75C66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097161-86B3-C352-E0B7-88F5E285F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7D723-9697-8555-AA91-1A0EBFD21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70487-7DD0-E4A2-901A-956E9333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E6418-2718-002D-CC5F-EE82D2BA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5AD38-FD90-5D33-77C1-533F06BD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01811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244C9-AC77-3A41-98ED-C3DA1C0F1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3357-A06E-B44B-40C9-C61FC0F00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762D-54C5-9933-0301-8D4555A3F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10531-880E-814F-97C6-32FCD7C55099}" type="datetimeFigureOut">
              <a:t>09.12.2024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24FA-8236-2B8E-9757-8286AF00B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3806C-3C80-A446-774C-388755D43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7175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rxiv.org/pdf/2203.09186.pd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211/overvie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A12872-5B7D-C0B7-212C-AB528A3C4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277" y="2132856"/>
            <a:ext cx="6658158" cy="4608512"/>
          </a:xfrm>
          <a:solidFill>
            <a:schemeClr val="bg1"/>
          </a:solidFill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accent1"/>
                </a:solidFill>
                <a:sym typeface="Avenir Book"/>
              </a:rPr>
              <a:t>However, several important changes:</a:t>
            </a: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Energy scales: 380 GeV and 1.5 </a:t>
            </a:r>
            <a:r>
              <a:rPr lang="en-US" sz="1600" b="0" dirty="0" err="1">
                <a:solidFill>
                  <a:schemeClr val="tx1"/>
                </a:solidFill>
                <a:cs typeface="Arial" panose="020B0604020202020204" pitchFamily="34" charset="0"/>
              </a:rPr>
              <a:t>TeV</a:t>
            </a: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 with one </a:t>
            </a:r>
            <a:r>
              <a:rPr lang="en-US" sz="1600" b="0" dirty="0" err="1">
                <a:solidFill>
                  <a:schemeClr val="tx1"/>
                </a:solidFill>
                <a:cs typeface="Arial" panose="020B0604020202020204" pitchFamily="34" charset="0"/>
              </a:rPr>
              <a:t>drivebeam</a:t>
            </a:r>
            <a:endParaRPr lang="en-US" sz="16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Consider also 100 Hz running at 250 GeV and 380 GeV (i.e. two parallel experiments, two BDSs)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Several updates on parameters (injectors, damping rings, drive-beam) based on new designs, results and prototyping (e.g. klystrons, magnets) - however no fundamental changes beyond staying at one </a:t>
            </a:r>
            <a:r>
              <a:rPr lang="en-US" sz="1600" b="0" dirty="0" err="1">
                <a:solidFill>
                  <a:schemeClr val="tx1"/>
                </a:solidFill>
                <a:cs typeface="Arial" panose="020B0604020202020204" pitchFamily="34" charset="0"/>
              </a:rPr>
              <a:t>drivebeam</a:t>
            </a: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Technology results updates, including more on use of them in other projects (e.g. alignment, instrumentation, X-band RF is small linacs)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Update costing and power  – interplay between inflation and CHF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Life Cycle Assessments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cs typeface="Arial" panose="020B0604020202020204" pitchFamily="34" charset="0"/>
              </a:rPr>
              <a:t>More detailed prep phase planning (next 5-7 years)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100" b="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B59113-9AB9-26A1-F4DD-C1EDCEE48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CLIC ESPP update – I  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C63468-199A-D4DA-DD2E-1F784805B5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79" y="2142412"/>
            <a:ext cx="1656405" cy="2267697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F07E11-2F74-E116-D156-8A5DBA6003EB}"/>
              </a:ext>
            </a:extLst>
          </p:cNvPr>
          <p:cNvSpPr txBox="1"/>
          <p:nvPr/>
        </p:nvSpPr>
        <p:spPr>
          <a:xfrm>
            <a:off x="423936" y="836712"/>
            <a:ext cx="8027638" cy="115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Guidelines: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Preparing “Project Readiness Report” as a step toward a TDR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Assuming ESPP in  ~ 2025-6, Project Approval ~ 2028, Project (tunnel) construction can start in ~ 2030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C0A3B-6CDE-093C-2688-916C0A772D91}"/>
              </a:ext>
            </a:extLst>
          </p:cNvPr>
          <p:cNvSpPr txBox="1"/>
          <p:nvPr/>
        </p:nvSpPr>
        <p:spPr>
          <a:xfrm>
            <a:off x="9048328" y="1993952"/>
            <a:ext cx="3024336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Project summary for Snowmass already include some of these changes, i.e. luminosity improvements, 100 Hz study, power update for 380 GeV: </a:t>
            </a:r>
            <a:r>
              <a:rPr lang="en-GB" sz="1600" dirty="0">
                <a:hlinkClick r:id="rId4"/>
              </a:rPr>
              <a:t>LINK</a:t>
            </a:r>
            <a:r>
              <a:rPr lang="en-GB" sz="1600" dirty="0"/>
              <a:t>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D1276E8B-A0C2-0742-8A09-8778A89FA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8.11.24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260ABDA-62DB-E7A4-247D-C44E7AA80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22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47A73-17B6-92A0-5ECB-CF5182DA8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BA9D5-D7EC-E151-0D96-D2D44624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8.11.24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D1FBC-5F63-9683-6397-4CCA1050D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35DBE3F-A446-FD1D-64CC-440F3CC66263}"/>
              </a:ext>
            </a:extLst>
          </p:cNvPr>
          <p:cNvGraphicFramePr>
            <a:graphicFrameLocks noGrp="1"/>
          </p:cNvGraphicFramePr>
          <p:nvPr/>
        </p:nvGraphicFramePr>
        <p:xfrm>
          <a:off x="4111144" y="3009806"/>
          <a:ext cx="7200800" cy="37257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8478">
                  <a:extLst>
                    <a:ext uri="{9D8B030D-6E8A-4147-A177-3AD203B41FA5}">
                      <a16:colId xmlns:a16="http://schemas.microsoft.com/office/drawing/2014/main" val="3456526941"/>
                    </a:ext>
                  </a:extLst>
                </a:gridCol>
                <a:gridCol w="3842322">
                  <a:extLst>
                    <a:ext uri="{9D8B030D-6E8A-4147-A177-3AD203B41FA5}">
                      <a16:colId xmlns:a16="http://schemas.microsoft.com/office/drawing/2014/main" val="2074229498"/>
                    </a:ext>
                  </a:extLst>
                </a:gridCol>
              </a:tblGrid>
              <a:tr h="785972">
                <a:tc>
                  <a:txBody>
                    <a:bodyPr/>
                    <a:lstStyle/>
                    <a:p>
                      <a:r>
                        <a:rPr lang="en-GB" sz="1800" b="1" dirty="0"/>
                        <a:t>Higgs factory focussed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Project input (the traditional way)</a:t>
                      </a:r>
                    </a:p>
                    <a:p>
                      <a:r>
                        <a:rPr lang="en-GB" sz="1800" b="1" dirty="0"/>
                        <a:t>See earlier slides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980149"/>
                  </a:ext>
                </a:extLst>
              </a:tr>
              <a:tr h="573911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ILC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ILC in Japan (JAHEP/ILC-Japan and IDT)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00884"/>
                  </a:ext>
                </a:extLst>
              </a:tr>
              <a:tr h="53572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CLIC at CERN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17426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Project study, focus on next phase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80131"/>
                  </a:ext>
                </a:extLst>
              </a:tr>
              <a:tr h="309625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HALHF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Project concept, pre-CDR</a:t>
                      </a:r>
                    </a:p>
                    <a:p>
                      <a:endParaRPr lang="en-GB" sz="18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494437"/>
                  </a:ext>
                </a:extLst>
              </a:tr>
              <a:tr h="54779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Energy recovery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Project concepts and plans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6737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24B2BBD-513A-AC28-7808-A3794E1A3C8A}"/>
              </a:ext>
            </a:extLst>
          </p:cNvPr>
          <p:cNvSpPr txBox="1"/>
          <p:nvPr/>
        </p:nvSpPr>
        <p:spPr>
          <a:xfrm>
            <a:off x="911424" y="188640"/>
            <a:ext cx="10441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ESPP inputs – I  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FF0464-B3FE-A8D7-7357-83A09CB26D59}"/>
              </a:ext>
            </a:extLst>
          </p:cNvPr>
          <p:cNvSpPr txBox="1"/>
          <p:nvPr/>
        </p:nvSpPr>
        <p:spPr>
          <a:xfrm>
            <a:off x="407368" y="476672"/>
            <a:ext cx="79928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dirty="0"/>
          </a:p>
          <a:p>
            <a:pPr algn="l"/>
            <a:r>
              <a:rPr lang="en-GB" dirty="0"/>
              <a:t>G</a:t>
            </a:r>
            <a:r>
              <a:rPr lang="en-GB" sz="1800" dirty="0"/>
              <a:t>eneral goals for LCs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See physics opportunities on </a:t>
            </a:r>
            <a:r>
              <a:rPr lang="en-GB" dirty="0"/>
              <a:t>page 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Lower cost to get to Higgs and top than a circular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Power similar to LHC, or lower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/>
              <a:t>Footprint similar to LHC, CE cost risks therefore manageable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/>
              <a:t>Does not determine footprint of future energy frontier machines (hadrons and muon), and it has its own upgrade opportunities.</a:t>
            </a:r>
          </a:p>
        </p:txBody>
      </p:sp>
    </p:spTree>
    <p:extLst>
      <p:ext uri="{BB962C8B-B14F-4D97-AF65-F5344CB8AC3E}">
        <p14:creationId xmlns:p14="http://schemas.microsoft.com/office/powerpoint/2010/main" val="4140167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DEFB8-5638-5042-F17E-2E6CC762EB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CA738-E6B5-E444-6C81-F25F504D5B84}"/>
              </a:ext>
            </a:extLst>
          </p:cNvPr>
          <p:cNvSpPr txBox="1"/>
          <p:nvPr/>
        </p:nvSpPr>
        <p:spPr>
          <a:xfrm>
            <a:off x="911424" y="188640"/>
            <a:ext cx="10441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ESPP inputs – II  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90486E-7D8D-997C-23E8-453FA274E55F}"/>
              </a:ext>
            </a:extLst>
          </p:cNvPr>
          <p:cNvSpPr txBox="1"/>
          <p:nvPr/>
        </p:nvSpPr>
        <p:spPr>
          <a:xfrm>
            <a:off x="839416" y="1157843"/>
            <a:ext cx="55553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For a LC at CERN, what would be favoured option to start with – keeping in mind technology changes can be envisaged ?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E21AA4-E3DB-08E4-D408-573817CBB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53" y="2194428"/>
            <a:ext cx="4979007" cy="3943228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DDD1233-4E0F-90DC-3BEC-22997F630FB5}"/>
              </a:ext>
            </a:extLst>
          </p:cNvPr>
          <p:cNvGraphicFramePr>
            <a:graphicFrameLocks noGrp="1"/>
          </p:cNvGraphicFramePr>
          <p:nvPr/>
        </p:nvGraphicFramePr>
        <p:xfrm>
          <a:off x="6456042" y="1093660"/>
          <a:ext cx="5555328" cy="4711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5328">
                  <a:extLst>
                    <a:ext uri="{9D8B030D-6E8A-4147-A177-3AD203B41FA5}">
                      <a16:colId xmlns:a16="http://schemas.microsoft.com/office/drawing/2014/main" val="2171891495"/>
                    </a:ext>
                  </a:extLst>
                </a:gridCol>
              </a:tblGrid>
              <a:tr h="785972">
                <a:tc>
                  <a:txBody>
                    <a:bodyPr/>
                    <a:lstStyle/>
                    <a:p>
                      <a:r>
                        <a:rPr lang="en-GB" sz="1800" b="1" dirty="0"/>
                        <a:t>New approach for this ESPP</a:t>
                      </a:r>
                    </a:p>
                    <a:p>
                      <a:r>
                        <a:rPr lang="en-GB" sz="1800" b="1" dirty="0"/>
                        <a:t>(facility and community approach) – with three key inputs to the ESPP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980149"/>
                  </a:ext>
                </a:extLst>
              </a:tr>
              <a:tr h="126231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Common LC physics paper covering from 90 GeV to 1000 GeV or even above. Include also non collider programme (see slide 5). Serves also the projects on previous page.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00884"/>
                  </a:ext>
                </a:extLst>
              </a:tr>
              <a:tr h="1328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Starting with ILC technology, look at energy and luminosity extension options with improved SFR, or CLIC, C3, plasma and Energy Recovery technologies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174262"/>
                  </a:ext>
                </a:extLst>
              </a:tr>
              <a:tr h="120649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Implementation of the above at CERN in footprint studied for CLIC (and ILC back in the  TDR days), with two BDS, and experimental area at </a:t>
                      </a:r>
                      <a:r>
                        <a:rPr lang="en-GB" sz="1800" dirty="0" err="1">
                          <a:solidFill>
                            <a:srgbClr val="2F2F2F"/>
                          </a:solidFill>
                        </a:rPr>
                        <a:t>Prevessin</a:t>
                      </a:r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, and considerations of upgrade options.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80131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71136C88-674A-A614-0E18-32D7BC2819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7991" y="5815269"/>
            <a:ext cx="3142177" cy="99572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88D92-28FD-F45E-E4CB-207086A2D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8.11.24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859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2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85032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790" b="1" strike="noStrike" spc="-1" dirty="0">
                <a:latin typeface="Arial"/>
                <a:ea typeface="Arial"/>
              </a:rPr>
              <a:t>A physics-driven, polarised operating scenario for a Linear Collider</a:t>
            </a:r>
            <a:endParaRPr lang="en-GB" sz="2790" b="0" strike="noStrike" spc="-1" dirty="0">
              <a:latin typeface="Arial"/>
            </a:endParaRPr>
          </a:p>
        </p:txBody>
      </p:sp>
      <p:sp>
        <p:nvSpPr>
          <p:cNvPr id="260" name="250 GeV, ~2ab-1:…"/>
          <p:cNvSpPr/>
          <p:nvPr/>
        </p:nvSpPr>
        <p:spPr>
          <a:xfrm>
            <a:off x="525600" y="844520"/>
            <a:ext cx="5966280" cy="546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5560" tIns="25560" rIns="25560" bIns="25560" anchor="t">
            <a:normAutofit fontScale="93333"/>
          </a:bodyPr>
          <a:lstStyle/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250 GeV, ~2ab-1: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precision Higgs mass and total ZH cross-section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Higgs -&gt; invisible (Dark Sector portal)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basic </a:t>
            </a:r>
            <a:r>
              <a:rPr lang="en-GB" sz="1600" b="0" strike="noStrike" spc="-1" dirty="0" err="1">
                <a:ea typeface="Helvetica Neue Light"/>
              </a:rPr>
              <a:t>ffbar</a:t>
            </a:r>
            <a:r>
              <a:rPr lang="en-GB" sz="1600" b="0" strike="noStrike" spc="-1" dirty="0">
                <a:ea typeface="Helvetica Neue Light"/>
              </a:rPr>
              <a:t> and WW program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optional: WW threshold scan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Z pole, few billion Z’s: EWPOs 10-100x better than today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350 GeV, 200 fb-1: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precision top mass from threshold scan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500…600 GeV, 4 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Higgs self-coupling in ZHH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top quark </a:t>
            </a:r>
            <a:r>
              <a:rPr lang="en-GB" sz="1600" strike="noStrike" spc="-1" dirty="0" err="1">
                <a:ea typeface="Helvetica Neue"/>
              </a:rPr>
              <a:t>ew</a:t>
            </a:r>
            <a:r>
              <a:rPr lang="en-GB" sz="1600" strike="noStrike" spc="-1" dirty="0">
                <a:ea typeface="Helvetica Neue"/>
              </a:rPr>
              <a:t> couplings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top Yukawa coupling </a:t>
            </a:r>
            <a:r>
              <a:rPr lang="en-GB" sz="1600" strike="noStrike" spc="-1" dirty="0" err="1">
                <a:ea typeface="Helvetica Neue"/>
              </a:rPr>
              <a:t>incl</a:t>
            </a:r>
            <a:r>
              <a:rPr lang="en-GB" sz="1600" strike="noStrike" spc="-1" dirty="0">
                <a:ea typeface="Helvetica Neue"/>
              </a:rPr>
              <a:t> CP structure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improved Higgs, WW and </a:t>
            </a:r>
            <a:r>
              <a:rPr lang="en-GB" sz="1600" b="0" strike="noStrike" spc="-1" dirty="0" err="1">
                <a:ea typeface="Helvetica Neue Light"/>
              </a:rPr>
              <a:t>ffbar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</a:t>
            </a:r>
            <a:r>
              <a:rPr lang="en-GB" sz="1600" b="0" strike="noStrike" spc="-1" dirty="0" err="1">
                <a:ea typeface="Helvetica Neue Light"/>
              </a:rPr>
              <a:t>Higgsinos</a:t>
            </a:r>
            <a:r>
              <a:rPr lang="en-GB" sz="1600" b="0" strike="noStrike" spc="-1" dirty="0">
                <a:ea typeface="Helvetica Neue Light"/>
              </a:rPr>
              <a:t> up to ~300 GeV 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Heavy Neutral Leptons up to ~600 GeV 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800…1000 GeV, 8 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Higgs self-coupling in VBF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further improvements in </a:t>
            </a:r>
            <a:r>
              <a:rPr lang="en-GB" sz="1600" b="0" strike="noStrike" spc="-1" dirty="0" err="1">
                <a:ea typeface="Helvetica Neue Light"/>
              </a:rPr>
              <a:t>tt</a:t>
            </a:r>
            <a:r>
              <a:rPr lang="en-GB" sz="1600" b="0" strike="noStrike" spc="-1" dirty="0">
                <a:ea typeface="Helvetica Neue Light"/>
              </a:rPr>
              <a:t>, ff, WW, ….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</a:t>
            </a:r>
            <a:r>
              <a:rPr lang="en-GB" sz="1600" b="0" strike="noStrike" spc="-1" dirty="0" err="1">
                <a:ea typeface="Helvetica Neue Light"/>
              </a:rPr>
              <a:t>Higgsinos</a:t>
            </a:r>
            <a:r>
              <a:rPr lang="en-GB" sz="1600" b="0" strike="noStrike" spc="-1" dirty="0">
                <a:ea typeface="Helvetica Neue Light"/>
              </a:rPr>
              <a:t> up to ~500 GeV 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probe Heavy Neutral Leptons up to ~1000 GeV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searches, searches, searches, …</a:t>
            </a:r>
            <a:endParaRPr lang="en-GB" sz="1600" b="0" strike="noStrike" spc="-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85D6E9-C1E7-FC9E-595D-057AC784F556}"/>
              </a:ext>
            </a:extLst>
          </p:cNvPr>
          <p:cNvSpPr txBox="1"/>
          <p:nvPr/>
        </p:nvSpPr>
        <p:spPr>
          <a:xfrm>
            <a:off x="9192344" y="6525344"/>
            <a:ext cx="22185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r>
              <a:rPr lang="en-GB" dirty="0"/>
              <a:t>/</a:t>
            </a:r>
            <a:r>
              <a:rPr lang="en-GB" dirty="0" err="1"/>
              <a:t>M.Peskin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0D9B23-5A84-067B-473E-2F7F159EA6DD}"/>
              </a:ext>
            </a:extLst>
          </p:cNvPr>
          <p:cNvSpPr txBox="1"/>
          <p:nvPr/>
        </p:nvSpPr>
        <p:spPr>
          <a:xfrm>
            <a:off x="6816080" y="1700808"/>
            <a:ext cx="3882850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r>
              <a:rPr lang="en-GB" sz="1600" b="1" dirty="0"/>
              <a:t>Beyond collider: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ILCX – e.g. beam-dump experiments, dark sector physics, light dark matter, strong QED (</a:t>
            </a:r>
            <a:r>
              <a:rPr lang="en-GB" sz="1600" dirty="0">
                <a:hlinkClick r:id="rId3"/>
              </a:rPr>
              <a:t>ILCX workshop</a:t>
            </a:r>
            <a:r>
              <a:rPr lang="en-GB" sz="16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Test and R&amp;D beams for detector and accelerator studies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5897-6F6D-93AA-63CA-5B3F6135F0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996" y="950960"/>
            <a:ext cx="3735520" cy="82214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C12EC7-DFCC-4972-A687-7C357EC369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952" y="4012286"/>
            <a:ext cx="6308004" cy="14205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76E69-F197-76A3-E34D-2F6908DB56BC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rPr lang="en-CH" smtClean="0"/>
              <a:t>12</a:t>
            </a:fld>
            <a:endParaRPr lang="en-CH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F0AEB4-2EBF-58C1-163C-EA70B884B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190" y="298093"/>
            <a:ext cx="10201619" cy="626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42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9C7EC6-94BE-CF74-5F5F-1ACCC8070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9517"/>
            <a:ext cx="5288096" cy="68975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15795A-6BE2-DD31-7F03-8A80EDFC5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937" y="0"/>
            <a:ext cx="5583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83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8286DC-2D93-AFE9-70D2-B0FD8B87B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008" y="0"/>
            <a:ext cx="53019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756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01FBCF-6FD1-2D1A-DCBD-94AA5A39C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15090" cy="662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9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C61BC-41CE-FFED-D345-84842E533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Two BDS/IP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0D35A3-E606-01E3-4F10-EA909104B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757" y="1945644"/>
            <a:ext cx="7772400" cy="296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64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B4E85B-118D-4625-42CD-BF7582772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1" y="55552"/>
            <a:ext cx="9394365" cy="665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9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6E4B3-F4CC-347E-65D0-386EA95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Baseline: 380 GeV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43496-9CC4-B328-5A9B-BB5EC01AE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O"/>
              <a:t>Baseline: 380 GeV drive-beam machine - “low-energy machine”</a:t>
            </a:r>
          </a:p>
          <a:p>
            <a:pPr lvl="1"/>
            <a:r>
              <a:rPr lang="en-NO"/>
              <a:t>Main parameters, system overview and technology details will primarly refer to 380 GeV</a:t>
            </a:r>
          </a:p>
          <a:p>
            <a:pPr lvl="1"/>
            <a:r>
              <a:rPr lang="en-NO"/>
              <a:t>Keep details on klystron options</a:t>
            </a:r>
          </a:p>
          <a:p>
            <a:pPr lvl="1"/>
            <a:r>
              <a:rPr lang="en-NO"/>
              <a:t>L = 2.25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</a:t>
            </a:r>
          </a:p>
          <a:p>
            <a:r>
              <a:rPr lang="en-NO"/>
              <a:t>Option: 100 Hz, with </a:t>
            </a:r>
            <a:r>
              <a:rPr lang="en-US" dirty="0"/>
              <a:t>~</a:t>
            </a:r>
            <a:r>
              <a:rPr lang="en-NO"/>
              <a:t>65% higher power </a:t>
            </a:r>
          </a:p>
          <a:p>
            <a:pPr lvl="1"/>
            <a:r>
              <a:rPr lang="en-NO"/>
              <a:t>L = 4.5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</a:t>
            </a:r>
          </a:p>
          <a:p>
            <a:endParaRPr lang="en-NO"/>
          </a:p>
          <a:p>
            <a:r>
              <a:rPr lang="en-NO"/>
              <a:t>For 100 Hz running, option: two BDS and IPs</a:t>
            </a:r>
          </a:p>
          <a:p>
            <a:pPr lvl="1"/>
            <a:r>
              <a:rPr lang="en-NO"/>
              <a:t>L = 2.25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per IP</a:t>
            </a:r>
            <a:endParaRPr lang="en-US" dirty="0"/>
          </a:p>
          <a:p>
            <a:pPr marL="457200" lvl="1" indent="0">
              <a:buNone/>
            </a:pPr>
            <a:endParaRPr lang="en-NO"/>
          </a:p>
          <a:p>
            <a:pPr lvl="1"/>
            <a:endParaRPr lang="en-NO"/>
          </a:p>
          <a:p>
            <a:pPr lvl="1"/>
            <a:endParaRPr lang="en-NO"/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66221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21D9F-80FB-F46F-D205-3694E35F4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46991-0213-9AC2-C19D-66330BD1B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O"/>
              <a:t>Option: 250 GeV</a:t>
            </a:r>
            <a:br>
              <a:rPr lang="en-NO"/>
            </a:b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67B8D-CC73-4C49-E6D8-E52B60AE7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4351338"/>
          </a:xfrm>
        </p:spPr>
        <p:txBody>
          <a:bodyPr>
            <a:normAutofit/>
          </a:bodyPr>
          <a:lstStyle/>
          <a:p>
            <a:r>
              <a:rPr lang="en-NO"/>
              <a:t>Proposed implementation: missing module scheme, shorter DBA</a:t>
            </a:r>
          </a:p>
          <a:p>
            <a:r>
              <a:rPr lang="en-NO"/>
              <a:t>Less cost than simply reducing sectors from 4 to 3</a:t>
            </a:r>
          </a:p>
          <a:p>
            <a:r>
              <a:rPr lang="en-NO"/>
              <a:t>Tunnel same as 380 GeV, for easy upgrade</a:t>
            </a:r>
          </a:p>
          <a:p>
            <a:r>
              <a:rPr lang="en-NO"/>
              <a:t>L = 1.</a:t>
            </a:r>
            <a:r>
              <a:rPr lang="en-US" dirty="0"/>
              <a:t>5</a:t>
            </a:r>
            <a:r>
              <a:rPr lang="en-NO"/>
              <a:t>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/s, </a:t>
            </a:r>
            <a:r>
              <a:rPr lang="en-US" dirty="0"/>
              <a:t>3.0</a:t>
            </a:r>
            <a:r>
              <a:rPr lang="en-NO"/>
              <a:t>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for 50 Hz and 100 Hz</a:t>
            </a:r>
          </a:p>
          <a:p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E266E4-EE37-67ED-C2D3-FBB1ADA43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461" y="3059815"/>
            <a:ext cx="6493564" cy="379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70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E86742-91BB-501C-43E2-4F9AE08F0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9FA71-F709-43F7-EBB3-9FB457E03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High-energy machine: 1.5 TeV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ED71B-3D68-73F4-9A63-3919BF873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O"/>
              <a:t>L = 3</a:t>
            </a:r>
            <a:r>
              <a:rPr lang="en-US" dirty="0"/>
              <a:t>.7</a:t>
            </a:r>
            <a:r>
              <a:rPr lang="en-NO"/>
              <a:t>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/s. Only 50 Hz, one BDS considered</a:t>
            </a:r>
          </a:p>
          <a:p>
            <a:r>
              <a:rPr lang="en-NO"/>
              <a:t>Mention that one can reach 2 TeV with a single drive-beam</a:t>
            </a:r>
          </a:p>
          <a:p>
            <a:r>
              <a:rPr lang="en-NO"/>
              <a:t>No special </a:t>
            </a:r>
            <a:r>
              <a:rPr lang="en-US" dirty="0"/>
              <a:t>discussion</a:t>
            </a:r>
            <a:r>
              <a:rPr lang="en-NO"/>
              <a:t> of 3 TeV machine</a:t>
            </a:r>
            <a:r>
              <a:rPr lang="en-US" dirty="0"/>
              <a:t> expect reference to CDR</a:t>
            </a:r>
            <a:endParaRPr lang="en-NO"/>
          </a:p>
          <a:p>
            <a:endParaRPr lang="en-NO"/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90986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9AC1D-01B9-5816-A522-3FEE775A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108ABB-9AB3-6A63-630C-FA5432DE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CLIC ESPP update - II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A14A-893E-803A-202A-B87E39CB3E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149" y="796997"/>
            <a:ext cx="4751419" cy="3071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8D797C-4FF2-70B3-4615-41F847D999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4835213"/>
            <a:ext cx="3382144" cy="1044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ED68BA-9985-1F3D-76EB-262FCDC477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008" y="4047189"/>
            <a:ext cx="4998061" cy="28108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9A6C02-8453-1F40-3763-4C3DCCC963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931" y="1148705"/>
            <a:ext cx="4751419" cy="336041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5A9EDC5-A18B-1177-C458-35918044F147}"/>
              </a:ext>
            </a:extLst>
          </p:cNvPr>
          <p:cNvSpPr/>
          <p:nvPr/>
        </p:nvSpPr>
        <p:spPr>
          <a:xfrm>
            <a:off x="8040216" y="1412776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675CD2-0091-39BE-9ECE-FBCFF7DB1F78}"/>
              </a:ext>
            </a:extLst>
          </p:cNvPr>
          <p:cNvSpPr/>
          <p:nvPr/>
        </p:nvSpPr>
        <p:spPr>
          <a:xfrm rot="16200000">
            <a:off x="8909080" y="2194113"/>
            <a:ext cx="3071849" cy="49567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D3BDA97C-5F83-DE1B-81D8-79FE4574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8.11.24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4057AD1-32B0-6ACA-7E15-7945549C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09A7065-815A-8D63-2DD4-9FF774BA8D9B}"/>
              </a:ext>
            </a:extLst>
          </p:cNvPr>
          <p:cNvSpPr/>
          <p:nvPr/>
        </p:nvSpPr>
        <p:spPr>
          <a:xfrm>
            <a:off x="7965124" y="2268228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917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45416-B1D7-3694-EDCF-4799440AC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plan and integrated luminosities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0B4B5-C8D9-E1A0-D81F-03A4BDCCA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774455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At 380 we are at 2.25 10^34 with 50 Hz, the double at 100 Hz</a:t>
            </a:r>
          </a:p>
          <a:p>
            <a:pPr marL="0" indent="0">
              <a:buNone/>
            </a:pPr>
            <a:r>
              <a:rPr lang="en-GB" dirty="0"/>
              <a:t>At 250 it is reduced to 1.5 and 3.0.</a:t>
            </a:r>
          </a:p>
          <a:p>
            <a:pPr marL="0" indent="0">
              <a:buNone/>
            </a:pPr>
            <a:r>
              <a:rPr lang="en-GB" dirty="0"/>
              <a:t>At 1.5 we assume only 50 Hz (due to power), 3.7 10^34</a:t>
            </a:r>
          </a:p>
          <a:p>
            <a:pPr marL="0" indent="0">
              <a:buNone/>
            </a:pPr>
            <a:r>
              <a:rPr lang="en-GB" dirty="0"/>
              <a:t>We have a ramp up at 10, 30, 60% the first 3 years for 380 (or 250), 25, 75% for second stage</a:t>
            </a:r>
          </a:p>
          <a:p>
            <a:pPr marL="0" indent="0">
              <a:buNone/>
            </a:pPr>
            <a:r>
              <a:rPr lang="en-GB" dirty="0"/>
              <a:t>So 10 years at 250 or 380 is 8 x 1.2 10^7s, 10 years at 1.5 is 9 x 1.2 10^7s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380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50/100 Hz</a:t>
            </a:r>
          </a:p>
          <a:p>
            <a:pPr marL="0" indent="0">
              <a:buNone/>
            </a:pPr>
            <a:r>
              <a:rPr lang="en-GB" dirty="0"/>
              <a:t>10 years with ramp up, </a:t>
            </a:r>
            <a:r>
              <a:rPr lang="en-GB" dirty="0" err="1"/>
              <a:t>i.e</a:t>
            </a:r>
            <a:r>
              <a:rPr lang="en-GB" dirty="0"/>
              <a:t> 8 years</a:t>
            </a:r>
          </a:p>
          <a:p>
            <a:pPr marL="0" indent="0">
              <a:buNone/>
            </a:pPr>
            <a:r>
              <a:rPr lang="en-GB" dirty="0"/>
              <a:t>2.25/4.5</a:t>
            </a:r>
          </a:p>
          <a:p>
            <a:pPr marL="0" indent="0">
              <a:buNone/>
            </a:pPr>
            <a:r>
              <a:rPr lang="en-GB" dirty="0"/>
              <a:t>Integrated 10 years: 2.2/4.3 at-1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F63B6C-4B31-CD7B-2644-2FA140D9F226}"/>
              </a:ext>
            </a:extLst>
          </p:cNvPr>
          <p:cNvSpPr txBox="1">
            <a:spLocks/>
          </p:cNvSpPr>
          <p:nvPr/>
        </p:nvSpPr>
        <p:spPr>
          <a:xfrm>
            <a:off x="8004672" y="1506136"/>
            <a:ext cx="41873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250</a:t>
            </a:r>
            <a:r>
              <a:rPr lang="en-GB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50/100 Hz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10 years with ramp, i.e. 8 years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1.5/3.0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1.4/2.9 at-1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1500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50 Hz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3.7 10^34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10 with ramp up, i.e. 9 years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4 at-1</a:t>
            </a:r>
          </a:p>
        </p:txBody>
      </p:sp>
    </p:spTree>
    <p:extLst>
      <p:ext uri="{BB962C8B-B14F-4D97-AF65-F5344CB8AC3E}">
        <p14:creationId xmlns:p14="http://schemas.microsoft.com/office/powerpoint/2010/main" val="747467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2171</TotalTime>
  <Words>1016</Words>
  <Application>Microsoft Macintosh PowerPoint</Application>
  <PresentationFormat>Widescreen</PresentationFormat>
  <Paragraphs>133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ＭＳ Ｐゴシック</vt:lpstr>
      <vt:lpstr>Aptos</vt:lpstr>
      <vt:lpstr>Aptos Display</vt:lpstr>
      <vt:lpstr>Arial</vt:lpstr>
      <vt:lpstr>Avenir Book</vt:lpstr>
      <vt:lpstr>Helvetica Neue</vt:lpstr>
      <vt:lpstr>Helvetica Neue Light</vt:lpstr>
      <vt:lpstr>Office Theme</vt:lpstr>
      <vt:lpstr>The CLIC ESPP update – I   </vt:lpstr>
      <vt:lpstr>PowerPoint Presentation</vt:lpstr>
      <vt:lpstr>Two BDS/IP</vt:lpstr>
      <vt:lpstr>PowerPoint Presentation</vt:lpstr>
      <vt:lpstr>Baseline: 380 GeV</vt:lpstr>
      <vt:lpstr>Option: 250 GeV </vt:lpstr>
      <vt:lpstr>High-energy machine: 1.5 TeV</vt:lpstr>
      <vt:lpstr>The CLIC ESPP update - II </vt:lpstr>
      <vt:lpstr>Run plan and integrated luminosities </vt:lpstr>
      <vt:lpstr>PowerPoint Presentation</vt:lpstr>
      <vt:lpstr>PowerPoint Presentation</vt:lpstr>
      <vt:lpstr>A physics-driven, polarised operating scenario for a Linear Collider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Steinar Stapnes</cp:lastModifiedBy>
  <cp:revision>24</cp:revision>
  <dcterms:created xsi:type="dcterms:W3CDTF">2024-12-07T11:27:45Z</dcterms:created>
  <dcterms:modified xsi:type="dcterms:W3CDTF">2024-12-09T09:06:49Z</dcterms:modified>
</cp:coreProperties>
</file>