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notesMasterIdLst>
    <p:notesMasterId r:id="rId8"/>
  </p:notesMasterIdLst>
  <p:handoutMasterIdLst>
    <p:handoutMasterId r:id="rId9"/>
  </p:handoutMasterIdLst>
  <p:sldIdLst>
    <p:sldId id="288" r:id="rId2"/>
    <p:sldId id="1071" r:id="rId3"/>
    <p:sldId id="389" r:id="rId4"/>
    <p:sldId id="1069" r:id="rId5"/>
    <p:sldId id="721" r:id="rId6"/>
    <p:sldId id="714" r:id="rId7"/>
  </p:sldIdLst>
  <p:sldSz cx="9144000" cy="5143500" type="screen16x9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. Stefan Lueders" initials="S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861AA"/>
    <a:srgbClr val="0B387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12" autoAdjust="0"/>
    <p:restoredTop sz="92443" autoAdjust="0"/>
  </p:normalViewPr>
  <p:slideViewPr>
    <p:cSldViewPr snapToGrid="0">
      <p:cViewPr varScale="1">
        <p:scale>
          <a:sx n="80" d="100"/>
          <a:sy n="80" d="100"/>
        </p:scale>
        <p:origin x="48" y="288"/>
      </p:cViewPr>
      <p:guideLst>
        <p:guide orient="horz" pos="158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-392"/>
    </p:cViewPr>
  </p:sorterViewPr>
  <p:notesViewPr>
    <p:cSldViewPr snapToGrid="0">
      <p:cViewPr varScale="1">
        <p:scale>
          <a:sx n="60" d="100"/>
          <a:sy n="60" d="100"/>
        </p:scale>
        <p:origin x="-3354" y="-102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7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993" y="1"/>
            <a:ext cx="3078427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347E4CB-A161-4269-91B9-38695CBCE05C}" type="datetimeFigureOut">
              <a:rPr lang="en-US" smtClean="0"/>
              <a:pPr/>
              <a:t>9/15/2025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993" y="9721106"/>
            <a:ext cx="3078427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94F0AAA-64F3-48CA-AACA-72A4143501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248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7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3" y="1"/>
            <a:ext cx="3078427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76DBF28-7434-4EB6-8100-37960D50BE17}" type="datetimeFigureOut">
              <a:rPr lang="en-US" smtClean="0"/>
              <a:pPr/>
              <a:t>9/15/2025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214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3" y="9721106"/>
            <a:ext cx="3078427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F7F83A71-C450-47BB-B944-424250FA2F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931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157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title2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517" y="1390500"/>
            <a:ext cx="5156193" cy="2339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048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2575559" y="4622400"/>
            <a:ext cx="6568441" cy="521100"/>
          </a:xfrm>
        </p:spPr>
        <p:txBody>
          <a:bodyPr>
            <a:normAutofit/>
          </a:bodyPr>
          <a:lstStyle>
            <a:lvl1pPr algn="r"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4" name="Footer Placeholder 1"/>
          <p:cNvSpPr txBox="1">
            <a:spLocks/>
          </p:cNvSpPr>
          <p:nvPr userDrawn="1"/>
        </p:nvSpPr>
        <p:spPr>
          <a:xfrm>
            <a:off x="451920" y="4628286"/>
            <a:ext cx="2238813" cy="526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Introduction</a:t>
            </a:r>
            <a:br>
              <a:rPr lang="en-GB" dirty="0"/>
            </a:br>
            <a:r>
              <a:rPr lang="en-US" b="1" dirty="0"/>
              <a:t>Dr. Stefan.Lueders@cern.ch</a:t>
            </a:r>
          </a:p>
          <a:p>
            <a:pPr algn="l"/>
            <a:r>
              <a:rPr lang="en-US" baseline="0" dirty="0"/>
              <a:t>(CS)</a:t>
            </a:r>
            <a:r>
              <a:rPr lang="en-US" baseline="30000" dirty="0"/>
              <a:t>2</a:t>
            </a:r>
            <a:r>
              <a:rPr lang="en-US" baseline="0" dirty="0"/>
              <a:t>/HEP, Chicago (USA), 2025/9/21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714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8888" y="171450"/>
            <a:ext cx="6622275" cy="400050"/>
          </a:xfrm>
          <a:prstGeom prst="rect">
            <a:avLst/>
          </a:prstGeom>
          <a:solidFill>
            <a:schemeClr val="bg1">
              <a:alpha val="88000"/>
            </a:schemeClr>
          </a:solidFill>
        </p:spPr>
        <p:txBody>
          <a:bodyPr/>
          <a:lstStyle>
            <a:lvl1pPr algn="r">
              <a:defRPr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60877457"/>
      </p:ext>
    </p:extLst>
  </p:cSld>
  <p:clrMapOvr>
    <a:masterClrMapping/>
  </p:clrMapOvr>
  <p:transition>
    <p:cover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7467600" cy="33944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17" name="Image 4" descr="bande-01.eps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8247"/>
            <a:ext cx="9144000" cy="53040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618247"/>
            <a:ext cx="800764" cy="517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63" r:id="rId2"/>
    <p:sldLayoutId id="2147483766" r:id="rId3"/>
    <p:sldLayoutId id="2147483769" r:id="rId4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0" y="1762126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fr-FR" altLang="en-US" sz="4000" b="1" u="none">
              <a:solidFill>
                <a:schemeClr val="accent6"/>
              </a:solidFill>
            </a:endParaRPr>
          </a:p>
        </p:txBody>
      </p:sp>
      <p:pic>
        <p:nvPicPr>
          <p:cNvPr id="11" name="CERN-VIDEORUSH-2014-012-001-3000-kbps-1280x720-audio-64-kbps-stereo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0434" y="745956"/>
            <a:ext cx="4391132" cy="3425642"/>
          </a:xfrm>
          <a:prstGeom prst="rect">
            <a:avLst/>
          </a:prstGeom>
        </p:spPr>
      </p:pic>
      <p:sp>
        <p:nvSpPr>
          <p:cNvPr id="10" name="AutoShape 19"/>
          <p:cNvSpPr>
            <a:spLocks noChangeArrowheads="1"/>
          </p:cNvSpPr>
          <p:nvPr/>
        </p:nvSpPr>
        <p:spPr bwMode="auto">
          <a:xfrm>
            <a:off x="4572000" y="0"/>
            <a:ext cx="4576311" cy="4617720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2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ADLaM Display" panose="020F0502020204030204" pitchFamily="2" charset="0"/>
              </a:rPr>
              <a:t>Intro to the</a:t>
            </a:r>
            <a:br>
              <a:rPr lang="en-GB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 Pro Black" panose="020F0502020204030204" pitchFamily="34" charset="0"/>
                <a:ea typeface="ADLaM Display" panose="020F0502020204030204" pitchFamily="2" charset="0"/>
                <a:cs typeface="ADLaM Display" panose="020F0502020204030204" pitchFamily="2" charset="0"/>
              </a:rPr>
            </a:br>
            <a:r>
              <a:rPr lang="en-GB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 Pro Black" panose="020F0502020204030204" pitchFamily="34" charset="0"/>
                <a:ea typeface="ADLaM Display" panose="020F0502020204030204" pitchFamily="2" charset="0"/>
                <a:cs typeface="ADLaM Display" panose="020F0502020204030204" pitchFamily="2" charset="0"/>
              </a:rPr>
              <a:t>9</a:t>
            </a:r>
            <a:r>
              <a:rPr lang="en-GB" sz="5400" b="1" baseline="30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 Pro Black" panose="020F0502020204030204" pitchFamily="34" charset="0"/>
                <a:ea typeface="ADLaM Display" panose="020F0502020204030204" pitchFamily="2" charset="0"/>
                <a:cs typeface="ADLaM Display" panose="020F0502020204030204" pitchFamily="2" charset="0"/>
              </a:rPr>
              <a:t>th</a:t>
            </a:r>
            <a:r>
              <a:rPr lang="en-GB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 Pro Black" panose="020F0502020204030204" pitchFamily="34" charset="0"/>
                <a:ea typeface="ADLaM Display" panose="020F0502020204030204" pitchFamily="2" charset="0"/>
                <a:cs typeface="ADLaM Display" panose="020F0502020204030204" pitchFamily="2" charset="0"/>
              </a:rPr>
              <a:t> </a:t>
            </a:r>
            <a:r>
              <a:rPr lang="en-GB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 Pro Black" panose="020F0502020204030204" pitchFamily="34" charset="0"/>
                <a:ea typeface="ADLaM Display" panose="020F0502020204030204" pitchFamily="2" charset="0"/>
                <a:cs typeface="ADLaM Display" panose="020F0502020204030204" pitchFamily="2" charset="0"/>
              </a:rPr>
              <a:t>Control System</a:t>
            </a:r>
            <a:br>
              <a:rPr lang="en-GB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 Pro Black" panose="020F0502020204030204" pitchFamily="34" charset="0"/>
                <a:ea typeface="ADLaM Display" panose="020F0502020204030204" pitchFamily="2" charset="0"/>
                <a:cs typeface="ADLaM Display" panose="020F0502020204030204" pitchFamily="2" charset="0"/>
              </a:rPr>
            </a:br>
            <a:r>
              <a:rPr lang="en-GB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 Pro Black" panose="020F0502020204030204" pitchFamily="34" charset="0"/>
                <a:ea typeface="ADLaM Display" panose="020F0502020204030204" pitchFamily="2" charset="0"/>
                <a:cs typeface="ADLaM Display" panose="020F0502020204030204" pitchFamily="2" charset="0"/>
              </a:rPr>
              <a:t>Cyber-Security</a:t>
            </a:r>
            <a:br>
              <a:rPr lang="en-GB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 Pro Black" panose="020F0502020204030204" pitchFamily="34" charset="0"/>
                <a:ea typeface="ADLaM Display" panose="020F0502020204030204" pitchFamily="2" charset="0"/>
                <a:cs typeface="ADLaM Display" panose="020F0502020204030204" pitchFamily="2" charset="0"/>
              </a:rPr>
            </a:br>
            <a:r>
              <a:rPr lang="en-GB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 Pro Black" panose="020F0502020204030204" pitchFamily="34" charset="0"/>
                <a:ea typeface="ADLaM Display" panose="020F0502020204030204" pitchFamily="2" charset="0"/>
                <a:cs typeface="ADLaM Display" panose="020F0502020204030204" pitchFamily="2" charset="0"/>
              </a:rPr>
              <a:t>Workshop</a:t>
            </a:r>
            <a:br>
              <a:rPr lang="en-GB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 Pro Black" panose="020F0502020204030204" pitchFamily="34" charset="0"/>
                <a:ea typeface="ADLaM Display" panose="020F0502020204030204" pitchFamily="2" charset="0"/>
                <a:cs typeface="ADLaM Display" panose="020F0502020204030204" pitchFamily="2" charset="0"/>
              </a:rPr>
            </a:br>
            <a:r>
              <a:rPr lang="en-GB" sz="2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ADLaM Display" panose="020F0502020204030204" pitchFamily="2" charset="0"/>
              </a:rPr>
              <a:t>(CS)</a:t>
            </a:r>
            <a:r>
              <a:rPr lang="en-GB" sz="2400" baseline="30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ADLaM Display" panose="020F0502020204030204" pitchFamily="2" charset="0"/>
              </a:rPr>
              <a:t>2</a:t>
            </a:r>
            <a:r>
              <a:rPr lang="en-GB" sz="2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ADLaM Display" panose="020F0502020204030204" pitchFamily="2" charset="0"/>
              </a:rPr>
              <a:t>/HEP</a:t>
            </a:r>
            <a:endParaRPr lang="en-GB" sz="4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ADLaM Display" panose="020F0502020204030204" pitchFamily="2" charset="0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4572000" y="665838"/>
            <a:ext cx="0" cy="3583172"/>
          </a:xfrm>
          <a:prstGeom prst="line">
            <a:avLst/>
          </a:prstGeom>
          <a:ln>
            <a:solidFill>
              <a:srgbClr val="3861AA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3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D0B5B-678E-8786-89BD-7649783B3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Before starting: A word on Safety</a:t>
            </a:r>
            <a:endParaRPr lang="en-CH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E54F61-6B4E-9326-A33F-E714DEC276D1}"/>
              </a:ext>
            </a:extLst>
          </p:cNvPr>
          <p:cNvSpPr txBox="1"/>
          <p:nvPr/>
        </p:nvSpPr>
        <p:spPr>
          <a:xfrm>
            <a:off x="0" y="563880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Emergency Assembly Point</a:t>
            </a:r>
            <a:r>
              <a:rPr lang="en-US" dirty="0"/>
              <a:t> (e.g. in case of evacuation):</a:t>
            </a:r>
            <a:br>
              <a:rPr lang="en-US" dirty="0"/>
            </a:br>
            <a:r>
              <a:rPr lang="en-US" dirty="0"/>
              <a:t>Use Stairwell 4 left of women’s restrooms leading to holding space at </a:t>
            </a:r>
            <a:r>
              <a:rPr lang="en-US" i="1" dirty="0"/>
              <a:t>55 E. Wabash</a:t>
            </a:r>
          </a:p>
          <a:p>
            <a:pPr marL="180975" indent="-180975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Emergency Reporting: </a:t>
            </a:r>
            <a:r>
              <a:rPr lang="en-US" i="1" dirty="0"/>
              <a:t>66</a:t>
            </a:r>
            <a:r>
              <a:rPr lang="en-US" dirty="0"/>
              <a:t> or </a:t>
            </a:r>
            <a:r>
              <a:rPr lang="en-US" i="1" dirty="0"/>
              <a:t>5565</a:t>
            </a:r>
            <a:r>
              <a:rPr lang="en-US" dirty="0"/>
              <a:t> for Hotel Security. …and general </a:t>
            </a:r>
            <a:r>
              <a:rPr lang="en-US" i="1" dirty="0"/>
              <a:t>911</a:t>
            </a:r>
            <a:r>
              <a:rPr lang="en-US" dirty="0"/>
              <a:t> emergency</a:t>
            </a:r>
          </a:p>
          <a:p>
            <a:pPr marL="180975" indent="-180975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Non-Emergency:</a:t>
            </a:r>
            <a:br>
              <a:rPr lang="en-US" b="1" dirty="0"/>
            </a:br>
            <a:r>
              <a:rPr lang="en-US" dirty="0"/>
              <a:t>Contact me or any conference staff: “See something, say something!”</a:t>
            </a:r>
          </a:p>
          <a:p>
            <a:pPr marL="180975" indent="-180975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Respect the ICALPECS Code of Conduct: </a:t>
            </a:r>
            <a:r>
              <a:rPr lang="en-US" dirty="0"/>
              <a:t>https://indico.jacow.org/event/86/page/241-code-of-conduct</a:t>
            </a:r>
          </a:p>
          <a:p>
            <a:pPr marL="180975" indent="-180975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Note that this is a </a:t>
            </a:r>
            <a:r>
              <a:rPr lang="en-US" b="1" dirty="0"/>
              <a:t>smoke &amp; drug free event</a:t>
            </a:r>
            <a:r>
              <a:rPr lang="en-US" dirty="0"/>
              <a:t>. </a:t>
            </a:r>
            <a:r>
              <a:rPr lang="en-US" b="1" dirty="0"/>
              <a:t>Workplace violence policy is in place</a:t>
            </a:r>
            <a:r>
              <a:rPr lang="en-US" dirty="0"/>
              <a:t>.</a:t>
            </a:r>
          </a:p>
          <a:p>
            <a:pPr marL="180975" indent="-180975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…and as this is an open conference, </a:t>
            </a:r>
            <a:r>
              <a:rPr lang="en-US" b="1" dirty="0"/>
              <a:t>watch your belongings.</a:t>
            </a:r>
          </a:p>
          <a:p>
            <a:pPr marL="180975" indent="-180975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Finally: Enjoy, learn, exchange &amp; have fun!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827546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-2" y="125568"/>
            <a:ext cx="9144000" cy="178510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4000" b="1" dirty="0">
                <a:solidFill>
                  <a:srgbClr val="0B387C"/>
                </a:solidFill>
              </a:rPr>
              <a:t>“Freedom, security, convenience</a:t>
            </a:r>
          </a:p>
          <a:p>
            <a:pPr algn="ctr"/>
            <a:r>
              <a:rPr lang="en-GB" sz="4000" b="1" dirty="0">
                <a:solidFill>
                  <a:srgbClr val="0B387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ꟷ</a:t>
            </a:r>
            <a:r>
              <a:rPr lang="en-GB" sz="4000" b="1" dirty="0">
                <a:solidFill>
                  <a:srgbClr val="0B387C"/>
                </a:solidFill>
              </a:rPr>
              <a:t> choose two”</a:t>
            </a:r>
            <a:br>
              <a:rPr lang="en-GB" sz="3450" b="1" dirty="0">
                <a:solidFill>
                  <a:srgbClr val="0B387C"/>
                </a:solidFill>
              </a:rPr>
            </a:br>
            <a:r>
              <a:rPr lang="en-GB" sz="3000" dirty="0">
                <a:solidFill>
                  <a:srgbClr val="0B387C"/>
                </a:solidFill>
              </a:rPr>
              <a:t>(Dan Geer)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1" y="2056155"/>
            <a:ext cx="9143999" cy="2400657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4000" b="1" dirty="0">
                <a:solidFill>
                  <a:srgbClr val="0B387C"/>
                </a:solidFill>
              </a:rPr>
              <a:t>“Security will always be exactly as bad as it can possibly be while allowing everything to still function.”</a:t>
            </a:r>
            <a:br>
              <a:rPr lang="en-GB" sz="4500" b="1" dirty="0">
                <a:solidFill>
                  <a:srgbClr val="0B387C"/>
                </a:solidFill>
              </a:rPr>
            </a:br>
            <a:r>
              <a:rPr lang="en-GB" sz="3000" dirty="0">
                <a:solidFill>
                  <a:srgbClr val="0B387C"/>
                </a:solidFill>
              </a:rPr>
              <a:t>(Nat Howard)</a:t>
            </a:r>
            <a:endParaRPr lang="de-DE" sz="3000" dirty="0">
              <a:solidFill>
                <a:srgbClr val="0B387C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99FB5F-9DE9-6CDC-F34C-F9F955174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Mantras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85224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>
            <a:extLst>
              <a:ext uri="{FF2B5EF4-FFF2-40B4-BE49-F238E27FC236}">
                <a16:creationId xmlns:a16="http://schemas.microsoft.com/office/drawing/2014/main" id="{22E91D95-837B-FF7D-4288-9F28A39986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3932" y="226184"/>
            <a:ext cx="8561433" cy="9329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2504E584-06EA-93BF-F3E2-C95B19E07971}"/>
              </a:ext>
            </a:extLst>
          </p:cNvPr>
          <p:cNvSpPr/>
          <p:nvPr/>
        </p:nvSpPr>
        <p:spPr bwMode="auto">
          <a:xfrm>
            <a:off x="401652" y="136733"/>
            <a:ext cx="2033899" cy="1145136"/>
          </a:xfrm>
          <a:prstGeom prst="roundRect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257175" indent="-257175" algn="ctr" defTabSz="685800" fontAlgn="base">
              <a:spcBef>
                <a:spcPct val="20000"/>
              </a:spcBef>
              <a:spcAft>
                <a:spcPct val="0"/>
              </a:spcAft>
            </a:pPr>
            <a:endParaRPr lang="en-US" b="1">
              <a:solidFill>
                <a:schemeClr val="accent1"/>
              </a:solidFill>
              <a:latin typeface="Arial" charset="0"/>
              <a:sym typeface="Wingdings 2" pitchFamily="18" charset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A18121-1FD3-D77E-31FB-705BE3BDD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5933" y="4622400"/>
            <a:ext cx="6968067" cy="521100"/>
          </a:xfrm>
        </p:spPr>
        <p:txBody>
          <a:bodyPr>
            <a:normAutofit/>
          </a:bodyPr>
          <a:lstStyle/>
          <a:p>
            <a:r>
              <a:rPr lang="en-US" dirty="0"/>
              <a:t>Anatomy of an attack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91DFD13-B1CD-CA67-F7F7-2481607DD8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389" y="448075"/>
            <a:ext cx="5316173" cy="42187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7" name="AutoShape 19">
            <a:extLst>
              <a:ext uri="{FF2B5EF4-FFF2-40B4-BE49-F238E27FC236}">
                <a16:creationId xmlns:a16="http://schemas.microsoft.com/office/drawing/2014/main" id="{8639843E-6E8C-CD16-737D-774D0358B4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533" y="256326"/>
            <a:ext cx="3873614" cy="608933"/>
          </a:xfrm>
          <a:prstGeom prst="wedgeRoundRectCallout">
            <a:avLst>
              <a:gd name="adj1" fmla="val -94652"/>
              <a:gd name="adj2" fmla="val 19666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0B387C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solidFill>
                    <a:srgbClr val="0B387C"/>
                  </a:solidFill>
                  <a:prstDash val="solid"/>
                </a:ln>
                <a:solidFill>
                  <a:srgbClr val="3861AA"/>
                </a:solidFill>
              </a:rPr>
              <a:t>Reconnaissance</a:t>
            </a:r>
            <a:endParaRPr lang="en-GB" sz="1900" b="1" dirty="0">
              <a:ln w="12700">
                <a:solidFill>
                  <a:srgbClr val="0B387C"/>
                </a:solidFill>
                <a:prstDash val="solid"/>
              </a:ln>
              <a:solidFill>
                <a:srgbClr val="3861AA"/>
              </a:solidFill>
            </a:endParaRPr>
          </a:p>
        </p:txBody>
      </p:sp>
      <p:sp>
        <p:nvSpPr>
          <p:cNvPr id="58" name="AutoShape 19">
            <a:extLst>
              <a:ext uri="{FF2B5EF4-FFF2-40B4-BE49-F238E27FC236}">
                <a16:creationId xmlns:a16="http://schemas.microsoft.com/office/drawing/2014/main" id="{CE1D9481-5107-ECC1-C7D2-FEC271ADF3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0822" y="1779532"/>
            <a:ext cx="3873614" cy="608933"/>
          </a:xfrm>
          <a:prstGeom prst="wedgeRoundRectCallout">
            <a:avLst>
              <a:gd name="adj1" fmla="val -91116"/>
              <a:gd name="adj2" fmla="val -87827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0B387C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solidFill>
                    <a:srgbClr val="0B387C"/>
                  </a:solidFill>
                  <a:prstDash val="solid"/>
                </a:ln>
                <a:solidFill>
                  <a:srgbClr val="3861AA"/>
                </a:solidFill>
              </a:rPr>
              <a:t>Get rootkit &amp; IRC</a:t>
            </a:r>
            <a:endParaRPr lang="en-GB" sz="1900" b="1" dirty="0">
              <a:ln w="12700">
                <a:solidFill>
                  <a:srgbClr val="0B387C"/>
                </a:solidFill>
                <a:prstDash val="solid"/>
              </a:ln>
              <a:solidFill>
                <a:srgbClr val="3861AA"/>
              </a:solidFill>
            </a:endParaRPr>
          </a:p>
        </p:txBody>
      </p:sp>
      <p:sp>
        <p:nvSpPr>
          <p:cNvPr id="59" name="AutoShape 19">
            <a:extLst>
              <a:ext uri="{FF2B5EF4-FFF2-40B4-BE49-F238E27FC236}">
                <a16:creationId xmlns:a16="http://schemas.microsoft.com/office/drawing/2014/main" id="{F7A63BBE-B3E4-838A-9F3E-944273DFEB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0822" y="2551039"/>
            <a:ext cx="3873614" cy="608933"/>
          </a:xfrm>
          <a:prstGeom prst="wedgeRoundRectCallout">
            <a:avLst>
              <a:gd name="adj1" fmla="val -78220"/>
              <a:gd name="adj2" fmla="val -6574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0B387C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solidFill>
                    <a:srgbClr val="0B387C"/>
                  </a:solidFill>
                  <a:prstDash val="solid"/>
                </a:ln>
                <a:solidFill>
                  <a:srgbClr val="3861AA"/>
                </a:solidFill>
              </a:rPr>
              <a:t>IRC for C&amp;C</a:t>
            </a:r>
            <a:endParaRPr lang="en-GB" sz="1900" b="1" dirty="0">
              <a:ln w="12700">
                <a:solidFill>
                  <a:srgbClr val="0B387C"/>
                </a:solidFill>
                <a:prstDash val="solid"/>
              </a:ln>
              <a:solidFill>
                <a:srgbClr val="3861AA"/>
              </a:solidFill>
            </a:endParaRPr>
          </a:p>
        </p:txBody>
      </p:sp>
      <p:sp>
        <p:nvSpPr>
          <p:cNvPr id="60" name="AutoShape 19">
            <a:extLst>
              <a:ext uri="{FF2B5EF4-FFF2-40B4-BE49-F238E27FC236}">
                <a16:creationId xmlns:a16="http://schemas.microsoft.com/office/drawing/2014/main" id="{6FB4B322-0E7B-ADC1-B481-896084B191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533" y="3279763"/>
            <a:ext cx="3873614" cy="608933"/>
          </a:xfrm>
          <a:prstGeom prst="wedgeRoundRectCallout">
            <a:avLst>
              <a:gd name="adj1" fmla="val -87572"/>
              <a:gd name="adj2" fmla="val -80414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0B387C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solidFill>
                    <a:srgbClr val="0B387C"/>
                  </a:solidFill>
                  <a:prstDash val="solid"/>
                </a:ln>
                <a:solidFill>
                  <a:srgbClr val="3861AA"/>
                </a:solidFill>
              </a:rPr>
              <a:t>Lateral movement</a:t>
            </a:r>
            <a:endParaRPr lang="en-GB" sz="1900" b="1" dirty="0">
              <a:ln w="12700">
                <a:solidFill>
                  <a:srgbClr val="0B387C"/>
                </a:solidFill>
                <a:prstDash val="solid"/>
              </a:ln>
              <a:solidFill>
                <a:srgbClr val="3861AA"/>
              </a:solidFill>
            </a:endParaRPr>
          </a:p>
        </p:txBody>
      </p:sp>
      <p:sp>
        <p:nvSpPr>
          <p:cNvPr id="61" name="AutoShape 19">
            <a:extLst>
              <a:ext uri="{FF2B5EF4-FFF2-40B4-BE49-F238E27FC236}">
                <a16:creationId xmlns:a16="http://schemas.microsoft.com/office/drawing/2014/main" id="{AC9075E8-3417-BDCA-568B-D0BA45735F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533" y="4004939"/>
            <a:ext cx="3873614" cy="608933"/>
          </a:xfrm>
          <a:prstGeom prst="wedgeRoundRectCallout">
            <a:avLst>
              <a:gd name="adj1" fmla="val -81028"/>
              <a:gd name="adj2" fmla="val 2176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0B387C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solidFill>
                    <a:srgbClr val="0B387C"/>
                  </a:solidFill>
                  <a:prstDash val="solid"/>
                </a:ln>
                <a:solidFill>
                  <a:srgbClr val="3861AA"/>
                </a:solidFill>
                <a:sym typeface="Wingdings 3" panose="05040102010807070707" pitchFamily="18" charset="2"/>
              </a:rPr>
              <a:t></a:t>
            </a:r>
            <a:r>
              <a:rPr lang="en-US" sz="3200" b="1" i="1" dirty="0">
                <a:ln w="12700">
                  <a:solidFill>
                    <a:srgbClr val="0B387C"/>
                  </a:solidFill>
                  <a:prstDash val="solid"/>
                </a:ln>
                <a:solidFill>
                  <a:srgbClr val="3861AA"/>
                </a:solidFill>
                <a:sym typeface="Wingdings 3" panose="05040102010807070707" pitchFamily="18" charset="2"/>
              </a:rPr>
              <a:t> </a:t>
            </a:r>
            <a:r>
              <a:rPr lang="en-US" sz="3200" b="1" i="1" dirty="0">
                <a:ln w="12700">
                  <a:solidFill>
                    <a:srgbClr val="0B387C"/>
                  </a:solidFill>
                  <a:prstDash val="solid"/>
                </a:ln>
                <a:solidFill>
                  <a:srgbClr val="3861AA"/>
                </a:solidFill>
              </a:rPr>
              <a:t>foreach(host)</a:t>
            </a:r>
            <a:endParaRPr lang="en-GB" sz="1900" b="1" i="1" dirty="0">
              <a:ln w="12700">
                <a:solidFill>
                  <a:srgbClr val="0B387C"/>
                </a:solidFill>
                <a:prstDash val="solid"/>
              </a:ln>
              <a:solidFill>
                <a:srgbClr val="3861AA"/>
              </a:solidFill>
            </a:endParaRPr>
          </a:p>
        </p:txBody>
      </p:sp>
      <p:sp>
        <p:nvSpPr>
          <p:cNvPr id="20" name="AutoShape 19">
            <a:extLst>
              <a:ext uri="{FF2B5EF4-FFF2-40B4-BE49-F238E27FC236}">
                <a16:creationId xmlns:a16="http://schemas.microsoft.com/office/drawing/2014/main" id="{88D736EE-E407-C671-4C22-CB134F105E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2577" y="1017265"/>
            <a:ext cx="3873614" cy="608933"/>
          </a:xfrm>
          <a:prstGeom prst="wedgeRoundRectCallout">
            <a:avLst>
              <a:gd name="adj1" fmla="val -74676"/>
              <a:gd name="adj2" fmla="val -40901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0B387C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ln w="12700">
                  <a:solidFill>
                    <a:srgbClr val="0B387C"/>
                  </a:solidFill>
                  <a:prstDash val="solid"/>
                </a:ln>
                <a:solidFill>
                  <a:srgbClr val="3861AA"/>
                </a:solidFill>
              </a:rPr>
              <a:t>Screw up dates</a:t>
            </a:r>
            <a:endParaRPr lang="en-GB" sz="1900" b="1" dirty="0">
              <a:ln w="12700">
                <a:solidFill>
                  <a:srgbClr val="0B387C"/>
                </a:solidFill>
                <a:prstDash val="solid"/>
              </a:ln>
              <a:solidFill>
                <a:srgbClr val="3861AA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D378366-0707-6515-48E8-EA8116F3437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9047" y="895401"/>
            <a:ext cx="8321712" cy="34537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ounded Rectangle 7">
            <a:extLst>
              <a:ext uri="{FF2B5EF4-FFF2-40B4-BE49-F238E27FC236}">
                <a16:creationId xmlns:a16="http://schemas.microsoft.com/office/drawing/2014/main" id="{E759A919-56B9-632F-3D7C-64B370A3500A}"/>
              </a:ext>
            </a:extLst>
          </p:cNvPr>
          <p:cNvSpPr/>
          <p:nvPr/>
        </p:nvSpPr>
        <p:spPr bwMode="auto">
          <a:xfrm>
            <a:off x="5100433" y="972564"/>
            <a:ext cx="3641915" cy="3275535"/>
          </a:xfrm>
          <a:prstGeom prst="roundRect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257175" indent="-257175" algn="ctr" defTabSz="685800" fontAlgn="base">
              <a:spcBef>
                <a:spcPct val="20000"/>
              </a:spcBef>
              <a:spcAft>
                <a:spcPct val="0"/>
              </a:spcAft>
            </a:pPr>
            <a:endParaRPr lang="en-US" b="1">
              <a:solidFill>
                <a:schemeClr val="accent1"/>
              </a:solidFill>
              <a:latin typeface="Arial" charset="0"/>
              <a:sym typeface="Wingdings 2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545615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20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07A9BE40-4413-1380-3CE9-803A7C3D24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44" t="8877" r="13001" b="24700"/>
          <a:stretch/>
        </p:blipFill>
        <p:spPr>
          <a:xfrm>
            <a:off x="2188734" y="106664"/>
            <a:ext cx="4766532" cy="38487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C8CF819F-41DE-FC8E-8631-15C83E683CDE}"/>
              </a:ext>
            </a:extLst>
          </p:cNvPr>
          <p:cNvGrpSpPr/>
          <p:nvPr/>
        </p:nvGrpSpPr>
        <p:grpSpPr>
          <a:xfrm>
            <a:off x="236977" y="739989"/>
            <a:ext cx="4466673" cy="3663522"/>
            <a:chOff x="205445" y="739989"/>
            <a:chExt cx="4466673" cy="3663522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3D1209A-30C6-2D99-CA83-455829304E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5445" y="739989"/>
              <a:ext cx="4452716" cy="366352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8" name="Diagonal Stripe 17">
              <a:extLst>
                <a:ext uri="{FF2B5EF4-FFF2-40B4-BE49-F238E27FC236}">
                  <a16:creationId xmlns:a16="http://schemas.microsoft.com/office/drawing/2014/main" id="{3FC0178F-EBED-B55B-8F2D-988B1081433B}"/>
                </a:ext>
              </a:extLst>
            </p:cNvPr>
            <p:cNvSpPr/>
            <p:nvPr/>
          </p:nvSpPr>
          <p:spPr>
            <a:xfrm flipH="1" flipV="1">
              <a:off x="2484271" y="2301361"/>
              <a:ext cx="2187847" cy="2102150"/>
            </a:xfrm>
            <a:prstGeom prst="diagStripe">
              <a:avLst>
                <a:gd name="adj" fmla="val 60125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F2CEB84-861E-E3AE-3C8A-95245B3C7B94}"/>
              </a:ext>
            </a:extLst>
          </p:cNvPr>
          <p:cNvGrpSpPr/>
          <p:nvPr/>
        </p:nvGrpSpPr>
        <p:grpSpPr>
          <a:xfrm>
            <a:off x="4788946" y="1369291"/>
            <a:ext cx="4208620" cy="3189735"/>
            <a:chOff x="4832677" y="1213776"/>
            <a:chExt cx="4208620" cy="3189735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4A212262-2FE5-3C88-E717-91903828B8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32677" y="1213776"/>
              <a:ext cx="4208620" cy="318973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3" name="Diagonal Stripe 22">
              <a:extLst>
                <a:ext uri="{FF2B5EF4-FFF2-40B4-BE49-F238E27FC236}">
                  <a16:creationId xmlns:a16="http://schemas.microsoft.com/office/drawing/2014/main" id="{0D821FDD-F12C-5E65-5FD8-DF34AF317964}"/>
                </a:ext>
              </a:extLst>
            </p:cNvPr>
            <p:cNvSpPr/>
            <p:nvPr/>
          </p:nvSpPr>
          <p:spPr>
            <a:xfrm flipH="1" flipV="1">
              <a:off x="6853450" y="2301361"/>
              <a:ext cx="2187847" cy="2102150"/>
            </a:xfrm>
            <a:prstGeom prst="diagStripe">
              <a:avLst>
                <a:gd name="adj" fmla="val 60125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0" name="AutoShape 19">
            <a:extLst>
              <a:ext uri="{FF2B5EF4-FFF2-40B4-BE49-F238E27FC236}">
                <a16:creationId xmlns:a16="http://schemas.microsoft.com/office/drawing/2014/main" id="{64629272-215A-BC77-231C-1AF2BCAC596F}"/>
              </a:ext>
            </a:extLst>
          </p:cNvPr>
          <p:cNvSpPr>
            <a:spLocks noChangeArrowheads="1"/>
          </p:cNvSpPr>
          <p:nvPr/>
        </p:nvSpPr>
        <p:spPr bwMode="auto">
          <a:xfrm rot="20905569">
            <a:off x="801180" y="1147128"/>
            <a:ext cx="7804923" cy="2434808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0B387C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600" b="1" kern="0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0B387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The Elephant has arrived…</a:t>
            </a:r>
          </a:p>
          <a:p>
            <a:pPr algn="ctr"/>
            <a:r>
              <a:rPr lang="en-GB" sz="3600" b="1" kern="0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0B387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What do you do</a:t>
            </a:r>
            <a:br>
              <a:rPr lang="en-GB" sz="3600" b="1" kern="0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0B387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</a:br>
            <a:r>
              <a:rPr lang="en-GB" sz="3600" b="1" kern="0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0B387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to protect your operations ?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D2BF636-2D53-D296-2489-619BE9C25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ICALEPCS 2023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042900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F8FA7-96FA-A606-8A9D-C9D85C1F3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2220" y="4622400"/>
            <a:ext cx="6621781" cy="521100"/>
          </a:xfrm>
        </p:spPr>
        <p:txBody>
          <a:bodyPr>
            <a:normAutofit fontScale="90000"/>
          </a:bodyPr>
          <a:lstStyle/>
          <a:p>
            <a:r>
              <a:rPr lang="en-US" dirty="0"/>
              <a:t>indico.cern.ch/event/1487380/timetable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48B451-ADA7-245C-3D4B-76D19554059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4873"/>
          <a:stretch>
            <a:fillRect/>
          </a:stretch>
        </p:blipFill>
        <p:spPr>
          <a:xfrm>
            <a:off x="128045" y="0"/>
            <a:ext cx="7995130" cy="322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68E473D-2618-7B5C-61CC-3B6831CF3BB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90" t="60028" r="-1"/>
          <a:stretch>
            <a:fillRect/>
          </a:stretch>
        </p:blipFill>
        <p:spPr>
          <a:xfrm>
            <a:off x="1293428" y="1600200"/>
            <a:ext cx="7722527" cy="2789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804606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èmeCERN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qu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40065</TotalTime>
  <Words>246</Words>
  <Application>Microsoft Office PowerPoint</Application>
  <PresentationFormat>On-screen Show (16:9)</PresentationFormat>
  <Paragraphs>25</Paragraphs>
  <Slides>6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Verdana</vt:lpstr>
      <vt:lpstr>Verdana Pro Black</vt:lpstr>
      <vt:lpstr>Wingdings 3</vt:lpstr>
      <vt:lpstr>ThèmeCERN</vt:lpstr>
      <vt:lpstr>PowerPoint Presentation</vt:lpstr>
      <vt:lpstr>Before starting: A word on Safety</vt:lpstr>
      <vt:lpstr>Two Mantras</vt:lpstr>
      <vt:lpstr>Anatomy of an attack</vt:lpstr>
      <vt:lpstr>ICALEPCS 2023</vt:lpstr>
      <vt:lpstr>indico.cern.ch/event/1487380/timetable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Recruitment Plan</dc:title>
  <dc:creator>purvisj</dc:creator>
  <cp:lastModifiedBy>Stefan Lueders</cp:lastModifiedBy>
  <cp:revision>1748</cp:revision>
  <cp:lastPrinted>2021-11-18T18:12:23Z</cp:lastPrinted>
  <dcterms:created xsi:type="dcterms:W3CDTF">2010-12-08T19:26:50Z</dcterms:created>
  <dcterms:modified xsi:type="dcterms:W3CDTF">2025-09-15T06:52:13Z</dcterms:modified>
</cp:coreProperties>
</file>