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notesMasterIdLst>
    <p:notesMasterId r:id="rId10"/>
  </p:notesMasterIdLst>
  <p:handoutMasterIdLst>
    <p:handoutMasterId r:id="rId11"/>
  </p:handoutMasterIdLst>
  <p:sldIdLst>
    <p:sldId id="288" r:id="rId2"/>
    <p:sldId id="668" r:id="rId3"/>
    <p:sldId id="684" r:id="rId4"/>
    <p:sldId id="679" r:id="rId5"/>
    <p:sldId id="674" r:id="rId6"/>
    <p:sldId id="690" r:id="rId7"/>
    <p:sldId id="677" r:id="rId8"/>
    <p:sldId id="419" r:id="rId9"/>
  </p:sldIdLst>
  <p:sldSz cx="9144000" cy="5143500" type="screen16x9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. Stefan Lueders" initials="S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387C"/>
    <a:srgbClr val="3861AA"/>
    <a:srgbClr val="FFFFFF"/>
    <a:srgbClr val="FF66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47" autoAdjust="0"/>
    <p:restoredTop sz="93562" autoAdjust="0"/>
  </p:normalViewPr>
  <p:slideViewPr>
    <p:cSldViewPr snapToGrid="0">
      <p:cViewPr varScale="1">
        <p:scale>
          <a:sx n="85" d="100"/>
          <a:sy n="85" d="100"/>
        </p:scale>
        <p:origin x="48" y="346"/>
      </p:cViewPr>
      <p:guideLst>
        <p:guide orient="horz" pos="158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3354" y="-102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3" y="2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347E4CB-A161-4269-91B9-38695CBCE05C}" type="datetimeFigureOut">
              <a:rPr lang="en-US" smtClean="0"/>
              <a:pPr/>
              <a:t>9/10/2025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3" y="9721107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94F0AAA-64F3-48CA-AACA-72A4143501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248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2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76DBF28-7434-4EB6-8100-37960D50BE17}" type="datetimeFigureOut">
              <a:rPr lang="en-US" smtClean="0"/>
              <a:pPr/>
              <a:t>9/10/2025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23075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9721107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F7F83A71-C450-47BB-B944-424250FA2F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931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157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E436CC-2C0B-1367-D5EF-6AF01FC1A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8E66F6-9769-8BFD-5340-27245CD701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7554D8-B91F-28B5-DD98-F343E50E86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833D43-C28A-7A90-7462-B1D49CAA29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912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title2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517" y="1390500"/>
            <a:ext cx="5156193" cy="2339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048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724983" y="4622400"/>
            <a:ext cx="5419017" cy="521100"/>
          </a:xfrm>
        </p:spPr>
        <p:txBody>
          <a:bodyPr>
            <a:normAutofit/>
          </a:bodyPr>
          <a:lstStyle>
            <a:lvl1pPr algn="r"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4" name="Footer Placeholder 1"/>
          <p:cNvSpPr txBox="1">
            <a:spLocks/>
          </p:cNvSpPr>
          <p:nvPr userDrawn="1"/>
        </p:nvSpPr>
        <p:spPr>
          <a:xfrm>
            <a:off x="451920" y="4628286"/>
            <a:ext cx="2472987" cy="526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(Too?) Many Ways into CERN</a:t>
            </a:r>
          </a:p>
          <a:p>
            <a:pPr algn="l"/>
            <a:r>
              <a:rPr lang="en-US" b="1" dirty="0"/>
              <a:t>Dr. Stefan.Lueders@cern.ch</a:t>
            </a:r>
          </a:p>
          <a:p>
            <a:pPr algn="l"/>
            <a:r>
              <a:rPr lang="en-US" baseline="0" dirty="0"/>
              <a:t>CS2HEP, Chicago, September 21</a:t>
            </a:r>
            <a:r>
              <a:rPr lang="en-US" baseline="30000" dirty="0"/>
              <a:t>st</a:t>
            </a:r>
            <a:r>
              <a:rPr lang="en-US" baseline="0" dirty="0"/>
              <a:t> </a:t>
            </a:r>
            <a:r>
              <a:rPr lang="en-US" dirty="0"/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1621714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577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7467600" cy="33944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17" name="Image 4" descr="bande-01.eps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7"/>
            <a:ext cx="9144000" cy="53040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618247"/>
            <a:ext cx="800764" cy="517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63" r:id="rId2"/>
    <p:sldLayoutId id="2147483766" r:id="rId3"/>
    <p:sldLayoutId id="2147483767" r:id="rId4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0" y="1762126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fr-FR" altLang="en-US" sz="4000" b="1" u="none">
              <a:solidFill>
                <a:schemeClr val="accent6"/>
              </a:solidFill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4659079" y="3003138"/>
            <a:ext cx="4337437" cy="131445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>
              <a:buNone/>
            </a:pPr>
            <a:endParaRPr lang="en-US" sz="2800" b="1" dirty="0">
              <a:solidFill>
                <a:srgbClr val="3861A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utoShape 19"/>
          <p:cNvSpPr>
            <a:spLocks noChangeArrowheads="1"/>
          </p:cNvSpPr>
          <p:nvPr/>
        </p:nvSpPr>
        <p:spPr bwMode="auto">
          <a:xfrm>
            <a:off x="51619" y="648586"/>
            <a:ext cx="9092379" cy="3583172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(Too?)</a:t>
            </a:r>
            <a:br>
              <a:rPr lang="en-GB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GB" sz="6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Many Interactive Ways into CERN</a:t>
            </a:r>
            <a:br>
              <a:rPr lang="en-GB" sz="6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GB" sz="3200" b="1" dirty="0">
                <a:ln w="12700">
                  <a:solidFill>
                    <a:srgbClr val="0C377B">
                      <a:satMod val="155000"/>
                    </a:srgbClr>
                  </a:solidFill>
                  <a:prstDash val="solid"/>
                </a:ln>
                <a:solidFill>
                  <a:srgbClr val="0C377B">
                    <a:lumMod val="7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and its Accelerator Complex</a:t>
            </a:r>
            <a:endParaRPr lang="en-GB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B9C7A-B00B-17D2-01AF-308B0846B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4983" y="4622400"/>
            <a:ext cx="5419017" cy="521100"/>
          </a:xfrm>
        </p:spPr>
        <p:txBody>
          <a:bodyPr/>
          <a:lstStyle/>
          <a:p>
            <a:r>
              <a:rPr lang="en-US" dirty="0"/>
              <a:t>Considerations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5236B05-A4BC-4372-70B4-2C380A80E298}"/>
              </a:ext>
            </a:extLst>
          </p:cNvPr>
          <p:cNvSpPr txBox="1">
            <a:spLocks/>
          </p:cNvSpPr>
          <p:nvPr/>
        </p:nvSpPr>
        <p:spPr>
          <a:xfrm>
            <a:off x="0" y="111512"/>
            <a:ext cx="9020048" cy="442154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dirty="0">
                <a:solidFill>
                  <a:srgbClr val="0B387C"/>
                </a:solidFill>
              </a:rPr>
              <a:t>Cost efficient: </a:t>
            </a:r>
            <a:r>
              <a:rPr lang="en-GB" sz="2000" dirty="0">
                <a:solidFill>
                  <a:srgbClr val="0B387C"/>
                </a:solidFill>
                <a:sym typeface="Wingdings 2" panose="05020102010507070707" pitchFamily="18" charset="2"/>
              </a:rPr>
              <a:t>No duplication of services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dirty="0">
                <a:solidFill>
                  <a:srgbClr val="0B387C"/>
                </a:solidFill>
                <a:sym typeface="Wingdings 2" panose="05020102010507070707" pitchFamily="18" charset="2"/>
              </a:rPr>
              <a:t>Functional: Dedicated services for dedicated purposes. No mixing</a:t>
            </a:r>
            <a:endParaRPr lang="en-GB" sz="2000" dirty="0">
              <a:solidFill>
                <a:srgbClr val="0B387C"/>
              </a:solidFill>
            </a:endParaRP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dirty="0">
                <a:solidFill>
                  <a:srgbClr val="0B387C"/>
                </a:solidFill>
              </a:rPr>
              <a:t>Convenient: </a:t>
            </a:r>
            <a:r>
              <a:rPr lang="en-GB" sz="2000" dirty="0">
                <a:solidFill>
                  <a:srgbClr val="0B387C"/>
                </a:solidFill>
                <a:sym typeface="Wingdings 2" panose="05020102010507070707" pitchFamily="18" charset="2"/>
              </a:rPr>
              <a:t>Ideally put your (2FA) credentials only once</a:t>
            </a: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dirty="0">
                <a:solidFill>
                  <a:srgbClr val="0B387C"/>
                </a:solidFill>
              </a:rPr>
              <a:t>Secure: Do we have network monitoring?</a:t>
            </a:r>
          </a:p>
          <a:p>
            <a:pPr marL="640080" lvl="1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1600" dirty="0">
                <a:solidFill>
                  <a:srgbClr val="00B050"/>
                </a:solidFill>
                <a:sym typeface="Wingdings 2" panose="05020102010507070707" pitchFamily="18" charset="2"/>
              </a:rPr>
              <a:t></a:t>
            </a:r>
            <a:r>
              <a:rPr lang="en-GB" sz="1600" dirty="0">
                <a:solidFill>
                  <a:srgbClr val="0B387C"/>
                </a:solidFill>
                <a:sym typeface="Wingdings 2" panose="05020102010507070707" pitchFamily="18" charset="2"/>
              </a:rPr>
              <a:t> </a:t>
            </a:r>
            <a:r>
              <a:rPr lang="en-GB" sz="1600" dirty="0">
                <a:solidFill>
                  <a:srgbClr val="00B050"/>
                </a:solidFill>
                <a:sym typeface="Wingdings 2" panose="05020102010507070707" pitchFamily="18" charset="2"/>
              </a:rPr>
              <a:t>At the Internet/Campus-gate and Campus/TN-gate (Zeek → SOC)</a:t>
            </a:r>
          </a:p>
          <a:p>
            <a:pPr marL="640080" lvl="1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1600" dirty="0">
                <a:solidFill>
                  <a:srgbClr val="00B050"/>
                </a:solidFill>
                <a:sym typeface="Wingdings 2" panose="05020102010507070707" pitchFamily="18" charset="2"/>
              </a:rPr>
              <a:t> From the network adapter (</a:t>
            </a:r>
            <a:r>
              <a:rPr lang="en-GB" sz="1600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auditbeat</a:t>
            </a:r>
            <a:r>
              <a:rPr lang="en-GB" sz="16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GB" sz="1600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packetbeat</a:t>
            </a:r>
            <a:r>
              <a:rPr lang="en-GB" sz="16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dirty="0">
                <a:solidFill>
                  <a:srgbClr val="00B050"/>
                </a:solidFill>
              </a:rPr>
              <a:t>→ SOC)</a:t>
            </a:r>
            <a:endParaRPr lang="en-GB" sz="1600" dirty="0">
              <a:solidFill>
                <a:srgbClr val="00B050"/>
              </a:solidFill>
              <a:sym typeface="Wingdings 2" panose="05020102010507070707" pitchFamily="18" charset="2"/>
            </a:endParaRPr>
          </a:p>
          <a:p>
            <a:pPr marL="640080" lvl="1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1600" dirty="0">
                <a:solidFill>
                  <a:srgbClr val="FF0000"/>
                </a:solidFill>
                <a:sym typeface="Wingdings 2" panose="05020102010507070707" pitchFamily="18" charset="2"/>
              </a:rPr>
              <a:t> We do not break/man-in-the-middle encrypted channels (e.g. SSH, RDP, VPN)</a:t>
            </a:r>
            <a:endParaRPr lang="en-GB" sz="1600" b="1" dirty="0">
              <a:solidFill>
                <a:srgbClr val="FF0000"/>
              </a:solidFill>
            </a:endParaRP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dirty="0">
                <a:solidFill>
                  <a:srgbClr val="0B387C"/>
                </a:solidFill>
              </a:rPr>
              <a:t>Secure: Do we have CLI monitoring?</a:t>
            </a:r>
          </a:p>
          <a:p>
            <a:pPr marL="640080" lvl="1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1600" dirty="0">
                <a:solidFill>
                  <a:srgbClr val="00B050"/>
                </a:solidFill>
                <a:sym typeface="Wingdings 2" panose="05020102010507070707" pitchFamily="18" charset="2"/>
              </a:rPr>
              <a:t> Stored externally of interactive services </a:t>
            </a:r>
            <a:r>
              <a:rPr lang="en-GB" sz="1600" dirty="0">
                <a:solidFill>
                  <a:srgbClr val="00B050"/>
                </a:solidFill>
              </a:rPr>
              <a:t>(</a:t>
            </a:r>
            <a:r>
              <a:rPr lang="en-GB" sz="1600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auditbeat</a:t>
            </a:r>
            <a:r>
              <a:rPr lang="en-GB" sz="16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dirty="0">
                <a:solidFill>
                  <a:srgbClr val="00B050"/>
                </a:solidFill>
              </a:rPr>
              <a:t>→ SOC, Falco)</a:t>
            </a:r>
            <a:endParaRPr lang="en-GB" sz="1600" dirty="0">
              <a:solidFill>
                <a:srgbClr val="00B050"/>
              </a:solidFill>
              <a:sym typeface="Wingdings 2" panose="05020102010507070707" pitchFamily="18" charset="2"/>
            </a:endParaRPr>
          </a:p>
          <a:p>
            <a:pPr marL="640080" lvl="1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1600" dirty="0">
                <a:solidFill>
                  <a:srgbClr val="FF0000"/>
                </a:solidFill>
                <a:sym typeface="Wingdings 2" panose="05020102010507070707" pitchFamily="18" charset="2"/>
              </a:rPr>
              <a:t> Impossible for BYOD, PLCs, or other front ends</a:t>
            </a:r>
            <a:endParaRPr lang="en-GB" sz="2000" b="1" dirty="0">
              <a:solidFill>
                <a:srgbClr val="FF0000"/>
              </a:solidFill>
            </a:endParaRP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dirty="0">
                <a:solidFill>
                  <a:srgbClr val="0B387C"/>
                </a:solidFill>
              </a:rPr>
              <a:t>Secure: Do we have the possibility to do forensics?</a:t>
            </a:r>
          </a:p>
          <a:p>
            <a:pPr marL="640080" lvl="1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1600" dirty="0">
                <a:solidFill>
                  <a:srgbClr val="00B050"/>
                </a:solidFill>
                <a:sym typeface="Wingdings 2" panose="05020102010507070707" pitchFamily="18" charset="2"/>
              </a:rPr>
              <a:t> Remotely, as we have network and CLI monitoring (see above)</a:t>
            </a:r>
          </a:p>
          <a:p>
            <a:pPr marL="640080" lvl="1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1600" dirty="0">
                <a:solidFill>
                  <a:srgbClr val="FFC000"/>
                </a:solidFill>
                <a:sym typeface="Wingdings 2" panose="05020102010507070707" pitchFamily="18" charset="2"/>
              </a:rPr>
              <a:t> Locally, by cloning (sessions on) interactive servers, VMs, …</a:t>
            </a:r>
          </a:p>
          <a:p>
            <a:pPr marL="640080" lvl="1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1600" dirty="0">
                <a:solidFill>
                  <a:srgbClr val="FF0000"/>
                </a:solidFill>
                <a:sym typeface="Wingdings 2" panose="05020102010507070707" pitchFamily="18" charset="2"/>
              </a:rPr>
              <a:t> Really challenging for BYOD, PLCs, or other front ends</a:t>
            </a:r>
            <a:endParaRPr lang="en-GB" sz="1600" dirty="0">
              <a:solidFill>
                <a:srgbClr val="FF0000"/>
              </a:solidFill>
            </a:endParaRPr>
          </a:p>
          <a:p>
            <a:pPr marL="228600" indent="-228600"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endParaRPr lang="en-GB" sz="2000" b="1" dirty="0">
              <a:solidFill>
                <a:srgbClr val="0B38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2196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1A5C7F-7D3B-BD71-BAC8-BB1513D466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38D0CF1-88D1-72FD-F829-E87F86E42F9D}"/>
              </a:ext>
            </a:extLst>
          </p:cNvPr>
          <p:cNvCxnSpPr>
            <a:cxnSpLocks/>
          </p:cNvCxnSpPr>
          <p:nvPr/>
        </p:nvCxnSpPr>
        <p:spPr>
          <a:xfrm>
            <a:off x="255088" y="4014796"/>
            <a:ext cx="6680805" cy="15754"/>
          </a:xfrm>
          <a:prstGeom prst="line">
            <a:avLst/>
          </a:prstGeom>
          <a:ln w="31750">
            <a:solidFill>
              <a:srgbClr val="FF000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E6DCB17-7E93-CB0B-6F11-EBA00C6AE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6633" y="4622400"/>
            <a:ext cx="6547367" cy="521100"/>
          </a:xfrm>
        </p:spPr>
        <p:txBody>
          <a:bodyPr>
            <a:normAutofit/>
          </a:bodyPr>
          <a:lstStyle/>
          <a:p>
            <a:r>
              <a:rPr lang="en-US" dirty="0"/>
              <a:t>Simplified view of CERN networks</a:t>
            </a:r>
            <a:endParaRPr lang="en-CH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9CFC6B0-30DB-8BE7-1DC5-381ABB3DDF9F}"/>
              </a:ext>
            </a:extLst>
          </p:cNvPr>
          <p:cNvCxnSpPr>
            <a:cxnSpLocks/>
          </p:cNvCxnSpPr>
          <p:nvPr/>
        </p:nvCxnSpPr>
        <p:spPr>
          <a:xfrm flipV="1">
            <a:off x="255088" y="2245778"/>
            <a:ext cx="7686993" cy="6367"/>
          </a:xfrm>
          <a:prstGeom prst="line">
            <a:avLst/>
          </a:prstGeom>
          <a:ln w="31750">
            <a:solidFill>
              <a:srgbClr val="FF000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F4F58FD-6C58-A00D-6DB4-8E6122C9A04C}"/>
              </a:ext>
            </a:extLst>
          </p:cNvPr>
          <p:cNvCxnSpPr>
            <a:cxnSpLocks/>
          </p:cNvCxnSpPr>
          <p:nvPr/>
        </p:nvCxnSpPr>
        <p:spPr>
          <a:xfrm flipV="1">
            <a:off x="241297" y="493246"/>
            <a:ext cx="8245291" cy="15782"/>
          </a:xfrm>
          <a:prstGeom prst="line">
            <a:avLst/>
          </a:prstGeom>
          <a:ln w="31750">
            <a:solidFill>
              <a:srgbClr val="FF000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C2A37FC6-FA79-37D6-2C9B-6CE2AE44CB8D}"/>
              </a:ext>
            </a:extLst>
          </p:cNvPr>
          <p:cNvSpPr/>
          <p:nvPr/>
        </p:nvSpPr>
        <p:spPr>
          <a:xfrm rot="16200000">
            <a:off x="8608794" y="2497362"/>
            <a:ext cx="720000" cy="197673"/>
          </a:xfrm>
          <a:prstGeom prst="rect">
            <a:avLst/>
          </a:prstGeom>
          <a:solidFill>
            <a:srgbClr val="FF0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Blind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B967DF-D68B-43CC-CC5E-D5A5D3E8F126}"/>
              </a:ext>
            </a:extLst>
          </p:cNvPr>
          <p:cNvSpPr/>
          <p:nvPr/>
        </p:nvSpPr>
        <p:spPr>
          <a:xfrm rot="16200000">
            <a:off x="8608794" y="1773845"/>
            <a:ext cx="720000" cy="197673"/>
          </a:xfrm>
          <a:prstGeom prst="rect">
            <a:avLst/>
          </a:prstGeom>
          <a:solidFill>
            <a:srgbClr val="FFC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Local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8953058-AA5D-D5B1-13E8-E1E56911AFE5}"/>
              </a:ext>
            </a:extLst>
          </p:cNvPr>
          <p:cNvSpPr/>
          <p:nvPr/>
        </p:nvSpPr>
        <p:spPr>
          <a:xfrm rot="16200000">
            <a:off x="8607721" y="1057449"/>
            <a:ext cx="720000" cy="197673"/>
          </a:xfrm>
          <a:prstGeom prst="rect">
            <a:avLst/>
          </a:prstGeom>
          <a:solidFill>
            <a:srgbClr val="00B05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378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Remote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62DB501-273F-12F2-28D4-A268C66C94E6}"/>
              </a:ext>
            </a:extLst>
          </p:cNvPr>
          <p:cNvSpPr/>
          <p:nvPr/>
        </p:nvSpPr>
        <p:spPr>
          <a:xfrm rot="16200000">
            <a:off x="8062760" y="3692640"/>
            <a:ext cx="1807686" cy="260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914378">
              <a:defRPr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Incident Response:</a:t>
            </a:r>
            <a:endParaRPr lang="en-CH" sz="1200" dirty="0">
              <a:solidFill>
                <a:schemeClr val="bg2">
                  <a:lumMod val="10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31A33D3-1525-58F0-0E13-7D561A8BFE29}"/>
              </a:ext>
            </a:extLst>
          </p:cNvPr>
          <p:cNvSpPr/>
          <p:nvPr/>
        </p:nvSpPr>
        <p:spPr>
          <a:xfrm rot="16200000">
            <a:off x="8607721" y="342523"/>
            <a:ext cx="720000" cy="19767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378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Pending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9F65CC0-2DD0-353D-4DC4-2C08CFC417C8}"/>
              </a:ext>
            </a:extLst>
          </p:cNvPr>
          <p:cNvSpPr txBox="1"/>
          <p:nvPr/>
        </p:nvSpPr>
        <p:spPr>
          <a:xfrm>
            <a:off x="145032" y="1838623"/>
            <a:ext cx="4589528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defTabSz="685783">
              <a:defRPr/>
            </a:pPr>
            <a:r>
              <a:rPr lang="en-US" sz="2400" b="1" dirty="0">
                <a:solidFill>
                  <a:srgbClr val="3861AA"/>
                </a:solidFill>
                <a:latin typeface="Aptos" panose="020B0004020202020204" pitchFamily="34" charset="0"/>
              </a:rPr>
              <a:t>Campus (BYOD wild-west)</a:t>
            </a:r>
            <a:endParaRPr lang="en-CH" sz="2400" b="1" dirty="0">
              <a:solidFill>
                <a:srgbClr val="3861AA"/>
              </a:solidFill>
              <a:latin typeface="Aptos" panose="020B00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C8C2DD6-E23E-1C75-0638-C16552CF3AB0}"/>
              </a:ext>
            </a:extLst>
          </p:cNvPr>
          <p:cNvSpPr txBox="1"/>
          <p:nvPr/>
        </p:nvSpPr>
        <p:spPr>
          <a:xfrm>
            <a:off x="143099" y="80611"/>
            <a:ext cx="1444247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783">
              <a:defRPr/>
            </a:pPr>
            <a:r>
              <a:rPr lang="en-US" sz="2400" b="1" dirty="0">
                <a:solidFill>
                  <a:srgbClr val="3861AA"/>
                </a:solidFill>
                <a:latin typeface="Aptos" panose="02110004020202020204"/>
              </a:rPr>
              <a:t>Internet</a:t>
            </a:r>
            <a:endParaRPr lang="en-CH" sz="2400" b="1" dirty="0">
              <a:solidFill>
                <a:srgbClr val="3861AA"/>
              </a:solidFill>
              <a:latin typeface="Aptos" panose="02110004020202020204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F23DEEE-42C3-6C51-BADF-A36050684F7A}"/>
              </a:ext>
            </a:extLst>
          </p:cNvPr>
          <p:cNvSpPr txBox="1"/>
          <p:nvPr/>
        </p:nvSpPr>
        <p:spPr>
          <a:xfrm flipH="1">
            <a:off x="177429" y="3968786"/>
            <a:ext cx="6921023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783">
              <a:defRPr/>
            </a:pPr>
            <a:r>
              <a:rPr lang="en-US" sz="2400" b="1" dirty="0">
                <a:solidFill>
                  <a:srgbClr val="3861AA"/>
                </a:solidFill>
                <a:latin typeface="Aptos" panose="020B0004020202020204" pitchFamily="34" charset="0"/>
              </a:rPr>
              <a:t>Technical Network (accelerators, infrastructure)</a:t>
            </a:r>
            <a:endParaRPr lang="en-CH" sz="2400" b="1" dirty="0">
              <a:solidFill>
                <a:srgbClr val="3861AA"/>
              </a:solidFill>
              <a:latin typeface="Aptos" panose="020B00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98711B-12FE-6A9D-572A-CAD0789E4ED1}"/>
              </a:ext>
            </a:extLst>
          </p:cNvPr>
          <p:cNvSpPr txBox="1"/>
          <p:nvPr/>
        </p:nvSpPr>
        <p:spPr>
          <a:xfrm>
            <a:off x="6972971" y="3249725"/>
            <a:ext cx="2026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783">
              <a:defRPr/>
            </a:pPr>
            <a:r>
              <a:rPr lang="en-US" sz="2400" b="1" dirty="0" err="1">
                <a:solidFill>
                  <a:srgbClr val="3861AA"/>
                </a:solidFill>
                <a:latin typeface="Aptos" panose="020B0004020202020204" pitchFamily="34" charset="0"/>
              </a:rPr>
              <a:t>Meyrin</a:t>
            </a:r>
            <a:r>
              <a:rPr lang="en-US" sz="2400" b="1" dirty="0">
                <a:solidFill>
                  <a:srgbClr val="3861AA"/>
                </a:solidFill>
                <a:latin typeface="Aptos" panose="020B0004020202020204" pitchFamily="34" charset="0"/>
              </a:rPr>
              <a:t>/</a:t>
            </a:r>
          </a:p>
          <a:p>
            <a:pPr algn="ctr" defTabSz="685783">
              <a:defRPr/>
            </a:pPr>
            <a:r>
              <a:rPr lang="en-US" sz="2400" b="1" dirty="0" err="1">
                <a:solidFill>
                  <a:srgbClr val="3861AA"/>
                </a:solidFill>
                <a:latin typeface="Aptos" panose="020B0004020202020204" pitchFamily="34" charset="0"/>
              </a:rPr>
              <a:t>Prevessin</a:t>
            </a:r>
            <a:endParaRPr lang="en-US" sz="2400" b="1" dirty="0">
              <a:solidFill>
                <a:srgbClr val="3861AA"/>
              </a:solidFill>
              <a:latin typeface="Aptos" panose="020B0004020202020204" pitchFamily="34" charset="0"/>
            </a:endParaRPr>
          </a:p>
          <a:p>
            <a:pPr algn="ctr" defTabSz="685783">
              <a:defRPr/>
            </a:pPr>
            <a:r>
              <a:rPr lang="en-US" sz="2400" b="1" dirty="0">
                <a:solidFill>
                  <a:srgbClr val="3861AA"/>
                </a:solidFill>
                <a:latin typeface="Aptos" panose="020B0004020202020204" pitchFamily="34" charset="0"/>
              </a:rPr>
              <a:t>Data Centers</a:t>
            </a:r>
            <a:endParaRPr lang="en-CH" sz="2400" b="1" dirty="0">
              <a:solidFill>
                <a:srgbClr val="3861AA"/>
              </a:solidFill>
              <a:latin typeface="Aptos" panose="020B0004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9547486-4A22-5D2B-7199-F3A12040556C}"/>
              </a:ext>
            </a:extLst>
          </p:cNvPr>
          <p:cNvCxnSpPr>
            <a:cxnSpLocks/>
          </p:cNvCxnSpPr>
          <p:nvPr/>
        </p:nvCxnSpPr>
        <p:spPr>
          <a:xfrm>
            <a:off x="7694136" y="4032931"/>
            <a:ext cx="790808" cy="0"/>
          </a:xfrm>
          <a:prstGeom prst="line">
            <a:avLst/>
          </a:prstGeom>
          <a:ln w="31750">
            <a:solidFill>
              <a:srgbClr val="FF000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7" name="Picture 86">
            <a:extLst>
              <a:ext uri="{FF2B5EF4-FFF2-40B4-BE49-F238E27FC236}">
                <a16:creationId xmlns:a16="http://schemas.microsoft.com/office/drawing/2014/main" id="{00FCA1AB-3FEA-E2FF-0238-C504ADAA94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297" y="2930358"/>
            <a:ext cx="1071937" cy="1058537"/>
          </a:xfrm>
          <a:prstGeom prst="rect">
            <a:avLst/>
          </a:prstGeom>
        </p:spPr>
      </p:pic>
      <p:pic>
        <p:nvPicPr>
          <p:cNvPr id="3" name="Picture 2" descr="A colorful cubes connected to each other&#10;&#10;AI-generated content may be incorrect.">
            <a:extLst>
              <a:ext uri="{FF2B5EF4-FFF2-40B4-BE49-F238E27FC236}">
                <a16:creationId xmlns:a16="http://schemas.microsoft.com/office/drawing/2014/main" id="{A2F9299D-2D73-C292-4582-A48FBEBC3C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325" y="2291323"/>
            <a:ext cx="1071936" cy="107193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005861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9D840B-70EF-30B9-7FDD-BA434A3409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C2335D3-21D9-830F-40E7-BFC5DA597FCF}"/>
              </a:ext>
            </a:extLst>
          </p:cNvPr>
          <p:cNvCxnSpPr>
            <a:cxnSpLocks/>
          </p:cNvCxnSpPr>
          <p:nvPr/>
        </p:nvCxnSpPr>
        <p:spPr>
          <a:xfrm>
            <a:off x="255088" y="4014796"/>
            <a:ext cx="6680805" cy="15754"/>
          </a:xfrm>
          <a:prstGeom prst="line">
            <a:avLst/>
          </a:prstGeom>
          <a:ln w="31750">
            <a:solidFill>
              <a:srgbClr val="FF000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B23C337-10C2-EABF-EB91-2261CE071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6633" y="4622400"/>
            <a:ext cx="6547367" cy="521100"/>
          </a:xfrm>
        </p:spPr>
        <p:txBody>
          <a:bodyPr>
            <a:normAutofit/>
          </a:bodyPr>
          <a:lstStyle/>
          <a:p>
            <a:r>
              <a:rPr lang="en-US" dirty="0"/>
              <a:t>(Too?) Many HTTPS ways into CERN?</a:t>
            </a:r>
            <a:endParaRPr lang="en-CH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6F11611-FD76-8B8E-4DC2-2F1720A5609B}"/>
              </a:ext>
            </a:extLst>
          </p:cNvPr>
          <p:cNvCxnSpPr>
            <a:cxnSpLocks/>
          </p:cNvCxnSpPr>
          <p:nvPr/>
        </p:nvCxnSpPr>
        <p:spPr>
          <a:xfrm flipV="1">
            <a:off x="255088" y="2245778"/>
            <a:ext cx="7686993" cy="6367"/>
          </a:xfrm>
          <a:prstGeom prst="line">
            <a:avLst/>
          </a:prstGeom>
          <a:ln w="31750">
            <a:solidFill>
              <a:srgbClr val="FF000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BFA8EEE-1769-0645-904C-8482E4C62EE9}"/>
              </a:ext>
            </a:extLst>
          </p:cNvPr>
          <p:cNvCxnSpPr>
            <a:cxnSpLocks/>
          </p:cNvCxnSpPr>
          <p:nvPr/>
        </p:nvCxnSpPr>
        <p:spPr>
          <a:xfrm flipV="1">
            <a:off x="241297" y="493246"/>
            <a:ext cx="8245291" cy="15782"/>
          </a:xfrm>
          <a:prstGeom prst="line">
            <a:avLst/>
          </a:prstGeom>
          <a:ln w="31750">
            <a:solidFill>
              <a:srgbClr val="FF000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B002B52B-FA50-264A-D522-A895E9806CB9}"/>
              </a:ext>
            </a:extLst>
          </p:cNvPr>
          <p:cNvSpPr/>
          <p:nvPr/>
        </p:nvSpPr>
        <p:spPr>
          <a:xfrm>
            <a:off x="1282283" y="2904283"/>
            <a:ext cx="955800" cy="725600"/>
          </a:xfrm>
          <a:prstGeom prst="rect">
            <a:avLst/>
          </a:prstGeom>
          <a:solidFill>
            <a:srgbClr val="00B050"/>
          </a:solidFill>
          <a:effectLst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SSO-2FA</a:t>
            </a:r>
            <a:b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</a:b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TN</a:t>
            </a:r>
            <a:b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</a:b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SWAN  .</a:t>
            </a:r>
            <a:endParaRPr lang="en-CH" sz="135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CB33D73-1ADA-D909-3C86-9C3C729B938B}"/>
              </a:ext>
            </a:extLst>
          </p:cNvPr>
          <p:cNvCxnSpPr>
            <a:cxnSpLocks/>
            <a:stCxn id="3" idx="0"/>
          </p:cNvCxnSpPr>
          <p:nvPr/>
        </p:nvCxnSpPr>
        <p:spPr>
          <a:xfrm flipV="1">
            <a:off x="1760183" y="2262595"/>
            <a:ext cx="0" cy="641688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9648F0EB-8924-2ED9-94A0-5A49C8A3C4F7}"/>
              </a:ext>
            </a:extLst>
          </p:cNvPr>
          <p:cNvSpPr/>
          <p:nvPr/>
        </p:nvSpPr>
        <p:spPr>
          <a:xfrm>
            <a:off x="1911187" y="1134013"/>
            <a:ext cx="955800" cy="693002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>
                <a:lumMod val="50000"/>
              </a:schemeClr>
            </a:bgClr>
          </a:pattFill>
          <a:ln>
            <a:tailEnd type="stealth" w="lg" len="lg"/>
          </a:ln>
          <a:effectLst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SSO-2FA SWAN, ML, NGT, …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808F662-F6E3-E958-BEC5-9D2264AB4D4C}"/>
              </a:ext>
            </a:extLst>
          </p:cNvPr>
          <p:cNvCxnSpPr>
            <a:cxnSpLocks/>
          </p:cNvCxnSpPr>
          <p:nvPr/>
        </p:nvCxnSpPr>
        <p:spPr>
          <a:xfrm>
            <a:off x="2389087" y="519834"/>
            <a:ext cx="0" cy="623906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A39C9A9-9AD2-1C0D-C3F4-115B8168F117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2389087" y="1827015"/>
            <a:ext cx="0" cy="405667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B214A9AC-1675-3D02-7DE7-6D0812053171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1760183" y="3629883"/>
            <a:ext cx="0" cy="383983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51F34436-D874-B9AA-A6BE-D7B1B1EA014E}"/>
              </a:ext>
            </a:extLst>
          </p:cNvPr>
          <p:cNvSpPr/>
          <p:nvPr/>
        </p:nvSpPr>
        <p:spPr>
          <a:xfrm rot="16200000">
            <a:off x="8608794" y="2497362"/>
            <a:ext cx="720000" cy="197673"/>
          </a:xfrm>
          <a:prstGeom prst="rect">
            <a:avLst/>
          </a:prstGeom>
          <a:solidFill>
            <a:srgbClr val="FF0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Blind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5630A8-F328-261E-2741-A3A2E793890D}"/>
              </a:ext>
            </a:extLst>
          </p:cNvPr>
          <p:cNvSpPr/>
          <p:nvPr/>
        </p:nvSpPr>
        <p:spPr>
          <a:xfrm rot="16200000">
            <a:off x="8608794" y="1773845"/>
            <a:ext cx="720000" cy="197673"/>
          </a:xfrm>
          <a:prstGeom prst="rect">
            <a:avLst/>
          </a:prstGeom>
          <a:solidFill>
            <a:srgbClr val="FFC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Local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8F0CC90-EF99-764C-B5C5-092F8C1E5EA5}"/>
              </a:ext>
            </a:extLst>
          </p:cNvPr>
          <p:cNvSpPr/>
          <p:nvPr/>
        </p:nvSpPr>
        <p:spPr>
          <a:xfrm rot="16200000">
            <a:off x="8607721" y="1057449"/>
            <a:ext cx="720000" cy="197673"/>
          </a:xfrm>
          <a:prstGeom prst="rect">
            <a:avLst/>
          </a:prstGeom>
          <a:solidFill>
            <a:srgbClr val="00B05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378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Remote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218A96D-9C4C-1056-536D-9520E100C3A3}"/>
              </a:ext>
            </a:extLst>
          </p:cNvPr>
          <p:cNvSpPr/>
          <p:nvPr/>
        </p:nvSpPr>
        <p:spPr>
          <a:xfrm rot="16200000">
            <a:off x="8062760" y="3692640"/>
            <a:ext cx="1807686" cy="260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914378">
              <a:defRPr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Incident Response:</a:t>
            </a:r>
            <a:endParaRPr lang="en-CH" sz="1200" dirty="0">
              <a:solidFill>
                <a:schemeClr val="bg2">
                  <a:lumMod val="10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FE9FC22-12E3-17DC-60AF-FB21A802E2B0}"/>
              </a:ext>
            </a:extLst>
          </p:cNvPr>
          <p:cNvSpPr/>
          <p:nvPr/>
        </p:nvSpPr>
        <p:spPr>
          <a:xfrm rot="16200000">
            <a:off x="8607721" y="342523"/>
            <a:ext cx="720000" cy="19767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378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Pending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9E2AAF9-0742-81E7-FFE5-F7D81E689F9F}"/>
              </a:ext>
            </a:extLst>
          </p:cNvPr>
          <p:cNvSpPr/>
          <p:nvPr/>
        </p:nvSpPr>
        <p:spPr>
          <a:xfrm rot="16200000">
            <a:off x="-319283" y="399637"/>
            <a:ext cx="818729" cy="260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Zeek</a:t>
            </a:r>
            <a:endParaRPr lang="en-CH" sz="1200" dirty="0">
              <a:solidFill>
                <a:schemeClr val="bg2">
                  <a:lumMod val="10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819F969-57EB-A406-52C6-461A937BCCCB}"/>
              </a:ext>
            </a:extLst>
          </p:cNvPr>
          <p:cNvSpPr/>
          <p:nvPr/>
        </p:nvSpPr>
        <p:spPr>
          <a:xfrm rot="16200000">
            <a:off x="-557633" y="1094905"/>
            <a:ext cx="1282776" cy="3605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auditbeat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/Falco</a:t>
            </a:r>
            <a:endParaRPr lang="en-CH" sz="1350" dirty="0">
              <a:solidFill>
                <a:schemeClr val="bg2">
                  <a:lumMod val="10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85AC30B-4D33-B597-38D1-50E5CDF08E49}"/>
              </a:ext>
            </a:extLst>
          </p:cNvPr>
          <p:cNvSpPr/>
          <p:nvPr/>
        </p:nvSpPr>
        <p:spPr>
          <a:xfrm rot="16200000">
            <a:off x="-391785" y="2154348"/>
            <a:ext cx="936310" cy="260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packetbeat</a:t>
            </a:r>
            <a:endParaRPr lang="en-CH" sz="1200" dirty="0">
              <a:solidFill>
                <a:schemeClr val="bg2">
                  <a:lumMod val="10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AE65D5C-E819-6EEB-E0B0-7918052046DB}"/>
              </a:ext>
            </a:extLst>
          </p:cNvPr>
          <p:cNvSpPr/>
          <p:nvPr/>
        </p:nvSpPr>
        <p:spPr>
          <a:xfrm rot="16200000">
            <a:off x="-586341" y="3073057"/>
            <a:ext cx="1346455" cy="3542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auditbeat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./Falco</a:t>
            </a:r>
            <a:endParaRPr lang="en-CH" sz="1350" dirty="0">
              <a:solidFill>
                <a:schemeClr val="bg2">
                  <a:lumMod val="10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61D2397-CD39-DBF6-6140-741CA4E5BE18}"/>
              </a:ext>
            </a:extLst>
          </p:cNvPr>
          <p:cNvSpPr/>
          <p:nvPr/>
        </p:nvSpPr>
        <p:spPr>
          <a:xfrm rot="16200000">
            <a:off x="-320157" y="3909059"/>
            <a:ext cx="818729" cy="260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Zeek</a:t>
            </a:r>
            <a:endParaRPr lang="en-CH" sz="1200" dirty="0">
              <a:solidFill>
                <a:schemeClr val="bg2">
                  <a:lumMod val="10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1A81823-0AA9-2D22-79BF-5EAC7741FC82}"/>
              </a:ext>
            </a:extLst>
          </p:cNvPr>
          <p:cNvSpPr txBox="1"/>
          <p:nvPr/>
        </p:nvSpPr>
        <p:spPr>
          <a:xfrm rot="16200000">
            <a:off x="1907216" y="1966771"/>
            <a:ext cx="670376" cy="30008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85783">
              <a:defRPr/>
            </a:pPr>
            <a:r>
              <a:rPr lang="en-US" sz="1350" dirty="0">
                <a:solidFill>
                  <a:prstClr val="black"/>
                </a:solidFill>
                <a:latin typeface="Aptos" panose="020B0004020202020204" pitchFamily="34" charset="0"/>
              </a:rPr>
              <a:t>HTTPS</a:t>
            </a:r>
            <a:endParaRPr lang="en-CH" sz="1350" dirty="0">
              <a:solidFill>
                <a:prstClr val="black"/>
              </a:solidFill>
              <a:latin typeface="Aptos" panose="020B00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E21BA24-F469-8CFF-F8BC-60AF8B2C50AE}"/>
              </a:ext>
            </a:extLst>
          </p:cNvPr>
          <p:cNvSpPr txBox="1"/>
          <p:nvPr/>
        </p:nvSpPr>
        <p:spPr>
          <a:xfrm rot="16200000">
            <a:off x="2292818" y="1887750"/>
            <a:ext cx="502061" cy="30008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85783">
              <a:defRPr/>
            </a:pPr>
            <a:r>
              <a:rPr lang="en-US" sz="1350" dirty="0">
                <a:solidFill>
                  <a:prstClr val="black"/>
                </a:solidFill>
                <a:latin typeface="Aptos" panose="020B0004020202020204" pitchFamily="34" charset="0"/>
              </a:rPr>
              <a:t>SSH</a:t>
            </a:r>
            <a:endParaRPr lang="en-CH" sz="1350" dirty="0">
              <a:solidFill>
                <a:prstClr val="black"/>
              </a:solidFill>
              <a:latin typeface="Aptos" panose="020B00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F166B2F-69D1-28F0-07C9-D432FEA00380}"/>
              </a:ext>
            </a:extLst>
          </p:cNvPr>
          <p:cNvSpPr txBox="1"/>
          <p:nvPr/>
        </p:nvSpPr>
        <p:spPr>
          <a:xfrm>
            <a:off x="145032" y="1838623"/>
            <a:ext cx="1444248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defTabSz="685783">
              <a:defRPr/>
            </a:pPr>
            <a:r>
              <a:rPr lang="en-US" sz="2400" b="1" dirty="0">
                <a:solidFill>
                  <a:srgbClr val="3861AA"/>
                </a:solidFill>
                <a:latin typeface="Aptos" panose="020B0004020202020204" pitchFamily="34" charset="0"/>
              </a:rPr>
              <a:t>Campus</a:t>
            </a:r>
            <a:endParaRPr lang="en-CH" sz="2400" b="1" dirty="0">
              <a:solidFill>
                <a:srgbClr val="3861AA"/>
              </a:solidFill>
              <a:latin typeface="Aptos" panose="020B00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F7C5E6E-FE39-D9ED-CDC4-A59699BB38EE}"/>
              </a:ext>
            </a:extLst>
          </p:cNvPr>
          <p:cNvSpPr txBox="1"/>
          <p:nvPr/>
        </p:nvSpPr>
        <p:spPr>
          <a:xfrm>
            <a:off x="143099" y="80611"/>
            <a:ext cx="1444247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783">
              <a:defRPr/>
            </a:pPr>
            <a:r>
              <a:rPr lang="en-US" sz="2400" b="1" dirty="0">
                <a:solidFill>
                  <a:srgbClr val="3861AA"/>
                </a:solidFill>
                <a:latin typeface="Aptos" panose="02110004020202020204"/>
              </a:rPr>
              <a:t>Internet</a:t>
            </a:r>
            <a:endParaRPr lang="en-CH" sz="2400" b="1" dirty="0">
              <a:solidFill>
                <a:srgbClr val="3861AA"/>
              </a:solidFill>
              <a:latin typeface="Aptos" panose="02110004020202020204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1AB2F96-0E80-D310-5D7C-393DCAA4E88D}"/>
              </a:ext>
            </a:extLst>
          </p:cNvPr>
          <p:cNvSpPr txBox="1"/>
          <p:nvPr/>
        </p:nvSpPr>
        <p:spPr>
          <a:xfrm flipH="1">
            <a:off x="177431" y="3968786"/>
            <a:ext cx="2981889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783">
              <a:defRPr/>
            </a:pPr>
            <a:r>
              <a:rPr lang="en-US" sz="2400" b="1" dirty="0">
                <a:solidFill>
                  <a:srgbClr val="3861AA"/>
                </a:solidFill>
                <a:latin typeface="Aptos" panose="020B0004020202020204" pitchFamily="34" charset="0"/>
              </a:rPr>
              <a:t>Technical Network</a:t>
            </a:r>
            <a:endParaRPr lang="en-CH" sz="2400" b="1" dirty="0">
              <a:solidFill>
                <a:srgbClr val="3861AA"/>
              </a:solidFill>
              <a:latin typeface="Aptos" panose="020B0004020202020204" pitchFamily="34" charset="0"/>
            </a:endParaRPr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525D45F2-EFD9-E7AB-81DD-32B7710898FA}"/>
              </a:ext>
            </a:extLst>
          </p:cNvPr>
          <p:cNvSpPr/>
          <p:nvPr/>
        </p:nvSpPr>
        <p:spPr>
          <a:xfrm>
            <a:off x="3134905" y="319400"/>
            <a:ext cx="706931" cy="363474"/>
          </a:xfrm>
          <a:prstGeom prst="leftArrow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2026?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C0DC389-0DF4-ACEC-EFA0-3FDA6C83644E}"/>
              </a:ext>
            </a:extLst>
          </p:cNvPr>
          <p:cNvSpPr/>
          <p:nvPr/>
        </p:nvSpPr>
        <p:spPr>
          <a:xfrm>
            <a:off x="2534655" y="2917808"/>
            <a:ext cx="946526" cy="70406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SSO-2FA</a:t>
            </a:r>
            <a:b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</a:b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ROG</a:t>
            </a:r>
            <a:endParaRPr lang="en-CH" sz="135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7935E0C-C14D-29D3-1AAC-6DFBA23D4E66}"/>
              </a:ext>
            </a:extLst>
          </p:cNvPr>
          <p:cNvCxnSpPr>
            <a:cxnSpLocks/>
            <a:stCxn id="30" idx="0"/>
          </p:cNvCxnSpPr>
          <p:nvPr/>
        </p:nvCxnSpPr>
        <p:spPr>
          <a:xfrm flipV="1">
            <a:off x="3007918" y="519367"/>
            <a:ext cx="1222" cy="2398441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06A431B-2F48-93EA-BA2B-1B96C225890D}"/>
              </a:ext>
            </a:extLst>
          </p:cNvPr>
          <p:cNvCxnSpPr>
            <a:cxnSpLocks/>
          </p:cNvCxnSpPr>
          <p:nvPr/>
        </p:nvCxnSpPr>
        <p:spPr>
          <a:xfrm flipH="1" flipV="1">
            <a:off x="2748280" y="2262595"/>
            <a:ext cx="172720" cy="590466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Multiplication Sign 5">
            <a:extLst>
              <a:ext uri="{FF2B5EF4-FFF2-40B4-BE49-F238E27FC236}">
                <a16:creationId xmlns:a16="http://schemas.microsoft.com/office/drawing/2014/main" id="{A1FD170C-40C8-8F61-3DCA-BB52BC144081}"/>
              </a:ext>
            </a:extLst>
          </p:cNvPr>
          <p:cNvSpPr/>
          <p:nvPr/>
        </p:nvSpPr>
        <p:spPr>
          <a:xfrm>
            <a:off x="2804119" y="290925"/>
            <a:ext cx="418887" cy="414629"/>
          </a:xfrm>
          <a:prstGeom prst="mathMultiply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endParaRPr lang="en-CH" sz="135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CC853B2-F2FC-80F3-37B4-E4FA2D56E4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8630" y="3346499"/>
            <a:ext cx="263242" cy="259951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0F7A34D4-9D6B-E06D-001B-FC034F2220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0742" y="3354181"/>
            <a:ext cx="263242" cy="259951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114AF98-9393-112E-C993-5102956FE390}"/>
              </a:ext>
            </a:extLst>
          </p:cNvPr>
          <p:cNvCxnSpPr>
            <a:cxnSpLocks/>
          </p:cNvCxnSpPr>
          <p:nvPr/>
        </p:nvCxnSpPr>
        <p:spPr>
          <a:xfrm>
            <a:off x="3016464" y="3618289"/>
            <a:ext cx="0" cy="401660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357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3" grpId="0" animBg="1"/>
      <p:bldP spid="40" grpId="0"/>
      <p:bldP spid="41" grpId="0"/>
      <p:bldP spid="7" grpId="0" animBg="1"/>
      <p:bldP spid="30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E6A913-1C7A-E518-98C7-6C45EFB194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DBD21-54EE-4D6C-37E5-F03CBB990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6633" y="4622400"/>
            <a:ext cx="6547367" cy="521100"/>
          </a:xfrm>
        </p:spPr>
        <p:txBody>
          <a:bodyPr>
            <a:normAutofit/>
          </a:bodyPr>
          <a:lstStyle/>
          <a:p>
            <a:r>
              <a:rPr lang="en-US" dirty="0"/>
              <a:t>(Too?) Many RDP ways into CERN?</a:t>
            </a:r>
            <a:endParaRPr lang="en-CH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F75854A-0D68-2339-8E2E-41B6F0862028}"/>
              </a:ext>
            </a:extLst>
          </p:cNvPr>
          <p:cNvCxnSpPr>
            <a:cxnSpLocks/>
          </p:cNvCxnSpPr>
          <p:nvPr/>
        </p:nvCxnSpPr>
        <p:spPr>
          <a:xfrm flipV="1">
            <a:off x="255088" y="2245778"/>
            <a:ext cx="7686993" cy="6367"/>
          </a:xfrm>
          <a:prstGeom prst="line">
            <a:avLst/>
          </a:prstGeom>
          <a:ln w="31750">
            <a:solidFill>
              <a:srgbClr val="FF000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29A92AE-0F65-0173-1246-1D611FF2F89A}"/>
              </a:ext>
            </a:extLst>
          </p:cNvPr>
          <p:cNvCxnSpPr>
            <a:cxnSpLocks/>
          </p:cNvCxnSpPr>
          <p:nvPr/>
        </p:nvCxnSpPr>
        <p:spPr>
          <a:xfrm flipV="1">
            <a:off x="241297" y="493246"/>
            <a:ext cx="8245291" cy="15782"/>
          </a:xfrm>
          <a:prstGeom prst="line">
            <a:avLst/>
          </a:prstGeom>
          <a:ln w="31750">
            <a:solidFill>
              <a:srgbClr val="FF000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11057DD6-7380-2FA1-636B-38B622600D06}"/>
              </a:ext>
            </a:extLst>
          </p:cNvPr>
          <p:cNvSpPr/>
          <p:nvPr/>
        </p:nvSpPr>
        <p:spPr>
          <a:xfrm>
            <a:off x="3168134" y="1126882"/>
            <a:ext cx="955800" cy="693841"/>
          </a:xfrm>
          <a:prstGeom prst="rect">
            <a:avLst/>
          </a:prstGeom>
          <a:solidFill>
            <a:srgbClr val="00B050"/>
          </a:solidFill>
          <a:effectLst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1FA CERNTS</a:t>
            </a:r>
            <a:endParaRPr lang="en-CH" sz="135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0CCD8C0-E48D-A1FE-0E1F-80CE17F4AB0F}"/>
              </a:ext>
            </a:extLst>
          </p:cNvPr>
          <p:cNvSpPr/>
          <p:nvPr/>
        </p:nvSpPr>
        <p:spPr>
          <a:xfrm>
            <a:off x="4442832" y="1125110"/>
            <a:ext cx="955800" cy="693842"/>
          </a:xfrm>
          <a:prstGeom prst="rect">
            <a:avLst/>
          </a:prstGeom>
          <a:solidFill>
            <a:srgbClr val="FF000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SSO-2FA</a:t>
            </a:r>
            <a:b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</a:br>
            <a:r>
              <a:rPr lang="en-US" sz="1350" dirty="0" err="1">
                <a:solidFill>
                  <a:prstClr val="white"/>
                </a:solidFill>
                <a:latin typeface="Aptos" panose="020B0004020202020204" pitchFamily="34" charset="0"/>
              </a:rPr>
              <a:t>xRDP</a:t>
            </a: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 GW </a:t>
            </a:r>
            <a:endParaRPr lang="en-CH" sz="135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A1378DE-FB8C-1CF7-511F-E51F745CFAAC}"/>
              </a:ext>
            </a:extLst>
          </p:cNvPr>
          <p:cNvCxnSpPr>
            <a:cxnSpLocks/>
            <a:stCxn id="42" idx="0"/>
          </p:cNvCxnSpPr>
          <p:nvPr/>
        </p:nvCxnSpPr>
        <p:spPr>
          <a:xfrm flipH="1" flipV="1">
            <a:off x="4908089" y="498358"/>
            <a:ext cx="12643" cy="626752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6" name="Arrow: Right 45">
            <a:extLst>
              <a:ext uri="{FF2B5EF4-FFF2-40B4-BE49-F238E27FC236}">
                <a16:creationId xmlns:a16="http://schemas.microsoft.com/office/drawing/2014/main" id="{328171EE-C767-397D-3D36-F1E6BB34F755}"/>
              </a:ext>
            </a:extLst>
          </p:cNvPr>
          <p:cNvSpPr/>
          <p:nvPr/>
        </p:nvSpPr>
        <p:spPr>
          <a:xfrm rot="2757919">
            <a:off x="4085664" y="886558"/>
            <a:ext cx="587818" cy="363474"/>
          </a:xfrm>
          <a:prstGeom prst="rightArrow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Now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6002E2E-1705-AAE1-AAB9-1A33D559DA9E}"/>
              </a:ext>
            </a:extLst>
          </p:cNvPr>
          <p:cNvSpPr/>
          <p:nvPr/>
        </p:nvSpPr>
        <p:spPr>
          <a:xfrm>
            <a:off x="5684203" y="1125938"/>
            <a:ext cx="955800" cy="690444"/>
          </a:xfrm>
          <a:prstGeom prst="rect">
            <a:avLst/>
          </a:prstGeom>
          <a:solidFill>
            <a:srgbClr val="FF0000"/>
          </a:solidFill>
          <a:ln>
            <a:solidFill>
              <a:schemeClr val="bg2">
                <a:lumMod val="10000"/>
              </a:schemeClr>
            </a:solidFill>
            <a:tailEnd type="stealth" w="lg" len="lg"/>
          </a:ln>
          <a:effectLst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SSO-2FA</a:t>
            </a:r>
            <a:b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</a:b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VPN</a:t>
            </a:r>
            <a:endParaRPr lang="en-CH" sz="135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C430725-FEF5-C34D-4084-0E300CD6445C}"/>
              </a:ext>
            </a:extLst>
          </p:cNvPr>
          <p:cNvSpPr txBox="1"/>
          <p:nvPr/>
        </p:nvSpPr>
        <p:spPr>
          <a:xfrm rot="16200000">
            <a:off x="5746357" y="603337"/>
            <a:ext cx="552524" cy="30008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85783">
              <a:defRPr/>
            </a:pPr>
            <a:r>
              <a:rPr lang="en-US" sz="1350" dirty="0">
                <a:solidFill>
                  <a:prstClr val="black"/>
                </a:solidFill>
                <a:latin typeface="Aptos" panose="020B0004020202020204" pitchFamily="34" charset="0"/>
              </a:rPr>
              <a:t>[any]</a:t>
            </a:r>
            <a:endParaRPr lang="en-CH" sz="1350" dirty="0">
              <a:solidFill>
                <a:prstClr val="black"/>
              </a:solidFill>
              <a:latin typeface="Aptos" panose="020B0004020202020204" pitchFamily="34" charset="0"/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199E4155-F473-A2F0-61A8-C2D5D21681BC}"/>
              </a:ext>
            </a:extLst>
          </p:cNvPr>
          <p:cNvCxnSpPr>
            <a:cxnSpLocks/>
            <a:stCxn id="49" idx="0"/>
          </p:cNvCxnSpPr>
          <p:nvPr/>
        </p:nvCxnSpPr>
        <p:spPr>
          <a:xfrm flipV="1">
            <a:off x="6162103" y="501218"/>
            <a:ext cx="0" cy="624720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66B838D-9182-74F8-2B90-2974DBBD20E9}"/>
              </a:ext>
            </a:extLst>
          </p:cNvPr>
          <p:cNvCxnSpPr>
            <a:cxnSpLocks/>
            <a:endCxn id="49" idx="2"/>
          </p:cNvCxnSpPr>
          <p:nvPr/>
        </p:nvCxnSpPr>
        <p:spPr>
          <a:xfrm flipV="1">
            <a:off x="6162103" y="1816382"/>
            <a:ext cx="0" cy="429396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54" name="Arrow: Right 53">
            <a:extLst>
              <a:ext uri="{FF2B5EF4-FFF2-40B4-BE49-F238E27FC236}">
                <a16:creationId xmlns:a16="http://schemas.microsoft.com/office/drawing/2014/main" id="{BDE3808C-46A7-7E34-0A63-FA484D3E4196}"/>
              </a:ext>
            </a:extLst>
          </p:cNvPr>
          <p:cNvSpPr/>
          <p:nvPr/>
        </p:nvSpPr>
        <p:spPr>
          <a:xfrm rot="2757919">
            <a:off x="5210085" y="853057"/>
            <a:ext cx="700967" cy="363474"/>
          </a:xfrm>
          <a:prstGeom prst="rightArrow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783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Q1 2026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48A54AD-0C1F-73EC-C247-7FA3E28AC532}"/>
              </a:ext>
            </a:extLst>
          </p:cNvPr>
          <p:cNvCxnSpPr>
            <a:cxnSpLocks/>
            <a:stCxn id="23" idx="0"/>
          </p:cNvCxnSpPr>
          <p:nvPr/>
        </p:nvCxnSpPr>
        <p:spPr>
          <a:xfrm flipH="1" flipV="1">
            <a:off x="3637655" y="512999"/>
            <a:ext cx="8379" cy="613883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7" name="Multiplication Sign 76">
            <a:extLst>
              <a:ext uri="{FF2B5EF4-FFF2-40B4-BE49-F238E27FC236}">
                <a16:creationId xmlns:a16="http://schemas.microsoft.com/office/drawing/2014/main" id="{E191D3B4-D263-C8C0-4341-AAA554BBF171}"/>
              </a:ext>
            </a:extLst>
          </p:cNvPr>
          <p:cNvSpPr/>
          <p:nvPr/>
        </p:nvSpPr>
        <p:spPr>
          <a:xfrm>
            <a:off x="3433017" y="291044"/>
            <a:ext cx="418887" cy="414629"/>
          </a:xfrm>
          <a:prstGeom prst="mathMultiply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endParaRPr lang="en-CH" sz="135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78" name="Arrow: Left 77">
            <a:extLst>
              <a:ext uri="{FF2B5EF4-FFF2-40B4-BE49-F238E27FC236}">
                <a16:creationId xmlns:a16="http://schemas.microsoft.com/office/drawing/2014/main" id="{345B09D8-B808-0896-4AEB-6C56C9234E03}"/>
              </a:ext>
            </a:extLst>
          </p:cNvPr>
          <p:cNvSpPr/>
          <p:nvPr/>
        </p:nvSpPr>
        <p:spPr>
          <a:xfrm>
            <a:off x="3763934" y="318910"/>
            <a:ext cx="605365" cy="363474"/>
          </a:xfrm>
          <a:prstGeom prst="leftArrow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2026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56C74DD-5BE3-80EF-745E-92FEAFD3B04E}"/>
              </a:ext>
            </a:extLst>
          </p:cNvPr>
          <p:cNvCxnSpPr>
            <a:cxnSpLocks/>
          </p:cNvCxnSpPr>
          <p:nvPr/>
        </p:nvCxnSpPr>
        <p:spPr>
          <a:xfrm>
            <a:off x="3651114" y="1820723"/>
            <a:ext cx="0" cy="425055"/>
          </a:xfrm>
          <a:prstGeom prst="straightConnector1">
            <a:avLst/>
          </a:prstGeom>
          <a:ln>
            <a:solidFill>
              <a:srgbClr val="FF000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8DD7523-D243-D71B-C45A-3C933E77059D}"/>
              </a:ext>
            </a:extLst>
          </p:cNvPr>
          <p:cNvCxnSpPr>
            <a:cxnSpLocks/>
            <a:stCxn id="42" idx="2"/>
          </p:cNvCxnSpPr>
          <p:nvPr/>
        </p:nvCxnSpPr>
        <p:spPr>
          <a:xfrm>
            <a:off x="4920732" y="1818952"/>
            <a:ext cx="0" cy="426826"/>
          </a:xfrm>
          <a:prstGeom prst="straightConnector1">
            <a:avLst/>
          </a:prstGeom>
          <a:ln>
            <a:solidFill>
              <a:srgbClr val="FF000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1937FFBD-D9C3-0CB6-1943-7F131CBD3769}"/>
              </a:ext>
            </a:extLst>
          </p:cNvPr>
          <p:cNvSpPr/>
          <p:nvPr/>
        </p:nvSpPr>
        <p:spPr>
          <a:xfrm>
            <a:off x="5074528" y="2925701"/>
            <a:ext cx="955800" cy="696172"/>
          </a:xfrm>
          <a:prstGeom prst="rect">
            <a:avLst/>
          </a:prstGeom>
          <a:solidFill>
            <a:srgbClr val="FFC000"/>
          </a:solidFill>
          <a:effectLst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1FA</a:t>
            </a:r>
            <a:b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</a:b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Win VPC</a:t>
            </a:r>
            <a:endParaRPr lang="en-CH" sz="135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44694510-EA60-6433-9504-164200A25AED}"/>
              </a:ext>
            </a:extLst>
          </p:cNvPr>
          <p:cNvCxnSpPr>
            <a:cxnSpLocks/>
            <a:endCxn id="82" idx="0"/>
          </p:cNvCxnSpPr>
          <p:nvPr/>
        </p:nvCxnSpPr>
        <p:spPr>
          <a:xfrm>
            <a:off x="5551050" y="2261452"/>
            <a:ext cx="1378" cy="664249"/>
          </a:xfrm>
          <a:prstGeom prst="straightConnector1">
            <a:avLst/>
          </a:prstGeom>
          <a:ln>
            <a:solidFill>
              <a:srgbClr val="FF000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ABB383A7-6878-060E-8CAE-368E0A6490F0}"/>
              </a:ext>
            </a:extLst>
          </p:cNvPr>
          <p:cNvCxnSpPr>
            <a:cxnSpLocks/>
          </p:cNvCxnSpPr>
          <p:nvPr/>
        </p:nvCxnSpPr>
        <p:spPr>
          <a:xfrm flipH="1" flipV="1">
            <a:off x="5013960" y="1838623"/>
            <a:ext cx="472440" cy="1045894"/>
          </a:xfrm>
          <a:prstGeom prst="straightConnector1">
            <a:avLst/>
          </a:prstGeom>
          <a:ln>
            <a:solidFill>
              <a:srgbClr val="FF000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1D4DB899-E2BE-48C0-D88F-422C7E619915}"/>
              </a:ext>
            </a:extLst>
          </p:cNvPr>
          <p:cNvSpPr/>
          <p:nvPr/>
        </p:nvSpPr>
        <p:spPr>
          <a:xfrm>
            <a:off x="2534655" y="2917808"/>
            <a:ext cx="946526" cy="70406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SSO-2FA   </a:t>
            </a:r>
            <a:b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</a:b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ROG</a:t>
            </a:r>
            <a:endParaRPr lang="en-CH" sz="135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9D47A54-E6CE-BD2E-72B3-E2513B0B6272}"/>
              </a:ext>
            </a:extLst>
          </p:cNvPr>
          <p:cNvCxnSpPr>
            <a:cxnSpLocks/>
            <a:stCxn id="30" idx="0"/>
          </p:cNvCxnSpPr>
          <p:nvPr/>
        </p:nvCxnSpPr>
        <p:spPr>
          <a:xfrm flipV="1">
            <a:off x="3007918" y="519367"/>
            <a:ext cx="1222" cy="2398441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51CFB22-9A14-9206-70C7-7CFEF08BE0B1}"/>
              </a:ext>
            </a:extLst>
          </p:cNvPr>
          <p:cNvSpPr txBox="1"/>
          <p:nvPr/>
        </p:nvSpPr>
        <p:spPr>
          <a:xfrm rot="16200000">
            <a:off x="2831113" y="2421736"/>
            <a:ext cx="670376" cy="30008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85783">
              <a:defRPr/>
            </a:pPr>
            <a:r>
              <a:rPr lang="en-US" sz="1350" dirty="0">
                <a:solidFill>
                  <a:prstClr val="black"/>
                </a:solidFill>
                <a:latin typeface="Aptos" panose="020B0004020202020204" pitchFamily="34" charset="0"/>
              </a:rPr>
              <a:t>HTTPS</a:t>
            </a:r>
            <a:endParaRPr lang="en-CH" sz="1350" dirty="0">
              <a:solidFill>
                <a:prstClr val="black"/>
              </a:solidFill>
              <a:latin typeface="Aptos" panose="020B0004020202020204" pitchFamily="34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3EE4193-8CE0-2BEE-8582-2D657E20D5C3}"/>
              </a:ext>
            </a:extLst>
          </p:cNvPr>
          <p:cNvSpPr/>
          <p:nvPr/>
        </p:nvSpPr>
        <p:spPr>
          <a:xfrm>
            <a:off x="3801410" y="2926285"/>
            <a:ext cx="955800" cy="695587"/>
          </a:xfrm>
          <a:prstGeom prst="rect">
            <a:avLst/>
          </a:prstGeom>
          <a:solidFill>
            <a:srgbClr val="00B050"/>
          </a:solidFill>
          <a:effectLst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1FA</a:t>
            </a:r>
            <a:b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</a:b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TN WTS</a:t>
            </a:r>
            <a:endParaRPr lang="en-CH" sz="135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9C962AF8-0813-E5CA-6E27-E742EE519186}"/>
              </a:ext>
            </a:extLst>
          </p:cNvPr>
          <p:cNvCxnSpPr>
            <a:cxnSpLocks/>
            <a:endCxn id="62" idx="0"/>
          </p:cNvCxnSpPr>
          <p:nvPr/>
        </p:nvCxnSpPr>
        <p:spPr>
          <a:xfrm>
            <a:off x="4271815" y="2253957"/>
            <a:ext cx="7495" cy="672328"/>
          </a:xfrm>
          <a:prstGeom prst="straightConnector1">
            <a:avLst/>
          </a:prstGeom>
          <a:ln>
            <a:solidFill>
              <a:srgbClr val="FF000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6" name="Multiplication Sign 75">
            <a:extLst>
              <a:ext uri="{FF2B5EF4-FFF2-40B4-BE49-F238E27FC236}">
                <a16:creationId xmlns:a16="http://schemas.microsoft.com/office/drawing/2014/main" id="{64008227-DCEA-E878-09FE-444458109AF6}"/>
              </a:ext>
            </a:extLst>
          </p:cNvPr>
          <p:cNvSpPr/>
          <p:nvPr/>
        </p:nvSpPr>
        <p:spPr>
          <a:xfrm>
            <a:off x="4063688" y="2348848"/>
            <a:ext cx="418887" cy="414629"/>
          </a:xfrm>
          <a:prstGeom prst="mathMultiply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endParaRPr lang="en-CH" sz="135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93" name="Arrow: Left 92">
            <a:extLst>
              <a:ext uri="{FF2B5EF4-FFF2-40B4-BE49-F238E27FC236}">
                <a16:creationId xmlns:a16="http://schemas.microsoft.com/office/drawing/2014/main" id="{247AC68F-84DE-5CAD-398D-1BA2F7E8F609}"/>
              </a:ext>
            </a:extLst>
          </p:cNvPr>
          <p:cNvSpPr/>
          <p:nvPr/>
        </p:nvSpPr>
        <p:spPr>
          <a:xfrm flipH="1">
            <a:off x="3585015" y="2374425"/>
            <a:ext cx="578599" cy="363474"/>
          </a:xfrm>
          <a:prstGeom prst="leftArrow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Now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2E13370B-5D66-AC18-523D-B42765FA8ECA}"/>
              </a:ext>
            </a:extLst>
          </p:cNvPr>
          <p:cNvCxnSpPr>
            <a:cxnSpLocks/>
          </p:cNvCxnSpPr>
          <p:nvPr/>
        </p:nvCxnSpPr>
        <p:spPr>
          <a:xfrm flipV="1">
            <a:off x="4399280" y="1838623"/>
            <a:ext cx="1631048" cy="1068342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87" name="Multiplication Sign 86">
            <a:extLst>
              <a:ext uri="{FF2B5EF4-FFF2-40B4-BE49-F238E27FC236}">
                <a16:creationId xmlns:a16="http://schemas.microsoft.com/office/drawing/2014/main" id="{761A6C07-3376-BC92-5C0F-6CD7285683A9}"/>
              </a:ext>
            </a:extLst>
          </p:cNvPr>
          <p:cNvSpPr/>
          <p:nvPr/>
        </p:nvSpPr>
        <p:spPr>
          <a:xfrm>
            <a:off x="5346421" y="2351485"/>
            <a:ext cx="418887" cy="414629"/>
          </a:xfrm>
          <a:prstGeom prst="mathMultiply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endParaRPr lang="en-CH" sz="135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91" name="Arrow: Right 90">
            <a:extLst>
              <a:ext uri="{FF2B5EF4-FFF2-40B4-BE49-F238E27FC236}">
                <a16:creationId xmlns:a16="http://schemas.microsoft.com/office/drawing/2014/main" id="{94156DC1-33DC-F670-71CB-5DD2A919AE87}"/>
              </a:ext>
            </a:extLst>
          </p:cNvPr>
          <p:cNvSpPr/>
          <p:nvPr/>
        </p:nvSpPr>
        <p:spPr>
          <a:xfrm>
            <a:off x="4622162" y="2378046"/>
            <a:ext cx="825525" cy="363474"/>
          </a:xfrm>
          <a:prstGeom prst="rightArrow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Q2 2026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213C7EDB-43C4-EFED-100A-4F1BF3BD1860}"/>
              </a:ext>
            </a:extLst>
          </p:cNvPr>
          <p:cNvCxnSpPr>
            <a:cxnSpLocks/>
          </p:cNvCxnSpPr>
          <p:nvPr/>
        </p:nvCxnSpPr>
        <p:spPr>
          <a:xfrm flipV="1">
            <a:off x="4343400" y="1838623"/>
            <a:ext cx="492760" cy="1038399"/>
          </a:xfrm>
          <a:prstGeom prst="straightConnector1">
            <a:avLst/>
          </a:prstGeom>
          <a:ln>
            <a:solidFill>
              <a:srgbClr val="FF000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1" name="Rectangle 120">
            <a:extLst>
              <a:ext uri="{FF2B5EF4-FFF2-40B4-BE49-F238E27FC236}">
                <a16:creationId xmlns:a16="http://schemas.microsoft.com/office/drawing/2014/main" id="{D59696F7-0EF1-34F1-78F2-9E4228566063}"/>
              </a:ext>
            </a:extLst>
          </p:cNvPr>
          <p:cNvSpPr/>
          <p:nvPr/>
        </p:nvSpPr>
        <p:spPr>
          <a:xfrm rot="16200000">
            <a:off x="8608794" y="2497362"/>
            <a:ext cx="720000" cy="197673"/>
          </a:xfrm>
          <a:prstGeom prst="rect">
            <a:avLst/>
          </a:prstGeom>
          <a:solidFill>
            <a:srgbClr val="FF0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Blind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B2EE4F3F-3260-6908-E4B7-B557EFC7EF6B}"/>
              </a:ext>
            </a:extLst>
          </p:cNvPr>
          <p:cNvSpPr/>
          <p:nvPr/>
        </p:nvSpPr>
        <p:spPr>
          <a:xfrm rot="16200000">
            <a:off x="8608794" y="1773845"/>
            <a:ext cx="720000" cy="197673"/>
          </a:xfrm>
          <a:prstGeom prst="rect">
            <a:avLst/>
          </a:prstGeom>
          <a:solidFill>
            <a:srgbClr val="FFC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Local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1FF2838E-F808-6B08-AC7F-E5E23F2C5486}"/>
              </a:ext>
            </a:extLst>
          </p:cNvPr>
          <p:cNvSpPr/>
          <p:nvPr/>
        </p:nvSpPr>
        <p:spPr>
          <a:xfrm rot="16200000">
            <a:off x="8607721" y="1057449"/>
            <a:ext cx="720000" cy="197673"/>
          </a:xfrm>
          <a:prstGeom prst="rect">
            <a:avLst/>
          </a:prstGeom>
          <a:solidFill>
            <a:srgbClr val="00B05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378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Remote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9916177A-896D-151B-A9DE-A77018A15CB9}"/>
              </a:ext>
            </a:extLst>
          </p:cNvPr>
          <p:cNvSpPr/>
          <p:nvPr/>
        </p:nvSpPr>
        <p:spPr>
          <a:xfrm rot="16200000">
            <a:off x="8062760" y="3692640"/>
            <a:ext cx="1807686" cy="260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914378">
              <a:defRPr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Incident Response:</a:t>
            </a:r>
            <a:endParaRPr lang="en-CH" sz="1200" dirty="0">
              <a:solidFill>
                <a:schemeClr val="bg2">
                  <a:lumMod val="10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B982361F-5667-8FD9-421E-F7A333B71868}"/>
              </a:ext>
            </a:extLst>
          </p:cNvPr>
          <p:cNvSpPr/>
          <p:nvPr/>
        </p:nvSpPr>
        <p:spPr>
          <a:xfrm rot="16200000">
            <a:off x="8607721" y="333558"/>
            <a:ext cx="720000" cy="19767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378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Pending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B0B2843A-63F4-6533-E8C6-A8DEAF9DD208}"/>
              </a:ext>
            </a:extLst>
          </p:cNvPr>
          <p:cNvSpPr txBox="1"/>
          <p:nvPr/>
        </p:nvSpPr>
        <p:spPr>
          <a:xfrm>
            <a:off x="145032" y="1838623"/>
            <a:ext cx="1444248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defTabSz="685783">
              <a:defRPr/>
            </a:pPr>
            <a:r>
              <a:rPr lang="en-US" sz="2400" b="1" dirty="0">
                <a:solidFill>
                  <a:srgbClr val="3861AA"/>
                </a:solidFill>
                <a:latin typeface="Aptos" panose="020B0004020202020204" pitchFamily="34" charset="0"/>
              </a:rPr>
              <a:t>Campus</a:t>
            </a:r>
            <a:endParaRPr lang="en-CH" sz="2400" b="1" dirty="0">
              <a:solidFill>
                <a:srgbClr val="3861AA"/>
              </a:solidFill>
              <a:latin typeface="Aptos" panose="020B0004020202020204" pitchFamily="34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3AC78B10-ED8E-A402-C240-7F0E65D87449}"/>
              </a:ext>
            </a:extLst>
          </p:cNvPr>
          <p:cNvSpPr txBox="1"/>
          <p:nvPr/>
        </p:nvSpPr>
        <p:spPr>
          <a:xfrm>
            <a:off x="143099" y="80611"/>
            <a:ext cx="1444247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783">
              <a:defRPr/>
            </a:pPr>
            <a:r>
              <a:rPr lang="en-US" sz="2400" b="1" dirty="0">
                <a:solidFill>
                  <a:srgbClr val="3861AA"/>
                </a:solidFill>
                <a:latin typeface="Aptos" panose="02110004020202020204"/>
              </a:rPr>
              <a:t>Internet</a:t>
            </a:r>
            <a:endParaRPr lang="en-CH" sz="2400" b="1" dirty="0">
              <a:solidFill>
                <a:srgbClr val="3861AA"/>
              </a:solidFill>
              <a:latin typeface="Aptos" panose="02110004020202020204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F66016E-87E7-E168-0C7A-6A689A81EFEA}"/>
              </a:ext>
            </a:extLst>
          </p:cNvPr>
          <p:cNvSpPr txBox="1"/>
          <p:nvPr/>
        </p:nvSpPr>
        <p:spPr>
          <a:xfrm flipH="1">
            <a:off x="177431" y="3968786"/>
            <a:ext cx="2981889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783">
              <a:defRPr/>
            </a:pPr>
            <a:r>
              <a:rPr lang="en-US" sz="2400" b="1" dirty="0">
                <a:solidFill>
                  <a:srgbClr val="3861AA"/>
                </a:solidFill>
                <a:latin typeface="Aptos" panose="020B0004020202020204" pitchFamily="34" charset="0"/>
              </a:rPr>
              <a:t>Technical Network</a:t>
            </a:r>
            <a:endParaRPr lang="en-CH" sz="2400" b="1" dirty="0">
              <a:solidFill>
                <a:srgbClr val="3861AA"/>
              </a:solidFill>
              <a:latin typeface="Aptos" panose="020B0004020202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C4AB4BF-F6B4-9237-8596-1C68384367F1}"/>
              </a:ext>
            </a:extLst>
          </p:cNvPr>
          <p:cNvCxnSpPr>
            <a:cxnSpLocks/>
          </p:cNvCxnSpPr>
          <p:nvPr/>
        </p:nvCxnSpPr>
        <p:spPr>
          <a:xfrm>
            <a:off x="255088" y="4014796"/>
            <a:ext cx="6680805" cy="15754"/>
          </a:xfrm>
          <a:prstGeom prst="line">
            <a:avLst/>
          </a:prstGeom>
          <a:ln w="31750">
            <a:solidFill>
              <a:srgbClr val="FF000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2C189FA4-D496-E9ED-DD2F-29F08EBDEBEC}"/>
              </a:ext>
            </a:extLst>
          </p:cNvPr>
          <p:cNvCxnSpPr>
            <a:cxnSpLocks/>
          </p:cNvCxnSpPr>
          <p:nvPr/>
        </p:nvCxnSpPr>
        <p:spPr>
          <a:xfrm flipV="1">
            <a:off x="5623560" y="1896186"/>
            <a:ext cx="462280" cy="988331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01BD4F6-03F6-8F01-A954-E2ABC2BAEE28}"/>
              </a:ext>
            </a:extLst>
          </p:cNvPr>
          <p:cNvCxnSpPr>
            <a:cxnSpLocks/>
          </p:cNvCxnSpPr>
          <p:nvPr/>
        </p:nvCxnSpPr>
        <p:spPr>
          <a:xfrm flipH="1" flipV="1">
            <a:off x="2748280" y="2262595"/>
            <a:ext cx="172720" cy="590466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8E7E3F6-786A-6EF0-3056-8E0FFFFB426B}"/>
              </a:ext>
            </a:extLst>
          </p:cNvPr>
          <p:cNvSpPr/>
          <p:nvPr/>
        </p:nvSpPr>
        <p:spPr>
          <a:xfrm rot="16200000">
            <a:off x="-319283" y="399637"/>
            <a:ext cx="818729" cy="260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Zeek</a:t>
            </a:r>
            <a:endParaRPr lang="en-CH" sz="1200" dirty="0">
              <a:solidFill>
                <a:schemeClr val="bg2">
                  <a:lumMod val="10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BFF85F9-6132-FBAA-C01B-2FDE3C4A985C}"/>
              </a:ext>
            </a:extLst>
          </p:cNvPr>
          <p:cNvSpPr/>
          <p:nvPr/>
        </p:nvSpPr>
        <p:spPr>
          <a:xfrm rot="16200000">
            <a:off x="-557633" y="1094905"/>
            <a:ext cx="1282776" cy="3605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auditbeat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/Falco</a:t>
            </a:r>
            <a:endParaRPr lang="en-CH" sz="1350" dirty="0">
              <a:solidFill>
                <a:schemeClr val="bg2">
                  <a:lumMod val="10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1B1C9E-7F9E-59B9-7306-E79867172B78}"/>
              </a:ext>
            </a:extLst>
          </p:cNvPr>
          <p:cNvSpPr/>
          <p:nvPr/>
        </p:nvSpPr>
        <p:spPr>
          <a:xfrm rot="16200000">
            <a:off x="-391785" y="2154348"/>
            <a:ext cx="936310" cy="260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packetbeat</a:t>
            </a:r>
            <a:endParaRPr lang="en-CH" sz="1200" dirty="0">
              <a:solidFill>
                <a:schemeClr val="bg2">
                  <a:lumMod val="10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389CAD9-CE7D-FFD9-F96F-9C13AFAD260E}"/>
              </a:ext>
            </a:extLst>
          </p:cNvPr>
          <p:cNvSpPr/>
          <p:nvPr/>
        </p:nvSpPr>
        <p:spPr>
          <a:xfrm rot="16200000">
            <a:off x="-586341" y="3073057"/>
            <a:ext cx="1346455" cy="3542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auditbeat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./Falco</a:t>
            </a:r>
            <a:endParaRPr lang="en-CH" sz="1350" dirty="0">
              <a:solidFill>
                <a:schemeClr val="bg2">
                  <a:lumMod val="10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450DD31-6BD5-E008-5D5D-32C265D3BA24}"/>
              </a:ext>
            </a:extLst>
          </p:cNvPr>
          <p:cNvSpPr/>
          <p:nvPr/>
        </p:nvSpPr>
        <p:spPr>
          <a:xfrm rot="16200000">
            <a:off x="-320157" y="3909059"/>
            <a:ext cx="818729" cy="260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Zeek</a:t>
            </a:r>
            <a:endParaRPr lang="en-CH" sz="1200" dirty="0">
              <a:solidFill>
                <a:schemeClr val="bg2">
                  <a:lumMod val="10000"/>
                </a:schemeClr>
              </a:solidFill>
              <a:latin typeface="Aptos" panose="020B0004020202020204" pitchFamily="34" charset="0"/>
            </a:endParaRP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6087CAD-AC6B-5D8F-85E6-C7BD2C7EA72E}"/>
              </a:ext>
            </a:extLst>
          </p:cNvPr>
          <p:cNvCxnSpPr>
            <a:cxnSpLocks/>
          </p:cNvCxnSpPr>
          <p:nvPr/>
        </p:nvCxnSpPr>
        <p:spPr>
          <a:xfrm>
            <a:off x="4272982" y="3621873"/>
            <a:ext cx="0" cy="390034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69A7806D-DD3E-7BEA-9829-672E0467D452}"/>
              </a:ext>
            </a:extLst>
          </p:cNvPr>
          <p:cNvCxnSpPr>
            <a:cxnSpLocks/>
          </p:cNvCxnSpPr>
          <p:nvPr/>
        </p:nvCxnSpPr>
        <p:spPr>
          <a:xfrm>
            <a:off x="5550252" y="3621873"/>
            <a:ext cx="0" cy="398076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8" name="Arrow: Left 67">
            <a:extLst>
              <a:ext uri="{FF2B5EF4-FFF2-40B4-BE49-F238E27FC236}">
                <a16:creationId xmlns:a16="http://schemas.microsoft.com/office/drawing/2014/main" id="{4621FE1D-EF64-FA9E-D6D6-67F87570880E}"/>
              </a:ext>
            </a:extLst>
          </p:cNvPr>
          <p:cNvSpPr/>
          <p:nvPr/>
        </p:nvSpPr>
        <p:spPr>
          <a:xfrm flipH="1">
            <a:off x="2211865" y="319400"/>
            <a:ext cx="688050" cy="363474"/>
          </a:xfrm>
          <a:prstGeom prst="leftArrow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2026?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69" name="Multiplication Sign 68">
            <a:extLst>
              <a:ext uri="{FF2B5EF4-FFF2-40B4-BE49-F238E27FC236}">
                <a16:creationId xmlns:a16="http://schemas.microsoft.com/office/drawing/2014/main" id="{73D848BF-8C2D-7148-8F68-9FC79CF10F8C}"/>
              </a:ext>
            </a:extLst>
          </p:cNvPr>
          <p:cNvSpPr/>
          <p:nvPr/>
        </p:nvSpPr>
        <p:spPr>
          <a:xfrm>
            <a:off x="2804119" y="290925"/>
            <a:ext cx="418887" cy="414629"/>
          </a:xfrm>
          <a:prstGeom prst="mathMultiply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endParaRPr lang="en-CH" sz="135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585767EE-BC30-4F08-88A6-08049CCBC7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8969" y="2939768"/>
            <a:ext cx="263242" cy="259951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253FC226-CBA0-FFEA-0564-09AA93786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0412" y="2941513"/>
            <a:ext cx="263242" cy="259951"/>
          </a:xfrm>
          <a:prstGeom prst="rect">
            <a:avLst/>
          </a:prstGeom>
        </p:spPr>
      </p:pic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E64839DE-6624-AF50-9A64-55DA16BBB8CC}"/>
              </a:ext>
            </a:extLst>
          </p:cNvPr>
          <p:cNvCxnSpPr>
            <a:cxnSpLocks/>
          </p:cNvCxnSpPr>
          <p:nvPr/>
        </p:nvCxnSpPr>
        <p:spPr>
          <a:xfrm>
            <a:off x="3016464" y="3618289"/>
            <a:ext cx="0" cy="401660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74" name="Picture 73">
            <a:extLst>
              <a:ext uri="{FF2B5EF4-FFF2-40B4-BE49-F238E27FC236}">
                <a16:creationId xmlns:a16="http://schemas.microsoft.com/office/drawing/2014/main" id="{762C170E-C0EC-CCE7-8997-FD02850227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8630" y="3346499"/>
            <a:ext cx="263242" cy="25995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ED9BC05-3B9F-0194-4F54-77CE18666589}"/>
              </a:ext>
            </a:extLst>
          </p:cNvPr>
          <p:cNvSpPr txBox="1"/>
          <p:nvPr/>
        </p:nvSpPr>
        <p:spPr>
          <a:xfrm>
            <a:off x="7199334" y="3954149"/>
            <a:ext cx="1614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783">
              <a:defRPr/>
            </a:pPr>
            <a:r>
              <a:rPr lang="en-US" sz="2400" b="1" dirty="0">
                <a:solidFill>
                  <a:srgbClr val="3861AA"/>
                </a:solidFill>
                <a:latin typeface="Aptos" panose="020B0004020202020204" pitchFamily="34" charset="0"/>
              </a:rPr>
              <a:t>MDC/PDC</a:t>
            </a:r>
            <a:endParaRPr lang="en-CH" sz="2400" b="1" dirty="0">
              <a:solidFill>
                <a:srgbClr val="3861AA"/>
              </a:solidFill>
              <a:latin typeface="Aptos" panose="020B0004020202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21789D8-DA6A-E5A8-864E-964370C25B6E}"/>
              </a:ext>
            </a:extLst>
          </p:cNvPr>
          <p:cNvCxnSpPr>
            <a:cxnSpLocks/>
          </p:cNvCxnSpPr>
          <p:nvPr/>
        </p:nvCxnSpPr>
        <p:spPr>
          <a:xfrm>
            <a:off x="7699078" y="4032931"/>
            <a:ext cx="790808" cy="0"/>
          </a:xfrm>
          <a:prstGeom prst="line">
            <a:avLst/>
          </a:prstGeom>
          <a:ln w="31750">
            <a:solidFill>
              <a:srgbClr val="FF000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F0F3D9D1-631F-9A24-4571-7DDDE2079024}"/>
              </a:ext>
            </a:extLst>
          </p:cNvPr>
          <p:cNvSpPr/>
          <p:nvPr/>
        </p:nvSpPr>
        <p:spPr>
          <a:xfrm>
            <a:off x="7561790" y="2584421"/>
            <a:ext cx="928096" cy="1034064"/>
          </a:xfrm>
          <a:prstGeom prst="rect">
            <a:avLst/>
          </a:prstGeom>
          <a:solidFill>
            <a:srgbClr val="00B050"/>
          </a:solidFill>
          <a:effectLst/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1FA</a:t>
            </a:r>
            <a:b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</a:b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HOMELESS TS</a:t>
            </a:r>
            <a:endParaRPr lang="en-CH" sz="135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37C3D3C-BA49-EC2E-634C-1B9ACBF15116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8025838" y="3618485"/>
            <a:ext cx="0" cy="419560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B772CB5-BA09-EC16-BA52-9C07899D76E2}"/>
              </a:ext>
            </a:extLst>
          </p:cNvPr>
          <p:cNvCxnSpPr>
            <a:cxnSpLocks/>
          </p:cNvCxnSpPr>
          <p:nvPr/>
        </p:nvCxnSpPr>
        <p:spPr>
          <a:xfrm flipH="1" flipV="1">
            <a:off x="5140960" y="1896186"/>
            <a:ext cx="2836678" cy="668286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5" name="Picture 14" descr="A colorful cubes connected to each other&#10;&#10;AI-generated content may be incorrect.">
            <a:extLst>
              <a:ext uri="{FF2B5EF4-FFF2-40B4-BE49-F238E27FC236}">
                <a16:creationId xmlns:a16="http://schemas.microsoft.com/office/drawing/2014/main" id="{104B6F58-8D8A-1018-D93B-69FD5F2A9B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945" y="2608299"/>
            <a:ext cx="259200" cy="2592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285686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42" grpId="0" animBg="1"/>
      <p:bldP spid="46" grpId="0" animBg="1"/>
      <p:bldP spid="49" grpId="0" animBg="1"/>
      <p:bldP spid="51" grpId="0"/>
      <p:bldP spid="54" grpId="0" animBg="1"/>
      <p:bldP spid="77" grpId="0" animBg="1"/>
      <p:bldP spid="78" grpId="0" animBg="1"/>
      <p:bldP spid="82" grpId="0" animBg="1"/>
      <p:bldP spid="62" grpId="0" animBg="1"/>
      <p:bldP spid="76" grpId="0" animBg="1"/>
      <p:bldP spid="93" grpId="0" animBg="1"/>
      <p:bldP spid="87" grpId="0" animBg="1"/>
      <p:bldP spid="91" grpId="0" animBg="1"/>
      <p:bldP spid="3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9BE067-CFC1-DA58-47B7-F56FE3AFC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93">
            <a:extLst>
              <a:ext uri="{FF2B5EF4-FFF2-40B4-BE49-F238E27FC236}">
                <a16:creationId xmlns:a16="http://schemas.microsoft.com/office/drawing/2014/main" id="{C2A6996B-57DB-AB7A-7D9C-46B13B4640AF}"/>
              </a:ext>
            </a:extLst>
          </p:cNvPr>
          <p:cNvSpPr/>
          <p:nvPr/>
        </p:nvSpPr>
        <p:spPr>
          <a:xfrm>
            <a:off x="6971038" y="1119189"/>
            <a:ext cx="955800" cy="816612"/>
          </a:xfrm>
          <a:prstGeom prst="rect">
            <a:avLst/>
          </a:prstGeom>
          <a:solidFill>
            <a:srgbClr val="00B050"/>
          </a:solidFill>
          <a:ln>
            <a:tailEnd type="stealth" w="lg" len="lg"/>
          </a:ln>
          <a:effectLst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Linux Bastion</a:t>
            </a:r>
            <a:b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</a:b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(LXPLUS)</a:t>
            </a:r>
            <a:endParaRPr lang="en-CH" sz="135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8FDD73BC-F935-67EE-050A-06091536B223}"/>
              </a:ext>
            </a:extLst>
          </p:cNvPr>
          <p:cNvSpPr/>
          <p:nvPr/>
        </p:nvSpPr>
        <p:spPr>
          <a:xfrm>
            <a:off x="3802577" y="2921817"/>
            <a:ext cx="955800" cy="700056"/>
          </a:xfrm>
          <a:prstGeom prst="rect">
            <a:avLst/>
          </a:prstGeom>
          <a:solidFill>
            <a:schemeClr val="bg1">
              <a:lumMod val="50000"/>
            </a:schemeClr>
          </a:solidFill>
          <a:effectLst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1FA</a:t>
            </a:r>
            <a:b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</a:b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Linux servers</a:t>
            </a:r>
            <a:endParaRPr lang="en-CH" sz="135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6F11193-28DA-F9FC-16D5-8C26893F03F2}"/>
              </a:ext>
            </a:extLst>
          </p:cNvPr>
          <p:cNvCxnSpPr>
            <a:cxnSpLocks/>
          </p:cNvCxnSpPr>
          <p:nvPr/>
        </p:nvCxnSpPr>
        <p:spPr>
          <a:xfrm flipV="1">
            <a:off x="255088" y="2245778"/>
            <a:ext cx="7686993" cy="6367"/>
          </a:xfrm>
          <a:prstGeom prst="line">
            <a:avLst/>
          </a:prstGeom>
          <a:ln w="31750">
            <a:solidFill>
              <a:srgbClr val="FF000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BFFEF12-EBAA-5565-53D3-321A38196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6633" y="4622400"/>
            <a:ext cx="6547367" cy="521100"/>
          </a:xfrm>
        </p:spPr>
        <p:txBody>
          <a:bodyPr>
            <a:normAutofit/>
          </a:bodyPr>
          <a:lstStyle/>
          <a:p>
            <a:r>
              <a:rPr lang="en-US" dirty="0"/>
              <a:t>(Too?) Many SSH ways into CERN?</a:t>
            </a:r>
            <a:endParaRPr lang="en-CH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18C92E8-934A-33F2-36FC-70620A90F0A7}"/>
              </a:ext>
            </a:extLst>
          </p:cNvPr>
          <p:cNvCxnSpPr>
            <a:cxnSpLocks/>
          </p:cNvCxnSpPr>
          <p:nvPr/>
        </p:nvCxnSpPr>
        <p:spPr>
          <a:xfrm>
            <a:off x="255088" y="4014796"/>
            <a:ext cx="6680805" cy="15754"/>
          </a:xfrm>
          <a:prstGeom prst="line">
            <a:avLst/>
          </a:prstGeom>
          <a:ln w="31750">
            <a:solidFill>
              <a:srgbClr val="FF000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09D9ED8-CAC0-A25E-64F5-1FB4196DD6F6}"/>
              </a:ext>
            </a:extLst>
          </p:cNvPr>
          <p:cNvCxnSpPr>
            <a:cxnSpLocks/>
          </p:cNvCxnSpPr>
          <p:nvPr/>
        </p:nvCxnSpPr>
        <p:spPr>
          <a:xfrm flipV="1">
            <a:off x="241297" y="483819"/>
            <a:ext cx="8245291" cy="15782"/>
          </a:xfrm>
          <a:prstGeom prst="line">
            <a:avLst/>
          </a:prstGeom>
          <a:ln w="31750">
            <a:solidFill>
              <a:srgbClr val="FF000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C19E4464-245F-0960-B8A8-797BA0FC0002}"/>
              </a:ext>
            </a:extLst>
          </p:cNvPr>
          <p:cNvSpPr/>
          <p:nvPr/>
        </p:nvSpPr>
        <p:spPr>
          <a:xfrm>
            <a:off x="1905167" y="1125110"/>
            <a:ext cx="955800" cy="693842"/>
          </a:xfrm>
          <a:prstGeom prst="rect">
            <a:avLst/>
          </a:prstGeom>
          <a:solidFill>
            <a:srgbClr val="FF000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SSO-2FA</a:t>
            </a:r>
            <a:b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</a:br>
            <a:r>
              <a:rPr lang="en-US" sz="1350" dirty="0" err="1">
                <a:solidFill>
                  <a:prstClr val="white"/>
                </a:solidFill>
                <a:latin typeface="Aptos" panose="020B0004020202020204" pitchFamily="34" charset="0"/>
              </a:rPr>
              <a:t>xRDP</a:t>
            </a: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 GW </a:t>
            </a:r>
            <a:endParaRPr lang="en-CH" sz="135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9A267E0-5852-B18C-5365-62686AB5FB0B}"/>
              </a:ext>
            </a:extLst>
          </p:cNvPr>
          <p:cNvCxnSpPr>
            <a:cxnSpLocks/>
            <a:stCxn id="42" idx="0"/>
          </p:cNvCxnSpPr>
          <p:nvPr/>
        </p:nvCxnSpPr>
        <p:spPr>
          <a:xfrm flipH="1" flipV="1">
            <a:off x="2370424" y="498358"/>
            <a:ext cx="12643" cy="626752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FC8FED42-9D5A-18EE-9211-6F1C786E9D6E}"/>
              </a:ext>
            </a:extLst>
          </p:cNvPr>
          <p:cNvSpPr txBox="1"/>
          <p:nvPr/>
        </p:nvSpPr>
        <p:spPr>
          <a:xfrm rot="16200000">
            <a:off x="2204424" y="599381"/>
            <a:ext cx="583814" cy="30008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pPr defTabSz="685783">
              <a:defRPr/>
            </a:pPr>
            <a:r>
              <a:rPr lang="en-US" sz="1350" dirty="0" err="1">
                <a:solidFill>
                  <a:prstClr val="black"/>
                </a:solidFill>
                <a:latin typeface="Aptos" panose="020B0004020202020204" pitchFamily="34" charset="0"/>
              </a:rPr>
              <a:t>xRDP</a:t>
            </a:r>
            <a:endParaRPr lang="en-CH" sz="1350" dirty="0">
              <a:solidFill>
                <a:prstClr val="black"/>
              </a:solidFill>
              <a:latin typeface="Aptos" panose="020B000402020202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DB7FBDE-9367-CEC6-0AFC-75A6F86378CF}"/>
              </a:ext>
            </a:extLst>
          </p:cNvPr>
          <p:cNvSpPr/>
          <p:nvPr/>
        </p:nvSpPr>
        <p:spPr>
          <a:xfrm>
            <a:off x="3146538" y="1125938"/>
            <a:ext cx="955800" cy="690444"/>
          </a:xfrm>
          <a:prstGeom prst="rect">
            <a:avLst/>
          </a:prstGeom>
          <a:solidFill>
            <a:srgbClr val="FF0000"/>
          </a:solidFill>
          <a:ln>
            <a:solidFill>
              <a:schemeClr val="bg2">
                <a:lumMod val="10000"/>
              </a:schemeClr>
            </a:solidFill>
            <a:tailEnd type="stealth" w="lg" len="lg"/>
          </a:ln>
          <a:effectLst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SSO-2FA</a:t>
            </a:r>
            <a:b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</a:b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VPN</a:t>
            </a:r>
            <a:endParaRPr lang="en-CH" sz="135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BE58E54-D7EF-C2AB-2154-C4CB48388E7B}"/>
              </a:ext>
            </a:extLst>
          </p:cNvPr>
          <p:cNvSpPr txBox="1"/>
          <p:nvPr/>
        </p:nvSpPr>
        <p:spPr>
          <a:xfrm rot="16200000">
            <a:off x="3208692" y="603337"/>
            <a:ext cx="552524" cy="30008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85783">
              <a:defRPr/>
            </a:pPr>
            <a:r>
              <a:rPr lang="en-US" sz="1350" dirty="0">
                <a:solidFill>
                  <a:prstClr val="black"/>
                </a:solidFill>
                <a:latin typeface="Aptos" panose="020B0004020202020204" pitchFamily="34" charset="0"/>
              </a:rPr>
              <a:t>[any]</a:t>
            </a:r>
            <a:endParaRPr lang="en-CH" sz="1350" dirty="0">
              <a:solidFill>
                <a:prstClr val="black"/>
              </a:solidFill>
              <a:latin typeface="Aptos" panose="020B0004020202020204" pitchFamily="34" charset="0"/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E036EC6C-9BD3-2221-D170-212165A8B6B2}"/>
              </a:ext>
            </a:extLst>
          </p:cNvPr>
          <p:cNvCxnSpPr>
            <a:cxnSpLocks/>
          </p:cNvCxnSpPr>
          <p:nvPr/>
        </p:nvCxnSpPr>
        <p:spPr>
          <a:xfrm flipV="1">
            <a:off x="3624438" y="501218"/>
            <a:ext cx="0" cy="623891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A938367A-04D5-6BC1-2F90-46187CD44A3A}"/>
              </a:ext>
            </a:extLst>
          </p:cNvPr>
          <p:cNvCxnSpPr>
            <a:cxnSpLocks/>
            <a:endCxn id="49" idx="2"/>
          </p:cNvCxnSpPr>
          <p:nvPr/>
        </p:nvCxnSpPr>
        <p:spPr>
          <a:xfrm flipH="1" flipV="1">
            <a:off x="3624438" y="1816382"/>
            <a:ext cx="10557" cy="442602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DD426DD-6411-5389-6D78-B65084CE25DF}"/>
              </a:ext>
            </a:extLst>
          </p:cNvPr>
          <p:cNvCxnSpPr>
            <a:cxnSpLocks/>
            <a:stCxn id="42" idx="2"/>
          </p:cNvCxnSpPr>
          <p:nvPr/>
        </p:nvCxnSpPr>
        <p:spPr>
          <a:xfrm>
            <a:off x="2383067" y="1818952"/>
            <a:ext cx="0" cy="440032"/>
          </a:xfrm>
          <a:prstGeom prst="straightConnector1">
            <a:avLst/>
          </a:prstGeom>
          <a:ln>
            <a:solidFill>
              <a:srgbClr val="FF000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886129C1-C2D3-46A1-7456-5D9A18C37904}"/>
              </a:ext>
            </a:extLst>
          </p:cNvPr>
          <p:cNvCxnSpPr>
            <a:cxnSpLocks/>
          </p:cNvCxnSpPr>
          <p:nvPr/>
        </p:nvCxnSpPr>
        <p:spPr>
          <a:xfrm>
            <a:off x="4272982" y="3621873"/>
            <a:ext cx="0" cy="390034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79DDD195-B247-130F-93FB-AE2D60742C77}"/>
              </a:ext>
            </a:extLst>
          </p:cNvPr>
          <p:cNvCxnSpPr>
            <a:cxnSpLocks/>
          </p:cNvCxnSpPr>
          <p:nvPr/>
        </p:nvCxnSpPr>
        <p:spPr>
          <a:xfrm flipH="1" flipV="1">
            <a:off x="3686908" y="1838623"/>
            <a:ext cx="524524" cy="1014438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0BA4CF05-ABC5-13D5-59DD-8B3277DD1335}"/>
              </a:ext>
            </a:extLst>
          </p:cNvPr>
          <p:cNvCxnSpPr>
            <a:cxnSpLocks/>
          </p:cNvCxnSpPr>
          <p:nvPr/>
        </p:nvCxnSpPr>
        <p:spPr>
          <a:xfrm flipH="1" flipV="1">
            <a:off x="2426677" y="1838623"/>
            <a:ext cx="1732928" cy="104589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7DFEDC5B-92D0-4C82-E73F-A739957FD55E}"/>
              </a:ext>
            </a:extLst>
          </p:cNvPr>
          <p:cNvSpPr txBox="1"/>
          <p:nvPr/>
        </p:nvSpPr>
        <p:spPr>
          <a:xfrm rot="16200000">
            <a:off x="1916855" y="1888927"/>
            <a:ext cx="583814" cy="30008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685783">
              <a:defRPr/>
            </a:pPr>
            <a:r>
              <a:rPr lang="en-US" sz="1350" dirty="0" err="1">
                <a:solidFill>
                  <a:prstClr val="black"/>
                </a:solidFill>
                <a:latin typeface="Aptos" panose="020B0004020202020204" pitchFamily="34" charset="0"/>
              </a:rPr>
              <a:t>xRDP</a:t>
            </a:r>
            <a:endParaRPr lang="en-CH" sz="1350" dirty="0">
              <a:solidFill>
                <a:prstClr val="black"/>
              </a:solidFill>
              <a:latin typeface="Aptos" panose="020B0004020202020204" pitchFamily="34" charset="0"/>
            </a:endParaRP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C994C712-5A16-D42A-2A7D-62E52CD98CDF}"/>
              </a:ext>
            </a:extLst>
          </p:cNvPr>
          <p:cNvCxnSpPr>
            <a:cxnSpLocks/>
            <a:endCxn id="95" idx="3"/>
          </p:cNvCxnSpPr>
          <p:nvPr/>
        </p:nvCxnSpPr>
        <p:spPr>
          <a:xfrm>
            <a:off x="7467924" y="487689"/>
            <a:ext cx="0" cy="326605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5" name="Partial Circle 94">
            <a:extLst>
              <a:ext uri="{FF2B5EF4-FFF2-40B4-BE49-F238E27FC236}">
                <a16:creationId xmlns:a16="http://schemas.microsoft.com/office/drawing/2014/main" id="{15BFB379-DCDA-F529-C5CB-61BC67BDB920}"/>
              </a:ext>
            </a:extLst>
          </p:cNvPr>
          <p:cNvSpPr/>
          <p:nvPr/>
        </p:nvSpPr>
        <p:spPr>
          <a:xfrm>
            <a:off x="7169099" y="814294"/>
            <a:ext cx="597649" cy="656395"/>
          </a:xfrm>
          <a:prstGeom prst="pie">
            <a:avLst>
              <a:gd name="adj1" fmla="val 9836364"/>
              <a:gd name="adj2" fmla="val 630076"/>
            </a:avLst>
          </a:prstGeom>
          <a:solidFill>
            <a:srgbClr val="00B050"/>
          </a:solidFill>
          <a:ln>
            <a:noFill/>
          </a:ln>
          <a:effectLst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SSH-2FA</a:t>
            </a:r>
          </a:p>
          <a:p>
            <a:pPr algn="ctr" defTabSz="685783">
              <a:defRPr/>
            </a:pPr>
            <a:endParaRPr lang="en-US" sz="135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018CB5C0-083E-C9D2-1522-6956AA049341}"/>
              </a:ext>
            </a:extLst>
          </p:cNvPr>
          <p:cNvCxnSpPr>
            <a:cxnSpLocks/>
            <a:stCxn id="94" idx="2"/>
          </p:cNvCxnSpPr>
          <p:nvPr/>
        </p:nvCxnSpPr>
        <p:spPr>
          <a:xfrm>
            <a:off x="7448938" y="1935801"/>
            <a:ext cx="0" cy="304443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4" name="Rectangle 123">
            <a:extLst>
              <a:ext uri="{FF2B5EF4-FFF2-40B4-BE49-F238E27FC236}">
                <a16:creationId xmlns:a16="http://schemas.microsoft.com/office/drawing/2014/main" id="{E7CCEADA-BECF-08DD-07FC-D4184D6AE5F4}"/>
              </a:ext>
            </a:extLst>
          </p:cNvPr>
          <p:cNvSpPr/>
          <p:nvPr/>
        </p:nvSpPr>
        <p:spPr>
          <a:xfrm rot="16200000">
            <a:off x="8608794" y="2497362"/>
            <a:ext cx="720000" cy="197673"/>
          </a:xfrm>
          <a:prstGeom prst="rect">
            <a:avLst/>
          </a:prstGeom>
          <a:solidFill>
            <a:srgbClr val="FF0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Blind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01A7A794-C173-BEC4-D76F-15A19DBDE115}"/>
              </a:ext>
            </a:extLst>
          </p:cNvPr>
          <p:cNvSpPr/>
          <p:nvPr/>
        </p:nvSpPr>
        <p:spPr>
          <a:xfrm rot="16200000">
            <a:off x="8608794" y="1773845"/>
            <a:ext cx="720000" cy="197673"/>
          </a:xfrm>
          <a:prstGeom prst="rect">
            <a:avLst/>
          </a:prstGeom>
          <a:solidFill>
            <a:srgbClr val="FFC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Local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F1EBB4FB-3AE0-36AC-B90C-FDF913F70DFC}"/>
              </a:ext>
            </a:extLst>
          </p:cNvPr>
          <p:cNvSpPr/>
          <p:nvPr/>
        </p:nvSpPr>
        <p:spPr>
          <a:xfrm rot="16200000">
            <a:off x="8607721" y="1057449"/>
            <a:ext cx="720000" cy="197673"/>
          </a:xfrm>
          <a:prstGeom prst="rect">
            <a:avLst/>
          </a:prstGeom>
          <a:solidFill>
            <a:srgbClr val="00B05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378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Remote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53C3CF7F-08E4-E5BD-7BD7-A39C48FFA2BF}"/>
              </a:ext>
            </a:extLst>
          </p:cNvPr>
          <p:cNvSpPr/>
          <p:nvPr/>
        </p:nvSpPr>
        <p:spPr>
          <a:xfrm rot="16200000">
            <a:off x="8062760" y="3692640"/>
            <a:ext cx="1807686" cy="260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914378">
              <a:defRPr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Incident Response:</a:t>
            </a:r>
            <a:endParaRPr lang="en-CH" sz="1200" dirty="0">
              <a:solidFill>
                <a:schemeClr val="bg2">
                  <a:lumMod val="10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574FE804-9721-47F3-E357-C256F68B2A0E}"/>
              </a:ext>
            </a:extLst>
          </p:cNvPr>
          <p:cNvSpPr/>
          <p:nvPr/>
        </p:nvSpPr>
        <p:spPr>
          <a:xfrm rot="16200000">
            <a:off x="8607721" y="342523"/>
            <a:ext cx="720000" cy="19767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4378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Pending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700658D6-EBA2-230C-5305-4D0A81EC7F5A}"/>
              </a:ext>
            </a:extLst>
          </p:cNvPr>
          <p:cNvSpPr txBox="1"/>
          <p:nvPr/>
        </p:nvSpPr>
        <p:spPr>
          <a:xfrm>
            <a:off x="145032" y="1838623"/>
            <a:ext cx="1444248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defTabSz="685783">
              <a:defRPr/>
            </a:pPr>
            <a:r>
              <a:rPr lang="en-US" sz="2400" b="1" dirty="0">
                <a:solidFill>
                  <a:srgbClr val="3861AA"/>
                </a:solidFill>
                <a:latin typeface="Aptos" panose="020B0004020202020204" pitchFamily="34" charset="0"/>
              </a:rPr>
              <a:t>Campus</a:t>
            </a:r>
            <a:endParaRPr lang="en-CH" sz="2400" b="1" dirty="0">
              <a:solidFill>
                <a:srgbClr val="3861AA"/>
              </a:solidFill>
              <a:latin typeface="Aptos" panose="020B0004020202020204" pitchFamily="34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96A889A-5702-E5BC-97B5-D28A2CDD771E}"/>
              </a:ext>
            </a:extLst>
          </p:cNvPr>
          <p:cNvSpPr txBox="1"/>
          <p:nvPr/>
        </p:nvSpPr>
        <p:spPr>
          <a:xfrm>
            <a:off x="143099" y="80611"/>
            <a:ext cx="1444247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783">
              <a:defRPr/>
            </a:pPr>
            <a:r>
              <a:rPr lang="en-US" sz="2400" b="1" dirty="0">
                <a:solidFill>
                  <a:srgbClr val="3861AA"/>
                </a:solidFill>
                <a:latin typeface="Aptos" panose="02110004020202020204"/>
              </a:rPr>
              <a:t>Internet</a:t>
            </a:r>
            <a:endParaRPr lang="en-CH" sz="2400" b="1" dirty="0">
              <a:solidFill>
                <a:srgbClr val="3861AA"/>
              </a:solidFill>
              <a:latin typeface="Aptos" panose="02110004020202020204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7B1D6C01-1E82-7EEB-2F93-574C2D12DFF7}"/>
              </a:ext>
            </a:extLst>
          </p:cNvPr>
          <p:cNvSpPr txBox="1"/>
          <p:nvPr/>
        </p:nvSpPr>
        <p:spPr>
          <a:xfrm flipH="1">
            <a:off x="177431" y="3968786"/>
            <a:ext cx="2981889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783">
              <a:defRPr/>
            </a:pPr>
            <a:r>
              <a:rPr lang="en-US" sz="2400" b="1" dirty="0">
                <a:solidFill>
                  <a:srgbClr val="3861AA"/>
                </a:solidFill>
                <a:latin typeface="Aptos" panose="020B0004020202020204" pitchFamily="34" charset="0"/>
              </a:rPr>
              <a:t>Technical Network</a:t>
            </a:r>
            <a:endParaRPr lang="en-CH" sz="2400" b="1" dirty="0">
              <a:solidFill>
                <a:srgbClr val="3861AA"/>
              </a:solidFill>
              <a:latin typeface="Aptos" panose="020B00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2FDF99C-45C4-5C4A-A0D2-349B0D54FF09}"/>
              </a:ext>
            </a:extLst>
          </p:cNvPr>
          <p:cNvSpPr/>
          <p:nvPr/>
        </p:nvSpPr>
        <p:spPr>
          <a:xfrm>
            <a:off x="5072352" y="2919991"/>
            <a:ext cx="955800" cy="701882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1FA</a:t>
            </a:r>
            <a:b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</a:b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Linux VPC</a:t>
            </a:r>
            <a:endParaRPr lang="en-CH" sz="135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AFF38FB-23C5-3AB4-2E13-D97B0C4F8371}"/>
              </a:ext>
            </a:extLst>
          </p:cNvPr>
          <p:cNvCxnSpPr>
            <a:cxnSpLocks/>
            <a:stCxn id="82" idx="3"/>
            <a:endCxn id="4" idx="1"/>
          </p:cNvCxnSpPr>
          <p:nvPr/>
        </p:nvCxnSpPr>
        <p:spPr>
          <a:xfrm flipV="1">
            <a:off x="4758377" y="3270932"/>
            <a:ext cx="313975" cy="91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8" name="TextBox 157">
            <a:extLst>
              <a:ext uri="{FF2B5EF4-FFF2-40B4-BE49-F238E27FC236}">
                <a16:creationId xmlns:a16="http://schemas.microsoft.com/office/drawing/2014/main" id="{55149F4A-E6AC-378E-0CFA-08541C224EA6}"/>
              </a:ext>
            </a:extLst>
          </p:cNvPr>
          <p:cNvSpPr txBox="1"/>
          <p:nvPr/>
        </p:nvSpPr>
        <p:spPr>
          <a:xfrm>
            <a:off x="7199334" y="3954149"/>
            <a:ext cx="1614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783">
              <a:defRPr/>
            </a:pPr>
            <a:r>
              <a:rPr lang="en-US" sz="2400" b="1" dirty="0">
                <a:solidFill>
                  <a:srgbClr val="3861AA"/>
                </a:solidFill>
                <a:latin typeface="Aptos" panose="020B0004020202020204" pitchFamily="34" charset="0"/>
              </a:rPr>
              <a:t>MDC/PDC</a:t>
            </a:r>
            <a:endParaRPr lang="en-CH" sz="2400" b="1" dirty="0">
              <a:solidFill>
                <a:srgbClr val="3861AA"/>
              </a:solidFill>
              <a:latin typeface="Aptos" panose="020B0004020202020204" pitchFamily="34" charset="0"/>
            </a:endParaRPr>
          </a:p>
        </p:txBody>
      </p: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D132FD06-FB0B-5208-00F8-8E165E77B61A}"/>
              </a:ext>
            </a:extLst>
          </p:cNvPr>
          <p:cNvCxnSpPr>
            <a:cxnSpLocks/>
          </p:cNvCxnSpPr>
          <p:nvPr/>
        </p:nvCxnSpPr>
        <p:spPr>
          <a:xfrm>
            <a:off x="7699078" y="4032931"/>
            <a:ext cx="790808" cy="0"/>
          </a:xfrm>
          <a:prstGeom prst="line">
            <a:avLst/>
          </a:prstGeom>
          <a:ln w="31750">
            <a:solidFill>
              <a:srgbClr val="FF000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0" name="Rectangle 159">
            <a:extLst>
              <a:ext uri="{FF2B5EF4-FFF2-40B4-BE49-F238E27FC236}">
                <a16:creationId xmlns:a16="http://schemas.microsoft.com/office/drawing/2014/main" id="{66CE2E6E-1D93-9A48-BEDB-AE54393B17F8}"/>
              </a:ext>
            </a:extLst>
          </p:cNvPr>
          <p:cNvSpPr/>
          <p:nvPr/>
        </p:nvSpPr>
        <p:spPr>
          <a:xfrm>
            <a:off x="7561790" y="2584421"/>
            <a:ext cx="928096" cy="1034064"/>
          </a:xfrm>
          <a:prstGeom prst="rect">
            <a:avLst/>
          </a:prstGeom>
          <a:solidFill>
            <a:srgbClr val="00B050"/>
          </a:solidFill>
          <a:effectLst/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SSH-2FA</a:t>
            </a:r>
            <a:b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</a:b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Linux .  Bastion  (AIADM)</a:t>
            </a:r>
            <a:endParaRPr lang="en-CH" sz="135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0E6DDF01-3139-16C1-FC78-11E006760215}"/>
              </a:ext>
            </a:extLst>
          </p:cNvPr>
          <p:cNvCxnSpPr>
            <a:cxnSpLocks/>
            <a:stCxn id="160" idx="0"/>
          </p:cNvCxnSpPr>
          <p:nvPr/>
        </p:nvCxnSpPr>
        <p:spPr>
          <a:xfrm flipH="1" flipV="1">
            <a:off x="8020461" y="493246"/>
            <a:ext cx="5377" cy="2091175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C500DA04-B174-7D65-CE52-CD5CD51AB62E}"/>
              </a:ext>
            </a:extLst>
          </p:cNvPr>
          <p:cNvCxnSpPr>
            <a:cxnSpLocks/>
            <a:stCxn id="160" idx="2"/>
          </p:cNvCxnSpPr>
          <p:nvPr/>
        </p:nvCxnSpPr>
        <p:spPr>
          <a:xfrm>
            <a:off x="8025838" y="3618485"/>
            <a:ext cx="0" cy="419560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71A927F7-66D2-CF89-3856-3908B48DC1A3}"/>
              </a:ext>
            </a:extLst>
          </p:cNvPr>
          <p:cNvCxnSpPr>
            <a:cxnSpLocks/>
          </p:cNvCxnSpPr>
          <p:nvPr/>
        </p:nvCxnSpPr>
        <p:spPr>
          <a:xfrm flipH="1" flipV="1">
            <a:off x="7724478" y="2251171"/>
            <a:ext cx="253160" cy="313301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75" name="Rectangle 174">
            <a:extLst>
              <a:ext uri="{FF2B5EF4-FFF2-40B4-BE49-F238E27FC236}">
                <a16:creationId xmlns:a16="http://schemas.microsoft.com/office/drawing/2014/main" id="{ECAB437E-5CB8-159D-E1AA-F37C773BD62E}"/>
              </a:ext>
            </a:extLst>
          </p:cNvPr>
          <p:cNvSpPr/>
          <p:nvPr/>
        </p:nvSpPr>
        <p:spPr>
          <a:xfrm>
            <a:off x="2531069" y="2916407"/>
            <a:ext cx="955800" cy="701882"/>
          </a:xfrm>
          <a:prstGeom prst="rect">
            <a:avLst/>
          </a:prstGeom>
          <a:solidFill>
            <a:schemeClr val="bg1">
              <a:lumMod val="50000"/>
            </a:schemeClr>
          </a:solidFill>
          <a:effectLst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2FA</a:t>
            </a:r>
            <a:b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</a:b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Linux servers</a:t>
            </a:r>
            <a:endParaRPr lang="en-CH" sz="135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44CA7E0D-F46E-6928-620B-22F35465C1DC}"/>
              </a:ext>
            </a:extLst>
          </p:cNvPr>
          <p:cNvCxnSpPr>
            <a:cxnSpLocks/>
          </p:cNvCxnSpPr>
          <p:nvPr/>
        </p:nvCxnSpPr>
        <p:spPr>
          <a:xfrm>
            <a:off x="3016464" y="3618289"/>
            <a:ext cx="0" cy="401660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0573B095-F2DE-C3DE-1C29-5809E05E8D67}"/>
              </a:ext>
            </a:extLst>
          </p:cNvPr>
          <p:cNvCxnSpPr>
            <a:cxnSpLocks/>
          </p:cNvCxnSpPr>
          <p:nvPr/>
        </p:nvCxnSpPr>
        <p:spPr>
          <a:xfrm flipH="1" flipV="1">
            <a:off x="3016463" y="2266479"/>
            <a:ext cx="1" cy="64992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8" name="Arrow: Right 177">
            <a:extLst>
              <a:ext uri="{FF2B5EF4-FFF2-40B4-BE49-F238E27FC236}">
                <a16:creationId xmlns:a16="http://schemas.microsoft.com/office/drawing/2014/main" id="{2F0D24C0-D6AA-190B-B157-4916C769F6F6}"/>
              </a:ext>
            </a:extLst>
          </p:cNvPr>
          <p:cNvSpPr/>
          <p:nvPr/>
        </p:nvSpPr>
        <p:spPr>
          <a:xfrm rot="2757919">
            <a:off x="2372963" y="2659309"/>
            <a:ext cx="551349" cy="363474"/>
          </a:xfrm>
          <a:prstGeom prst="rightArrow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Q4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CBBCBA29-6FC1-6E3B-1465-14E59DD0E7A3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5550252" y="2266479"/>
            <a:ext cx="0" cy="653512"/>
          </a:xfrm>
          <a:prstGeom prst="straightConnector1">
            <a:avLst/>
          </a:prstGeom>
          <a:ln>
            <a:solidFill>
              <a:srgbClr val="FF000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2" name="Multiplication Sign 181">
            <a:extLst>
              <a:ext uri="{FF2B5EF4-FFF2-40B4-BE49-F238E27FC236}">
                <a16:creationId xmlns:a16="http://schemas.microsoft.com/office/drawing/2014/main" id="{9536E2BE-267E-9627-8921-71402F465D9D}"/>
              </a:ext>
            </a:extLst>
          </p:cNvPr>
          <p:cNvSpPr/>
          <p:nvPr/>
        </p:nvSpPr>
        <p:spPr>
          <a:xfrm>
            <a:off x="5343751" y="2351485"/>
            <a:ext cx="418887" cy="414629"/>
          </a:xfrm>
          <a:prstGeom prst="mathMultiply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endParaRPr lang="en-CH" sz="135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183" name="Arrow: Right 182">
            <a:extLst>
              <a:ext uri="{FF2B5EF4-FFF2-40B4-BE49-F238E27FC236}">
                <a16:creationId xmlns:a16="http://schemas.microsoft.com/office/drawing/2014/main" id="{57965209-0E89-F680-4EF4-EC8B33CD5605}"/>
              </a:ext>
            </a:extLst>
          </p:cNvPr>
          <p:cNvSpPr/>
          <p:nvPr/>
        </p:nvSpPr>
        <p:spPr>
          <a:xfrm>
            <a:off x="4620960" y="2378131"/>
            <a:ext cx="825525" cy="363474"/>
          </a:xfrm>
          <a:prstGeom prst="rightArrow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Q2 2026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38E862A-AF94-D31B-88D4-21B344DE4316}"/>
              </a:ext>
            </a:extLst>
          </p:cNvPr>
          <p:cNvCxnSpPr>
            <a:cxnSpLocks/>
            <a:stCxn id="82" idx="0"/>
          </p:cNvCxnSpPr>
          <p:nvPr/>
        </p:nvCxnSpPr>
        <p:spPr>
          <a:xfrm flipH="1" flipV="1">
            <a:off x="4269145" y="2258984"/>
            <a:ext cx="11332" cy="66283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Multiplication Sign 21">
            <a:extLst>
              <a:ext uri="{FF2B5EF4-FFF2-40B4-BE49-F238E27FC236}">
                <a16:creationId xmlns:a16="http://schemas.microsoft.com/office/drawing/2014/main" id="{291033E7-CC56-BA43-32B9-3A3F918274D7}"/>
              </a:ext>
            </a:extLst>
          </p:cNvPr>
          <p:cNvSpPr/>
          <p:nvPr/>
        </p:nvSpPr>
        <p:spPr>
          <a:xfrm>
            <a:off x="4065836" y="2348037"/>
            <a:ext cx="418887" cy="414629"/>
          </a:xfrm>
          <a:prstGeom prst="mathMultiply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endParaRPr lang="en-CH" sz="135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0A375076-92F7-46CD-849D-F647D4A61E1D}"/>
              </a:ext>
            </a:extLst>
          </p:cNvPr>
          <p:cNvSpPr/>
          <p:nvPr/>
        </p:nvSpPr>
        <p:spPr>
          <a:xfrm>
            <a:off x="3343045" y="2374683"/>
            <a:ext cx="825525" cy="363474"/>
          </a:xfrm>
          <a:prstGeom prst="rightArrow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Q2 2026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A012F2-0F9C-D49B-E205-4204A7A29035}"/>
              </a:ext>
            </a:extLst>
          </p:cNvPr>
          <p:cNvSpPr/>
          <p:nvPr/>
        </p:nvSpPr>
        <p:spPr>
          <a:xfrm>
            <a:off x="6325577" y="2576799"/>
            <a:ext cx="955800" cy="1045074"/>
          </a:xfrm>
          <a:prstGeom prst="rect">
            <a:avLst/>
          </a:prstGeom>
          <a:solidFill>
            <a:srgbClr val="00B050"/>
          </a:solidFill>
          <a:effectLst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SSH-2FA</a:t>
            </a:r>
            <a:b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</a:b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Linux  . Bastions (AITNADM, TNBASTION)</a:t>
            </a:r>
            <a:endParaRPr lang="en-CH" sz="135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A8E188D-A25F-CCA4-FCB0-EDF5DCA49962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6803477" y="3621873"/>
            <a:ext cx="0" cy="416172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F9FFD5C-0DA8-7C16-C10F-2B8AFE775039}"/>
              </a:ext>
            </a:extLst>
          </p:cNvPr>
          <p:cNvCxnSpPr>
            <a:cxnSpLocks/>
          </p:cNvCxnSpPr>
          <p:nvPr/>
        </p:nvCxnSpPr>
        <p:spPr>
          <a:xfrm flipV="1">
            <a:off x="4363832" y="2660650"/>
            <a:ext cx="1961745" cy="192411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BCB5662-D6C9-949D-E299-BA33DEF11DF8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5550252" y="2762666"/>
            <a:ext cx="775325" cy="157325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737B9E7-807E-F875-D039-696CB773CACC}"/>
              </a:ext>
            </a:extLst>
          </p:cNvPr>
          <p:cNvCxnSpPr>
            <a:cxnSpLocks/>
          </p:cNvCxnSpPr>
          <p:nvPr/>
        </p:nvCxnSpPr>
        <p:spPr>
          <a:xfrm>
            <a:off x="6191045" y="506314"/>
            <a:ext cx="5717" cy="292892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653BBCA9-90EA-D0EB-CDB8-A73FBCC3EB6B}"/>
              </a:ext>
            </a:extLst>
          </p:cNvPr>
          <p:cNvSpPr/>
          <p:nvPr/>
        </p:nvSpPr>
        <p:spPr>
          <a:xfrm>
            <a:off x="5713145" y="1131822"/>
            <a:ext cx="955800" cy="797663"/>
          </a:xfrm>
          <a:prstGeom prst="rect">
            <a:avLst/>
          </a:prstGeom>
          <a:solidFill>
            <a:srgbClr val="FF0000"/>
          </a:solidFill>
          <a:ln>
            <a:solidFill>
              <a:schemeClr val="bg2">
                <a:lumMod val="10000"/>
              </a:schemeClr>
            </a:solidFill>
            <a:tailEnd type="stealth" w="lg" len="lg"/>
          </a:ln>
          <a:effectLst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 Linux Tunnel</a:t>
            </a:r>
            <a:b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</a:b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(LXTUNNEL)</a:t>
            </a:r>
            <a:endParaRPr lang="en-CH" sz="135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4A8381B-49C9-5629-A29C-B52609AAC09D}"/>
              </a:ext>
            </a:extLst>
          </p:cNvPr>
          <p:cNvCxnSpPr>
            <a:cxnSpLocks/>
            <a:stCxn id="29" idx="2"/>
          </p:cNvCxnSpPr>
          <p:nvPr/>
        </p:nvCxnSpPr>
        <p:spPr>
          <a:xfrm>
            <a:off x="6191045" y="1929485"/>
            <a:ext cx="0" cy="316679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8ACFF0A-7C67-B2ED-BBF4-C8EDAE37F2C7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6800250" y="2258984"/>
            <a:ext cx="3227" cy="317815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2" name="Partial Circle 61">
            <a:extLst>
              <a:ext uri="{FF2B5EF4-FFF2-40B4-BE49-F238E27FC236}">
                <a16:creationId xmlns:a16="http://schemas.microsoft.com/office/drawing/2014/main" id="{0D2B0813-6CAB-C649-BD0C-7EC53B36C331}"/>
              </a:ext>
            </a:extLst>
          </p:cNvPr>
          <p:cNvSpPr/>
          <p:nvPr/>
        </p:nvSpPr>
        <p:spPr>
          <a:xfrm>
            <a:off x="5899328" y="817033"/>
            <a:ext cx="597649" cy="656395"/>
          </a:xfrm>
          <a:prstGeom prst="pie">
            <a:avLst>
              <a:gd name="adj1" fmla="val 10270868"/>
              <a:gd name="adj2" fmla="val 399559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SSH-2FA</a:t>
            </a:r>
          </a:p>
          <a:p>
            <a:pPr algn="ctr" defTabSz="685783">
              <a:defRPr/>
            </a:pPr>
            <a:endParaRPr lang="en-US" sz="135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ECD26DA-9B90-5BBF-84ED-DD11C410F97F}"/>
              </a:ext>
            </a:extLst>
          </p:cNvPr>
          <p:cNvSpPr/>
          <p:nvPr/>
        </p:nvSpPr>
        <p:spPr>
          <a:xfrm rot="16200000">
            <a:off x="-319283" y="399637"/>
            <a:ext cx="818729" cy="260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Zeek</a:t>
            </a:r>
            <a:endParaRPr lang="en-CH" sz="1200" dirty="0">
              <a:solidFill>
                <a:schemeClr val="bg2">
                  <a:lumMod val="10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48699E8-363D-E0D2-B796-F6F2F6008F9E}"/>
              </a:ext>
            </a:extLst>
          </p:cNvPr>
          <p:cNvSpPr/>
          <p:nvPr/>
        </p:nvSpPr>
        <p:spPr>
          <a:xfrm rot="16200000">
            <a:off x="-557633" y="1094905"/>
            <a:ext cx="1282776" cy="3605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auditbeat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/Falco</a:t>
            </a:r>
            <a:endParaRPr lang="en-CH" sz="1350" dirty="0">
              <a:solidFill>
                <a:schemeClr val="bg2">
                  <a:lumMod val="10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75FDEE1-0EA0-091A-74B0-4B374C5BC329}"/>
              </a:ext>
            </a:extLst>
          </p:cNvPr>
          <p:cNvSpPr/>
          <p:nvPr/>
        </p:nvSpPr>
        <p:spPr>
          <a:xfrm rot="16200000">
            <a:off x="-391785" y="2154348"/>
            <a:ext cx="936310" cy="260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packetbeat</a:t>
            </a:r>
            <a:endParaRPr lang="en-CH" sz="1200" dirty="0">
              <a:solidFill>
                <a:schemeClr val="bg2">
                  <a:lumMod val="10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B79F883-5D68-5027-FD7B-EAC29E726F32}"/>
              </a:ext>
            </a:extLst>
          </p:cNvPr>
          <p:cNvSpPr/>
          <p:nvPr/>
        </p:nvSpPr>
        <p:spPr>
          <a:xfrm rot="16200000">
            <a:off x="-586341" y="3073057"/>
            <a:ext cx="1346455" cy="3542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auditbeat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./Falco</a:t>
            </a:r>
            <a:endParaRPr lang="en-CH" sz="1350" dirty="0">
              <a:solidFill>
                <a:schemeClr val="bg2">
                  <a:lumMod val="10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1800992-8BB0-7A76-10E1-3E1454ADA5B5}"/>
              </a:ext>
            </a:extLst>
          </p:cNvPr>
          <p:cNvSpPr/>
          <p:nvPr/>
        </p:nvSpPr>
        <p:spPr>
          <a:xfrm rot="16200000">
            <a:off x="-320157" y="3909059"/>
            <a:ext cx="818729" cy="260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8">
              <a:defRPr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ptos" panose="020B0004020202020204" pitchFamily="34" charset="0"/>
              </a:rPr>
              <a:t>Zeek</a:t>
            </a:r>
            <a:endParaRPr lang="en-CH" sz="1200" dirty="0">
              <a:solidFill>
                <a:schemeClr val="bg2">
                  <a:lumMod val="10000"/>
                </a:schemeClr>
              </a:solidFill>
              <a:latin typeface="Aptos" panose="020B0004020202020204" pitchFamily="34" charset="0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1B3A7018-001F-AE54-A21D-91400FFE11F0}"/>
              </a:ext>
            </a:extLst>
          </p:cNvPr>
          <p:cNvCxnSpPr>
            <a:cxnSpLocks/>
          </p:cNvCxnSpPr>
          <p:nvPr/>
        </p:nvCxnSpPr>
        <p:spPr>
          <a:xfrm>
            <a:off x="5550252" y="3621873"/>
            <a:ext cx="0" cy="398076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14C9D2C-4F47-E78D-475B-1AEA9FE837A6}"/>
              </a:ext>
            </a:extLst>
          </p:cNvPr>
          <p:cNvCxnSpPr>
            <a:cxnSpLocks/>
          </p:cNvCxnSpPr>
          <p:nvPr/>
        </p:nvCxnSpPr>
        <p:spPr>
          <a:xfrm>
            <a:off x="4909296" y="497540"/>
            <a:ext cx="5717" cy="292892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E529922B-06F6-5B5F-03BD-B1130B926DE1}"/>
              </a:ext>
            </a:extLst>
          </p:cNvPr>
          <p:cNvSpPr/>
          <p:nvPr/>
        </p:nvSpPr>
        <p:spPr>
          <a:xfrm>
            <a:off x="4431396" y="1123048"/>
            <a:ext cx="955800" cy="797663"/>
          </a:xfrm>
          <a:prstGeom prst="rect">
            <a:avLst/>
          </a:prstGeom>
          <a:solidFill>
            <a:srgbClr val="FF0000"/>
          </a:solidFill>
          <a:ln>
            <a:solidFill>
              <a:schemeClr val="bg2">
                <a:lumMod val="10000"/>
              </a:schemeClr>
            </a:solidFill>
            <a:tailEnd type="stealth" w="lg" len="lg"/>
          </a:ln>
          <a:effectLst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 Linux .   Tunnel</a:t>
            </a:r>
            <a:b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</a:b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(TNTUNNEL)</a:t>
            </a:r>
            <a:endParaRPr lang="en-CH" sz="135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B35303B-43C7-97FF-BA3F-AE69A0E0AC34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4909296" y="1920711"/>
            <a:ext cx="0" cy="316679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Partial Circle 23">
            <a:extLst>
              <a:ext uri="{FF2B5EF4-FFF2-40B4-BE49-F238E27FC236}">
                <a16:creationId xmlns:a16="http://schemas.microsoft.com/office/drawing/2014/main" id="{DBDAFBC3-7994-E93C-F9E5-DFD6DEA6A94E}"/>
              </a:ext>
            </a:extLst>
          </p:cNvPr>
          <p:cNvSpPr/>
          <p:nvPr/>
        </p:nvSpPr>
        <p:spPr>
          <a:xfrm>
            <a:off x="4617579" y="808259"/>
            <a:ext cx="597649" cy="656395"/>
          </a:xfrm>
          <a:prstGeom prst="pie">
            <a:avLst>
              <a:gd name="adj1" fmla="val 10270868"/>
              <a:gd name="adj2" fmla="val 399559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SSH-2FA</a:t>
            </a:r>
          </a:p>
          <a:p>
            <a:pPr algn="ctr" defTabSz="685783">
              <a:defRPr/>
            </a:pPr>
            <a:r>
              <a:rPr lang="en-US" sz="1350" dirty="0">
                <a:solidFill>
                  <a:prstClr val="white"/>
                </a:solidFill>
                <a:latin typeface="Aptos" panose="020B0004020202020204" pitchFamily="34" charset="0"/>
              </a:rPr>
              <a:t> 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0A67ED7-051D-395A-818C-34BB77B4611A}"/>
              </a:ext>
            </a:extLst>
          </p:cNvPr>
          <p:cNvCxnSpPr>
            <a:cxnSpLocks/>
          </p:cNvCxnSpPr>
          <p:nvPr/>
        </p:nvCxnSpPr>
        <p:spPr>
          <a:xfrm flipV="1">
            <a:off x="4338416" y="1958011"/>
            <a:ext cx="503250" cy="883035"/>
          </a:xfrm>
          <a:prstGeom prst="straightConnector1">
            <a:avLst/>
          </a:prstGeom>
          <a:ln>
            <a:solidFill>
              <a:srgbClr val="00B050"/>
            </a:solidFill>
            <a:headEnd type="triangle" w="lg" len="lg"/>
            <a:tailEnd type="triangle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343AB748-2B12-E491-66B1-696FA2CD528D}"/>
              </a:ext>
            </a:extLst>
          </p:cNvPr>
          <p:cNvSpPr/>
          <p:nvPr/>
        </p:nvSpPr>
        <p:spPr>
          <a:xfrm>
            <a:off x="4233446" y="1729627"/>
            <a:ext cx="586206" cy="363474"/>
          </a:xfrm>
          <a:prstGeom prst="rightArrow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Now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5FFD85BC-FD99-9CA8-65D5-72526DB7DBF6}"/>
              </a:ext>
            </a:extLst>
          </p:cNvPr>
          <p:cNvSpPr/>
          <p:nvPr/>
        </p:nvSpPr>
        <p:spPr>
          <a:xfrm>
            <a:off x="5514632" y="1734837"/>
            <a:ext cx="586206" cy="363474"/>
          </a:xfrm>
          <a:prstGeom prst="rightArrow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Now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EE156FA0-5CD8-1F67-4EFD-396B6FD9E8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2628" y="2773648"/>
            <a:ext cx="263242" cy="259951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9C76D953-5090-62BF-36FC-0B9F9177AD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3842" y="1177410"/>
            <a:ext cx="263242" cy="259951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999E322E-A40A-EF09-F882-1D1628E833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043" y="2937542"/>
            <a:ext cx="263242" cy="259951"/>
          </a:xfrm>
          <a:prstGeom prst="rect">
            <a:avLst/>
          </a:prstGeom>
        </p:spPr>
      </p:pic>
      <p:sp>
        <p:nvSpPr>
          <p:cNvPr id="27" name="Arrow: Right 26">
            <a:extLst>
              <a:ext uri="{FF2B5EF4-FFF2-40B4-BE49-F238E27FC236}">
                <a16:creationId xmlns:a16="http://schemas.microsoft.com/office/drawing/2014/main" id="{5D1DD1F8-75A4-50B0-2D4F-639A6F838260}"/>
              </a:ext>
            </a:extLst>
          </p:cNvPr>
          <p:cNvSpPr/>
          <p:nvPr/>
        </p:nvSpPr>
        <p:spPr>
          <a:xfrm rot="2757919">
            <a:off x="4121648" y="831835"/>
            <a:ext cx="551349" cy="363474"/>
          </a:xfrm>
          <a:prstGeom prst="rightArrow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Q4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9B3FF38F-2BA6-936E-6A95-F5D85528A4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4039" y="2927947"/>
            <a:ext cx="263242" cy="259951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2238925E-06B6-ADB4-2F58-8939DFEEA3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983" y="2930553"/>
            <a:ext cx="263242" cy="259951"/>
          </a:xfrm>
          <a:prstGeom prst="rect">
            <a:avLst/>
          </a:prstGeom>
        </p:spPr>
      </p:pic>
      <p:pic>
        <p:nvPicPr>
          <p:cNvPr id="98" name="Picture 97" descr="A colorful cubes connected to each other&#10;&#10;AI-generated content may be incorrect.">
            <a:extLst>
              <a:ext uri="{FF2B5EF4-FFF2-40B4-BE49-F238E27FC236}">
                <a16:creationId xmlns:a16="http://schemas.microsoft.com/office/drawing/2014/main" id="{91CCA54E-D7AF-435F-522F-AADCBD7912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423" y="2875112"/>
            <a:ext cx="259200" cy="2592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" name="Arrow: Right 102">
            <a:extLst>
              <a:ext uri="{FF2B5EF4-FFF2-40B4-BE49-F238E27FC236}">
                <a16:creationId xmlns:a16="http://schemas.microsoft.com/office/drawing/2014/main" id="{C414DE71-3B14-695F-D8EF-65E9D6AEE299}"/>
              </a:ext>
            </a:extLst>
          </p:cNvPr>
          <p:cNvSpPr/>
          <p:nvPr/>
        </p:nvSpPr>
        <p:spPr>
          <a:xfrm rot="2754091" flipH="1">
            <a:off x="8053849" y="644681"/>
            <a:ext cx="674124" cy="363474"/>
          </a:xfrm>
          <a:prstGeom prst="rightArrow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2026?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104" name="Arrow: Right 103">
            <a:extLst>
              <a:ext uri="{FF2B5EF4-FFF2-40B4-BE49-F238E27FC236}">
                <a16:creationId xmlns:a16="http://schemas.microsoft.com/office/drawing/2014/main" id="{06416C17-EDDC-4E3C-9B2F-ECBBDF10C3C9}"/>
              </a:ext>
            </a:extLst>
          </p:cNvPr>
          <p:cNvSpPr/>
          <p:nvPr/>
        </p:nvSpPr>
        <p:spPr>
          <a:xfrm>
            <a:off x="4112895" y="308572"/>
            <a:ext cx="697792" cy="363474"/>
          </a:xfrm>
          <a:prstGeom prst="rightArrow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2026?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105" name="Arrow: Right 104">
            <a:extLst>
              <a:ext uri="{FF2B5EF4-FFF2-40B4-BE49-F238E27FC236}">
                <a16:creationId xmlns:a16="http://schemas.microsoft.com/office/drawing/2014/main" id="{67514B72-55D2-5563-8D27-30774A30F361}"/>
              </a:ext>
            </a:extLst>
          </p:cNvPr>
          <p:cNvSpPr/>
          <p:nvPr/>
        </p:nvSpPr>
        <p:spPr>
          <a:xfrm flipH="1">
            <a:off x="6308916" y="306063"/>
            <a:ext cx="687994" cy="363474"/>
          </a:xfrm>
          <a:prstGeom prst="rightArrow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2026?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106" name="Multiplication Sign 105">
            <a:extLst>
              <a:ext uri="{FF2B5EF4-FFF2-40B4-BE49-F238E27FC236}">
                <a16:creationId xmlns:a16="http://schemas.microsoft.com/office/drawing/2014/main" id="{A8440F6A-C275-C06E-F819-DF482658E959}"/>
              </a:ext>
            </a:extLst>
          </p:cNvPr>
          <p:cNvSpPr/>
          <p:nvPr/>
        </p:nvSpPr>
        <p:spPr>
          <a:xfrm>
            <a:off x="4707488" y="281837"/>
            <a:ext cx="418887" cy="414629"/>
          </a:xfrm>
          <a:prstGeom prst="mathMultiply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endParaRPr lang="en-CH" sz="135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107" name="Multiplication Sign 106">
            <a:extLst>
              <a:ext uri="{FF2B5EF4-FFF2-40B4-BE49-F238E27FC236}">
                <a16:creationId xmlns:a16="http://schemas.microsoft.com/office/drawing/2014/main" id="{229C1B66-91BB-3EDA-96A1-C5BDD19648C5}"/>
              </a:ext>
            </a:extLst>
          </p:cNvPr>
          <p:cNvSpPr/>
          <p:nvPr/>
        </p:nvSpPr>
        <p:spPr>
          <a:xfrm>
            <a:off x="7816343" y="255407"/>
            <a:ext cx="418887" cy="414629"/>
          </a:xfrm>
          <a:prstGeom prst="mathMultiply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endParaRPr lang="en-CH" sz="135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108" name="Multiplication Sign 107">
            <a:extLst>
              <a:ext uri="{FF2B5EF4-FFF2-40B4-BE49-F238E27FC236}">
                <a16:creationId xmlns:a16="http://schemas.microsoft.com/office/drawing/2014/main" id="{3C3A5336-EF14-5755-145A-4E8D5203FC43}"/>
              </a:ext>
            </a:extLst>
          </p:cNvPr>
          <p:cNvSpPr/>
          <p:nvPr/>
        </p:nvSpPr>
        <p:spPr>
          <a:xfrm>
            <a:off x="5990759" y="275549"/>
            <a:ext cx="418887" cy="414629"/>
          </a:xfrm>
          <a:prstGeom prst="mathMultiply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endParaRPr lang="en-CH" sz="135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735D49E7-0555-C552-F070-1E3EB3E91423}"/>
              </a:ext>
            </a:extLst>
          </p:cNvPr>
          <p:cNvSpPr/>
          <p:nvPr/>
        </p:nvSpPr>
        <p:spPr>
          <a:xfrm rot="20521978">
            <a:off x="5538770" y="3476427"/>
            <a:ext cx="825525" cy="363474"/>
          </a:xfrm>
          <a:prstGeom prst="rightArrow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r>
              <a:rPr lang="en-US" sz="1200" dirty="0">
                <a:solidFill>
                  <a:prstClr val="white"/>
                </a:solidFill>
                <a:latin typeface="Aptos" panose="020B0004020202020204" pitchFamily="34" charset="0"/>
              </a:rPr>
              <a:t>Q2 2026</a:t>
            </a:r>
            <a:endParaRPr lang="en-CH" sz="1200" dirty="0">
              <a:solidFill>
                <a:prstClr val="white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04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6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2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8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82" grpId="0" animBg="1"/>
      <p:bldP spid="95" grpId="0" animBg="1"/>
      <p:bldP spid="4" grpId="0" animBg="1"/>
      <p:bldP spid="158" grpId="0"/>
      <p:bldP spid="160" grpId="0" animBg="1"/>
      <p:bldP spid="175" grpId="0" animBg="1"/>
      <p:bldP spid="178" grpId="0" animBg="1"/>
      <p:bldP spid="182" grpId="0" animBg="1"/>
      <p:bldP spid="183" grpId="0" animBg="1"/>
      <p:bldP spid="22" grpId="0" animBg="1"/>
      <p:bldP spid="23" grpId="0" animBg="1"/>
      <p:bldP spid="8" grpId="0" animBg="1"/>
      <p:bldP spid="29" grpId="0" animBg="1"/>
      <p:bldP spid="62" grpId="0" animBg="1"/>
      <p:bldP spid="20" grpId="0" animBg="1"/>
      <p:bldP spid="24" grpId="0" animBg="1"/>
      <p:bldP spid="37" grpId="0" animBg="1"/>
      <p:bldP spid="38" grpId="0" animBg="1"/>
      <p:bldP spid="27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1C5917-A917-A599-AA9C-9D50101E36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59E6F-FB11-1BF1-1B26-1626B7A23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4983" y="4622400"/>
            <a:ext cx="5419017" cy="521100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EC73E19-D546-8299-0E6D-EF7AD9256BD9}"/>
              </a:ext>
            </a:extLst>
          </p:cNvPr>
          <p:cNvSpPr txBox="1">
            <a:spLocks/>
          </p:cNvSpPr>
          <p:nvPr/>
        </p:nvSpPr>
        <p:spPr>
          <a:xfrm>
            <a:off x="0" y="171077"/>
            <a:ext cx="9020048" cy="473819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spcBef>
                <a:spcPts val="600"/>
              </a:spcBef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dirty="0">
                <a:solidFill>
                  <a:srgbClr val="0B387C"/>
                </a:solidFill>
              </a:rPr>
              <a:t>CERN’s community is complex, heterogenous and cacophonic. There is NO solution that fits them all:</a:t>
            </a:r>
          </a:p>
          <a:p>
            <a:pPr marL="640080" lvl="1" indent="-228600">
              <a:spcBef>
                <a:spcPts val="600"/>
              </a:spcBef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1600" dirty="0">
                <a:solidFill>
                  <a:srgbClr val="0B387C"/>
                </a:solidFill>
              </a:rPr>
              <a:t>Normal users vs. admins vs. experts. Linux vs. Windows. Servers vs. VMs vs. </a:t>
            </a:r>
            <a:r>
              <a:rPr lang="en-GB" sz="1600" dirty="0" err="1">
                <a:solidFill>
                  <a:srgbClr val="0B387C"/>
                </a:solidFill>
              </a:rPr>
              <a:t>Jupyter</a:t>
            </a:r>
            <a:r>
              <a:rPr lang="en-GB" sz="1600" dirty="0">
                <a:solidFill>
                  <a:srgbClr val="0B387C"/>
                </a:solidFill>
              </a:rPr>
              <a:t> notebooks. HTTPS vs. RDP vs. SSH vs. VPN. Bastions vs. tunnels vs. individual machines</a:t>
            </a:r>
          </a:p>
          <a:p>
            <a:pPr marL="228600" indent="-228600">
              <a:spcBef>
                <a:spcPts val="600"/>
              </a:spcBef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dirty="0">
                <a:solidFill>
                  <a:srgbClr val="0B387C"/>
                </a:solidFill>
              </a:rPr>
              <a:t>Security monitoring cannot be consistently applied:</a:t>
            </a:r>
          </a:p>
          <a:p>
            <a:pPr marL="640080" lvl="1" indent="-228600">
              <a:spcBef>
                <a:spcPts val="600"/>
              </a:spcBef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1600" dirty="0">
                <a:solidFill>
                  <a:srgbClr val="0B387C"/>
                </a:solidFill>
              </a:rPr>
              <a:t>Full Campus/TN network monitoring impossible due to its heavy bandwidth</a:t>
            </a:r>
          </a:p>
          <a:p>
            <a:pPr marL="640080" lvl="1" indent="-228600">
              <a:spcBef>
                <a:spcPts val="600"/>
              </a:spcBef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1600" dirty="0">
                <a:solidFill>
                  <a:srgbClr val="0B387C"/>
                </a:solidFill>
              </a:rPr>
              <a:t>Can’t (and don’t want to) break encrypted tunnels (as that comes with other problems)</a:t>
            </a:r>
          </a:p>
          <a:p>
            <a:pPr marL="640080" lvl="1" indent="-228600">
              <a:spcBef>
                <a:spcPts val="600"/>
              </a:spcBef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1600" dirty="0">
                <a:solidFill>
                  <a:srgbClr val="0B387C"/>
                </a:solidFill>
              </a:rPr>
              <a:t>Windows logs are a pain. BYOD, PLC and FEC logs are usually non-existing</a:t>
            </a:r>
            <a:endParaRPr lang="en-GB" sz="2000" dirty="0">
              <a:solidFill>
                <a:srgbClr val="0B387C"/>
              </a:solidFill>
            </a:endParaRPr>
          </a:p>
          <a:p>
            <a:pPr marL="228600" indent="-228600">
              <a:spcBef>
                <a:spcPts val="600"/>
              </a:spcBef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b="1" dirty="0">
                <a:solidFill>
                  <a:srgbClr val="0B387C"/>
                </a:solidFill>
              </a:rPr>
              <a:t>Aim to have at least one node with </a:t>
            </a:r>
            <a:r>
              <a:rPr lang="en-GB" sz="2000" b="1" dirty="0">
                <a:solidFill>
                  <a:srgbClr val="00B050"/>
                </a:solidFill>
              </a:rPr>
              <a:t>full monitoring before entering TN</a:t>
            </a:r>
          </a:p>
          <a:p>
            <a:pPr marL="228600" indent="-228600">
              <a:spcBef>
                <a:spcPts val="600"/>
              </a:spcBef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2000" b="1">
                <a:solidFill>
                  <a:srgbClr val="0B387C"/>
                </a:solidFill>
              </a:rPr>
              <a:t>These weeks </a:t>
            </a:r>
            <a:r>
              <a:rPr lang="en-GB" sz="2000" b="1" dirty="0">
                <a:solidFill>
                  <a:srgbClr val="0B387C"/>
                </a:solidFill>
              </a:rPr>
              <a:t>will show how that works out for our colleagues…</a:t>
            </a:r>
          </a:p>
          <a:p>
            <a:pPr marL="640080" lvl="1" indent="-228600">
              <a:spcBef>
                <a:spcPts val="600"/>
              </a:spcBef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1600" dirty="0">
                <a:solidFill>
                  <a:srgbClr val="0B387C"/>
                </a:solidFill>
              </a:rPr>
              <a:t>…afterwards, we shall further simplify and consider further traffic restrictions (e.g. directional traffic) using the up-coming TN firewall and OpenStack “Security Groups”</a:t>
            </a:r>
          </a:p>
          <a:p>
            <a:pPr marL="640080" lvl="1" indent="-228600">
              <a:spcBef>
                <a:spcPts val="600"/>
              </a:spcBef>
              <a:buClr>
                <a:srgbClr val="0B387C"/>
              </a:buClr>
              <a:buFont typeface="Wingdings" panose="05000000000000000000" pitchFamily="2" charset="2"/>
              <a:buChar char="§"/>
              <a:tabLst>
                <a:tab pos="685800" algn="l"/>
              </a:tabLst>
            </a:pPr>
            <a:r>
              <a:rPr lang="en-GB" sz="1600" dirty="0">
                <a:solidFill>
                  <a:srgbClr val="0B387C"/>
                </a:solidFill>
              </a:rPr>
              <a:t>…and we have to see how to improve experiment’s networks…</a:t>
            </a:r>
            <a:endParaRPr lang="en-GB" sz="1600" dirty="0">
              <a:solidFill>
                <a:srgbClr val="0B387C"/>
              </a:solidFill>
              <a:sym typeface="Wingdings 2" panose="05020102010507070707" pitchFamily="18" charset="2"/>
            </a:endParaRPr>
          </a:p>
          <a:p>
            <a:pPr marL="0" indent="0">
              <a:buClr>
                <a:srgbClr val="0B387C"/>
              </a:buClr>
              <a:buNone/>
              <a:tabLst>
                <a:tab pos="685800" algn="l"/>
              </a:tabLst>
            </a:pPr>
            <a:endParaRPr lang="en-GB" sz="2000" b="1" dirty="0">
              <a:solidFill>
                <a:srgbClr val="0B38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7094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9C447DA-DD56-ED79-FDBB-14269883D41A}"/>
              </a:ext>
            </a:extLst>
          </p:cNvPr>
          <p:cNvSpPr txBox="1"/>
          <p:nvPr/>
        </p:nvSpPr>
        <p:spPr>
          <a:xfrm>
            <a:off x="2389350" y="3803904"/>
            <a:ext cx="43652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>
                <a:solidFill>
                  <a:schemeClr val="tx1">
                    <a:lumMod val="85000"/>
                  </a:schemeClr>
                </a:solidFill>
              </a:rPr>
              <a:t>Resources:</a:t>
            </a:r>
            <a:br>
              <a:rPr lang="en-US" dirty="0">
                <a:solidFill>
                  <a:schemeClr val="tx1">
                    <a:lumMod val="8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85000"/>
                  </a:schemeClr>
                </a:solidFill>
              </a:rPr>
              <a:t>https://cern.ch/ComputingRules</a:t>
            </a:r>
            <a:br>
              <a:rPr lang="en-US" dirty="0">
                <a:solidFill>
                  <a:schemeClr val="tx1">
                    <a:lumMod val="8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85000"/>
                  </a:schemeClr>
                </a:solidFill>
              </a:rPr>
              <a:t>https://home.cern/tags/computer-security</a:t>
            </a:r>
          </a:p>
          <a:p>
            <a:pPr algn="ctr"/>
            <a:r>
              <a:rPr lang="en-US" dirty="0">
                <a:solidFill>
                  <a:schemeClr val="tx1">
                    <a:lumMod val="85000"/>
                  </a:schemeClr>
                </a:solidFill>
              </a:rPr>
              <a:t>…or ping me at Stefan.Lueders@cern.ch</a:t>
            </a:r>
            <a:endParaRPr lang="en-CH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437993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ThèmeCERN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38131</TotalTime>
  <Words>661</Words>
  <Application>Microsoft Office PowerPoint</Application>
  <PresentationFormat>On-screen Show (16:9)</PresentationFormat>
  <Paragraphs>135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Aptos</vt:lpstr>
      <vt:lpstr>Arial</vt:lpstr>
      <vt:lpstr>Arial Black</vt:lpstr>
      <vt:lpstr>Calibri</vt:lpstr>
      <vt:lpstr>Courier New</vt:lpstr>
      <vt:lpstr>Wingdings</vt:lpstr>
      <vt:lpstr>Wingdings 2</vt:lpstr>
      <vt:lpstr>ThèmeCERN</vt:lpstr>
      <vt:lpstr>PowerPoint Presentation</vt:lpstr>
      <vt:lpstr>Considerations</vt:lpstr>
      <vt:lpstr>Simplified view of CERN networks</vt:lpstr>
      <vt:lpstr>(Too?) Many HTTPS ways into CERN?</vt:lpstr>
      <vt:lpstr>(Too?) Many RDP ways into CERN?</vt:lpstr>
      <vt:lpstr>(Too?) Many SSH ways into CERN?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Recruitment Plan</dc:title>
  <dc:creator>purvisj</dc:creator>
  <cp:lastModifiedBy>Stefan Lueders</cp:lastModifiedBy>
  <cp:revision>2054</cp:revision>
  <cp:lastPrinted>2024-09-26T07:19:49Z</cp:lastPrinted>
  <dcterms:created xsi:type="dcterms:W3CDTF">2010-12-08T19:26:50Z</dcterms:created>
  <dcterms:modified xsi:type="dcterms:W3CDTF">2025-09-10T13:38:32Z</dcterms:modified>
</cp:coreProperties>
</file>