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23"/>
  </p:notesMasterIdLst>
  <p:handoutMasterIdLst>
    <p:handoutMasterId r:id="rId24"/>
  </p:handoutMasterIdLst>
  <p:sldIdLst>
    <p:sldId id="288" r:id="rId2"/>
    <p:sldId id="668" r:id="rId3"/>
    <p:sldId id="669" r:id="rId4"/>
    <p:sldId id="670" r:id="rId5"/>
    <p:sldId id="645" r:id="rId6"/>
    <p:sldId id="650" r:id="rId7"/>
    <p:sldId id="651" r:id="rId8"/>
    <p:sldId id="663" r:id="rId9"/>
    <p:sldId id="664" r:id="rId10"/>
    <p:sldId id="652" r:id="rId11"/>
    <p:sldId id="653" r:id="rId12"/>
    <p:sldId id="660" r:id="rId13"/>
    <p:sldId id="654" r:id="rId14"/>
    <p:sldId id="656" r:id="rId15"/>
    <p:sldId id="671" r:id="rId16"/>
    <p:sldId id="662" r:id="rId17"/>
    <p:sldId id="658" r:id="rId18"/>
    <p:sldId id="659" r:id="rId19"/>
    <p:sldId id="661" r:id="rId20"/>
    <p:sldId id="665" r:id="rId21"/>
    <p:sldId id="419" r:id="rId22"/>
  </p:sldIdLst>
  <p:sldSz cx="9144000" cy="5143500" type="screen16x9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Stefan Lueders" initials="S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B387C"/>
    <a:srgbClr val="3861AA"/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847" autoAdjust="0"/>
    <p:restoredTop sz="93562" autoAdjust="0"/>
  </p:normalViewPr>
  <p:slideViewPr>
    <p:cSldViewPr snapToGrid="0">
      <p:cViewPr varScale="1">
        <p:scale>
          <a:sx n="95" d="100"/>
          <a:sy n="95" d="100"/>
        </p:scale>
        <p:origin x="420" y="44"/>
      </p:cViewPr>
      <p:guideLst>
        <p:guide orient="horz" pos="158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3354" y="-10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2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347E4CB-A161-4269-91B9-38695CBCE05C}" type="datetimeFigureOut">
              <a:rPr lang="en-US" smtClean="0"/>
              <a:pPr/>
              <a:t>9/8/2025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94F0AAA-64F3-48CA-AACA-72A4143501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248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2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76DBF28-7434-4EB6-8100-37960D50BE17}" type="datetimeFigureOut">
              <a:rPr lang="en-US" smtClean="0"/>
              <a:pPr/>
              <a:t>9/8/2025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30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7F83A71-C450-47BB-B944-424250FA2F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3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15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517" y="1390500"/>
            <a:ext cx="5156193" cy="233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48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724983" y="4622400"/>
            <a:ext cx="5419017" cy="521100"/>
          </a:xfrm>
        </p:spPr>
        <p:txBody>
          <a:bodyPr>
            <a:normAutofit/>
          </a:bodyPr>
          <a:lstStyle>
            <a:lvl1pPr algn="r"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Footer Placeholder 1"/>
          <p:cNvSpPr txBox="1">
            <a:spLocks/>
          </p:cNvSpPr>
          <p:nvPr userDrawn="1"/>
        </p:nvSpPr>
        <p:spPr>
          <a:xfrm>
            <a:off x="451920" y="4628286"/>
            <a:ext cx="2472987" cy="526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18 Months </a:t>
            </a:r>
            <a:r>
              <a:rPr lang="en-GB" dirty="0"/>
              <a:t>into the Cyber-Security Audit</a:t>
            </a:r>
          </a:p>
          <a:p>
            <a:pPr algn="l"/>
            <a:r>
              <a:rPr lang="en-US" b="1" dirty="0"/>
              <a:t>Dr. Stefan.Lueders@cern.ch</a:t>
            </a:r>
          </a:p>
          <a:p>
            <a:pPr algn="l"/>
            <a:r>
              <a:rPr lang="en-US" baseline="0" dirty="0"/>
              <a:t>CS2HEP, Chicago, September 21</a:t>
            </a:r>
            <a:r>
              <a:rPr lang="en-US" baseline="30000" dirty="0"/>
              <a:t>st</a:t>
            </a:r>
            <a:r>
              <a:rPr lang="en-US" baseline="0" dirty="0"/>
              <a:t> </a:t>
            </a:r>
            <a:r>
              <a:rPr lang="en-US" dirty="0"/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162171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74676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1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618247"/>
            <a:ext cx="800764" cy="51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63" r:id="rId2"/>
    <p:sldLayoutId id="2147483766" r:id="rId3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jpeg"/><Relationship Id="rId5" Type="http://schemas.microsoft.com/office/2007/relationships/hdphoto" Target="../media/hdphoto2.wdp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isecurity.org/controls/v8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0" y="176212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fr-FR" altLang="en-US" sz="4000" b="1" u="none">
              <a:solidFill>
                <a:schemeClr val="accent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572000" y="648586"/>
            <a:ext cx="0" cy="3583172"/>
          </a:xfrm>
          <a:prstGeom prst="line">
            <a:avLst/>
          </a:prstGeom>
          <a:ln>
            <a:solidFill>
              <a:srgbClr val="3861AA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Subtitle 2"/>
          <p:cNvSpPr txBox="1">
            <a:spLocks/>
          </p:cNvSpPr>
          <p:nvPr/>
        </p:nvSpPr>
        <p:spPr>
          <a:xfrm>
            <a:off x="4659079" y="3003138"/>
            <a:ext cx="4337437" cy="131445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buNone/>
            </a:pPr>
            <a:endParaRPr lang="en-US" sz="2800" b="1" dirty="0">
              <a:solidFill>
                <a:srgbClr val="3861A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utoShape 19"/>
          <p:cNvSpPr>
            <a:spLocks noChangeArrowheads="1"/>
          </p:cNvSpPr>
          <p:nvPr/>
        </p:nvSpPr>
        <p:spPr bwMode="auto">
          <a:xfrm>
            <a:off x="4659079" y="648586"/>
            <a:ext cx="4484919" cy="358317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18 Months into the 2023</a:t>
            </a:r>
            <a:br>
              <a:rPr lang="en-GB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GB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Cyber-Security Audit</a:t>
            </a:r>
            <a:endParaRPr lang="en-GB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8C7F06-F485-E212-B5D0-77E6E030F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5" y="1005926"/>
            <a:ext cx="4484922" cy="2928171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1865" y="4622400"/>
            <a:ext cx="7172136" cy="521100"/>
          </a:xfrm>
        </p:spPr>
        <p:txBody>
          <a:bodyPr>
            <a:normAutofit/>
          </a:bodyPr>
          <a:lstStyle/>
          <a:p>
            <a:r>
              <a:rPr lang="en-US" b="0" i="1" dirty="0"/>
              <a:t>CIS#4&amp;7 </a:t>
            </a:r>
            <a:r>
              <a:rPr lang="en-US" dirty="0"/>
              <a:t>Secure Config &amp; Vuln’s </a:t>
            </a:r>
            <a:endParaRPr lang="en-US" b="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81643" y="2571750"/>
            <a:ext cx="3225437" cy="1992086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b="1" dirty="0">
                <a:solidFill>
                  <a:srgbClr val="00B050"/>
                </a:solidFill>
              </a:rPr>
              <a:t>Conquered MS tools to reduce security risk.</a:t>
            </a:r>
            <a:br>
              <a:rPr lang="en-GB" sz="2000" b="1" dirty="0">
                <a:solidFill>
                  <a:srgbClr val="00B050"/>
                </a:solidFill>
              </a:rPr>
            </a:br>
            <a:r>
              <a:rPr lang="en-GB" sz="2000" dirty="0">
                <a:solidFill>
                  <a:srgbClr val="FF0000"/>
                </a:solidFill>
              </a:rPr>
              <a:t>MS put up lots of (license) hurdles </a:t>
            </a:r>
            <a:r>
              <a:rPr lang="en-GB" sz="2000" b="1" dirty="0">
                <a:solidFill>
                  <a:srgbClr val="FF0000"/>
                </a:solidFill>
              </a:rPr>
              <a:t>	</a:t>
            </a:r>
            <a:endParaRPr lang="en-GB" sz="2000" dirty="0">
              <a:solidFill>
                <a:srgbClr val="00B050"/>
              </a:solidFill>
            </a:endParaRPr>
          </a:p>
          <a:p>
            <a:endParaRPr lang="en-GB" sz="1500" dirty="0"/>
          </a:p>
          <a:p>
            <a:endParaRPr lang="en-GB" sz="1500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1CBB5FD-F1D3-CB82-70BC-FEB697412B61}"/>
              </a:ext>
            </a:extLst>
          </p:cNvPr>
          <p:cNvGrpSpPr/>
          <p:nvPr/>
        </p:nvGrpSpPr>
        <p:grpSpPr>
          <a:xfrm>
            <a:off x="1138917" y="116523"/>
            <a:ext cx="6858000" cy="2122743"/>
            <a:chOff x="45696" y="1323504"/>
            <a:chExt cx="4464279" cy="1248246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74C3BE77-3879-C936-73F3-4C10723C3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149" y="1323504"/>
              <a:ext cx="4381725" cy="6350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AF6B1198-0B7C-290B-DFBA-C7F0CCCF1A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696" y="1943068"/>
              <a:ext cx="4464279" cy="62868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686805C-5C9E-DB68-514E-8CEC2D025DC0}"/>
              </a:ext>
            </a:extLst>
          </p:cNvPr>
          <p:cNvSpPr txBox="1"/>
          <p:nvPr/>
        </p:nvSpPr>
        <p:spPr>
          <a:xfrm>
            <a:off x="1526926" y="579399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sym typeface="Wingdings 2" panose="05020102010507070707" pitchFamily="18" charset="2"/>
              </a:rPr>
              <a:t></a:t>
            </a:r>
            <a:endParaRPr lang="en-US" sz="4400" dirty="0">
              <a:solidFill>
                <a:srgbClr val="00206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428568-DF00-7917-8F8E-F44DE39E78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39" t="-420" r="37385" b="64112"/>
          <a:stretch/>
        </p:blipFill>
        <p:spPr>
          <a:xfrm>
            <a:off x="3307080" y="2359363"/>
            <a:ext cx="5755277" cy="2155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B98F24-C174-8C54-D4DE-55E1A7B500A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9" t="14740" r="985" b="14740"/>
          <a:stretch/>
        </p:blipFill>
        <p:spPr>
          <a:xfrm>
            <a:off x="4369633" y="2357536"/>
            <a:ext cx="4732122" cy="2208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F2B20F-7DCC-9737-BE92-4A0202DBB6EB}"/>
              </a:ext>
            </a:extLst>
          </p:cNvPr>
          <p:cNvSpPr txBox="1"/>
          <p:nvPr/>
        </p:nvSpPr>
        <p:spPr>
          <a:xfrm>
            <a:off x="1877100" y="1705537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A67E7F-4216-5423-ECBB-4B2497D0A3A9}"/>
              </a:ext>
            </a:extLst>
          </p:cNvPr>
          <p:cNvSpPr txBox="1"/>
          <p:nvPr/>
        </p:nvSpPr>
        <p:spPr>
          <a:xfrm>
            <a:off x="1526926" y="-54143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478A03-FCE7-800C-3B32-BA051EB091A0}"/>
              </a:ext>
            </a:extLst>
          </p:cNvPr>
          <p:cNvSpPr txBox="1"/>
          <p:nvPr/>
        </p:nvSpPr>
        <p:spPr>
          <a:xfrm>
            <a:off x="1877100" y="225730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50A158-4CF0-91D3-E4DF-9DAE556159CB}"/>
              </a:ext>
            </a:extLst>
          </p:cNvPr>
          <p:cNvSpPr txBox="1"/>
          <p:nvPr/>
        </p:nvSpPr>
        <p:spPr>
          <a:xfrm>
            <a:off x="1526926" y="1412220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787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1121" y="4622400"/>
            <a:ext cx="6711043" cy="521100"/>
          </a:xfrm>
        </p:spPr>
        <p:txBody>
          <a:bodyPr>
            <a:normAutofit/>
          </a:bodyPr>
          <a:lstStyle/>
          <a:p>
            <a:r>
              <a:rPr lang="en-GB" b="0" i="1" dirty="0"/>
              <a:t>CIS#5&amp;6 </a:t>
            </a:r>
            <a:r>
              <a:rPr lang="en-GB" dirty="0"/>
              <a:t>Accounts &amp; Access Control </a:t>
            </a:r>
            <a:endParaRPr lang="en-US" b="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81643" y="2407920"/>
            <a:ext cx="8972549" cy="228600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r>
              <a:rPr lang="en-GB" sz="2000" i="1" dirty="0">
                <a:solidFill>
                  <a:srgbClr val="FFC000"/>
                </a:solidFill>
              </a:rPr>
              <a:t>6.1 </a:t>
            </a:r>
            <a:r>
              <a:rPr lang="en-GB" sz="2000" b="1" dirty="0">
                <a:solidFill>
                  <a:srgbClr val="FFC000"/>
                </a:solidFill>
              </a:rPr>
              <a:t>Enforce 15+ chars password length / no complexity </a:t>
            </a:r>
            <a:r>
              <a:rPr lang="en-GB" sz="2000" dirty="0">
                <a:solidFill>
                  <a:srgbClr val="FFC000"/>
                </a:solidFill>
              </a:rPr>
              <a:t>(NIST 800-63b)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r>
              <a:rPr lang="en-GB" sz="2000" i="1" dirty="0">
                <a:solidFill>
                  <a:srgbClr val="00B050"/>
                </a:solidFill>
              </a:rPr>
              <a:t>6.3 </a:t>
            </a:r>
            <a:r>
              <a:rPr lang="en-GB" sz="2000" b="1" dirty="0">
                <a:solidFill>
                  <a:srgbClr val="00B050"/>
                </a:solidFill>
              </a:rPr>
              <a:t>Reviewed admin accounts; </a:t>
            </a:r>
            <a:r>
              <a:rPr lang="en-GB" sz="2000" dirty="0">
                <a:solidFill>
                  <a:srgbClr val="00B050"/>
                </a:solidFill>
              </a:rPr>
              <a:t>reduced usage of ~9k Service Accounts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7.1</a:t>
            </a:r>
            <a:r>
              <a:rPr lang="en-GB" sz="2000" b="1" dirty="0">
                <a:solidFill>
                  <a:srgbClr val="00B050"/>
                </a:solidFill>
              </a:rPr>
              <a:t> Finished 2FA roll-out </a:t>
            </a:r>
            <a:r>
              <a:rPr lang="en-GB" sz="2000" dirty="0">
                <a:solidFill>
                  <a:srgbClr val="00B050"/>
                </a:solidFill>
              </a:rPr>
              <a:t>(~42k accounts in total done for CERN SSO). 	</a:t>
            </a:r>
            <a:r>
              <a:rPr lang="en-GB" sz="2000" b="1" dirty="0">
                <a:solidFill>
                  <a:srgbClr val="FFC000"/>
                </a:solidFill>
              </a:rPr>
              <a:t>Now deploying to LXPLUS/SSH &amp; Windows/RDP; VPN service Q4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r>
              <a:rPr lang="en-GB" sz="2000" i="1" dirty="0">
                <a:solidFill>
                  <a:srgbClr val="00B050"/>
                </a:solidFill>
              </a:rPr>
              <a:t>7.2/3</a:t>
            </a:r>
            <a:r>
              <a:rPr lang="en-GB" sz="2000" dirty="0">
                <a:solidFill>
                  <a:srgbClr val="00B050"/>
                </a:solidFill>
              </a:rPr>
              <a:t> Reviewed </a:t>
            </a:r>
            <a:r>
              <a:rPr lang="en-GB" sz="2000" dirty="0" err="1">
                <a:solidFill>
                  <a:srgbClr val="00B050"/>
                </a:solidFill>
              </a:rPr>
              <a:t>AuthZ</a:t>
            </a:r>
            <a:r>
              <a:rPr lang="en-GB" sz="2000" dirty="0">
                <a:solidFill>
                  <a:srgbClr val="00B050"/>
                </a:solidFill>
              </a:rPr>
              <a:t> groups: AIS roles, e-groups, RBAC. </a:t>
            </a:r>
            <a:r>
              <a:rPr lang="en-GB" sz="2000" b="1" dirty="0">
                <a:solidFill>
                  <a:srgbClr val="FFC000"/>
                </a:solidFill>
              </a:rPr>
              <a:t>Needing GMS…</a:t>
            </a:r>
            <a:endParaRPr lang="en-GB" sz="1600" b="1" dirty="0">
              <a:solidFill>
                <a:srgbClr val="FFC00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r>
              <a:rPr lang="en-GB" sz="2000" i="1" dirty="0">
                <a:solidFill>
                  <a:srgbClr val="00B050"/>
                </a:solidFill>
              </a:rPr>
              <a:t>Plus:</a:t>
            </a:r>
            <a:r>
              <a:rPr lang="en-GB" sz="2000" b="1" dirty="0">
                <a:solidFill>
                  <a:srgbClr val="00B050"/>
                </a:solidFill>
              </a:rPr>
              <a:t> </a:t>
            </a:r>
            <a:r>
              <a:rPr lang="en-GB" sz="2000" dirty="0">
                <a:solidFill>
                  <a:srgbClr val="00B050"/>
                </a:solidFill>
              </a:rPr>
              <a:t>Terminated ~100 local logins exposed to Internet and old SSO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35656CB-41F2-46A8-8F91-44C0322DC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917" y="54104"/>
            <a:ext cx="6858000" cy="1205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55787D4-8286-CA29-CFD8-EE28CC8F2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917" y="1317716"/>
            <a:ext cx="6858000" cy="1007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9DC0D7-4B4D-C789-BB9F-C80E81ED2FBA}"/>
              </a:ext>
            </a:extLst>
          </p:cNvPr>
          <p:cNvSpPr txBox="1"/>
          <p:nvPr/>
        </p:nvSpPr>
        <p:spPr>
          <a:xfrm>
            <a:off x="1420385" y="318938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sym typeface="Wingdings 2" panose="05020102010507070707" pitchFamily="18" charset="2"/>
              </a:rPr>
              <a:t>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6B9509-7310-A2F5-4953-800C8100BEA1}"/>
              </a:ext>
            </a:extLst>
          </p:cNvPr>
          <p:cNvSpPr txBox="1"/>
          <p:nvPr/>
        </p:nvSpPr>
        <p:spPr>
          <a:xfrm>
            <a:off x="1509352" y="1259152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sym typeface="Wingdings 2" panose="05020102010507070707" pitchFamily="18" charset="2"/>
              </a:rPr>
              <a:t>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B5DB0D-E23F-9C54-7A59-6C1FDABA71A4}"/>
              </a:ext>
            </a:extLst>
          </p:cNvPr>
          <p:cNvSpPr txBox="1"/>
          <p:nvPr/>
        </p:nvSpPr>
        <p:spPr>
          <a:xfrm>
            <a:off x="1790820" y="649133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1375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4165" y="4622400"/>
            <a:ext cx="6857999" cy="521100"/>
          </a:xfrm>
        </p:spPr>
        <p:txBody>
          <a:bodyPr>
            <a:normAutofit fontScale="90000"/>
          </a:bodyPr>
          <a:lstStyle/>
          <a:p>
            <a:r>
              <a:rPr lang="en-GB" b="0" i="1" dirty="0"/>
              <a:t>CIS#8,13&amp;17 </a:t>
            </a:r>
            <a:r>
              <a:rPr lang="en-GB" dirty="0"/>
              <a:t>Logging &amp; Incident Response </a:t>
            </a:r>
            <a:endParaRPr lang="en-US" b="0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2F1CED-8449-FCC7-D65F-3F3B59F4F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441" y="74824"/>
            <a:ext cx="6858000" cy="1136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9DE9DC-5F0E-7244-F82F-0C963BA7681C}"/>
              </a:ext>
            </a:extLst>
          </p:cNvPr>
          <p:cNvSpPr txBox="1"/>
          <p:nvPr/>
        </p:nvSpPr>
        <p:spPr>
          <a:xfrm>
            <a:off x="841809" y="658241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sym typeface="Wingdings 2" panose="05020102010507070707" pitchFamily="18" charset="2"/>
              </a:rPr>
              <a:t></a:t>
            </a:r>
            <a:endParaRPr lang="en-US" sz="4400" dirty="0">
              <a:solidFill>
                <a:srgbClr val="00206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9AF0D0-BE8C-A321-252E-5283F6D203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097"/>
          <a:stretch/>
        </p:blipFill>
        <p:spPr>
          <a:xfrm>
            <a:off x="590821" y="1271222"/>
            <a:ext cx="6858000" cy="460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7A34FFD-E683-C063-BBC6-90A55B2FAA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18" y="1784040"/>
            <a:ext cx="6858000" cy="659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81642" y="2700227"/>
            <a:ext cx="7605747" cy="1848913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804863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9.1 </a:t>
            </a:r>
            <a:r>
              <a:rPr lang="en-GB" sz="2000" b="1" dirty="0">
                <a:solidFill>
                  <a:srgbClr val="00B050"/>
                </a:solidFill>
              </a:rPr>
              <a:t>Improved CERN SOC documentation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804863" algn="l"/>
              </a:tabLst>
            </a:pPr>
            <a:r>
              <a:rPr lang="en-GB" sz="2000" i="1" dirty="0">
                <a:solidFill>
                  <a:srgbClr val="FFC000"/>
                </a:solidFill>
              </a:rPr>
              <a:t>9.2</a:t>
            </a:r>
            <a:r>
              <a:rPr lang="en-GB" sz="2000" dirty="0">
                <a:solidFill>
                  <a:srgbClr val="FFC000"/>
                </a:solidFill>
              </a:rPr>
              <a:t> </a:t>
            </a:r>
            <a:r>
              <a:rPr lang="en-GB" sz="2000" b="1" dirty="0">
                <a:solidFill>
                  <a:srgbClr val="FFC000"/>
                </a:solidFill>
              </a:rPr>
              <a:t>Integrating new “cloud” data sources </a:t>
            </a:r>
            <a:r>
              <a:rPr lang="en-GB" sz="2000" dirty="0">
                <a:solidFill>
                  <a:srgbClr val="FFC000"/>
                </a:solidFill>
              </a:rPr>
              <a:t>(MS, Google)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804863" algn="l"/>
              </a:tabLst>
            </a:pPr>
            <a:r>
              <a:rPr lang="en-GB" sz="2000" i="1" dirty="0">
                <a:solidFill>
                  <a:srgbClr val="FFC000"/>
                </a:solidFill>
              </a:rPr>
              <a:t>14.3 </a:t>
            </a:r>
            <a:r>
              <a:rPr lang="en-GB" sz="2000" b="1" dirty="0">
                <a:solidFill>
                  <a:srgbClr val="FFC000"/>
                </a:solidFill>
              </a:rPr>
              <a:t>Ingesting traffic from DC/Experiment’s networks </a:t>
            </a:r>
            <a:r>
              <a:rPr lang="en-GB" sz="2000" dirty="0">
                <a:solidFill>
                  <a:srgbClr val="FFC000"/>
                </a:solidFill>
              </a:rPr>
              <a:t>(2026)</a:t>
            </a:r>
            <a:endParaRPr lang="en-GB" sz="1500" dirty="0">
              <a:solidFill>
                <a:srgbClr val="FFC00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804863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18.x</a:t>
            </a:r>
            <a:r>
              <a:rPr lang="en-GB" sz="2000" b="1" dirty="0">
                <a:solidFill>
                  <a:srgbClr val="00B050"/>
                </a:solidFill>
              </a:rPr>
              <a:t> Revised incident response procedure.</a:t>
            </a:r>
            <a:br>
              <a:rPr lang="en-GB" sz="2000" dirty="0">
                <a:solidFill>
                  <a:srgbClr val="00B050"/>
                </a:solidFill>
              </a:rPr>
            </a:br>
            <a:r>
              <a:rPr lang="en-GB" sz="2000" dirty="0">
                <a:solidFill>
                  <a:srgbClr val="00B050"/>
                </a:solidFill>
              </a:rPr>
              <a:t>	Included process for (critical) vulnerability management</a:t>
            </a:r>
          </a:p>
          <a:p>
            <a:endParaRPr lang="en-GB" sz="1500" dirty="0"/>
          </a:p>
        </p:txBody>
      </p:sp>
      <p:pic>
        <p:nvPicPr>
          <p:cNvPr id="9" name="Picture 8" descr="A diagram of a diagram&#10;&#10;Description automatically generated">
            <a:extLst>
              <a:ext uri="{FF2B5EF4-FFF2-40B4-BE49-F238E27FC236}">
                <a16:creationId xmlns:a16="http://schemas.microsoft.com/office/drawing/2014/main" id="{DD64A8DA-C8D0-0FFA-BCE5-8F828BA45F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390" y="74824"/>
            <a:ext cx="1331438" cy="4398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3617B1-69CA-48E0-2775-F596B333031C}"/>
              </a:ext>
            </a:extLst>
          </p:cNvPr>
          <p:cNvSpPr txBox="1"/>
          <p:nvPr/>
        </p:nvSpPr>
        <p:spPr>
          <a:xfrm>
            <a:off x="841809" y="0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984989-020B-D12E-910D-1CB904C08E03}"/>
              </a:ext>
            </a:extLst>
          </p:cNvPr>
          <p:cNvSpPr txBox="1"/>
          <p:nvPr/>
        </p:nvSpPr>
        <p:spPr>
          <a:xfrm>
            <a:off x="1017953" y="1705601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835FB3-BF32-92B2-009A-5C6657BA4AB8}"/>
              </a:ext>
            </a:extLst>
          </p:cNvPr>
          <p:cNvSpPr txBox="1"/>
          <p:nvPr/>
        </p:nvSpPr>
        <p:spPr>
          <a:xfrm>
            <a:off x="1370563" y="1975023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631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1121" y="4622400"/>
            <a:ext cx="6711043" cy="521100"/>
          </a:xfrm>
        </p:spPr>
        <p:txBody>
          <a:bodyPr>
            <a:normAutofit/>
          </a:bodyPr>
          <a:lstStyle/>
          <a:p>
            <a:r>
              <a:rPr lang="en-GB" b="0" i="1" dirty="0"/>
              <a:t>CIS#9&amp;10 </a:t>
            </a:r>
            <a:r>
              <a:rPr lang="en-GB" dirty="0"/>
              <a:t>Email, Web &amp; EDR </a:t>
            </a:r>
            <a:endParaRPr lang="en-US" b="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58896" y="2993995"/>
            <a:ext cx="9545961" cy="1539906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10.2</a:t>
            </a:r>
            <a:r>
              <a:rPr lang="en-GB" sz="2000" b="1" i="1" dirty="0">
                <a:solidFill>
                  <a:srgbClr val="00B050"/>
                </a:solidFill>
              </a:rPr>
              <a:t> </a:t>
            </a:r>
            <a:r>
              <a:rPr lang="en-GB" sz="2000" b="1" dirty="0">
                <a:solidFill>
                  <a:srgbClr val="00B050"/>
                </a:solidFill>
              </a:rPr>
              <a:t>Deployed SPF/DKIM and tightened DMARC settings </a:t>
            </a:r>
            <a:r>
              <a:rPr lang="en-GB" sz="2000" dirty="0">
                <a:solidFill>
                  <a:srgbClr val="00B050"/>
                </a:solidFill>
              </a:rPr>
              <a:t>(“reject”)</a:t>
            </a:r>
            <a:endParaRPr lang="en-GB" sz="2000" i="1" dirty="0">
              <a:solidFill>
                <a:srgbClr val="00B05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804863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11.1 </a:t>
            </a:r>
            <a:r>
              <a:rPr lang="en-GB" sz="2000" b="1" dirty="0">
                <a:solidFill>
                  <a:srgbClr val="00B050"/>
                </a:solidFill>
              </a:rPr>
              <a:t>Rolled out “ESET” EDR </a:t>
            </a:r>
            <a:r>
              <a:rPr lang="en-GB" sz="2000" dirty="0">
                <a:solidFill>
                  <a:srgbClr val="00B050"/>
                </a:solidFill>
              </a:rPr>
              <a:t>to ~10k CERN-</a:t>
            </a:r>
            <a:r>
              <a:rPr lang="en-GB" sz="2000" i="1" dirty="0">
                <a:solidFill>
                  <a:srgbClr val="00B050"/>
                </a:solidFill>
              </a:rPr>
              <a:t>managed</a:t>
            </a:r>
            <a:r>
              <a:rPr lang="en-GB" sz="2000" dirty="0">
                <a:solidFill>
                  <a:srgbClr val="00B050"/>
                </a:solidFill>
              </a:rPr>
              <a:t> Windows plus  </a:t>
            </a:r>
            <a:br>
              <a:rPr lang="en-GB" sz="2000" dirty="0">
                <a:solidFill>
                  <a:srgbClr val="00B050"/>
                </a:solidFill>
              </a:rPr>
            </a:br>
            <a:r>
              <a:rPr lang="en-GB" sz="2000" dirty="0">
                <a:solidFill>
                  <a:srgbClr val="00B050"/>
                </a:solidFill>
              </a:rPr>
              <a:t>	CERN-</a:t>
            </a:r>
            <a:r>
              <a:rPr lang="en-GB" sz="2000" i="1" dirty="0">
                <a:solidFill>
                  <a:srgbClr val="00B050"/>
                </a:solidFill>
              </a:rPr>
              <a:t>owned</a:t>
            </a:r>
            <a:r>
              <a:rPr lang="en-GB" sz="2000" dirty="0">
                <a:solidFill>
                  <a:srgbClr val="00B050"/>
                </a:solidFill>
              </a:rPr>
              <a:t> Windows/macOS devices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804863" algn="l"/>
              </a:tabLst>
            </a:pPr>
            <a:r>
              <a:rPr lang="en-GB" sz="2000" i="1" dirty="0">
                <a:solidFill>
                  <a:srgbClr val="FFC000"/>
                </a:solidFill>
              </a:rPr>
              <a:t>14.1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C000"/>
                </a:solidFill>
              </a:rPr>
              <a:t>Ongoing roll-out of “ESET” to Windows Terminal Servers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2E8D85-50D4-C432-0E69-3AC4588CD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917" y="98917"/>
            <a:ext cx="6858000" cy="961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31B561-57BD-1A13-5F95-3D853DF861F2}"/>
              </a:ext>
            </a:extLst>
          </p:cNvPr>
          <p:cNvSpPr txBox="1"/>
          <p:nvPr/>
        </p:nvSpPr>
        <p:spPr>
          <a:xfrm>
            <a:off x="1534038" y="89806"/>
            <a:ext cx="805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ym typeface="Wingdings" panose="05000000000000000000" pitchFamily="2" charset="2"/>
              </a:rPr>
              <a:t></a:t>
            </a:r>
            <a:endParaRPr lang="en-US" sz="40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B3D2E8-5524-D712-39BC-932F5FD3C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0646" y="1191183"/>
            <a:ext cx="6858000" cy="958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849EA88-4808-F984-E4CA-9CF8100F14E7}"/>
              </a:ext>
            </a:extLst>
          </p:cNvPr>
          <p:cNvSpPr txBox="1"/>
          <p:nvPr/>
        </p:nvSpPr>
        <p:spPr>
          <a:xfrm>
            <a:off x="1534038" y="1540621"/>
            <a:ext cx="805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ym typeface="Wingdings" panose="05000000000000000000" pitchFamily="2" charset="2"/>
              </a:rPr>
              <a:t></a:t>
            </a:r>
            <a:endParaRPr lang="en-US" sz="40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7E6145-1653-9260-5207-3ACF08215F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172" y="2280279"/>
            <a:ext cx="6858000" cy="5402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47933D-AC00-D16D-9378-D034C099AF90}"/>
              </a:ext>
            </a:extLst>
          </p:cNvPr>
          <p:cNvSpPr txBox="1"/>
          <p:nvPr/>
        </p:nvSpPr>
        <p:spPr>
          <a:xfrm>
            <a:off x="1638233" y="491904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DB6BF3-6243-FCA3-D364-4B8D0ABC0251}"/>
              </a:ext>
            </a:extLst>
          </p:cNvPr>
          <p:cNvSpPr txBox="1"/>
          <p:nvPr/>
        </p:nvSpPr>
        <p:spPr>
          <a:xfrm>
            <a:off x="1638233" y="1152069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5278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1121" y="4622400"/>
            <a:ext cx="6711043" cy="521100"/>
          </a:xfrm>
        </p:spPr>
        <p:txBody>
          <a:bodyPr>
            <a:normAutofit/>
          </a:bodyPr>
          <a:lstStyle/>
          <a:p>
            <a:r>
              <a:rPr lang="en-GB" b="0" i="1" dirty="0"/>
              <a:t>CIS#12 </a:t>
            </a:r>
            <a:r>
              <a:rPr lang="en-GB" dirty="0"/>
              <a:t>Network Infrastructure</a:t>
            </a:r>
            <a:endParaRPr lang="en-US" b="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81643" y="2969079"/>
            <a:ext cx="9324685" cy="1572441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FFC000"/>
                </a:solidFill>
              </a:rPr>
              <a:t>13.2</a:t>
            </a:r>
            <a:r>
              <a:rPr lang="en-GB" sz="2000" b="1" dirty="0">
                <a:solidFill>
                  <a:srgbClr val="FFC000"/>
                </a:solidFill>
              </a:rPr>
              <a:t> Improving protection of DC against Campus </a:t>
            </a:r>
            <a:r>
              <a:rPr lang="en-GB" sz="2000" dirty="0">
                <a:solidFill>
                  <a:srgbClr val="FFC000"/>
                </a:solidFill>
              </a:rPr>
              <a:t>(→ “DMZ”; 2026)</a:t>
            </a:r>
            <a:endParaRPr lang="en-GB" sz="2000" i="1" dirty="0">
              <a:solidFill>
                <a:srgbClr val="FFC00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FFC000"/>
                </a:solidFill>
              </a:rPr>
              <a:t>13.5 </a:t>
            </a:r>
            <a:r>
              <a:rPr lang="en-GB" sz="2000" b="1" dirty="0">
                <a:solidFill>
                  <a:srgbClr val="FFC000"/>
                </a:solidFill>
              </a:rPr>
              <a:t>Now deploying WPA3 on Campus network</a:t>
            </a:r>
            <a:endParaRPr lang="en-GB" sz="2000" b="1" dirty="0">
              <a:solidFill>
                <a:srgbClr val="FF000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804863" algn="l"/>
              </a:tabLst>
            </a:pPr>
            <a:r>
              <a:rPr lang="en-GB" sz="2000" i="1" dirty="0">
                <a:solidFill>
                  <a:srgbClr val="FFC000"/>
                </a:solidFill>
              </a:rPr>
              <a:t>13.6 </a:t>
            </a:r>
            <a:r>
              <a:rPr lang="en-GB" sz="2000" b="1" dirty="0">
                <a:solidFill>
                  <a:srgbClr val="FFC000"/>
                </a:solidFill>
              </a:rPr>
              <a:t>Redesigning DC &amp; TN inter-network filtering (2025)</a:t>
            </a:r>
            <a:br>
              <a:rPr lang="en-GB" sz="2000" b="1" dirty="0">
                <a:solidFill>
                  <a:srgbClr val="FFC000"/>
                </a:solidFill>
              </a:rPr>
            </a:br>
            <a:r>
              <a:rPr lang="en-GB" sz="2000" b="1" dirty="0">
                <a:solidFill>
                  <a:srgbClr val="00B050"/>
                </a:solidFill>
              </a:rPr>
              <a:t>	</a:t>
            </a:r>
            <a:r>
              <a:rPr lang="en-GB" sz="2000" dirty="0">
                <a:solidFill>
                  <a:srgbClr val="FFC000"/>
                </a:solidFill>
              </a:rPr>
              <a:t>2026: Installation &amp; testing; LS3: Deployment together with ATS</a:t>
            </a:r>
            <a:endParaRPr lang="en-GB" sz="1500" dirty="0">
              <a:solidFill>
                <a:srgbClr val="FFC000"/>
              </a:solidFill>
            </a:endParaRPr>
          </a:p>
          <a:p>
            <a:endParaRPr lang="en-GB" sz="1500" dirty="0"/>
          </a:p>
          <a:p>
            <a:endParaRPr lang="en-GB" sz="15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90B95F-3DEC-7011-AD7E-03AA92BE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917" y="95165"/>
            <a:ext cx="6858000" cy="2623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7CDB5C-0AA4-4E09-3F02-A96B1C450DE5}"/>
              </a:ext>
            </a:extLst>
          </p:cNvPr>
          <p:cNvSpPr txBox="1"/>
          <p:nvPr/>
        </p:nvSpPr>
        <p:spPr>
          <a:xfrm>
            <a:off x="1586083" y="931353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sym typeface="Wingdings 2" panose="05020102010507070707" pitchFamily="18" charset="2"/>
              </a:rPr>
              <a:t>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EF7DC2-9A6E-A883-21E7-96FEBEDE7D19}"/>
              </a:ext>
            </a:extLst>
          </p:cNvPr>
          <p:cNvSpPr txBox="1"/>
          <p:nvPr/>
        </p:nvSpPr>
        <p:spPr>
          <a:xfrm>
            <a:off x="1481889" y="95165"/>
            <a:ext cx="805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ym typeface="Wingdings" panose="05000000000000000000" pitchFamily="2" charset="2"/>
              </a:rPr>
              <a:t></a:t>
            </a:r>
            <a:endParaRPr lang="en-US" sz="4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0BD27C-883E-8253-F196-5F0500E21EE4}"/>
              </a:ext>
            </a:extLst>
          </p:cNvPr>
          <p:cNvSpPr txBox="1"/>
          <p:nvPr/>
        </p:nvSpPr>
        <p:spPr>
          <a:xfrm>
            <a:off x="1481888" y="1335399"/>
            <a:ext cx="805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ym typeface="Wingdings" panose="05000000000000000000" pitchFamily="2" charset="2"/>
              </a:rPr>
              <a:t></a:t>
            </a:r>
            <a:endParaRPr lang="en-US" sz="4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32DF5E-6124-36EC-4040-1C2B9318BAE9}"/>
              </a:ext>
            </a:extLst>
          </p:cNvPr>
          <p:cNvSpPr txBox="1"/>
          <p:nvPr/>
        </p:nvSpPr>
        <p:spPr>
          <a:xfrm>
            <a:off x="1675050" y="1737561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sym typeface="Wingdings 2" panose="05020102010507070707" pitchFamily="18" charset="2"/>
              </a:rPr>
              <a:t>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0974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Rectangle: Rounded Corners 480">
            <a:extLst>
              <a:ext uri="{FF2B5EF4-FFF2-40B4-BE49-F238E27FC236}">
                <a16:creationId xmlns:a16="http://schemas.microsoft.com/office/drawing/2014/main" id="{1647E8ED-D5C4-D664-4695-9F081531877E}"/>
              </a:ext>
            </a:extLst>
          </p:cNvPr>
          <p:cNvSpPr/>
          <p:nvPr/>
        </p:nvSpPr>
        <p:spPr>
          <a:xfrm>
            <a:off x="7005154" y="2362000"/>
            <a:ext cx="2007373" cy="2097168"/>
          </a:xfrm>
          <a:prstGeom prst="roundRect">
            <a:avLst/>
          </a:prstGeom>
          <a:noFill/>
          <a:ln>
            <a:prstDash val="lg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b"/>
          <a:lstStyle/>
          <a:p>
            <a:pPr algn="ctr"/>
            <a:endParaRPr lang="en-GB" sz="1350" dirty="0"/>
          </a:p>
          <a:p>
            <a:pPr algn="ctr"/>
            <a:endParaRPr lang="en-GB" sz="1350" dirty="0"/>
          </a:p>
          <a:p>
            <a:pPr algn="ctr"/>
            <a:endParaRPr lang="en-GB" sz="1350" dirty="0"/>
          </a:p>
          <a:p>
            <a:pPr algn="ctr"/>
            <a:endParaRPr lang="en-GB" sz="1350" dirty="0"/>
          </a:p>
          <a:p>
            <a:pPr algn="ctr"/>
            <a:endParaRPr lang="en-GB" sz="1350" dirty="0"/>
          </a:p>
          <a:p>
            <a:pPr algn="ctr"/>
            <a:endParaRPr lang="en-GB" sz="1350" dirty="0"/>
          </a:p>
          <a:p>
            <a:pPr algn="ctr"/>
            <a:endParaRPr lang="en-GB" sz="1350" dirty="0"/>
          </a:p>
          <a:p>
            <a:pPr algn="ctr"/>
            <a:endParaRPr lang="en-GB" sz="1350" dirty="0"/>
          </a:p>
          <a:p>
            <a:pPr algn="ctr"/>
            <a:endParaRPr lang="en-GB" sz="1350" dirty="0"/>
          </a:p>
          <a:p>
            <a:pPr algn="ctr"/>
            <a:endParaRPr lang="en-GB" sz="1350" dirty="0"/>
          </a:p>
          <a:p>
            <a:pPr algn="ctr"/>
            <a:endParaRPr lang="en-GB" sz="1350" dirty="0"/>
          </a:p>
          <a:p>
            <a:pPr algn="ctr"/>
            <a:r>
              <a:rPr lang="en-GB" sz="1200" dirty="0"/>
              <a:t>Experiment pits</a:t>
            </a:r>
          </a:p>
        </p:txBody>
      </p:sp>
      <p:grpSp>
        <p:nvGrpSpPr>
          <p:cNvPr id="373" name="Group 372">
            <a:extLst>
              <a:ext uri="{FF2B5EF4-FFF2-40B4-BE49-F238E27FC236}">
                <a16:creationId xmlns:a16="http://schemas.microsoft.com/office/drawing/2014/main" id="{5321B1E0-975D-AF40-283A-85C70BF51310}"/>
              </a:ext>
            </a:extLst>
          </p:cNvPr>
          <p:cNvGrpSpPr/>
          <p:nvPr/>
        </p:nvGrpSpPr>
        <p:grpSpPr>
          <a:xfrm>
            <a:off x="2602006" y="2852892"/>
            <a:ext cx="3666142" cy="1606276"/>
            <a:chOff x="2602006" y="2852892"/>
            <a:chExt cx="3666142" cy="1531168"/>
          </a:xfrm>
          <a:effectLst/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1ECC4975-861B-5619-990D-B87B75BF06C0}"/>
                </a:ext>
              </a:extLst>
            </p:cNvPr>
            <p:cNvSpPr/>
            <p:nvPr/>
          </p:nvSpPr>
          <p:spPr>
            <a:xfrm>
              <a:off x="4501260" y="2852892"/>
              <a:ext cx="1766888" cy="1516100"/>
            </a:xfrm>
            <a:prstGeom prst="roundRect">
              <a:avLst/>
            </a:prstGeom>
            <a:ln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b"/>
            <a:lstStyle/>
            <a:p>
              <a:pPr algn="ctr"/>
              <a:endParaRPr lang="en-GB" sz="1350" dirty="0"/>
            </a:p>
            <a:p>
              <a:pPr algn="ctr"/>
              <a:endParaRPr lang="en-GB" sz="1350" dirty="0"/>
            </a:p>
            <a:p>
              <a:pPr algn="ctr"/>
              <a:endParaRPr lang="en-GB" sz="1350" dirty="0"/>
            </a:p>
            <a:p>
              <a:pPr algn="ctr"/>
              <a:endParaRPr lang="en-GB" sz="1350" dirty="0"/>
            </a:p>
            <a:p>
              <a:pPr algn="ctr"/>
              <a:endParaRPr lang="en-GB" sz="1350" dirty="0"/>
            </a:p>
            <a:p>
              <a:pPr algn="r"/>
              <a:endParaRPr lang="en-GB" sz="1350" dirty="0"/>
            </a:p>
            <a:p>
              <a:pPr algn="r"/>
              <a:endParaRPr lang="en-GB" sz="1350" dirty="0"/>
            </a:p>
            <a:p>
              <a:pPr algn="ctr"/>
              <a:r>
                <a:rPr lang="en-GB" sz="1200" dirty="0" err="1"/>
                <a:t>Prévessin</a:t>
              </a:r>
              <a:r>
                <a:rPr lang="en-GB" sz="1200" dirty="0"/>
                <a:t> DC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F56497B9-2310-3796-9422-202553F9FE6F}"/>
                </a:ext>
              </a:extLst>
            </p:cNvPr>
            <p:cNvSpPr/>
            <p:nvPr/>
          </p:nvSpPr>
          <p:spPr>
            <a:xfrm>
              <a:off x="2602006" y="2867961"/>
              <a:ext cx="1766888" cy="1516099"/>
            </a:xfrm>
            <a:prstGeom prst="roundRect">
              <a:avLst/>
            </a:prstGeom>
            <a:ln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bIns="0" rtlCol="0" anchor="b"/>
            <a:lstStyle/>
            <a:p>
              <a:pPr algn="ctr"/>
              <a:r>
                <a:rPr lang="en-GB" sz="1200" dirty="0" err="1"/>
                <a:t>Meyrin</a:t>
              </a:r>
              <a:r>
                <a:rPr lang="en-GB" sz="1200" dirty="0"/>
                <a:t> Data Centre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C396DC6-268F-38B2-AC52-37819EB6BC7A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en-GB" b="0" i="1" dirty="0"/>
              <a:t>CIS#12 </a:t>
            </a:r>
            <a:r>
              <a:rPr lang="en-GB" dirty="0"/>
              <a:t>New Network Infrastructure</a:t>
            </a:r>
            <a:endParaRPr lang="en-CH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B071307-3AF4-AB63-92CD-A3004908ABD1}"/>
              </a:ext>
            </a:extLst>
          </p:cNvPr>
          <p:cNvGrpSpPr/>
          <p:nvPr/>
        </p:nvGrpSpPr>
        <p:grpSpPr>
          <a:xfrm>
            <a:off x="3538735" y="1878239"/>
            <a:ext cx="1697833" cy="452438"/>
            <a:chOff x="4012124" y="2625563"/>
            <a:chExt cx="1697833" cy="452438"/>
          </a:xfrm>
          <a:effectLst/>
        </p:grpSpPr>
        <p:sp>
          <p:nvSpPr>
            <p:cNvPr id="59" name="Flowchart: Connector 58">
              <a:extLst>
                <a:ext uri="{FF2B5EF4-FFF2-40B4-BE49-F238E27FC236}">
                  <a16:creationId xmlns:a16="http://schemas.microsoft.com/office/drawing/2014/main" id="{52A1747A-BC29-13EF-13A0-DCE91C60629A}"/>
                </a:ext>
              </a:extLst>
            </p:cNvPr>
            <p:cNvSpPr/>
            <p:nvPr/>
          </p:nvSpPr>
          <p:spPr>
            <a:xfrm>
              <a:off x="4012124" y="2625563"/>
              <a:ext cx="442913" cy="452438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dirty="0"/>
                <a:t>BB1</a:t>
              </a:r>
              <a:endParaRPr lang="en-GB" sz="1050" dirty="0"/>
            </a:p>
          </p:txBody>
        </p:sp>
        <p:sp>
          <p:nvSpPr>
            <p:cNvPr id="60" name="Flowchart: Connector 59">
              <a:extLst>
                <a:ext uri="{FF2B5EF4-FFF2-40B4-BE49-F238E27FC236}">
                  <a16:creationId xmlns:a16="http://schemas.microsoft.com/office/drawing/2014/main" id="{889BC4F2-D689-EEA6-E06D-A6DFE097A187}"/>
                </a:ext>
              </a:extLst>
            </p:cNvPr>
            <p:cNvSpPr/>
            <p:nvPr/>
          </p:nvSpPr>
          <p:spPr>
            <a:xfrm>
              <a:off x="5267044" y="2625563"/>
              <a:ext cx="442913" cy="452438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dirty="0"/>
                <a:t>BB2</a:t>
              </a:r>
              <a:endParaRPr lang="en-GB" sz="1050" dirty="0"/>
            </a:p>
          </p:txBody>
        </p:sp>
      </p:grp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F1C8B738-793E-7E04-65D9-EA362D257D34}"/>
              </a:ext>
            </a:extLst>
          </p:cNvPr>
          <p:cNvGrpSpPr/>
          <p:nvPr/>
        </p:nvGrpSpPr>
        <p:grpSpPr>
          <a:xfrm>
            <a:off x="3916785" y="141084"/>
            <a:ext cx="5003423" cy="1963374"/>
            <a:chOff x="3971785" y="141084"/>
            <a:chExt cx="5003423" cy="1963374"/>
          </a:xfrm>
          <a:effectLst/>
        </p:grpSpPr>
        <p:sp>
          <p:nvSpPr>
            <p:cNvPr id="250" name="Rectangle: Rounded Corners 249">
              <a:extLst>
                <a:ext uri="{FF2B5EF4-FFF2-40B4-BE49-F238E27FC236}">
                  <a16:creationId xmlns:a16="http://schemas.microsoft.com/office/drawing/2014/main" id="{576C846A-5DE2-381C-0C34-044C138984E3}"/>
                </a:ext>
              </a:extLst>
            </p:cNvPr>
            <p:cNvSpPr/>
            <p:nvPr/>
          </p:nvSpPr>
          <p:spPr>
            <a:xfrm>
              <a:off x="7175208" y="141084"/>
              <a:ext cx="1800000" cy="45000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350" dirty="0">
                  <a:solidFill>
                    <a:sysClr val="windowText" lastClr="000000"/>
                  </a:solidFill>
                </a:rPr>
                <a:t>IoT VLANs</a:t>
              </a:r>
            </a:p>
          </p:txBody>
        </p: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357A055F-E1E8-1A46-280E-0D141E3553E1}"/>
                </a:ext>
              </a:extLst>
            </p:cNvPr>
            <p:cNvCxnSpPr>
              <a:cxnSpLocks/>
              <a:stCxn id="59" idx="7"/>
              <a:endCxn id="250" idx="1"/>
            </p:cNvCxnSpPr>
            <p:nvPr/>
          </p:nvCxnSpPr>
          <p:spPr>
            <a:xfrm flipV="1">
              <a:off x="3971785" y="366084"/>
              <a:ext cx="3203423" cy="1578413"/>
            </a:xfrm>
            <a:prstGeom prst="line">
              <a:avLst/>
            </a:prstGeom>
            <a:ln>
              <a:solidFill>
                <a:srgbClr val="FFC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8C631713-EDF7-981D-D142-05134E81E142}"/>
                </a:ext>
              </a:extLst>
            </p:cNvPr>
            <p:cNvCxnSpPr>
              <a:cxnSpLocks/>
              <a:stCxn id="60" idx="6"/>
              <a:endCxn id="250" idx="1"/>
            </p:cNvCxnSpPr>
            <p:nvPr/>
          </p:nvCxnSpPr>
          <p:spPr>
            <a:xfrm flipV="1">
              <a:off x="5291568" y="366084"/>
              <a:ext cx="1883640" cy="1738374"/>
            </a:xfrm>
            <a:prstGeom prst="line">
              <a:avLst/>
            </a:prstGeom>
            <a:ln>
              <a:solidFill>
                <a:srgbClr val="FFC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628E3576-DE4C-41FA-E61C-368B72455ED5}"/>
              </a:ext>
            </a:extLst>
          </p:cNvPr>
          <p:cNvGrpSpPr/>
          <p:nvPr/>
        </p:nvGrpSpPr>
        <p:grpSpPr>
          <a:xfrm>
            <a:off x="194825" y="110844"/>
            <a:ext cx="4598746" cy="2889454"/>
            <a:chOff x="92415" y="110844"/>
            <a:chExt cx="4598746" cy="2889454"/>
          </a:xfrm>
          <a:effectLst/>
        </p:grpSpPr>
        <p:sp>
          <p:nvSpPr>
            <p:cNvPr id="158" name="Rectangle: Rounded Corners 157">
              <a:extLst>
                <a:ext uri="{FF2B5EF4-FFF2-40B4-BE49-F238E27FC236}">
                  <a16:creationId xmlns:a16="http://schemas.microsoft.com/office/drawing/2014/main" id="{E06DEA97-67AC-3501-0333-45B30F69BA19}"/>
                </a:ext>
              </a:extLst>
            </p:cNvPr>
            <p:cNvSpPr/>
            <p:nvPr/>
          </p:nvSpPr>
          <p:spPr>
            <a:xfrm>
              <a:off x="92415" y="110844"/>
              <a:ext cx="1800000" cy="45000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</a:rPr>
                <a:t>External Network (Internet)</a:t>
              </a:r>
            </a:p>
          </p:txBody>
        </p:sp>
        <p:sp>
          <p:nvSpPr>
            <p:cNvPr id="159" name="Rectangle: Rounded Corners 158">
              <a:extLst>
                <a:ext uri="{FF2B5EF4-FFF2-40B4-BE49-F238E27FC236}">
                  <a16:creationId xmlns:a16="http://schemas.microsoft.com/office/drawing/2014/main" id="{BF966280-CBC2-2234-A2F9-0D69EDE07906}"/>
                </a:ext>
              </a:extLst>
            </p:cNvPr>
            <p:cNvSpPr/>
            <p:nvPr/>
          </p:nvSpPr>
          <p:spPr>
            <a:xfrm>
              <a:off x="92415" y="2550298"/>
              <a:ext cx="1800000" cy="45000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</a:rPr>
                <a:t>WLCG Tier1/2/3s</a:t>
              </a:r>
            </a:p>
          </p:txBody>
        </p: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7AF7EAB0-292E-D3A7-5F4F-C1CD0329794A}"/>
                </a:ext>
              </a:extLst>
            </p:cNvPr>
            <p:cNvCxnSpPr>
              <a:cxnSpLocks/>
              <a:stCxn id="158" idx="3"/>
            </p:cNvCxnSpPr>
            <p:nvPr/>
          </p:nvCxnSpPr>
          <p:spPr>
            <a:xfrm>
              <a:off x="1892415" y="335844"/>
              <a:ext cx="1551538" cy="715863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1" name="Straight Connector 260">
              <a:extLst>
                <a:ext uri="{FF2B5EF4-FFF2-40B4-BE49-F238E27FC236}">
                  <a16:creationId xmlns:a16="http://schemas.microsoft.com/office/drawing/2014/main" id="{B55302BA-6303-94D0-68D0-88DDE681D264}"/>
                </a:ext>
              </a:extLst>
            </p:cNvPr>
            <p:cNvCxnSpPr>
              <a:cxnSpLocks/>
              <a:stCxn id="158" idx="3"/>
            </p:cNvCxnSpPr>
            <p:nvPr/>
          </p:nvCxnSpPr>
          <p:spPr>
            <a:xfrm>
              <a:off x="1892415" y="335844"/>
              <a:ext cx="2798746" cy="734375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607CCD2C-6753-8FFA-5376-9310554A6699}"/>
                </a:ext>
              </a:extLst>
            </p:cNvPr>
            <p:cNvCxnSpPr>
              <a:cxnSpLocks/>
              <a:stCxn id="159" idx="0"/>
              <a:endCxn id="158" idx="2"/>
            </p:cNvCxnSpPr>
            <p:nvPr/>
          </p:nvCxnSpPr>
          <p:spPr>
            <a:xfrm flipV="1">
              <a:off x="992415" y="560844"/>
              <a:ext cx="0" cy="1989454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9FB3E87-E1D5-7119-6831-830527558A8C}"/>
              </a:ext>
            </a:extLst>
          </p:cNvPr>
          <p:cNvGrpSpPr/>
          <p:nvPr/>
        </p:nvGrpSpPr>
        <p:grpSpPr>
          <a:xfrm>
            <a:off x="3516745" y="126838"/>
            <a:ext cx="1800000" cy="1751401"/>
            <a:chOff x="3516745" y="126838"/>
            <a:chExt cx="1800000" cy="1751401"/>
          </a:xfrm>
          <a:effectLst/>
        </p:grpSpPr>
        <p:cxnSp>
          <p:nvCxnSpPr>
            <p:cNvPr id="264" name="Straight Connector 263">
              <a:extLst>
                <a:ext uri="{FF2B5EF4-FFF2-40B4-BE49-F238E27FC236}">
                  <a16:creationId xmlns:a16="http://schemas.microsoft.com/office/drawing/2014/main" id="{44C3EFBB-14EE-88C8-D447-E1CD9395B43D}"/>
                </a:ext>
              </a:extLst>
            </p:cNvPr>
            <p:cNvCxnSpPr>
              <a:cxnSpLocks/>
              <a:stCxn id="59" idx="0"/>
            </p:cNvCxnSpPr>
            <p:nvPr/>
          </p:nvCxnSpPr>
          <p:spPr>
            <a:xfrm flipV="1">
              <a:off x="3760192" y="842700"/>
              <a:ext cx="9625" cy="1035539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2233A3AA-43B7-408E-5005-45815F64CD28}"/>
                </a:ext>
              </a:extLst>
            </p:cNvPr>
            <p:cNvCxnSpPr>
              <a:cxnSpLocks/>
              <a:endCxn id="60" idx="0"/>
            </p:cNvCxnSpPr>
            <p:nvPr/>
          </p:nvCxnSpPr>
          <p:spPr>
            <a:xfrm flipH="1">
              <a:off x="5015112" y="861212"/>
              <a:ext cx="1913" cy="1017027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84AADF04-BBF8-C8A3-2B71-D952F1BDEADB}"/>
                </a:ext>
              </a:extLst>
            </p:cNvPr>
            <p:cNvGrpSpPr/>
            <p:nvPr/>
          </p:nvGrpSpPr>
          <p:grpSpPr>
            <a:xfrm>
              <a:off x="3516745" y="126838"/>
              <a:ext cx="1800000" cy="734374"/>
              <a:chOff x="3414335" y="126838"/>
              <a:chExt cx="1800000" cy="734374"/>
            </a:xfrm>
          </p:grpSpPr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D631063A-D586-64F5-FA6D-F9AA5B7C0FD7}"/>
                  </a:ext>
                </a:extLst>
              </p:cNvPr>
              <p:cNvSpPr/>
              <p:nvPr/>
            </p:nvSpPr>
            <p:spPr>
              <a:xfrm>
                <a:off x="3414335" y="126838"/>
                <a:ext cx="1800000" cy="450000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>
                    <a:solidFill>
                      <a:schemeClr val="bg1"/>
                    </a:solidFill>
                  </a:rPr>
                  <a:t>Campus Network</a:t>
                </a:r>
              </a:p>
            </p:txBody>
          </p:sp>
          <p:cxnSp>
            <p:nvCxnSpPr>
              <p:cNvPr id="310" name="Straight Connector 309">
                <a:extLst>
                  <a:ext uri="{FF2B5EF4-FFF2-40B4-BE49-F238E27FC236}">
                    <a16:creationId xmlns:a16="http://schemas.microsoft.com/office/drawing/2014/main" id="{6511C4C3-E859-1677-31E0-CE6EC87CE0C2}"/>
                  </a:ext>
                </a:extLst>
              </p:cNvPr>
              <p:cNvCxnSpPr>
                <a:cxnSpLocks/>
                <a:stCxn id="204" idx="2"/>
              </p:cNvCxnSpPr>
              <p:nvPr/>
            </p:nvCxnSpPr>
            <p:spPr>
              <a:xfrm flipH="1">
                <a:off x="3667407" y="576838"/>
                <a:ext cx="646928" cy="26586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13" name="Straight Connector 312">
                <a:extLst>
                  <a:ext uri="{FF2B5EF4-FFF2-40B4-BE49-F238E27FC236}">
                    <a16:creationId xmlns:a16="http://schemas.microsoft.com/office/drawing/2014/main" id="{D499475E-5B67-1A47-456A-522BC9EA8D34}"/>
                  </a:ext>
                </a:extLst>
              </p:cNvPr>
              <p:cNvCxnSpPr>
                <a:cxnSpLocks/>
                <a:stCxn id="204" idx="2"/>
              </p:cNvCxnSpPr>
              <p:nvPr/>
            </p:nvCxnSpPr>
            <p:spPr>
              <a:xfrm>
                <a:off x="4314335" y="576838"/>
                <a:ext cx="600280" cy="28437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334" name="Rectangle: Rounded Corners 333">
            <a:extLst>
              <a:ext uri="{FF2B5EF4-FFF2-40B4-BE49-F238E27FC236}">
                <a16:creationId xmlns:a16="http://schemas.microsoft.com/office/drawing/2014/main" id="{F232D488-EE66-4A31-B433-5E55C03B1767}"/>
              </a:ext>
            </a:extLst>
          </p:cNvPr>
          <p:cNvSpPr/>
          <p:nvPr/>
        </p:nvSpPr>
        <p:spPr>
          <a:xfrm>
            <a:off x="112432" y="2362000"/>
            <a:ext cx="2007373" cy="2097168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numCol="1" rtlCol="0" anchor="b"/>
          <a:lstStyle/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External sites</a:t>
            </a:r>
          </a:p>
        </p:txBody>
      </p: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8995FAEE-1816-9144-A603-07265050C011}"/>
              </a:ext>
            </a:extLst>
          </p:cNvPr>
          <p:cNvGrpSpPr/>
          <p:nvPr/>
        </p:nvGrpSpPr>
        <p:grpSpPr>
          <a:xfrm>
            <a:off x="3338338" y="2330677"/>
            <a:ext cx="2201454" cy="1273541"/>
            <a:chOff x="3338338" y="2330677"/>
            <a:chExt cx="2201454" cy="1273541"/>
          </a:xfrm>
          <a:effectLst/>
        </p:grpSpPr>
        <p:grpSp>
          <p:nvGrpSpPr>
            <p:cNvPr id="396" name="Group 395">
              <a:extLst>
                <a:ext uri="{FF2B5EF4-FFF2-40B4-BE49-F238E27FC236}">
                  <a16:creationId xmlns:a16="http://schemas.microsoft.com/office/drawing/2014/main" id="{BCA1F7A9-8C2C-4922-EEF7-9A51C0831928}"/>
                </a:ext>
              </a:extLst>
            </p:cNvPr>
            <p:cNvGrpSpPr/>
            <p:nvPr/>
          </p:nvGrpSpPr>
          <p:grpSpPr>
            <a:xfrm>
              <a:off x="3338338" y="3385135"/>
              <a:ext cx="2201454" cy="219083"/>
              <a:chOff x="3723818" y="1185394"/>
              <a:chExt cx="2201454" cy="219083"/>
            </a:xfrm>
          </p:grpSpPr>
          <p:sp>
            <p:nvSpPr>
              <p:cNvPr id="397" name="Rectangle: Rounded Corners 396">
                <a:extLst>
                  <a:ext uri="{FF2B5EF4-FFF2-40B4-BE49-F238E27FC236}">
                    <a16:creationId xmlns:a16="http://schemas.microsoft.com/office/drawing/2014/main" id="{980AFD37-F024-DDC5-815C-B46FE37BC3EB}"/>
                  </a:ext>
                </a:extLst>
              </p:cNvPr>
              <p:cNvSpPr/>
              <p:nvPr/>
            </p:nvSpPr>
            <p:spPr>
              <a:xfrm>
                <a:off x="3723818" y="1188477"/>
                <a:ext cx="504000" cy="216000"/>
              </a:xfrm>
              <a:prstGeom prst="round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>
                    <a:solidFill>
                      <a:sysClr val="windowText" lastClr="000000"/>
                    </a:solidFill>
                  </a:rPr>
                  <a:t>ITS</a:t>
                </a:r>
              </a:p>
            </p:txBody>
          </p:sp>
          <p:cxnSp>
            <p:nvCxnSpPr>
              <p:cNvPr id="398" name="Straight Connector 397">
                <a:extLst>
                  <a:ext uri="{FF2B5EF4-FFF2-40B4-BE49-F238E27FC236}">
                    <a16:creationId xmlns:a16="http://schemas.microsoft.com/office/drawing/2014/main" id="{457D5EBB-8862-D8AD-9823-46D1DD9EFD70}"/>
                  </a:ext>
                </a:extLst>
              </p:cNvPr>
              <p:cNvCxnSpPr>
                <a:cxnSpLocks/>
                <a:stCxn id="399" idx="1"/>
                <a:endCxn id="397" idx="3"/>
              </p:cNvCxnSpPr>
              <p:nvPr/>
            </p:nvCxnSpPr>
            <p:spPr>
              <a:xfrm flipH="1">
                <a:off x="4227818" y="1294936"/>
                <a:ext cx="1148814" cy="1541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  <a:effectLst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99" name="Rectangle: Rounded Corners 398">
                <a:extLst>
                  <a:ext uri="{FF2B5EF4-FFF2-40B4-BE49-F238E27FC236}">
                    <a16:creationId xmlns:a16="http://schemas.microsoft.com/office/drawing/2014/main" id="{2C1F01C3-0CB3-E48A-D5BB-5CBD0067163E}"/>
                  </a:ext>
                </a:extLst>
              </p:cNvPr>
              <p:cNvSpPr/>
              <p:nvPr/>
            </p:nvSpPr>
            <p:spPr>
              <a:xfrm>
                <a:off x="5376632" y="1185394"/>
                <a:ext cx="548640" cy="219083"/>
              </a:xfrm>
              <a:prstGeom prst="round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>
                    <a:solidFill>
                      <a:sysClr val="windowText" lastClr="000000"/>
                    </a:solidFill>
                  </a:rPr>
                  <a:t>ITS</a:t>
                </a:r>
              </a:p>
            </p:txBody>
          </p:sp>
        </p:grp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CAC460D0-F15A-9556-138E-9A6CB1C71A2E}"/>
                </a:ext>
              </a:extLst>
            </p:cNvPr>
            <p:cNvCxnSpPr>
              <a:cxnSpLocks/>
              <a:stCxn id="397" idx="0"/>
            </p:cNvCxnSpPr>
            <p:nvPr/>
          </p:nvCxnSpPr>
          <p:spPr>
            <a:xfrm flipV="1">
              <a:off x="3590338" y="2330677"/>
              <a:ext cx="169854" cy="1057541"/>
            </a:xfrm>
            <a:prstGeom prst="line">
              <a:avLst/>
            </a:prstGeom>
            <a:ln>
              <a:solidFill>
                <a:srgbClr val="00B0F0"/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id="{F816BEF2-0B47-019D-154D-46994D987E21}"/>
                </a:ext>
              </a:extLst>
            </p:cNvPr>
            <p:cNvCxnSpPr>
              <a:cxnSpLocks/>
              <a:stCxn id="397" idx="0"/>
            </p:cNvCxnSpPr>
            <p:nvPr/>
          </p:nvCxnSpPr>
          <p:spPr>
            <a:xfrm flipV="1">
              <a:off x="3590338" y="2330677"/>
              <a:ext cx="1424774" cy="1057541"/>
            </a:xfrm>
            <a:prstGeom prst="line">
              <a:avLst/>
            </a:prstGeom>
            <a:ln>
              <a:solidFill>
                <a:srgbClr val="00B0F0"/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02" name="Straight Connector 401">
              <a:extLst>
                <a:ext uri="{FF2B5EF4-FFF2-40B4-BE49-F238E27FC236}">
                  <a16:creationId xmlns:a16="http://schemas.microsoft.com/office/drawing/2014/main" id="{B3B933B6-81F9-E09E-71BC-CB211626E402}"/>
                </a:ext>
              </a:extLst>
            </p:cNvPr>
            <p:cNvCxnSpPr>
              <a:cxnSpLocks/>
              <a:stCxn id="399" idx="0"/>
            </p:cNvCxnSpPr>
            <p:nvPr/>
          </p:nvCxnSpPr>
          <p:spPr>
            <a:xfrm flipH="1" flipV="1">
              <a:off x="5015112" y="2330677"/>
              <a:ext cx="250360" cy="1054458"/>
            </a:xfrm>
            <a:prstGeom prst="line">
              <a:avLst/>
            </a:prstGeom>
            <a:ln>
              <a:solidFill>
                <a:srgbClr val="00B0F0"/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03" name="Straight Connector 402">
              <a:extLst>
                <a:ext uri="{FF2B5EF4-FFF2-40B4-BE49-F238E27FC236}">
                  <a16:creationId xmlns:a16="http://schemas.microsoft.com/office/drawing/2014/main" id="{A18A2CB2-92CE-E6CF-9BDF-8E5C72D8F4C8}"/>
                </a:ext>
              </a:extLst>
            </p:cNvPr>
            <p:cNvCxnSpPr>
              <a:cxnSpLocks/>
              <a:stCxn id="399" idx="0"/>
            </p:cNvCxnSpPr>
            <p:nvPr/>
          </p:nvCxnSpPr>
          <p:spPr>
            <a:xfrm flipH="1" flipV="1">
              <a:off x="3760192" y="2330677"/>
              <a:ext cx="1505280" cy="1054458"/>
            </a:xfrm>
            <a:prstGeom prst="line">
              <a:avLst/>
            </a:prstGeom>
            <a:ln>
              <a:solidFill>
                <a:srgbClr val="00B0F0"/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221786FE-0E07-AF81-9994-2867CF09C8BD}"/>
              </a:ext>
            </a:extLst>
          </p:cNvPr>
          <p:cNvGrpSpPr/>
          <p:nvPr/>
        </p:nvGrpSpPr>
        <p:grpSpPr>
          <a:xfrm>
            <a:off x="2937845" y="2330677"/>
            <a:ext cx="3032924" cy="935499"/>
            <a:chOff x="2937845" y="2370092"/>
            <a:chExt cx="3032924" cy="935499"/>
          </a:xfrm>
          <a:effectLst/>
        </p:grpSpPr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F29418C4-9E34-BE08-04D0-E8AF9C5C388E}"/>
                </a:ext>
              </a:extLst>
            </p:cNvPr>
            <p:cNvCxnSpPr>
              <a:cxnSpLocks/>
              <a:endCxn id="60" idx="4"/>
            </p:cNvCxnSpPr>
            <p:nvPr/>
          </p:nvCxnSpPr>
          <p:spPr>
            <a:xfrm flipH="1" flipV="1">
              <a:off x="5015112" y="2370092"/>
              <a:ext cx="703657" cy="69650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30475BD6-7838-B8ED-710B-258FA1C5D7C1}"/>
                </a:ext>
              </a:extLst>
            </p:cNvPr>
            <p:cNvCxnSpPr>
              <a:cxnSpLocks/>
              <a:endCxn id="60" idx="4"/>
            </p:cNvCxnSpPr>
            <p:nvPr/>
          </p:nvCxnSpPr>
          <p:spPr>
            <a:xfrm flipV="1">
              <a:off x="3189845" y="2370092"/>
              <a:ext cx="1825267" cy="71949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453" name="Group 452">
              <a:extLst>
                <a:ext uri="{FF2B5EF4-FFF2-40B4-BE49-F238E27FC236}">
                  <a16:creationId xmlns:a16="http://schemas.microsoft.com/office/drawing/2014/main" id="{9E512085-AB17-F83D-DB81-01CB29C3D5E2}"/>
                </a:ext>
              </a:extLst>
            </p:cNvPr>
            <p:cNvGrpSpPr/>
            <p:nvPr/>
          </p:nvGrpSpPr>
          <p:grpSpPr>
            <a:xfrm>
              <a:off x="2937845" y="3066594"/>
              <a:ext cx="3032924" cy="238997"/>
              <a:chOff x="3105492" y="3023586"/>
              <a:chExt cx="3032924" cy="238997"/>
            </a:xfrm>
          </p:grpSpPr>
          <p:sp>
            <p:nvSpPr>
              <p:cNvPr id="454" name="Rectangle: Rounded Corners 453">
                <a:extLst>
                  <a:ext uri="{FF2B5EF4-FFF2-40B4-BE49-F238E27FC236}">
                    <a16:creationId xmlns:a16="http://schemas.microsoft.com/office/drawing/2014/main" id="{7BF27D72-FCD1-0D47-183F-8B834F73D2EF}"/>
                  </a:ext>
                </a:extLst>
              </p:cNvPr>
              <p:cNvSpPr/>
              <p:nvPr/>
            </p:nvSpPr>
            <p:spPr>
              <a:xfrm>
                <a:off x="3105492" y="3046583"/>
                <a:ext cx="504000" cy="216000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>
                    <a:solidFill>
                      <a:sysClr val="windowText" lastClr="000000"/>
                    </a:solidFill>
                  </a:rPr>
                  <a:t>IPMI</a:t>
                </a:r>
              </a:p>
            </p:txBody>
          </p: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D2D3C797-5885-CC39-DDA7-36B107869B2E}"/>
                  </a:ext>
                </a:extLst>
              </p:cNvPr>
              <p:cNvCxnSpPr>
                <a:cxnSpLocks/>
                <a:stCxn id="456" idx="1"/>
                <a:endCxn id="454" idx="3"/>
              </p:cNvCxnSpPr>
              <p:nvPr/>
            </p:nvCxnSpPr>
            <p:spPr>
              <a:xfrm flipH="1">
                <a:off x="3609492" y="3131586"/>
                <a:ext cx="2024924" cy="2299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456" name="Rectangle: Rounded Corners 455">
                <a:extLst>
                  <a:ext uri="{FF2B5EF4-FFF2-40B4-BE49-F238E27FC236}">
                    <a16:creationId xmlns:a16="http://schemas.microsoft.com/office/drawing/2014/main" id="{61B31593-C3D5-BAA9-B6D7-CDFE59D8F1B0}"/>
                  </a:ext>
                </a:extLst>
              </p:cNvPr>
              <p:cNvSpPr/>
              <p:nvPr/>
            </p:nvSpPr>
            <p:spPr>
              <a:xfrm>
                <a:off x="5634416" y="3023586"/>
                <a:ext cx="504000" cy="216000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>
                    <a:solidFill>
                      <a:sysClr val="windowText" lastClr="000000"/>
                    </a:solidFill>
                  </a:rPr>
                  <a:t>IPMI</a:t>
                </a:r>
              </a:p>
            </p:txBody>
          </p:sp>
        </p:grpSp>
        <p:cxnSp>
          <p:nvCxnSpPr>
            <p:cNvPr id="457" name="Straight Connector 456">
              <a:extLst>
                <a:ext uri="{FF2B5EF4-FFF2-40B4-BE49-F238E27FC236}">
                  <a16:creationId xmlns:a16="http://schemas.microsoft.com/office/drawing/2014/main" id="{55B7C060-9789-A208-71E2-DABE4C0BBFDA}"/>
                </a:ext>
              </a:extLst>
            </p:cNvPr>
            <p:cNvCxnSpPr>
              <a:cxnSpLocks/>
              <a:stCxn id="454" idx="0"/>
              <a:endCxn id="59" idx="4"/>
            </p:cNvCxnSpPr>
            <p:nvPr/>
          </p:nvCxnSpPr>
          <p:spPr>
            <a:xfrm flipV="1">
              <a:off x="3189845" y="2370092"/>
              <a:ext cx="570347" cy="71949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9C8C16E3-B36A-388F-DDF3-26792AA7F55F}"/>
                </a:ext>
              </a:extLst>
            </p:cNvPr>
            <p:cNvCxnSpPr>
              <a:cxnSpLocks/>
              <a:stCxn id="456" idx="0"/>
              <a:endCxn id="59" idx="4"/>
            </p:cNvCxnSpPr>
            <p:nvPr/>
          </p:nvCxnSpPr>
          <p:spPr>
            <a:xfrm flipH="1" flipV="1">
              <a:off x="3760192" y="2370092"/>
              <a:ext cx="1958577" cy="69650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pic>
          <p:nvPicPr>
            <p:cNvPr id="459" name="Picture 4">
              <a:extLst>
                <a:ext uri="{FF2B5EF4-FFF2-40B4-BE49-F238E27FC236}">
                  <a16:creationId xmlns:a16="http://schemas.microsoft.com/office/drawing/2014/main" id="{39516141-13D9-F9B3-B170-21BCD1B2C7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0008" y="2738358"/>
              <a:ext cx="261047" cy="261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0" name="Picture 4">
              <a:extLst>
                <a:ext uri="{FF2B5EF4-FFF2-40B4-BE49-F238E27FC236}">
                  <a16:creationId xmlns:a16="http://schemas.microsoft.com/office/drawing/2014/main" id="{B36425F4-2E7C-19D5-F3AD-B35E91A487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8423" y="2719984"/>
              <a:ext cx="261047" cy="261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13" name="Group 512">
            <a:extLst>
              <a:ext uri="{FF2B5EF4-FFF2-40B4-BE49-F238E27FC236}">
                <a16:creationId xmlns:a16="http://schemas.microsoft.com/office/drawing/2014/main" id="{6579F9C7-65CE-AD2B-EBE9-739D8566692A}"/>
              </a:ext>
            </a:extLst>
          </p:cNvPr>
          <p:cNvGrpSpPr/>
          <p:nvPr/>
        </p:nvGrpSpPr>
        <p:grpSpPr>
          <a:xfrm>
            <a:off x="3916785" y="1256364"/>
            <a:ext cx="5003423" cy="1279533"/>
            <a:chOff x="3916785" y="1256364"/>
            <a:chExt cx="5003423" cy="1279533"/>
          </a:xfrm>
          <a:effectLst/>
        </p:grpSpPr>
        <p:grpSp>
          <p:nvGrpSpPr>
            <p:cNvPr id="477" name="Group 476">
              <a:extLst>
                <a:ext uri="{FF2B5EF4-FFF2-40B4-BE49-F238E27FC236}">
                  <a16:creationId xmlns:a16="http://schemas.microsoft.com/office/drawing/2014/main" id="{706CAF0A-A196-B7DC-12D3-5E56DD424DA6}"/>
                </a:ext>
              </a:extLst>
            </p:cNvPr>
            <p:cNvGrpSpPr/>
            <p:nvPr/>
          </p:nvGrpSpPr>
          <p:grpSpPr>
            <a:xfrm>
              <a:off x="3916785" y="1256364"/>
              <a:ext cx="5003423" cy="848094"/>
              <a:chOff x="3916785" y="1256364"/>
              <a:chExt cx="5003423" cy="848094"/>
            </a:xfrm>
          </p:grpSpPr>
          <p:sp>
            <p:nvSpPr>
              <p:cNvPr id="355" name="Rectangle: Rounded Corners 354">
                <a:extLst>
                  <a:ext uri="{FF2B5EF4-FFF2-40B4-BE49-F238E27FC236}">
                    <a16:creationId xmlns:a16="http://schemas.microsoft.com/office/drawing/2014/main" id="{BC458270-8B75-0C2A-E7D7-DD9D6D5A8E6E}"/>
                  </a:ext>
                </a:extLst>
              </p:cNvPr>
              <p:cNvSpPr/>
              <p:nvPr/>
            </p:nvSpPr>
            <p:spPr>
              <a:xfrm>
                <a:off x="7120208" y="1256364"/>
                <a:ext cx="1800000" cy="450000"/>
              </a:xfrm>
              <a:prstGeom prst="roundRect">
                <a:avLst/>
              </a:prstGeom>
              <a:solidFill>
                <a:srgbClr val="FFC000"/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>
                    <a:solidFill>
                      <a:sysClr val="windowText" lastClr="000000"/>
                    </a:solidFill>
                  </a:rPr>
                  <a:t>Technical Network (TN)</a:t>
                </a:r>
              </a:p>
            </p:txBody>
          </p:sp>
          <p:cxnSp>
            <p:nvCxnSpPr>
              <p:cNvPr id="359" name="Straight Connector 358">
                <a:extLst>
                  <a:ext uri="{FF2B5EF4-FFF2-40B4-BE49-F238E27FC236}">
                    <a16:creationId xmlns:a16="http://schemas.microsoft.com/office/drawing/2014/main" id="{93EEBBF1-E67B-EBB6-A9A9-8F30FC092FA0}"/>
                  </a:ext>
                </a:extLst>
              </p:cNvPr>
              <p:cNvCxnSpPr>
                <a:cxnSpLocks/>
                <a:stCxn id="60" idx="6"/>
                <a:endCxn id="355" idx="1"/>
              </p:cNvCxnSpPr>
              <p:nvPr/>
            </p:nvCxnSpPr>
            <p:spPr>
              <a:xfrm flipV="1">
                <a:off x="5236568" y="1481364"/>
                <a:ext cx="1883640" cy="623094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61" name="Straight Connector 360">
                <a:extLst>
                  <a:ext uri="{FF2B5EF4-FFF2-40B4-BE49-F238E27FC236}">
                    <a16:creationId xmlns:a16="http://schemas.microsoft.com/office/drawing/2014/main" id="{E2F5FFBC-0B86-537F-AE33-C7DCC5A207D9}"/>
                  </a:ext>
                </a:extLst>
              </p:cNvPr>
              <p:cNvCxnSpPr>
                <a:cxnSpLocks/>
                <a:stCxn id="59" idx="7"/>
                <a:endCxn id="355" idx="1"/>
              </p:cNvCxnSpPr>
              <p:nvPr/>
            </p:nvCxnSpPr>
            <p:spPr>
              <a:xfrm flipV="1">
                <a:off x="3916785" y="1481364"/>
                <a:ext cx="3203423" cy="463133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360" name="Straight Connector 359">
              <a:extLst>
                <a:ext uri="{FF2B5EF4-FFF2-40B4-BE49-F238E27FC236}">
                  <a16:creationId xmlns:a16="http://schemas.microsoft.com/office/drawing/2014/main" id="{72585C5C-B09D-80CE-D36D-83CAA4EAB24A}"/>
                </a:ext>
              </a:extLst>
            </p:cNvPr>
            <p:cNvCxnSpPr>
              <a:cxnSpLocks/>
              <a:endCxn id="355" idx="2"/>
            </p:cNvCxnSpPr>
            <p:nvPr/>
          </p:nvCxnSpPr>
          <p:spPr>
            <a:xfrm flipV="1">
              <a:off x="8020208" y="1706364"/>
              <a:ext cx="0" cy="829533"/>
            </a:xfrm>
            <a:prstGeom prst="line">
              <a:avLst/>
            </a:prstGeom>
            <a:ln>
              <a:solidFill>
                <a:srgbClr val="FFC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pic>
          <p:nvPicPr>
            <p:cNvPr id="364" name="Picture 4">
              <a:extLst>
                <a:ext uri="{FF2B5EF4-FFF2-40B4-BE49-F238E27FC236}">
                  <a16:creationId xmlns:a16="http://schemas.microsoft.com/office/drawing/2014/main" id="{ED8FBC2B-AF39-986B-BCA4-9B8AA543C9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6345" y="1774025"/>
              <a:ext cx="506239" cy="5441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14" name="Group 513">
            <a:extLst>
              <a:ext uri="{FF2B5EF4-FFF2-40B4-BE49-F238E27FC236}">
                <a16:creationId xmlns:a16="http://schemas.microsoft.com/office/drawing/2014/main" id="{0527EB77-0692-A2EA-F4CF-BA49F67B0F54}"/>
              </a:ext>
            </a:extLst>
          </p:cNvPr>
          <p:cNvGrpSpPr/>
          <p:nvPr/>
        </p:nvGrpSpPr>
        <p:grpSpPr>
          <a:xfrm>
            <a:off x="3916785" y="2104458"/>
            <a:ext cx="5003423" cy="908238"/>
            <a:chOff x="3916785" y="2104458"/>
            <a:chExt cx="5003423" cy="908238"/>
          </a:xfrm>
          <a:effectLst/>
        </p:grpSpPr>
        <p:cxnSp>
          <p:nvCxnSpPr>
            <p:cNvPr id="358" name="Straight Connector 357">
              <a:extLst>
                <a:ext uri="{FF2B5EF4-FFF2-40B4-BE49-F238E27FC236}">
                  <a16:creationId xmlns:a16="http://schemas.microsoft.com/office/drawing/2014/main" id="{67456878-3D84-E20A-B7A9-4BDFD05BEC54}"/>
                </a:ext>
              </a:extLst>
            </p:cNvPr>
            <p:cNvCxnSpPr>
              <a:cxnSpLocks/>
              <a:stCxn id="60" idx="6"/>
              <a:endCxn id="356" idx="1"/>
            </p:cNvCxnSpPr>
            <p:nvPr/>
          </p:nvCxnSpPr>
          <p:spPr>
            <a:xfrm>
              <a:off x="5236568" y="2104458"/>
              <a:ext cx="1883640" cy="683238"/>
            </a:xfrm>
            <a:prstGeom prst="line">
              <a:avLst/>
            </a:prstGeom>
            <a:ln>
              <a:solidFill>
                <a:srgbClr val="FFC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40C0724E-8D2E-2F2F-6EB8-01E98786602D}"/>
                </a:ext>
              </a:extLst>
            </p:cNvPr>
            <p:cNvCxnSpPr>
              <a:cxnSpLocks/>
              <a:stCxn id="59" idx="5"/>
            </p:cNvCxnSpPr>
            <p:nvPr/>
          </p:nvCxnSpPr>
          <p:spPr>
            <a:xfrm>
              <a:off x="3916785" y="2264419"/>
              <a:ext cx="3258423" cy="510879"/>
            </a:xfrm>
            <a:prstGeom prst="line">
              <a:avLst/>
            </a:prstGeom>
            <a:ln>
              <a:solidFill>
                <a:srgbClr val="FFC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pic>
          <p:nvPicPr>
            <p:cNvPr id="363" name="Picture 4">
              <a:extLst>
                <a:ext uri="{FF2B5EF4-FFF2-40B4-BE49-F238E27FC236}">
                  <a16:creationId xmlns:a16="http://schemas.microsoft.com/office/drawing/2014/main" id="{63443EA4-4273-D98A-FE25-FA4A1AA265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9756" y="2394400"/>
              <a:ext cx="506239" cy="5441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6" name="Rectangle: Rounded Corners 355">
              <a:extLst>
                <a:ext uri="{FF2B5EF4-FFF2-40B4-BE49-F238E27FC236}">
                  <a16:creationId xmlns:a16="http://schemas.microsoft.com/office/drawing/2014/main" id="{2DDF0B5E-7A53-6A91-A33C-81605BDA7675}"/>
                </a:ext>
              </a:extLst>
            </p:cNvPr>
            <p:cNvSpPr/>
            <p:nvPr/>
          </p:nvSpPr>
          <p:spPr>
            <a:xfrm>
              <a:off x="7120208" y="2562696"/>
              <a:ext cx="1800000" cy="45000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ysClr val="windowText" lastClr="000000"/>
                  </a:solidFill>
                </a:rPr>
                <a:t>Experiment Networks (EN)</a:t>
              </a:r>
            </a:p>
          </p:txBody>
        </p:sp>
      </p:grp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CE054DA5-CD56-2212-2583-89BC3DC88842}"/>
              </a:ext>
            </a:extLst>
          </p:cNvPr>
          <p:cNvSpPr/>
          <p:nvPr/>
        </p:nvSpPr>
        <p:spPr>
          <a:xfrm>
            <a:off x="3441844" y="51207"/>
            <a:ext cx="5570683" cy="607538"/>
          </a:xfrm>
          <a:prstGeom prst="roundRect">
            <a:avLst/>
          </a:prstGeom>
          <a:noFill/>
          <a:ln>
            <a:prstDash val="lg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/>
              <a:t>Campus</a:t>
            </a:r>
          </a:p>
        </p:txBody>
      </p:sp>
      <p:grpSp>
        <p:nvGrpSpPr>
          <p:cNvPr id="470" name="Group 469">
            <a:extLst>
              <a:ext uri="{FF2B5EF4-FFF2-40B4-BE49-F238E27FC236}">
                <a16:creationId xmlns:a16="http://schemas.microsoft.com/office/drawing/2014/main" id="{9202A274-99D6-E59B-B0D8-B712860DD82E}"/>
              </a:ext>
            </a:extLst>
          </p:cNvPr>
          <p:cNvGrpSpPr/>
          <p:nvPr/>
        </p:nvGrpSpPr>
        <p:grpSpPr>
          <a:xfrm>
            <a:off x="3758158" y="2330677"/>
            <a:ext cx="1334215" cy="1638855"/>
            <a:chOff x="3758158" y="2330677"/>
            <a:chExt cx="1334215" cy="1638855"/>
          </a:xfrm>
          <a:effectLst/>
        </p:grpSpPr>
        <p:cxnSp>
          <p:nvCxnSpPr>
            <p:cNvPr id="462" name="Straight Connector 461">
              <a:extLst>
                <a:ext uri="{FF2B5EF4-FFF2-40B4-BE49-F238E27FC236}">
                  <a16:creationId xmlns:a16="http://schemas.microsoft.com/office/drawing/2014/main" id="{8249C3A8-4A00-24A9-7BA5-A5B20A05ED87}"/>
                </a:ext>
              </a:extLst>
            </p:cNvPr>
            <p:cNvCxnSpPr>
              <a:cxnSpLocks/>
            </p:cNvCxnSpPr>
            <p:nvPr/>
          </p:nvCxnSpPr>
          <p:spPr>
            <a:xfrm>
              <a:off x="3760192" y="2330677"/>
              <a:ext cx="1080181" cy="1371650"/>
            </a:xfrm>
            <a:prstGeom prst="line">
              <a:avLst/>
            </a:prstGeom>
            <a:ln>
              <a:solidFill>
                <a:srgbClr val="00B050"/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63" name="Straight Connector 462">
              <a:extLst>
                <a:ext uri="{FF2B5EF4-FFF2-40B4-BE49-F238E27FC236}">
                  <a16:creationId xmlns:a16="http://schemas.microsoft.com/office/drawing/2014/main" id="{1E5CB6B9-B542-0A1D-10F9-AC91822E2B32}"/>
                </a:ext>
              </a:extLst>
            </p:cNvPr>
            <p:cNvCxnSpPr>
              <a:cxnSpLocks/>
            </p:cNvCxnSpPr>
            <p:nvPr/>
          </p:nvCxnSpPr>
          <p:spPr>
            <a:xfrm>
              <a:off x="3760192" y="2330677"/>
              <a:ext cx="249966" cy="1364090"/>
            </a:xfrm>
            <a:prstGeom prst="line">
              <a:avLst/>
            </a:prstGeom>
            <a:ln>
              <a:solidFill>
                <a:srgbClr val="00B050"/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464" name="Group 463">
              <a:extLst>
                <a:ext uri="{FF2B5EF4-FFF2-40B4-BE49-F238E27FC236}">
                  <a16:creationId xmlns:a16="http://schemas.microsoft.com/office/drawing/2014/main" id="{0C8E40F3-1D99-6318-5A21-A1F1FEE90CA1}"/>
                </a:ext>
              </a:extLst>
            </p:cNvPr>
            <p:cNvGrpSpPr/>
            <p:nvPr/>
          </p:nvGrpSpPr>
          <p:grpSpPr>
            <a:xfrm>
              <a:off x="3758158" y="3745972"/>
              <a:ext cx="1334215" cy="223560"/>
              <a:chOff x="4177727" y="906209"/>
              <a:chExt cx="1334215" cy="223560"/>
            </a:xfrm>
          </p:grpSpPr>
          <p:sp>
            <p:nvSpPr>
              <p:cNvPr id="465" name="Rectangle: Rounded Corners 464">
                <a:extLst>
                  <a:ext uri="{FF2B5EF4-FFF2-40B4-BE49-F238E27FC236}">
                    <a16:creationId xmlns:a16="http://schemas.microsoft.com/office/drawing/2014/main" id="{D2E490B9-2570-6654-838B-111A0FFDDF92}"/>
                  </a:ext>
                </a:extLst>
              </p:cNvPr>
              <p:cNvSpPr/>
              <p:nvPr/>
            </p:nvSpPr>
            <p:spPr>
              <a:xfrm>
                <a:off x="4177727" y="906209"/>
                <a:ext cx="504000" cy="216000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>
                    <a:solidFill>
                      <a:sysClr val="windowText" lastClr="000000"/>
                    </a:solidFill>
                  </a:rPr>
                  <a:t>LCG</a:t>
                </a:r>
              </a:p>
            </p:txBody>
          </p: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5E04A723-1608-8EBC-F80F-2F47569923AE}"/>
                  </a:ext>
                </a:extLst>
              </p:cNvPr>
              <p:cNvCxnSpPr>
                <a:cxnSpLocks/>
                <a:stCxn id="465" idx="3"/>
              </p:cNvCxnSpPr>
              <p:nvPr/>
            </p:nvCxnSpPr>
            <p:spPr>
              <a:xfrm>
                <a:off x="4681727" y="1014209"/>
                <a:ext cx="311718" cy="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467" name="Rectangle: Rounded Corners 466">
                <a:extLst>
                  <a:ext uri="{FF2B5EF4-FFF2-40B4-BE49-F238E27FC236}">
                    <a16:creationId xmlns:a16="http://schemas.microsoft.com/office/drawing/2014/main" id="{ACB62DA4-D3C9-4DC2-EB6D-0A90746A8A26}"/>
                  </a:ext>
                </a:extLst>
              </p:cNvPr>
              <p:cNvSpPr/>
              <p:nvPr/>
            </p:nvSpPr>
            <p:spPr>
              <a:xfrm>
                <a:off x="5007942" y="913769"/>
                <a:ext cx="504000" cy="216000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>
                    <a:solidFill>
                      <a:sysClr val="windowText" lastClr="000000"/>
                    </a:solidFill>
                  </a:rPr>
                  <a:t>LCG</a:t>
                </a:r>
              </a:p>
            </p:txBody>
          </p:sp>
        </p:grp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286D455A-A5D8-CFA4-B6E1-6D0871ECD12B}"/>
                </a:ext>
              </a:extLst>
            </p:cNvPr>
            <p:cNvCxnSpPr>
              <a:cxnSpLocks/>
              <a:endCxn id="465" idx="0"/>
            </p:cNvCxnSpPr>
            <p:nvPr/>
          </p:nvCxnSpPr>
          <p:spPr>
            <a:xfrm flipH="1">
              <a:off x="4010158" y="2381882"/>
              <a:ext cx="1004954" cy="1364090"/>
            </a:xfrm>
            <a:prstGeom prst="line">
              <a:avLst/>
            </a:prstGeom>
            <a:ln>
              <a:solidFill>
                <a:srgbClr val="00B050"/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183AA63A-A227-A20C-1117-FA10BCB69498}"/>
                </a:ext>
              </a:extLst>
            </p:cNvPr>
            <p:cNvCxnSpPr>
              <a:cxnSpLocks/>
              <a:endCxn id="467" idx="0"/>
            </p:cNvCxnSpPr>
            <p:nvPr/>
          </p:nvCxnSpPr>
          <p:spPr>
            <a:xfrm flipH="1">
              <a:off x="4840373" y="2381882"/>
              <a:ext cx="174739" cy="1371650"/>
            </a:xfrm>
            <a:prstGeom prst="line">
              <a:avLst/>
            </a:prstGeom>
            <a:ln>
              <a:solidFill>
                <a:srgbClr val="00B050"/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523" name="Group 522">
            <a:extLst>
              <a:ext uri="{FF2B5EF4-FFF2-40B4-BE49-F238E27FC236}">
                <a16:creationId xmlns:a16="http://schemas.microsoft.com/office/drawing/2014/main" id="{9322FCDE-D393-4BE1-4FD1-4C78C4CD85FB}"/>
              </a:ext>
            </a:extLst>
          </p:cNvPr>
          <p:cNvGrpSpPr/>
          <p:nvPr/>
        </p:nvGrpSpPr>
        <p:grpSpPr>
          <a:xfrm>
            <a:off x="194825" y="3120695"/>
            <a:ext cx="8725383" cy="1102324"/>
            <a:chOff x="194825" y="3120695"/>
            <a:chExt cx="8725383" cy="1102324"/>
          </a:xfrm>
          <a:effectLst/>
        </p:grpSpPr>
        <p:grpSp>
          <p:nvGrpSpPr>
            <p:cNvPr id="510" name="Group 509">
              <a:extLst>
                <a:ext uri="{FF2B5EF4-FFF2-40B4-BE49-F238E27FC236}">
                  <a16:creationId xmlns:a16="http://schemas.microsoft.com/office/drawing/2014/main" id="{9A17B530-F50B-A4DB-7B69-25F51F37A478}"/>
                </a:ext>
              </a:extLst>
            </p:cNvPr>
            <p:cNvGrpSpPr/>
            <p:nvPr/>
          </p:nvGrpSpPr>
          <p:grpSpPr>
            <a:xfrm>
              <a:off x="194825" y="3120695"/>
              <a:ext cx="8725383" cy="1053138"/>
              <a:chOff x="194825" y="3120695"/>
              <a:chExt cx="8725383" cy="1053138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7CC573C1-54DE-E3E8-D908-0C58811EFECD}"/>
                  </a:ext>
                </a:extLst>
              </p:cNvPr>
              <p:cNvCxnSpPr>
                <a:cxnSpLocks/>
                <a:stCxn id="465" idx="0"/>
              </p:cNvCxnSpPr>
              <p:nvPr/>
            </p:nvCxnSpPr>
            <p:spPr>
              <a:xfrm flipV="1">
                <a:off x="4010158" y="3569006"/>
                <a:ext cx="3297727" cy="176966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  <a:effectLst/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F8950824-6AEA-8B86-A284-E366AB941CE3}"/>
                  </a:ext>
                </a:extLst>
              </p:cNvPr>
              <p:cNvSpPr/>
              <p:nvPr/>
            </p:nvSpPr>
            <p:spPr>
              <a:xfrm>
                <a:off x="194825" y="3626010"/>
                <a:ext cx="1800000" cy="450000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>
                    <a:solidFill>
                      <a:sysClr val="windowText" lastClr="000000"/>
                    </a:solidFill>
                  </a:rPr>
                  <a:t>LHCONE/LHCOPN</a:t>
                </a:r>
              </a:p>
              <a:p>
                <a:pPr algn="ctr"/>
                <a:r>
                  <a:rPr lang="en-GB" sz="1200" dirty="0">
                    <a:solidFill>
                      <a:sysClr val="windowText" lastClr="000000"/>
                    </a:solidFill>
                  </a:rPr>
                  <a:t>(Tier1/2s)</a:t>
                </a:r>
              </a:p>
            </p:txBody>
          </p: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A668267C-C3A6-B495-0D00-9FD66648BD52}"/>
                  </a:ext>
                </a:extLst>
              </p:cNvPr>
              <p:cNvCxnSpPr>
                <a:cxnSpLocks/>
                <a:stCxn id="465" idx="1"/>
                <a:endCxn id="108" idx="3"/>
              </p:cNvCxnSpPr>
              <p:nvPr/>
            </p:nvCxnSpPr>
            <p:spPr>
              <a:xfrm flipH="1" flipV="1">
                <a:off x="1994825" y="3851010"/>
                <a:ext cx="1763333" cy="2962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  <a:effectLst/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01" name="Straight Connector 500">
                <a:extLst>
                  <a:ext uri="{FF2B5EF4-FFF2-40B4-BE49-F238E27FC236}">
                    <a16:creationId xmlns:a16="http://schemas.microsoft.com/office/drawing/2014/main" id="{D7C4A0DB-5E62-DEAD-9B6A-5A440DFF0867}"/>
                  </a:ext>
                </a:extLst>
              </p:cNvPr>
              <p:cNvCxnSpPr>
                <a:cxnSpLocks/>
                <a:stCxn id="465" idx="2"/>
              </p:cNvCxnSpPr>
              <p:nvPr/>
            </p:nvCxnSpPr>
            <p:spPr>
              <a:xfrm>
                <a:off x="4010158" y="3961972"/>
                <a:ext cx="3197332" cy="187262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  <a:effectLst/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17" name="Rectangle: Rounded Corners 116">
                <a:extLst>
                  <a:ext uri="{FF2B5EF4-FFF2-40B4-BE49-F238E27FC236}">
                    <a16:creationId xmlns:a16="http://schemas.microsoft.com/office/drawing/2014/main" id="{5AA6531F-78EA-DF11-2110-3517DC05F1E1}"/>
                  </a:ext>
                </a:extLst>
              </p:cNvPr>
              <p:cNvSpPr/>
              <p:nvPr/>
            </p:nvSpPr>
            <p:spPr>
              <a:xfrm>
                <a:off x="7120208" y="3120695"/>
                <a:ext cx="1800000" cy="450000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>
                    <a:solidFill>
                      <a:sysClr val="windowText" lastClr="000000"/>
                    </a:solidFill>
                  </a:rPr>
                  <a:t>DAQ</a:t>
                </a:r>
                <a:br>
                  <a:rPr lang="en-GB" sz="1200" dirty="0">
                    <a:solidFill>
                      <a:sysClr val="windowText" lastClr="000000"/>
                    </a:solidFill>
                  </a:rPr>
                </a:br>
                <a:r>
                  <a:rPr lang="en-GB" sz="1200" dirty="0">
                    <a:solidFill>
                      <a:sysClr val="windowText" lastClr="000000"/>
                    </a:solidFill>
                  </a:rPr>
                  <a:t>(main experiments)</a:t>
                </a:r>
              </a:p>
            </p:txBody>
          </p:sp>
          <p:sp>
            <p:nvSpPr>
              <p:cNvPr id="118" name="Rectangle: Rounded Corners 117">
                <a:extLst>
                  <a:ext uri="{FF2B5EF4-FFF2-40B4-BE49-F238E27FC236}">
                    <a16:creationId xmlns:a16="http://schemas.microsoft.com/office/drawing/2014/main" id="{E3CDFC10-F4C7-A693-8741-F7F843DC6194}"/>
                  </a:ext>
                </a:extLst>
              </p:cNvPr>
              <p:cNvSpPr/>
              <p:nvPr/>
            </p:nvSpPr>
            <p:spPr>
              <a:xfrm>
                <a:off x="7120208" y="3723833"/>
                <a:ext cx="1800000" cy="45000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>
                    <a:solidFill>
                      <a:sysClr val="windowText" lastClr="000000"/>
                    </a:solidFill>
                  </a:rPr>
                  <a:t>DAQ</a:t>
                </a:r>
                <a:br>
                  <a:rPr lang="en-GB" sz="1200" dirty="0">
                    <a:solidFill>
                      <a:sysClr val="windowText" lastClr="000000"/>
                    </a:solidFill>
                  </a:rPr>
                </a:br>
                <a:r>
                  <a:rPr lang="en-GB" sz="1200" dirty="0">
                    <a:solidFill>
                      <a:sysClr val="windowText" lastClr="000000"/>
                    </a:solidFill>
                  </a:rPr>
                  <a:t>(small experiments)</a:t>
                </a:r>
              </a:p>
            </p:txBody>
          </p:sp>
        </p:grpSp>
        <p:pic>
          <p:nvPicPr>
            <p:cNvPr id="189" name="Picture 4">
              <a:extLst>
                <a:ext uri="{FF2B5EF4-FFF2-40B4-BE49-F238E27FC236}">
                  <a16:creationId xmlns:a16="http://schemas.microsoft.com/office/drawing/2014/main" id="{BB271CFB-E41C-6B55-7AB0-B717CD2DE2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7875" y="3467483"/>
              <a:ext cx="261047" cy="261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8" name="Picture 4">
              <a:extLst>
                <a:ext uri="{FF2B5EF4-FFF2-40B4-BE49-F238E27FC236}">
                  <a16:creationId xmlns:a16="http://schemas.microsoft.com/office/drawing/2014/main" id="{A231BFDE-2F43-1D26-7787-878AF250BB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7663" y="3961972"/>
              <a:ext cx="261047" cy="261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7" name="Picture 4">
              <a:extLst>
                <a:ext uri="{FF2B5EF4-FFF2-40B4-BE49-F238E27FC236}">
                  <a16:creationId xmlns:a16="http://schemas.microsoft.com/office/drawing/2014/main" id="{B40296A8-3A2C-773F-652D-0DB5E42A6A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8373" y="3702917"/>
              <a:ext cx="261047" cy="261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3EC918B-3D8C-70A0-1ECE-C411CCBD6855}"/>
              </a:ext>
            </a:extLst>
          </p:cNvPr>
          <p:cNvGrpSpPr/>
          <p:nvPr/>
        </p:nvGrpSpPr>
        <p:grpSpPr>
          <a:xfrm>
            <a:off x="3760192" y="1260713"/>
            <a:ext cx="1256833" cy="617526"/>
            <a:chOff x="3760192" y="1260713"/>
            <a:chExt cx="1256833" cy="617526"/>
          </a:xfrm>
          <a:effectLst/>
        </p:grpSpPr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D7703842-01FA-9651-FC70-29332028A04A}"/>
                </a:ext>
              </a:extLst>
            </p:cNvPr>
            <p:cNvCxnSpPr>
              <a:cxnSpLocks/>
              <a:stCxn id="60" idx="0"/>
            </p:cNvCxnSpPr>
            <p:nvPr/>
          </p:nvCxnSpPr>
          <p:spPr>
            <a:xfrm flipH="1" flipV="1">
              <a:off x="3769817" y="1260713"/>
              <a:ext cx="1245295" cy="617526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B53D348C-183C-D44B-1AE5-B7983EC0D50C}"/>
                </a:ext>
              </a:extLst>
            </p:cNvPr>
            <p:cNvCxnSpPr>
              <a:cxnSpLocks/>
              <a:endCxn id="59" idx="0"/>
            </p:cNvCxnSpPr>
            <p:nvPr/>
          </p:nvCxnSpPr>
          <p:spPr>
            <a:xfrm flipH="1">
              <a:off x="3760192" y="1279225"/>
              <a:ext cx="1256833" cy="59901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" name="Picture 4">
            <a:extLst>
              <a:ext uri="{FF2B5EF4-FFF2-40B4-BE49-F238E27FC236}">
                <a16:creationId xmlns:a16="http://schemas.microsoft.com/office/drawing/2014/main" id="{5E55A2A8-6E30-0D9C-1EFC-2E70E973B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438" y="1257097"/>
            <a:ext cx="506239" cy="54413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fire on a brick wall&#10;&#10;Description automatically generated">
            <a:extLst>
              <a:ext uri="{FF2B5EF4-FFF2-40B4-BE49-F238E27FC236}">
                <a16:creationId xmlns:a16="http://schemas.microsoft.com/office/drawing/2014/main" id="{7EA1927A-0649-9633-D3B3-D8584CCE2EE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705" y="1332435"/>
            <a:ext cx="446908" cy="418013"/>
          </a:xfrm>
          <a:prstGeom prst="rect">
            <a:avLst/>
          </a:prstGeom>
          <a:effectLst/>
        </p:spPr>
      </p:pic>
      <p:pic>
        <p:nvPicPr>
          <p:cNvPr id="12" name="Picture 11" descr="A fire on a brick wall&#10;&#10;Description automatically generated">
            <a:extLst>
              <a:ext uri="{FF2B5EF4-FFF2-40B4-BE49-F238E27FC236}">
                <a16:creationId xmlns:a16="http://schemas.microsoft.com/office/drawing/2014/main" id="{63AFC6E0-37E3-3514-2197-E06287C3E6B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571" y="861212"/>
            <a:ext cx="446908" cy="418013"/>
          </a:xfrm>
          <a:prstGeom prst="rect">
            <a:avLst/>
          </a:prstGeom>
          <a:effectLst/>
        </p:spPr>
      </p:pic>
      <p:pic>
        <p:nvPicPr>
          <p:cNvPr id="13" name="Picture 12" descr="A fire on a brick wall&#10;&#10;Description automatically generated">
            <a:extLst>
              <a:ext uri="{FF2B5EF4-FFF2-40B4-BE49-F238E27FC236}">
                <a16:creationId xmlns:a16="http://schemas.microsoft.com/office/drawing/2014/main" id="{40730B36-AEE9-9C08-CDB9-FD4F96C600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363" y="842700"/>
            <a:ext cx="446908" cy="418013"/>
          </a:xfrm>
          <a:prstGeom prst="rect">
            <a:avLst/>
          </a:prstGeom>
          <a:effectLst/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CA73564-5C47-8438-D317-F662F5A42C13}"/>
              </a:ext>
            </a:extLst>
          </p:cNvPr>
          <p:cNvSpPr/>
          <p:nvPr/>
        </p:nvSpPr>
        <p:spPr>
          <a:xfrm>
            <a:off x="3252567" y="3327932"/>
            <a:ext cx="2402711" cy="324825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756595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4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1121" y="4622400"/>
            <a:ext cx="6711043" cy="521100"/>
          </a:xfrm>
        </p:spPr>
        <p:txBody>
          <a:bodyPr>
            <a:normAutofit/>
          </a:bodyPr>
          <a:lstStyle/>
          <a:p>
            <a:r>
              <a:rPr lang="en-GB" b="0" i="1" dirty="0"/>
              <a:t>CIS#14 </a:t>
            </a:r>
            <a:r>
              <a:rPr lang="en-GB" dirty="0"/>
              <a:t>Awareness &amp; Training </a:t>
            </a:r>
            <a:endParaRPr lang="en-US" b="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81643" y="2571750"/>
            <a:ext cx="6342017" cy="1992086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b="1" dirty="0">
                <a:solidFill>
                  <a:srgbClr val="00B050"/>
                </a:solidFill>
              </a:rPr>
              <a:t>Contracted new training courses</a:t>
            </a:r>
            <a:br>
              <a:rPr lang="en-GB" sz="2000" b="1" dirty="0">
                <a:solidFill>
                  <a:srgbClr val="00B050"/>
                </a:solidFill>
              </a:rPr>
            </a:br>
            <a:r>
              <a:rPr lang="en-GB" sz="2000" dirty="0">
                <a:solidFill>
                  <a:srgbClr val="00B050"/>
                </a:solidFill>
              </a:rPr>
              <a:t>to “</a:t>
            </a:r>
            <a:r>
              <a:rPr lang="en-GB" sz="2000" dirty="0" err="1">
                <a:solidFill>
                  <a:srgbClr val="00B050"/>
                </a:solidFill>
              </a:rPr>
              <a:t>SecureFlag</a:t>
            </a:r>
            <a:r>
              <a:rPr lang="en-GB" sz="2000" dirty="0">
                <a:solidFill>
                  <a:srgbClr val="00B050"/>
                </a:solidFill>
              </a:rPr>
              <a:t>” on-line platform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dirty="0">
                <a:solidFill>
                  <a:srgbClr val="00B050"/>
                </a:solidFill>
              </a:rPr>
              <a:t>Integrated into the annual interview process for all software developers, architects, IT-service managers, …; </a:t>
            </a:r>
            <a:r>
              <a:rPr lang="en-GB" sz="2000" dirty="0">
                <a:solidFill>
                  <a:srgbClr val="FFC000"/>
                </a:solidFill>
              </a:rPr>
              <a:t>Enforcing in 2026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B4D5947-A1D7-DE2E-05C6-124069758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917" y="81831"/>
            <a:ext cx="6858000" cy="1256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4D7FC5-2F8E-485E-0201-EF5CCE1E4A89}"/>
              </a:ext>
            </a:extLst>
          </p:cNvPr>
          <p:cNvSpPr txBox="1"/>
          <p:nvPr/>
        </p:nvSpPr>
        <p:spPr>
          <a:xfrm>
            <a:off x="1513260" y="320155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sym typeface="Wingdings 2" panose="05020102010507070707" pitchFamily="18" charset="2"/>
              </a:rPr>
              <a:t>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04DF78-8A73-079B-DF79-3DB0E64A69E7}"/>
              </a:ext>
            </a:extLst>
          </p:cNvPr>
          <p:cNvSpPr txBox="1"/>
          <p:nvPr/>
        </p:nvSpPr>
        <p:spPr>
          <a:xfrm>
            <a:off x="1511826" y="-19338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sym typeface="Wingdings 2" panose="05020102010507070707" pitchFamily="18" charset="2"/>
              </a:rPr>
              <a:t></a:t>
            </a:r>
            <a:endParaRPr lang="en-US" sz="4400" dirty="0">
              <a:solidFill>
                <a:srgbClr val="002060"/>
              </a:solidFill>
            </a:endParaRP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1B00C5B2-CD03-EA8C-3C55-547B23DC2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550" y="1397200"/>
            <a:ext cx="2449195" cy="3166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55ACB3-1A18-ED6E-114D-C4A78419A2A7}"/>
              </a:ext>
            </a:extLst>
          </p:cNvPr>
          <p:cNvSpPr txBox="1"/>
          <p:nvPr/>
        </p:nvSpPr>
        <p:spPr>
          <a:xfrm>
            <a:off x="1511826" y="728162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591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1121" y="4622400"/>
            <a:ext cx="6711043" cy="521100"/>
          </a:xfrm>
        </p:spPr>
        <p:txBody>
          <a:bodyPr>
            <a:normAutofit/>
          </a:bodyPr>
          <a:lstStyle/>
          <a:p>
            <a:r>
              <a:rPr lang="en-GB" b="0" i="1" dirty="0"/>
              <a:t>CIS#15 </a:t>
            </a:r>
            <a:r>
              <a:rPr lang="en-GB" dirty="0"/>
              <a:t>Service Providers </a:t>
            </a:r>
            <a:endParaRPr lang="en-US" b="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81643" y="2225039"/>
            <a:ext cx="8972549" cy="2316481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16.1</a:t>
            </a:r>
            <a:r>
              <a:rPr lang="en-GB" sz="2000" b="1" dirty="0">
                <a:solidFill>
                  <a:srgbClr val="00B050"/>
                </a:solidFill>
              </a:rPr>
              <a:t> Modified “Supplier database” to add link to security/GDPR 	reviews </a:t>
            </a:r>
            <a:r>
              <a:rPr lang="en-GB" sz="2000" dirty="0">
                <a:solidFill>
                  <a:srgbClr val="00B050"/>
                </a:solidFill>
              </a:rPr>
              <a:t>of</a:t>
            </a:r>
            <a:r>
              <a:rPr lang="en-GB" sz="2000" b="1" dirty="0">
                <a:solidFill>
                  <a:srgbClr val="00B050"/>
                </a:solidFill>
              </a:rPr>
              <a:t> </a:t>
            </a:r>
            <a:r>
              <a:rPr lang="en-GB" sz="2000" dirty="0">
                <a:solidFill>
                  <a:srgbClr val="00B050"/>
                </a:solidFill>
              </a:rPr>
              <a:t>all tenders/purchases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16.2/4</a:t>
            </a:r>
            <a:r>
              <a:rPr lang="en-GB" sz="2000" b="1" dirty="0">
                <a:solidFill>
                  <a:srgbClr val="00B050"/>
                </a:solidFill>
              </a:rPr>
              <a:t> Adapted tender documents</a:t>
            </a:r>
            <a:r>
              <a:rPr lang="en-GB" sz="2000" dirty="0">
                <a:solidFill>
                  <a:srgbClr val="00B050"/>
                </a:solidFill>
              </a:rPr>
              <a:t> for every purchase with IT-component</a:t>
            </a:r>
            <a:br>
              <a:rPr lang="en-GB" sz="2000" b="1" dirty="0">
                <a:solidFill>
                  <a:srgbClr val="00B050"/>
                </a:solidFill>
              </a:rPr>
            </a:br>
            <a:r>
              <a:rPr lang="en-GB" sz="2000" b="1" dirty="0">
                <a:solidFill>
                  <a:srgbClr val="00B050"/>
                </a:solidFill>
              </a:rPr>
              <a:t>	</a:t>
            </a:r>
            <a:r>
              <a:rPr lang="en-GB" sz="2000" dirty="0">
                <a:solidFill>
                  <a:srgbClr val="00B050"/>
                </a:solidFill>
              </a:rPr>
              <a:t>(i.e. technical specification and supplier questionnaire)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16.3</a:t>
            </a:r>
            <a:r>
              <a:rPr lang="en-GB" sz="2000" b="1" i="1" dirty="0">
                <a:solidFill>
                  <a:srgbClr val="00B050"/>
                </a:solidFill>
              </a:rPr>
              <a:t> </a:t>
            </a:r>
            <a:r>
              <a:rPr lang="en-GB" sz="2000" b="1" dirty="0">
                <a:solidFill>
                  <a:srgbClr val="00B050"/>
                </a:solidFill>
              </a:rPr>
              <a:t>Correlating our Supplied DB entries with </a:t>
            </a:r>
            <a:r>
              <a:rPr lang="en-GB" sz="2000" b="1" dirty="0" err="1">
                <a:solidFill>
                  <a:srgbClr val="00B050"/>
                </a:solidFill>
              </a:rPr>
              <a:t>DarkWeb</a:t>
            </a:r>
            <a:r>
              <a:rPr lang="en-GB" sz="2000" b="1" dirty="0">
                <a:solidFill>
                  <a:srgbClr val="00B050"/>
                </a:solidFill>
              </a:rPr>
              <a:t> intelligence</a:t>
            </a:r>
            <a:endParaRPr lang="en-GB" sz="1500" b="1" dirty="0">
              <a:solidFill>
                <a:srgbClr val="00B050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4D4A194-8FBA-0943-E920-A2F6981EF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917" y="131972"/>
            <a:ext cx="6858000" cy="1580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7FEDDC-6F1A-B763-7501-63A068F8114C}"/>
              </a:ext>
            </a:extLst>
          </p:cNvPr>
          <p:cNvSpPr txBox="1"/>
          <p:nvPr/>
        </p:nvSpPr>
        <p:spPr>
          <a:xfrm>
            <a:off x="1458219" y="354799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5AC742-407C-0083-CFC9-8DDD6E15531E}"/>
              </a:ext>
            </a:extLst>
          </p:cNvPr>
          <p:cNvSpPr txBox="1"/>
          <p:nvPr/>
        </p:nvSpPr>
        <p:spPr>
          <a:xfrm>
            <a:off x="1464992" y="1161686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A82B6B-E6E3-9337-8632-4994B8983DED}"/>
              </a:ext>
            </a:extLst>
          </p:cNvPr>
          <p:cNvSpPr txBox="1"/>
          <p:nvPr/>
        </p:nvSpPr>
        <p:spPr>
          <a:xfrm>
            <a:off x="1458219" y="-37278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459D77-8DB9-C8BB-7680-5E18371F753D}"/>
              </a:ext>
            </a:extLst>
          </p:cNvPr>
          <p:cNvSpPr txBox="1"/>
          <p:nvPr/>
        </p:nvSpPr>
        <p:spPr>
          <a:xfrm>
            <a:off x="1464992" y="746876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8786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45BC811-81FC-EA91-4359-73461F0E85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3773"/>
          <a:stretch/>
        </p:blipFill>
        <p:spPr>
          <a:xfrm>
            <a:off x="1143000" y="956083"/>
            <a:ext cx="6858000" cy="1555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1121" y="4622400"/>
            <a:ext cx="6711043" cy="521100"/>
          </a:xfrm>
        </p:spPr>
        <p:txBody>
          <a:bodyPr>
            <a:normAutofit/>
          </a:bodyPr>
          <a:lstStyle/>
          <a:p>
            <a:r>
              <a:rPr lang="en-GB" b="0" i="1" dirty="0"/>
              <a:t>CIS#16 </a:t>
            </a:r>
            <a:r>
              <a:rPr lang="en-GB" dirty="0"/>
              <a:t>Application Software Security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85725" y="2678663"/>
            <a:ext cx="8972549" cy="211836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r>
              <a:rPr lang="en-GB" sz="2000" i="1" dirty="0">
                <a:solidFill>
                  <a:srgbClr val="00B050"/>
                </a:solidFill>
              </a:rPr>
              <a:t>17.1</a:t>
            </a:r>
            <a:r>
              <a:rPr lang="en-GB" sz="2000" b="1" dirty="0">
                <a:solidFill>
                  <a:srgbClr val="00B050"/>
                </a:solidFill>
              </a:rPr>
              <a:t> </a:t>
            </a:r>
            <a:r>
              <a:rPr lang="en-US" sz="2000" dirty="0">
                <a:solidFill>
                  <a:srgbClr val="00B050"/>
                </a:solidFill>
              </a:rPr>
              <a:t>Using OWASP’s </a:t>
            </a:r>
            <a:r>
              <a:rPr lang="en-US" sz="2000" b="1" dirty="0">
                <a:solidFill>
                  <a:srgbClr val="00B050"/>
                </a:solidFill>
              </a:rPr>
              <a:t>“Cheat-Sheets” as “Security Principles” for </a:t>
            </a:r>
            <a:r>
              <a:rPr lang="en-US" sz="2000" b="1" dirty="0" err="1">
                <a:solidFill>
                  <a:srgbClr val="00B050"/>
                </a:solidFill>
              </a:rPr>
              <a:t>devs</a:t>
            </a:r>
            <a:r>
              <a:rPr lang="en-US" sz="2000" b="1" dirty="0">
                <a:solidFill>
                  <a:srgbClr val="00B050"/>
                </a:solidFill>
              </a:rPr>
              <a:t>.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r>
              <a:rPr lang="en-GB" sz="2000" i="1" dirty="0">
                <a:solidFill>
                  <a:srgbClr val="00B050"/>
                </a:solidFill>
              </a:rPr>
              <a:t>17.2 </a:t>
            </a:r>
            <a:r>
              <a:rPr lang="en-GB" sz="2000" dirty="0">
                <a:solidFill>
                  <a:srgbClr val="00B050"/>
                </a:solidFill>
              </a:rPr>
              <a:t>→ Incident Response &amp; Vulnerability Remediation Procedure (</a:t>
            </a:r>
            <a:r>
              <a:rPr lang="en-GB" sz="2000" i="1" dirty="0">
                <a:solidFill>
                  <a:srgbClr val="00B050"/>
                </a:solidFill>
              </a:rPr>
              <a:t>18.x</a:t>
            </a:r>
            <a:r>
              <a:rPr lang="en-GB" sz="2000" dirty="0">
                <a:solidFill>
                  <a:srgbClr val="00B050"/>
                </a:solidFill>
              </a:rPr>
              <a:t>)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804863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17.4</a:t>
            </a:r>
            <a:r>
              <a:rPr lang="en-GB" sz="2000" b="1" dirty="0">
                <a:solidFill>
                  <a:srgbClr val="00B050"/>
                </a:solidFill>
              </a:rPr>
              <a:t> Readied Git SAST &amp; “Secrets scanning”.</a:t>
            </a:r>
            <a:br>
              <a:rPr lang="en-GB" sz="2000" b="1" dirty="0">
                <a:solidFill>
                  <a:srgbClr val="00B050"/>
                </a:solidFill>
              </a:rPr>
            </a:br>
            <a:r>
              <a:rPr lang="en-GB" sz="2000" b="1" dirty="0">
                <a:solidFill>
                  <a:srgbClr val="00B050"/>
                </a:solidFill>
              </a:rPr>
              <a:t>	</a:t>
            </a:r>
            <a:r>
              <a:rPr lang="en-GB" sz="2000" dirty="0">
                <a:solidFill>
                  <a:srgbClr val="FFC000"/>
                </a:solidFill>
              </a:rPr>
              <a:t> Now enforcing both to a subset of 135k repos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r>
              <a:rPr lang="en-GB" sz="2000" i="1" dirty="0">
                <a:solidFill>
                  <a:srgbClr val="00B050"/>
                </a:solidFill>
              </a:rPr>
              <a:t>17.6 </a:t>
            </a:r>
            <a:r>
              <a:rPr lang="en-GB" sz="2000" b="1" dirty="0">
                <a:solidFill>
                  <a:srgbClr val="00B050"/>
                </a:solidFill>
              </a:rPr>
              <a:t>Covered by review process and risk register </a:t>
            </a:r>
            <a:r>
              <a:rPr lang="en-GB" sz="2000" dirty="0">
                <a:solidFill>
                  <a:srgbClr val="00B050"/>
                </a:solidFill>
              </a:rPr>
              <a:t>(</a:t>
            </a:r>
            <a:r>
              <a:rPr lang="en-GB" sz="2000" i="1" dirty="0">
                <a:solidFill>
                  <a:srgbClr val="00B050"/>
                </a:solidFill>
              </a:rPr>
              <a:t>1.x</a:t>
            </a:r>
            <a:r>
              <a:rPr lang="en-GB" sz="2000" dirty="0">
                <a:solidFill>
                  <a:srgbClr val="00B050"/>
                </a:solidFill>
              </a:rPr>
              <a:t>)</a:t>
            </a:r>
            <a:endParaRPr lang="en-GB" sz="1500" dirty="0"/>
          </a:p>
          <a:p>
            <a:endParaRPr lang="en-GB" sz="15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8777E55-80B8-FB0A-E8F3-BC9B43E66A9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3954"/>
          <a:stretch/>
        </p:blipFill>
        <p:spPr>
          <a:xfrm>
            <a:off x="1143000" y="68384"/>
            <a:ext cx="6858000" cy="720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47BB88-1BDB-352A-83DC-0DB99D4875E4}"/>
              </a:ext>
            </a:extLst>
          </p:cNvPr>
          <p:cNvSpPr txBox="1"/>
          <p:nvPr/>
        </p:nvSpPr>
        <p:spPr>
          <a:xfrm>
            <a:off x="1555367" y="1316113"/>
            <a:ext cx="805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ym typeface="Wingdings" panose="05000000000000000000" pitchFamily="2" charset="2"/>
              </a:rPr>
              <a:t></a:t>
            </a:r>
            <a:endParaRPr lang="en-US" sz="40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759012-81FB-765F-6C51-39D655CC4DC6}"/>
              </a:ext>
            </a:extLst>
          </p:cNvPr>
          <p:cNvSpPr txBox="1"/>
          <p:nvPr/>
        </p:nvSpPr>
        <p:spPr>
          <a:xfrm>
            <a:off x="1659563" y="256934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7DA2F6-CE96-B988-691E-41FCC05B2DC1}"/>
              </a:ext>
            </a:extLst>
          </p:cNvPr>
          <p:cNvSpPr txBox="1"/>
          <p:nvPr/>
        </p:nvSpPr>
        <p:spPr>
          <a:xfrm>
            <a:off x="1659562" y="1865143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6356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1121" y="4622400"/>
            <a:ext cx="6711043" cy="521100"/>
          </a:xfrm>
        </p:spPr>
        <p:txBody>
          <a:bodyPr>
            <a:normAutofit/>
          </a:bodyPr>
          <a:lstStyle/>
          <a:p>
            <a:r>
              <a:rPr lang="en-GB" dirty="0"/>
              <a:t> </a:t>
            </a:r>
            <a:r>
              <a:rPr lang="en-GB" b="0" i="1" dirty="0"/>
              <a:t>CIS#18 </a:t>
            </a:r>
            <a:r>
              <a:rPr lang="en-GB" dirty="0"/>
              <a:t>Penetration Testing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81642" y="1926574"/>
            <a:ext cx="8972549" cy="2630186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804863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19.1 </a:t>
            </a:r>
            <a:r>
              <a:rPr lang="en-GB" sz="2000" b="1" dirty="0">
                <a:solidFill>
                  <a:srgbClr val="00B050"/>
                </a:solidFill>
              </a:rPr>
              <a:t>Formalized </a:t>
            </a:r>
            <a:r>
              <a:rPr lang="en-GB" sz="2000" b="1" dirty="0" err="1">
                <a:solidFill>
                  <a:srgbClr val="00B050"/>
                </a:solidFill>
              </a:rPr>
              <a:t>pentesting</a:t>
            </a:r>
            <a:r>
              <a:rPr lang="en-GB" sz="2000" b="1" dirty="0">
                <a:solidFill>
                  <a:srgbClr val="00B050"/>
                </a:solidFill>
              </a:rPr>
              <a:t> program </a:t>
            </a:r>
            <a:r>
              <a:rPr lang="en-GB" sz="2000" dirty="0">
                <a:solidFill>
                  <a:srgbClr val="00B050"/>
                </a:solidFill>
              </a:rPr>
              <a:t>together with</a:t>
            </a:r>
            <a:br>
              <a:rPr lang="en-GB" sz="2000" dirty="0">
                <a:solidFill>
                  <a:srgbClr val="00B050"/>
                </a:solidFill>
              </a:rPr>
            </a:br>
            <a:r>
              <a:rPr lang="en-GB" sz="2000" dirty="0">
                <a:solidFill>
                  <a:srgbClr val="00B050"/>
                </a:solidFill>
              </a:rPr>
              <a:t>	general review/assessment program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804863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19.2 </a:t>
            </a:r>
            <a:r>
              <a:rPr lang="en-GB" sz="2000" b="1" dirty="0">
                <a:solidFill>
                  <a:srgbClr val="00B050"/>
                </a:solidFill>
              </a:rPr>
              <a:t>Concluded one-off vuln. scan of 7k websites &amp; 3k webservers.</a:t>
            </a:r>
            <a:br>
              <a:rPr lang="en-GB" sz="2000" b="1" dirty="0">
                <a:solidFill>
                  <a:srgbClr val="00B050"/>
                </a:solidFill>
              </a:rPr>
            </a:br>
            <a:r>
              <a:rPr lang="en-GB" sz="2000" b="1" dirty="0">
                <a:solidFill>
                  <a:srgbClr val="00B050"/>
                </a:solidFill>
              </a:rPr>
              <a:t>	</a:t>
            </a:r>
            <a:r>
              <a:rPr lang="en-GB" sz="2000" dirty="0">
                <a:solidFill>
                  <a:srgbClr val="00B050"/>
                </a:solidFill>
              </a:rPr>
              <a:t>No catastrophes, but several XSS and other “standard” vulnerabilities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19.2</a:t>
            </a:r>
            <a:r>
              <a:rPr lang="en-GB" sz="2000" dirty="0">
                <a:solidFill>
                  <a:srgbClr val="00B050"/>
                </a:solidFill>
              </a:rPr>
              <a:t> </a:t>
            </a:r>
            <a:r>
              <a:rPr lang="en-GB" sz="2000" b="1" dirty="0">
                <a:solidFill>
                  <a:srgbClr val="00B050"/>
                </a:solidFill>
              </a:rPr>
              <a:t>Deployed “canaries”, </a:t>
            </a:r>
            <a:r>
              <a:rPr lang="en-GB" sz="2000" dirty="0">
                <a:solidFill>
                  <a:srgbClr val="00B050"/>
                </a:solidFill>
              </a:rPr>
              <a:t>SOC monitored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19.2 </a:t>
            </a:r>
            <a:r>
              <a:rPr lang="en-GB" sz="2000" b="1" dirty="0">
                <a:solidFill>
                  <a:srgbClr val="00B050"/>
                </a:solidFill>
              </a:rPr>
              <a:t>Running Bug Bounty Program pilot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19.3</a:t>
            </a:r>
            <a:r>
              <a:rPr lang="en-GB" sz="2000" dirty="0">
                <a:solidFill>
                  <a:srgbClr val="FFC000"/>
                </a:solidFill>
              </a:rPr>
              <a:t> </a:t>
            </a:r>
            <a:r>
              <a:rPr lang="en-GB" sz="2000" dirty="0">
                <a:solidFill>
                  <a:srgbClr val="00B050"/>
                </a:solidFill>
              </a:rPr>
              <a:t>→ Incident Response &amp; Vulnerability Remediation Procedure (</a:t>
            </a:r>
            <a:r>
              <a:rPr lang="en-GB" sz="2000" i="1" dirty="0">
                <a:solidFill>
                  <a:srgbClr val="00B050"/>
                </a:solidFill>
              </a:rPr>
              <a:t>18.x</a:t>
            </a:r>
            <a:r>
              <a:rPr lang="en-GB" sz="2000" dirty="0">
                <a:solidFill>
                  <a:srgbClr val="00B050"/>
                </a:solidFill>
              </a:rPr>
              <a:t>)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endParaRPr lang="en-GB" sz="1500" dirty="0">
              <a:solidFill>
                <a:srgbClr val="00B050"/>
              </a:solidFill>
            </a:endParaRPr>
          </a:p>
          <a:p>
            <a:endParaRPr lang="en-GB" sz="1500" dirty="0"/>
          </a:p>
          <a:p>
            <a:endParaRPr lang="en-GB" sz="15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4C5CD7D7-4B66-9EA8-677B-E9DAD9E7F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917" y="179169"/>
            <a:ext cx="6858000" cy="1042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6B94738-A54D-60CF-E860-DB52B4235231}"/>
              </a:ext>
            </a:extLst>
          </p:cNvPr>
          <p:cNvSpPr txBox="1"/>
          <p:nvPr/>
        </p:nvSpPr>
        <p:spPr>
          <a:xfrm>
            <a:off x="1864802" y="321837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25CFD2-ADF2-EDE7-9240-3E9781FD3B13}"/>
              </a:ext>
            </a:extLst>
          </p:cNvPr>
          <p:cNvSpPr txBox="1"/>
          <p:nvPr/>
        </p:nvSpPr>
        <p:spPr>
          <a:xfrm>
            <a:off x="1517323" y="645002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339FDE-03FC-C8D5-4FBA-C5AD000550B5}"/>
              </a:ext>
            </a:extLst>
          </p:cNvPr>
          <p:cNvSpPr txBox="1"/>
          <p:nvPr/>
        </p:nvSpPr>
        <p:spPr>
          <a:xfrm>
            <a:off x="1517323" y="52747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2954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5108EA9-93E6-7CD6-2B7C-597504C2E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17" y="1899522"/>
            <a:ext cx="8900931" cy="11583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8B9C7A-B00B-17D2-01AF-308B0846B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4983" y="4622400"/>
            <a:ext cx="5419017" cy="521100"/>
          </a:xfrm>
        </p:spPr>
        <p:txBody>
          <a:bodyPr/>
          <a:lstStyle/>
          <a:p>
            <a:r>
              <a:rPr lang="en-US" dirty="0"/>
              <a:t>About CERN Audits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5236B05-A4BC-4372-70B4-2C380A80E298}"/>
              </a:ext>
            </a:extLst>
          </p:cNvPr>
          <p:cNvSpPr txBox="1">
            <a:spLocks/>
          </p:cNvSpPr>
          <p:nvPr/>
        </p:nvSpPr>
        <p:spPr>
          <a:xfrm>
            <a:off x="0" y="111512"/>
            <a:ext cx="9020048" cy="4421541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dirty="0">
                <a:solidFill>
                  <a:srgbClr val="0B387C"/>
                </a:solidFill>
              </a:rPr>
              <a:t>CERN’s </a:t>
            </a:r>
            <a:r>
              <a:rPr lang="en-GB" sz="2000" i="1" dirty="0">
                <a:solidFill>
                  <a:srgbClr val="0B387C"/>
                </a:solidFill>
              </a:rPr>
              <a:t>Internal Audit </a:t>
            </a:r>
            <a:r>
              <a:rPr lang="en-GB" sz="2000" dirty="0">
                <a:solidFill>
                  <a:srgbClr val="0B387C"/>
                </a:solidFill>
              </a:rPr>
              <a:t>service provides </a:t>
            </a:r>
            <a:r>
              <a:rPr lang="en-GB" sz="2000" b="1" dirty="0">
                <a:solidFill>
                  <a:srgbClr val="0B387C"/>
                </a:solidFill>
              </a:rPr>
              <a:t>independent assurance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b="1" dirty="0">
                <a:solidFill>
                  <a:srgbClr val="0B387C"/>
                </a:solidFill>
              </a:rPr>
              <a:t>3-year rolling audit plan </a:t>
            </a:r>
            <a:r>
              <a:rPr lang="en-GB" sz="2000" dirty="0">
                <a:solidFill>
                  <a:srgbClr val="0B387C"/>
                </a:solidFill>
              </a:rPr>
              <a:t>with input from management, external auditors &amp; audit committee (i.e. representatives from all member states) 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900" b="1" dirty="0">
                <a:solidFill>
                  <a:srgbClr val="0B387C"/>
                </a:solidFill>
              </a:rPr>
              <a:t>Some audits contracted to external company</a:t>
            </a:r>
            <a:br>
              <a:rPr lang="en-GB" sz="1900" b="1" dirty="0">
                <a:solidFill>
                  <a:srgbClr val="0B387C"/>
                </a:solidFill>
              </a:rPr>
            </a:br>
            <a:r>
              <a:rPr lang="en-GB" sz="1900" dirty="0">
                <a:solidFill>
                  <a:srgbClr val="0B387C"/>
                </a:solidFill>
              </a:rPr>
              <a:t>Here: Contracted in Q1 2023 to a company from Belgium</a:t>
            </a:r>
            <a:endParaRPr lang="en-GB" sz="2000" b="1" dirty="0">
              <a:solidFill>
                <a:srgbClr val="0B387C"/>
              </a:solidFill>
            </a:endParaRPr>
          </a:p>
          <a:p>
            <a:pPr marL="0" indent="0">
              <a:buClr>
                <a:srgbClr val="0B387C"/>
              </a:buClr>
              <a:buNone/>
              <a:tabLst>
                <a:tab pos="685800" algn="l"/>
              </a:tabLst>
            </a:pPr>
            <a:endParaRPr lang="en-GB" sz="2000" b="1" dirty="0">
              <a:solidFill>
                <a:srgbClr val="3861AA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endParaRPr lang="en-GB" sz="2000" b="1" dirty="0">
              <a:solidFill>
                <a:srgbClr val="3861AA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endParaRPr lang="en-GB" sz="2000" b="1" dirty="0">
              <a:solidFill>
                <a:srgbClr val="3861AA"/>
              </a:solidFill>
            </a:endParaRPr>
          </a:p>
          <a:p>
            <a:pPr marL="0" indent="0">
              <a:buClr>
                <a:srgbClr val="0B387C"/>
              </a:buClr>
              <a:buNone/>
              <a:tabLst>
                <a:tab pos="685800" algn="l"/>
              </a:tabLst>
            </a:pPr>
            <a:r>
              <a:rPr lang="en-GB" sz="2000" dirty="0">
                <a:solidFill>
                  <a:srgbClr val="3861AA"/>
                </a:solidFill>
              </a:rPr>
              <a:t>                   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Q2                  Q2/3: 100h+ of interviews          Q4: Approval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endParaRPr lang="en-GB" sz="2000" dirty="0">
              <a:solidFill>
                <a:srgbClr val="3861AA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sz="1900" dirty="0">
                <a:solidFill>
                  <a:srgbClr val="0B387C"/>
                </a:solidFill>
              </a:rPr>
              <a:t>Company did a good job, but under-estimated CERN’s complexity…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sz="2000" i="1" dirty="0">
                <a:solidFill>
                  <a:srgbClr val="0B387C"/>
                </a:solidFill>
              </a:rPr>
              <a:t>…of course, an audit can be friend or foe.</a:t>
            </a:r>
          </a:p>
        </p:txBody>
      </p:sp>
    </p:spTree>
    <p:extLst>
      <p:ext uri="{BB962C8B-B14F-4D97-AF65-F5344CB8AC3E}">
        <p14:creationId xmlns:p14="http://schemas.microsoft.com/office/powerpoint/2010/main" val="2617219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Cyber-Security Audit Status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B9BDDF-E45A-26C9-3E81-B481BCE75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8" y="134528"/>
            <a:ext cx="2971953" cy="2381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9D39AB-9261-A915-EA8E-9D9FAC9EA3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53" y="17979"/>
            <a:ext cx="3035456" cy="4464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CBFCF33-2DA8-F42C-7F89-7545029E0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118" y="30897"/>
            <a:ext cx="2978303" cy="4521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C70CC55-9D7C-081D-0C65-417DC118F9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76" y="2933900"/>
            <a:ext cx="3010055" cy="1130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C095514-8082-B77D-12D0-D1392E016E62}"/>
              </a:ext>
            </a:extLst>
          </p:cNvPr>
          <p:cNvSpPr txBox="1">
            <a:spLocks/>
          </p:cNvSpPr>
          <p:nvPr/>
        </p:nvSpPr>
        <p:spPr>
          <a:xfrm>
            <a:off x="4373574" y="83928"/>
            <a:ext cx="4706250" cy="4298357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Clr>
                <a:srgbClr val="0B387C"/>
              </a:buClr>
              <a:buSzTx/>
              <a:buNone/>
            </a:pPr>
            <a:r>
              <a:rPr lang="en-GB" sz="2000" b="1" dirty="0">
                <a:solidFill>
                  <a:srgbClr val="3861AA"/>
                </a:solidFill>
              </a:rPr>
              <a:t>A long and intense journey</a:t>
            </a:r>
          </a:p>
          <a:p>
            <a:pPr marL="228600" indent="-228600">
              <a:spcBef>
                <a:spcPts val="0"/>
              </a:spcBef>
              <a:buClr>
                <a:srgbClr val="0B387C"/>
              </a:buClr>
              <a:buSzTx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3861AA"/>
                </a:solidFill>
              </a:rPr>
              <a:t>82 findings, 64 committed actions,</a:t>
            </a:r>
            <a:br>
              <a:rPr lang="en-GB" sz="2000" dirty="0">
                <a:solidFill>
                  <a:srgbClr val="3861AA"/>
                </a:solidFill>
              </a:rPr>
            </a:br>
            <a:r>
              <a:rPr lang="en-GB" sz="2000" dirty="0">
                <a:solidFill>
                  <a:srgbClr val="3861AA"/>
                </a:solidFill>
              </a:rPr>
              <a:t>95 work packages in total </a:t>
            </a:r>
          </a:p>
          <a:p>
            <a:pPr marL="0" lvl="0" indent="0">
              <a:spcBef>
                <a:spcPts val="1800"/>
              </a:spcBef>
              <a:buClr>
                <a:srgbClr val="0B387C"/>
              </a:buClr>
              <a:buSzTx/>
              <a:buNone/>
            </a:pPr>
            <a:r>
              <a:rPr lang="en-GB" sz="2000" b="1" dirty="0">
                <a:solidFill>
                  <a:srgbClr val="3861AA"/>
                </a:solidFill>
              </a:rPr>
              <a:t>Aim to have most implemented by Q4 2024 &amp; accepted by </a:t>
            </a:r>
            <a:r>
              <a:rPr lang="en-GB" sz="2000" b="1" i="1" dirty="0">
                <a:solidFill>
                  <a:srgbClr val="3861AA"/>
                </a:solidFill>
              </a:rPr>
              <a:t>Internal Audit</a:t>
            </a:r>
            <a:endParaRPr lang="en-GB" sz="2000" dirty="0">
              <a:solidFill>
                <a:srgbClr val="00B050"/>
              </a:solidFill>
            </a:endParaRPr>
          </a:p>
          <a:p>
            <a:pPr marL="228600" lvl="0" indent="-228600">
              <a:spcBef>
                <a:spcPts val="0"/>
              </a:spcBef>
              <a:buClr>
                <a:srgbClr val="0B387C"/>
              </a:buClr>
              <a:buSzTx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B050"/>
                </a:solidFill>
              </a:rPr>
              <a:t>Recall the</a:t>
            </a:r>
            <a:br>
              <a:rPr lang="en-GB" sz="2000" dirty="0">
                <a:solidFill>
                  <a:srgbClr val="00B050"/>
                </a:solidFill>
              </a:rPr>
            </a:br>
            <a:r>
              <a:rPr lang="en-GB" sz="2000" dirty="0">
                <a:solidFill>
                  <a:srgbClr val="00B050"/>
                </a:solidFill>
              </a:rPr>
              <a:t>“</a:t>
            </a:r>
            <a:r>
              <a:rPr lang="en-GB" sz="2000" i="1" dirty="0">
                <a:solidFill>
                  <a:srgbClr val="00B050"/>
                </a:solidFill>
              </a:rPr>
              <a:t>NO</a:t>
            </a:r>
            <a:br>
              <a:rPr lang="en-GB" sz="2000" i="1" dirty="0">
                <a:solidFill>
                  <a:srgbClr val="00B050"/>
                </a:solidFill>
              </a:rPr>
            </a:br>
            <a:r>
              <a:rPr lang="en-GB" sz="2000" i="1" dirty="0">
                <a:solidFill>
                  <a:srgbClr val="00B050"/>
                </a:solidFill>
              </a:rPr>
              <a:t>SURPRISES!</a:t>
            </a:r>
            <a:r>
              <a:rPr lang="en-GB" sz="2000" dirty="0">
                <a:solidFill>
                  <a:srgbClr val="00B050"/>
                </a:solidFill>
              </a:rPr>
              <a:t>”</a:t>
            </a:r>
          </a:p>
          <a:p>
            <a:pPr marL="228600" lvl="0" indent="-228600">
              <a:spcBef>
                <a:spcPts val="0"/>
              </a:spcBef>
              <a:buClr>
                <a:srgbClr val="0B387C"/>
              </a:buClr>
              <a:buSzTx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FFC000"/>
                </a:solidFill>
              </a:rPr>
              <a:t>Many</a:t>
            </a:r>
            <a:br>
              <a:rPr lang="en-GB" sz="2000" dirty="0">
                <a:solidFill>
                  <a:srgbClr val="FFC000"/>
                </a:solidFill>
              </a:rPr>
            </a:br>
            <a:r>
              <a:rPr lang="en-GB" sz="2000" dirty="0">
                <a:solidFill>
                  <a:srgbClr val="FFC000"/>
                </a:solidFill>
              </a:rPr>
              <a:t>well on track</a:t>
            </a:r>
          </a:p>
          <a:p>
            <a:pPr marL="228600" lvl="0" indent="-228600">
              <a:spcBef>
                <a:spcPts val="0"/>
              </a:spcBef>
              <a:buClr>
                <a:srgbClr val="0B387C"/>
              </a:buClr>
              <a:buSzTx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Still, some</a:t>
            </a:r>
            <a:br>
              <a:rPr lang="en-GB" sz="2000" dirty="0">
                <a:solidFill>
                  <a:srgbClr val="FF0000"/>
                </a:solidFill>
              </a:rPr>
            </a:br>
            <a:r>
              <a:rPr lang="en-GB" sz="2000" dirty="0">
                <a:solidFill>
                  <a:srgbClr val="FF0000"/>
                </a:solidFill>
              </a:rPr>
              <a:t>very hard nuts</a:t>
            </a:r>
            <a:br>
              <a:rPr lang="en-GB" sz="2000" dirty="0">
                <a:solidFill>
                  <a:srgbClr val="FF0000"/>
                </a:solidFill>
              </a:rPr>
            </a:br>
            <a:r>
              <a:rPr lang="en-GB" sz="2000" dirty="0">
                <a:solidFill>
                  <a:srgbClr val="FF0000"/>
                </a:solidFill>
              </a:rPr>
              <a:t>left…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441AB2-D2A4-1084-2A3F-22DB76A640E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965" t="1852" r="6499" b="344"/>
          <a:stretch/>
        </p:blipFill>
        <p:spPr>
          <a:xfrm>
            <a:off x="6336133" y="2233106"/>
            <a:ext cx="2807867" cy="200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346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C447DA-DD56-ED79-FDBB-14269883D41A}"/>
              </a:ext>
            </a:extLst>
          </p:cNvPr>
          <p:cNvSpPr txBox="1"/>
          <p:nvPr/>
        </p:nvSpPr>
        <p:spPr>
          <a:xfrm>
            <a:off x="2389350" y="3803904"/>
            <a:ext cx="43652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>
                <a:solidFill>
                  <a:schemeClr val="tx1">
                    <a:lumMod val="85000"/>
                  </a:schemeClr>
                </a:solidFill>
              </a:rPr>
              <a:t>Resources:</a:t>
            </a:r>
            <a:br>
              <a:rPr lang="en-US" dirty="0">
                <a:solidFill>
                  <a:schemeClr val="tx1">
                    <a:lumMod val="8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https://cern.ch/ComputingRules</a:t>
            </a:r>
            <a:br>
              <a:rPr lang="en-US" dirty="0">
                <a:solidFill>
                  <a:schemeClr val="tx1">
                    <a:lumMod val="8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https://home.cern/tags/computer-security</a:t>
            </a:r>
          </a:p>
          <a:p>
            <a:pPr algn="ctr"/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…or ping me at Stefan.Lueders@cern.ch</a:t>
            </a:r>
            <a:endParaRPr lang="en-CH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3FCC02-B074-1B9F-7990-AFFE6C126208}"/>
              </a:ext>
            </a:extLst>
          </p:cNvPr>
          <p:cNvSpPr txBox="1"/>
          <p:nvPr/>
        </p:nvSpPr>
        <p:spPr>
          <a:xfrm>
            <a:off x="202423" y="13664"/>
            <a:ext cx="87531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Many thanks to</a:t>
            </a:r>
            <a:br>
              <a:rPr lang="en-US" dirty="0">
                <a:solidFill>
                  <a:schemeClr val="tx1">
                    <a:lumMod val="85000"/>
                  </a:schemeClr>
                </a:solidFill>
              </a:rPr>
            </a:br>
            <a:r>
              <a:rPr lang="en-US" b="1" dirty="0">
                <a:solidFill>
                  <a:schemeClr val="tx1">
                    <a:lumMod val="85000"/>
                  </a:schemeClr>
                </a:solidFill>
              </a:rPr>
              <a:t>Adam, Ale, Aleksandra, Alex I, Alex L, Alexandros, Carles, Edoardo, Hannah, Igor, </a:t>
            </a:r>
            <a:r>
              <a:rPr lang="en-US" b="1" dirty="0" err="1">
                <a:solidFill>
                  <a:schemeClr val="tx1">
                    <a:lumMod val="85000"/>
                  </a:schemeClr>
                </a:solidFill>
              </a:rPr>
              <a:t>Ismaël</a:t>
            </a:r>
            <a:r>
              <a:rPr lang="en-US" b="1" dirty="0">
                <a:solidFill>
                  <a:schemeClr val="tx1">
                    <a:lumMod val="85000"/>
                  </a:schemeClr>
                </a:solidFill>
              </a:rPr>
              <a:t>, Jean-Yves, Joao, Jose, Liviu, Luna, Marc </a:t>
            </a:r>
            <a:r>
              <a:rPr lang="en-US" b="1" dirty="0" err="1">
                <a:solidFill>
                  <a:schemeClr val="tx1">
                    <a:lumMod val="85000"/>
                  </a:schemeClr>
                </a:solidFill>
              </a:rPr>
              <a:t>VdE</a:t>
            </a:r>
            <a:r>
              <a:rPr lang="en-US" b="1" dirty="0">
                <a:solidFill>
                  <a:schemeClr val="tx1">
                    <a:lumMod val="85000"/>
                  </a:schemeClr>
                </a:solidFill>
              </a:rPr>
              <a:t>, Mario, Michal, Nilo, Pablo, Pau, Paul, Robin, Roman, Sebastien, Sebastian, Steve, Tim, Vincent B, Vincent D, Wayne</a:t>
            </a:r>
            <a:br>
              <a:rPr lang="en-US" b="1" dirty="0">
                <a:solidFill>
                  <a:schemeClr val="tx1">
                    <a:lumMod val="8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…and everyone else helping to further securing CERN!!!</a:t>
            </a:r>
            <a:endParaRPr lang="en-CH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43799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Cyber-Security Audit Findings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B9BDDF-E45A-26C9-3E81-B481BCE75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8" y="134528"/>
            <a:ext cx="2971953" cy="2381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9D39AB-9261-A915-EA8E-9D9FAC9EA3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53" y="17979"/>
            <a:ext cx="3035456" cy="4464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CBFCF33-2DA8-F42C-7F89-7545029E0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119" y="134527"/>
            <a:ext cx="2910040" cy="4417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C70CC55-9D7C-081D-0C65-417DC118F9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76" y="2933900"/>
            <a:ext cx="3010055" cy="1130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C095514-8082-B77D-12D0-D1392E016E62}"/>
              </a:ext>
            </a:extLst>
          </p:cNvPr>
          <p:cNvSpPr txBox="1">
            <a:spLocks/>
          </p:cNvSpPr>
          <p:nvPr/>
        </p:nvSpPr>
        <p:spPr>
          <a:xfrm>
            <a:off x="4373573" y="262328"/>
            <a:ext cx="4845377" cy="4167266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900" b="1" dirty="0"/>
              <a:t>Following CISv8 standard</a:t>
            </a:r>
          </a:p>
          <a:p>
            <a:pPr marL="228600" lvl="0" indent="-228600">
              <a:spcBef>
                <a:spcPts val="0"/>
              </a:spcBef>
              <a:buClr>
                <a:srgbClr val="0B387C"/>
              </a:buClr>
              <a:buSzTx/>
              <a:buFont typeface="Wingdings" panose="05000000000000000000" pitchFamily="2" charset="2"/>
              <a:buChar char="§"/>
            </a:pPr>
            <a:r>
              <a:rPr lang="en-GB" sz="1900" dirty="0"/>
              <a:t>selected by CSO; alternative: ISO27k</a:t>
            </a:r>
          </a:p>
          <a:p>
            <a:pPr marL="228600" lvl="0" indent="-228600">
              <a:spcBef>
                <a:spcPts val="0"/>
              </a:spcBef>
              <a:buClr>
                <a:srgbClr val="0B387C"/>
              </a:buClr>
              <a:buSzTx/>
              <a:buFont typeface="Wingdings" panose="05000000000000000000" pitchFamily="2" charset="2"/>
              <a:buChar char="§"/>
            </a:pPr>
            <a:r>
              <a:rPr lang="en-CH" sz="2000" dirty="0">
                <a:hlinkClick r:id="rId6"/>
              </a:rPr>
              <a:t>http://www.cisecurity.org/controls/v8</a:t>
            </a:r>
            <a:endParaRPr lang="en-GB" sz="1900" b="1" dirty="0"/>
          </a:p>
          <a:p>
            <a:pPr marL="0" indent="0">
              <a:spcBef>
                <a:spcPts val="1800"/>
              </a:spcBef>
              <a:buNone/>
            </a:pPr>
            <a:r>
              <a:rPr lang="en-GB" sz="1900" b="1" dirty="0"/>
              <a:t>82 findings, but </a:t>
            </a:r>
            <a:r>
              <a:rPr lang="en-GB" sz="1900" b="1" i="1" dirty="0"/>
              <a:t>NO SURPRISES!</a:t>
            </a:r>
            <a:endParaRPr lang="en-GB" sz="1900" dirty="0"/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r>
              <a:rPr lang="en-GB" sz="1900" b="1" dirty="0">
                <a:solidFill>
                  <a:srgbClr val="C00000"/>
                </a:solidFill>
              </a:rPr>
              <a:t>0 crit.</a:t>
            </a:r>
            <a:r>
              <a:rPr lang="en-GB" sz="1900" b="1" dirty="0"/>
              <a:t>/</a:t>
            </a:r>
            <a:r>
              <a:rPr lang="en-GB" sz="19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15 major</a:t>
            </a:r>
            <a:r>
              <a:rPr lang="en-GB" sz="1900" b="1" dirty="0"/>
              <a:t>/</a:t>
            </a:r>
            <a:r>
              <a:rPr lang="en-GB" sz="1900" b="1" dirty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34 moderate</a:t>
            </a:r>
            <a:r>
              <a:rPr lang="en-GB" sz="1900" b="1" dirty="0"/>
              <a:t>/</a:t>
            </a:r>
            <a:r>
              <a:rPr lang="en-GB" sz="1900" b="1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33 minor</a:t>
            </a:r>
          </a:p>
          <a:p>
            <a:pPr marL="0" indent="0">
              <a:spcBef>
                <a:spcPts val="1800"/>
              </a:spcBef>
              <a:buClr>
                <a:srgbClr val="0B387C"/>
              </a:buClr>
              <a:buNone/>
            </a:pPr>
            <a:r>
              <a:rPr lang="en-GB" sz="1900" b="1" dirty="0"/>
              <a:t>This translated into 95 work packages for 2024-2026</a:t>
            </a:r>
          </a:p>
          <a:p>
            <a:pPr marL="228600" lvl="0" indent="-228600">
              <a:spcBef>
                <a:spcPts val="0"/>
              </a:spcBef>
              <a:buClr>
                <a:srgbClr val="0B387C"/>
              </a:buClr>
              <a:buSzTx/>
              <a:buFont typeface="Wingdings" panose="05000000000000000000" pitchFamily="2" charset="2"/>
              <a:buChar char="§"/>
            </a:pPr>
            <a:r>
              <a:rPr lang="en-GB" sz="1900" dirty="0"/>
              <a:t>9 findings rejected as BS/irrelevant</a:t>
            </a:r>
          </a:p>
          <a:p>
            <a:pPr marL="228600" lvl="0" indent="-228600">
              <a:spcBef>
                <a:spcPts val="0"/>
              </a:spcBef>
              <a:buClr>
                <a:srgbClr val="0B387C"/>
              </a:buClr>
              <a:buSzTx/>
              <a:buFont typeface="Wingdings" panose="05000000000000000000" pitchFamily="2" charset="2"/>
              <a:buChar char="§"/>
            </a:pPr>
            <a:r>
              <a:rPr lang="en-GB" sz="1900" dirty="0"/>
              <a:t>18 risk accepted as implementation</a:t>
            </a:r>
            <a:br>
              <a:rPr lang="en-GB" sz="1900" dirty="0"/>
            </a:br>
            <a:r>
              <a:rPr lang="en-GB" sz="1900" dirty="0"/>
              <a:t>costs were too high/impossible</a:t>
            </a:r>
          </a:p>
          <a:p>
            <a:pPr marL="228600" lvl="0" indent="-228600">
              <a:spcBef>
                <a:spcPts val="0"/>
              </a:spcBef>
              <a:buClr>
                <a:srgbClr val="0B387C"/>
              </a:buClr>
              <a:buSzTx/>
              <a:buFont typeface="Wingdings" panose="05000000000000000000" pitchFamily="2" charset="2"/>
              <a:buChar char="§"/>
            </a:pPr>
            <a:r>
              <a:rPr lang="en-GB" sz="1900" dirty="0"/>
              <a:t>For many, </a:t>
            </a:r>
            <a:r>
              <a:rPr lang="en-GB" sz="1900" dirty="0">
                <a:solidFill>
                  <a:srgbClr val="0C377B"/>
                </a:solidFill>
              </a:rPr>
              <a:t>work already started well before audit </a:t>
            </a:r>
            <a:r>
              <a:rPr lang="en-GB" sz="1900" dirty="0">
                <a:solidFill>
                  <a:srgbClr val="0C377B"/>
                </a:solidFill>
                <a:sym typeface="Wingdings" panose="05000000000000000000" pitchFamily="2" charset="2"/>
              </a:rPr>
              <a:t></a:t>
            </a:r>
            <a:r>
              <a:rPr lang="en-GB" sz="1900" dirty="0">
                <a:solidFill>
                  <a:srgbClr val="0C377B"/>
                </a:solidFill>
              </a:rPr>
              <a:t> 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38520652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749F9D1-8368-07C6-2D2E-AC2A0629A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4525" y="-143304"/>
            <a:ext cx="4706520" cy="50601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E6C4A9-F9D1-CE4D-4855-43E6C79CD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7309" y="4622400"/>
            <a:ext cx="6066692" cy="521100"/>
          </a:xfrm>
        </p:spPr>
        <p:txBody>
          <a:bodyPr>
            <a:normAutofit/>
          </a:bodyPr>
          <a:lstStyle/>
          <a:p>
            <a:r>
              <a:rPr lang="en-US" dirty="0"/>
              <a:t>CERN </a:t>
            </a:r>
            <a:r>
              <a:rPr lang="en-US" i="1" dirty="0"/>
              <a:t>Internal Audit </a:t>
            </a:r>
            <a:r>
              <a:rPr lang="en-US" dirty="0"/>
              <a:t>Report Format</a:t>
            </a:r>
            <a:endParaRPr lang="en-CH" dirty="0"/>
          </a:p>
        </p:txBody>
      </p:sp>
      <p:sp>
        <p:nvSpPr>
          <p:cNvPr id="6" name="Callout: Line with Accent Bar 5">
            <a:extLst>
              <a:ext uri="{FF2B5EF4-FFF2-40B4-BE49-F238E27FC236}">
                <a16:creationId xmlns:a16="http://schemas.microsoft.com/office/drawing/2014/main" id="{CCDC6FA2-5639-85A1-9647-55937887D1D7}"/>
              </a:ext>
            </a:extLst>
          </p:cNvPr>
          <p:cNvSpPr/>
          <p:nvPr/>
        </p:nvSpPr>
        <p:spPr>
          <a:xfrm>
            <a:off x="4571995" y="89193"/>
            <a:ext cx="4359973" cy="612648"/>
          </a:xfrm>
          <a:prstGeom prst="accentCallout1">
            <a:avLst>
              <a:gd name="adj1" fmla="val 77796"/>
              <a:gd name="adj2" fmla="val -2155"/>
              <a:gd name="adj3" fmla="val 57005"/>
              <a:gd name="adj4" fmla="val -2293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B387C"/>
                </a:solidFill>
              </a:rPr>
              <a:t>Risk level:</a:t>
            </a:r>
            <a:br>
              <a:rPr lang="en-US" dirty="0">
                <a:solidFill>
                  <a:srgbClr val="0B387C"/>
                </a:solidFill>
              </a:rPr>
            </a:br>
            <a:r>
              <a:rPr lang="en-US" b="1" dirty="0">
                <a:solidFill>
                  <a:srgbClr val="0B387C"/>
                </a:solidFill>
              </a:rPr>
              <a:t>Critical, Major, Moderate, Minor</a:t>
            </a:r>
            <a:endParaRPr lang="en-CH" b="1" dirty="0">
              <a:solidFill>
                <a:srgbClr val="0B387C"/>
              </a:solidFill>
            </a:endParaRPr>
          </a:p>
        </p:txBody>
      </p:sp>
      <p:sp>
        <p:nvSpPr>
          <p:cNvPr id="7" name="Callout: Line with Accent Bar 6">
            <a:extLst>
              <a:ext uri="{FF2B5EF4-FFF2-40B4-BE49-F238E27FC236}">
                <a16:creationId xmlns:a16="http://schemas.microsoft.com/office/drawing/2014/main" id="{62AC0D91-B13D-E272-281F-4C49188931CA}"/>
              </a:ext>
            </a:extLst>
          </p:cNvPr>
          <p:cNvSpPr/>
          <p:nvPr/>
        </p:nvSpPr>
        <p:spPr>
          <a:xfrm>
            <a:off x="4571997" y="2377389"/>
            <a:ext cx="4359973" cy="612648"/>
          </a:xfrm>
          <a:prstGeom prst="accentCallout1">
            <a:avLst>
              <a:gd name="adj1" fmla="val 77977"/>
              <a:gd name="adj2" fmla="val -2155"/>
              <a:gd name="adj3" fmla="val 83222"/>
              <a:gd name="adj4" fmla="val -150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B387C"/>
                </a:solidFill>
              </a:rPr>
              <a:t>Contractor’s </a:t>
            </a:r>
            <a:r>
              <a:rPr lang="en-US" b="1" dirty="0">
                <a:solidFill>
                  <a:srgbClr val="0B387C"/>
                </a:solidFill>
              </a:rPr>
              <a:t>recommendation(s) </a:t>
            </a:r>
            <a:r>
              <a:rPr lang="en-US" dirty="0">
                <a:solidFill>
                  <a:srgbClr val="0B387C"/>
                </a:solidFill>
              </a:rPr>
              <a:t>R-</a:t>
            </a:r>
            <a:r>
              <a:rPr lang="en-US" dirty="0" err="1">
                <a:solidFill>
                  <a:srgbClr val="0B387C"/>
                </a:solidFill>
              </a:rPr>
              <a:t>m.n</a:t>
            </a:r>
            <a:endParaRPr lang="en-CH" dirty="0">
              <a:solidFill>
                <a:srgbClr val="0B387C"/>
              </a:solidFill>
            </a:endParaRPr>
          </a:p>
        </p:txBody>
      </p:sp>
      <p:sp>
        <p:nvSpPr>
          <p:cNvPr id="8" name="Callout: Line with Accent Bar 7">
            <a:extLst>
              <a:ext uri="{FF2B5EF4-FFF2-40B4-BE49-F238E27FC236}">
                <a16:creationId xmlns:a16="http://schemas.microsoft.com/office/drawing/2014/main" id="{563377B9-E357-4DA9-2709-0AAA3495D34F}"/>
              </a:ext>
            </a:extLst>
          </p:cNvPr>
          <p:cNvSpPr/>
          <p:nvPr/>
        </p:nvSpPr>
        <p:spPr>
          <a:xfrm>
            <a:off x="4571997" y="3126371"/>
            <a:ext cx="4359973" cy="612648"/>
          </a:xfrm>
          <a:prstGeom prst="accentCallout1">
            <a:avLst>
              <a:gd name="adj1" fmla="val 52122"/>
              <a:gd name="adj2" fmla="val -2155"/>
              <a:gd name="adj3" fmla="val 72645"/>
              <a:gd name="adj4" fmla="val -1605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B387C"/>
                </a:solidFill>
              </a:rPr>
              <a:t>CERN’s response and commitment. </a:t>
            </a:r>
            <a:r>
              <a:rPr lang="en-US" b="1" dirty="0">
                <a:solidFill>
                  <a:srgbClr val="0B387C"/>
                </a:solidFill>
              </a:rPr>
              <a:t>Accepted (or rejected) by CERN’s DG</a:t>
            </a:r>
            <a:endParaRPr lang="en-CH" b="1" dirty="0">
              <a:solidFill>
                <a:srgbClr val="0B387C"/>
              </a:solidFill>
            </a:endParaRPr>
          </a:p>
        </p:txBody>
      </p:sp>
      <p:sp>
        <p:nvSpPr>
          <p:cNvPr id="9" name="Callout: Line with Accent Bar 8">
            <a:extLst>
              <a:ext uri="{FF2B5EF4-FFF2-40B4-BE49-F238E27FC236}">
                <a16:creationId xmlns:a16="http://schemas.microsoft.com/office/drawing/2014/main" id="{BB617613-318F-D590-3A62-E982DB98BA49}"/>
              </a:ext>
            </a:extLst>
          </p:cNvPr>
          <p:cNvSpPr/>
          <p:nvPr/>
        </p:nvSpPr>
        <p:spPr>
          <a:xfrm>
            <a:off x="4571997" y="3875353"/>
            <a:ext cx="4514403" cy="612648"/>
          </a:xfrm>
          <a:prstGeom prst="accentCallout1">
            <a:avLst>
              <a:gd name="adj1" fmla="val 63874"/>
              <a:gd name="adj2" fmla="val -2155"/>
              <a:gd name="adj3" fmla="val 90274"/>
              <a:gd name="adj4" fmla="val -28609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i="1" dirty="0">
                <a:solidFill>
                  <a:srgbClr val="0B387C"/>
                </a:solidFill>
              </a:rPr>
              <a:t>Internal Audit</a:t>
            </a:r>
            <a:r>
              <a:rPr lang="en-US" dirty="0">
                <a:solidFill>
                  <a:srgbClr val="0B387C"/>
                </a:solidFill>
              </a:rPr>
              <a:t> requires implementation for Critical, Major, Moderate by that deadline</a:t>
            </a:r>
            <a:r>
              <a:rPr lang="en-US" i="1" dirty="0">
                <a:solidFill>
                  <a:srgbClr val="0B387C"/>
                </a:solidFill>
              </a:rPr>
              <a:t> </a:t>
            </a:r>
            <a:endParaRPr lang="en-CH" i="1" dirty="0">
              <a:solidFill>
                <a:srgbClr val="0B387C"/>
              </a:solidFill>
            </a:endParaRPr>
          </a:p>
        </p:txBody>
      </p:sp>
      <p:sp>
        <p:nvSpPr>
          <p:cNvPr id="10" name="Callout: Line with Accent Bar 9">
            <a:extLst>
              <a:ext uri="{FF2B5EF4-FFF2-40B4-BE49-F238E27FC236}">
                <a16:creationId xmlns:a16="http://schemas.microsoft.com/office/drawing/2014/main" id="{3F1471BB-DEA8-A54E-03D2-1EAFE6A092E9}"/>
              </a:ext>
            </a:extLst>
          </p:cNvPr>
          <p:cNvSpPr/>
          <p:nvPr/>
        </p:nvSpPr>
        <p:spPr>
          <a:xfrm>
            <a:off x="4571995" y="1584254"/>
            <a:ext cx="4359973" cy="612648"/>
          </a:xfrm>
          <a:prstGeom prst="accentCallout1">
            <a:avLst>
              <a:gd name="adj1" fmla="val 29793"/>
              <a:gd name="adj2" fmla="val -2155"/>
              <a:gd name="adj3" fmla="val 11534"/>
              <a:gd name="adj4" fmla="val -1572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B387C"/>
                </a:solidFill>
              </a:rPr>
              <a:t>Contractor’s finding(s)</a:t>
            </a:r>
            <a:endParaRPr lang="en-CH" dirty="0">
              <a:solidFill>
                <a:srgbClr val="0B387C"/>
              </a:solidFill>
            </a:endParaRPr>
          </a:p>
        </p:txBody>
      </p:sp>
      <p:sp>
        <p:nvSpPr>
          <p:cNvPr id="11" name="Callout: Line with Accent Bar 10">
            <a:extLst>
              <a:ext uri="{FF2B5EF4-FFF2-40B4-BE49-F238E27FC236}">
                <a16:creationId xmlns:a16="http://schemas.microsoft.com/office/drawing/2014/main" id="{408315A8-7462-F590-F563-158C2D1068C0}"/>
              </a:ext>
            </a:extLst>
          </p:cNvPr>
          <p:cNvSpPr/>
          <p:nvPr/>
        </p:nvSpPr>
        <p:spPr>
          <a:xfrm>
            <a:off x="4571995" y="835272"/>
            <a:ext cx="4359973" cy="612648"/>
          </a:xfrm>
          <a:prstGeom prst="accentCallout1">
            <a:avLst>
              <a:gd name="adj1" fmla="val 48596"/>
              <a:gd name="adj2" fmla="val -2155"/>
              <a:gd name="adj3" fmla="val -56630"/>
              <a:gd name="adj4" fmla="val -6477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0B387C"/>
                </a:solidFill>
              </a:rPr>
              <a:t>Observation</a:t>
            </a:r>
            <a:r>
              <a:rPr lang="en-US" dirty="0">
                <a:solidFill>
                  <a:srgbClr val="0B387C"/>
                </a:solidFill>
              </a:rPr>
              <a:t> numbered O-</a:t>
            </a:r>
            <a:r>
              <a:rPr lang="en-US" dirty="0" err="1">
                <a:solidFill>
                  <a:srgbClr val="0B387C"/>
                </a:solidFill>
              </a:rPr>
              <a:t>m.n</a:t>
            </a:r>
            <a:br>
              <a:rPr lang="en-US" dirty="0">
                <a:solidFill>
                  <a:srgbClr val="0B387C"/>
                </a:solidFill>
              </a:rPr>
            </a:br>
            <a:r>
              <a:rPr lang="en-US" dirty="0">
                <a:solidFill>
                  <a:srgbClr val="0B387C"/>
                </a:solidFill>
              </a:rPr>
              <a:t>where m is 1+CISv8 chapter</a:t>
            </a:r>
            <a:endParaRPr lang="en-CH" dirty="0">
              <a:solidFill>
                <a:srgbClr val="0B38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878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dirty="0"/>
              <a:t>Extra: </a:t>
            </a:r>
            <a:r>
              <a:rPr lang="en-US" dirty="0"/>
              <a:t>Governance</a:t>
            </a:r>
            <a:r>
              <a:rPr lang="en-US" b="0" i="1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25BAAF8-310B-8512-2F23-C75B3A1F4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917" y="83753"/>
            <a:ext cx="6858000" cy="1830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81642" y="2336800"/>
            <a:ext cx="9169038" cy="2196253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1.1</a:t>
            </a:r>
            <a:r>
              <a:rPr lang="en-GB" sz="2000" b="1" dirty="0">
                <a:solidFill>
                  <a:srgbClr val="00B050"/>
                </a:solidFill>
              </a:rPr>
              <a:t> Approved new Cyber-Security Policy as well as Mandate of CSO</a:t>
            </a:r>
          </a:p>
          <a:p>
            <a:pPr marL="411480" lvl="1" indent="0">
              <a:buClr>
                <a:srgbClr val="0B387C"/>
              </a:buClr>
              <a:buNone/>
              <a:tabLst>
                <a:tab pos="685800" algn="l"/>
              </a:tabLst>
            </a:pPr>
            <a:r>
              <a:rPr lang="en-GB" sz="1600" b="1" dirty="0">
                <a:solidFill>
                  <a:srgbClr val="00B050"/>
                </a:solidFill>
              </a:rPr>
              <a:t>	→ </a:t>
            </a:r>
            <a:r>
              <a:rPr lang="en-GB" sz="1600" u="sng" dirty="0">
                <a:solidFill>
                  <a:srgbClr val="00B050"/>
                </a:solidFill>
              </a:rPr>
              <a:t>https://cern.ch/ComputingRules</a:t>
            </a:r>
            <a:r>
              <a:rPr lang="en-GB" sz="1600" b="1" dirty="0">
                <a:solidFill>
                  <a:srgbClr val="00B050"/>
                </a:solidFill>
              </a:rPr>
              <a:t>	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900113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1.2/3 </a:t>
            </a:r>
            <a:r>
              <a:rPr lang="en-GB" sz="2000" b="1" dirty="0">
                <a:solidFill>
                  <a:srgbClr val="00B050"/>
                </a:solidFill>
              </a:rPr>
              <a:t>Created “Computer Security Board” </a:t>
            </a:r>
            <a:r>
              <a:rPr lang="en-GB" sz="2000" dirty="0">
                <a:solidFill>
                  <a:srgbClr val="00B050"/>
                </a:solidFill>
              </a:rPr>
              <a:t>discussing Subsidiary Policies 	with liaisons from sectors/departments/units &amp; major experiments</a:t>
            </a:r>
            <a:endParaRPr lang="en-GB" sz="2000" dirty="0">
              <a:solidFill>
                <a:schemeClr val="tx1">
                  <a:lumMod val="50000"/>
                </a:schemeClr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1.4 </a:t>
            </a:r>
            <a:r>
              <a:rPr lang="en-GB" sz="2000" dirty="0">
                <a:solidFill>
                  <a:srgbClr val="00B050"/>
                </a:solidFill>
              </a:rPr>
              <a:t>Approved a Subsidiary Policy to </a:t>
            </a:r>
            <a:r>
              <a:rPr lang="en-GB" sz="2000" b="1" dirty="0">
                <a:solidFill>
                  <a:srgbClr val="00B050"/>
                </a:solidFill>
              </a:rPr>
              <a:t>require security reviews </a:t>
            </a:r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for all CERN</a:t>
            </a:r>
            <a:endParaRPr lang="en-GB" sz="2000" dirty="0">
              <a:solidFill>
                <a:srgbClr val="00B05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i="1" dirty="0">
                <a:solidFill>
                  <a:srgbClr val="00B050"/>
                </a:solidFill>
              </a:rPr>
              <a:t>1.5 </a:t>
            </a:r>
            <a:r>
              <a:rPr lang="en-GB" sz="2000" b="1" dirty="0">
                <a:solidFill>
                  <a:srgbClr val="00B050"/>
                </a:solidFill>
              </a:rPr>
              <a:t>Integrated</a:t>
            </a:r>
            <a:r>
              <a:rPr lang="en-GB" sz="2000" i="1" dirty="0">
                <a:solidFill>
                  <a:srgbClr val="00B050"/>
                </a:solidFill>
              </a:rPr>
              <a:t> </a:t>
            </a:r>
            <a:r>
              <a:rPr lang="en-GB" sz="2000" b="1" dirty="0">
                <a:solidFill>
                  <a:srgbClr val="00B050"/>
                </a:solidFill>
              </a:rPr>
              <a:t>cyber-risks into ERM </a:t>
            </a:r>
            <a:r>
              <a:rPr lang="en-GB" sz="2000" dirty="0">
                <a:solidFill>
                  <a:srgbClr val="00B050"/>
                </a:solidFill>
              </a:rPr>
              <a:t>+ IT department’s risk register</a:t>
            </a:r>
            <a:endParaRPr lang="en-GB" sz="1500" dirty="0"/>
          </a:p>
          <a:p>
            <a:endParaRPr lang="en-GB" sz="1500" dirty="0"/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A7D3123F-5BEC-343E-B88F-C1D87BCAC49C}"/>
              </a:ext>
            </a:extLst>
          </p:cNvPr>
          <p:cNvSpPr/>
          <p:nvPr/>
        </p:nvSpPr>
        <p:spPr>
          <a:xfrm>
            <a:off x="5881421" y="914473"/>
            <a:ext cx="3129057" cy="1044066"/>
          </a:xfrm>
          <a:prstGeom prst="wedgeRoundRectCallout">
            <a:avLst>
              <a:gd name="adj1" fmla="val -32290"/>
              <a:gd name="adj2" fmla="val 84860"/>
              <a:gd name="adj3" fmla="val 16667"/>
            </a:avLst>
          </a:prstGeom>
          <a:ln>
            <a:solidFill>
              <a:srgbClr val="3861AA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50"/>
                </a:solidFill>
                <a:sym typeface="Wingdings 2" panose="05020102010507070707" pitchFamily="18" charset="2"/>
              </a:rPr>
              <a:t> </a:t>
            </a:r>
            <a:r>
              <a:rPr lang="en-US" dirty="0">
                <a:solidFill>
                  <a:srgbClr val="00B050"/>
                </a:solidFill>
              </a:rPr>
              <a:t>Done/established</a:t>
            </a:r>
            <a:br>
              <a:rPr lang="en-US" dirty="0"/>
            </a:br>
            <a:r>
              <a:rPr lang="en-US" dirty="0">
                <a:solidFill>
                  <a:srgbClr val="FFC000"/>
                </a:solidFill>
              </a:rPr>
              <a:t>In the work plan 2024/2025</a:t>
            </a:r>
          </a:p>
          <a:p>
            <a:pPr algn="ctr"/>
            <a:r>
              <a:rPr lang="en-US" dirty="0">
                <a:solidFill>
                  <a:srgbClr val="FF0000"/>
                </a:solidFill>
                <a:sym typeface="Wingdings 2" panose="05020102010507070707" pitchFamily="18" charset="2"/>
              </a:rPr>
              <a:t>!? </a:t>
            </a:r>
            <a:r>
              <a:rPr lang="en-US" dirty="0">
                <a:solidFill>
                  <a:srgbClr val="FF0000"/>
                </a:solidFill>
              </a:rPr>
              <a:t>Challenging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1F27EA-3CE8-C302-BAA9-913BC812D275}"/>
              </a:ext>
            </a:extLst>
          </p:cNvPr>
          <p:cNvSpPr txBox="1"/>
          <p:nvPr/>
        </p:nvSpPr>
        <p:spPr>
          <a:xfrm>
            <a:off x="1432902" y="13546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52225-08E0-6399-E18B-0114097C380D}"/>
              </a:ext>
            </a:extLst>
          </p:cNvPr>
          <p:cNvSpPr txBox="1"/>
          <p:nvPr/>
        </p:nvSpPr>
        <p:spPr>
          <a:xfrm>
            <a:off x="1439382" y="359049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200568-7777-74E7-5253-6F2CAE742E9D}"/>
              </a:ext>
            </a:extLst>
          </p:cNvPr>
          <p:cNvSpPr txBox="1"/>
          <p:nvPr/>
        </p:nvSpPr>
        <p:spPr>
          <a:xfrm>
            <a:off x="1445862" y="698292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19BFBF-CCBF-326D-E3AE-766E60442494}"/>
              </a:ext>
            </a:extLst>
          </p:cNvPr>
          <p:cNvSpPr txBox="1"/>
          <p:nvPr/>
        </p:nvSpPr>
        <p:spPr>
          <a:xfrm>
            <a:off x="1432902" y="1396425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9BDC80-DFE9-4689-F10A-22C1056A2A3B}"/>
              </a:ext>
            </a:extLst>
          </p:cNvPr>
          <p:cNvSpPr txBox="1"/>
          <p:nvPr/>
        </p:nvSpPr>
        <p:spPr>
          <a:xfrm>
            <a:off x="1432902" y="1053781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960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/>
      <p:bldP spid="7" grpId="0"/>
      <p:bldP spid="8" grpId="0"/>
      <p:bldP spid="9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8201" y="4622400"/>
            <a:ext cx="7043964" cy="521100"/>
          </a:xfrm>
        </p:spPr>
        <p:txBody>
          <a:bodyPr>
            <a:normAutofit/>
          </a:bodyPr>
          <a:lstStyle/>
          <a:p>
            <a:r>
              <a:rPr lang="en-GB" b="0" i="1" dirty="0"/>
              <a:t>CIS#1&amp;2 </a:t>
            </a:r>
            <a:r>
              <a:rPr lang="en-GB" dirty="0"/>
              <a:t>Inventory &amp; Control of Assets </a:t>
            </a:r>
            <a:r>
              <a:rPr lang="en-GB" b="0" i="1" dirty="0"/>
              <a:t> </a:t>
            </a:r>
            <a:r>
              <a:rPr lang="en-US" b="0" i="1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81643" y="2461260"/>
            <a:ext cx="8972549" cy="210257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00B050"/>
                </a:solidFill>
              </a:rPr>
              <a:t>Identified all stakeholders </a:t>
            </a:r>
            <a:r>
              <a:rPr lang="en-GB" sz="2000" dirty="0">
                <a:solidFill>
                  <a:srgbClr val="00B050"/>
                </a:solidFill>
              </a:rPr>
              <a:t>(i.e. beams, business computing, IT services, physics software, Open-Source Program Office)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00B050"/>
                </a:solidFill>
              </a:rPr>
              <a:t>Engaged external consultant </a:t>
            </a:r>
            <a:r>
              <a:rPr lang="en-GB" sz="2000" dirty="0">
                <a:solidFill>
                  <a:srgbClr val="00B050"/>
                </a:solidFill>
              </a:rPr>
              <a:t>(from Gartner) for input and guidance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717550" algn="l"/>
              </a:tabLst>
            </a:pPr>
            <a:r>
              <a:rPr lang="en-GB" sz="2000" b="1" dirty="0">
                <a:solidFill>
                  <a:srgbClr val="FFC000"/>
                </a:solidFill>
              </a:rPr>
              <a:t>Assigned authority </a:t>
            </a:r>
            <a:r>
              <a:rPr lang="en-GB" sz="2000" dirty="0">
                <a:solidFill>
                  <a:srgbClr val="FFC000"/>
                </a:solidFill>
              </a:rPr>
              <a:t>(“STEPS”, a CIO-in-disguise) to drive this forward, </a:t>
            </a:r>
            <a:br>
              <a:rPr lang="en-GB" sz="2000" dirty="0">
                <a:solidFill>
                  <a:srgbClr val="FFC000"/>
                </a:solidFill>
              </a:rPr>
            </a:br>
            <a:r>
              <a:rPr lang="en-GB" sz="2000" b="1" dirty="0">
                <a:solidFill>
                  <a:srgbClr val="FF0000"/>
                </a:solidFill>
              </a:rPr>
              <a:t>but missing a good driver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717550" algn="l"/>
              </a:tabLst>
            </a:pPr>
            <a:r>
              <a:rPr lang="en-GB" sz="2000" dirty="0">
                <a:solidFill>
                  <a:srgbClr val="FF0000"/>
                </a:solidFill>
              </a:rPr>
              <a:t>Eventually </a:t>
            </a:r>
            <a:r>
              <a:rPr lang="en-GB" sz="2000" b="1" dirty="0">
                <a:solidFill>
                  <a:srgbClr val="FF0000"/>
                </a:solidFill>
              </a:rPr>
              <a:t>requiring a (light-weight) SBOM </a:t>
            </a:r>
            <a:r>
              <a:rPr lang="en-GB" sz="2000" dirty="0">
                <a:solidFill>
                  <a:srgbClr val="FF0000"/>
                </a:solidFill>
              </a:rPr>
              <a:t>for “critical” services?</a:t>
            </a:r>
            <a:endParaRPr lang="en-GB" sz="1500" dirty="0">
              <a:solidFill>
                <a:srgbClr val="FF0000"/>
              </a:solidFill>
            </a:endParaRPr>
          </a:p>
          <a:p>
            <a:endParaRPr lang="en-GB" sz="1500" dirty="0"/>
          </a:p>
          <a:p>
            <a:endParaRPr lang="en-GB" sz="15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75F0880-1A5A-825C-1012-EAA58B963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41919"/>
            <a:ext cx="6858000" cy="362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D5E4A1F-1292-44BE-5302-9AA1C4DE5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562977"/>
            <a:ext cx="6858000" cy="951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FC7EFE-C704-1B28-CBCC-55218D80E75C}"/>
              </a:ext>
            </a:extLst>
          </p:cNvPr>
          <p:cNvSpPr txBox="1"/>
          <p:nvPr/>
        </p:nvSpPr>
        <p:spPr>
          <a:xfrm>
            <a:off x="1432902" y="797872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sym typeface="Wingdings 2" panose="05020102010507070707" pitchFamily="18" charset="2"/>
              </a:rPr>
              <a:t>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A99D4D-62B6-A6EF-AF04-E845E6B127B4}"/>
              </a:ext>
            </a:extLst>
          </p:cNvPr>
          <p:cNvSpPr txBox="1"/>
          <p:nvPr/>
        </p:nvSpPr>
        <p:spPr>
          <a:xfrm>
            <a:off x="1432902" y="0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sym typeface="Wingdings 2" panose="05020102010507070707" pitchFamily="18" charset="2"/>
              </a:rPr>
              <a:t>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BE4DE7-BD70-BA8D-54AE-BEDF87325FAB}"/>
              </a:ext>
            </a:extLst>
          </p:cNvPr>
          <p:cNvSpPr txBox="1"/>
          <p:nvPr/>
        </p:nvSpPr>
        <p:spPr>
          <a:xfrm>
            <a:off x="61916" y="135081"/>
            <a:ext cx="1095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rgbClr val="002060"/>
                </a:solidFill>
              </a:rPr>
              <a:t>Rejected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DCA79F-AF8E-781C-945F-81897437C54E}"/>
              </a:ext>
            </a:extLst>
          </p:cNvPr>
          <p:cNvSpPr txBox="1"/>
          <p:nvPr/>
        </p:nvSpPr>
        <p:spPr>
          <a:xfrm>
            <a:off x="1810433" y="1061107"/>
            <a:ext cx="7360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ym typeface="Wingdings" panose="05000000000000000000" pitchFamily="2" charset="2"/>
              </a:rPr>
              <a:t>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C00D1B-5341-E40E-A21B-AAA3C41F8698}"/>
              </a:ext>
            </a:extLst>
          </p:cNvPr>
          <p:cNvSpPr txBox="1"/>
          <p:nvPr/>
        </p:nvSpPr>
        <p:spPr>
          <a:xfrm>
            <a:off x="-46184" y="1038818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Risk</a:t>
            </a:r>
            <a:br>
              <a:rPr lang="en-US" dirty="0"/>
            </a:br>
            <a:r>
              <a:rPr lang="en-US" dirty="0"/>
              <a:t>registered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B10412-AB2F-991F-F12D-8AA527F67D31}"/>
              </a:ext>
            </a:extLst>
          </p:cNvPr>
          <p:cNvSpPr txBox="1"/>
          <p:nvPr/>
        </p:nvSpPr>
        <p:spPr>
          <a:xfrm>
            <a:off x="1964144" y="498130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sym typeface="Wingdings 2" panose="05020102010507070707" pitchFamily="18" charset="2"/>
              </a:rPr>
              <a:t>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2AFA87-1B01-4DCB-70B1-A84D7F952F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1" t="23992" r="-1" b="55140"/>
          <a:stretch/>
        </p:blipFill>
        <p:spPr>
          <a:xfrm>
            <a:off x="1164404" y="1656381"/>
            <a:ext cx="6858000" cy="577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9423B1-C531-627A-8133-EB6CF3FF7919}"/>
              </a:ext>
            </a:extLst>
          </p:cNvPr>
          <p:cNvSpPr txBox="1"/>
          <p:nvPr/>
        </p:nvSpPr>
        <p:spPr>
          <a:xfrm>
            <a:off x="1545440" y="1654368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sym typeface="Wingdings 2" panose="05020102010507070707" pitchFamily="18" charset="2"/>
              </a:rPr>
              <a:t>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6359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1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151" y="4622400"/>
            <a:ext cx="6800850" cy="521100"/>
          </a:xfrm>
        </p:spPr>
        <p:txBody>
          <a:bodyPr>
            <a:normAutofit/>
          </a:bodyPr>
          <a:lstStyle/>
          <a:p>
            <a:r>
              <a:rPr lang="en-US" b="0" i="1" dirty="0"/>
              <a:t>CIS#3&amp;11 </a:t>
            </a:r>
            <a:r>
              <a:rPr lang="en-US" dirty="0"/>
              <a:t>Data Protection &amp; Recovery </a:t>
            </a:r>
            <a:endParaRPr lang="en-US" b="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81643" y="3749811"/>
            <a:ext cx="8972549" cy="79933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00B050"/>
                </a:solidFill>
              </a:rPr>
              <a:t>Quasi-approved new (old) policies. </a:t>
            </a:r>
            <a:r>
              <a:rPr lang="en-GB" sz="2000" b="1" dirty="0">
                <a:solidFill>
                  <a:srgbClr val="FFC000"/>
                </a:solidFill>
              </a:rPr>
              <a:t>Now performing DHP gap analysis</a:t>
            </a:r>
            <a:endParaRPr lang="en-GB" sz="2000" dirty="0">
              <a:solidFill>
                <a:srgbClr val="FFC00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00B050"/>
                </a:solidFill>
              </a:rPr>
              <a:t>Created “Data Governance Officer” role</a:t>
            </a:r>
            <a:endParaRPr lang="en-GB" sz="15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1A3245B-37BB-B95E-7426-6D28B4FE98C5}"/>
              </a:ext>
            </a:extLst>
          </p:cNvPr>
          <p:cNvGrpSpPr/>
          <p:nvPr/>
        </p:nvGrpSpPr>
        <p:grpSpPr>
          <a:xfrm>
            <a:off x="1138917" y="75242"/>
            <a:ext cx="6858000" cy="2439248"/>
            <a:chOff x="3886994" y="501587"/>
            <a:chExt cx="4407126" cy="180208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5126931-726E-D1F0-788E-1FEF51732D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86994" y="501587"/>
              <a:ext cx="4407126" cy="137802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CC59ABF-8590-3548-315C-0C20B6190D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09220" y="1922650"/>
              <a:ext cx="4362674" cy="3810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611D6C4-E1F7-A356-322E-99FBDB3A994A}"/>
              </a:ext>
            </a:extLst>
          </p:cNvPr>
          <p:cNvSpPr txBox="1"/>
          <p:nvPr/>
        </p:nvSpPr>
        <p:spPr>
          <a:xfrm>
            <a:off x="1450220" y="2018507"/>
            <a:ext cx="7360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ym typeface="Wingdings" panose="05000000000000000000" pitchFamily="2" charset="2"/>
              </a:rPr>
              <a:t>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6665B2-6005-7562-F4D2-CB999807D069}"/>
              </a:ext>
            </a:extLst>
          </p:cNvPr>
          <p:cNvSpPr txBox="1"/>
          <p:nvPr/>
        </p:nvSpPr>
        <p:spPr>
          <a:xfrm>
            <a:off x="1764528" y="1111517"/>
            <a:ext cx="7360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ym typeface="Wingdings" panose="05000000000000000000" pitchFamily="2" charset="2"/>
              </a:rPr>
              <a:t>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BB68AA-ABD0-A647-B313-C8FB8B8BB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917" y="2613354"/>
            <a:ext cx="6858000" cy="1037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752225-08E0-6399-E18B-0114097C380D}"/>
              </a:ext>
            </a:extLst>
          </p:cNvPr>
          <p:cNvSpPr txBox="1"/>
          <p:nvPr/>
        </p:nvSpPr>
        <p:spPr>
          <a:xfrm>
            <a:off x="1404033" y="-78695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6665B2-6005-7562-F4D2-CB999807D069}"/>
              </a:ext>
            </a:extLst>
          </p:cNvPr>
          <p:cNvSpPr txBox="1"/>
          <p:nvPr/>
        </p:nvSpPr>
        <p:spPr>
          <a:xfrm>
            <a:off x="1759278" y="1413977"/>
            <a:ext cx="7360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ym typeface="Wingdings" panose="05000000000000000000" pitchFamily="2" charset="2"/>
              </a:rPr>
              <a:t>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618949-D0C2-6628-A688-AA734FF48A5E}"/>
              </a:ext>
            </a:extLst>
          </p:cNvPr>
          <p:cNvSpPr txBox="1"/>
          <p:nvPr/>
        </p:nvSpPr>
        <p:spPr>
          <a:xfrm>
            <a:off x="1472785" y="2781414"/>
            <a:ext cx="7360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ym typeface="Wingdings" panose="05000000000000000000" pitchFamily="2" charset="2"/>
              </a:rPr>
              <a:t>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B5DB0D-E23F-9C54-7A59-6C1FDABA71A4}"/>
              </a:ext>
            </a:extLst>
          </p:cNvPr>
          <p:cNvSpPr txBox="1"/>
          <p:nvPr/>
        </p:nvSpPr>
        <p:spPr>
          <a:xfrm>
            <a:off x="1396538" y="841401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469650-1751-33C7-0901-02EACB01176B}"/>
              </a:ext>
            </a:extLst>
          </p:cNvPr>
          <p:cNvSpPr txBox="1"/>
          <p:nvPr/>
        </p:nvSpPr>
        <p:spPr>
          <a:xfrm>
            <a:off x="1772023" y="556643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6579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1865" y="4622400"/>
            <a:ext cx="7172136" cy="521100"/>
          </a:xfrm>
        </p:spPr>
        <p:txBody>
          <a:bodyPr>
            <a:normAutofit/>
          </a:bodyPr>
          <a:lstStyle/>
          <a:p>
            <a:r>
              <a:rPr lang="en-US" b="0" i="1" dirty="0"/>
              <a:t>CIS#4&amp;7 </a:t>
            </a:r>
            <a:r>
              <a:rPr lang="en-US" dirty="0"/>
              <a:t>Secure Config &amp; Vuln’s </a:t>
            </a:r>
            <a:endParaRPr lang="en-US" b="0" i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25CDB37-C8FE-168B-BB0A-4C6676B678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79"/>
          <a:stretch/>
        </p:blipFill>
        <p:spPr>
          <a:xfrm>
            <a:off x="133077" y="70793"/>
            <a:ext cx="6858000" cy="853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6665B2-6005-7562-F4D2-CB999807D069}"/>
              </a:ext>
            </a:extLst>
          </p:cNvPr>
          <p:cNvSpPr txBox="1"/>
          <p:nvPr/>
        </p:nvSpPr>
        <p:spPr>
          <a:xfrm>
            <a:off x="696700" y="387850"/>
            <a:ext cx="805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ym typeface="Wingdings" panose="05000000000000000000" pitchFamily="2" charset="2"/>
              </a:rPr>
              <a:t></a:t>
            </a:r>
            <a:endParaRPr lang="en-US" sz="40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FE4339-7AD0-B4E1-60F9-28214A38B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77" y="979023"/>
            <a:ext cx="6858000" cy="635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45A278-8455-5C3B-1979-D9E353ED95D0}"/>
              </a:ext>
            </a:extLst>
          </p:cNvPr>
          <p:cNvSpPr txBox="1"/>
          <p:nvPr/>
        </p:nvSpPr>
        <p:spPr>
          <a:xfrm>
            <a:off x="687722" y="1097323"/>
            <a:ext cx="805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ym typeface="Wingdings" panose="05000000000000000000" pitchFamily="2" charset="2"/>
              </a:rPr>
              <a:t></a:t>
            </a:r>
            <a:endParaRPr lang="en-US" sz="40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81F7E4-00A4-84B9-849D-71903E3811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621" b="50000"/>
          <a:stretch/>
        </p:blipFill>
        <p:spPr>
          <a:xfrm>
            <a:off x="133077" y="1677349"/>
            <a:ext cx="6858000" cy="392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6CDB3A-97C6-FA84-9545-49DA680FE1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970" b="6350"/>
          <a:stretch/>
        </p:blipFill>
        <p:spPr>
          <a:xfrm>
            <a:off x="133077" y="2143285"/>
            <a:ext cx="6858000" cy="1548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2107A8C-7985-349E-98C4-ACA65710B97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204" b="6338"/>
          <a:stretch/>
        </p:blipFill>
        <p:spPr>
          <a:xfrm>
            <a:off x="2152923" y="2876502"/>
            <a:ext cx="6858000" cy="1630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28AC095-3A5B-674E-1D08-E87B17DAD1D5}"/>
              </a:ext>
            </a:extLst>
          </p:cNvPr>
          <p:cNvSpPr txBox="1"/>
          <p:nvPr/>
        </p:nvSpPr>
        <p:spPr>
          <a:xfrm>
            <a:off x="2521067" y="3248500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sym typeface="Wingdings 2" panose="05020102010507070707" pitchFamily="18" charset="2"/>
              </a:rPr>
              <a:t>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C2332F-DCD1-0176-1DAF-007AF2663FB8}"/>
              </a:ext>
            </a:extLst>
          </p:cNvPr>
          <p:cNvSpPr txBox="1"/>
          <p:nvPr/>
        </p:nvSpPr>
        <p:spPr>
          <a:xfrm>
            <a:off x="842101" y="2377955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sym typeface="Wingdings 2" panose="05020102010507070707" pitchFamily="18" charset="2"/>
              </a:rPr>
              <a:t>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D9C611-909E-0F49-7381-4178EC43714A}"/>
              </a:ext>
            </a:extLst>
          </p:cNvPr>
          <p:cNvSpPr txBox="1"/>
          <p:nvPr/>
        </p:nvSpPr>
        <p:spPr>
          <a:xfrm>
            <a:off x="351358" y="853058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CF4070-8E44-95D9-F52B-9B9D139B3A17}"/>
              </a:ext>
            </a:extLst>
          </p:cNvPr>
          <p:cNvSpPr txBox="1"/>
          <p:nvPr/>
        </p:nvSpPr>
        <p:spPr>
          <a:xfrm>
            <a:off x="487589" y="2644577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84E2DC-1818-CEA6-1616-C13B18705656}"/>
              </a:ext>
            </a:extLst>
          </p:cNvPr>
          <p:cNvSpPr txBox="1"/>
          <p:nvPr/>
        </p:nvSpPr>
        <p:spPr>
          <a:xfrm>
            <a:off x="487589" y="2990227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17B1F1-5A1C-7185-98E6-9435BD52FB0D}"/>
              </a:ext>
            </a:extLst>
          </p:cNvPr>
          <p:cNvSpPr txBox="1"/>
          <p:nvPr/>
        </p:nvSpPr>
        <p:spPr>
          <a:xfrm>
            <a:off x="351358" y="138760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C0F20C-AD42-6199-6E5F-4A3908BA9615}"/>
              </a:ext>
            </a:extLst>
          </p:cNvPr>
          <p:cNvSpPr txBox="1"/>
          <p:nvPr/>
        </p:nvSpPr>
        <p:spPr>
          <a:xfrm>
            <a:off x="487589" y="1567544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4B5AFE-3643-6AC6-828C-449E5FD7DCE0}"/>
              </a:ext>
            </a:extLst>
          </p:cNvPr>
          <p:cNvSpPr txBox="1"/>
          <p:nvPr/>
        </p:nvSpPr>
        <p:spPr>
          <a:xfrm>
            <a:off x="487589" y="2020157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997DDC-1EEB-DB02-AC4B-DB8F171BEC29}"/>
              </a:ext>
            </a:extLst>
          </p:cNvPr>
          <p:cNvSpPr txBox="1"/>
          <p:nvPr/>
        </p:nvSpPr>
        <p:spPr>
          <a:xfrm>
            <a:off x="855733" y="3292350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7342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2EC1-6FC2-1523-0C52-DC69A0446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1865" y="4622400"/>
            <a:ext cx="7172136" cy="521100"/>
          </a:xfrm>
        </p:spPr>
        <p:txBody>
          <a:bodyPr>
            <a:normAutofit/>
          </a:bodyPr>
          <a:lstStyle/>
          <a:p>
            <a:r>
              <a:rPr lang="en-US" b="0" i="1" dirty="0"/>
              <a:t>CIS#4&amp;7 </a:t>
            </a:r>
            <a:r>
              <a:rPr lang="en-US" dirty="0"/>
              <a:t>Secure Config &amp; Vuln’s</a:t>
            </a:r>
            <a:endParaRPr lang="en-US" b="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B446D-4624-3AB6-85F3-3053141A0E87}"/>
              </a:ext>
            </a:extLst>
          </p:cNvPr>
          <p:cNvSpPr txBox="1">
            <a:spLocks/>
          </p:cNvSpPr>
          <p:nvPr/>
        </p:nvSpPr>
        <p:spPr>
          <a:xfrm>
            <a:off x="51663" y="80468"/>
            <a:ext cx="9287209" cy="448336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28650" algn="l"/>
              </a:tabLst>
            </a:pPr>
            <a:r>
              <a:rPr lang="en-GB" sz="1900" i="1" dirty="0">
                <a:solidFill>
                  <a:srgbClr val="00B050"/>
                </a:solidFill>
              </a:rPr>
              <a:t>5.1/20-22.x </a:t>
            </a:r>
            <a:r>
              <a:rPr lang="en-GB" sz="1900" b="1" dirty="0">
                <a:solidFill>
                  <a:srgbClr val="00B050"/>
                </a:solidFill>
              </a:rPr>
              <a:t>Deployed “Security Principles” </a:t>
            </a:r>
            <a:r>
              <a:rPr lang="en-GB" sz="1900" dirty="0">
                <a:solidFill>
                  <a:srgbClr val="00B050"/>
                </a:solidFill>
              </a:rPr>
              <a:t>for containers, web applications, …</a:t>
            </a:r>
            <a:r>
              <a:rPr lang="en-GB" sz="2000" dirty="0">
                <a:solidFill>
                  <a:srgbClr val="00B050"/>
                </a:solidFill>
              </a:rPr>
              <a:t> 	</a:t>
            </a:r>
            <a:r>
              <a:rPr lang="en-GB" sz="1600" b="1" dirty="0">
                <a:solidFill>
                  <a:srgbClr val="00B050"/>
                </a:solidFill>
              </a:rPr>
              <a:t>→ </a:t>
            </a:r>
            <a:r>
              <a:rPr lang="en-GB" sz="1600" u="sng" dirty="0">
                <a:solidFill>
                  <a:srgbClr val="00B050"/>
                </a:solidFill>
              </a:rPr>
              <a:t>https://cern.ch/ComputingRules</a:t>
            </a:r>
            <a:endParaRPr lang="en-GB" sz="2000" i="1" dirty="0">
              <a:solidFill>
                <a:srgbClr val="FFC00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28650" algn="l"/>
              </a:tabLst>
            </a:pPr>
            <a:r>
              <a:rPr lang="en-GB" sz="1900" i="1" dirty="0">
                <a:solidFill>
                  <a:srgbClr val="FFC000"/>
                </a:solidFill>
              </a:rPr>
              <a:t>5.1 </a:t>
            </a:r>
            <a:r>
              <a:rPr lang="en-GB" sz="1900" b="1" dirty="0">
                <a:solidFill>
                  <a:srgbClr val="FFC000"/>
                </a:solidFill>
              </a:rPr>
              <a:t>Hardening </a:t>
            </a:r>
            <a:r>
              <a:rPr lang="en-GB" sz="1900" b="1" dirty="0" err="1">
                <a:solidFill>
                  <a:srgbClr val="FFC000"/>
                </a:solidFill>
              </a:rPr>
              <a:t>Openstack</a:t>
            </a:r>
            <a:r>
              <a:rPr lang="en-GB" sz="1900" b="1" dirty="0">
                <a:solidFill>
                  <a:srgbClr val="FFC000"/>
                </a:solidFill>
              </a:rPr>
              <a:t> </a:t>
            </a:r>
            <a:r>
              <a:rPr lang="en-GB" sz="1900" dirty="0">
                <a:solidFill>
                  <a:srgbClr val="FFC000"/>
                </a:solidFill>
              </a:rPr>
              <a:t>(~30k VMs):</a:t>
            </a:r>
            <a:br>
              <a:rPr lang="en-GB" sz="1900" dirty="0">
                <a:solidFill>
                  <a:srgbClr val="FFC000"/>
                </a:solidFill>
              </a:rPr>
            </a:br>
            <a:r>
              <a:rPr lang="en-GB" sz="1900" dirty="0">
                <a:solidFill>
                  <a:srgbClr val="FFC000"/>
                </a:solidFill>
              </a:rPr>
              <a:t>	2026: Enforcing “Golden” images. </a:t>
            </a:r>
            <a:r>
              <a:rPr lang="en-GB" sz="1900" dirty="0">
                <a:solidFill>
                  <a:srgbClr val="FF0000"/>
                </a:solidFill>
              </a:rPr>
              <a:t>Profit eventually Harbor SBOM?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31825" algn="l"/>
              </a:tabLst>
            </a:pPr>
            <a:r>
              <a:rPr lang="en-GB" sz="1900" i="1" dirty="0">
                <a:solidFill>
                  <a:srgbClr val="FFC000"/>
                </a:solidFill>
              </a:rPr>
              <a:t>5.1 &amp; 22.1/6 </a:t>
            </a:r>
            <a:r>
              <a:rPr lang="en-GB" sz="1900" b="1" dirty="0">
                <a:solidFill>
                  <a:srgbClr val="FFC000"/>
                </a:solidFill>
              </a:rPr>
              <a:t>Hardening “Puppet”:</a:t>
            </a:r>
            <a:br>
              <a:rPr lang="en-GB" sz="1900" b="1" dirty="0">
                <a:solidFill>
                  <a:srgbClr val="FFC000"/>
                </a:solidFill>
              </a:rPr>
            </a:br>
            <a:r>
              <a:rPr lang="en-GB" sz="1900" b="1" dirty="0">
                <a:solidFill>
                  <a:srgbClr val="FFC000"/>
                </a:solidFill>
              </a:rPr>
              <a:t>	</a:t>
            </a:r>
            <a:r>
              <a:rPr lang="en-GB" sz="1900" dirty="0">
                <a:solidFill>
                  <a:srgbClr val="00B050"/>
                </a:solidFill>
              </a:rPr>
              <a:t>Reviewed firewall defaults,</a:t>
            </a:r>
            <a:r>
              <a:rPr lang="en-GB" sz="1900" dirty="0">
                <a:solidFill>
                  <a:srgbClr val="FFC000"/>
                </a:solidFill>
              </a:rPr>
              <a:t> “</a:t>
            </a:r>
            <a:r>
              <a:rPr lang="en-GB" sz="1900" dirty="0" err="1">
                <a:solidFill>
                  <a:srgbClr val="FFC000"/>
                </a:solidFill>
              </a:rPr>
              <a:t>auditd</a:t>
            </a:r>
            <a:r>
              <a:rPr lang="en-GB" sz="1900" dirty="0">
                <a:solidFill>
                  <a:srgbClr val="FFC000"/>
                </a:solidFill>
              </a:rPr>
              <a:t>” everywhere,</a:t>
            </a:r>
            <a:br>
              <a:rPr lang="en-GB" sz="1900" dirty="0">
                <a:solidFill>
                  <a:srgbClr val="FFC000"/>
                </a:solidFill>
              </a:rPr>
            </a:br>
            <a:r>
              <a:rPr lang="en-GB" sz="1900" dirty="0">
                <a:solidFill>
                  <a:srgbClr val="FFC000"/>
                </a:solidFill>
              </a:rPr>
              <a:t>	Now deploying “Vault” secrets management (e.g. w/r SSH ciphers)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30238" algn="l"/>
              </a:tabLst>
            </a:pPr>
            <a:r>
              <a:rPr lang="en-GB" sz="1900" i="1" dirty="0">
                <a:solidFill>
                  <a:srgbClr val="FFC000"/>
                </a:solidFill>
              </a:rPr>
              <a:t>5.2 &amp; 22.1 </a:t>
            </a:r>
            <a:r>
              <a:rPr lang="en-GB" sz="1900" b="1" dirty="0">
                <a:solidFill>
                  <a:srgbClr val="FFC000"/>
                </a:solidFill>
              </a:rPr>
              <a:t>Hardening Windows &amp; AD infrastructure:</a:t>
            </a:r>
            <a:br>
              <a:rPr lang="en-GB" sz="1900" b="1" dirty="0">
                <a:solidFill>
                  <a:srgbClr val="FFC000"/>
                </a:solidFill>
              </a:rPr>
            </a:br>
            <a:r>
              <a:rPr lang="en-GB" sz="1900" b="1" dirty="0">
                <a:solidFill>
                  <a:srgbClr val="FFC000"/>
                </a:solidFill>
              </a:rPr>
              <a:t>	</a:t>
            </a:r>
            <a:r>
              <a:rPr lang="en-GB" sz="1900" dirty="0">
                <a:solidFill>
                  <a:srgbClr val="00B050"/>
                </a:solidFill>
              </a:rPr>
              <a:t> Killed LLMNR/NTLMv1/SMBv1; deployed </a:t>
            </a:r>
            <a:r>
              <a:rPr lang="en-GB" sz="1900" dirty="0" err="1">
                <a:solidFill>
                  <a:srgbClr val="00B050"/>
                </a:solidFill>
              </a:rPr>
              <a:t>Bitlocker</a:t>
            </a:r>
            <a:r>
              <a:rPr lang="en-GB" sz="1900" dirty="0">
                <a:solidFill>
                  <a:srgbClr val="00B050"/>
                </a:solidFill>
              </a:rPr>
              <a:t>; </a:t>
            </a:r>
            <a:r>
              <a:rPr lang="en-GB" sz="1900" dirty="0">
                <a:solidFill>
                  <a:srgbClr val="FFC000"/>
                </a:solidFill>
              </a:rPr>
              <a:t>upcoming AD </a:t>
            </a:r>
            <a:r>
              <a:rPr lang="en-GB" sz="1900" dirty="0" err="1">
                <a:solidFill>
                  <a:srgbClr val="FFC000"/>
                </a:solidFill>
              </a:rPr>
              <a:t>pentest</a:t>
            </a:r>
            <a:endParaRPr lang="en-GB" sz="1900" dirty="0">
              <a:solidFill>
                <a:srgbClr val="00B05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31825" algn="l"/>
              </a:tabLst>
            </a:pPr>
            <a:r>
              <a:rPr lang="en-GB" sz="1900" i="1" dirty="0">
                <a:solidFill>
                  <a:srgbClr val="00B050"/>
                </a:solidFill>
              </a:rPr>
              <a:t>14.2 &amp; 22.2/4/5 </a:t>
            </a:r>
            <a:r>
              <a:rPr lang="en-GB" sz="1900" b="1" dirty="0">
                <a:solidFill>
                  <a:srgbClr val="00B050"/>
                </a:solidFill>
              </a:rPr>
              <a:t>Hardened </a:t>
            </a:r>
            <a:r>
              <a:rPr lang="en-GB" sz="1900" b="1" dirty="0" err="1">
                <a:solidFill>
                  <a:srgbClr val="00B050"/>
                </a:solidFill>
              </a:rPr>
              <a:t>Websphere</a:t>
            </a:r>
            <a:r>
              <a:rPr lang="en-GB" sz="1900" dirty="0">
                <a:solidFill>
                  <a:srgbClr val="00B050"/>
                </a:solidFill>
              </a:rPr>
              <a:t> (~15k websites)</a:t>
            </a:r>
            <a:r>
              <a:rPr lang="en-GB" sz="1900" b="1" dirty="0">
                <a:solidFill>
                  <a:srgbClr val="00B050"/>
                </a:solidFill>
              </a:rPr>
              <a:t>:</a:t>
            </a:r>
            <a:br>
              <a:rPr lang="en-GB" sz="1900" b="1" dirty="0">
                <a:solidFill>
                  <a:srgbClr val="00B050"/>
                </a:solidFill>
              </a:rPr>
            </a:br>
            <a:r>
              <a:rPr lang="en-GB" sz="1900" b="1" dirty="0">
                <a:solidFill>
                  <a:srgbClr val="00B050"/>
                </a:solidFill>
              </a:rPr>
              <a:t>	</a:t>
            </a:r>
            <a:r>
              <a:rPr lang="en-GB" sz="1900" dirty="0">
                <a:solidFill>
                  <a:srgbClr val="00B050"/>
                </a:solidFill>
              </a:rPr>
              <a:t>Module curation on “WordPress”; WAF deployment;</a:t>
            </a:r>
            <a:br>
              <a:rPr lang="en-GB" sz="1900" dirty="0">
                <a:solidFill>
                  <a:srgbClr val="00B050"/>
                </a:solidFill>
              </a:rPr>
            </a:br>
            <a:r>
              <a:rPr lang="en-GB" sz="1900" dirty="0">
                <a:solidFill>
                  <a:srgbClr val="00B050"/>
                </a:solidFill>
              </a:rPr>
              <a:t>	</a:t>
            </a:r>
            <a:r>
              <a:rPr lang="en-GB" sz="1900" dirty="0">
                <a:solidFill>
                  <a:srgbClr val="FFC000"/>
                </a:solidFill>
              </a:rPr>
              <a:t>2026: Enforcing “Security Principles” (TLS, certificates, cookie policy, …) </a:t>
            </a:r>
            <a:endParaRPr lang="en-GB" sz="1900" b="1" dirty="0">
              <a:solidFill>
                <a:srgbClr val="FFC00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28650" algn="l"/>
              </a:tabLst>
            </a:pPr>
            <a:r>
              <a:rPr lang="en-GB" sz="1900" i="1" dirty="0">
                <a:solidFill>
                  <a:srgbClr val="00B050"/>
                </a:solidFill>
              </a:rPr>
              <a:t>20.x </a:t>
            </a:r>
            <a:r>
              <a:rPr lang="en-GB" sz="1900" b="1" dirty="0">
                <a:solidFill>
                  <a:srgbClr val="00B050"/>
                </a:solidFill>
              </a:rPr>
              <a:t>Hardened </a:t>
            </a:r>
            <a:r>
              <a:rPr lang="en-GB" sz="1900" b="1" dirty="0" err="1">
                <a:solidFill>
                  <a:srgbClr val="00B050"/>
                </a:solidFill>
              </a:rPr>
              <a:t>Openshift</a:t>
            </a:r>
            <a:r>
              <a:rPr lang="en-GB" sz="1900" b="1" dirty="0">
                <a:solidFill>
                  <a:srgbClr val="00B050"/>
                </a:solidFill>
              </a:rPr>
              <a:t> </a:t>
            </a:r>
            <a:r>
              <a:rPr lang="en-GB" sz="1900" dirty="0">
                <a:solidFill>
                  <a:srgbClr val="00B050"/>
                </a:solidFill>
              </a:rPr>
              <a:t>(~4k PaaS containers / ~10k for web hosting):</a:t>
            </a:r>
            <a:br>
              <a:rPr lang="en-GB" sz="1900" dirty="0">
                <a:solidFill>
                  <a:srgbClr val="00B050"/>
                </a:solidFill>
              </a:rPr>
            </a:br>
            <a:r>
              <a:rPr lang="en-GB" sz="1900" dirty="0">
                <a:solidFill>
                  <a:srgbClr val="FFC000"/>
                </a:solidFill>
              </a:rPr>
              <a:t>	2026: Enforcing “Golden”/”</a:t>
            </a:r>
            <a:r>
              <a:rPr lang="en-GB" sz="1900" dirty="0" err="1">
                <a:solidFill>
                  <a:srgbClr val="FFC000"/>
                </a:solidFill>
              </a:rPr>
              <a:t>distroless</a:t>
            </a:r>
            <a:r>
              <a:rPr lang="en-GB" sz="1900" dirty="0">
                <a:solidFill>
                  <a:srgbClr val="FFC000"/>
                </a:solidFill>
              </a:rPr>
              <a:t>” and/or minimal containers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31107753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hè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34411</TotalTime>
  <Words>1419</Words>
  <Application>Microsoft Office PowerPoint</Application>
  <PresentationFormat>On-screen Show (16:9)</PresentationFormat>
  <Paragraphs>216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Calibri</vt:lpstr>
      <vt:lpstr>Wingdings</vt:lpstr>
      <vt:lpstr>Wingdings 2</vt:lpstr>
      <vt:lpstr>ThèmeCERN</vt:lpstr>
      <vt:lpstr>PowerPoint Presentation</vt:lpstr>
      <vt:lpstr>About CERN Audits</vt:lpstr>
      <vt:lpstr>Cyber-Security Audit Findings</vt:lpstr>
      <vt:lpstr>CERN Internal Audit Report Format</vt:lpstr>
      <vt:lpstr>Extra: Governance </vt:lpstr>
      <vt:lpstr>CIS#1&amp;2 Inventory &amp; Control of Assets   </vt:lpstr>
      <vt:lpstr>CIS#3&amp;11 Data Protection &amp; Recovery </vt:lpstr>
      <vt:lpstr>CIS#4&amp;7 Secure Config &amp; Vuln’s </vt:lpstr>
      <vt:lpstr>CIS#4&amp;7 Secure Config &amp; Vuln’s</vt:lpstr>
      <vt:lpstr>CIS#4&amp;7 Secure Config &amp; Vuln’s </vt:lpstr>
      <vt:lpstr>CIS#5&amp;6 Accounts &amp; Access Control </vt:lpstr>
      <vt:lpstr>CIS#8,13&amp;17 Logging &amp; Incident Response </vt:lpstr>
      <vt:lpstr>CIS#9&amp;10 Email, Web &amp; EDR </vt:lpstr>
      <vt:lpstr>CIS#12 Network Infrastructure</vt:lpstr>
      <vt:lpstr>CIS#12 New Network Infrastructure</vt:lpstr>
      <vt:lpstr>CIS#14 Awareness &amp; Training </vt:lpstr>
      <vt:lpstr>CIS#15 Service Providers </vt:lpstr>
      <vt:lpstr>CIS#16 Application Software Security </vt:lpstr>
      <vt:lpstr> CIS#18 Penetration Testing </vt:lpstr>
      <vt:lpstr>Cyber-Security Audit Status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Recruitment Plan</dc:title>
  <dc:creator>purvisj</dc:creator>
  <cp:lastModifiedBy>Stefan Lueders</cp:lastModifiedBy>
  <cp:revision>1787</cp:revision>
  <cp:lastPrinted>2024-09-26T07:19:49Z</cp:lastPrinted>
  <dcterms:created xsi:type="dcterms:W3CDTF">2010-12-08T19:26:50Z</dcterms:created>
  <dcterms:modified xsi:type="dcterms:W3CDTF">2025-09-08T17:03:26Z</dcterms:modified>
</cp:coreProperties>
</file>