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 id="2147483660" r:id="rId2"/>
  </p:sldMasterIdLst>
  <p:notesMasterIdLst>
    <p:notesMasterId r:id="rId13"/>
  </p:notesMasterIdLst>
  <p:sldIdLst>
    <p:sldId id="256" r:id="rId3"/>
    <p:sldId id="347" r:id="rId4"/>
    <p:sldId id="348" r:id="rId5"/>
    <p:sldId id="344" r:id="rId6"/>
    <p:sldId id="349" r:id="rId7"/>
    <p:sldId id="318" r:id="rId8"/>
    <p:sldId id="260" r:id="rId9"/>
    <p:sldId id="282" r:id="rId10"/>
    <p:sldId id="342" r:id="rId11"/>
    <p:sldId id="350" r:id="rId12"/>
  </p:sldIdLst>
  <p:sldSz cx="12192000" cy="6858000"/>
  <p:notesSz cx="6858000" cy="9144000"/>
  <p:embeddedFontLst>
    <p:embeddedFont>
      <p:font typeface="Open Sans" panose="020B0606030504020204" pitchFamily="34" charset="0"/>
      <p:regular r:id="rId14"/>
      <p:bold r:id="rId15"/>
      <p:italic r:id="rId16"/>
      <p:boldItalic r:id="rId17"/>
    </p:embeddedFont>
    <p:embeddedFont>
      <p:font typeface="Open Sans ExtraBold" panose="020B0606030504020204" pitchFamily="34" charset="0"/>
      <p:bold r:id="rId18"/>
      <p:italic r:id="rId19"/>
      <p:boldItalic r:id="rId20"/>
    </p:embeddedFont>
    <p:embeddedFont>
      <p:font typeface="Open Sans Light" panose="020B0306030504020204" pitchFamily="34" charset="0"/>
      <p:regular r:id="rId21"/>
      <p:bold r:id="rId22"/>
      <p:italic r:id="rId23"/>
      <p:boldItalic r:id="rId24"/>
    </p:embeddedFont>
    <p:embeddedFont>
      <p:font typeface="Open Sans SemiBold" panose="020B0606030504020204" pitchFamily="34" charset="0"/>
      <p:regular r:id="rId25"/>
      <p:bold r:id="rId26"/>
      <p:italic r:id="rId27"/>
      <p:boldItalic r:id="rId28"/>
    </p:embeddedFont>
    <p:embeddedFont>
      <p:font typeface="Open Sans SemiBold" panose="020B0606030504020204" pitchFamily="3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5" roundtripDataSignature="AMtx7mhPlNuQrtub4NpZhdFFyeT7v4Rxb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ommaso Boccali" initials="" lastIdx="9"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E23F44-1926-4900-9121-20733F02350B}" v="9" dt="2024-11-08T12:03:19.211"/>
    <p1510:client id="{F21F8A7F-0476-418A-B80C-65BCF8E2FEE4}" v="6" dt="2024-11-07T11:07:50.5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829"/>
    <p:restoredTop sz="94648"/>
  </p:normalViewPr>
  <p:slideViewPr>
    <p:cSldViewPr snapToGrid="0">
      <p:cViewPr varScale="1">
        <p:scale>
          <a:sx n="112" d="100"/>
          <a:sy n="112" d="100"/>
        </p:scale>
        <p:origin x="98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1.xml"/><Relationship Id="rId21" Type="http://schemas.openxmlformats.org/officeDocument/2006/relationships/font" Target="fonts/font8.fntdata"/><Relationship Id="rId76"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font" Target="fonts/font7.fntdata"/><Relationship Id="rId75"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1.fntdata"/><Relationship Id="rId79"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82"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font" Target="fonts/font6.fntdata"/><Relationship Id="rId78" Type="http://schemas.openxmlformats.org/officeDocument/2006/relationships/viewProps" Target="viewProps.xml"/><Relationship Id="rId81"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77" Type="http://schemas.openxmlformats.org/officeDocument/2006/relationships/presProps" Target="presProps.xml"/><Relationship Id="rId8" Type="http://schemas.openxmlformats.org/officeDocument/2006/relationships/slide" Target="slides/slide6.xml"/><Relationship Id="rId8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na Velho" userId="z8rGDsyDj3u2pMYLtNA+tMzbapzNZe5XwnletCsp4E4=" providerId="None" clId="Web-{F21F8A7F-0476-418A-B80C-65BCF8E2FEE4}"/>
    <pc:docChg chg="modSld">
      <pc:chgData name="Mariana Velho" userId="z8rGDsyDj3u2pMYLtNA+tMzbapzNZe5XwnletCsp4E4=" providerId="None" clId="Web-{F21F8A7F-0476-418A-B80C-65BCF8E2FEE4}" dt="2024-11-07T11:07:50.531" v="5" actId="1076"/>
      <pc:docMkLst>
        <pc:docMk/>
      </pc:docMkLst>
      <pc:sldChg chg="modSp">
        <pc:chgData name="Mariana Velho" userId="z8rGDsyDj3u2pMYLtNA+tMzbapzNZe5XwnletCsp4E4=" providerId="None" clId="Web-{F21F8A7F-0476-418A-B80C-65BCF8E2FEE4}" dt="2024-11-07T11:07:50.531" v="5" actId="1076"/>
        <pc:sldMkLst>
          <pc:docMk/>
          <pc:sldMk cId="1192146735" sldId="317"/>
        </pc:sldMkLst>
        <pc:spChg chg="mod">
          <ac:chgData name="Mariana Velho" userId="z8rGDsyDj3u2pMYLtNA+tMzbapzNZe5XwnletCsp4E4=" providerId="None" clId="Web-{F21F8A7F-0476-418A-B80C-65BCF8E2FEE4}" dt="2024-11-07T11:07:50.531" v="5" actId="1076"/>
          <ac:spMkLst>
            <pc:docMk/>
            <pc:sldMk cId="1192146735" sldId="317"/>
            <ac:spMk id="17" creationId="{51B92C9A-C0E1-DDFA-491B-2200681BCE09}"/>
          </ac:spMkLst>
        </pc:spChg>
      </pc:sldChg>
      <pc:sldChg chg="modSp">
        <pc:chgData name="Mariana Velho" userId="z8rGDsyDj3u2pMYLtNA+tMzbapzNZe5XwnletCsp4E4=" providerId="None" clId="Web-{F21F8A7F-0476-418A-B80C-65BCF8E2FEE4}" dt="2024-11-07T11:07:41.968" v="4" actId="1076"/>
        <pc:sldMkLst>
          <pc:docMk/>
          <pc:sldMk cId="46485983" sldId="325"/>
        </pc:sldMkLst>
        <pc:spChg chg="mod">
          <ac:chgData name="Mariana Velho" userId="z8rGDsyDj3u2pMYLtNA+tMzbapzNZe5XwnletCsp4E4=" providerId="None" clId="Web-{F21F8A7F-0476-418A-B80C-65BCF8E2FEE4}" dt="2024-11-07T11:07:41.952" v="2" actId="1076"/>
          <ac:spMkLst>
            <pc:docMk/>
            <pc:sldMk cId="46485983" sldId="325"/>
            <ac:spMk id="6" creationId="{185AD7EF-04B5-231F-F2D5-1CA6EEC0B469}"/>
          </ac:spMkLst>
        </pc:spChg>
        <pc:spChg chg="mod">
          <ac:chgData name="Mariana Velho" userId="z8rGDsyDj3u2pMYLtNA+tMzbapzNZe5XwnletCsp4E4=" providerId="None" clId="Web-{F21F8A7F-0476-418A-B80C-65BCF8E2FEE4}" dt="2024-11-07T11:07:41.968" v="3" actId="1076"/>
          <ac:spMkLst>
            <pc:docMk/>
            <pc:sldMk cId="46485983" sldId="325"/>
            <ac:spMk id="8" creationId="{36F6F78D-F969-6206-6399-89086B4D6814}"/>
          </ac:spMkLst>
        </pc:spChg>
        <pc:spChg chg="mod">
          <ac:chgData name="Mariana Velho" userId="z8rGDsyDj3u2pMYLtNA+tMzbapzNZe5XwnletCsp4E4=" providerId="None" clId="Web-{F21F8A7F-0476-418A-B80C-65BCF8E2FEE4}" dt="2024-11-07T11:07:41.968" v="4" actId="1076"/>
          <ac:spMkLst>
            <pc:docMk/>
            <pc:sldMk cId="46485983" sldId="325"/>
            <ac:spMk id="10" creationId="{B617478E-EBE8-97BF-B8A2-DA32135FA093}"/>
          </ac:spMkLst>
        </pc:spChg>
        <pc:spChg chg="mod">
          <ac:chgData name="Mariana Velho" userId="z8rGDsyDj3u2pMYLtNA+tMzbapzNZe5XwnletCsp4E4=" providerId="None" clId="Web-{F21F8A7F-0476-418A-B80C-65BCF8E2FEE4}" dt="2024-11-07T11:07:28.452" v="1" actId="1076"/>
          <ac:spMkLst>
            <pc:docMk/>
            <pc:sldMk cId="46485983" sldId="325"/>
            <ac:spMk id="12" creationId="{30042FE5-5F8B-D187-3F49-E11D2B4C0528}"/>
          </ac:spMkLst>
        </pc:spChg>
      </pc:sldChg>
    </pc:docChg>
  </pc:docChgLst>
  <pc:docChgLst>
    <pc:chgData name="Mariana Velho" userId="z8rGDsyDj3u2pMYLtNA+tMzbapzNZe5XwnletCsp4E4=" providerId="None" clId="Web-{8EE23F44-1926-4900-9121-20733F02350B}"/>
    <pc:docChg chg="modSld">
      <pc:chgData name="Mariana Velho" userId="z8rGDsyDj3u2pMYLtNA+tMzbapzNZe5XwnletCsp4E4=" providerId="None" clId="Web-{8EE23F44-1926-4900-9121-20733F02350B}" dt="2024-11-08T12:03:18.961" v="3" actId="20577"/>
      <pc:docMkLst>
        <pc:docMk/>
      </pc:docMkLst>
      <pc:sldChg chg="modSp">
        <pc:chgData name="Mariana Velho" userId="z8rGDsyDj3u2pMYLtNA+tMzbapzNZe5XwnletCsp4E4=" providerId="None" clId="Web-{8EE23F44-1926-4900-9121-20733F02350B}" dt="2024-11-08T12:03:18.961" v="3" actId="20577"/>
        <pc:sldMkLst>
          <pc:docMk/>
          <pc:sldMk cId="2988216589" sldId="318"/>
        </pc:sldMkLst>
        <pc:spChg chg="mod">
          <ac:chgData name="Mariana Velho" userId="z8rGDsyDj3u2pMYLtNA+tMzbapzNZe5XwnletCsp4E4=" providerId="None" clId="Web-{8EE23F44-1926-4900-9121-20733F02350B}" dt="2024-11-08T12:03:18.961" v="3" actId="20577"/>
          <ac:spMkLst>
            <pc:docMk/>
            <pc:sldMk cId="2988216589" sldId="318"/>
            <ac:spMk id="63" creationId="{50EA2EF5-1ACA-A34E-2287-F319E44A859C}"/>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6AD2F1-368F-422A-B6E7-352819FC9D2F}"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GB"/>
        </a:p>
      </dgm:t>
    </dgm:pt>
    <dgm:pt modelId="{E4E82D58-7497-406B-BF4A-132D220821D0}">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Frontier Technologies</a:t>
          </a:r>
          <a:b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b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and Initiatives</a:t>
          </a:r>
          <a:endParaRPr lang="en-GB"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dgm:t>
    </dgm:pt>
    <dgm:pt modelId="{2C8D87D1-C516-47CA-9F2E-694E36792CAC}" type="parTrans" cxnId="{5A6638B1-D6CA-43EA-81E2-63695E7F0950}">
      <dgm:prSet/>
      <dgm:spPr/>
      <dgm:t>
        <a:bodyPr/>
        <a:lstStyle/>
        <a:p>
          <a:endParaRPr lang="en-GB" sz="900"/>
        </a:p>
      </dgm:t>
    </dgm:pt>
    <dgm:pt modelId="{7FBEE17A-457E-421E-BE71-A3DCDA7F55BD}" type="sibTrans" cxnId="{5A6638B1-D6CA-43EA-81E2-63695E7F0950}">
      <dgm:prSet/>
      <dgm:spPr/>
      <dgm:t>
        <a:bodyPr/>
        <a:lstStyle/>
        <a:p>
          <a:endParaRPr lang="en-GB" sz="900"/>
        </a:p>
      </dgm:t>
    </dgm:pt>
    <dgm:pt modelId="{298C8EED-0109-48F5-AF74-AD3E6AF9C246}">
      <dgm:prSet phldrT="[Text]" custT="1"/>
      <dgm:spPr>
        <a:solidFill>
          <a:schemeClr val="accent2"/>
        </a:solidFill>
        <a:ln w="19050" cap="flat" cmpd="sng" algn="ctr">
          <a:no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Collaborations and Partnerships</a:t>
          </a:r>
          <a:endParaRPr lang="en-GB"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dgm:t>
    </dgm:pt>
    <dgm:pt modelId="{32F1213F-B25D-41B4-AD69-744F36888B8F}" type="parTrans" cxnId="{A77347A8-C133-4E65-A60B-8A717934032C}">
      <dgm:prSet/>
      <dgm:spPr/>
      <dgm:t>
        <a:bodyPr/>
        <a:lstStyle/>
        <a:p>
          <a:endParaRPr lang="en-GB" sz="900"/>
        </a:p>
      </dgm:t>
    </dgm:pt>
    <dgm:pt modelId="{B8060F50-037F-4F5F-9DC4-B005614BC49E}" type="sibTrans" cxnId="{A77347A8-C133-4E65-A60B-8A717934032C}">
      <dgm:prSet/>
      <dgm:spPr/>
      <dgm:t>
        <a:bodyPr/>
        <a:lstStyle/>
        <a:p>
          <a:endParaRPr lang="en-GB" sz="900"/>
        </a:p>
      </dgm:t>
    </dgm:pt>
    <dgm:pt modelId="{66A5770F-FB34-46F6-AFF7-3C2235394EB6}">
      <dgm:prSet phldrT="[Text]" custT="1"/>
      <dgm:spPr>
        <a:solidFill>
          <a:schemeClr val="accent3"/>
        </a:solidFill>
        <a:ln>
          <a:noFill/>
        </a:ln>
      </dgm:spPr>
      <dgm:t>
        <a:bodyPr/>
        <a:lstStyle/>
        <a:p>
          <a:r>
            <a:rPr lang="en-150" sz="1100" b="1">
              <a:latin typeface="Open Sans" panose="020B0606030504020204" pitchFamily="34" charset="0"/>
              <a:ea typeface="Open Sans" panose="020B0606030504020204" pitchFamily="34" charset="0"/>
              <a:cs typeface="Open Sans" panose="020B0606030504020204" pitchFamily="34" charset="0"/>
            </a:rPr>
            <a:t>Physics Software Engineering</a:t>
          </a:r>
          <a:endParaRPr lang="en-GB" sz="1100" b="1" dirty="0">
            <a:latin typeface="Open Sans" panose="020B0606030504020204" pitchFamily="34" charset="0"/>
            <a:ea typeface="Open Sans" panose="020B0606030504020204" pitchFamily="34" charset="0"/>
            <a:cs typeface="Open Sans" panose="020B0606030504020204" pitchFamily="34" charset="0"/>
          </a:endParaRPr>
        </a:p>
      </dgm:t>
    </dgm:pt>
    <dgm:pt modelId="{9F969842-67FB-4D12-8FEA-CC83B8076864}" type="parTrans" cxnId="{4FF7421A-3805-4BE5-A6CD-A69AC7477DCF}">
      <dgm:prSet/>
      <dgm:spPr/>
      <dgm:t>
        <a:bodyPr/>
        <a:lstStyle/>
        <a:p>
          <a:endParaRPr lang="en-GB" sz="900"/>
        </a:p>
      </dgm:t>
    </dgm:pt>
    <dgm:pt modelId="{13CD3FC2-B370-48FD-8BBF-AEE34F12743C}" type="sibTrans" cxnId="{4FF7421A-3805-4BE5-A6CD-A69AC7477DCF}">
      <dgm:prSet/>
      <dgm:spPr/>
      <dgm:t>
        <a:bodyPr/>
        <a:lstStyle/>
        <a:p>
          <a:endParaRPr lang="en-GB" sz="900"/>
        </a:p>
      </dgm:t>
    </dgm:pt>
    <dgm:pt modelId="{C8B63F4B-601C-4E9D-9D4C-2334DAB3E3B7}">
      <dgm:prSet phldrT="[Text]" custT="1"/>
      <dgm:spPr>
        <a:solidFill>
          <a:schemeClr val="accent3"/>
        </a:solidFill>
        <a:ln>
          <a:noFill/>
        </a:ln>
      </dgm:spPr>
      <dgm:t>
        <a:bodyPr/>
        <a:lstStyle/>
        <a:p>
          <a:r>
            <a:rPr lang="en-GB" sz="1100" b="1" dirty="0">
              <a:latin typeface="Open Sans" panose="020B0606030504020204" pitchFamily="34" charset="0"/>
              <a:ea typeface="Open Sans" panose="020B0606030504020204" pitchFamily="34" charset="0"/>
              <a:cs typeface="Open Sans" panose="020B0606030504020204" pitchFamily="34" charset="0"/>
            </a:rPr>
            <a:t>Computing and Data Science</a:t>
          </a:r>
        </a:p>
      </dgm:t>
    </dgm:pt>
    <dgm:pt modelId="{3B420FD2-2C74-42D7-AA16-718AC03048E5}" type="parTrans" cxnId="{E8E603D6-5654-4C99-A9B1-28DCCE92FC21}">
      <dgm:prSet/>
      <dgm:spPr/>
      <dgm:t>
        <a:bodyPr/>
        <a:lstStyle/>
        <a:p>
          <a:endParaRPr lang="en-GB" sz="900"/>
        </a:p>
      </dgm:t>
    </dgm:pt>
    <dgm:pt modelId="{3CCEDF88-25F9-4828-98A9-A2100317408C}" type="sibTrans" cxnId="{E8E603D6-5654-4C99-A9B1-28DCCE92FC21}">
      <dgm:prSet/>
      <dgm:spPr/>
      <dgm:t>
        <a:bodyPr/>
        <a:lstStyle/>
        <a:p>
          <a:endParaRPr lang="en-GB" sz="900"/>
        </a:p>
      </dgm:t>
    </dgm:pt>
    <dgm:pt modelId="{9EBF6058-66B9-44F7-A5B2-1F5280888A4C}">
      <dgm:prSet phldrT="[Text]" custT="1"/>
      <dgm:spPr>
        <a:solidFill>
          <a:schemeClr val="accent3"/>
        </a:solidFill>
        <a:ln w="19050" cap="flat" cmpd="sng" algn="ctr">
          <a:noFill/>
          <a:prstDash val="solid"/>
        </a:ln>
        <a:effectLst/>
      </dgm:spPr>
      <dgm:t>
        <a:bodyPr spcFirstLastPara="0" vert="horz" wrap="square" lIns="6985" tIns="6985" rIns="6985" bIns="6985" numCol="1" spcCol="1270" anchor="ctr" anchorCtr="0"/>
        <a:lstStyle/>
        <a:p>
          <a:pPr marL="0" lvl="0" algn="ctr" defTabSz="488950">
            <a:lnSpc>
              <a:spcPct val="90000"/>
            </a:lnSpc>
            <a:spcBef>
              <a:spcPct val="0"/>
            </a:spcBef>
            <a:spcAft>
              <a:spcPct val="35000"/>
            </a:spcAft>
            <a:buNone/>
          </a:pP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Communications</a:t>
          </a:r>
          <a:b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b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and Outreach</a:t>
          </a:r>
          <a:endParaRPr lang="en-GB"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dgm:t>
    </dgm:pt>
    <dgm:pt modelId="{36B29FDC-211A-407A-B7BA-FC75A5E6AE63}" type="parTrans" cxnId="{8D8857FC-7F2A-44ED-B661-5520821440C9}">
      <dgm:prSet/>
      <dgm:spPr/>
      <dgm:t>
        <a:bodyPr/>
        <a:lstStyle/>
        <a:p>
          <a:endParaRPr lang="en-GB" sz="1400"/>
        </a:p>
      </dgm:t>
    </dgm:pt>
    <dgm:pt modelId="{7E79178C-8E34-45B7-86D6-8C7C3D4FA709}" type="sibTrans" cxnId="{8D8857FC-7F2A-44ED-B661-5520821440C9}">
      <dgm:prSet/>
      <dgm:spPr/>
      <dgm:t>
        <a:bodyPr/>
        <a:lstStyle/>
        <a:p>
          <a:endParaRPr lang="en-GB" sz="1400"/>
        </a:p>
      </dgm:t>
    </dgm:pt>
    <dgm:pt modelId="{ED77F4B0-FD17-41E7-A123-D97260925B9A}">
      <dgm:prSet phldrT="[Text]" custT="1"/>
      <dgm:spPr>
        <a:solidFill>
          <a:schemeClr val="accent3"/>
        </a:solidFill>
        <a:ln w="19050" cap="flat" cmpd="sng" algn="ctr">
          <a:noFill/>
          <a:prstDash val="solid"/>
        </a:ln>
        <a:effectLst/>
      </dgm:spPr>
      <dgm:t>
        <a:bodyPr spcFirstLastPara="0" vert="horz" wrap="square" lIns="6985" tIns="6985" rIns="6985" bIns="6985" numCol="1" spcCol="1270" anchor="ctr" anchorCtr="0"/>
        <a:lstStyle/>
        <a:p>
          <a:pPr marL="0" lvl="0" algn="ctr" defTabSz="488950">
            <a:lnSpc>
              <a:spcPct val="90000"/>
            </a:lnSpc>
            <a:spcBef>
              <a:spcPct val="0"/>
            </a:spcBef>
            <a:spcAft>
              <a:spcPct val="35000"/>
            </a:spcAft>
            <a:buNone/>
          </a:pP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Learning and Education</a:t>
          </a:r>
          <a:endParaRPr lang="en-GB"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dgm:t>
    </dgm:pt>
    <dgm:pt modelId="{1A152FE6-6A7A-468E-B8E6-345029C71B96}" type="parTrans" cxnId="{AB4BB187-702E-4836-B69B-8E9C03FBF6C0}">
      <dgm:prSet/>
      <dgm:spPr/>
      <dgm:t>
        <a:bodyPr/>
        <a:lstStyle/>
        <a:p>
          <a:endParaRPr lang="en-GB" sz="1400"/>
        </a:p>
      </dgm:t>
    </dgm:pt>
    <dgm:pt modelId="{447632E7-642F-45E0-9734-A73DD849D64E}" type="sibTrans" cxnId="{AB4BB187-702E-4836-B69B-8E9C03FBF6C0}">
      <dgm:prSet/>
      <dgm:spPr/>
      <dgm:t>
        <a:bodyPr/>
        <a:lstStyle/>
        <a:p>
          <a:endParaRPr lang="en-GB" sz="1400"/>
        </a:p>
      </dgm:t>
    </dgm:pt>
    <dgm:pt modelId="{331ADC54-6DCB-4DE8-992A-BD7E14B913EB}">
      <dgm:prSet phldrT="[Text]" custT="1"/>
      <dgm:spPr>
        <a:solidFill>
          <a:schemeClr val="accent3"/>
        </a:solidFill>
        <a:ln w="19050" cap="flat" cmpd="sng" algn="ctr">
          <a:no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Technology</a:t>
          </a:r>
          <a:br>
            <a:rPr lang="en-150"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br>
          <a:r>
            <a:rPr lang="en-150"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Infrastructures</a:t>
          </a:r>
          <a:endParaRPr lang="en-GB"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dgm:t>
    </dgm:pt>
    <dgm:pt modelId="{1153E4F2-0D72-43C0-989A-2C6AC4B0C31F}" type="parTrans" cxnId="{69239D86-5EA8-45EB-AF76-E73EF6EBA95B}">
      <dgm:prSet/>
      <dgm:spPr/>
      <dgm:t>
        <a:bodyPr/>
        <a:lstStyle/>
        <a:p>
          <a:endParaRPr lang="en-GB"/>
        </a:p>
      </dgm:t>
    </dgm:pt>
    <dgm:pt modelId="{569376E5-165B-44AB-BCFD-930AD4504EA3}" type="sibTrans" cxnId="{69239D86-5EA8-45EB-AF76-E73EF6EBA95B}">
      <dgm:prSet/>
      <dgm:spPr/>
      <dgm:t>
        <a:bodyPr/>
        <a:lstStyle/>
        <a:p>
          <a:endParaRPr lang="en-GB"/>
        </a:p>
      </dgm:t>
    </dgm:pt>
    <dgm:pt modelId="{72E92765-DB73-449E-8CAA-2F9F24E7FCEB}" type="pres">
      <dgm:prSet presAssocID="{C96AD2F1-368F-422A-B6E7-352819FC9D2F}" presName="hierChild1" presStyleCnt="0">
        <dgm:presLayoutVars>
          <dgm:orgChart val="1"/>
          <dgm:chPref val="1"/>
          <dgm:dir/>
          <dgm:animOne val="branch"/>
          <dgm:animLvl val="lvl"/>
          <dgm:resizeHandles/>
        </dgm:presLayoutVars>
      </dgm:prSet>
      <dgm:spPr/>
    </dgm:pt>
    <dgm:pt modelId="{9C6265C3-570C-4145-9422-CB05DFFAC9F5}" type="pres">
      <dgm:prSet presAssocID="{E4E82D58-7497-406B-BF4A-132D220821D0}" presName="hierRoot1" presStyleCnt="0">
        <dgm:presLayoutVars>
          <dgm:hierBranch val="init"/>
        </dgm:presLayoutVars>
      </dgm:prSet>
      <dgm:spPr/>
    </dgm:pt>
    <dgm:pt modelId="{36C9F722-6FD1-42C4-A08D-BA6B0B5129BE}" type="pres">
      <dgm:prSet presAssocID="{E4E82D58-7497-406B-BF4A-132D220821D0}" presName="rootComposite1" presStyleCnt="0"/>
      <dgm:spPr/>
    </dgm:pt>
    <dgm:pt modelId="{08B190B5-F400-4BB3-A978-1C1546461E0D}" type="pres">
      <dgm:prSet presAssocID="{E4E82D58-7497-406B-BF4A-132D220821D0}" presName="rootText1" presStyleLbl="node0" presStyleIdx="0" presStyleCnt="1" custScaleX="116153" custScaleY="114191" custLinFactNeighborY="-14198">
        <dgm:presLayoutVars>
          <dgm:chPref val="3"/>
        </dgm:presLayoutVars>
      </dgm:prSet>
      <dgm:spPr>
        <a:xfrm>
          <a:off x="3792735" y="102009"/>
          <a:ext cx="1311397" cy="465828"/>
        </a:xfrm>
        <a:prstGeom prst="rect">
          <a:avLst/>
        </a:prstGeom>
      </dgm:spPr>
    </dgm:pt>
    <dgm:pt modelId="{57BF8631-9925-43C8-950C-383BABDBDA1C}" type="pres">
      <dgm:prSet presAssocID="{E4E82D58-7497-406B-BF4A-132D220821D0}" presName="rootConnector1" presStyleLbl="node1" presStyleIdx="0" presStyleCnt="0"/>
      <dgm:spPr/>
    </dgm:pt>
    <dgm:pt modelId="{1195BFBA-54FB-4FA4-9D96-92EB02930A11}" type="pres">
      <dgm:prSet presAssocID="{E4E82D58-7497-406B-BF4A-132D220821D0}" presName="hierChild2" presStyleCnt="0"/>
      <dgm:spPr/>
    </dgm:pt>
    <dgm:pt modelId="{38729C71-A875-4FF1-AA90-93753D1C8FAF}" type="pres">
      <dgm:prSet presAssocID="{32F1213F-B25D-41B4-AD69-744F36888B8F}" presName="Name37" presStyleLbl="parChTrans1D2" presStyleIdx="0" presStyleCnt="6"/>
      <dgm:spPr/>
    </dgm:pt>
    <dgm:pt modelId="{83E740C1-4749-413B-8B37-4F5F5D9F30ED}" type="pres">
      <dgm:prSet presAssocID="{298C8EED-0109-48F5-AF74-AD3E6AF9C246}" presName="hierRoot2" presStyleCnt="0">
        <dgm:presLayoutVars>
          <dgm:hierBranch val="init"/>
        </dgm:presLayoutVars>
      </dgm:prSet>
      <dgm:spPr/>
    </dgm:pt>
    <dgm:pt modelId="{69C732B5-63C7-477A-B55B-447026077883}" type="pres">
      <dgm:prSet presAssocID="{298C8EED-0109-48F5-AF74-AD3E6AF9C246}" presName="rootComposite" presStyleCnt="0"/>
      <dgm:spPr/>
    </dgm:pt>
    <dgm:pt modelId="{28AE444E-DBB3-4616-83C9-F91744026830}" type="pres">
      <dgm:prSet presAssocID="{298C8EED-0109-48F5-AF74-AD3E6AF9C246}" presName="rootText" presStyleLbl="node2" presStyleIdx="0" presStyleCnt="6" custScaleX="118765" custScaleY="71043" custLinFactNeighborX="-89994" custLinFactNeighborY="-9675">
        <dgm:presLayoutVars>
          <dgm:chPref val="3"/>
        </dgm:presLayoutVars>
      </dgm:prSet>
      <dgm:spPr>
        <a:xfrm>
          <a:off x="0" y="829254"/>
          <a:ext cx="1425883" cy="426468"/>
        </a:xfrm>
        <a:prstGeom prst="rect">
          <a:avLst/>
        </a:prstGeom>
      </dgm:spPr>
    </dgm:pt>
    <dgm:pt modelId="{22209D3F-AFD4-404A-9B5E-BCFC74AA688C}" type="pres">
      <dgm:prSet presAssocID="{298C8EED-0109-48F5-AF74-AD3E6AF9C246}" presName="rootConnector" presStyleLbl="node2" presStyleIdx="0" presStyleCnt="6"/>
      <dgm:spPr/>
    </dgm:pt>
    <dgm:pt modelId="{D8081DD4-48E3-4713-9454-056576FD8F3D}" type="pres">
      <dgm:prSet presAssocID="{298C8EED-0109-48F5-AF74-AD3E6AF9C246}" presName="hierChild4" presStyleCnt="0"/>
      <dgm:spPr/>
    </dgm:pt>
    <dgm:pt modelId="{D8A70053-63C0-4273-B3A6-29D47F0574E3}" type="pres">
      <dgm:prSet presAssocID="{298C8EED-0109-48F5-AF74-AD3E6AF9C246}" presName="hierChild5" presStyleCnt="0"/>
      <dgm:spPr/>
    </dgm:pt>
    <dgm:pt modelId="{DD896440-84A1-44CF-8CDE-46261AC01B97}" type="pres">
      <dgm:prSet presAssocID="{9F969842-67FB-4D12-8FEA-CC83B8076864}" presName="Name37" presStyleLbl="parChTrans1D2" presStyleIdx="1" presStyleCnt="6"/>
      <dgm:spPr/>
    </dgm:pt>
    <dgm:pt modelId="{E76253AD-4BC2-45C3-A3E1-341320E85630}" type="pres">
      <dgm:prSet presAssocID="{66A5770F-FB34-46F6-AFF7-3C2235394EB6}" presName="hierRoot2" presStyleCnt="0">
        <dgm:presLayoutVars>
          <dgm:hierBranch val="init"/>
        </dgm:presLayoutVars>
      </dgm:prSet>
      <dgm:spPr/>
    </dgm:pt>
    <dgm:pt modelId="{904A3927-A36C-430C-A4D5-A4BB63C7B9C2}" type="pres">
      <dgm:prSet presAssocID="{66A5770F-FB34-46F6-AFF7-3C2235394EB6}" presName="rootComposite" presStyleCnt="0"/>
      <dgm:spPr/>
    </dgm:pt>
    <dgm:pt modelId="{6B9C397F-B221-4E7B-BFE9-B9234DCECF96}" type="pres">
      <dgm:prSet presAssocID="{66A5770F-FB34-46F6-AFF7-3C2235394EB6}" presName="rootText" presStyleLbl="node2" presStyleIdx="1" presStyleCnt="6" custScaleX="118765" custScaleY="71043" custLinFactNeighborX="809" custLinFactNeighborY="-10132">
        <dgm:presLayoutVars>
          <dgm:chPref val="3"/>
        </dgm:presLayoutVars>
      </dgm:prSet>
      <dgm:spPr/>
    </dgm:pt>
    <dgm:pt modelId="{904CF289-9DD0-4B17-ADD9-4662D859EDED}" type="pres">
      <dgm:prSet presAssocID="{66A5770F-FB34-46F6-AFF7-3C2235394EB6}" presName="rootConnector" presStyleLbl="node2" presStyleIdx="1" presStyleCnt="6"/>
      <dgm:spPr/>
    </dgm:pt>
    <dgm:pt modelId="{01291363-6B3B-4C73-BE11-9BA8167450DB}" type="pres">
      <dgm:prSet presAssocID="{66A5770F-FB34-46F6-AFF7-3C2235394EB6}" presName="hierChild4" presStyleCnt="0"/>
      <dgm:spPr/>
    </dgm:pt>
    <dgm:pt modelId="{E4C27B34-3561-441C-8D04-8BF67F0885B5}" type="pres">
      <dgm:prSet presAssocID="{66A5770F-FB34-46F6-AFF7-3C2235394EB6}" presName="hierChild5" presStyleCnt="0"/>
      <dgm:spPr/>
    </dgm:pt>
    <dgm:pt modelId="{F35BE22B-196E-4B17-A00E-F98369AB633F}" type="pres">
      <dgm:prSet presAssocID="{3B420FD2-2C74-42D7-AA16-718AC03048E5}" presName="Name37" presStyleLbl="parChTrans1D2" presStyleIdx="2" presStyleCnt="6"/>
      <dgm:spPr/>
    </dgm:pt>
    <dgm:pt modelId="{5C919699-C357-41BA-98F3-4CC9ED95693A}" type="pres">
      <dgm:prSet presAssocID="{C8B63F4B-601C-4E9D-9D4C-2334DAB3E3B7}" presName="hierRoot2" presStyleCnt="0">
        <dgm:presLayoutVars>
          <dgm:hierBranch val="init"/>
        </dgm:presLayoutVars>
      </dgm:prSet>
      <dgm:spPr/>
    </dgm:pt>
    <dgm:pt modelId="{13F8E776-238D-47FA-AD77-B4E327891101}" type="pres">
      <dgm:prSet presAssocID="{C8B63F4B-601C-4E9D-9D4C-2334DAB3E3B7}" presName="rootComposite" presStyleCnt="0"/>
      <dgm:spPr/>
    </dgm:pt>
    <dgm:pt modelId="{36BEB000-C0AA-4697-88F8-983A9542753E}" type="pres">
      <dgm:prSet presAssocID="{C8B63F4B-601C-4E9D-9D4C-2334DAB3E3B7}" presName="rootText" presStyleLbl="node2" presStyleIdx="2" presStyleCnt="6" custScaleX="118765" custScaleY="71043" custLinFactNeighborX="8592" custLinFactNeighborY="-7959">
        <dgm:presLayoutVars>
          <dgm:chPref val="3"/>
        </dgm:presLayoutVars>
      </dgm:prSet>
      <dgm:spPr/>
    </dgm:pt>
    <dgm:pt modelId="{2A24DA66-3466-4248-B44B-686313480A81}" type="pres">
      <dgm:prSet presAssocID="{C8B63F4B-601C-4E9D-9D4C-2334DAB3E3B7}" presName="rootConnector" presStyleLbl="node2" presStyleIdx="2" presStyleCnt="6"/>
      <dgm:spPr/>
    </dgm:pt>
    <dgm:pt modelId="{1DC102C7-C633-46D1-AEBF-34A8F5FB1AC8}" type="pres">
      <dgm:prSet presAssocID="{C8B63F4B-601C-4E9D-9D4C-2334DAB3E3B7}" presName="hierChild4" presStyleCnt="0"/>
      <dgm:spPr/>
    </dgm:pt>
    <dgm:pt modelId="{176CF6AF-9F3C-4A8D-838E-06C1FEFE55C8}" type="pres">
      <dgm:prSet presAssocID="{C8B63F4B-601C-4E9D-9D4C-2334DAB3E3B7}" presName="hierChild5" presStyleCnt="0"/>
      <dgm:spPr/>
    </dgm:pt>
    <dgm:pt modelId="{3E394A52-D56F-4301-8B45-ED7453429589}" type="pres">
      <dgm:prSet presAssocID="{1153E4F2-0D72-43C0-989A-2C6AC4B0C31F}" presName="Name37" presStyleLbl="parChTrans1D2" presStyleIdx="3" presStyleCnt="6"/>
      <dgm:spPr/>
    </dgm:pt>
    <dgm:pt modelId="{BB6082FD-987C-484A-BBAC-DFC014C5048C}" type="pres">
      <dgm:prSet presAssocID="{331ADC54-6DCB-4DE8-992A-BD7E14B913EB}" presName="hierRoot2" presStyleCnt="0">
        <dgm:presLayoutVars>
          <dgm:hierBranch val="init"/>
        </dgm:presLayoutVars>
      </dgm:prSet>
      <dgm:spPr/>
    </dgm:pt>
    <dgm:pt modelId="{53F7A6F6-7A2E-41CB-9769-252D9F3F77C6}" type="pres">
      <dgm:prSet presAssocID="{331ADC54-6DCB-4DE8-992A-BD7E14B913EB}" presName="rootComposite" presStyleCnt="0"/>
      <dgm:spPr/>
    </dgm:pt>
    <dgm:pt modelId="{67635CE3-4C6F-44CB-8109-DE58C9D23B0C}" type="pres">
      <dgm:prSet presAssocID="{331ADC54-6DCB-4DE8-992A-BD7E14B913EB}" presName="rootText" presStyleLbl="node2" presStyleIdx="3" presStyleCnt="6" custScaleX="120381" custScaleY="68812" custLinFactNeighborX="6876" custLinFactNeighborY="-9160">
        <dgm:presLayoutVars>
          <dgm:chPref val="3"/>
        </dgm:presLayoutVars>
      </dgm:prSet>
      <dgm:spPr>
        <a:xfrm>
          <a:off x="5120669" y="832345"/>
          <a:ext cx="1445284" cy="413075"/>
        </a:xfrm>
        <a:prstGeom prst="rect">
          <a:avLst/>
        </a:prstGeom>
      </dgm:spPr>
    </dgm:pt>
    <dgm:pt modelId="{5DE2576F-99C6-49A4-B909-E9916E712445}" type="pres">
      <dgm:prSet presAssocID="{331ADC54-6DCB-4DE8-992A-BD7E14B913EB}" presName="rootConnector" presStyleLbl="node2" presStyleIdx="3" presStyleCnt="6"/>
      <dgm:spPr/>
    </dgm:pt>
    <dgm:pt modelId="{02720F65-B135-4C2C-B3D8-F4210C07F090}" type="pres">
      <dgm:prSet presAssocID="{331ADC54-6DCB-4DE8-992A-BD7E14B913EB}" presName="hierChild4" presStyleCnt="0"/>
      <dgm:spPr/>
    </dgm:pt>
    <dgm:pt modelId="{30D9F895-69C0-4458-A75F-31380A0625BA}" type="pres">
      <dgm:prSet presAssocID="{331ADC54-6DCB-4DE8-992A-BD7E14B913EB}" presName="hierChild5" presStyleCnt="0"/>
      <dgm:spPr/>
    </dgm:pt>
    <dgm:pt modelId="{F830312F-A709-46A7-8F08-4B8A5AB110EE}" type="pres">
      <dgm:prSet presAssocID="{36B29FDC-211A-407A-B7BA-FC75A5E6AE63}" presName="Name37" presStyleLbl="parChTrans1D2" presStyleIdx="4" presStyleCnt="6"/>
      <dgm:spPr/>
    </dgm:pt>
    <dgm:pt modelId="{31445DEF-95DF-43BD-914A-D6F3E0545D86}" type="pres">
      <dgm:prSet presAssocID="{9EBF6058-66B9-44F7-A5B2-1F5280888A4C}" presName="hierRoot2" presStyleCnt="0">
        <dgm:presLayoutVars>
          <dgm:hierBranch val="init"/>
        </dgm:presLayoutVars>
      </dgm:prSet>
      <dgm:spPr/>
    </dgm:pt>
    <dgm:pt modelId="{5EDBE3FB-59F9-41A3-84CB-8B161AFA3C4A}" type="pres">
      <dgm:prSet presAssocID="{9EBF6058-66B9-44F7-A5B2-1F5280888A4C}" presName="rootComposite" presStyleCnt="0"/>
      <dgm:spPr/>
    </dgm:pt>
    <dgm:pt modelId="{9CC5C9AD-34DC-4A28-B7CF-035C42C0B745}" type="pres">
      <dgm:prSet presAssocID="{9EBF6058-66B9-44F7-A5B2-1F5280888A4C}" presName="rootText" presStyleLbl="node2" presStyleIdx="4" presStyleCnt="6" custScaleX="118765" custScaleY="71043" custLinFactNeighborX="6396" custLinFactNeighborY="-9828">
        <dgm:presLayoutVars>
          <dgm:chPref val="3"/>
        </dgm:presLayoutVars>
      </dgm:prSet>
      <dgm:spPr>
        <a:xfrm>
          <a:off x="5516023" y="773838"/>
          <a:ext cx="1557481" cy="465828"/>
        </a:xfrm>
        <a:prstGeom prst="rect">
          <a:avLst/>
        </a:prstGeom>
      </dgm:spPr>
    </dgm:pt>
    <dgm:pt modelId="{08AB308B-F406-473D-804B-8A62A6C17D1D}" type="pres">
      <dgm:prSet presAssocID="{9EBF6058-66B9-44F7-A5B2-1F5280888A4C}" presName="rootConnector" presStyleLbl="node2" presStyleIdx="4" presStyleCnt="6"/>
      <dgm:spPr/>
    </dgm:pt>
    <dgm:pt modelId="{F14C3137-0A37-45F9-B8D2-CC87D91DCDA7}" type="pres">
      <dgm:prSet presAssocID="{9EBF6058-66B9-44F7-A5B2-1F5280888A4C}" presName="hierChild4" presStyleCnt="0"/>
      <dgm:spPr/>
    </dgm:pt>
    <dgm:pt modelId="{180DFE4F-8CE9-4CAE-B1DC-093653C5B1DA}" type="pres">
      <dgm:prSet presAssocID="{9EBF6058-66B9-44F7-A5B2-1F5280888A4C}" presName="hierChild5" presStyleCnt="0"/>
      <dgm:spPr/>
    </dgm:pt>
    <dgm:pt modelId="{C329F944-C606-42FF-9E54-A557880EA514}" type="pres">
      <dgm:prSet presAssocID="{1A152FE6-6A7A-468E-B8E6-345029C71B96}" presName="Name37" presStyleLbl="parChTrans1D2" presStyleIdx="5" presStyleCnt="6"/>
      <dgm:spPr/>
    </dgm:pt>
    <dgm:pt modelId="{72446F3F-770C-479A-9D2A-9F6FC3FCDFDB}" type="pres">
      <dgm:prSet presAssocID="{ED77F4B0-FD17-41E7-A123-D97260925B9A}" presName="hierRoot2" presStyleCnt="0">
        <dgm:presLayoutVars>
          <dgm:hierBranch val="init"/>
        </dgm:presLayoutVars>
      </dgm:prSet>
      <dgm:spPr/>
    </dgm:pt>
    <dgm:pt modelId="{4D9066FB-0B69-4D2E-9BEB-10D13CF5D0D7}" type="pres">
      <dgm:prSet presAssocID="{ED77F4B0-FD17-41E7-A123-D97260925B9A}" presName="rootComposite" presStyleCnt="0"/>
      <dgm:spPr/>
    </dgm:pt>
    <dgm:pt modelId="{972469F8-2A7E-457A-908F-16637E128D86}" type="pres">
      <dgm:prSet presAssocID="{ED77F4B0-FD17-41E7-A123-D97260925B9A}" presName="rootText" presStyleLbl="node2" presStyleIdx="5" presStyleCnt="6" custScaleX="135863" custScaleY="71043" custLinFactNeighborX="555" custLinFactNeighborY="-9651">
        <dgm:presLayoutVars>
          <dgm:chPref val="3"/>
        </dgm:presLayoutVars>
      </dgm:prSet>
      <dgm:spPr>
        <a:xfrm>
          <a:off x="7339386" y="774999"/>
          <a:ext cx="1557481" cy="465828"/>
        </a:xfrm>
        <a:prstGeom prst="rect">
          <a:avLst/>
        </a:prstGeom>
      </dgm:spPr>
    </dgm:pt>
    <dgm:pt modelId="{BE251D82-079E-45FA-BFF5-3CF1BDF126B5}" type="pres">
      <dgm:prSet presAssocID="{ED77F4B0-FD17-41E7-A123-D97260925B9A}" presName="rootConnector" presStyleLbl="node2" presStyleIdx="5" presStyleCnt="6"/>
      <dgm:spPr/>
    </dgm:pt>
    <dgm:pt modelId="{8B756219-C970-46BE-B37A-56D838CAA01A}" type="pres">
      <dgm:prSet presAssocID="{ED77F4B0-FD17-41E7-A123-D97260925B9A}" presName="hierChild4" presStyleCnt="0"/>
      <dgm:spPr/>
    </dgm:pt>
    <dgm:pt modelId="{2B859E39-688A-476C-B82F-C092D42F2279}" type="pres">
      <dgm:prSet presAssocID="{ED77F4B0-FD17-41E7-A123-D97260925B9A}" presName="hierChild5" presStyleCnt="0"/>
      <dgm:spPr/>
    </dgm:pt>
    <dgm:pt modelId="{B64BA38C-B315-4933-B520-87C9997E519C}" type="pres">
      <dgm:prSet presAssocID="{E4E82D58-7497-406B-BF4A-132D220821D0}" presName="hierChild3" presStyleCnt="0"/>
      <dgm:spPr/>
    </dgm:pt>
  </dgm:ptLst>
  <dgm:cxnLst>
    <dgm:cxn modelId="{8E3D0F01-EAE8-4008-BA58-8C4A486742E2}" type="presOf" srcId="{C8B63F4B-601C-4E9D-9D4C-2334DAB3E3B7}" destId="{36BEB000-C0AA-4697-88F8-983A9542753E}" srcOrd="0" destOrd="0" presId="urn:microsoft.com/office/officeart/2005/8/layout/orgChart1"/>
    <dgm:cxn modelId="{C6E39403-D1CE-4FC5-9E8E-9BB985FE9FF5}" type="presOf" srcId="{298C8EED-0109-48F5-AF74-AD3E6AF9C246}" destId="{22209D3F-AFD4-404A-9B5E-BCFC74AA688C}" srcOrd="1" destOrd="0" presId="urn:microsoft.com/office/officeart/2005/8/layout/orgChart1"/>
    <dgm:cxn modelId="{25208F11-BE0F-4675-8C73-0865B611E017}" type="presOf" srcId="{1A152FE6-6A7A-468E-B8E6-345029C71B96}" destId="{C329F944-C606-42FF-9E54-A557880EA514}" srcOrd="0" destOrd="0" presId="urn:microsoft.com/office/officeart/2005/8/layout/orgChart1"/>
    <dgm:cxn modelId="{4FF7421A-3805-4BE5-A6CD-A69AC7477DCF}" srcId="{E4E82D58-7497-406B-BF4A-132D220821D0}" destId="{66A5770F-FB34-46F6-AFF7-3C2235394EB6}" srcOrd="1" destOrd="0" parTransId="{9F969842-67FB-4D12-8FEA-CC83B8076864}" sibTransId="{13CD3FC2-B370-48FD-8BBF-AEE34F12743C}"/>
    <dgm:cxn modelId="{0076E051-41FD-49D2-90C6-E9E75FC30757}" type="presOf" srcId="{36B29FDC-211A-407A-B7BA-FC75A5E6AE63}" destId="{F830312F-A709-46A7-8F08-4B8A5AB110EE}" srcOrd="0" destOrd="0" presId="urn:microsoft.com/office/officeart/2005/8/layout/orgChart1"/>
    <dgm:cxn modelId="{309ADA5F-807E-47D3-9225-F1326B85C4C5}" type="presOf" srcId="{E4E82D58-7497-406B-BF4A-132D220821D0}" destId="{08B190B5-F400-4BB3-A978-1C1546461E0D}" srcOrd="0" destOrd="0" presId="urn:microsoft.com/office/officeart/2005/8/layout/orgChart1"/>
    <dgm:cxn modelId="{2A9C786E-2905-4C8C-A33F-1CB8423D88EB}" type="presOf" srcId="{ED77F4B0-FD17-41E7-A123-D97260925B9A}" destId="{BE251D82-079E-45FA-BFF5-3CF1BDF126B5}" srcOrd="1" destOrd="0" presId="urn:microsoft.com/office/officeart/2005/8/layout/orgChart1"/>
    <dgm:cxn modelId="{3FAC7E7D-E685-4C1E-B6B9-9F896E9950DF}" type="presOf" srcId="{66A5770F-FB34-46F6-AFF7-3C2235394EB6}" destId="{904CF289-9DD0-4B17-ADD9-4662D859EDED}" srcOrd="1" destOrd="0" presId="urn:microsoft.com/office/officeart/2005/8/layout/orgChart1"/>
    <dgm:cxn modelId="{60115581-529A-46ED-A73F-84BBC79D0067}" type="presOf" srcId="{66A5770F-FB34-46F6-AFF7-3C2235394EB6}" destId="{6B9C397F-B221-4E7B-BFE9-B9234DCECF96}" srcOrd="0" destOrd="0" presId="urn:microsoft.com/office/officeart/2005/8/layout/orgChart1"/>
    <dgm:cxn modelId="{B5AC7686-8067-45A9-B4E0-07CF5BC0535D}" type="presOf" srcId="{331ADC54-6DCB-4DE8-992A-BD7E14B913EB}" destId="{67635CE3-4C6F-44CB-8109-DE58C9D23B0C}" srcOrd="0" destOrd="0" presId="urn:microsoft.com/office/officeart/2005/8/layout/orgChart1"/>
    <dgm:cxn modelId="{69239D86-5EA8-45EB-AF76-E73EF6EBA95B}" srcId="{E4E82D58-7497-406B-BF4A-132D220821D0}" destId="{331ADC54-6DCB-4DE8-992A-BD7E14B913EB}" srcOrd="3" destOrd="0" parTransId="{1153E4F2-0D72-43C0-989A-2C6AC4B0C31F}" sibTransId="{569376E5-165B-44AB-BCFD-930AD4504EA3}"/>
    <dgm:cxn modelId="{AB4BB187-702E-4836-B69B-8E9C03FBF6C0}" srcId="{E4E82D58-7497-406B-BF4A-132D220821D0}" destId="{ED77F4B0-FD17-41E7-A123-D97260925B9A}" srcOrd="5" destOrd="0" parTransId="{1A152FE6-6A7A-468E-B8E6-345029C71B96}" sibTransId="{447632E7-642F-45E0-9734-A73DD849D64E}"/>
    <dgm:cxn modelId="{73ECBF8C-ABD6-4275-B494-518541CDDDF7}" type="presOf" srcId="{C8B63F4B-601C-4E9D-9D4C-2334DAB3E3B7}" destId="{2A24DA66-3466-4248-B44B-686313480A81}" srcOrd="1" destOrd="0" presId="urn:microsoft.com/office/officeart/2005/8/layout/orgChart1"/>
    <dgm:cxn modelId="{7C439D92-A879-48BF-9517-83B02F6C92AB}" type="presOf" srcId="{ED77F4B0-FD17-41E7-A123-D97260925B9A}" destId="{972469F8-2A7E-457A-908F-16637E128D86}" srcOrd="0" destOrd="0" presId="urn:microsoft.com/office/officeart/2005/8/layout/orgChart1"/>
    <dgm:cxn modelId="{A77347A8-C133-4E65-A60B-8A717934032C}" srcId="{E4E82D58-7497-406B-BF4A-132D220821D0}" destId="{298C8EED-0109-48F5-AF74-AD3E6AF9C246}" srcOrd="0" destOrd="0" parTransId="{32F1213F-B25D-41B4-AD69-744F36888B8F}" sibTransId="{B8060F50-037F-4F5F-9DC4-B005614BC49E}"/>
    <dgm:cxn modelId="{ECD24AA9-B758-4321-9D90-4B6BDDFAC81F}" type="presOf" srcId="{1153E4F2-0D72-43C0-989A-2C6AC4B0C31F}" destId="{3E394A52-D56F-4301-8B45-ED7453429589}" srcOrd="0" destOrd="0" presId="urn:microsoft.com/office/officeart/2005/8/layout/orgChart1"/>
    <dgm:cxn modelId="{5A6638B1-D6CA-43EA-81E2-63695E7F0950}" srcId="{C96AD2F1-368F-422A-B6E7-352819FC9D2F}" destId="{E4E82D58-7497-406B-BF4A-132D220821D0}" srcOrd="0" destOrd="0" parTransId="{2C8D87D1-C516-47CA-9F2E-694E36792CAC}" sibTransId="{7FBEE17A-457E-421E-BE71-A3DCDA7F55BD}"/>
    <dgm:cxn modelId="{B1859DC6-EA24-4822-9EF0-FCF85BC6544F}" type="presOf" srcId="{E4E82D58-7497-406B-BF4A-132D220821D0}" destId="{57BF8631-9925-43C8-950C-383BABDBDA1C}" srcOrd="1" destOrd="0" presId="urn:microsoft.com/office/officeart/2005/8/layout/orgChart1"/>
    <dgm:cxn modelId="{481D50D5-E407-4B40-AD04-B6180D41C46B}" type="presOf" srcId="{331ADC54-6DCB-4DE8-992A-BD7E14B913EB}" destId="{5DE2576F-99C6-49A4-B909-E9916E712445}" srcOrd="1" destOrd="0" presId="urn:microsoft.com/office/officeart/2005/8/layout/orgChart1"/>
    <dgm:cxn modelId="{E8E603D6-5654-4C99-A9B1-28DCCE92FC21}" srcId="{E4E82D58-7497-406B-BF4A-132D220821D0}" destId="{C8B63F4B-601C-4E9D-9D4C-2334DAB3E3B7}" srcOrd="2" destOrd="0" parTransId="{3B420FD2-2C74-42D7-AA16-718AC03048E5}" sibTransId="{3CCEDF88-25F9-4828-98A9-A2100317408C}"/>
    <dgm:cxn modelId="{E1A22DE2-3344-45F9-B6FB-0A339C4A8094}" type="presOf" srcId="{9EBF6058-66B9-44F7-A5B2-1F5280888A4C}" destId="{9CC5C9AD-34DC-4A28-B7CF-035C42C0B745}" srcOrd="0" destOrd="0" presId="urn:microsoft.com/office/officeart/2005/8/layout/orgChart1"/>
    <dgm:cxn modelId="{2BE40EE4-E237-4DE9-90E9-BA80345CDC76}" type="presOf" srcId="{298C8EED-0109-48F5-AF74-AD3E6AF9C246}" destId="{28AE444E-DBB3-4616-83C9-F91744026830}" srcOrd="0" destOrd="0" presId="urn:microsoft.com/office/officeart/2005/8/layout/orgChart1"/>
    <dgm:cxn modelId="{52E2CEE5-1B32-44BF-B181-F415B8E98E37}" type="presOf" srcId="{C96AD2F1-368F-422A-B6E7-352819FC9D2F}" destId="{72E92765-DB73-449E-8CAA-2F9F24E7FCEB}" srcOrd="0" destOrd="0" presId="urn:microsoft.com/office/officeart/2005/8/layout/orgChart1"/>
    <dgm:cxn modelId="{FAA828E7-CA58-4A96-9715-BA4E5CBE649A}" type="presOf" srcId="{32F1213F-B25D-41B4-AD69-744F36888B8F}" destId="{38729C71-A875-4FF1-AA90-93753D1C8FAF}" srcOrd="0" destOrd="0" presId="urn:microsoft.com/office/officeart/2005/8/layout/orgChart1"/>
    <dgm:cxn modelId="{5657C6EA-64A3-4E08-B8F9-91DFDC30A14B}" type="presOf" srcId="{3B420FD2-2C74-42D7-AA16-718AC03048E5}" destId="{F35BE22B-196E-4B17-A00E-F98369AB633F}" srcOrd="0" destOrd="0" presId="urn:microsoft.com/office/officeart/2005/8/layout/orgChart1"/>
    <dgm:cxn modelId="{170525EC-2B8C-4895-BDDB-69EF2EC24888}" type="presOf" srcId="{9F969842-67FB-4D12-8FEA-CC83B8076864}" destId="{DD896440-84A1-44CF-8CDE-46261AC01B97}" srcOrd="0" destOrd="0" presId="urn:microsoft.com/office/officeart/2005/8/layout/orgChart1"/>
    <dgm:cxn modelId="{F84C90F0-A85E-4F61-967E-01BFC81D5DE7}" type="presOf" srcId="{9EBF6058-66B9-44F7-A5B2-1F5280888A4C}" destId="{08AB308B-F406-473D-804B-8A62A6C17D1D}" srcOrd="1" destOrd="0" presId="urn:microsoft.com/office/officeart/2005/8/layout/orgChart1"/>
    <dgm:cxn modelId="{8D8857FC-7F2A-44ED-B661-5520821440C9}" srcId="{E4E82D58-7497-406B-BF4A-132D220821D0}" destId="{9EBF6058-66B9-44F7-A5B2-1F5280888A4C}" srcOrd="4" destOrd="0" parTransId="{36B29FDC-211A-407A-B7BA-FC75A5E6AE63}" sibTransId="{7E79178C-8E34-45B7-86D6-8C7C3D4FA709}"/>
    <dgm:cxn modelId="{A0F3F2FD-85C9-4D01-B48C-9D61B1B7FE3B}" type="presParOf" srcId="{72E92765-DB73-449E-8CAA-2F9F24E7FCEB}" destId="{9C6265C3-570C-4145-9422-CB05DFFAC9F5}" srcOrd="0" destOrd="0" presId="urn:microsoft.com/office/officeart/2005/8/layout/orgChart1"/>
    <dgm:cxn modelId="{6385858F-1B63-4F5F-B24B-4E05CFD2BC99}" type="presParOf" srcId="{9C6265C3-570C-4145-9422-CB05DFFAC9F5}" destId="{36C9F722-6FD1-42C4-A08D-BA6B0B5129BE}" srcOrd="0" destOrd="0" presId="urn:microsoft.com/office/officeart/2005/8/layout/orgChart1"/>
    <dgm:cxn modelId="{BF4AF572-948D-41E5-AEFA-5F0CDA15FDEA}" type="presParOf" srcId="{36C9F722-6FD1-42C4-A08D-BA6B0B5129BE}" destId="{08B190B5-F400-4BB3-A978-1C1546461E0D}" srcOrd="0" destOrd="0" presId="urn:microsoft.com/office/officeart/2005/8/layout/orgChart1"/>
    <dgm:cxn modelId="{6FB081C9-4F72-471A-BF9C-00F7A113EC2F}" type="presParOf" srcId="{36C9F722-6FD1-42C4-A08D-BA6B0B5129BE}" destId="{57BF8631-9925-43C8-950C-383BABDBDA1C}" srcOrd="1" destOrd="0" presId="urn:microsoft.com/office/officeart/2005/8/layout/orgChart1"/>
    <dgm:cxn modelId="{E65E414D-54C4-4733-8CFB-94B637EA3A1F}" type="presParOf" srcId="{9C6265C3-570C-4145-9422-CB05DFFAC9F5}" destId="{1195BFBA-54FB-4FA4-9D96-92EB02930A11}" srcOrd="1" destOrd="0" presId="urn:microsoft.com/office/officeart/2005/8/layout/orgChart1"/>
    <dgm:cxn modelId="{212B454E-0FE5-47BA-B6A6-D24309197C06}" type="presParOf" srcId="{1195BFBA-54FB-4FA4-9D96-92EB02930A11}" destId="{38729C71-A875-4FF1-AA90-93753D1C8FAF}" srcOrd="0" destOrd="0" presId="urn:microsoft.com/office/officeart/2005/8/layout/orgChart1"/>
    <dgm:cxn modelId="{B0DE6F6D-C69B-4BEA-9F0B-2BBDC8BCD824}" type="presParOf" srcId="{1195BFBA-54FB-4FA4-9D96-92EB02930A11}" destId="{83E740C1-4749-413B-8B37-4F5F5D9F30ED}" srcOrd="1" destOrd="0" presId="urn:microsoft.com/office/officeart/2005/8/layout/orgChart1"/>
    <dgm:cxn modelId="{60AEDB7F-B5ED-4A4D-8DCD-5F5390A4830E}" type="presParOf" srcId="{83E740C1-4749-413B-8B37-4F5F5D9F30ED}" destId="{69C732B5-63C7-477A-B55B-447026077883}" srcOrd="0" destOrd="0" presId="urn:microsoft.com/office/officeart/2005/8/layout/orgChart1"/>
    <dgm:cxn modelId="{C607BF4B-26A7-490D-BF88-F83CA4E38AF1}" type="presParOf" srcId="{69C732B5-63C7-477A-B55B-447026077883}" destId="{28AE444E-DBB3-4616-83C9-F91744026830}" srcOrd="0" destOrd="0" presId="urn:microsoft.com/office/officeart/2005/8/layout/orgChart1"/>
    <dgm:cxn modelId="{E7F4E0BC-7305-4E2A-9C5F-4C11CF34AB73}" type="presParOf" srcId="{69C732B5-63C7-477A-B55B-447026077883}" destId="{22209D3F-AFD4-404A-9B5E-BCFC74AA688C}" srcOrd="1" destOrd="0" presId="urn:microsoft.com/office/officeart/2005/8/layout/orgChart1"/>
    <dgm:cxn modelId="{158CF434-6BC8-48A6-9C3B-E3467432A256}" type="presParOf" srcId="{83E740C1-4749-413B-8B37-4F5F5D9F30ED}" destId="{D8081DD4-48E3-4713-9454-056576FD8F3D}" srcOrd="1" destOrd="0" presId="urn:microsoft.com/office/officeart/2005/8/layout/orgChart1"/>
    <dgm:cxn modelId="{1D5C27EF-9F08-44E4-91BA-D63F80446835}" type="presParOf" srcId="{83E740C1-4749-413B-8B37-4F5F5D9F30ED}" destId="{D8A70053-63C0-4273-B3A6-29D47F0574E3}" srcOrd="2" destOrd="0" presId="urn:microsoft.com/office/officeart/2005/8/layout/orgChart1"/>
    <dgm:cxn modelId="{AF7AF05E-F85B-484F-BC6B-CE4B3C5F4E2F}" type="presParOf" srcId="{1195BFBA-54FB-4FA4-9D96-92EB02930A11}" destId="{DD896440-84A1-44CF-8CDE-46261AC01B97}" srcOrd="2" destOrd="0" presId="urn:microsoft.com/office/officeart/2005/8/layout/orgChart1"/>
    <dgm:cxn modelId="{70C8EC4C-1F24-4F4B-B2BC-3697AF4CE280}" type="presParOf" srcId="{1195BFBA-54FB-4FA4-9D96-92EB02930A11}" destId="{E76253AD-4BC2-45C3-A3E1-341320E85630}" srcOrd="3" destOrd="0" presId="urn:microsoft.com/office/officeart/2005/8/layout/orgChart1"/>
    <dgm:cxn modelId="{262BD772-1D34-48D3-8951-FE8A7CC7DC33}" type="presParOf" srcId="{E76253AD-4BC2-45C3-A3E1-341320E85630}" destId="{904A3927-A36C-430C-A4D5-A4BB63C7B9C2}" srcOrd="0" destOrd="0" presId="urn:microsoft.com/office/officeart/2005/8/layout/orgChart1"/>
    <dgm:cxn modelId="{0485D88C-0A7E-4851-B762-9E76091E7ACC}" type="presParOf" srcId="{904A3927-A36C-430C-A4D5-A4BB63C7B9C2}" destId="{6B9C397F-B221-4E7B-BFE9-B9234DCECF96}" srcOrd="0" destOrd="0" presId="urn:microsoft.com/office/officeart/2005/8/layout/orgChart1"/>
    <dgm:cxn modelId="{E8435EAF-E27B-480D-AF3A-AD4F2D333143}" type="presParOf" srcId="{904A3927-A36C-430C-A4D5-A4BB63C7B9C2}" destId="{904CF289-9DD0-4B17-ADD9-4662D859EDED}" srcOrd="1" destOrd="0" presId="urn:microsoft.com/office/officeart/2005/8/layout/orgChart1"/>
    <dgm:cxn modelId="{8C4A7573-04EF-4ED0-8CC9-1FD916581579}" type="presParOf" srcId="{E76253AD-4BC2-45C3-A3E1-341320E85630}" destId="{01291363-6B3B-4C73-BE11-9BA8167450DB}" srcOrd="1" destOrd="0" presId="urn:microsoft.com/office/officeart/2005/8/layout/orgChart1"/>
    <dgm:cxn modelId="{BD849D09-81BF-492D-8327-8E5EF0F8D957}" type="presParOf" srcId="{E76253AD-4BC2-45C3-A3E1-341320E85630}" destId="{E4C27B34-3561-441C-8D04-8BF67F0885B5}" srcOrd="2" destOrd="0" presId="urn:microsoft.com/office/officeart/2005/8/layout/orgChart1"/>
    <dgm:cxn modelId="{14E60F11-A0F7-4944-AF0C-745AF36EB2BC}" type="presParOf" srcId="{1195BFBA-54FB-4FA4-9D96-92EB02930A11}" destId="{F35BE22B-196E-4B17-A00E-F98369AB633F}" srcOrd="4" destOrd="0" presId="urn:microsoft.com/office/officeart/2005/8/layout/orgChart1"/>
    <dgm:cxn modelId="{A2243834-6195-4578-BB8D-EE7C8B55A435}" type="presParOf" srcId="{1195BFBA-54FB-4FA4-9D96-92EB02930A11}" destId="{5C919699-C357-41BA-98F3-4CC9ED95693A}" srcOrd="5" destOrd="0" presId="urn:microsoft.com/office/officeart/2005/8/layout/orgChart1"/>
    <dgm:cxn modelId="{513935B1-5274-4D92-B932-AF63B22DFBAC}" type="presParOf" srcId="{5C919699-C357-41BA-98F3-4CC9ED95693A}" destId="{13F8E776-238D-47FA-AD77-B4E327891101}" srcOrd="0" destOrd="0" presId="urn:microsoft.com/office/officeart/2005/8/layout/orgChart1"/>
    <dgm:cxn modelId="{7C9E89D3-8176-4F83-BADF-AA7B9D6FEFFC}" type="presParOf" srcId="{13F8E776-238D-47FA-AD77-B4E327891101}" destId="{36BEB000-C0AA-4697-88F8-983A9542753E}" srcOrd="0" destOrd="0" presId="urn:microsoft.com/office/officeart/2005/8/layout/orgChart1"/>
    <dgm:cxn modelId="{04AA15C8-8AD1-414C-AA6F-021837E37387}" type="presParOf" srcId="{13F8E776-238D-47FA-AD77-B4E327891101}" destId="{2A24DA66-3466-4248-B44B-686313480A81}" srcOrd="1" destOrd="0" presId="urn:microsoft.com/office/officeart/2005/8/layout/orgChart1"/>
    <dgm:cxn modelId="{5856FA82-84D9-4DFB-9DFE-4E3CA421F4F9}" type="presParOf" srcId="{5C919699-C357-41BA-98F3-4CC9ED95693A}" destId="{1DC102C7-C633-46D1-AEBF-34A8F5FB1AC8}" srcOrd="1" destOrd="0" presId="urn:microsoft.com/office/officeart/2005/8/layout/orgChart1"/>
    <dgm:cxn modelId="{F4D23BEF-3AA8-4A0A-9A5E-10B64A2E0A1D}" type="presParOf" srcId="{5C919699-C357-41BA-98F3-4CC9ED95693A}" destId="{176CF6AF-9F3C-4A8D-838E-06C1FEFE55C8}" srcOrd="2" destOrd="0" presId="urn:microsoft.com/office/officeart/2005/8/layout/orgChart1"/>
    <dgm:cxn modelId="{0378E714-3795-4AE1-AD43-8D0F6EB4A900}" type="presParOf" srcId="{1195BFBA-54FB-4FA4-9D96-92EB02930A11}" destId="{3E394A52-D56F-4301-8B45-ED7453429589}" srcOrd="6" destOrd="0" presId="urn:microsoft.com/office/officeart/2005/8/layout/orgChart1"/>
    <dgm:cxn modelId="{BD5D67DA-472C-410B-80B5-14BB1C0C24C3}" type="presParOf" srcId="{1195BFBA-54FB-4FA4-9D96-92EB02930A11}" destId="{BB6082FD-987C-484A-BBAC-DFC014C5048C}" srcOrd="7" destOrd="0" presId="urn:microsoft.com/office/officeart/2005/8/layout/orgChart1"/>
    <dgm:cxn modelId="{27244733-84D7-4EEC-B785-C03E044FBEF7}" type="presParOf" srcId="{BB6082FD-987C-484A-BBAC-DFC014C5048C}" destId="{53F7A6F6-7A2E-41CB-9769-252D9F3F77C6}" srcOrd="0" destOrd="0" presId="urn:microsoft.com/office/officeart/2005/8/layout/orgChart1"/>
    <dgm:cxn modelId="{E288EEAB-E038-4AB4-88BF-9D301485D899}" type="presParOf" srcId="{53F7A6F6-7A2E-41CB-9769-252D9F3F77C6}" destId="{67635CE3-4C6F-44CB-8109-DE58C9D23B0C}" srcOrd="0" destOrd="0" presId="urn:microsoft.com/office/officeart/2005/8/layout/orgChart1"/>
    <dgm:cxn modelId="{65E1CF17-33A3-4D6B-BEFC-06248629EEE0}" type="presParOf" srcId="{53F7A6F6-7A2E-41CB-9769-252D9F3F77C6}" destId="{5DE2576F-99C6-49A4-B909-E9916E712445}" srcOrd="1" destOrd="0" presId="urn:microsoft.com/office/officeart/2005/8/layout/orgChart1"/>
    <dgm:cxn modelId="{37E81CFD-E258-4362-A03A-BE2E2E25A5E2}" type="presParOf" srcId="{BB6082FD-987C-484A-BBAC-DFC014C5048C}" destId="{02720F65-B135-4C2C-B3D8-F4210C07F090}" srcOrd="1" destOrd="0" presId="urn:microsoft.com/office/officeart/2005/8/layout/orgChart1"/>
    <dgm:cxn modelId="{D9D332B1-C4BD-4770-B8A8-86978885EA27}" type="presParOf" srcId="{BB6082FD-987C-484A-BBAC-DFC014C5048C}" destId="{30D9F895-69C0-4458-A75F-31380A0625BA}" srcOrd="2" destOrd="0" presId="urn:microsoft.com/office/officeart/2005/8/layout/orgChart1"/>
    <dgm:cxn modelId="{E5EC67DB-9D18-47B1-B949-F1553B65C21E}" type="presParOf" srcId="{1195BFBA-54FB-4FA4-9D96-92EB02930A11}" destId="{F830312F-A709-46A7-8F08-4B8A5AB110EE}" srcOrd="8" destOrd="0" presId="urn:microsoft.com/office/officeart/2005/8/layout/orgChart1"/>
    <dgm:cxn modelId="{06DC7C71-A49B-44EB-935C-03EB714CC1AA}" type="presParOf" srcId="{1195BFBA-54FB-4FA4-9D96-92EB02930A11}" destId="{31445DEF-95DF-43BD-914A-D6F3E0545D86}" srcOrd="9" destOrd="0" presId="urn:microsoft.com/office/officeart/2005/8/layout/orgChart1"/>
    <dgm:cxn modelId="{B5AE2180-C0C4-400E-B74F-8C0542437DB9}" type="presParOf" srcId="{31445DEF-95DF-43BD-914A-D6F3E0545D86}" destId="{5EDBE3FB-59F9-41A3-84CB-8B161AFA3C4A}" srcOrd="0" destOrd="0" presId="urn:microsoft.com/office/officeart/2005/8/layout/orgChart1"/>
    <dgm:cxn modelId="{5263F307-CDEF-4689-8F84-88B26FD4EE39}" type="presParOf" srcId="{5EDBE3FB-59F9-41A3-84CB-8B161AFA3C4A}" destId="{9CC5C9AD-34DC-4A28-B7CF-035C42C0B745}" srcOrd="0" destOrd="0" presId="urn:microsoft.com/office/officeart/2005/8/layout/orgChart1"/>
    <dgm:cxn modelId="{918570CA-5EA0-4657-86FE-1AE31E42DDAB}" type="presParOf" srcId="{5EDBE3FB-59F9-41A3-84CB-8B161AFA3C4A}" destId="{08AB308B-F406-473D-804B-8A62A6C17D1D}" srcOrd="1" destOrd="0" presId="urn:microsoft.com/office/officeart/2005/8/layout/orgChart1"/>
    <dgm:cxn modelId="{3DBB05B6-1A39-4B12-AE1D-4E53ED1C02EA}" type="presParOf" srcId="{31445DEF-95DF-43BD-914A-D6F3E0545D86}" destId="{F14C3137-0A37-45F9-B8D2-CC87D91DCDA7}" srcOrd="1" destOrd="0" presId="urn:microsoft.com/office/officeart/2005/8/layout/orgChart1"/>
    <dgm:cxn modelId="{D476DE72-F2D5-43DF-B268-56830555CE40}" type="presParOf" srcId="{31445DEF-95DF-43BD-914A-D6F3E0545D86}" destId="{180DFE4F-8CE9-4CAE-B1DC-093653C5B1DA}" srcOrd="2" destOrd="0" presId="urn:microsoft.com/office/officeart/2005/8/layout/orgChart1"/>
    <dgm:cxn modelId="{9385C419-4574-45C6-8F40-D96703115CC2}" type="presParOf" srcId="{1195BFBA-54FB-4FA4-9D96-92EB02930A11}" destId="{C329F944-C606-42FF-9E54-A557880EA514}" srcOrd="10" destOrd="0" presId="urn:microsoft.com/office/officeart/2005/8/layout/orgChart1"/>
    <dgm:cxn modelId="{547D4838-ADFD-4280-B491-8233632FDFD0}" type="presParOf" srcId="{1195BFBA-54FB-4FA4-9D96-92EB02930A11}" destId="{72446F3F-770C-479A-9D2A-9F6FC3FCDFDB}" srcOrd="11" destOrd="0" presId="urn:microsoft.com/office/officeart/2005/8/layout/orgChart1"/>
    <dgm:cxn modelId="{09F1C851-82C3-4FC2-9642-907F1074479B}" type="presParOf" srcId="{72446F3F-770C-479A-9D2A-9F6FC3FCDFDB}" destId="{4D9066FB-0B69-4D2E-9BEB-10D13CF5D0D7}" srcOrd="0" destOrd="0" presId="urn:microsoft.com/office/officeart/2005/8/layout/orgChart1"/>
    <dgm:cxn modelId="{AFF52545-48C5-489F-824F-D55EEA230BF1}" type="presParOf" srcId="{4D9066FB-0B69-4D2E-9BEB-10D13CF5D0D7}" destId="{972469F8-2A7E-457A-908F-16637E128D86}" srcOrd="0" destOrd="0" presId="urn:microsoft.com/office/officeart/2005/8/layout/orgChart1"/>
    <dgm:cxn modelId="{3A3AA592-9016-4200-BAA9-1C197BA3B65F}" type="presParOf" srcId="{4D9066FB-0B69-4D2E-9BEB-10D13CF5D0D7}" destId="{BE251D82-079E-45FA-BFF5-3CF1BDF126B5}" srcOrd="1" destOrd="0" presId="urn:microsoft.com/office/officeart/2005/8/layout/orgChart1"/>
    <dgm:cxn modelId="{AF54B301-1D06-4AD7-8FD0-F3E680110625}" type="presParOf" srcId="{72446F3F-770C-479A-9D2A-9F6FC3FCDFDB}" destId="{8B756219-C970-46BE-B37A-56D838CAA01A}" srcOrd="1" destOrd="0" presId="urn:microsoft.com/office/officeart/2005/8/layout/orgChart1"/>
    <dgm:cxn modelId="{188B4F10-100E-4444-8292-D5B8CC43BE24}" type="presParOf" srcId="{72446F3F-770C-479A-9D2A-9F6FC3FCDFDB}" destId="{2B859E39-688A-476C-B82F-C092D42F2279}" srcOrd="2" destOrd="0" presId="urn:microsoft.com/office/officeart/2005/8/layout/orgChart1"/>
    <dgm:cxn modelId="{3DAD8F00-8296-4A0A-B6CA-52AE32E8FEB7}" type="presParOf" srcId="{9C6265C3-570C-4145-9422-CB05DFFAC9F5}" destId="{B64BA38C-B315-4933-B520-87C9997E519C}" srcOrd="2" destOrd="0" presId="urn:microsoft.com/office/officeart/2005/8/layout/orgChar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9F944-C606-42FF-9E54-A557880EA514}">
      <dsp:nvSpPr>
        <dsp:cNvPr id="0" name=""/>
        <dsp:cNvSpPr/>
      </dsp:nvSpPr>
      <dsp:spPr>
        <a:xfrm>
          <a:off x="5024394" y="685484"/>
          <a:ext cx="4208813" cy="278934"/>
        </a:xfrm>
        <a:custGeom>
          <a:avLst/>
          <a:gdLst/>
          <a:ahLst/>
          <a:cxnLst/>
          <a:rect l="0" t="0" r="0" b="0"/>
          <a:pathLst>
            <a:path>
              <a:moveTo>
                <a:pt x="0" y="0"/>
              </a:moveTo>
              <a:lnTo>
                <a:pt x="0" y="152872"/>
              </a:lnTo>
              <a:lnTo>
                <a:pt x="4208813" y="152872"/>
              </a:lnTo>
              <a:lnTo>
                <a:pt x="4208813" y="278934"/>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0312F-A709-46A7-8F08-4B8A5AB110EE}">
      <dsp:nvSpPr>
        <dsp:cNvPr id="0" name=""/>
        <dsp:cNvSpPr/>
      </dsp:nvSpPr>
      <dsp:spPr>
        <a:xfrm>
          <a:off x="5024394" y="685484"/>
          <a:ext cx="2500863" cy="277871"/>
        </a:xfrm>
        <a:custGeom>
          <a:avLst/>
          <a:gdLst/>
          <a:ahLst/>
          <a:cxnLst/>
          <a:rect l="0" t="0" r="0" b="0"/>
          <a:pathLst>
            <a:path>
              <a:moveTo>
                <a:pt x="0" y="0"/>
              </a:moveTo>
              <a:lnTo>
                <a:pt x="0" y="151809"/>
              </a:lnTo>
              <a:lnTo>
                <a:pt x="2500863" y="151809"/>
              </a:lnTo>
              <a:lnTo>
                <a:pt x="2500863" y="27787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394A52-D56F-4301-8B45-ED7453429589}">
      <dsp:nvSpPr>
        <dsp:cNvPr id="0" name=""/>
        <dsp:cNvSpPr/>
      </dsp:nvSpPr>
      <dsp:spPr>
        <a:xfrm>
          <a:off x="5024394" y="685484"/>
          <a:ext cx="818917" cy="281881"/>
        </a:xfrm>
        <a:custGeom>
          <a:avLst/>
          <a:gdLst/>
          <a:ahLst/>
          <a:cxnLst/>
          <a:rect l="0" t="0" r="0" b="0"/>
          <a:pathLst>
            <a:path>
              <a:moveTo>
                <a:pt x="0" y="0"/>
              </a:moveTo>
              <a:lnTo>
                <a:pt x="0" y="155819"/>
              </a:lnTo>
              <a:lnTo>
                <a:pt x="818917" y="155819"/>
              </a:lnTo>
              <a:lnTo>
                <a:pt x="818917" y="28188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BE22B-196E-4B17-A00E-F98369AB633F}">
      <dsp:nvSpPr>
        <dsp:cNvPr id="0" name=""/>
        <dsp:cNvSpPr/>
      </dsp:nvSpPr>
      <dsp:spPr>
        <a:xfrm>
          <a:off x="4176205" y="685484"/>
          <a:ext cx="848188" cy="289091"/>
        </a:xfrm>
        <a:custGeom>
          <a:avLst/>
          <a:gdLst/>
          <a:ahLst/>
          <a:cxnLst/>
          <a:rect l="0" t="0" r="0" b="0"/>
          <a:pathLst>
            <a:path>
              <a:moveTo>
                <a:pt x="848188" y="0"/>
              </a:moveTo>
              <a:lnTo>
                <a:pt x="848188" y="163029"/>
              </a:lnTo>
              <a:lnTo>
                <a:pt x="0" y="163029"/>
              </a:lnTo>
              <a:lnTo>
                <a:pt x="0" y="28909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96440-84A1-44CF-8CDE-46261AC01B97}">
      <dsp:nvSpPr>
        <dsp:cNvPr id="0" name=""/>
        <dsp:cNvSpPr/>
      </dsp:nvSpPr>
      <dsp:spPr>
        <a:xfrm>
          <a:off x="2404755" y="685484"/>
          <a:ext cx="2619638" cy="276046"/>
        </a:xfrm>
        <a:custGeom>
          <a:avLst/>
          <a:gdLst/>
          <a:ahLst/>
          <a:cxnLst/>
          <a:rect l="0" t="0" r="0" b="0"/>
          <a:pathLst>
            <a:path>
              <a:moveTo>
                <a:pt x="2619638" y="0"/>
              </a:moveTo>
              <a:lnTo>
                <a:pt x="2619638" y="149984"/>
              </a:lnTo>
              <a:lnTo>
                <a:pt x="0" y="149984"/>
              </a:lnTo>
              <a:lnTo>
                <a:pt x="0" y="276046"/>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729C71-A875-4FF1-AA90-93753D1C8FAF}">
      <dsp:nvSpPr>
        <dsp:cNvPr id="0" name=""/>
        <dsp:cNvSpPr/>
      </dsp:nvSpPr>
      <dsp:spPr>
        <a:xfrm>
          <a:off x="712941" y="685484"/>
          <a:ext cx="4311452" cy="278790"/>
        </a:xfrm>
        <a:custGeom>
          <a:avLst/>
          <a:gdLst/>
          <a:ahLst/>
          <a:cxnLst/>
          <a:rect l="0" t="0" r="0" b="0"/>
          <a:pathLst>
            <a:path>
              <a:moveTo>
                <a:pt x="4311452" y="0"/>
              </a:moveTo>
              <a:lnTo>
                <a:pt x="4311452" y="152728"/>
              </a:lnTo>
              <a:lnTo>
                <a:pt x="0" y="152728"/>
              </a:lnTo>
              <a:lnTo>
                <a:pt x="0" y="278790"/>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190B5-F400-4BB3-A978-1C1546461E0D}">
      <dsp:nvSpPr>
        <dsp:cNvPr id="0" name=""/>
        <dsp:cNvSpPr/>
      </dsp:nvSpPr>
      <dsp:spPr>
        <a:xfrm>
          <a:off x="4327132" y="0"/>
          <a:ext cx="1394523" cy="685484"/>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Frontier Technologies</a:t>
          </a:r>
          <a:b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b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and Initiatives</a:t>
          </a:r>
          <a:endParaRPr lang="en-GB"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dsp:txBody>
      <dsp:txXfrm>
        <a:off x="4327132" y="0"/>
        <a:ext cx="1394523" cy="685484"/>
      </dsp:txXfrm>
    </dsp:sp>
    <dsp:sp modelId="{28AE444E-DBB3-4616-83C9-F91744026830}">
      <dsp:nvSpPr>
        <dsp:cNvPr id="0" name=""/>
        <dsp:cNvSpPr/>
      </dsp:nvSpPr>
      <dsp:spPr>
        <a:xfrm>
          <a:off x="0" y="964274"/>
          <a:ext cx="1425883" cy="426468"/>
        </a:xfrm>
        <a:prstGeom prst="rect">
          <a:avLst/>
        </a:prstGeom>
        <a:solidFill>
          <a:schemeClr val="accent2"/>
        </a:solid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Collaborations and Partnerships</a:t>
          </a:r>
          <a:endParaRPr lang="en-GB"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dsp:txBody>
      <dsp:txXfrm>
        <a:off x="0" y="964274"/>
        <a:ext cx="1425883" cy="426468"/>
      </dsp:txXfrm>
    </dsp:sp>
    <dsp:sp modelId="{6B9C397F-B221-4E7B-BFE9-B9234DCECF96}">
      <dsp:nvSpPr>
        <dsp:cNvPr id="0" name=""/>
        <dsp:cNvSpPr/>
      </dsp:nvSpPr>
      <dsp:spPr>
        <a:xfrm>
          <a:off x="1691814" y="961531"/>
          <a:ext cx="1425883" cy="426468"/>
        </a:xfrm>
        <a:prstGeom prst="rect">
          <a:avLst/>
        </a:prstGeom>
        <a:solidFill>
          <a:schemeClr val="accent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b="1" kern="1200">
              <a:latin typeface="Open Sans" panose="020B0606030504020204" pitchFamily="34" charset="0"/>
              <a:ea typeface="Open Sans" panose="020B0606030504020204" pitchFamily="34" charset="0"/>
              <a:cs typeface="Open Sans" panose="020B0606030504020204" pitchFamily="34" charset="0"/>
            </a:rPr>
            <a:t>Physics Software Engineering</a:t>
          </a:r>
          <a:endParaRPr lang="en-GB" sz="11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1691814" y="961531"/>
        <a:ext cx="1425883" cy="426468"/>
      </dsp:txXfrm>
    </dsp:sp>
    <dsp:sp modelId="{36BEB000-C0AA-4697-88F8-983A9542753E}">
      <dsp:nvSpPr>
        <dsp:cNvPr id="0" name=""/>
        <dsp:cNvSpPr/>
      </dsp:nvSpPr>
      <dsp:spPr>
        <a:xfrm>
          <a:off x="3463263" y="974575"/>
          <a:ext cx="1425883" cy="426468"/>
        </a:xfrm>
        <a:prstGeom prst="rect">
          <a:avLst/>
        </a:prstGeom>
        <a:solidFill>
          <a:schemeClr val="accent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b="1" kern="1200" dirty="0">
              <a:latin typeface="Open Sans" panose="020B0606030504020204" pitchFamily="34" charset="0"/>
              <a:ea typeface="Open Sans" panose="020B0606030504020204" pitchFamily="34" charset="0"/>
              <a:cs typeface="Open Sans" panose="020B0606030504020204" pitchFamily="34" charset="0"/>
            </a:rPr>
            <a:t>Computing and Data Science</a:t>
          </a:r>
        </a:p>
      </dsp:txBody>
      <dsp:txXfrm>
        <a:off x="3463263" y="974575"/>
        <a:ext cx="1425883" cy="426468"/>
      </dsp:txXfrm>
    </dsp:sp>
    <dsp:sp modelId="{67635CE3-4C6F-44CB-8109-DE58C9D23B0C}">
      <dsp:nvSpPr>
        <dsp:cNvPr id="0" name=""/>
        <dsp:cNvSpPr/>
      </dsp:nvSpPr>
      <dsp:spPr>
        <a:xfrm>
          <a:off x="5120669" y="967365"/>
          <a:ext cx="1445284" cy="413075"/>
        </a:xfrm>
        <a:prstGeom prst="rect">
          <a:avLst/>
        </a:prstGeom>
        <a:solidFill>
          <a:schemeClr val="accent3"/>
        </a:solid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Technology</a:t>
          </a:r>
          <a:br>
            <a:rPr lang="en-150"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br>
          <a:r>
            <a:rPr lang="en-150"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Infrastructures</a:t>
          </a:r>
          <a:endParaRPr lang="en-GB"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dsp:txBody>
      <dsp:txXfrm>
        <a:off x="5120669" y="967365"/>
        <a:ext cx="1445284" cy="413075"/>
      </dsp:txXfrm>
    </dsp:sp>
    <dsp:sp modelId="{9CC5C9AD-34DC-4A28-B7CF-035C42C0B745}">
      <dsp:nvSpPr>
        <dsp:cNvPr id="0" name=""/>
        <dsp:cNvSpPr/>
      </dsp:nvSpPr>
      <dsp:spPr>
        <a:xfrm>
          <a:off x="6812315" y="963355"/>
          <a:ext cx="1425883" cy="426468"/>
        </a:xfrm>
        <a:prstGeom prst="rect">
          <a:avLst/>
        </a:prstGeom>
        <a:solidFill>
          <a:schemeClr val="accent3"/>
        </a:solid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Communications</a:t>
          </a:r>
          <a:b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b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and Outreach</a:t>
          </a:r>
          <a:endParaRPr lang="en-GB"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dsp:txBody>
      <dsp:txXfrm>
        <a:off x="6812315" y="963355"/>
        <a:ext cx="1425883" cy="426468"/>
      </dsp:txXfrm>
    </dsp:sp>
    <dsp:sp modelId="{972469F8-2A7E-457A-908F-16637E128D86}">
      <dsp:nvSpPr>
        <dsp:cNvPr id="0" name=""/>
        <dsp:cNvSpPr/>
      </dsp:nvSpPr>
      <dsp:spPr>
        <a:xfrm>
          <a:off x="8417627" y="964418"/>
          <a:ext cx="1631160" cy="426468"/>
        </a:xfrm>
        <a:prstGeom prst="rect">
          <a:avLst/>
        </a:prstGeom>
        <a:solidFill>
          <a:schemeClr val="accent3"/>
        </a:solid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b="1" kern="1200">
              <a:solidFill>
                <a:prstClr val="white"/>
              </a:solidFill>
              <a:latin typeface="Open Sans" panose="020B0606030504020204" pitchFamily="34" charset="0"/>
              <a:ea typeface="Open Sans" panose="020B0606030504020204" pitchFamily="34" charset="0"/>
              <a:cs typeface="Open Sans" panose="020B0606030504020204" pitchFamily="34" charset="0"/>
            </a:rPr>
            <a:t>Learning and Education</a:t>
          </a:r>
          <a:endParaRPr lang="en-GB" sz="11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endParaRPr>
        </a:p>
      </dsp:txBody>
      <dsp:txXfrm>
        <a:off x="8417627" y="964418"/>
        <a:ext cx="1631160" cy="4264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9" name="Google Shape;6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a:extLst>
            <a:ext uri="{FF2B5EF4-FFF2-40B4-BE49-F238E27FC236}">
              <a16:creationId xmlns:a16="http://schemas.microsoft.com/office/drawing/2014/main" id="{168E1467-D216-971B-A4BA-267A8B589721}"/>
            </a:ext>
          </a:extLst>
        </p:cNvPr>
        <p:cNvGrpSpPr/>
        <p:nvPr/>
      </p:nvGrpSpPr>
      <p:grpSpPr>
        <a:xfrm>
          <a:off x="0" y="0"/>
          <a:ext cx="0" cy="0"/>
          <a:chOff x="0" y="0"/>
          <a:chExt cx="0" cy="0"/>
        </a:xfrm>
      </p:grpSpPr>
      <p:sp>
        <p:nvSpPr>
          <p:cNvPr id="76" name="Google Shape;76;p2:notes">
            <a:extLst>
              <a:ext uri="{FF2B5EF4-FFF2-40B4-BE49-F238E27FC236}">
                <a16:creationId xmlns:a16="http://schemas.microsoft.com/office/drawing/2014/main" id="{8C2374EC-C9F6-60A8-C892-245D5DBF987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 name="Google Shape;77;p2:notes">
            <a:extLst>
              <a:ext uri="{FF2B5EF4-FFF2-40B4-BE49-F238E27FC236}">
                <a16:creationId xmlns:a16="http://schemas.microsoft.com/office/drawing/2014/main" id="{7EECF411-587C-DE7B-477D-2829EA3603B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80222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a:extLst>
            <a:ext uri="{FF2B5EF4-FFF2-40B4-BE49-F238E27FC236}">
              <a16:creationId xmlns:a16="http://schemas.microsoft.com/office/drawing/2014/main" id="{0351A0D7-6ED7-BD99-9168-9C67C2D81D25}"/>
            </a:ext>
          </a:extLst>
        </p:cNvPr>
        <p:cNvGrpSpPr/>
        <p:nvPr/>
      </p:nvGrpSpPr>
      <p:grpSpPr>
        <a:xfrm>
          <a:off x="0" y="0"/>
          <a:ext cx="0" cy="0"/>
          <a:chOff x="0" y="0"/>
          <a:chExt cx="0" cy="0"/>
        </a:xfrm>
      </p:grpSpPr>
      <p:sp>
        <p:nvSpPr>
          <p:cNvPr id="76" name="Google Shape;76;p2:notes">
            <a:extLst>
              <a:ext uri="{FF2B5EF4-FFF2-40B4-BE49-F238E27FC236}">
                <a16:creationId xmlns:a16="http://schemas.microsoft.com/office/drawing/2014/main" id="{0F0F3917-DDBE-1826-F387-084DE07C617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 name="Google Shape;77;p2:notes">
            <a:extLst>
              <a:ext uri="{FF2B5EF4-FFF2-40B4-BE49-F238E27FC236}">
                <a16:creationId xmlns:a16="http://schemas.microsoft.com/office/drawing/2014/main" id="{40F21DD9-511D-9E00-FFE4-6346F15A88E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35365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a:extLst>
            <a:ext uri="{FF2B5EF4-FFF2-40B4-BE49-F238E27FC236}">
              <a16:creationId xmlns:a16="http://schemas.microsoft.com/office/drawing/2014/main" id="{7A6770EA-2CB2-CDE0-FCFD-868262A0872D}"/>
            </a:ext>
          </a:extLst>
        </p:cNvPr>
        <p:cNvGrpSpPr/>
        <p:nvPr/>
      </p:nvGrpSpPr>
      <p:grpSpPr>
        <a:xfrm>
          <a:off x="0" y="0"/>
          <a:ext cx="0" cy="0"/>
          <a:chOff x="0" y="0"/>
          <a:chExt cx="0" cy="0"/>
        </a:xfrm>
      </p:grpSpPr>
      <p:sp>
        <p:nvSpPr>
          <p:cNvPr id="76" name="Google Shape;76;p2:notes">
            <a:extLst>
              <a:ext uri="{FF2B5EF4-FFF2-40B4-BE49-F238E27FC236}">
                <a16:creationId xmlns:a16="http://schemas.microsoft.com/office/drawing/2014/main" id="{7BDFA73F-9721-F6EB-CAD4-D39A62E7D79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 name="Google Shape;77;p2:notes">
            <a:extLst>
              <a:ext uri="{FF2B5EF4-FFF2-40B4-BE49-F238E27FC236}">
                <a16:creationId xmlns:a16="http://schemas.microsoft.com/office/drawing/2014/main" id="{3E54FC0A-1F8C-320C-0682-A01773DDC4C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49294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a:extLst>
            <a:ext uri="{FF2B5EF4-FFF2-40B4-BE49-F238E27FC236}">
              <a16:creationId xmlns:a16="http://schemas.microsoft.com/office/drawing/2014/main" id="{058B4776-B2D4-C6F6-07B6-C639CB70BC03}"/>
            </a:ext>
          </a:extLst>
        </p:cNvPr>
        <p:cNvGrpSpPr/>
        <p:nvPr/>
      </p:nvGrpSpPr>
      <p:grpSpPr>
        <a:xfrm>
          <a:off x="0" y="0"/>
          <a:ext cx="0" cy="0"/>
          <a:chOff x="0" y="0"/>
          <a:chExt cx="0" cy="0"/>
        </a:xfrm>
      </p:grpSpPr>
      <p:sp>
        <p:nvSpPr>
          <p:cNvPr id="76" name="Google Shape;76;p2:notes">
            <a:extLst>
              <a:ext uri="{FF2B5EF4-FFF2-40B4-BE49-F238E27FC236}">
                <a16:creationId xmlns:a16="http://schemas.microsoft.com/office/drawing/2014/main" id="{6C0262A5-4E6E-E382-533A-C9CA3819CFD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7" name="Google Shape;77;p2:notes">
            <a:extLst>
              <a:ext uri="{FF2B5EF4-FFF2-40B4-BE49-F238E27FC236}">
                <a16:creationId xmlns:a16="http://schemas.microsoft.com/office/drawing/2014/main" id="{D55CDE83-D6E8-74B2-873C-7840759810B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9997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a:extLst>
            <a:ext uri="{FF2B5EF4-FFF2-40B4-BE49-F238E27FC236}">
              <a16:creationId xmlns:a16="http://schemas.microsoft.com/office/drawing/2014/main" id="{E5C7189E-2AB7-AC3A-475F-57C05814798E}"/>
            </a:ext>
          </a:extLst>
        </p:cNvPr>
        <p:cNvGrpSpPr/>
        <p:nvPr/>
      </p:nvGrpSpPr>
      <p:grpSpPr>
        <a:xfrm>
          <a:off x="0" y="0"/>
          <a:ext cx="0" cy="0"/>
          <a:chOff x="0" y="0"/>
          <a:chExt cx="0" cy="0"/>
        </a:xfrm>
      </p:grpSpPr>
      <p:sp>
        <p:nvSpPr>
          <p:cNvPr id="76" name="Google Shape;76;p2:notes">
            <a:extLst>
              <a:ext uri="{FF2B5EF4-FFF2-40B4-BE49-F238E27FC236}">
                <a16:creationId xmlns:a16="http://schemas.microsoft.com/office/drawing/2014/main" id="{8BF7978B-5F7D-3890-EE09-D37AAF4AB09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 name="Google Shape;77;p2:notes">
            <a:extLst>
              <a:ext uri="{FF2B5EF4-FFF2-40B4-BE49-F238E27FC236}">
                <a16:creationId xmlns:a16="http://schemas.microsoft.com/office/drawing/2014/main" id="{95CF8B70-4943-FD2B-62CF-1093943F18B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12176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a:extLst>
            <a:ext uri="{FF2B5EF4-FFF2-40B4-BE49-F238E27FC236}">
              <a16:creationId xmlns:a16="http://schemas.microsoft.com/office/drawing/2014/main" id="{97A6D6B7-9590-C5AC-BE24-C259645A10BD}"/>
            </a:ext>
          </a:extLst>
        </p:cNvPr>
        <p:cNvGrpSpPr/>
        <p:nvPr/>
      </p:nvGrpSpPr>
      <p:grpSpPr>
        <a:xfrm>
          <a:off x="0" y="0"/>
          <a:ext cx="0" cy="0"/>
          <a:chOff x="0" y="0"/>
          <a:chExt cx="0" cy="0"/>
        </a:xfrm>
      </p:grpSpPr>
      <p:sp>
        <p:nvSpPr>
          <p:cNvPr id="76" name="Google Shape;76;p2:notes">
            <a:extLst>
              <a:ext uri="{FF2B5EF4-FFF2-40B4-BE49-F238E27FC236}">
                <a16:creationId xmlns:a16="http://schemas.microsoft.com/office/drawing/2014/main" id="{EF9D12F7-BECD-F3CD-1987-CD26C18C45F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 name="Google Shape;77;p2:notes">
            <a:extLst>
              <a:ext uri="{FF2B5EF4-FFF2-40B4-BE49-F238E27FC236}">
                <a16:creationId xmlns:a16="http://schemas.microsoft.com/office/drawing/2014/main" id="{EB2127C4-BB34-677B-E1DE-FC7ECC44765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6042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30fcd846af9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30fcd846af9_2_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4" name="Google Shape;94;g30fcd846af9_2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Font typeface="Arial"/>
              <a:buNone/>
            </a:pPr>
            <a:fld id="{00000000-1234-1234-1234-123412341234}" type="slidenum">
              <a:rPr lang="en"/>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6"/>
        <p:cNvGrpSpPr/>
        <p:nvPr/>
      </p:nvGrpSpPr>
      <p:grpSpPr>
        <a:xfrm>
          <a:off x="0" y="0"/>
          <a:ext cx="0" cy="0"/>
          <a:chOff x="0" y="0"/>
          <a:chExt cx="0" cy="0"/>
        </a:xfrm>
      </p:grpSpPr>
      <p:sp>
        <p:nvSpPr>
          <p:cNvPr id="787" name="Google Shape;787;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88" name="Google Shape;78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g30adf175cba_0_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575" name="Google Shape;575;g30adf175cb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635256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blipFill>
          <a:blip r:embed="rId2">
            <a:alphaModFix/>
          </a:blip>
          <a:stretch>
            <a:fillRect/>
          </a:stretch>
        </a:blipFill>
        <a:effectLst/>
      </p:bgPr>
    </p:bg>
    <p:spTree>
      <p:nvGrpSpPr>
        <p:cNvPr id="1" name="Shape 10"/>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18"/>
          <p:cNvSpPr txBox="1">
            <a:spLocks noGrp="1"/>
          </p:cNvSpPr>
          <p:nvPr>
            <p:ph type="ftr" idx="11"/>
          </p:nvPr>
        </p:nvSpPr>
        <p:spPr>
          <a:xfrm>
            <a:off x="3759120" y="6531933"/>
            <a:ext cx="5872560" cy="249923"/>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rgbClr val="373F90"/>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8"/>
          <p:cNvSpPr txBox="1">
            <a:spLocks noGrp="1"/>
          </p:cNvSpPr>
          <p:nvPr>
            <p:ph type="sldNum" idx="12"/>
          </p:nvPr>
        </p:nvSpPr>
        <p:spPr>
          <a:xfrm>
            <a:off x="11525122" y="6532608"/>
            <a:ext cx="356872" cy="249923"/>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1pPr>
            <a:lvl2pPr marL="0" marR="0" lvl="1"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2pPr>
            <a:lvl3pPr marL="0" marR="0" lvl="2"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3pPr>
            <a:lvl4pPr marL="0" marR="0" lvl="3"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4pPr>
            <a:lvl5pPr marL="0" marR="0" lvl="4"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5pPr>
            <a:lvl6pPr marL="0" marR="0" lvl="5"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6pPr>
            <a:lvl7pPr marL="0" marR="0" lvl="6"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7pPr>
            <a:lvl8pPr marL="0" marR="0" lvl="7"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8pPr>
            <a:lvl9pPr marL="0" marR="0" lvl="8"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9pPr>
          </a:lstStyle>
          <a:p>
            <a:pPr marL="0" lvl="0" indent="0" algn="ctr" rtl="0">
              <a:spcBef>
                <a:spcPts val="0"/>
              </a:spcBef>
              <a:spcAft>
                <a:spcPts val="0"/>
              </a:spcAft>
              <a:buNone/>
            </a:pPr>
            <a:fld id="{00000000-1234-1234-1234-123412341234}" type="slidenum">
              <a:rPr lang="en-GB"/>
              <a:t>‹#›</a:t>
            </a:fld>
            <a:endParaRPr/>
          </a:p>
        </p:txBody>
      </p:sp>
      <p:pic>
        <p:nvPicPr>
          <p:cNvPr id="14" name="Google Shape;14;p18"/>
          <p:cNvPicPr preferRelativeResize="0"/>
          <p:nvPr/>
        </p:nvPicPr>
        <p:blipFill rotWithShape="1">
          <a:blip r:embed="rId3">
            <a:alphaModFix/>
          </a:blip>
          <a:srcRect/>
          <a:stretch/>
        </p:blipFill>
        <p:spPr>
          <a:xfrm>
            <a:off x="179282" y="6434813"/>
            <a:ext cx="1166758" cy="36743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p:cSld name="Title Slide">
    <p:bg>
      <p:bgPr>
        <a:blipFill>
          <a:blip r:embed="rId2">
            <a:alphaModFix/>
          </a:blip>
          <a:stretch>
            <a:fillRect/>
          </a:stretch>
        </a:blipFill>
        <a:effectLst/>
      </p:bgPr>
    </p:bg>
    <p:spTree>
      <p:nvGrpSpPr>
        <p:cNvPr id="1" name="Shape 62"/>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63"/>
        <p:cNvGrpSpPr/>
        <p:nvPr/>
      </p:nvGrpSpPr>
      <p:grpSpPr>
        <a:xfrm>
          <a:off x="0" y="0"/>
          <a:ext cx="0" cy="0"/>
          <a:chOff x="0" y="0"/>
          <a:chExt cx="0" cy="0"/>
        </a:xfrm>
      </p:grpSpPr>
      <p:pic>
        <p:nvPicPr>
          <p:cNvPr id="64" name="Google Shape;64;p21"/>
          <p:cNvPicPr preferRelativeResize="0"/>
          <p:nvPr/>
        </p:nvPicPr>
        <p:blipFill rotWithShape="1">
          <a:blip r:embed="rId2">
            <a:alphaModFix/>
          </a:blip>
          <a:srcRect/>
          <a:stretch/>
        </p:blipFill>
        <p:spPr>
          <a:xfrm>
            <a:off x="179282" y="6434813"/>
            <a:ext cx="1166758" cy="367432"/>
          </a:xfrm>
          <a:prstGeom prst="rect">
            <a:avLst/>
          </a:prstGeom>
          <a:noFill/>
          <a:ln>
            <a:noFill/>
          </a:ln>
        </p:spPr>
      </p:pic>
      <p:sp>
        <p:nvSpPr>
          <p:cNvPr id="65" name="Google Shape;65;p21"/>
          <p:cNvSpPr txBox="1">
            <a:spLocks noGrp="1"/>
          </p:cNvSpPr>
          <p:nvPr>
            <p:ph type="ftr" idx="11"/>
          </p:nvPr>
        </p:nvSpPr>
        <p:spPr>
          <a:xfrm>
            <a:off x="2772381" y="6493567"/>
            <a:ext cx="6647238" cy="249923"/>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6" name="Google Shape;66;p21"/>
          <p:cNvSpPr txBox="1">
            <a:spLocks noGrp="1"/>
          </p:cNvSpPr>
          <p:nvPr>
            <p:ph type="sldNum" idx="12"/>
          </p:nvPr>
        </p:nvSpPr>
        <p:spPr>
          <a:xfrm>
            <a:off x="11525122" y="6493567"/>
            <a:ext cx="356872" cy="249923"/>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1pPr>
            <a:lvl2pPr marL="0" marR="0" lvl="1"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2pPr>
            <a:lvl3pPr marL="0" marR="0" lvl="2"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3pPr>
            <a:lvl4pPr marL="0" marR="0" lvl="3"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4pPr>
            <a:lvl5pPr marL="0" marR="0" lvl="4"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5pPr>
            <a:lvl6pPr marL="0" marR="0" lvl="5"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6pPr>
            <a:lvl7pPr marL="0" marR="0" lvl="6"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7pPr>
            <a:lvl8pPr marL="0" marR="0" lvl="7"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8pPr>
            <a:lvl9pPr marL="0" marR="0" lvl="8"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9pPr>
          </a:lstStyle>
          <a:p>
            <a:pPr marL="0" lvl="0" indent="0" algn="ct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61"/>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61" r:id="rId1"/>
    <p:sldLayoutId id="2147483662"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diagramColors" Target="../diagrams/colors1.xml"/><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diagramLayout" Target="../diagrams/layout1.xml"/><Relationship Id="rId5" Type="http://schemas.openxmlformats.org/officeDocument/2006/relationships/image" Target="../media/image12.png"/><Relationship Id="rId10" Type="http://schemas.openxmlformats.org/officeDocument/2006/relationships/diagramData" Target="../diagrams/data1.xml"/><Relationship Id="rId4" Type="http://schemas.openxmlformats.org/officeDocument/2006/relationships/image" Target="../media/image11.png"/><Relationship Id="rId9" Type="http://schemas.openxmlformats.org/officeDocument/2006/relationships/image" Target="../media/image16.png"/><Relationship Id="rId14" Type="http://schemas.microsoft.com/office/2007/relationships/diagramDrawing" Target="../diagrams/drawing1.xml"/></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18" Type="http://schemas.openxmlformats.org/officeDocument/2006/relationships/image" Target="../media/image32.png"/><Relationship Id="rId3" Type="http://schemas.openxmlformats.org/officeDocument/2006/relationships/image" Target="../media/image17.png"/><Relationship Id="rId21" Type="http://schemas.openxmlformats.org/officeDocument/2006/relationships/image" Target="../media/image35.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1.jpg"/><Relationship Id="rId2" Type="http://schemas.openxmlformats.org/officeDocument/2006/relationships/notesSlide" Target="../notesSlides/notesSlide4.xml"/><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svg"/><Relationship Id="rId10" Type="http://schemas.openxmlformats.org/officeDocument/2006/relationships/image" Target="../media/image24.png"/><Relationship Id="rId19" Type="http://schemas.openxmlformats.org/officeDocument/2006/relationships/image" Target="../media/image33.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 Id="rId22" Type="http://schemas.openxmlformats.org/officeDocument/2006/relationships/image" Target="../media/image36.png"/></Relationships>
</file>

<file path=ppt/slides/_rels/slide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6.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39.png"/></Relationships>
</file>

<file path=ppt/slides/_rels/slide7.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41.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4.png"/><Relationship Id="rId17" Type="http://schemas.openxmlformats.org/officeDocument/2006/relationships/image" Target="../media/image56.png"/><Relationship Id="rId2" Type="http://schemas.openxmlformats.org/officeDocument/2006/relationships/notesSlide" Target="../notesSlides/notesSlide7.xml"/><Relationship Id="rId16"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image" Target="../media/image53.png"/><Relationship Id="rId5" Type="http://schemas.openxmlformats.org/officeDocument/2006/relationships/image" Target="../media/image48.png"/><Relationship Id="rId15" Type="http://schemas.openxmlformats.org/officeDocument/2006/relationships/image" Target="../media/image42.png"/><Relationship Id="rId10" Type="http://schemas.openxmlformats.org/officeDocument/2006/relationships/image" Target="../media/image45.pn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4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0"/>
        <p:cNvGrpSpPr/>
        <p:nvPr/>
      </p:nvGrpSpPr>
      <p:grpSpPr>
        <a:xfrm>
          <a:off x="0" y="0"/>
          <a:ext cx="0" cy="0"/>
          <a:chOff x="0" y="0"/>
          <a:chExt cx="0" cy="0"/>
        </a:xfrm>
      </p:grpSpPr>
      <p:sp>
        <p:nvSpPr>
          <p:cNvPr id="71" name="Google Shape;71;p1"/>
          <p:cNvSpPr txBox="1"/>
          <p:nvPr/>
        </p:nvSpPr>
        <p:spPr>
          <a:xfrm>
            <a:off x="693666" y="1407417"/>
            <a:ext cx="4530464" cy="1278633"/>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Open Sans SemiBold"/>
              <a:buNone/>
            </a:pPr>
            <a:r>
              <a:rPr lang="en-GB" sz="4800" b="1" u="none" strike="noStrike" cap="none" dirty="0">
                <a:solidFill>
                  <a:schemeClr val="lt1"/>
                </a:solidFill>
                <a:latin typeface="Open Sans ExtraBold" panose="020B0606030504020204" pitchFamily="34" charset="0"/>
                <a:ea typeface="Open Sans ExtraBold" panose="020B0606030504020204" pitchFamily="34" charset="0"/>
                <a:cs typeface="Open Sans ExtraBold" panose="020B0606030504020204" pitchFamily="34" charset="0"/>
                <a:sym typeface="Open Sans SemiBold"/>
              </a:rPr>
              <a:t>IT-FTI-CAP</a:t>
            </a:r>
            <a:endParaRPr sz="4800" b="1" u="none" strike="noStrike" cap="none" dirty="0">
              <a:solidFill>
                <a:schemeClr val="lt1"/>
              </a:solidFill>
              <a:latin typeface="Open Sans ExtraBold" panose="020B0606030504020204" pitchFamily="34" charset="0"/>
              <a:ea typeface="Open Sans ExtraBold" panose="020B0606030504020204" pitchFamily="34" charset="0"/>
              <a:cs typeface="Open Sans ExtraBold" panose="020B0606030504020204" pitchFamily="34" charset="0"/>
              <a:sym typeface="Open Sans Light"/>
            </a:endParaRPr>
          </a:p>
        </p:txBody>
      </p:sp>
      <p:pic>
        <p:nvPicPr>
          <p:cNvPr id="73" name="Google Shape;73;p1"/>
          <p:cNvPicPr preferRelativeResize="0"/>
          <p:nvPr/>
        </p:nvPicPr>
        <p:blipFill rotWithShape="1">
          <a:blip r:embed="rId4">
            <a:alphaModFix/>
          </a:blip>
          <a:srcRect/>
          <a:stretch/>
        </p:blipFill>
        <p:spPr>
          <a:xfrm>
            <a:off x="693666" y="5202054"/>
            <a:ext cx="2838669" cy="893945"/>
          </a:xfrm>
          <a:prstGeom prst="rect">
            <a:avLst/>
          </a:prstGeom>
          <a:noFill/>
          <a:ln>
            <a:noFill/>
          </a:ln>
        </p:spPr>
      </p:pic>
      <p:sp>
        <p:nvSpPr>
          <p:cNvPr id="2" name="Google Shape;71;p1">
            <a:extLst>
              <a:ext uri="{FF2B5EF4-FFF2-40B4-BE49-F238E27FC236}">
                <a16:creationId xmlns:a16="http://schemas.microsoft.com/office/drawing/2014/main" id="{5950893C-9DA6-CDCD-6454-8896B07D0703}"/>
              </a:ext>
            </a:extLst>
          </p:cNvPr>
          <p:cNvSpPr txBox="1"/>
          <p:nvPr/>
        </p:nvSpPr>
        <p:spPr>
          <a:xfrm>
            <a:off x="693666" y="2356107"/>
            <a:ext cx="4530464" cy="1278633"/>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Open Sans SemiBold"/>
              <a:buNone/>
            </a:pPr>
            <a:r>
              <a:rPr lang="en-GB" sz="3200" b="1" u="none" strike="noStrike" cap="none" dirty="0">
                <a:solidFill>
                  <a:schemeClr val="lt1"/>
                </a:solidFill>
                <a:latin typeface="Open Sans ExtraBold" panose="020B0606030504020204" pitchFamily="34" charset="0"/>
                <a:ea typeface="Open Sans ExtraBold" panose="020B0606030504020204" pitchFamily="34" charset="0"/>
                <a:cs typeface="Open Sans ExtraBold" panose="020B0606030504020204" pitchFamily="34" charset="0"/>
                <a:sym typeface="Open Sans SemiBold"/>
              </a:rPr>
              <a:t>Collaborations &amp; Partnerships</a:t>
            </a:r>
            <a:endParaRPr sz="3200" b="1" u="none" strike="noStrike" cap="none" dirty="0">
              <a:solidFill>
                <a:schemeClr val="lt1"/>
              </a:solidFill>
              <a:latin typeface="Open Sans ExtraBold" panose="020B0606030504020204" pitchFamily="34" charset="0"/>
              <a:ea typeface="Open Sans ExtraBold" panose="020B0606030504020204" pitchFamily="34" charset="0"/>
              <a:cs typeface="Open Sans ExtraBold" panose="020B0606030504020204" pitchFamily="34" charset="0"/>
              <a:sym typeface="Open Sans Light"/>
            </a:endParaRPr>
          </a:p>
        </p:txBody>
      </p:sp>
      <p:sp>
        <p:nvSpPr>
          <p:cNvPr id="3" name="Google Shape;71;p1">
            <a:extLst>
              <a:ext uri="{FF2B5EF4-FFF2-40B4-BE49-F238E27FC236}">
                <a16:creationId xmlns:a16="http://schemas.microsoft.com/office/drawing/2014/main" id="{A9BF5A28-FF27-8662-66F4-4E431EAD835F}"/>
              </a:ext>
            </a:extLst>
          </p:cNvPr>
          <p:cNvSpPr txBox="1"/>
          <p:nvPr/>
        </p:nvSpPr>
        <p:spPr>
          <a:xfrm>
            <a:off x="1041439" y="3634740"/>
            <a:ext cx="3834917" cy="543303"/>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Open Sans SemiBold"/>
              <a:buNone/>
            </a:pPr>
            <a:r>
              <a:rPr lang="en-GB" sz="2000" u="none" strike="noStrike" cap="none"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SemiBold"/>
              </a:rPr>
              <a:t>Maria Girone, Section Leader</a:t>
            </a:r>
            <a:endParaRPr sz="2000" u="none" strike="noStrike" cap="none"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8">
          <a:extLst>
            <a:ext uri="{FF2B5EF4-FFF2-40B4-BE49-F238E27FC236}">
              <a16:creationId xmlns:a16="http://schemas.microsoft.com/office/drawing/2014/main" id="{45770BA6-51E6-3896-FEC2-FC046B084A64}"/>
            </a:ext>
          </a:extLst>
        </p:cNvPr>
        <p:cNvGrpSpPr/>
        <p:nvPr/>
      </p:nvGrpSpPr>
      <p:grpSpPr>
        <a:xfrm>
          <a:off x="0" y="0"/>
          <a:ext cx="0" cy="0"/>
          <a:chOff x="0" y="0"/>
          <a:chExt cx="0" cy="0"/>
        </a:xfrm>
      </p:grpSpPr>
      <p:sp>
        <p:nvSpPr>
          <p:cNvPr id="94" name="Google Shape;94;p2">
            <a:extLst>
              <a:ext uri="{FF2B5EF4-FFF2-40B4-BE49-F238E27FC236}">
                <a16:creationId xmlns:a16="http://schemas.microsoft.com/office/drawing/2014/main" id="{DDD31E2C-6599-FA94-5484-BF48BDE3B3AD}"/>
              </a:ext>
            </a:extLst>
          </p:cNvPr>
          <p:cNvSpPr txBox="1">
            <a:spLocks noGrp="1"/>
          </p:cNvSpPr>
          <p:nvPr>
            <p:ph type="sldNum" idx="12"/>
          </p:nvPr>
        </p:nvSpPr>
        <p:spPr>
          <a:xfrm>
            <a:off x="11525122" y="6475058"/>
            <a:ext cx="357000" cy="2499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000"/>
              <a:buNone/>
            </a:pPr>
            <a:fld id="{00000000-1234-1234-1234-123412341234}" type="slidenum">
              <a:rPr lang="en-GB"/>
              <a:t>10</a:t>
            </a:fld>
            <a:endParaRPr/>
          </a:p>
        </p:txBody>
      </p:sp>
      <p:sp>
        <p:nvSpPr>
          <p:cNvPr id="2" name="Google Shape;71;p1">
            <a:extLst>
              <a:ext uri="{FF2B5EF4-FFF2-40B4-BE49-F238E27FC236}">
                <a16:creationId xmlns:a16="http://schemas.microsoft.com/office/drawing/2014/main" id="{A61433A7-EEFC-D08A-0B13-69D393854B5A}"/>
              </a:ext>
            </a:extLst>
          </p:cNvPr>
          <p:cNvSpPr txBox="1"/>
          <p:nvPr/>
        </p:nvSpPr>
        <p:spPr>
          <a:xfrm>
            <a:off x="4734048" y="6408537"/>
            <a:ext cx="2723904" cy="38294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Open Sans SemiBold"/>
              <a:buNone/>
            </a:pPr>
            <a:r>
              <a:rPr lang="en-GB"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SemiBold"/>
              </a:rPr>
              <a:t>IT-FTI Group Meeting – December 2024</a:t>
            </a:r>
            <a:endParaRPr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Light"/>
            </a:endParaRPr>
          </a:p>
        </p:txBody>
      </p:sp>
      <p:sp>
        <p:nvSpPr>
          <p:cNvPr id="5" name="Google Shape;88;p19">
            <a:extLst>
              <a:ext uri="{FF2B5EF4-FFF2-40B4-BE49-F238E27FC236}">
                <a16:creationId xmlns:a16="http://schemas.microsoft.com/office/drawing/2014/main" id="{955BDD56-995E-F918-91E0-19817DC11FFA}"/>
              </a:ext>
            </a:extLst>
          </p:cNvPr>
          <p:cNvSpPr txBox="1">
            <a:spLocks/>
          </p:cNvSpPr>
          <p:nvPr/>
        </p:nvSpPr>
        <p:spPr>
          <a:xfrm>
            <a:off x="507066" y="2434946"/>
            <a:ext cx="5326800" cy="2777454"/>
          </a:xfrm>
          <a:prstGeom prst="rect">
            <a:avLst/>
          </a:prstGeom>
        </p:spPr>
        <p:txBody>
          <a:bodyPr spcFirstLastPara="1" wrap="square" lIns="121900" tIns="121900" rIns="121900" bIns="121900" anchor="t" anchorCtr="0">
            <a:normAutofit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chemeClr val="dk1"/>
              </a:buClr>
              <a:buSzPts val="1100"/>
            </a:pPr>
            <a:r>
              <a:rPr lang="en-GB" dirty="0">
                <a:solidFill>
                  <a:srgbClr val="002060"/>
                </a:solidFill>
                <a:latin typeface="Open Sans"/>
                <a:ea typeface="Open Sans"/>
                <a:cs typeface="Open Sans"/>
                <a:sym typeface="Open Sans"/>
              </a:rPr>
              <a:t>EuroHPC JU is a joint initiative between the EU, European countries and private partners to develop a World Class Supercomputing Ecosystem in Europe</a:t>
            </a:r>
          </a:p>
          <a:p>
            <a:pPr>
              <a:buClr>
                <a:schemeClr val="dk1"/>
              </a:buClr>
              <a:buSzPts val="1100"/>
            </a:pPr>
            <a:endParaRPr lang="en-GB" dirty="0">
              <a:solidFill>
                <a:srgbClr val="002060"/>
              </a:solidFill>
              <a:latin typeface="Open Sans"/>
              <a:ea typeface="Open Sans"/>
              <a:cs typeface="Open Sans"/>
              <a:sym typeface="Open Sans"/>
            </a:endParaRPr>
          </a:p>
          <a:p>
            <a:pPr>
              <a:buClr>
                <a:schemeClr val="dk1"/>
              </a:buClr>
              <a:buSzPts val="1100"/>
            </a:pPr>
            <a:r>
              <a:rPr lang="en-GB" dirty="0">
                <a:solidFill>
                  <a:srgbClr val="002060"/>
                </a:solidFill>
                <a:latin typeface="Open Sans"/>
                <a:ea typeface="Open Sans"/>
                <a:cs typeface="Open Sans"/>
                <a:sym typeface="Open Sans"/>
              </a:rPr>
              <a:t>EuroHPC JU manage the access time (from 35% for petascale systems up to 50% of pre-exascale systems total capacity) of EuroHPC supercomputers</a:t>
            </a:r>
          </a:p>
          <a:p>
            <a:pPr>
              <a:buClr>
                <a:schemeClr val="dk1"/>
              </a:buClr>
              <a:buSzPts val="1100"/>
            </a:pPr>
            <a:endParaRPr lang="en-GB" dirty="0">
              <a:solidFill>
                <a:srgbClr val="002060"/>
              </a:solidFill>
              <a:latin typeface="Open Sans"/>
              <a:ea typeface="Open Sans"/>
              <a:cs typeface="Open Sans"/>
              <a:sym typeface="Open Sans"/>
            </a:endParaRPr>
          </a:p>
          <a:p>
            <a:pPr>
              <a:buClr>
                <a:schemeClr val="dk1"/>
              </a:buClr>
              <a:buSzPts val="1100"/>
            </a:pPr>
            <a:endParaRPr lang="en-GB" dirty="0">
              <a:solidFill>
                <a:srgbClr val="002060"/>
              </a:solidFill>
              <a:latin typeface="Open Sans"/>
              <a:ea typeface="Open Sans"/>
              <a:cs typeface="Open Sans"/>
              <a:sym typeface="Open Sans"/>
            </a:endParaRPr>
          </a:p>
          <a:p>
            <a:pPr>
              <a:buClr>
                <a:schemeClr val="dk1"/>
              </a:buClr>
              <a:buSzPts val="1100"/>
            </a:pPr>
            <a:r>
              <a:rPr lang="en-GB" dirty="0">
                <a:solidFill>
                  <a:srgbClr val="002060"/>
                </a:solidFill>
                <a:latin typeface="Open Sans"/>
                <a:ea typeface="Open Sans"/>
                <a:cs typeface="Open Sans"/>
                <a:sym typeface="Open Sans"/>
              </a:rPr>
              <a:t>Researchers from academia, research institutes, public authorities, and industry can apply for access to computing time on EuroHPC supercomputers.</a:t>
            </a:r>
          </a:p>
          <a:p>
            <a:pPr>
              <a:spcAft>
                <a:spcPts val="1600"/>
              </a:spcAft>
            </a:pPr>
            <a:endParaRPr lang="en-GB" sz="1600" dirty="0">
              <a:solidFill>
                <a:schemeClr val="dk1"/>
              </a:solidFill>
              <a:latin typeface="Open Sans"/>
              <a:ea typeface="Open Sans"/>
              <a:cs typeface="Open Sans"/>
              <a:sym typeface="Open Sans"/>
            </a:endParaRPr>
          </a:p>
        </p:txBody>
      </p:sp>
      <p:pic>
        <p:nvPicPr>
          <p:cNvPr id="6" name="Google Shape;89;p19">
            <a:extLst>
              <a:ext uri="{FF2B5EF4-FFF2-40B4-BE49-F238E27FC236}">
                <a16:creationId xmlns:a16="http://schemas.microsoft.com/office/drawing/2014/main" id="{8B626500-C5D5-8715-5480-51DBD3BBDC1F}"/>
              </a:ext>
            </a:extLst>
          </p:cNvPr>
          <p:cNvPicPr preferRelativeResize="0"/>
          <p:nvPr/>
        </p:nvPicPr>
        <p:blipFill>
          <a:blip r:embed="rId3">
            <a:alphaModFix/>
          </a:blip>
          <a:stretch>
            <a:fillRect/>
          </a:stretch>
        </p:blipFill>
        <p:spPr>
          <a:xfrm>
            <a:off x="6345933" y="3408156"/>
            <a:ext cx="5334000" cy="3000381"/>
          </a:xfrm>
          <a:prstGeom prst="rect">
            <a:avLst/>
          </a:prstGeom>
          <a:noFill/>
          <a:ln>
            <a:noFill/>
          </a:ln>
        </p:spPr>
      </p:pic>
      <p:pic>
        <p:nvPicPr>
          <p:cNvPr id="15" name="Google Shape;90;p19">
            <a:extLst>
              <a:ext uri="{FF2B5EF4-FFF2-40B4-BE49-F238E27FC236}">
                <a16:creationId xmlns:a16="http://schemas.microsoft.com/office/drawing/2014/main" id="{4B38EF42-3161-96EC-5C6C-85304D29C418}"/>
              </a:ext>
            </a:extLst>
          </p:cNvPr>
          <p:cNvPicPr preferRelativeResize="0"/>
          <p:nvPr/>
        </p:nvPicPr>
        <p:blipFill>
          <a:blip r:embed="rId4">
            <a:alphaModFix/>
          </a:blip>
          <a:stretch>
            <a:fillRect/>
          </a:stretch>
        </p:blipFill>
        <p:spPr>
          <a:xfrm>
            <a:off x="5755033" y="0"/>
            <a:ext cx="6436967" cy="3626900"/>
          </a:xfrm>
          <a:prstGeom prst="rect">
            <a:avLst/>
          </a:prstGeom>
          <a:noFill/>
          <a:ln>
            <a:noFill/>
          </a:ln>
        </p:spPr>
      </p:pic>
      <p:sp>
        <p:nvSpPr>
          <p:cNvPr id="19" name="Google Shape;879;g2ecea12dbb6_0_15">
            <a:extLst>
              <a:ext uri="{FF2B5EF4-FFF2-40B4-BE49-F238E27FC236}">
                <a16:creationId xmlns:a16="http://schemas.microsoft.com/office/drawing/2014/main" id="{FC92B8A3-5221-1F4F-A033-C1958A5C3E0F}"/>
              </a:ext>
            </a:extLst>
          </p:cNvPr>
          <p:cNvSpPr txBox="1"/>
          <p:nvPr/>
        </p:nvSpPr>
        <p:spPr>
          <a:xfrm>
            <a:off x="507066" y="1813450"/>
            <a:ext cx="3747508" cy="72516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2295B"/>
              </a:buClr>
              <a:buSzPts val="6000"/>
              <a:buFont typeface="Open Sans SemiBold"/>
              <a:buNone/>
            </a:pPr>
            <a:r>
              <a:rPr lang="en-GB" sz="4800" b="1" dirty="0">
                <a:solidFill>
                  <a:srgbClr val="22295B"/>
                </a:solidFill>
                <a:latin typeface="Open Sans" panose="020B0606030504020204" pitchFamily="34" charset="0"/>
                <a:ea typeface="Open Sans" panose="020B0606030504020204" pitchFamily="34" charset="0"/>
                <a:cs typeface="Open Sans" panose="020B0606030504020204" pitchFamily="34" charset="0"/>
                <a:sym typeface="Open Sans SemiBold"/>
              </a:rPr>
              <a:t>EuroHPC JU</a:t>
            </a:r>
            <a:endParaRPr sz="4800" b="1" u="none" strike="noStrike" cap="none" dirty="0">
              <a:solidFill>
                <a:srgbClr val="22295B"/>
              </a:solidFill>
              <a:latin typeface="Open Sans" panose="020B0606030504020204" pitchFamily="34" charset="0"/>
              <a:ea typeface="Open Sans" panose="020B0606030504020204" pitchFamily="34" charset="0"/>
              <a:cs typeface="Open Sans" panose="020B0606030504020204" pitchFamily="34" charset="0"/>
              <a:sym typeface="Open Sans SemiBold"/>
            </a:endParaRPr>
          </a:p>
        </p:txBody>
      </p:sp>
    </p:spTree>
    <p:extLst>
      <p:ext uri="{BB962C8B-B14F-4D97-AF65-F5344CB8AC3E}">
        <p14:creationId xmlns:p14="http://schemas.microsoft.com/office/powerpoint/2010/main" val="887980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8">
          <a:extLst>
            <a:ext uri="{FF2B5EF4-FFF2-40B4-BE49-F238E27FC236}">
              <a16:creationId xmlns:a16="http://schemas.microsoft.com/office/drawing/2014/main" id="{432DC980-FA40-62C3-2136-8AE37CF5592E}"/>
            </a:ext>
          </a:extLst>
        </p:cNvPr>
        <p:cNvGrpSpPr/>
        <p:nvPr/>
      </p:nvGrpSpPr>
      <p:grpSpPr>
        <a:xfrm>
          <a:off x="0" y="0"/>
          <a:ext cx="0" cy="0"/>
          <a:chOff x="0" y="0"/>
          <a:chExt cx="0" cy="0"/>
        </a:xfrm>
      </p:grpSpPr>
      <p:sp>
        <p:nvSpPr>
          <p:cNvPr id="94" name="Google Shape;94;p2">
            <a:extLst>
              <a:ext uri="{FF2B5EF4-FFF2-40B4-BE49-F238E27FC236}">
                <a16:creationId xmlns:a16="http://schemas.microsoft.com/office/drawing/2014/main" id="{74F9FB52-638A-E6D9-E45F-10E4F2E48AEE}"/>
              </a:ext>
            </a:extLst>
          </p:cNvPr>
          <p:cNvSpPr txBox="1">
            <a:spLocks noGrp="1"/>
          </p:cNvSpPr>
          <p:nvPr>
            <p:ph type="sldNum" idx="12"/>
          </p:nvPr>
        </p:nvSpPr>
        <p:spPr>
          <a:xfrm>
            <a:off x="11525122" y="6475058"/>
            <a:ext cx="357000" cy="2499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000"/>
              <a:buNone/>
            </a:pPr>
            <a:fld id="{00000000-1234-1234-1234-123412341234}" type="slidenum">
              <a:rPr lang="en-GB"/>
              <a:t>2</a:t>
            </a:fld>
            <a:endParaRPr dirty="0"/>
          </a:p>
        </p:txBody>
      </p:sp>
      <p:sp>
        <p:nvSpPr>
          <p:cNvPr id="12" name="Title 1">
            <a:extLst>
              <a:ext uri="{FF2B5EF4-FFF2-40B4-BE49-F238E27FC236}">
                <a16:creationId xmlns:a16="http://schemas.microsoft.com/office/drawing/2014/main" id="{B19C7B91-61A8-3CB2-57E7-9EA173440FDA}"/>
              </a:ext>
            </a:extLst>
          </p:cNvPr>
          <p:cNvSpPr txBox="1">
            <a:spLocks/>
          </p:cNvSpPr>
          <p:nvPr/>
        </p:nvSpPr>
        <p:spPr>
          <a:xfrm>
            <a:off x="4936294" y="4560705"/>
            <a:ext cx="462444" cy="443909"/>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4000" dirty="0">
              <a:solidFill>
                <a:srgbClr val="F18E3B"/>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2" name="Google Shape;71;p1">
            <a:extLst>
              <a:ext uri="{FF2B5EF4-FFF2-40B4-BE49-F238E27FC236}">
                <a16:creationId xmlns:a16="http://schemas.microsoft.com/office/drawing/2014/main" id="{0B70F363-B4AC-B33B-179B-87812BAC4857}"/>
              </a:ext>
            </a:extLst>
          </p:cNvPr>
          <p:cNvSpPr txBox="1"/>
          <p:nvPr/>
        </p:nvSpPr>
        <p:spPr>
          <a:xfrm>
            <a:off x="4734048" y="6408537"/>
            <a:ext cx="2723904" cy="38294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Open Sans SemiBold"/>
              <a:buNone/>
            </a:pPr>
            <a:r>
              <a:rPr lang="en-GB"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SemiBold"/>
              </a:rPr>
              <a:t>IT-FTI Group Meeting – December 2024</a:t>
            </a:r>
            <a:endParaRPr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Light"/>
            </a:endParaRPr>
          </a:p>
        </p:txBody>
      </p:sp>
      <p:sp>
        <p:nvSpPr>
          <p:cNvPr id="4" name="Title 1">
            <a:extLst>
              <a:ext uri="{FF2B5EF4-FFF2-40B4-BE49-F238E27FC236}">
                <a16:creationId xmlns:a16="http://schemas.microsoft.com/office/drawing/2014/main" id="{F1C03297-C413-6788-1CF1-C9100EBB7483}"/>
              </a:ext>
            </a:extLst>
          </p:cNvPr>
          <p:cNvSpPr txBox="1">
            <a:spLocks/>
          </p:cNvSpPr>
          <p:nvPr/>
        </p:nvSpPr>
        <p:spPr>
          <a:xfrm>
            <a:off x="818502" y="719034"/>
            <a:ext cx="8235583" cy="172196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IT-FTI-CAP</a:t>
            </a:r>
          </a:p>
          <a:p>
            <a:r>
              <a:rPr lang="en-US" sz="6000" dirty="0">
                <a:solidFill>
                  <a:srgbClr val="22295B"/>
                </a:solidFill>
                <a:latin typeface="Open Sans Light" panose="020B0306030504020204" pitchFamily="34" charset="0"/>
                <a:ea typeface="Open Sans Light" panose="020B0306030504020204" pitchFamily="34" charset="0"/>
                <a:cs typeface="Open Sans Light" panose="020B0306030504020204" pitchFamily="34" charset="0"/>
              </a:rPr>
              <a:t>Functional Overview</a:t>
            </a:r>
            <a:endParaRPr lang="en-US" sz="4800" dirty="0">
              <a:solidFill>
                <a:srgbClr val="22295B"/>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Title 2">
            <a:extLst>
              <a:ext uri="{FF2B5EF4-FFF2-40B4-BE49-F238E27FC236}">
                <a16:creationId xmlns:a16="http://schemas.microsoft.com/office/drawing/2014/main" id="{2B4531C9-E773-D120-EC6B-0D6B9846E943}"/>
              </a:ext>
            </a:extLst>
          </p:cNvPr>
          <p:cNvSpPr txBox="1">
            <a:spLocks/>
          </p:cNvSpPr>
          <p:nvPr/>
        </p:nvSpPr>
        <p:spPr>
          <a:xfrm>
            <a:off x="945004" y="2887509"/>
            <a:ext cx="3846194" cy="332040"/>
          </a:xfrm>
          <a:prstGeom prst="rect">
            <a:avLst/>
          </a:prstGeom>
        </p:spPr>
        <p:txBody>
          <a:bodyPr vert="horz" lIns="45720" rIns="45720" anchor="t">
            <a:noAutofit/>
          </a:bodyPr>
          <a:lstStyle>
            <a:lvl1pPr algn="l" rtl="0" eaLnBrk="1" latinLnBrk="0" hangingPunct="1">
              <a:spcBef>
                <a:spcPct val="0"/>
              </a:spcBef>
              <a:buNone/>
              <a:defRPr kumimoji="0" sz="6133" kern="1200">
                <a:solidFill>
                  <a:schemeClr val="tx1"/>
                </a:solidFill>
                <a:latin typeface="+mj-lt"/>
                <a:ea typeface="+mj-ea"/>
                <a:cs typeface="+mj-cs"/>
              </a:defRPr>
            </a:lvl1pPr>
          </a:lstStyle>
          <a:p>
            <a:r>
              <a:rPr lang="en-150" sz="1800" b="1">
                <a:solidFill>
                  <a:srgbClr val="002060"/>
                </a:solidFill>
                <a:latin typeface="Open Sans" panose="020B0606030504020204" pitchFamily="34" charset="0"/>
                <a:ea typeface="Open Sans" panose="020B0606030504020204" pitchFamily="34" charset="0"/>
                <a:cs typeface="Open Sans" panose="020B0606030504020204" pitchFamily="34" charset="0"/>
              </a:rPr>
              <a:t>Collaborations and Partnership</a:t>
            </a:r>
            <a:r>
              <a:rPr lang="pt-PT" sz="1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s</a:t>
            </a:r>
            <a:endParaRPr lang="en-GB" sz="18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4B1FBE8C-E0C8-97E7-21DF-DA70A8F124E3}"/>
              </a:ext>
            </a:extLst>
          </p:cNvPr>
          <p:cNvSpPr txBox="1"/>
          <p:nvPr/>
        </p:nvSpPr>
        <p:spPr>
          <a:xfrm>
            <a:off x="887854" y="3276149"/>
            <a:ext cx="5915024" cy="1815882"/>
          </a:xfrm>
          <a:prstGeom prst="rect">
            <a:avLst/>
          </a:prstGeom>
          <a:noFill/>
        </p:spPr>
        <p:txBody>
          <a:bodyPr wrap="square">
            <a:spAutoFit/>
          </a:bodyPr>
          <a:lstStyle/>
          <a:p>
            <a:r>
              <a:rPr lang="en-GB" sz="1400" dirty="0">
                <a:latin typeface="Open Sans Light" panose="020B0306030504020204" pitchFamily="34" charset="0"/>
                <a:ea typeface="Open Sans Light" panose="020B0306030504020204" pitchFamily="34" charset="0"/>
                <a:cs typeface="Open Sans Light" panose="020B0306030504020204" pitchFamily="34" charset="0"/>
              </a:rPr>
              <a:t>The Collaborations and Partnership </a:t>
            </a:r>
            <a:r>
              <a:rPr lang="en-150" sz="1400">
                <a:latin typeface="Open Sans Light" panose="020B0306030504020204" pitchFamily="34" charset="0"/>
                <a:ea typeface="Open Sans Light" panose="020B0306030504020204" pitchFamily="34" charset="0"/>
                <a:cs typeface="Open Sans Light" panose="020B0306030504020204" pitchFamily="34" charset="0"/>
              </a:rPr>
              <a:t>S</a:t>
            </a:r>
            <a:r>
              <a:rPr lang="en-GB" sz="1400" dirty="0" err="1">
                <a:latin typeface="Open Sans Light" panose="020B0306030504020204" pitchFamily="34" charset="0"/>
                <a:ea typeface="Open Sans Light" panose="020B0306030504020204" pitchFamily="34" charset="0"/>
                <a:cs typeface="Open Sans Light" panose="020B0306030504020204" pitchFamily="34" charset="0"/>
              </a:rPr>
              <a:t>ection</a:t>
            </a:r>
            <a:r>
              <a:rPr lang="en-GB" sz="1400" dirty="0">
                <a:latin typeface="Open Sans Light" panose="020B0306030504020204" pitchFamily="34" charset="0"/>
                <a:ea typeface="Open Sans Light" panose="020B0306030504020204" pitchFamily="34" charset="0"/>
                <a:cs typeface="Open Sans Light" panose="020B0306030504020204" pitchFamily="34" charset="0"/>
              </a:rPr>
              <a:t> foster</a:t>
            </a:r>
            <a:r>
              <a:rPr lang="en-150" sz="1400">
                <a:latin typeface="Open Sans Light" panose="020B0306030504020204" pitchFamily="34" charset="0"/>
                <a:ea typeface="Open Sans Light" panose="020B0306030504020204" pitchFamily="34" charset="0"/>
                <a:cs typeface="Open Sans Light" panose="020B0306030504020204" pitchFamily="34" charset="0"/>
              </a:rPr>
              <a:t>s</a:t>
            </a:r>
            <a:r>
              <a:rPr lang="en-GB" sz="1400" dirty="0">
                <a:latin typeface="Open Sans Light" panose="020B0306030504020204" pitchFamily="34" charset="0"/>
                <a:ea typeface="Open Sans Light" panose="020B0306030504020204" pitchFamily="34" charset="0"/>
                <a:cs typeface="Open Sans Light" panose="020B0306030504020204" pitchFamily="34" charset="0"/>
              </a:rPr>
              <a:t> strategic alliances </a:t>
            </a:r>
            <a:r>
              <a:rPr lang="en-150" sz="1400">
                <a:latin typeface="Open Sans Light" panose="020B0306030504020204" pitchFamily="34" charset="0"/>
                <a:ea typeface="Open Sans Light" panose="020B0306030504020204" pitchFamily="34" charset="0"/>
                <a:cs typeface="Open Sans Light" panose="020B0306030504020204" pitchFamily="34" charset="0"/>
              </a:rPr>
              <a:t>to </a:t>
            </a:r>
            <a:r>
              <a:rPr lang="en-GB" sz="1400" dirty="0">
                <a:latin typeface="Open Sans Light" panose="020B0306030504020204" pitchFamily="34" charset="0"/>
                <a:ea typeface="Open Sans Light" panose="020B0306030504020204" pitchFamily="34" charset="0"/>
                <a:cs typeface="Open Sans Light" panose="020B0306030504020204" pitchFamily="34" charset="0"/>
              </a:rPr>
              <a:t>drive technical innovation and support CERN's mission. The section is responsible for promoting collaborations with scientific communities, industry leaders, European </a:t>
            </a:r>
            <a:r>
              <a:rPr lang="en-150" sz="1400">
                <a:latin typeface="Open Sans Light" panose="020B0306030504020204" pitchFamily="34" charset="0"/>
                <a:ea typeface="Open Sans Light" panose="020B0306030504020204" pitchFamily="34" charset="0"/>
                <a:cs typeface="Open Sans Light" panose="020B0306030504020204" pitchFamily="34" charset="0"/>
              </a:rPr>
              <a:t>initiatives</a:t>
            </a:r>
            <a:r>
              <a:rPr lang="en-GB" sz="1400" dirty="0">
                <a:latin typeface="Open Sans Light" panose="020B0306030504020204" pitchFamily="34" charset="0"/>
                <a:ea typeface="Open Sans Light" panose="020B0306030504020204" pitchFamily="34" charset="0"/>
                <a:cs typeface="Open Sans Light" panose="020B0306030504020204" pitchFamily="34" charset="0"/>
              </a:rPr>
              <a:t>, and other international organizations. By engaging with key internal and external stakeholders</a:t>
            </a:r>
            <a:r>
              <a:rPr lang="en-150" sz="1400">
                <a:latin typeface="Open Sans Light" panose="020B0306030504020204" pitchFamily="34" charset="0"/>
                <a:ea typeface="Open Sans Light" panose="020B0306030504020204" pitchFamily="34" charset="0"/>
                <a:cs typeface="Open Sans Light" panose="020B0306030504020204" pitchFamily="34" charset="0"/>
              </a:rPr>
              <a:t>,</a:t>
            </a:r>
            <a:r>
              <a:rPr lang="en-GB" sz="1400" dirty="0">
                <a:latin typeface="Open Sans Light" panose="020B0306030504020204" pitchFamily="34" charset="0"/>
                <a:ea typeface="Open Sans Light" panose="020B0306030504020204" pitchFamily="34" charset="0"/>
                <a:cs typeface="Open Sans Light" panose="020B0306030504020204" pitchFamily="34" charset="0"/>
              </a:rPr>
              <a:t> the section </a:t>
            </a:r>
            <a:r>
              <a:rPr lang="en-150" sz="1400">
                <a:latin typeface="Open Sans Light" panose="020B0306030504020204" pitchFamily="34" charset="0"/>
                <a:ea typeface="Open Sans Light" panose="020B0306030504020204" pitchFamily="34" charset="0"/>
                <a:cs typeface="Open Sans Light" panose="020B0306030504020204" pitchFamily="34" charset="0"/>
              </a:rPr>
              <a:t>facilitates the </a:t>
            </a:r>
            <a:r>
              <a:rPr lang="en-GB" sz="1400" dirty="0">
                <a:latin typeface="Open Sans Light" panose="020B0306030504020204" pitchFamily="34" charset="0"/>
                <a:ea typeface="Open Sans Light" panose="020B0306030504020204" pitchFamily="34" charset="0"/>
                <a:cs typeface="Open Sans Light" panose="020B0306030504020204" pitchFamily="34" charset="0"/>
              </a:rPr>
              <a:t>co-develop</a:t>
            </a:r>
            <a:r>
              <a:rPr lang="en-150" sz="1400">
                <a:latin typeface="Open Sans Light" panose="020B0306030504020204" pitchFamily="34" charset="0"/>
                <a:ea typeface="Open Sans Light" panose="020B0306030504020204" pitchFamily="34" charset="0"/>
                <a:cs typeface="Open Sans Light" panose="020B0306030504020204" pitchFamily="34" charset="0"/>
              </a:rPr>
              <a:t>ment of</a:t>
            </a:r>
            <a:r>
              <a:rPr lang="en-GB" sz="1400" dirty="0">
                <a:latin typeface="Open Sans Light" panose="020B0306030504020204" pitchFamily="34" charset="0"/>
                <a:ea typeface="Open Sans Light" panose="020B0306030504020204" pitchFamily="34" charset="0"/>
                <a:cs typeface="Open Sans Light" panose="020B0306030504020204" pitchFamily="34" charset="0"/>
              </a:rPr>
              <a:t> technologies and techniques </a:t>
            </a:r>
            <a:r>
              <a:rPr lang="en-150" sz="1400">
                <a:latin typeface="Open Sans Light" panose="020B0306030504020204" pitchFamily="34" charset="0"/>
                <a:ea typeface="Open Sans Light" panose="020B0306030504020204" pitchFamily="34" charset="0"/>
                <a:cs typeface="Open Sans Light" panose="020B0306030504020204" pitchFamily="34" charset="0"/>
              </a:rPr>
              <a:t>for the benefit of the IT Department, CERN experiments and CERN activities at large.</a:t>
            </a:r>
            <a:endParaRPr lang="en-GB" sz="2800" dirty="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11" name="Picture 10" descr="A person holding a light bulb above a person sitting at a desk&#10;&#10;Description automatically generated">
            <a:extLst>
              <a:ext uri="{FF2B5EF4-FFF2-40B4-BE49-F238E27FC236}">
                <a16:creationId xmlns:a16="http://schemas.microsoft.com/office/drawing/2014/main" id="{3F4B432A-3A41-110B-68A6-82CF097F5A60}"/>
              </a:ext>
            </a:extLst>
          </p:cNvPr>
          <p:cNvPicPr>
            <a:picLocks noChangeAspect="1"/>
          </p:cNvPicPr>
          <p:nvPr/>
        </p:nvPicPr>
        <p:blipFill>
          <a:blip r:embed="rId3"/>
          <a:stretch>
            <a:fillRect/>
          </a:stretch>
        </p:blipFill>
        <p:spPr>
          <a:xfrm>
            <a:off x="7808325" y="1883283"/>
            <a:ext cx="3565173" cy="3581851"/>
          </a:xfrm>
          <a:prstGeom prst="rect">
            <a:avLst/>
          </a:prstGeom>
        </p:spPr>
      </p:pic>
    </p:spTree>
    <p:extLst>
      <p:ext uri="{BB962C8B-B14F-4D97-AF65-F5344CB8AC3E}">
        <p14:creationId xmlns:p14="http://schemas.microsoft.com/office/powerpoint/2010/main" val="965430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a:extLst>
            <a:ext uri="{FF2B5EF4-FFF2-40B4-BE49-F238E27FC236}">
              <a16:creationId xmlns:a16="http://schemas.microsoft.com/office/drawing/2014/main" id="{6012378C-9D1D-C243-71BF-AB38FE0F4EA5}"/>
            </a:ext>
          </a:extLst>
        </p:cNvPr>
        <p:cNvGrpSpPr/>
        <p:nvPr/>
      </p:nvGrpSpPr>
      <p:grpSpPr>
        <a:xfrm>
          <a:off x="0" y="0"/>
          <a:ext cx="0" cy="0"/>
          <a:chOff x="0" y="0"/>
          <a:chExt cx="0" cy="0"/>
        </a:xfrm>
      </p:grpSpPr>
      <p:sp>
        <p:nvSpPr>
          <p:cNvPr id="94" name="Google Shape;94;p2">
            <a:extLst>
              <a:ext uri="{FF2B5EF4-FFF2-40B4-BE49-F238E27FC236}">
                <a16:creationId xmlns:a16="http://schemas.microsoft.com/office/drawing/2014/main" id="{578FD9BE-7528-ACE3-3B58-1DB7A4C97DA0}"/>
              </a:ext>
            </a:extLst>
          </p:cNvPr>
          <p:cNvSpPr txBox="1">
            <a:spLocks noGrp="1"/>
          </p:cNvSpPr>
          <p:nvPr>
            <p:ph type="sldNum" idx="12"/>
          </p:nvPr>
        </p:nvSpPr>
        <p:spPr>
          <a:xfrm>
            <a:off x="11525122" y="6475058"/>
            <a:ext cx="357000" cy="2499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000"/>
              <a:buNone/>
            </a:pPr>
            <a:fld id="{00000000-1234-1234-1234-123412341234}" type="slidenum">
              <a:rPr lang="en-GB"/>
              <a:t>3</a:t>
            </a:fld>
            <a:endParaRPr dirty="0"/>
          </a:p>
        </p:txBody>
      </p:sp>
      <p:sp>
        <p:nvSpPr>
          <p:cNvPr id="12" name="Title 1">
            <a:extLst>
              <a:ext uri="{FF2B5EF4-FFF2-40B4-BE49-F238E27FC236}">
                <a16:creationId xmlns:a16="http://schemas.microsoft.com/office/drawing/2014/main" id="{59B1EAA7-FB31-50A8-40B9-28D8DB583FA8}"/>
              </a:ext>
            </a:extLst>
          </p:cNvPr>
          <p:cNvSpPr txBox="1">
            <a:spLocks/>
          </p:cNvSpPr>
          <p:nvPr/>
        </p:nvSpPr>
        <p:spPr>
          <a:xfrm>
            <a:off x="4936294" y="4752093"/>
            <a:ext cx="462444" cy="443909"/>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4000" dirty="0">
              <a:solidFill>
                <a:srgbClr val="F18E3B"/>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2" name="Google Shape;71;p1">
            <a:extLst>
              <a:ext uri="{FF2B5EF4-FFF2-40B4-BE49-F238E27FC236}">
                <a16:creationId xmlns:a16="http://schemas.microsoft.com/office/drawing/2014/main" id="{E3D205E7-50CB-CDFA-3FD7-EDC4C60420A0}"/>
              </a:ext>
            </a:extLst>
          </p:cNvPr>
          <p:cNvSpPr txBox="1"/>
          <p:nvPr/>
        </p:nvSpPr>
        <p:spPr>
          <a:xfrm>
            <a:off x="4734048" y="6408537"/>
            <a:ext cx="2723904" cy="38294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Open Sans SemiBold"/>
              <a:buNone/>
            </a:pPr>
            <a:r>
              <a:rPr lang="en-GB"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SemiBold"/>
              </a:rPr>
              <a:t>IT-FTI Group Meeting – December 2024</a:t>
            </a:r>
            <a:endParaRPr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Light"/>
            </a:endParaRPr>
          </a:p>
        </p:txBody>
      </p:sp>
      <p:sp>
        <p:nvSpPr>
          <p:cNvPr id="3" name="Rectangle 2">
            <a:extLst>
              <a:ext uri="{FF2B5EF4-FFF2-40B4-BE49-F238E27FC236}">
                <a16:creationId xmlns:a16="http://schemas.microsoft.com/office/drawing/2014/main" id="{645A68D6-6BD1-A814-3BEA-8D36434E3CD8}"/>
              </a:ext>
            </a:extLst>
          </p:cNvPr>
          <p:cNvSpPr/>
          <p:nvPr/>
        </p:nvSpPr>
        <p:spPr>
          <a:xfrm>
            <a:off x="406641" y="1734397"/>
            <a:ext cx="5574611" cy="2477219"/>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200"/>
              </a:spcBef>
            </a:pPr>
            <a:endParaRPr lang="en-GB" sz="700" kern="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defTabSz="914368">
              <a:spcBef>
                <a:spcPts val="200"/>
              </a:spcBef>
            </a:pPr>
            <a:endPar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marL="171450" indent="-171450" defTabSz="914368">
              <a:spcBef>
                <a:spcPts val="200"/>
              </a:spcBef>
              <a:buFont typeface="Arial" panose="020B0604020202020204" pitchFamily="34" charset="0"/>
              <a:buChar char="•"/>
            </a:pPr>
            <a:r>
              <a:rPr lang="en-GB" sz="800" kern="0" dirty="0">
                <a:solidFill>
                  <a:schemeClr val="accent6"/>
                </a:solidFill>
                <a:latin typeface="+mj-lt"/>
              </a:rPr>
              <a:t> </a:t>
            </a: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Promote and support collaborations by facilitating the establishment and growth of partnerships with scientific and technical communities, industry leaders, infrastructures providers, international organizations, ensuring alignment with CERN's strategic objectives.</a:t>
            </a:r>
            <a:endParaRPr lang="en-US" sz="9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marL="171450" indent="-171450" defTabSz="914368">
              <a:spcBef>
                <a:spcPts val="200"/>
              </a:spcBef>
              <a:buFont typeface="Arial" panose="020B0604020202020204" pitchFamily="34" charset="0"/>
              <a:buChar char="•"/>
            </a:pP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 Develop and strengthen relationships with </a:t>
            </a:r>
            <a:r>
              <a:rPr lang="en-GB" sz="900" dirty="0" err="1">
                <a:solidFill>
                  <a:srgbClr val="002060"/>
                </a:solidFill>
                <a:latin typeface="Open Sans" panose="020B0606030504020204" pitchFamily="34" charset="0"/>
                <a:ea typeface="Open Sans" panose="020B0606030504020204" pitchFamily="34" charset="0"/>
                <a:cs typeface="Open Sans" panose="020B0606030504020204" pitchFamily="34" charset="0"/>
              </a:rPr>
              <a:t>EuroHPC</a:t>
            </a: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-JU and national HPC providers, participate in HPC user and access fora and publicize and coordinate HPC access opportunities. </a:t>
            </a:r>
          </a:p>
          <a:p>
            <a:pPr marL="171450" indent="-171450" defTabSz="914368">
              <a:spcBef>
                <a:spcPts val="200"/>
              </a:spcBef>
              <a:buFont typeface="Arial" panose="020B0604020202020204" pitchFamily="34" charset="0"/>
              <a:buChar char="•"/>
            </a:pP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 Drive technical innovation by initiating and executing joint projects with industry, research communities and infrastructure providers (i.e. HPC) to position CERN at the forefront of scientific and technological advancements.</a:t>
            </a:r>
          </a:p>
          <a:p>
            <a:pPr marL="171450" indent="-171450" defTabSz="914368">
              <a:spcBef>
                <a:spcPts val="200"/>
              </a:spcBef>
              <a:buFont typeface="Arial" panose="020B0604020202020204" pitchFamily="34" charset="0"/>
              <a:buChar char="•"/>
            </a:pP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 Engage with external stakeholders such as the European Commission, the CERN computing community, and other stakeholders to develop and execute programmes that attract external support, drive innovation, and foster CERN's mission.</a:t>
            </a:r>
          </a:p>
          <a:p>
            <a:pPr marL="171450" indent="-171450" defTabSz="914368">
              <a:spcBef>
                <a:spcPts val="200"/>
              </a:spcBef>
              <a:buFont typeface="Arial" panose="020B0604020202020204" pitchFamily="34" charset="0"/>
              <a:buChar char="•"/>
            </a:pP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 Foster international collaboration by identifying and developing opportunities for international collaboration across diverse scientific domains, fostering a global network of partnerships that contribute to CERN’s long-term vision.</a:t>
            </a:r>
          </a:p>
        </p:txBody>
      </p:sp>
      <p:sp>
        <p:nvSpPr>
          <p:cNvPr id="6" name="Rectangle 5">
            <a:extLst>
              <a:ext uri="{FF2B5EF4-FFF2-40B4-BE49-F238E27FC236}">
                <a16:creationId xmlns:a16="http://schemas.microsoft.com/office/drawing/2014/main" id="{48C201D1-70A7-3CCB-E6E7-B782176A7E30}"/>
              </a:ext>
            </a:extLst>
          </p:cNvPr>
          <p:cNvSpPr/>
          <p:nvPr/>
        </p:nvSpPr>
        <p:spPr>
          <a:xfrm>
            <a:off x="6210746" y="1808827"/>
            <a:ext cx="5574611" cy="2260374"/>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buFont typeface="Arial" panose="020B0604020202020204" pitchFamily="34" charset="0"/>
              <a:buChar char="•"/>
            </a:pP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Engage new industries and strategic partners: successfully attract new industry and research partners for exploratory and strategic projects, expanding CERN's collaborative network.</a:t>
            </a:r>
            <a:endParaRPr lang="en-US" sz="9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marL="171450" indent="-171450" defTabSz="914368">
              <a:buFont typeface="Arial" panose="020B0604020202020204" pitchFamily="34" charset="0"/>
              <a:buChar char="•"/>
            </a:pP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Revitalize existing projects: refresh and sustain existing collaborative projects, maintaining a focus on cutting-edge innovation and ensuring continued relevance and impact.</a:t>
            </a:r>
          </a:p>
          <a:p>
            <a:pPr marL="171450" indent="-171450" defTabSz="914368">
              <a:buFont typeface="Arial" panose="020B0604020202020204" pitchFamily="34" charset="0"/>
              <a:buChar char="•"/>
            </a:pP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Enhance dissemination activities (scientific publications, annual reports, presentations at conferences, strategy documents) to promote joint activities, while increasing participation in external opportunities.</a:t>
            </a:r>
          </a:p>
          <a:p>
            <a:pPr marL="171450" indent="-171450" defTabSz="914368">
              <a:buFont typeface="Arial" panose="020B0604020202020204" pitchFamily="34" charset="0"/>
              <a:buChar char="•"/>
            </a:pP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Increase project visibility: elevate the visibility and recognition of CERN’s collaborative projects, showcasing their contribution to advancing CERN’s mission and their broader impact on the scientific community.</a:t>
            </a:r>
          </a:p>
        </p:txBody>
      </p:sp>
      <p:sp>
        <p:nvSpPr>
          <p:cNvPr id="8" name="Rectangle 7">
            <a:extLst>
              <a:ext uri="{FF2B5EF4-FFF2-40B4-BE49-F238E27FC236}">
                <a16:creationId xmlns:a16="http://schemas.microsoft.com/office/drawing/2014/main" id="{961E9D8F-5A64-0C0B-6277-EA6189B79750}"/>
              </a:ext>
            </a:extLst>
          </p:cNvPr>
          <p:cNvSpPr/>
          <p:nvPr/>
        </p:nvSpPr>
        <p:spPr>
          <a:xfrm>
            <a:off x="854230" y="1547442"/>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100" b="1" kern="0" spc="300" dirty="0">
                <a:solidFill>
                  <a:srgbClr val="002060"/>
                </a:solidFill>
                <a:latin typeface="Open Sans" panose="020B0606030504020204" pitchFamily="34" charset="0"/>
                <a:ea typeface="Open Sans" panose="020B0606030504020204" pitchFamily="34" charset="0"/>
                <a:cs typeface="Open Sans" panose="020B0606030504020204" pitchFamily="34" charset="0"/>
              </a:rPr>
              <a:t>KEY ROLES &amp; RESPONSIBILITIES</a:t>
            </a:r>
            <a:endParaRPr lang="en-GB" sz="3600" b="1" kern="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a:extLst>
              <a:ext uri="{FF2B5EF4-FFF2-40B4-BE49-F238E27FC236}">
                <a16:creationId xmlns:a16="http://schemas.microsoft.com/office/drawing/2014/main" id="{C3674486-8B8D-3ADA-C3BC-7ED8628352CA}"/>
              </a:ext>
            </a:extLst>
          </p:cNvPr>
          <p:cNvSpPr/>
          <p:nvPr/>
        </p:nvSpPr>
        <p:spPr>
          <a:xfrm>
            <a:off x="6658335" y="1616989"/>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100" b="1" spc="300" dirty="0">
                <a:solidFill>
                  <a:srgbClr val="002060"/>
                </a:solidFill>
                <a:latin typeface="Open Sans" panose="020B0606030504020204" pitchFamily="34" charset="0"/>
                <a:ea typeface="Open Sans" panose="020B0606030504020204" pitchFamily="34" charset="0"/>
                <a:cs typeface="Open Sans" panose="020B0606030504020204" pitchFamily="34" charset="0"/>
              </a:rPr>
              <a:t>MEASURES OF SUCCESS</a:t>
            </a:r>
          </a:p>
        </p:txBody>
      </p:sp>
      <p:sp>
        <p:nvSpPr>
          <p:cNvPr id="10" name="Rectangle 9">
            <a:extLst>
              <a:ext uri="{FF2B5EF4-FFF2-40B4-BE49-F238E27FC236}">
                <a16:creationId xmlns:a16="http://schemas.microsoft.com/office/drawing/2014/main" id="{868D0EF7-E115-C8EC-E228-6F175211D7E5}"/>
              </a:ext>
            </a:extLst>
          </p:cNvPr>
          <p:cNvSpPr/>
          <p:nvPr/>
        </p:nvSpPr>
        <p:spPr>
          <a:xfrm>
            <a:off x="406641" y="4470672"/>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11" name="Rectangle 10">
            <a:extLst>
              <a:ext uri="{FF2B5EF4-FFF2-40B4-BE49-F238E27FC236}">
                <a16:creationId xmlns:a16="http://schemas.microsoft.com/office/drawing/2014/main" id="{67D54FFA-89AF-2DE1-2271-82946255AA10}"/>
              </a:ext>
            </a:extLst>
          </p:cNvPr>
          <p:cNvSpPr/>
          <p:nvPr/>
        </p:nvSpPr>
        <p:spPr>
          <a:xfrm>
            <a:off x="568036" y="4302511"/>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100" b="1" spc="300" dirty="0">
                <a:solidFill>
                  <a:srgbClr val="002060"/>
                </a:solidFill>
                <a:latin typeface="Open Sans" panose="020B0606030504020204" pitchFamily="34" charset="0"/>
                <a:ea typeface="Open Sans" panose="020B0606030504020204" pitchFamily="34" charset="0"/>
                <a:cs typeface="Open Sans" panose="020B0606030504020204" pitchFamily="34" charset="0"/>
              </a:rPr>
              <a:t>KEY</a:t>
            </a:r>
            <a:br>
              <a:rPr lang="en-GB" sz="1100" b="1" spc="300" dirty="0">
                <a:solidFill>
                  <a:srgbClr val="002060"/>
                </a:solidFill>
                <a:latin typeface="Open Sans" panose="020B0606030504020204" pitchFamily="34" charset="0"/>
                <a:ea typeface="Open Sans" panose="020B0606030504020204" pitchFamily="34" charset="0"/>
                <a:cs typeface="Open Sans" panose="020B0606030504020204" pitchFamily="34" charset="0"/>
              </a:rPr>
            </a:br>
            <a:r>
              <a:rPr lang="en-GB" sz="1100" b="1" spc="300" dirty="0">
                <a:solidFill>
                  <a:srgbClr val="002060"/>
                </a:solidFill>
                <a:latin typeface="Open Sans" panose="020B0606030504020204" pitchFamily="34" charset="0"/>
                <a:ea typeface="Open Sans" panose="020B0606030504020204" pitchFamily="34" charset="0"/>
                <a:cs typeface="Open Sans" panose="020B0606030504020204" pitchFamily="34" charset="0"/>
              </a:rPr>
              <a:t>CAPABILITIES</a:t>
            </a:r>
          </a:p>
        </p:txBody>
      </p:sp>
      <p:sp>
        <p:nvSpPr>
          <p:cNvPr id="13" name="Rectangle 12">
            <a:extLst>
              <a:ext uri="{FF2B5EF4-FFF2-40B4-BE49-F238E27FC236}">
                <a16:creationId xmlns:a16="http://schemas.microsoft.com/office/drawing/2014/main" id="{1686098D-1CA2-9693-F747-8710C81DBC44}"/>
              </a:ext>
            </a:extLst>
          </p:cNvPr>
          <p:cNvSpPr/>
          <p:nvPr/>
        </p:nvSpPr>
        <p:spPr>
          <a:xfrm>
            <a:off x="3268772" y="4470672"/>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14" name="Rectangle 13">
            <a:extLst>
              <a:ext uri="{FF2B5EF4-FFF2-40B4-BE49-F238E27FC236}">
                <a16:creationId xmlns:a16="http://schemas.microsoft.com/office/drawing/2014/main" id="{5845577A-A065-3060-BC4B-2A3398596899}"/>
              </a:ext>
            </a:extLst>
          </p:cNvPr>
          <p:cNvSpPr/>
          <p:nvPr/>
        </p:nvSpPr>
        <p:spPr>
          <a:xfrm>
            <a:off x="3430167" y="4302511"/>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100" b="1" spc="300" dirty="0">
                <a:solidFill>
                  <a:srgbClr val="002060"/>
                </a:solidFill>
                <a:latin typeface="Open Sans" panose="020B0606030504020204" pitchFamily="34" charset="0"/>
                <a:ea typeface="Open Sans" panose="020B0606030504020204" pitchFamily="34" charset="0"/>
                <a:cs typeface="Open Sans" panose="020B0606030504020204" pitchFamily="34" charset="0"/>
              </a:rPr>
              <a:t>ROLES</a:t>
            </a:r>
            <a:br>
              <a:rPr lang="en-GB" sz="1100" b="1" spc="300" dirty="0">
                <a:solidFill>
                  <a:srgbClr val="002060"/>
                </a:solidFill>
                <a:latin typeface="Open Sans" panose="020B0606030504020204" pitchFamily="34" charset="0"/>
                <a:ea typeface="Open Sans" panose="020B0606030504020204" pitchFamily="34" charset="0"/>
                <a:cs typeface="Open Sans" panose="020B0606030504020204" pitchFamily="34" charset="0"/>
              </a:rPr>
            </a:br>
            <a:r>
              <a:rPr lang="en-GB" sz="1100" b="1" spc="300" dirty="0">
                <a:solidFill>
                  <a:srgbClr val="002060"/>
                </a:solidFill>
                <a:latin typeface="Open Sans" panose="020B0606030504020204" pitchFamily="34" charset="0"/>
                <a:ea typeface="Open Sans" panose="020B0606030504020204" pitchFamily="34" charset="0"/>
                <a:cs typeface="Open Sans" panose="020B0606030504020204" pitchFamily="34" charset="0"/>
              </a:rPr>
              <a:t>FRAMEWORK</a:t>
            </a:r>
          </a:p>
        </p:txBody>
      </p:sp>
      <p:sp>
        <p:nvSpPr>
          <p:cNvPr id="15" name="Rectangle 14">
            <a:extLst>
              <a:ext uri="{FF2B5EF4-FFF2-40B4-BE49-F238E27FC236}">
                <a16:creationId xmlns:a16="http://schemas.microsoft.com/office/drawing/2014/main" id="{4858927E-C68F-932A-3DAF-E32D317D0375}"/>
              </a:ext>
            </a:extLst>
          </p:cNvPr>
          <p:cNvSpPr/>
          <p:nvPr/>
        </p:nvSpPr>
        <p:spPr>
          <a:xfrm>
            <a:off x="6210746" y="4470672"/>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marL="171450" indent="-171450" defTabSz="914368">
              <a:buFont typeface="Arial"/>
              <a:buChar char="•"/>
            </a:pP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Bi-monthly Section leaders meetings</a:t>
            </a:r>
          </a:p>
          <a:p>
            <a:pPr marL="171450" indent="-171450" defTabSz="914368">
              <a:buFont typeface="Arial"/>
              <a:buChar char="•"/>
            </a:pPr>
            <a:r>
              <a:rPr lang="en-GB" sz="9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Weekly section meetings </a:t>
            </a: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to assess technical progress, status and plans</a:t>
            </a:r>
          </a:p>
          <a:p>
            <a:pPr marL="171450" indent="-171450" defTabSz="914368">
              <a:buFont typeface="Arial"/>
              <a:buChar char="•"/>
            </a:pPr>
            <a:r>
              <a:rPr lang="en-GB" sz="9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Regular meetings as required by projects </a:t>
            </a: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and collaborations (Internal and external technical meetings, CERN openlab partnerships, EC office, PMO, KT)</a:t>
            </a:r>
          </a:p>
          <a:p>
            <a:pPr defTabSz="914368">
              <a:spcBef>
                <a:spcPts val="300"/>
              </a:spcBef>
            </a:pPr>
            <a:endParaRPr lang="en-GB" sz="1000" kern="0" dirty="0">
              <a:solidFill>
                <a:schemeClr val="accent6"/>
              </a:solidFill>
              <a:latin typeface="+mj-lt"/>
            </a:endParaRPr>
          </a:p>
        </p:txBody>
      </p:sp>
      <p:sp>
        <p:nvSpPr>
          <p:cNvPr id="16" name="Rectangle 15">
            <a:extLst>
              <a:ext uri="{FF2B5EF4-FFF2-40B4-BE49-F238E27FC236}">
                <a16:creationId xmlns:a16="http://schemas.microsoft.com/office/drawing/2014/main" id="{C8B20CC9-CE4D-79C9-1831-020F1C7F4C51}"/>
              </a:ext>
            </a:extLst>
          </p:cNvPr>
          <p:cNvSpPr/>
          <p:nvPr/>
        </p:nvSpPr>
        <p:spPr>
          <a:xfrm>
            <a:off x="6372141" y="4302511"/>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100" b="1" spc="300" dirty="0">
                <a:solidFill>
                  <a:srgbClr val="002060"/>
                </a:solidFill>
                <a:latin typeface="Open Sans" panose="020B0606030504020204" pitchFamily="34" charset="0"/>
                <a:ea typeface="Open Sans" panose="020B0606030504020204" pitchFamily="34" charset="0"/>
                <a:cs typeface="Open Sans" panose="020B0606030504020204" pitchFamily="34" charset="0"/>
              </a:rPr>
              <a:t>GOVERNANCE STRUCTURES</a:t>
            </a:r>
          </a:p>
        </p:txBody>
      </p:sp>
      <p:sp>
        <p:nvSpPr>
          <p:cNvPr id="17" name="Rectangle 16">
            <a:extLst>
              <a:ext uri="{FF2B5EF4-FFF2-40B4-BE49-F238E27FC236}">
                <a16:creationId xmlns:a16="http://schemas.microsoft.com/office/drawing/2014/main" id="{3136C604-F0AC-F616-9AEB-86BDF44E17E5}"/>
              </a:ext>
            </a:extLst>
          </p:cNvPr>
          <p:cNvSpPr/>
          <p:nvPr/>
        </p:nvSpPr>
        <p:spPr>
          <a:xfrm>
            <a:off x="9072877" y="4470672"/>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buFont typeface="Arial"/>
              <a:buChar char="•"/>
            </a:pPr>
            <a:r>
              <a:rPr lang="en-150" sz="900">
                <a:solidFill>
                  <a:srgbClr val="002060"/>
                </a:solidFill>
                <a:latin typeface="Open Sans" panose="020B0606030504020204" pitchFamily="34" charset="0"/>
                <a:ea typeface="Open Sans" panose="020B0606030504020204" pitchFamily="34" charset="0"/>
                <a:cs typeface="Open Sans" panose="020B0606030504020204" pitchFamily="34" charset="0"/>
              </a:rPr>
              <a:t>Provide better alignment of partnerships, communication, and education with the IT D</a:t>
            </a: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e</a:t>
            </a:r>
            <a:r>
              <a:rPr lang="en-150" sz="900">
                <a:solidFill>
                  <a:srgbClr val="002060"/>
                </a:solidFill>
                <a:latin typeface="Open Sans" panose="020B0606030504020204" pitchFamily="34" charset="0"/>
                <a:ea typeface="Open Sans" panose="020B0606030504020204" pitchFamily="34" charset="0"/>
                <a:cs typeface="Open Sans" panose="020B0606030504020204" pitchFamily="34" charset="0"/>
              </a:rPr>
              <a:t>p. strategic objectives</a:t>
            </a:r>
            <a:endPar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DBC4EC9C-C803-E6DB-ECD5-8840197C7F0D}"/>
              </a:ext>
            </a:extLst>
          </p:cNvPr>
          <p:cNvSpPr/>
          <p:nvPr/>
        </p:nvSpPr>
        <p:spPr>
          <a:xfrm>
            <a:off x="9234272" y="4302511"/>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100" b="1" spc="300" dirty="0">
                <a:solidFill>
                  <a:srgbClr val="002060"/>
                </a:solidFill>
                <a:latin typeface="Open Sans" panose="020B0606030504020204" pitchFamily="34" charset="0"/>
                <a:ea typeface="Open Sans" panose="020B0606030504020204" pitchFamily="34" charset="0"/>
                <a:cs typeface="Open Sans" panose="020B0606030504020204" pitchFamily="34" charset="0"/>
              </a:rPr>
              <a:t>PAIN POINTS ADDRESSED</a:t>
            </a:r>
          </a:p>
        </p:txBody>
      </p:sp>
      <p:pic>
        <p:nvPicPr>
          <p:cNvPr id="19" name="Picture 18" descr="Shape&#10;&#10;Description automatically generated with low confidence">
            <a:extLst>
              <a:ext uri="{FF2B5EF4-FFF2-40B4-BE49-F238E27FC236}">
                <a16:creationId xmlns:a16="http://schemas.microsoft.com/office/drawing/2014/main" id="{87B927CB-6807-56D6-ED5A-BE47D8F8BD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818" t="6517" r="30805" b="26032"/>
          <a:stretch/>
        </p:blipFill>
        <p:spPr>
          <a:xfrm>
            <a:off x="9357147" y="4332591"/>
            <a:ext cx="168132" cy="288000"/>
          </a:xfrm>
          <a:prstGeom prst="rect">
            <a:avLst/>
          </a:prstGeom>
        </p:spPr>
      </p:pic>
      <p:pic>
        <p:nvPicPr>
          <p:cNvPr id="20" name="Picture 19" descr="Shape&#10;&#10;Description automatically generated with low confidence">
            <a:extLst>
              <a:ext uri="{FF2B5EF4-FFF2-40B4-BE49-F238E27FC236}">
                <a16:creationId xmlns:a16="http://schemas.microsoft.com/office/drawing/2014/main" id="{27CB020B-CB7A-7173-CE26-55D7A517CBD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225" t="17978" r="23693" b="36523"/>
          <a:stretch/>
        </p:blipFill>
        <p:spPr>
          <a:xfrm>
            <a:off x="6456248" y="4332591"/>
            <a:ext cx="329672" cy="288000"/>
          </a:xfrm>
          <a:prstGeom prst="rect">
            <a:avLst/>
          </a:prstGeom>
        </p:spPr>
      </p:pic>
      <p:pic>
        <p:nvPicPr>
          <p:cNvPr id="21" name="Picture 20" descr="Shape&#10;&#10;Description automatically generated with low confidence">
            <a:extLst>
              <a:ext uri="{FF2B5EF4-FFF2-40B4-BE49-F238E27FC236}">
                <a16:creationId xmlns:a16="http://schemas.microsoft.com/office/drawing/2014/main" id="{88983063-859E-B48B-DAAB-896F42E8449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716" r="10239" b="20483"/>
          <a:stretch/>
        </p:blipFill>
        <p:spPr>
          <a:xfrm>
            <a:off x="711084" y="4332591"/>
            <a:ext cx="286292" cy="288000"/>
          </a:xfrm>
          <a:prstGeom prst="rect">
            <a:avLst/>
          </a:prstGeom>
        </p:spPr>
      </p:pic>
      <p:pic>
        <p:nvPicPr>
          <p:cNvPr id="22" name="Picture 21" descr="Shape&#10;&#10;Description automatically generated with low confidence">
            <a:extLst>
              <a:ext uri="{FF2B5EF4-FFF2-40B4-BE49-F238E27FC236}">
                <a16:creationId xmlns:a16="http://schemas.microsoft.com/office/drawing/2014/main" id="{97891A14-3CE7-7A1B-371E-041C1C1674E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6067" t="4466" r="16235" b="26236"/>
          <a:stretch/>
        </p:blipFill>
        <p:spPr>
          <a:xfrm>
            <a:off x="6777381" y="1669343"/>
            <a:ext cx="281352" cy="288000"/>
          </a:xfrm>
          <a:prstGeom prst="rect">
            <a:avLst/>
          </a:prstGeom>
        </p:spPr>
      </p:pic>
      <p:pic>
        <p:nvPicPr>
          <p:cNvPr id="23" name="Picture 22" descr="Shape&#10;&#10;Description automatically generated with low confidence">
            <a:extLst>
              <a:ext uri="{FF2B5EF4-FFF2-40B4-BE49-F238E27FC236}">
                <a16:creationId xmlns:a16="http://schemas.microsoft.com/office/drawing/2014/main" id="{C5152E53-A5D0-5714-6633-3441A949D7A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316" r="9830" b="21311"/>
          <a:stretch/>
        </p:blipFill>
        <p:spPr>
          <a:xfrm>
            <a:off x="972898" y="1594913"/>
            <a:ext cx="295922" cy="288000"/>
          </a:xfrm>
          <a:prstGeom prst="rect">
            <a:avLst/>
          </a:prstGeom>
        </p:spPr>
      </p:pic>
      <p:pic>
        <p:nvPicPr>
          <p:cNvPr id="24" name="Picture 23" descr="Shape&#10;&#10;Description automatically generated with low confidence">
            <a:extLst>
              <a:ext uri="{FF2B5EF4-FFF2-40B4-BE49-F238E27FC236}">
                <a16:creationId xmlns:a16="http://schemas.microsoft.com/office/drawing/2014/main" id="{8032E7D0-FAAA-E8C4-D7D5-9134B6FCDB2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017" r="9807" b="21877"/>
          <a:stretch/>
        </p:blipFill>
        <p:spPr>
          <a:xfrm>
            <a:off x="3536412" y="4332591"/>
            <a:ext cx="295571" cy="288000"/>
          </a:xfrm>
          <a:prstGeom prst="rect">
            <a:avLst/>
          </a:prstGeom>
        </p:spPr>
      </p:pic>
      <p:pic>
        <p:nvPicPr>
          <p:cNvPr id="29" name="Picture 28">
            <a:extLst>
              <a:ext uri="{FF2B5EF4-FFF2-40B4-BE49-F238E27FC236}">
                <a16:creationId xmlns:a16="http://schemas.microsoft.com/office/drawing/2014/main" id="{28B566F6-EC89-FD8F-441A-89B9A1F99E3B}"/>
              </a:ext>
            </a:extLst>
          </p:cNvPr>
          <p:cNvPicPr>
            <a:picLocks noChangeAspect="1"/>
          </p:cNvPicPr>
          <p:nvPr/>
        </p:nvPicPr>
        <p:blipFill>
          <a:blip r:embed="rId9"/>
          <a:stretch>
            <a:fillRect/>
          </a:stretch>
        </p:blipFill>
        <p:spPr>
          <a:xfrm>
            <a:off x="3703384" y="4621094"/>
            <a:ext cx="1817578" cy="1666468"/>
          </a:xfrm>
          <a:prstGeom prst="rect">
            <a:avLst/>
          </a:prstGeom>
        </p:spPr>
      </p:pic>
      <p:graphicFrame>
        <p:nvGraphicFramePr>
          <p:cNvPr id="30" name="Diagram 29">
            <a:extLst>
              <a:ext uri="{FF2B5EF4-FFF2-40B4-BE49-F238E27FC236}">
                <a16:creationId xmlns:a16="http://schemas.microsoft.com/office/drawing/2014/main" id="{07B6738C-D612-4D63-77E9-F78E62D168E2}"/>
              </a:ext>
            </a:extLst>
          </p:cNvPr>
          <p:cNvGraphicFramePr/>
          <p:nvPr>
            <p:extLst>
              <p:ext uri="{D42A27DB-BD31-4B8C-83A1-F6EECF244321}">
                <p14:modId xmlns:p14="http://schemas.microsoft.com/office/powerpoint/2010/main" val="830801098"/>
              </p:ext>
            </p:extLst>
          </p:nvPr>
        </p:nvGraphicFramePr>
        <p:xfrm>
          <a:off x="1071606" y="135274"/>
          <a:ext cx="10048788" cy="153356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31" name="Rectangle 5">
            <a:extLst>
              <a:ext uri="{FF2B5EF4-FFF2-40B4-BE49-F238E27FC236}">
                <a16:creationId xmlns:a16="http://schemas.microsoft.com/office/drawing/2014/main" id="{C8BB96A7-D2A5-8037-72C1-EFA490C5911A}"/>
              </a:ext>
            </a:extLst>
          </p:cNvPr>
          <p:cNvSpPr>
            <a:spLocks noChangeArrowheads="1"/>
          </p:cNvSpPr>
          <p:nvPr/>
        </p:nvSpPr>
        <p:spPr bwMode="auto">
          <a:xfrm>
            <a:off x="552038" y="471110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tIns="45720" rIns="18000" bIns="45720" rtlCol="0" anchor="ctr"/>
          <a:lstStyle/>
          <a:p>
            <a:pPr algn="ctr" defTabSz="914368">
              <a:defRPr/>
            </a:pPr>
            <a:r>
              <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Technology Assessment and R&amp;D</a:t>
            </a:r>
          </a:p>
        </p:txBody>
      </p:sp>
      <p:sp>
        <p:nvSpPr>
          <p:cNvPr id="32" name="Rectangle 5">
            <a:extLst>
              <a:ext uri="{FF2B5EF4-FFF2-40B4-BE49-F238E27FC236}">
                <a16:creationId xmlns:a16="http://schemas.microsoft.com/office/drawing/2014/main" id="{FB1C6760-04C6-79DA-A56F-4BB5ADBE0E08}"/>
              </a:ext>
            </a:extLst>
          </p:cNvPr>
          <p:cNvSpPr>
            <a:spLocks noChangeArrowheads="1"/>
          </p:cNvSpPr>
          <p:nvPr/>
        </p:nvSpPr>
        <p:spPr bwMode="auto">
          <a:xfrm>
            <a:off x="1821198" y="471110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lang="fr-FR"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Collaboration</a:t>
            </a:r>
            <a:endPar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Rectangle 5">
            <a:extLst>
              <a:ext uri="{FF2B5EF4-FFF2-40B4-BE49-F238E27FC236}">
                <a16:creationId xmlns:a16="http://schemas.microsoft.com/office/drawing/2014/main" id="{A117C0F4-B3A1-FC6B-DE12-40CD16DA6239}"/>
              </a:ext>
            </a:extLst>
          </p:cNvPr>
          <p:cNvSpPr>
            <a:spLocks noChangeArrowheads="1"/>
          </p:cNvSpPr>
          <p:nvPr/>
        </p:nvSpPr>
        <p:spPr bwMode="auto">
          <a:xfrm>
            <a:off x="552038" y="523581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algn="ctr" defTabSz="914368">
              <a:buClrTx/>
              <a:defRPr/>
            </a:pPr>
            <a:r>
              <a:rPr lang="fr-FR"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Knowledge Sharing</a:t>
            </a:r>
            <a:endPar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5">
            <a:extLst>
              <a:ext uri="{FF2B5EF4-FFF2-40B4-BE49-F238E27FC236}">
                <a16:creationId xmlns:a16="http://schemas.microsoft.com/office/drawing/2014/main" id="{19CCAECE-3F55-7D17-4BFB-3405AE63E02F}"/>
              </a:ext>
            </a:extLst>
          </p:cNvPr>
          <p:cNvSpPr>
            <a:spLocks noChangeArrowheads="1"/>
          </p:cNvSpPr>
          <p:nvPr/>
        </p:nvSpPr>
        <p:spPr bwMode="auto">
          <a:xfrm>
            <a:off x="1821198" y="523581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lvl="0" indent="0" algn="ctr" defTabSz="914368" eaLnBrk="1" fontAlgn="auto" latinLnBrk="0" hangingPunct="1">
              <a:buClrTx/>
              <a:buSzTx/>
              <a:buFont typeface="Arial"/>
              <a:buNone/>
              <a:tabLst/>
              <a:defRPr/>
            </a:pPr>
            <a:r>
              <a:rPr lang="fr-FR"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Partnership</a:t>
            </a:r>
          </a:p>
          <a:p>
            <a:pPr marL="0" lvl="0" indent="0" algn="ctr" defTabSz="914368" eaLnBrk="1" fontAlgn="auto" latinLnBrk="0" hangingPunct="1">
              <a:buClrTx/>
              <a:buSzTx/>
              <a:buFont typeface="Arial"/>
              <a:buNone/>
              <a:tabLst/>
              <a:defRPr/>
            </a:pPr>
            <a:r>
              <a:rPr lang="fr-FR"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Management</a:t>
            </a:r>
            <a:endParaRPr lang="en-GB" sz="9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5">
            <a:extLst>
              <a:ext uri="{FF2B5EF4-FFF2-40B4-BE49-F238E27FC236}">
                <a16:creationId xmlns:a16="http://schemas.microsoft.com/office/drawing/2014/main" id="{3BEEE696-C529-BB25-1CE7-DCE0FFD04772}"/>
              </a:ext>
            </a:extLst>
          </p:cNvPr>
          <p:cNvSpPr>
            <a:spLocks noChangeArrowheads="1"/>
          </p:cNvSpPr>
          <p:nvPr/>
        </p:nvSpPr>
        <p:spPr bwMode="auto">
          <a:xfrm>
            <a:off x="537661" y="5757141"/>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tIns="45720" rIns="18000" bIns="45720" rtlCol="0" anchor="ctr"/>
          <a:lstStyle/>
          <a:p>
            <a:pPr marL="0" marR="0" lvl="0" indent="0" algn="ctr" defTabSz="914368">
              <a:lnSpc>
                <a:spcPct val="100000"/>
              </a:lnSpc>
              <a:spcBef>
                <a:spcPts val="0"/>
              </a:spcBef>
              <a:spcAft>
                <a:spcPts val="0"/>
              </a:spcAft>
              <a:buNone/>
              <a:tabLst/>
              <a:defRPr/>
            </a:pPr>
            <a:r>
              <a:rPr lang="fr-FR" sz="900" dirty="0">
                <a:solidFill>
                  <a:srgbClr val="002060"/>
                </a:solidFill>
                <a:latin typeface="Open Sans" panose="020B0606030504020204" pitchFamily="34" charset="0"/>
                <a:ea typeface="Open Sans" panose="020B0606030504020204" pitchFamily="34" charset="0"/>
                <a:cs typeface="Open Sans" panose="020B0606030504020204" pitchFamily="34" charset="0"/>
              </a:rPr>
              <a:t>Innovation</a:t>
            </a:r>
            <a:endParaRPr lang="en-US" sz="9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275211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a:extLst>
            <a:ext uri="{FF2B5EF4-FFF2-40B4-BE49-F238E27FC236}">
              <a16:creationId xmlns:a16="http://schemas.microsoft.com/office/drawing/2014/main" id="{3E7DDC0B-7262-654A-6EDE-E5D5228F040B}"/>
            </a:ext>
          </a:extLst>
        </p:cNvPr>
        <p:cNvGrpSpPr/>
        <p:nvPr/>
      </p:nvGrpSpPr>
      <p:grpSpPr>
        <a:xfrm>
          <a:off x="0" y="0"/>
          <a:ext cx="0" cy="0"/>
          <a:chOff x="0" y="0"/>
          <a:chExt cx="0" cy="0"/>
        </a:xfrm>
      </p:grpSpPr>
      <p:sp>
        <p:nvSpPr>
          <p:cNvPr id="94" name="Google Shape;94;p2">
            <a:extLst>
              <a:ext uri="{FF2B5EF4-FFF2-40B4-BE49-F238E27FC236}">
                <a16:creationId xmlns:a16="http://schemas.microsoft.com/office/drawing/2014/main" id="{B9576FA9-6F3E-5ECD-0377-B8DC3D0C4F36}"/>
              </a:ext>
            </a:extLst>
          </p:cNvPr>
          <p:cNvSpPr txBox="1">
            <a:spLocks noGrp="1"/>
          </p:cNvSpPr>
          <p:nvPr>
            <p:ph type="sldNum" idx="12"/>
          </p:nvPr>
        </p:nvSpPr>
        <p:spPr>
          <a:xfrm>
            <a:off x="11525122" y="6475058"/>
            <a:ext cx="357000" cy="2499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000"/>
              <a:buNone/>
            </a:pPr>
            <a:fld id="{00000000-1234-1234-1234-123412341234}" type="slidenum">
              <a:rPr lang="en-GB"/>
              <a:t>4</a:t>
            </a:fld>
            <a:endParaRPr/>
          </a:p>
        </p:txBody>
      </p:sp>
      <p:sp>
        <p:nvSpPr>
          <p:cNvPr id="2" name="Title 1">
            <a:extLst>
              <a:ext uri="{FF2B5EF4-FFF2-40B4-BE49-F238E27FC236}">
                <a16:creationId xmlns:a16="http://schemas.microsoft.com/office/drawing/2014/main" id="{1CE8630A-40E0-6D34-E5D3-5DABC2AA084D}"/>
              </a:ext>
            </a:extLst>
          </p:cNvPr>
          <p:cNvSpPr txBox="1">
            <a:spLocks/>
          </p:cNvSpPr>
          <p:nvPr/>
        </p:nvSpPr>
        <p:spPr>
          <a:xfrm>
            <a:off x="366679" y="204103"/>
            <a:ext cx="11002698" cy="73755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rgbClr val="22295B"/>
                </a:solidFill>
                <a:latin typeface="Open Sans" panose="020B0606030504020204" pitchFamily="34" charset="0"/>
                <a:ea typeface="Open Sans" panose="020B0606030504020204" pitchFamily="34" charset="0"/>
                <a:cs typeface="Open Sans" panose="020B0606030504020204" pitchFamily="34" charset="0"/>
              </a:rPr>
              <a:t>CERN openlab – Phase VIII (2024-2026)</a:t>
            </a:r>
            <a:endParaRPr lang="en-US" sz="2800"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1" name="Group 20">
            <a:extLst>
              <a:ext uri="{FF2B5EF4-FFF2-40B4-BE49-F238E27FC236}">
                <a16:creationId xmlns:a16="http://schemas.microsoft.com/office/drawing/2014/main" id="{FEF93641-8830-2AD7-E064-9A0F6E93EF53}"/>
              </a:ext>
            </a:extLst>
          </p:cNvPr>
          <p:cNvGrpSpPr/>
          <p:nvPr/>
        </p:nvGrpSpPr>
        <p:grpSpPr>
          <a:xfrm>
            <a:off x="5522579" y="4396396"/>
            <a:ext cx="6582130" cy="1530454"/>
            <a:chOff x="218887" y="4656091"/>
            <a:chExt cx="7284734" cy="1693821"/>
          </a:xfrm>
        </p:grpSpPr>
        <p:cxnSp>
          <p:nvCxnSpPr>
            <p:cNvPr id="34" name="Straight Connector 33">
              <a:extLst>
                <a:ext uri="{FF2B5EF4-FFF2-40B4-BE49-F238E27FC236}">
                  <a16:creationId xmlns:a16="http://schemas.microsoft.com/office/drawing/2014/main" id="{27346054-FBD5-A857-C18E-62419BAFFE34}"/>
                </a:ext>
              </a:extLst>
            </p:cNvPr>
            <p:cNvCxnSpPr>
              <a:cxnSpLocks/>
            </p:cNvCxnSpPr>
            <p:nvPr/>
          </p:nvCxnSpPr>
          <p:spPr>
            <a:xfrm>
              <a:off x="458398" y="5658624"/>
              <a:ext cx="7045223" cy="0"/>
            </a:xfrm>
            <a:prstGeom prst="line">
              <a:avLst/>
            </a:prstGeom>
            <a:ln w="38100" cap="rnd">
              <a:solidFill>
                <a:srgbClr val="002060"/>
              </a:solidFill>
            </a:ln>
          </p:spPr>
          <p:style>
            <a:lnRef idx="1">
              <a:schemeClr val="accent1"/>
            </a:lnRef>
            <a:fillRef idx="0">
              <a:schemeClr val="accent1"/>
            </a:fillRef>
            <a:effectRef idx="0">
              <a:schemeClr val="accent1"/>
            </a:effectRef>
            <a:fontRef idx="minor">
              <a:schemeClr val="tx1"/>
            </a:fontRef>
          </p:style>
        </p:cxnSp>
        <p:sp>
          <p:nvSpPr>
            <p:cNvPr id="37" name="Title 1">
              <a:extLst>
                <a:ext uri="{FF2B5EF4-FFF2-40B4-BE49-F238E27FC236}">
                  <a16:creationId xmlns:a16="http://schemas.microsoft.com/office/drawing/2014/main" id="{1C7D3C5B-BCD8-B12B-4063-21C14B733230}"/>
                </a:ext>
              </a:extLst>
            </p:cNvPr>
            <p:cNvSpPr txBox="1">
              <a:spLocks/>
            </p:cNvSpPr>
            <p:nvPr/>
          </p:nvSpPr>
          <p:spPr>
            <a:xfrm>
              <a:off x="218887" y="4915402"/>
              <a:ext cx="1492351" cy="31133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400" b="1" dirty="0">
                  <a:solidFill>
                    <a:srgbClr val="22295B"/>
                  </a:solidFill>
                  <a:latin typeface="Open Sans SemiBold" panose="020B0606030504020204" pitchFamily="34" charset="0"/>
                  <a:ea typeface="Open Sans SemiBold" panose="020B0606030504020204" pitchFamily="34" charset="0"/>
                  <a:cs typeface="Open Sans SemiBold" panose="020B0606030504020204" pitchFamily="34" charset="0"/>
                </a:rPr>
                <a:t>Europe </a:t>
              </a:r>
              <a:r>
                <a:rPr lang="en-US" sz="1400" dirty="0">
                  <a:solidFill>
                    <a:srgbClr val="22295B"/>
                  </a:solidFill>
                  <a:latin typeface="Open Sans Light" panose="020B0306030504020204" pitchFamily="34" charset="0"/>
                  <a:ea typeface="Open Sans Light" panose="020B0306030504020204" pitchFamily="34" charset="0"/>
                  <a:cs typeface="Open Sans Light" panose="020B0306030504020204" pitchFamily="34" charset="0"/>
                </a:rPr>
                <a:t>(8)</a:t>
              </a:r>
              <a:endParaRPr lang="en-US" sz="1000" dirty="0">
                <a:solidFill>
                  <a:srgbClr val="22295B"/>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8" name="Title 1">
              <a:extLst>
                <a:ext uri="{FF2B5EF4-FFF2-40B4-BE49-F238E27FC236}">
                  <a16:creationId xmlns:a16="http://schemas.microsoft.com/office/drawing/2014/main" id="{7DD19642-D4EC-3D01-ECBB-84D569625724}"/>
                </a:ext>
              </a:extLst>
            </p:cNvPr>
            <p:cNvSpPr txBox="1">
              <a:spLocks/>
            </p:cNvSpPr>
            <p:nvPr/>
          </p:nvSpPr>
          <p:spPr>
            <a:xfrm>
              <a:off x="307066" y="5875631"/>
              <a:ext cx="1002257" cy="31133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400" b="1" dirty="0">
                  <a:solidFill>
                    <a:srgbClr val="22295B"/>
                  </a:solidFill>
                  <a:latin typeface="Open Sans SemiBold" panose="020B0606030504020204" pitchFamily="34" charset="0"/>
                  <a:ea typeface="Open Sans SemiBold" panose="020B0606030504020204" pitchFamily="34" charset="0"/>
                  <a:cs typeface="Open Sans SemiBold" panose="020B0606030504020204" pitchFamily="34" charset="0"/>
                </a:rPr>
                <a:t>U.S. </a:t>
              </a:r>
              <a:r>
                <a:rPr lang="en-US" sz="1400" dirty="0">
                  <a:solidFill>
                    <a:srgbClr val="22295B"/>
                  </a:solidFill>
                  <a:latin typeface="Open Sans Light" panose="020B0306030504020204" pitchFamily="34" charset="0"/>
                  <a:ea typeface="Open Sans Light" panose="020B0306030504020204" pitchFamily="34" charset="0"/>
                  <a:cs typeface="Open Sans Light" panose="020B0306030504020204" pitchFamily="34" charset="0"/>
                </a:rPr>
                <a:t>(5) </a:t>
              </a:r>
              <a:endParaRPr lang="en-US" sz="1000" dirty="0">
                <a:solidFill>
                  <a:srgbClr val="22295B"/>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39" name="Google Shape;254;g2cdd5ad337e_10_5">
              <a:extLst>
                <a:ext uri="{FF2B5EF4-FFF2-40B4-BE49-F238E27FC236}">
                  <a16:creationId xmlns:a16="http://schemas.microsoft.com/office/drawing/2014/main" id="{968553F2-28F0-9C9A-14AF-81A0594C5FE5}"/>
                </a:ext>
              </a:extLst>
            </p:cNvPr>
            <p:cNvPicPr preferRelativeResize="0"/>
            <p:nvPr/>
          </p:nvPicPr>
          <p:blipFill rotWithShape="1">
            <a:blip r:embed="rId3">
              <a:alphaModFix/>
            </a:blip>
            <a:srcRect/>
            <a:stretch/>
          </p:blipFill>
          <p:spPr>
            <a:xfrm>
              <a:off x="2014712" y="5823017"/>
              <a:ext cx="462304" cy="183587"/>
            </a:xfrm>
            <a:prstGeom prst="rect">
              <a:avLst/>
            </a:prstGeom>
            <a:noFill/>
            <a:ln>
              <a:noFill/>
            </a:ln>
          </p:spPr>
        </p:pic>
        <p:pic>
          <p:nvPicPr>
            <p:cNvPr id="40" name="Google Shape;256;g2cdd5ad337e_10_5">
              <a:extLst>
                <a:ext uri="{FF2B5EF4-FFF2-40B4-BE49-F238E27FC236}">
                  <a16:creationId xmlns:a16="http://schemas.microsoft.com/office/drawing/2014/main" id="{7CBFAF04-7E19-76AD-50CE-FE4F7EB90C2C}"/>
                </a:ext>
              </a:extLst>
            </p:cNvPr>
            <p:cNvPicPr preferRelativeResize="0"/>
            <p:nvPr/>
          </p:nvPicPr>
          <p:blipFill rotWithShape="1">
            <a:blip r:embed="rId4">
              <a:alphaModFix/>
            </a:blip>
            <a:srcRect/>
            <a:stretch/>
          </p:blipFill>
          <p:spPr>
            <a:xfrm>
              <a:off x="1871651" y="4734567"/>
              <a:ext cx="912569" cy="212481"/>
            </a:xfrm>
            <a:prstGeom prst="rect">
              <a:avLst/>
            </a:prstGeom>
            <a:noFill/>
            <a:ln>
              <a:noFill/>
            </a:ln>
          </p:spPr>
        </p:pic>
        <p:sp>
          <p:nvSpPr>
            <p:cNvPr id="41" name="Title 1">
              <a:extLst>
                <a:ext uri="{FF2B5EF4-FFF2-40B4-BE49-F238E27FC236}">
                  <a16:creationId xmlns:a16="http://schemas.microsoft.com/office/drawing/2014/main" id="{1073F433-CA1A-E3C2-8816-126361571C8A}"/>
                </a:ext>
              </a:extLst>
            </p:cNvPr>
            <p:cNvSpPr txBox="1">
              <a:spLocks/>
            </p:cNvSpPr>
            <p:nvPr/>
          </p:nvSpPr>
          <p:spPr>
            <a:xfrm>
              <a:off x="2026664" y="5204310"/>
              <a:ext cx="415819" cy="31133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050" b="1" dirty="0">
                  <a:solidFill>
                    <a:srgbClr val="22295B"/>
                  </a:solidFill>
                  <a:latin typeface="Open Sans" panose="020B0606030504020204" pitchFamily="34" charset="0"/>
                  <a:ea typeface="Open Sans" panose="020B0606030504020204" pitchFamily="34" charset="0"/>
                  <a:cs typeface="Open Sans" panose="020B0606030504020204" pitchFamily="34" charset="0"/>
                </a:rPr>
                <a:t>DE</a:t>
              </a:r>
              <a:endParaRPr lang="en-US" sz="700"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2" name="Picture 41" descr="A black background with blue letters&#10;&#10;Description automatically generated">
              <a:extLst>
                <a:ext uri="{FF2B5EF4-FFF2-40B4-BE49-F238E27FC236}">
                  <a16:creationId xmlns:a16="http://schemas.microsoft.com/office/drawing/2014/main" id="{4F239358-A5B4-B0C4-41C3-B94590E76781}"/>
                </a:ext>
              </a:extLst>
            </p:cNvPr>
            <p:cNvPicPr>
              <a:picLocks noChangeAspect="1"/>
            </p:cNvPicPr>
            <p:nvPr/>
          </p:nvPicPr>
          <p:blipFill>
            <a:blip r:embed="rId5"/>
            <a:stretch>
              <a:fillRect/>
            </a:stretch>
          </p:blipFill>
          <p:spPr>
            <a:xfrm>
              <a:off x="4336595" y="4895149"/>
              <a:ext cx="749020" cy="199450"/>
            </a:xfrm>
            <a:prstGeom prst="rect">
              <a:avLst/>
            </a:prstGeom>
          </p:spPr>
        </p:pic>
        <p:sp>
          <p:nvSpPr>
            <p:cNvPr id="43" name="Title 1">
              <a:extLst>
                <a:ext uri="{FF2B5EF4-FFF2-40B4-BE49-F238E27FC236}">
                  <a16:creationId xmlns:a16="http://schemas.microsoft.com/office/drawing/2014/main" id="{D8D8E1DE-9839-2AF0-2A72-8312553DCB51}"/>
                </a:ext>
              </a:extLst>
            </p:cNvPr>
            <p:cNvSpPr txBox="1">
              <a:spLocks/>
            </p:cNvSpPr>
            <p:nvPr/>
          </p:nvSpPr>
          <p:spPr>
            <a:xfrm>
              <a:off x="4456997" y="5204308"/>
              <a:ext cx="492563" cy="31133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050" b="1" dirty="0">
                  <a:solidFill>
                    <a:srgbClr val="22295B"/>
                  </a:solidFill>
                  <a:latin typeface="Open Sans" panose="020B0606030504020204" pitchFamily="34" charset="0"/>
                  <a:ea typeface="Open Sans" panose="020B0606030504020204" pitchFamily="34" charset="0"/>
                  <a:cs typeface="Open Sans" panose="020B0606030504020204" pitchFamily="34" charset="0"/>
                </a:rPr>
                <a:t>FR</a:t>
              </a:r>
            </a:p>
          </p:txBody>
        </p:sp>
        <p:pic>
          <p:nvPicPr>
            <p:cNvPr id="44" name="Picture 6" descr="Brand Portal">
              <a:extLst>
                <a:ext uri="{FF2B5EF4-FFF2-40B4-BE49-F238E27FC236}">
                  <a16:creationId xmlns:a16="http://schemas.microsoft.com/office/drawing/2014/main" id="{B7EFF9DD-890D-B30D-8D5B-03817FEB0D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36701" y="5946227"/>
              <a:ext cx="696796" cy="225114"/>
            </a:xfrm>
            <a:prstGeom prst="rect">
              <a:avLst/>
            </a:prstGeom>
            <a:noFill/>
            <a:extLst>
              <a:ext uri="{909E8E84-426E-40DD-AFC4-6F175D3DCCD1}">
                <a14:hiddenFill xmlns:a14="http://schemas.microsoft.com/office/drawing/2010/main">
                  <a:solidFill>
                    <a:srgbClr val="FFFFFF"/>
                  </a:solidFill>
                </a14:hiddenFill>
              </a:ext>
            </a:extLst>
          </p:spPr>
        </p:pic>
        <p:pic>
          <p:nvPicPr>
            <p:cNvPr id="45" name="Google Shape;258;g2cdd5ad337e_10_5" descr="E4 Computer Engineering SpA">
              <a:extLst>
                <a:ext uri="{FF2B5EF4-FFF2-40B4-BE49-F238E27FC236}">
                  <a16:creationId xmlns:a16="http://schemas.microsoft.com/office/drawing/2014/main" id="{8404998C-5906-589C-3C13-218B0F4330B6}"/>
                </a:ext>
              </a:extLst>
            </p:cNvPr>
            <p:cNvPicPr preferRelativeResize="0"/>
            <p:nvPr/>
          </p:nvPicPr>
          <p:blipFill rotWithShape="1">
            <a:blip r:embed="rId7">
              <a:alphaModFix/>
            </a:blip>
            <a:srcRect/>
            <a:stretch/>
          </p:blipFill>
          <p:spPr>
            <a:xfrm>
              <a:off x="3085846" y="4656091"/>
              <a:ext cx="339476" cy="316237"/>
            </a:xfrm>
            <a:prstGeom prst="rect">
              <a:avLst/>
            </a:prstGeom>
            <a:noFill/>
            <a:ln>
              <a:noFill/>
            </a:ln>
          </p:spPr>
        </p:pic>
        <p:sp>
          <p:nvSpPr>
            <p:cNvPr id="46" name="Title 1">
              <a:extLst>
                <a:ext uri="{FF2B5EF4-FFF2-40B4-BE49-F238E27FC236}">
                  <a16:creationId xmlns:a16="http://schemas.microsoft.com/office/drawing/2014/main" id="{A743F383-1B6D-8F77-91A1-2F8CDD82FE67}"/>
                </a:ext>
              </a:extLst>
            </p:cNvPr>
            <p:cNvSpPr txBox="1">
              <a:spLocks/>
            </p:cNvSpPr>
            <p:nvPr/>
          </p:nvSpPr>
          <p:spPr>
            <a:xfrm>
              <a:off x="3307445" y="5220100"/>
              <a:ext cx="392268" cy="31133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050" b="1" dirty="0">
                  <a:solidFill>
                    <a:srgbClr val="22295B"/>
                  </a:solidFill>
                  <a:latin typeface="Open Sans" panose="020B0606030504020204" pitchFamily="34" charset="0"/>
                  <a:ea typeface="Open Sans" panose="020B0606030504020204" pitchFamily="34" charset="0"/>
                  <a:cs typeface="Open Sans" panose="020B0606030504020204" pitchFamily="34" charset="0"/>
                </a:rPr>
                <a:t>IT</a:t>
              </a:r>
              <a:endParaRPr lang="en-US" sz="700"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8" name="Google Shape;278;g2cdd5ad337e_10_5">
              <a:extLst>
                <a:ext uri="{FF2B5EF4-FFF2-40B4-BE49-F238E27FC236}">
                  <a16:creationId xmlns:a16="http://schemas.microsoft.com/office/drawing/2014/main" id="{4607B16B-0933-BCF8-85AC-8FE98F095D1F}"/>
                </a:ext>
              </a:extLst>
            </p:cNvPr>
            <p:cNvPicPr preferRelativeResize="0"/>
            <p:nvPr/>
          </p:nvPicPr>
          <p:blipFill rotWithShape="1">
            <a:blip r:embed="rId8">
              <a:alphaModFix/>
            </a:blip>
            <a:srcRect/>
            <a:stretch/>
          </p:blipFill>
          <p:spPr>
            <a:xfrm>
              <a:off x="2765999" y="5795685"/>
              <a:ext cx="660208" cy="362404"/>
            </a:xfrm>
            <a:prstGeom prst="rect">
              <a:avLst/>
            </a:prstGeom>
            <a:noFill/>
            <a:ln>
              <a:noFill/>
            </a:ln>
          </p:spPr>
        </p:pic>
        <p:pic>
          <p:nvPicPr>
            <p:cNvPr id="51" name="Google Shape;265;g2cdd5ad337e_10_5" descr="Cerabyte | Intel Ignite">
              <a:extLst>
                <a:ext uri="{FF2B5EF4-FFF2-40B4-BE49-F238E27FC236}">
                  <a16:creationId xmlns:a16="http://schemas.microsoft.com/office/drawing/2014/main" id="{661F0A36-36C8-7734-3128-6615E4D39E47}"/>
                </a:ext>
              </a:extLst>
            </p:cNvPr>
            <p:cNvPicPr preferRelativeResize="0"/>
            <p:nvPr/>
          </p:nvPicPr>
          <p:blipFill rotWithShape="1">
            <a:blip r:embed="rId9">
              <a:alphaModFix/>
            </a:blip>
            <a:srcRect/>
            <a:stretch/>
          </p:blipFill>
          <p:spPr>
            <a:xfrm>
              <a:off x="1609274" y="4912125"/>
              <a:ext cx="936478" cy="307975"/>
            </a:xfrm>
            <a:prstGeom prst="rect">
              <a:avLst/>
            </a:prstGeom>
            <a:noFill/>
            <a:ln>
              <a:noFill/>
            </a:ln>
          </p:spPr>
        </p:pic>
        <p:pic>
          <p:nvPicPr>
            <p:cNvPr id="53" name="Google Shape;262;g2cdd5ad337e_10_5">
              <a:extLst>
                <a:ext uri="{FF2B5EF4-FFF2-40B4-BE49-F238E27FC236}">
                  <a16:creationId xmlns:a16="http://schemas.microsoft.com/office/drawing/2014/main" id="{FD5FFCBA-10E8-93B3-1276-AE9377E72A2B}"/>
                </a:ext>
              </a:extLst>
            </p:cNvPr>
            <p:cNvPicPr preferRelativeResize="0"/>
            <p:nvPr/>
          </p:nvPicPr>
          <p:blipFill rotWithShape="1">
            <a:blip r:embed="rId10">
              <a:alphaModFix/>
            </a:blip>
            <a:srcRect t="28542" b="29038"/>
            <a:stretch/>
          </p:blipFill>
          <p:spPr>
            <a:xfrm>
              <a:off x="3013397" y="4988655"/>
              <a:ext cx="1115479" cy="257282"/>
            </a:xfrm>
            <a:prstGeom prst="rect">
              <a:avLst/>
            </a:prstGeom>
            <a:noFill/>
            <a:ln>
              <a:noFill/>
            </a:ln>
          </p:spPr>
        </p:pic>
        <p:pic>
          <p:nvPicPr>
            <p:cNvPr id="54" name="Google Shape;261;g2cdd5ad337e_10_5">
              <a:extLst>
                <a:ext uri="{FF2B5EF4-FFF2-40B4-BE49-F238E27FC236}">
                  <a16:creationId xmlns:a16="http://schemas.microsoft.com/office/drawing/2014/main" id="{23F432B7-FD0E-B8FE-3FC4-3E33093BC3AD}"/>
                </a:ext>
              </a:extLst>
            </p:cNvPr>
            <p:cNvPicPr preferRelativeResize="0"/>
            <p:nvPr/>
          </p:nvPicPr>
          <p:blipFill rotWithShape="1">
            <a:blip r:embed="rId11">
              <a:alphaModFix/>
            </a:blip>
            <a:srcRect/>
            <a:stretch/>
          </p:blipFill>
          <p:spPr>
            <a:xfrm>
              <a:off x="3682758" y="4701358"/>
              <a:ext cx="408912" cy="202303"/>
            </a:xfrm>
            <a:prstGeom prst="rect">
              <a:avLst/>
            </a:prstGeom>
            <a:noFill/>
            <a:ln>
              <a:noFill/>
            </a:ln>
          </p:spPr>
        </p:pic>
        <p:pic>
          <p:nvPicPr>
            <p:cNvPr id="55" name="Google Shape;266;g2cdd5ad337e_10_5">
              <a:extLst>
                <a:ext uri="{FF2B5EF4-FFF2-40B4-BE49-F238E27FC236}">
                  <a16:creationId xmlns:a16="http://schemas.microsoft.com/office/drawing/2014/main" id="{3934B3C2-9F9D-100D-82E4-47E86DDC48D0}"/>
                </a:ext>
              </a:extLst>
            </p:cNvPr>
            <p:cNvPicPr preferRelativeResize="0"/>
            <p:nvPr/>
          </p:nvPicPr>
          <p:blipFill rotWithShape="1">
            <a:blip r:embed="rId12">
              <a:alphaModFix/>
            </a:blip>
            <a:srcRect/>
            <a:stretch/>
          </p:blipFill>
          <p:spPr>
            <a:xfrm>
              <a:off x="5868636" y="5875631"/>
              <a:ext cx="937490" cy="160577"/>
            </a:xfrm>
            <a:prstGeom prst="rect">
              <a:avLst/>
            </a:prstGeom>
            <a:noFill/>
            <a:ln>
              <a:noFill/>
            </a:ln>
          </p:spPr>
        </p:pic>
        <p:pic>
          <p:nvPicPr>
            <p:cNvPr id="63" name="Picture 2" descr="Nokia new logo &amp; brand refresh | VanillaPlus - The global ...">
              <a:extLst>
                <a:ext uri="{FF2B5EF4-FFF2-40B4-BE49-F238E27FC236}">
                  <a16:creationId xmlns:a16="http://schemas.microsoft.com/office/drawing/2014/main" id="{BB5AEDAC-6773-26BB-9186-E30F457BBCA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92422" y="4872637"/>
              <a:ext cx="711199" cy="232034"/>
            </a:xfrm>
            <a:prstGeom prst="rect">
              <a:avLst/>
            </a:prstGeom>
            <a:noFill/>
            <a:extLst>
              <a:ext uri="{909E8E84-426E-40DD-AFC4-6F175D3DCCD1}">
                <a14:hiddenFill xmlns:a14="http://schemas.microsoft.com/office/drawing/2010/main">
                  <a:solidFill>
                    <a:srgbClr val="FFFFFF"/>
                  </a:solidFill>
                </a14:hiddenFill>
              </a:ext>
            </a:extLst>
          </p:spPr>
        </p:pic>
        <p:sp>
          <p:nvSpPr>
            <p:cNvPr id="64" name="Title 1">
              <a:extLst>
                <a:ext uri="{FF2B5EF4-FFF2-40B4-BE49-F238E27FC236}">
                  <a16:creationId xmlns:a16="http://schemas.microsoft.com/office/drawing/2014/main" id="{710440BE-A5C4-99D5-7852-A780876FBAF9}"/>
                </a:ext>
              </a:extLst>
            </p:cNvPr>
            <p:cNvSpPr txBox="1">
              <a:spLocks/>
            </p:cNvSpPr>
            <p:nvPr/>
          </p:nvSpPr>
          <p:spPr>
            <a:xfrm>
              <a:off x="6915342" y="5220099"/>
              <a:ext cx="397676" cy="31133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050" b="1" dirty="0">
                  <a:solidFill>
                    <a:srgbClr val="22295B"/>
                  </a:solidFill>
                  <a:latin typeface="Open Sans" panose="020B0606030504020204" pitchFamily="34" charset="0"/>
                  <a:ea typeface="Open Sans" panose="020B0606030504020204" pitchFamily="34" charset="0"/>
                  <a:cs typeface="Open Sans" panose="020B0606030504020204" pitchFamily="34" charset="0"/>
                </a:rPr>
                <a:t>FI</a:t>
              </a:r>
              <a:endParaRPr lang="en-US" sz="700"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66" name="Graphic 65">
              <a:extLst>
                <a:ext uri="{FF2B5EF4-FFF2-40B4-BE49-F238E27FC236}">
                  <a16:creationId xmlns:a16="http://schemas.microsoft.com/office/drawing/2014/main" id="{D7C79A74-6C55-D1E0-1717-033B5FAFF89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397972" y="4858241"/>
              <a:ext cx="1047633" cy="213280"/>
            </a:xfrm>
            <a:prstGeom prst="rect">
              <a:avLst/>
            </a:prstGeom>
          </p:spPr>
        </p:pic>
        <p:cxnSp>
          <p:nvCxnSpPr>
            <p:cNvPr id="70" name="Straight Connector 69">
              <a:extLst>
                <a:ext uri="{FF2B5EF4-FFF2-40B4-BE49-F238E27FC236}">
                  <a16:creationId xmlns:a16="http://schemas.microsoft.com/office/drawing/2014/main" id="{0B0EFCE3-F1CB-2AB0-124B-46708B01A8B1}"/>
                </a:ext>
              </a:extLst>
            </p:cNvPr>
            <p:cNvCxnSpPr>
              <a:cxnSpLocks/>
            </p:cNvCxnSpPr>
            <p:nvPr/>
          </p:nvCxnSpPr>
          <p:spPr>
            <a:xfrm flipV="1">
              <a:off x="2926598" y="4734567"/>
              <a:ext cx="0" cy="527047"/>
            </a:xfrm>
            <a:prstGeom prst="line">
              <a:avLst/>
            </a:prstGeom>
            <a:ln w="12700" cap="rnd">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C75BCDB4-35AF-183F-5DDE-A0E4B7C19C81}"/>
                </a:ext>
              </a:extLst>
            </p:cNvPr>
            <p:cNvCxnSpPr>
              <a:cxnSpLocks/>
            </p:cNvCxnSpPr>
            <p:nvPr/>
          </p:nvCxnSpPr>
          <p:spPr>
            <a:xfrm flipV="1">
              <a:off x="6630461" y="4701356"/>
              <a:ext cx="0" cy="560258"/>
            </a:xfrm>
            <a:prstGeom prst="line">
              <a:avLst/>
            </a:prstGeom>
            <a:ln w="12700" cap="rnd">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E4935B70-5E98-67BF-07F5-D92E79EFD8EA}"/>
                </a:ext>
              </a:extLst>
            </p:cNvPr>
            <p:cNvCxnSpPr>
              <a:cxnSpLocks/>
            </p:cNvCxnSpPr>
            <p:nvPr/>
          </p:nvCxnSpPr>
          <p:spPr>
            <a:xfrm flipV="1">
              <a:off x="5230110" y="4701358"/>
              <a:ext cx="0" cy="560257"/>
            </a:xfrm>
            <a:prstGeom prst="line">
              <a:avLst/>
            </a:prstGeom>
            <a:ln w="12700" cap="rnd">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79" name="Title 1">
              <a:extLst>
                <a:ext uri="{FF2B5EF4-FFF2-40B4-BE49-F238E27FC236}">
                  <a16:creationId xmlns:a16="http://schemas.microsoft.com/office/drawing/2014/main" id="{664A37A6-3610-79D6-8D29-24A15CBFBFBA}"/>
                </a:ext>
              </a:extLst>
            </p:cNvPr>
            <p:cNvSpPr txBox="1">
              <a:spLocks/>
            </p:cNvSpPr>
            <p:nvPr/>
          </p:nvSpPr>
          <p:spPr>
            <a:xfrm>
              <a:off x="5665495" y="5220100"/>
              <a:ext cx="425950" cy="31133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050" b="1" dirty="0">
                  <a:solidFill>
                    <a:srgbClr val="22295B"/>
                  </a:solidFill>
                  <a:latin typeface="Open Sans" panose="020B0606030504020204" pitchFamily="34" charset="0"/>
                  <a:ea typeface="Open Sans" panose="020B0606030504020204" pitchFamily="34" charset="0"/>
                  <a:cs typeface="Open Sans" panose="020B0606030504020204" pitchFamily="34" charset="0"/>
                </a:rPr>
                <a:t>CH</a:t>
              </a:r>
              <a:endParaRPr lang="en-US" sz="700"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3" name="Picture 112" descr="A black background with a black square&#10;&#10;Description automatically generated with medium confidence">
              <a:extLst>
                <a:ext uri="{FF2B5EF4-FFF2-40B4-BE49-F238E27FC236}">
                  <a16:creationId xmlns:a16="http://schemas.microsoft.com/office/drawing/2014/main" id="{3C2A71D3-8796-0EE1-54FA-0B2DB2A02F7C}"/>
                </a:ext>
              </a:extLst>
            </p:cNvPr>
            <p:cNvPicPr>
              <a:picLocks noChangeAspect="1"/>
            </p:cNvPicPr>
            <p:nvPr/>
          </p:nvPicPr>
          <p:blipFill>
            <a:blip r:embed="rId16"/>
            <a:stretch>
              <a:fillRect/>
            </a:stretch>
          </p:blipFill>
          <p:spPr>
            <a:xfrm>
              <a:off x="3654474" y="5996996"/>
              <a:ext cx="909741" cy="182854"/>
            </a:xfrm>
            <a:prstGeom prst="rect">
              <a:avLst/>
            </a:prstGeom>
          </p:spPr>
        </p:pic>
        <p:cxnSp>
          <p:nvCxnSpPr>
            <p:cNvPr id="8" name="Straight Connector 7">
              <a:extLst>
                <a:ext uri="{FF2B5EF4-FFF2-40B4-BE49-F238E27FC236}">
                  <a16:creationId xmlns:a16="http://schemas.microsoft.com/office/drawing/2014/main" id="{F58CEC44-F16F-24BE-EC28-973CF3E5F675}"/>
                </a:ext>
              </a:extLst>
            </p:cNvPr>
            <p:cNvCxnSpPr>
              <a:cxnSpLocks/>
            </p:cNvCxnSpPr>
            <p:nvPr/>
          </p:nvCxnSpPr>
          <p:spPr>
            <a:xfrm flipV="1">
              <a:off x="4246011" y="4734563"/>
              <a:ext cx="0" cy="527048"/>
            </a:xfrm>
            <a:prstGeom prst="line">
              <a:avLst/>
            </a:prstGeom>
            <a:ln w="12700" cap="rnd">
              <a:solidFill>
                <a:srgbClr val="002060"/>
              </a:solidFill>
              <a:prstDash val="dash"/>
            </a:ln>
          </p:spPr>
          <p:style>
            <a:lnRef idx="1">
              <a:schemeClr val="accent1"/>
            </a:lnRef>
            <a:fillRef idx="0">
              <a:schemeClr val="accent1"/>
            </a:fillRef>
            <a:effectRef idx="0">
              <a:schemeClr val="accent1"/>
            </a:effectRef>
            <a:fontRef idx="minor">
              <a:schemeClr val="tx1"/>
            </a:fontRef>
          </p:style>
        </p:cxnSp>
        <p:pic>
          <p:nvPicPr>
            <p:cNvPr id="19" name="Google Shape;275;g2cdd5ad337e_10_5">
              <a:extLst>
                <a:ext uri="{FF2B5EF4-FFF2-40B4-BE49-F238E27FC236}">
                  <a16:creationId xmlns:a16="http://schemas.microsoft.com/office/drawing/2014/main" id="{A427A5D0-4550-2C48-4462-2749B0AAABF2}"/>
                </a:ext>
              </a:extLst>
            </p:cNvPr>
            <p:cNvPicPr preferRelativeResize="0"/>
            <p:nvPr/>
          </p:nvPicPr>
          <p:blipFill rotWithShape="1">
            <a:blip r:embed="rId17">
              <a:alphaModFix/>
            </a:blip>
            <a:srcRect/>
            <a:stretch/>
          </p:blipFill>
          <p:spPr>
            <a:xfrm>
              <a:off x="1984066" y="6085105"/>
              <a:ext cx="523594" cy="264807"/>
            </a:xfrm>
            <a:prstGeom prst="rect">
              <a:avLst/>
            </a:prstGeom>
            <a:noFill/>
            <a:ln>
              <a:noFill/>
            </a:ln>
          </p:spPr>
        </p:pic>
      </p:grpSp>
      <p:grpSp>
        <p:nvGrpSpPr>
          <p:cNvPr id="22" name="Group 21">
            <a:extLst>
              <a:ext uri="{FF2B5EF4-FFF2-40B4-BE49-F238E27FC236}">
                <a16:creationId xmlns:a16="http://schemas.microsoft.com/office/drawing/2014/main" id="{60B16DD6-3CEF-1831-BB57-726F53592A9D}"/>
              </a:ext>
            </a:extLst>
          </p:cNvPr>
          <p:cNvGrpSpPr/>
          <p:nvPr/>
        </p:nvGrpSpPr>
        <p:grpSpPr>
          <a:xfrm>
            <a:off x="6052644" y="1282040"/>
            <a:ext cx="5755627" cy="2566148"/>
            <a:chOff x="340373" y="1281311"/>
            <a:chExt cx="5755627" cy="2566148"/>
          </a:xfrm>
        </p:grpSpPr>
        <p:grpSp>
          <p:nvGrpSpPr>
            <p:cNvPr id="111" name="Group 110">
              <a:extLst>
                <a:ext uri="{FF2B5EF4-FFF2-40B4-BE49-F238E27FC236}">
                  <a16:creationId xmlns:a16="http://schemas.microsoft.com/office/drawing/2014/main" id="{B3079D71-E8A4-8A60-41F5-F7E2DBD9FF2E}"/>
                </a:ext>
              </a:extLst>
            </p:cNvPr>
            <p:cNvGrpSpPr/>
            <p:nvPr/>
          </p:nvGrpSpPr>
          <p:grpSpPr>
            <a:xfrm>
              <a:off x="340373" y="1281311"/>
              <a:ext cx="5755627" cy="2566148"/>
              <a:chOff x="116497" y="1040975"/>
              <a:chExt cx="11740001" cy="5234283"/>
            </a:xfrm>
          </p:grpSpPr>
          <p:sp>
            <p:nvSpPr>
              <p:cNvPr id="87" name="Google Shape;253;g2cdd5ad337e_10_5">
                <a:extLst>
                  <a:ext uri="{FF2B5EF4-FFF2-40B4-BE49-F238E27FC236}">
                    <a16:creationId xmlns:a16="http://schemas.microsoft.com/office/drawing/2014/main" id="{937A9DA7-5030-E6B8-AF50-D3996A3A5A92}"/>
                  </a:ext>
                </a:extLst>
              </p:cNvPr>
              <p:cNvSpPr/>
              <p:nvPr/>
            </p:nvSpPr>
            <p:spPr>
              <a:xfrm>
                <a:off x="2358349" y="1040975"/>
                <a:ext cx="9466500" cy="1999500"/>
              </a:xfrm>
              <a:prstGeom prst="roundRect">
                <a:avLst>
                  <a:gd name="adj" fmla="val 16667"/>
                </a:avLst>
              </a:prstGeom>
              <a:noFill/>
              <a:ln w="12700" cap="rnd" cmpd="sng">
                <a:solidFill>
                  <a:srgbClr val="22295B"/>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pic>
            <p:nvPicPr>
              <p:cNvPr id="88" name="Google Shape;254;g2cdd5ad337e_10_5">
                <a:extLst>
                  <a:ext uri="{FF2B5EF4-FFF2-40B4-BE49-F238E27FC236}">
                    <a16:creationId xmlns:a16="http://schemas.microsoft.com/office/drawing/2014/main" id="{4D8F62EA-CAC5-BEA3-7F89-0CE806DF3E8B}"/>
                  </a:ext>
                </a:extLst>
              </p:cNvPr>
              <p:cNvPicPr preferRelativeResize="0"/>
              <p:nvPr/>
            </p:nvPicPr>
            <p:blipFill rotWithShape="1">
              <a:blip r:embed="rId3">
                <a:alphaModFix/>
              </a:blip>
              <a:srcRect/>
              <a:stretch/>
            </p:blipFill>
            <p:spPr>
              <a:xfrm>
                <a:off x="3849678" y="1209421"/>
                <a:ext cx="928831" cy="376851"/>
              </a:xfrm>
              <a:prstGeom prst="rect">
                <a:avLst/>
              </a:prstGeom>
              <a:noFill/>
              <a:ln>
                <a:noFill/>
              </a:ln>
            </p:spPr>
          </p:pic>
          <p:sp>
            <p:nvSpPr>
              <p:cNvPr id="89" name="Google Shape;255;g2cdd5ad337e_10_5">
                <a:extLst>
                  <a:ext uri="{FF2B5EF4-FFF2-40B4-BE49-F238E27FC236}">
                    <a16:creationId xmlns:a16="http://schemas.microsoft.com/office/drawing/2014/main" id="{3D81DCAE-88A0-5EC6-6A02-FC18898A5E8F}"/>
                  </a:ext>
                </a:extLst>
              </p:cNvPr>
              <p:cNvSpPr/>
              <p:nvPr/>
            </p:nvSpPr>
            <p:spPr>
              <a:xfrm>
                <a:off x="116497" y="1646525"/>
                <a:ext cx="3581400" cy="774300"/>
              </a:xfrm>
              <a:prstGeom prst="roundRect">
                <a:avLst>
                  <a:gd name="adj" fmla="val 16667"/>
                </a:avLst>
              </a:prstGeom>
              <a:solidFill>
                <a:srgbClr val="22295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900" b="1" i="0" u="none" strike="noStrike" cap="none" dirty="0">
                    <a:solidFill>
                      <a:schemeClr val="lt1"/>
                    </a:solidFill>
                    <a:latin typeface="Open Sans"/>
                    <a:ea typeface="Open Sans"/>
                    <a:cs typeface="Open Sans"/>
                    <a:sym typeface="Open Sans"/>
                  </a:rPr>
                  <a:t>Established Industry and Research Members</a:t>
                </a:r>
                <a:endParaRPr sz="900" b="0" i="0" u="none" strike="noStrike" cap="none" dirty="0">
                  <a:solidFill>
                    <a:srgbClr val="000000"/>
                  </a:solidFill>
                  <a:latin typeface="Arial"/>
                  <a:ea typeface="Arial"/>
                  <a:cs typeface="Arial"/>
                  <a:sym typeface="Arial"/>
                </a:endParaRPr>
              </a:p>
            </p:txBody>
          </p:sp>
          <p:pic>
            <p:nvPicPr>
              <p:cNvPr id="90" name="Google Shape;256;g2cdd5ad337e_10_5">
                <a:extLst>
                  <a:ext uri="{FF2B5EF4-FFF2-40B4-BE49-F238E27FC236}">
                    <a16:creationId xmlns:a16="http://schemas.microsoft.com/office/drawing/2014/main" id="{0D600759-AF41-2659-18B3-64BC2E7BDEFD}"/>
                  </a:ext>
                </a:extLst>
              </p:cNvPr>
              <p:cNvPicPr preferRelativeResize="0"/>
              <p:nvPr/>
            </p:nvPicPr>
            <p:blipFill rotWithShape="1">
              <a:blip r:embed="rId4">
                <a:alphaModFix/>
              </a:blip>
              <a:srcRect/>
              <a:stretch/>
            </p:blipFill>
            <p:spPr>
              <a:xfrm>
                <a:off x="5033947" y="1267442"/>
                <a:ext cx="1584194" cy="376864"/>
              </a:xfrm>
              <a:prstGeom prst="rect">
                <a:avLst/>
              </a:prstGeom>
              <a:noFill/>
              <a:ln>
                <a:noFill/>
              </a:ln>
            </p:spPr>
          </p:pic>
          <p:pic>
            <p:nvPicPr>
              <p:cNvPr id="91" name="Google Shape;258;g2cdd5ad337e_10_5" descr="E4 Computer Engineering SpA">
                <a:extLst>
                  <a:ext uri="{FF2B5EF4-FFF2-40B4-BE49-F238E27FC236}">
                    <a16:creationId xmlns:a16="http://schemas.microsoft.com/office/drawing/2014/main" id="{E8B3356A-7113-B4DC-2385-91ACC60F606A}"/>
                  </a:ext>
                </a:extLst>
              </p:cNvPr>
              <p:cNvPicPr preferRelativeResize="0"/>
              <p:nvPr/>
            </p:nvPicPr>
            <p:blipFill rotWithShape="1">
              <a:blip r:embed="rId7">
                <a:alphaModFix/>
              </a:blip>
              <a:srcRect/>
              <a:stretch/>
            </p:blipFill>
            <p:spPr>
              <a:xfrm>
                <a:off x="9327886" y="2212691"/>
                <a:ext cx="658195" cy="626442"/>
              </a:xfrm>
              <a:prstGeom prst="rect">
                <a:avLst/>
              </a:prstGeom>
              <a:noFill/>
              <a:ln>
                <a:noFill/>
              </a:ln>
            </p:spPr>
          </p:pic>
          <p:pic>
            <p:nvPicPr>
              <p:cNvPr id="92" name="Google Shape;261;g2cdd5ad337e_10_5">
                <a:extLst>
                  <a:ext uri="{FF2B5EF4-FFF2-40B4-BE49-F238E27FC236}">
                    <a16:creationId xmlns:a16="http://schemas.microsoft.com/office/drawing/2014/main" id="{814091B7-C575-4A97-9742-C45D73AF884C}"/>
                  </a:ext>
                </a:extLst>
              </p:cNvPr>
              <p:cNvPicPr preferRelativeResize="0"/>
              <p:nvPr/>
            </p:nvPicPr>
            <p:blipFill rotWithShape="1">
              <a:blip r:embed="rId11">
                <a:alphaModFix/>
              </a:blip>
              <a:srcRect/>
              <a:stretch/>
            </p:blipFill>
            <p:spPr>
              <a:xfrm>
                <a:off x="10294879" y="2309549"/>
                <a:ext cx="991701" cy="501272"/>
              </a:xfrm>
              <a:prstGeom prst="rect">
                <a:avLst/>
              </a:prstGeom>
              <a:noFill/>
              <a:ln>
                <a:noFill/>
              </a:ln>
            </p:spPr>
          </p:pic>
          <p:pic>
            <p:nvPicPr>
              <p:cNvPr id="93" name="Google Shape;262;g2cdd5ad337e_10_5">
                <a:extLst>
                  <a:ext uri="{FF2B5EF4-FFF2-40B4-BE49-F238E27FC236}">
                    <a16:creationId xmlns:a16="http://schemas.microsoft.com/office/drawing/2014/main" id="{E0DE69F8-6AA0-66FD-3739-B5CF6E6D204D}"/>
                  </a:ext>
                </a:extLst>
              </p:cNvPr>
              <p:cNvPicPr preferRelativeResize="0"/>
              <p:nvPr/>
            </p:nvPicPr>
            <p:blipFill rotWithShape="1">
              <a:blip r:embed="rId10">
                <a:alphaModFix/>
              </a:blip>
              <a:srcRect t="28542" b="29038"/>
              <a:stretch/>
            </p:blipFill>
            <p:spPr>
              <a:xfrm>
                <a:off x="7140943" y="2402734"/>
                <a:ext cx="1970738" cy="464405"/>
              </a:xfrm>
              <a:prstGeom prst="rect">
                <a:avLst/>
              </a:prstGeom>
              <a:noFill/>
              <a:ln>
                <a:noFill/>
              </a:ln>
            </p:spPr>
          </p:pic>
          <p:sp>
            <p:nvSpPr>
              <p:cNvPr id="95" name="Google Shape;263;g2cdd5ad337e_10_5">
                <a:extLst>
                  <a:ext uri="{FF2B5EF4-FFF2-40B4-BE49-F238E27FC236}">
                    <a16:creationId xmlns:a16="http://schemas.microsoft.com/office/drawing/2014/main" id="{124009D4-C64D-1535-DA02-2335E7C0B4B4}"/>
                  </a:ext>
                </a:extLst>
              </p:cNvPr>
              <p:cNvSpPr/>
              <p:nvPr/>
            </p:nvSpPr>
            <p:spPr>
              <a:xfrm>
                <a:off x="2358387" y="3297366"/>
                <a:ext cx="9466500" cy="1360500"/>
              </a:xfrm>
              <a:prstGeom prst="roundRect">
                <a:avLst>
                  <a:gd name="adj" fmla="val 16667"/>
                </a:avLst>
              </a:prstGeom>
              <a:noFill/>
              <a:ln w="12700" cap="rnd" cmpd="sng">
                <a:solidFill>
                  <a:srgbClr val="22295B"/>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6" name="Google Shape;264;g2cdd5ad337e_10_5">
                <a:extLst>
                  <a:ext uri="{FF2B5EF4-FFF2-40B4-BE49-F238E27FC236}">
                    <a16:creationId xmlns:a16="http://schemas.microsoft.com/office/drawing/2014/main" id="{1CC05708-5C6D-2BBA-62D0-6173BB8AE895}"/>
                  </a:ext>
                </a:extLst>
              </p:cNvPr>
              <p:cNvSpPr/>
              <p:nvPr/>
            </p:nvSpPr>
            <p:spPr>
              <a:xfrm>
                <a:off x="116497" y="3497166"/>
                <a:ext cx="3581400" cy="960900"/>
              </a:xfrm>
              <a:prstGeom prst="roundRect">
                <a:avLst>
                  <a:gd name="adj" fmla="val 16667"/>
                </a:avLst>
              </a:prstGeom>
              <a:solidFill>
                <a:srgbClr val="22295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900" b="1" i="0" u="none" strike="noStrike" cap="none" dirty="0">
                    <a:solidFill>
                      <a:schemeClr val="lt1"/>
                    </a:solidFill>
                    <a:latin typeface="Open Sans"/>
                    <a:ea typeface="Open Sans"/>
                    <a:cs typeface="Open Sans"/>
                    <a:sym typeface="Open Sans"/>
                  </a:rPr>
                  <a:t>Industry and Research Members in</a:t>
                </a:r>
              </a:p>
              <a:p>
                <a:pPr marL="0" marR="0" lvl="0" indent="0" algn="ctr" rtl="0">
                  <a:lnSpc>
                    <a:spcPct val="100000"/>
                  </a:lnSpc>
                  <a:spcBef>
                    <a:spcPts val="0"/>
                  </a:spcBef>
                  <a:spcAft>
                    <a:spcPts val="0"/>
                  </a:spcAft>
                  <a:buClr>
                    <a:srgbClr val="000000"/>
                  </a:buClr>
                  <a:buSzPts val="1600"/>
                  <a:buFont typeface="Arial"/>
                  <a:buNone/>
                </a:pPr>
                <a:r>
                  <a:rPr lang="en-GB" sz="900" b="1" i="0" u="none" strike="noStrike" cap="none" dirty="0">
                    <a:solidFill>
                      <a:schemeClr val="lt1"/>
                    </a:solidFill>
                    <a:latin typeface="Open Sans"/>
                    <a:ea typeface="Open Sans"/>
                    <a:cs typeface="Open Sans"/>
                    <a:sym typeface="Open Sans"/>
                  </a:rPr>
                  <a:t>Pre-agreement Stage </a:t>
                </a:r>
                <a:endParaRPr lang="en-GB" sz="900" b="0" i="0" u="none" strike="noStrike" cap="none" dirty="0">
                  <a:solidFill>
                    <a:srgbClr val="000000"/>
                  </a:solidFill>
                  <a:latin typeface="Arial"/>
                  <a:ea typeface="Arial"/>
                  <a:cs typeface="Arial"/>
                  <a:sym typeface="Arial"/>
                </a:endParaRPr>
              </a:p>
            </p:txBody>
          </p:sp>
          <p:pic>
            <p:nvPicPr>
              <p:cNvPr id="97" name="Google Shape;265;g2cdd5ad337e_10_5" descr="Cerabyte | Intel Ignite">
                <a:extLst>
                  <a:ext uri="{FF2B5EF4-FFF2-40B4-BE49-F238E27FC236}">
                    <a16:creationId xmlns:a16="http://schemas.microsoft.com/office/drawing/2014/main" id="{48403B22-A38C-9878-E7A2-AE6396F080E1}"/>
                  </a:ext>
                </a:extLst>
              </p:cNvPr>
              <p:cNvPicPr preferRelativeResize="0"/>
              <p:nvPr/>
            </p:nvPicPr>
            <p:blipFill rotWithShape="1">
              <a:blip r:embed="rId9">
                <a:alphaModFix/>
              </a:blip>
              <a:srcRect/>
              <a:stretch/>
            </p:blipFill>
            <p:spPr>
              <a:xfrm>
                <a:off x="4388038" y="2249344"/>
                <a:ext cx="2337626" cy="785442"/>
              </a:xfrm>
              <a:prstGeom prst="rect">
                <a:avLst/>
              </a:prstGeom>
              <a:noFill/>
              <a:ln>
                <a:noFill/>
              </a:ln>
            </p:spPr>
          </p:pic>
          <p:pic>
            <p:nvPicPr>
              <p:cNvPr id="98" name="Google Shape;266;g2cdd5ad337e_10_5">
                <a:extLst>
                  <a:ext uri="{FF2B5EF4-FFF2-40B4-BE49-F238E27FC236}">
                    <a16:creationId xmlns:a16="http://schemas.microsoft.com/office/drawing/2014/main" id="{643D7391-803F-CFD0-ECB5-25E1B9D56D93}"/>
                  </a:ext>
                </a:extLst>
              </p:cNvPr>
              <p:cNvPicPr preferRelativeResize="0"/>
              <p:nvPr/>
            </p:nvPicPr>
            <p:blipFill rotWithShape="1">
              <a:blip r:embed="rId12">
                <a:alphaModFix/>
              </a:blip>
              <a:srcRect/>
              <a:stretch/>
            </p:blipFill>
            <p:spPr>
              <a:xfrm>
                <a:off x="4065994" y="3756789"/>
                <a:ext cx="2523731" cy="441653"/>
              </a:xfrm>
              <a:prstGeom prst="rect">
                <a:avLst/>
              </a:prstGeom>
              <a:noFill/>
              <a:ln>
                <a:noFill/>
              </a:ln>
            </p:spPr>
          </p:pic>
          <p:pic>
            <p:nvPicPr>
              <p:cNvPr id="99" name="Google Shape;267;g2cdd5ad337e_10_5" descr="Brand Portal">
                <a:extLst>
                  <a:ext uri="{FF2B5EF4-FFF2-40B4-BE49-F238E27FC236}">
                    <a16:creationId xmlns:a16="http://schemas.microsoft.com/office/drawing/2014/main" id="{149BA6CC-0341-8B4D-ED10-7FFF318F5402}"/>
                  </a:ext>
                </a:extLst>
              </p:cNvPr>
              <p:cNvPicPr preferRelativeResize="0"/>
              <p:nvPr/>
            </p:nvPicPr>
            <p:blipFill rotWithShape="1">
              <a:blip r:embed="rId18">
                <a:alphaModFix/>
              </a:blip>
              <a:srcRect/>
              <a:stretch/>
            </p:blipFill>
            <p:spPr>
              <a:xfrm>
                <a:off x="9206760" y="1209421"/>
                <a:ext cx="1508378" cy="497881"/>
              </a:xfrm>
              <a:prstGeom prst="rect">
                <a:avLst/>
              </a:prstGeom>
              <a:noFill/>
              <a:ln>
                <a:noFill/>
              </a:ln>
            </p:spPr>
          </p:pic>
          <p:pic>
            <p:nvPicPr>
              <p:cNvPr id="100" name="Google Shape;271;g2cdd5ad337e_10_5">
                <a:extLst>
                  <a:ext uri="{FF2B5EF4-FFF2-40B4-BE49-F238E27FC236}">
                    <a16:creationId xmlns:a16="http://schemas.microsoft.com/office/drawing/2014/main" id="{236D24B8-4318-F773-4B4C-7AD1FFF5179F}"/>
                  </a:ext>
                </a:extLst>
              </p:cNvPr>
              <p:cNvPicPr preferRelativeResize="0"/>
              <p:nvPr/>
            </p:nvPicPr>
            <p:blipFill rotWithShape="1">
              <a:blip r:embed="rId19">
                <a:alphaModFix/>
              </a:blip>
              <a:srcRect r="6585"/>
              <a:stretch/>
            </p:blipFill>
            <p:spPr>
              <a:xfrm>
                <a:off x="9656984" y="5174237"/>
                <a:ext cx="1779525" cy="852372"/>
              </a:xfrm>
              <a:prstGeom prst="rect">
                <a:avLst/>
              </a:prstGeom>
              <a:noFill/>
              <a:ln w="9525" cap="flat" cmpd="sng">
                <a:solidFill>
                  <a:schemeClr val="lt1"/>
                </a:solidFill>
                <a:prstDash val="solid"/>
                <a:round/>
                <a:headEnd type="none" w="sm" len="sm"/>
                <a:tailEnd type="none" w="sm" len="sm"/>
              </a:ln>
            </p:spPr>
          </p:pic>
          <p:sp>
            <p:nvSpPr>
              <p:cNvPr id="101" name="Google Shape;272;g2cdd5ad337e_10_5">
                <a:extLst>
                  <a:ext uri="{FF2B5EF4-FFF2-40B4-BE49-F238E27FC236}">
                    <a16:creationId xmlns:a16="http://schemas.microsoft.com/office/drawing/2014/main" id="{E7DE55A6-C8CF-CADD-6131-ACD6151AE758}"/>
                  </a:ext>
                </a:extLst>
              </p:cNvPr>
              <p:cNvSpPr/>
              <p:nvPr/>
            </p:nvSpPr>
            <p:spPr>
              <a:xfrm>
                <a:off x="2343198" y="4914758"/>
                <a:ext cx="9513300" cy="1360500"/>
              </a:xfrm>
              <a:prstGeom prst="roundRect">
                <a:avLst>
                  <a:gd name="adj" fmla="val 16667"/>
                </a:avLst>
              </a:prstGeom>
              <a:noFill/>
              <a:ln w="12700" cap="rnd" cmpd="sng">
                <a:solidFill>
                  <a:srgbClr val="22295B"/>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2" name="Google Shape;273;g2cdd5ad337e_10_5">
                <a:extLst>
                  <a:ext uri="{FF2B5EF4-FFF2-40B4-BE49-F238E27FC236}">
                    <a16:creationId xmlns:a16="http://schemas.microsoft.com/office/drawing/2014/main" id="{DA035E10-B432-1AE2-1E68-97ED2BBAFD30}"/>
                  </a:ext>
                </a:extLst>
              </p:cNvPr>
              <p:cNvPicPr preferRelativeResize="0"/>
              <p:nvPr/>
            </p:nvPicPr>
            <p:blipFill rotWithShape="1">
              <a:blip r:embed="rId20">
                <a:alphaModFix/>
              </a:blip>
              <a:srcRect/>
              <a:stretch/>
            </p:blipFill>
            <p:spPr>
              <a:xfrm>
                <a:off x="8088905" y="5242658"/>
                <a:ext cx="1369673" cy="723346"/>
              </a:xfrm>
              <a:prstGeom prst="rect">
                <a:avLst/>
              </a:prstGeom>
              <a:noFill/>
              <a:ln>
                <a:noFill/>
              </a:ln>
            </p:spPr>
          </p:pic>
          <p:pic>
            <p:nvPicPr>
              <p:cNvPr id="104" name="Google Shape;275;g2cdd5ad337e_10_5">
                <a:extLst>
                  <a:ext uri="{FF2B5EF4-FFF2-40B4-BE49-F238E27FC236}">
                    <a16:creationId xmlns:a16="http://schemas.microsoft.com/office/drawing/2014/main" id="{30EF76BE-7621-D53C-BE60-1F0179320382}"/>
                  </a:ext>
                </a:extLst>
              </p:cNvPr>
              <p:cNvPicPr preferRelativeResize="0"/>
              <p:nvPr/>
            </p:nvPicPr>
            <p:blipFill rotWithShape="1">
              <a:blip r:embed="rId17">
                <a:alphaModFix/>
              </a:blip>
              <a:srcRect/>
              <a:stretch/>
            </p:blipFill>
            <p:spPr>
              <a:xfrm>
                <a:off x="9986078" y="3521127"/>
                <a:ext cx="1309342" cy="839146"/>
              </a:xfrm>
              <a:prstGeom prst="rect">
                <a:avLst/>
              </a:prstGeom>
              <a:noFill/>
              <a:ln>
                <a:noFill/>
              </a:ln>
            </p:spPr>
          </p:pic>
          <p:sp>
            <p:nvSpPr>
              <p:cNvPr id="105" name="Google Shape;276;g2cdd5ad337e_10_5">
                <a:extLst>
                  <a:ext uri="{FF2B5EF4-FFF2-40B4-BE49-F238E27FC236}">
                    <a16:creationId xmlns:a16="http://schemas.microsoft.com/office/drawing/2014/main" id="{2DAD286A-E4B5-DEE0-8F0A-235992C6F31D}"/>
                  </a:ext>
                </a:extLst>
              </p:cNvPr>
              <p:cNvSpPr/>
              <p:nvPr/>
            </p:nvSpPr>
            <p:spPr>
              <a:xfrm>
                <a:off x="116497" y="5188542"/>
                <a:ext cx="3787500" cy="879059"/>
              </a:xfrm>
              <a:prstGeom prst="roundRect">
                <a:avLst>
                  <a:gd name="adj" fmla="val 16667"/>
                </a:avLst>
              </a:prstGeom>
              <a:solidFill>
                <a:srgbClr val="22295B"/>
              </a:solidFill>
              <a:ln>
                <a:noFill/>
              </a:ln>
            </p:spPr>
            <p:txBody>
              <a:bodyPr spcFirstLastPara="1" wrap="square" lIns="91425" tIns="45700" rIns="91425" bIns="45700" anchor="ctr" anchorCtr="0">
                <a:noAutofit/>
              </a:bodyPr>
              <a:lstStyle/>
              <a:p>
                <a:pPr lvl="0" algn="ctr">
                  <a:buSzPts val="1600"/>
                </a:pPr>
                <a:r>
                  <a:rPr lang="en-GB" sz="900" b="1" i="0" u="none" strike="noStrike" cap="none" dirty="0">
                    <a:solidFill>
                      <a:schemeClr val="lt1"/>
                    </a:solidFill>
                    <a:latin typeface="Open Sans"/>
                    <a:ea typeface="Open Sans"/>
                    <a:cs typeface="Open Sans"/>
                    <a:sym typeface="Open Sans"/>
                  </a:rPr>
                  <a:t>Prospective  In</a:t>
                </a:r>
                <a:r>
                  <a:rPr lang="en-GB" sz="900" b="1" dirty="0">
                    <a:solidFill>
                      <a:schemeClr val="lt1"/>
                    </a:solidFill>
                    <a:latin typeface="Open Sans"/>
                    <a:ea typeface="Open Sans"/>
                    <a:cs typeface="Open Sans"/>
                    <a:sym typeface="Open Sans"/>
                  </a:rPr>
                  <a:t>dustry/Research </a:t>
                </a:r>
                <a:r>
                  <a:rPr lang="en-GB" sz="900" b="1" i="0" u="none" strike="noStrike" cap="none" dirty="0">
                    <a:solidFill>
                      <a:schemeClr val="lt1"/>
                    </a:solidFill>
                    <a:latin typeface="Open Sans"/>
                    <a:ea typeface="Open Sans"/>
                    <a:cs typeface="Open Sans"/>
                    <a:sym typeface="Open Sans"/>
                  </a:rPr>
                  <a:t>Members </a:t>
                </a:r>
                <a:endParaRPr lang="en-GB" sz="900" b="0" i="0" u="none" strike="noStrike" cap="none" dirty="0">
                  <a:solidFill>
                    <a:srgbClr val="000000"/>
                  </a:solidFill>
                  <a:latin typeface="Arial"/>
                  <a:ea typeface="Arial"/>
                  <a:cs typeface="Arial"/>
                  <a:sym typeface="Arial"/>
                </a:endParaRPr>
              </a:p>
            </p:txBody>
          </p:sp>
          <p:pic>
            <p:nvPicPr>
              <p:cNvPr id="106" name="Google Shape;278;g2cdd5ad337e_10_5">
                <a:extLst>
                  <a:ext uri="{FF2B5EF4-FFF2-40B4-BE49-F238E27FC236}">
                    <a16:creationId xmlns:a16="http://schemas.microsoft.com/office/drawing/2014/main" id="{969AD2C7-BDD9-281C-444E-CCDC684C99F6}"/>
                  </a:ext>
                </a:extLst>
              </p:cNvPr>
              <p:cNvPicPr preferRelativeResize="0"/>
              <p:nvPr/>
            </p:nvPicPr>
            <p:blipFill rotWithShape="1">
              <a:blip r:embed="rId8">
                <a:alphaModFix/>
              </a:blip>
              <a:srcRect/>
              <a:stretch/>
            </p:blipFill>
            <p:spPr>
              <a:xfrm>
                <a:off x="3849678" y="1656215"/>
                <a:ext cx="1611842" cy="903970"/>
              </a:xfrm>
              <a:prstGeom prst="rect">
                <a:avLst/>
              </a:prstGeom>
              <a:noFill/>
              <a:ln>
                <a:noFill/>
              </a:ln>
            </p:spPr>
          </p:pic>
          <p:pic>
            <p:nvPicPr>
              <p:cNvPr id="107" name="Picture 106" descr="A black background with blue letters&#10;&#10;Description automatically generated">
                <a:extLst>
                  <a:ext uri="{FF2B5EF4-FFF2-40B4-BE49-F238E27FC236}">
                    <a16:creationId xmlns:a16="http://schemas.microsoft.com/office/drawing/2014/main" id="{397C537A-56FC-0A69-A8BF-72EE7F0AA823}"/>
                  </a:ext>
                </a:extLst>
              </p:cNvPr>
              <p:cNvPicPr>
                <a:picLocks noChangeAspect="1"/>
              </p:cNvPicPr>
              <p:nvPr/>
            </p:nvPicPr>
            <p:blipFill>
              <a:blip r:embed="rId5"/>
              <a:stretch>
                <a:fillRect/>
              </a:stretch>
            </p:blipFill>
            <p:spPr>
              <a:xfrm>
                <a:off x="7114763" y="1185899"/>
                <a:ext cx="1705935" cy="464115"/>
              </a:xfrm>
              <a:prstGeom prst="rect">
                <a:avLst/>
              </a:prstGeom>
            </p:spPr>
          </p:pic>
          <p:pic>
            <p:nvPicPr>
              <p:cNvPr id="108" name="Picture 2" descr="Nokia new logo &amp; brand refresh | VanillaPlus - The global ...">
                <a:extLst>
                  <a:ext uri="{FF2B5EF4-FFF2-40B4-BE49-F238E27FC236}">
                    <a16:creationId xmlns:a16="http://schemas.microsoft.com/office/drawing/2014/main" id="{035B0C6F-4295-CE17-B0C2-D86FFB1A579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85773" y="3629499"/>
                <a:ext cx="2088693" cy="696231"/>
              </a:xfrm>
              <a:prstGeom prst="rect">
                <a:avLst/>
              </a:prstGeom>
              <a:noFill/>
              <a:extLst>
                <a:ext uri="{909E8E84-426E-40DD-AFC4-6F175D3DCCD1}">
                  <a14:hiddenFill xmlns:a14="http://schemas.microsoft.com/office/drawing/2010/main">
                    <a:solidFill>
                      <a:srgbClr val="FFFFFF"/>
                    </a:solidFill>
                  </a14:hiddenFill>
                </a:ext>
              </a:extLst>
            </p:spPr>
          </p:pic>
          <p:pic>
            <p:nvPicPr>
              <p:cNvPr id="109" name="Graphic 108">
                <a:extLst>
                  <a:ext uri="{FF2B5EF4-FFF2-40B4-BE49-F238E27FC236}">
                    <a16:creationId xmlns:a16="http://schemas.microsoft.com/office/drawing/2014/main" id="{2A3DD1CC-6DF2-2A6F-F5E9-2B81066B3CF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082707" y="1736462"/>
                <a:ext cx="2722802" cy="566342"/>
              </a:xfrm>
              <a:prstGeom prst="rect">
                <a:avLst/>
              </a:prstGeom>
            </p:spPr>
          </p:pic>
          <p:pic>
            <p:nvPicPr>
              <p:cNvPr id="110" name="Picture 109" descr="A black background with a black square&#10;&#10;Description automatically generated with medium confidence">
                <a:extLst>
                  <a:ext uri="{FF2B5EF4-FFF2-40B4-BE49-F238E27FC236}">
                    <a16:creationId xmlns:a16="http://schemas.microsoft.com/office/drawing/2014/main" id="{12DAC5FE-07F3-91AE-3BED-7EDFD5143E87}"/>
                  </a:ext>
                </a:extLst>
              </p:cNvPr>
              <p:cNvPicPr>
                <a:picLocks noChangeAspect="1"/>
              </p:cNvPicPr>
              <p:nvPr/>
            </p:nvPicPr>
            <p:blipFill>
              <a:blip r:embed="rId16"/>
              <a:stretch>
                <a:fillRect/>
              </a:stretch>
            </p:blipFill>
            <p:spPr>
              <a:xfrm>
                <a:off x="9656983" y="1718487"/>
                <a:ext cx="1707949" cy="350740"/>
              </a:xfrm>
              <a:prstGeom prst="rect">
                <a:avLst/>
              </a:prstGeom>
            </p:spPr>
          </p:pic>
        </p:grpSp>
        <p:pic>
          <p:nvPicPr>
            <p:cNvPr id="1026" name="Picture 2" descr="Press Kit - Cerebras">
              <a:extLst>
                <a:ext uri="{FF2B5EF4-FFF2-40B4-BE49-F238E27FC236}">
                  <a16:creationId xmlns:a16="http://schemas.microsoft.com/office/drawing/2014/main" id="{D5EABB7D-10AF-47CB-EF56-B48F8EF939E5}"/>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327958" y="3312904"/>
              <a:ext cx="773415" cy="4275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ownload Hewlett Packard Enterprise (HPE) Logo in SVG Vector ...">
              <a:extLst>
                <a:ext uri="{FF2B5EF4-FFF2-40B4-BE49-F238E27FC236}">
                  <a16:creationId xmlns:a16="http://schemas.microsoft.com/office/drawing/2014/main" id="{430EB9AA-36A3-AAE2-B3CD-7EAEF58691B8}"/>
                </a:ext>
              </a:extLst>
            </p:cNvPr>
            <p:cNvPicPr>
              <a:picLocks noChangeAspect="1" noChangeArrowheads="1"/>
            </p:cNvPicPr>
            <p:nvPr/>
          </p:nvPicPr>
          <p:blipFill rotWithShape="1">
            <a:blip r:embed="rId22">
              <a:extLst>
                <a:ext uri="{28A0092B-C50C-407E-A947-70E740481C1C}">
                  <a14:useLocalDpi xmlns:a14="http://schemas.microsoft.com/office/drawing/2010/main" val="0"/>
                </a:ext>
              </a:extLst>
            </a:blip>
            <a:srcRect l="10228" t="23465" r="8753" b="26183"/>
            <a:stretch/>
          </p:blipFill>
          <p:spPr bwMode="auto">
            <a:xfrm>
              <a:off x="3143742" y="3294858"/>
              <a:ext cx="992961" cy="41139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5" name="Group 34">
            <a:extLst>
              <a:ext uri="{FF2B5EF4-FFF2-40B4-BE49-F238E27FC236}">
                <a16:creationId xmlns:a16="http://schemas.microsoft.com/office/drawing/2014/main" id="{DEE40E4F-3773-B95B-628B-692B6B12AA4B}"/>
              </a:ext>
            </a:extLst>
          </p:cNvPr>
          <p:cNvGrpSpPr/>
          <p:nvPr/>
        </p:nvGrpSpPr>
        <p:grpSpPr>
          <a:xfrm>
            <a:off x="366679" y="917702"/>
            <a:ext cx="5159312" cy="1089710"/>
            <a:chOff x="6811619" y="1726840"/>
            <a:chExt cx="5159312" cy="1089710"/>
          </a:xfrm>
        </p:grpSpPr>
        <p:sp>
          <p:nvSpPr>
            <p:cNvPr id="25" name="TextBox 24">
              <a:extLst>
                <a:ext uri="{FF2B5EF4-FFF2-40B4-BE49-F238E27FC236}">
                  <a16:creationId xmlns:a16="http://schemas.microsoft.com/office/drawing/2014/main" id="{58657704-667C-560F-1EC9-CBF995B97A66}"/>
                </a:ext>
              </a:extLst>
            </p:cNvPr>
            <p:cNvSpPr txBox="1"/>
            <p:nvPr/>
          </p:nvSpPr>
          <p:spPr>
            <a:xfrm>
              <a:off x="6940088" y="2006384"/>
              <a:ext cx="4869082" cy="728405"/>
            </a:xfrm>
            <a:prstGeom prst="rect">
              <a:avLst/>
            </a:prstGeom>
            <a:noFill/>
            <a:ln w="19050" cap="rnd">
              <a:noFill/>
              <a:prstDash val="dash"/>
            </a:ln>
          </p:spPr>
          <p:txBody>
            <a:bodyPr wrap="square" rtlCol="0">
              <a:spAutoFit/>
            </a:bodyPr>
            <a:lstStyle/>
            <a:p>
              <a:pPr marL="133350" fontAlgn="base">
                <a:spcBef>
                  <a:spcPts val="1000"/>
                </a:spcBef>
                <a:tabLst>
                  <a:tab pos="171450" algn="l"/>
                </a:tabLst>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Enhance industry and research partnerships, in particular within Europe, leveraging on CERN ILOs. </a:t>
              </a:r>
            </a:p>
            <a:p>
              <a:pPr marL="133350" fontAlgn="base">
                <a:spcBef>
                  <a:spcPts val="1000"/>
                </a:spcBef>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CERN openlab as incubator for strategic partnerships.</a:t>
              </a:r>
              <a:endParaRPr lang="en-GB" sz="10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9" name="Straight Connector 28">
              <a:extLst>
                <a:ext uri="{FF2B5EF4-FFF2-40B4-BE49-F238E27FC236}">
                  <a16:creationId xmlns:a16="http://schemas.microsoft.com/office/drawing/2014/main" id="{F3767468-C5C6-925B-7E23-7B3E87384249}"/>
                </a:ext>
              </a:extLst>
            </p:cNvPr>
            <p:cNvCxnSpPr>
              <a:cxnSpLocks/>
            </p:cNvCxnSpPr>
            <p:nvPr/>
          </p:nvCxnSpPr>
          <p:spPr>
            <a:xfrm>
              <a:off x="7097356" y="2028593"/>
              <a:ext cx="0" cy="373753"/>
            </a:xfrm>
            <a:prstGeom prst="line">
              <a:avLst/>
            </a:prstGeom>
            <a:ln w="38100" cap="rnd">
              <a:solidFill>
                <a:srgbClr val="39408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C037ECF-D2F3-58FA-E8E5-77746CE085E3}"/>
                </a:ext>
              </a:extLst>
            </p:cNvPr>
            <p:cNvCxnSpPr>
              <a:cxnSpLocks/>
            </p:cNvCxnSpPr>
            <p:nvPr/>
          </p:nvCxnSpPr>
          <p:spPr>
            <a:xfrm>
              <a:off x="7095545" y="2499937"/>
              <a:ext cx="0" cy="173882"/>
            </a:xfrm>
            <a:prstGeom prst="line">
              <a:avLst/>
            </a:prstGeom>
            <a:ln w="38100" cap="rnd">
              <a:solidFill>
                <a:srgbClr val="39408F"/>
              </a:solidFill>
            </a:ln>
          </p:spPr>
          <p:style>
            <a:lnRef idx="1">
              <a:schemeClr val="accent1"/>
            </a:lnRef>
            <a:fillRef idx="0">
              <a:schemeClr val="accent1"/>
            </a:fillRef>
            <a:effectRef idx="0">
              <a:schemeClr val="accent1"/>
            </a:effectRef>
            <a:fontRef idx="minor">
              <a:schemeClr val="tx1"/>
            </a:fontRef>
          </p:style>
        </p:cxnSp>
        <p:sp>
          <p:nvSpPr>
            <p:cNvPr id="33" name="Google Shape;253;g2cdd5ad337e_10_5">
              <a:extLst>
                <a:ext uri="{FF2B5EF4-FFF2-40B4-BE49-F238E27FC236}">
                  <a16:creationId xmlns:a16="http://schemas.microsoft.com/office/drawing/2014/main" id="{4BA4C28A-91E8-C6D6-8A3D-8206608EF1A1}"/>
                </a:ext>
              </a:extLst>
            </p:cNvPr>
            <p:cNvSpPr/>
            <p:nvPr/>
          </p:nvSpPr>
          <p:spPr>
            <a:xfrm>
              <a:off x="6811619" y="1880728"/>
              <a:ext cx="5159312" cy="935822"/>
            </a:xfrm>
            <a:prstGeom prst="roundRect">
              <a:avLst>
                <a:gd name="adj" fmla="val 16667"/>
              </a:avLst>
            </a:prstGeom>
            <a:noFill/>
            <a:ln w="12700" cap="rnd" cmpd="sng">
              <a:solidFill>
                <a:srgbClr val="22295B"/>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28" name="TextBox 27">
              <a:extLst>
                <a:ext uri="{FF2B5EF4-FFF2-40B4-BE49-F238E27FC236}">
                  <a16:creationId xmlns:a16="http://schemas.microsoft.com/office/drawing/2014/main" id="{6BC8EFBC-CFBE-1F13-BAD5-CAEB281DBA17}"/>
                </a:ext>
              </a:extLst>
            </p:cNvPr>
            <p:cNvSpPr txBox="1"/>
            <p:nvPr/>
          </p:nvSpPr>
          <p:spPr>
            <a:xfrm>
              <a:off x="8320938" y="1726840"/>
              <a:ext cx="2084652" cy="307777"/>
            </a:xfrm>
            <a:prstGeom prst="rect">
              <a:avLst/>
            </a:prstGeom>
            <a:solidFill>
              <a:srgbClr val="FFFFFF"/>
            </a:solidFill>
          </p:spPr>
          <p:txBody>
            <a:bodyPr wrap="square">
              <a:spAutoFit/>
            </a:bodyPr>
            <a:lstStyle/>
            <a:p>
              <a:pPr algn="ctr"/>
              <a:r>
                <a:rPr lang="en-GB" b="1" dirty="0">
                  <a:solidFill>
                    <a:srgbClr val="002060"/>
                  </a:solidFill>
                  <a:latin typeface="Open Sans ExtraBold" panose="020B0606030504020204" pitchFamily="34" charset="0"/>
                  <a:ea typeface="Open Sans ExtraBold" panose="020B0606030504020204" pitchFamily="34" charset="0"/>
                  <a:cs typeface="Open Sans ExtraBold" panose="020B0606030504020204" pitchFamily="34" charset="0"/>
                </a:rPr>
                <a:t>Strategic Directions</a:t>
              </a:r>
            </a:p>
          </p:txBody>
        </p:sp>
      </p:grpSp>
      <p:grpSp>
        <p:nvGrpSpPr>
          <p:cNvPr id="1027" name="Group 1026">
            <a:extLst>
              <a:ext uri="{FF2B5EF4-FFF2-40B4-BE49-F238E27FC236}">
                <a16:creationId xmlns:a16="http://schemas.microsoft.com/office/drawing/2014/main" id="{649CA7E4-4B65-8282-DB9A-1F02AC55ADB6}"/>
              </a:ext>
            </a:extLst>
          </p:cNvPr>
          <p:cNvGrpSpPr/>
          <p:nvPr/>
        </p:nvGrpSpPr>
        <p:grpSpPr>
          <a:xfrm>
            <a:off x="366679" y="5197719"/>
            <a:ext cx="5167310" cy="1055107"/>
            <a:chOff x="484665" y="5277313"/>
            <a:chExt cx="5167310" cy="1055107"/>
          </a:xfrm>
        </p:grpSpPr>
        <p:grpSp>
          <p:nvGrpSpPr>
            <p:cNvPr id="121" name="Group 120">
              <a:extLst>
                <a:ext uri="{FF2B5EF4-FFF2-40B4-BE49-F238E27FC236}">
                  <a16:creationId xmlns:a16="http://schemas.microsoft.com/office/drawing/2014/main" id="{E4F05C04-893D-1CE6-46E0-37FC3ECC24A8}"/>
                </a:ext>
              </a:extLst>
            </p:cNvPr>
            <p:cNvGrpSpPr/>
            <p:nvPr/>
          </p:nvGrpSpPr>
          <p:grpSpPr>
            <a:xfrm>
              <a:off x="484665" y="5277313"/>
              <a:ext cx="5167310" cy="1055107"/>
              <a:chOff x="6811619" y="1761443"/>
              <a:chExt cx="5167310" cy="1055107"/>
            </a:xfrm>
          </p:grpSpPr>
          <p:sp>
            <p:nvSpPr>
              <p:cNvPr id="122" name="TextBox 121">
                <a:extLst>
                  <a:ext uri="{FF2B5EF4-FFF2-40B4-BE49-F238E27FC236}">
                    <a16:creationId xmlns:a16="http://schemas.microsoft.com/office/drawing/2014/main" id="{63E4D5ED-E6F3-3101-13C0-158C349FC9CA}"/>
                  </a:ext>
                </a:extLst>
              </p:cNvPr>
              <p:cNvSpPr txBox="1"/>
              <p:nvPr/>
            </p:nvSpPr>
            <p:spPr>
              <a:xfrm>
                <a:off x="7109847" y="1967745"/>
                <a:ext cx="4869082" cy="827021"/>
              </a:xfrm>
              <a:prstGeom prst="rect">
                <a:avLst/>
              </a:prstGeom>
              <a:noFill/>
              <a:ln w="19050" cap="rnd">
                <a:noFill/>
                <a:prstDash val="dash"/>
              </a:ln>
            </p:spPr>
            <p:txBody>
              <a:bodyPr wrap="square" rtlCol="0">
                <a:spAutoFit/>
              </a:bodyPr>
              <a:lstStyle/>
              <a:p>
                <a:pPr>
                  <a:lnSpc>
                    <a:spcPct val="150000"/>
                  </a:lnSpc>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Systematically Assess Technological Evolution</a:t>
                </a:r>
              </a:p>
              <a:p>
                <a:pPr>
                  <a:lnSpc>
                    <a:spcPct val="150000"/>
                  </a:lnSpc>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Anticipate future needs </a:t>
                </a:r>
              </a:p>
              <a:p>
                <a:pPr>
                  <a:lnSpc>
                    <a:spcPct val="150000"/>
                  </a:lnSpc>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Delineate overarching thematic priorities</a:t>
                </a:r>
              </a:p>
            </p:txBody>
          </p:sp>
          <p:cxnSp>
            <p:nvCxnSpPr>
              <p:cNvPr id="123" name="Straight Connector 122">
                <a:extLst>
                  <a:ext uri="{FF2B5EF4-FFF2-40B4-BE49-F238E27FC236}">
                    <a16:creationId xmlns:a16="http://schemas.microsoft.com/office/drawing/2014/main" id="{59D478CB-F75F-E4B2-747C-7032345DA1B5}"/>
                  </a:ext>
                </a:extLst>
              </p:cNvPr>
              <p:cNvCxnSpPr>
                <a:cxnSpLocks/>
              </p:cNvCxnSpPr>
              <p:nvPr/>
            </p:nvCxnSpPr>
            <p:spPr>
              <a:xfrm>
                <a:off x="7103829" y="2073078"/>
                <a:ext cx="0" cy="150056"/>
              </a:xfrm>
              <a:prstGeom prst="line">
                <a:avLst/>
              </a:prstGeom>
              <a:ln w="38100" cap="rnd">
                <a:solidFill>
                  <a:srgbClr val="39408F"/>
                </a:solidFill>
              </a:ln>
            </p:spPr>
            <p:style>
              <a:lnRef idx="1">
                <a:schemeClr val="accent1"/>
              </a:lnRef>
              <a:fillRef idx="0">
                <a:schemeClr val="accent1"/>
              </a:fillRef>
              <a:effectRef idx="0">
                <a:schemeClr val="accent1"/>
              </a:effectRef>
              <a:fontRef idx="minor">
                <a:schemeClr val="tx1"/>
              </a:fontRef>
            </p:style>
          </p:cxnSp>
          <p:sp>
            <p:nvSpPr>
              <p:cNvPr id="125" name="Google Shape;253;g2cdd5ad337e_10_5">
                <a:extLst>
                  <a:ext uri="{FF2B5EF4-FFF2-40B4-BE49-F238E27FC236}">
                    <a16:creationId xmlns:a16="http://schemas.microsoft.com/office/drawing/2014/main" id="{A6E10383-F6D0-0EE4-431F-742A256A2348}"/>
                  </a:ext>
                </a:extLst>
              </p:cNvPr>
              <p:cNvSpPr/>
              <p:nvPr/>
            </p:nvSpPr>
            <p:spPr>
              <a:xfrm>
                <a:off x="6811619" y="1880728"/>
                <a:ext cx="5159312" cy="935822"/>
              </a:xfrm>
              <a:prstGeom prst="roundRect">
                <a:avLst>
                  <a:gd name="adj" fmla="val 16667"/>
                </a:avLst>
              </a:prstGeom>
              <a:noFill/>
              <a:ln w="12700" cap="rnd" cmpd="sng">
                <a:solidFill>
                  <a:srgbClr val="22295B"/>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126" name="TextBox 125">
                <a:extLst>
                  <a:ext uri="{FF2B5EF4-FFF2-40B4-BE49-F238E27FC236}">
                    <a16:creationId xmlns:a16="http://schemas.microsoft.com/office/drawing/2014/main" id="{D6548820-CE92-29CA-1296-F967973B4F30}"/>
                  </a:ext>
                </a:extLst>
              </p:cNvPr>
              <p:cNvSpPr txBox="1"/>
              <p:nvPr/>
            </p:nvSpPr>
            <p:spPr>
              <a:xfrm>
                <a:off x="7659197" y="1761443"/>
                <a:ext cx="3494400" cy="307777"/>
              </a:xfrm>
              <a:prstGeom prst="rect">
                <a:avLst/>
              </a:prstGeom>
              <a:solidFill>
                <a:srgbClr val="FFFFFF"/>
              </a:solidFill>
            </p:spPr>
            <p:txBody>
              <a:bodyPr wrap="square">
                <a:spAutoFit/>
              </a:bodyPr>
              <a:lstStyle/>
              <a:p>
                <a:pPr algn="ctr"/>
                <a:r>
                  <a:rPr lang="en-GB" b="1" dirty="0">
                    <a:solidFill>
                      <a:srgbClr val="002060"/>
                    </a:solidFill>
                    <a:latin typeface="Open Sans ExtraBold" panose="020B0606030504020204" pitchFamily="34" charset="0"/>
                    <a:ea typeface="Open Sans ExtraBold" panose="020B0606030504020204" pitchFamily="34" charset="0"/>
                    <a:cs typeface="Open Sans ExtraBold" panose="020B0606030504020204" pitchFamily="34" charset="0"/>
                  </a:rPr>
                  <a:t>Structured Three-year Phase Cycles</a:t>
                </a:r>
              </a:p>
            </p:txBody>
          </p:sp>
        </p:grpSp>
        <p:cxnSp>
          <p:nvCxnSpPr>
            <p:cNvPr id="1024" name="Straight Connector 1023">
              <a:extLst>
                <a:ext uri="{FF2B5EF4-FFF2-40B4-BE49-F238E27FC236}">
                  <a16:creationId xmlns:a16="http://schemas.microsoft.com/office/drawing/2014/main" id="{1D77F12B-9E9E-EB92-57CF-36754FC6EB9B}"/>
                </a:ext>
              </a:extLst>
            </p:cNvPr>
            <p:cNvCxnSpPr>
              <a:cxnSpLocks/>
            </p:cNvCxnSpPr>
            <p:nvPr/>
          </p:nvCxnSpPr>
          <p:spPr>
            <a:xfrm>
              <a:off x="776875" y="5837809"/>
              <a:ext cx="0" cy="150056"/>
            </a:xfrm>
            <a:prstGeom prst="line">
              <a:avLst/>
            </a:prstGeom>
            <a:ln w="38100" cap="rnd">
              <a:solidFill>
                <a:srgbClr val="39408F"/>
              </a:solidFill>
            </a:ln>
          </p:spPr>
          <p:style>
            <a:lnRef idx="1">
              <a:schemeClr val="accent1"/>
            </a:lnRef>
            <a:fillRef idx="0">
              <a:schemeClr val="accent1"/>
            </a:fillRef>
            <a:effectRef idx="0">
              <a:schemeClr val="accent1"/>
            </a:effectRef>
            <a:fontRef idx="minor">
              <a:schemeClr val="tx1"/>
            </a:fontRef>
          </p:style>
        </p:cxnSp>
        <p:cxnSp>
          <p:nvCxnSpPr>
            <p:cNvPr id="1025" name="Straight Connector 1024">
              <a:extLst>
                <a:ext uri="{FF2B5EF4-FFF2-40B4-BE49-F238E27FC236}">
                  <a16:creationId xmlns:a16="http://schemas.microsoft.com/office/drawing/2014/main" id="{7B80CB06-5C64-5200-CA4E-D71487DEF8DF}"/>
                </a:ext>
              </a:extLst>
            </p:cNvPr>
            <p:cNvCxnSpPr>
              <a:cxnSpLocks/>
            </p:cNvCxnSpPr>
            <p:nvPr/>
          </p:nvCxnSpPr>
          <p:spPr>
            <a:xfrm>
              <a:off x="782411" y="6088593"/>
              <a:ext cx="0" cy="150056"/>
            </a:xfrm>
            <a:prstGeom prst="line">
              <a:avLst/>
            </a:prstGeom>
            <a:ln w="38100" cap="rnd">
              <a:solidFill>
                <a:srgbClr val="39408F"/>
              </a:solidFill>
            </a:ln>
          </p:spPr>
          <p:style>
            <a:lnRef idx="1">
              <a:schemeClr val="accent1"/>
            </a:lnRef>
            <a:fillRef idx="0">
              <a:schemeClr val="accent1"/>
            </a:fillRef>
            <a:effectRef idx="0">
              <a:schemeClr val="accent1"/>
            </a:effectRef>
            <a:fontRef idx="minor">
              <a:schemeClr val="tx1"/>
            </a:fontRef>
          </p:style>
        </p:cxnSp>
      </p:grpSp>
      <p:grpSp>
        <p:nvGrpSpPr>
          <p:cNvPr id="1061" name="Group 1060">
            <a:extLst>
              <a:ext uri="{FF2B5EF4-FFF2-40B4-BE49-F238E27FC236}">
                <a16:creationId xmlns:a16="http://schemas.microsoft.com/office/drawing/2014/main" id="{9149B929-6DCE-139B-854C-2FC568787428}"/>
              </a:ext>
            </a:extLst>
          </p:cNvPr>
          <p:cNvGrpSpPr/>
          <p:nvPr/>
        </p:nvGrpSpPr>
        <p:grpSpPr>
          <a:xfrm>
            <a:off x="366679" y="2051307"/>
            <a:ext cx="5242934" cy="3107513"/>
            <a:chOff x="366679" y="2051307"/>
            <a:chExt cx="5242934" cy="3107513"/>
          </a:xfrm>
        </p:grpSpPr>
        <p:grpSp>
          <p:nvGrpSpPr>
            <p:cNvPr id="119" name="Group 118">
              <a:extLst>
                <a:ext uri="{FF2B5EF4-FFF2-40B4-BE49-F238E27FC236}">
                  <a16:creationId xmlns:a16="http://schemas.microsoft.com/office/drawing/2014/main" id="{F55C45F2-55F9-0B3E-4D01-010F35DD605C}"/>
                </a:ext>
              </a:extLst>
            </p:cNvPr>
            <p:cNvGrpSpPr/>
            <p:nvPr/>
          </p:nvGrpSpPr>
          <p:grpSpPr>
            <a:xfrm>
              <a:off x="366679" y="2051307"/>
              <a:ext cx="5242934" cy="3107513"/>
              <a:chOff x="6753445" y="2325184"/>
              <a:chExt cx="5242934" cy="3107513"/>
            </a:xfrm>
          </p:grpSpPr>
          <p:grpSp>
            <p:nvGrpSpPr>
              <p:cNvPr id="47" name="Group 46">
                <a:extLst>
                  <a:ext uri="{FF2B5EF4-FFF2-40B4-BE49-F238E27FC236}">
                    <a16:creationId xmlns:a16="http://schemas.microsoft.com/office/drawing/2014/main" id="{F6ED48CF-99A8-4E8B-150F-D2D62A204747}"/>
                  </a:ext>
                </a:extLst>
              </p:cNvPr>
              <p:cNvGrpSpPr/>
              <p:nvPr/>
            </p:nvGrpSpPr>
            <p:grpSpPr>
              <a:xfrm>
                <a:off x="6753445" y="2325184"/>
                <a:ext cx="5242934" cy="3107513"/>
                <a:chOff x="6727997" y="1736655"/>
                <a:chExt cx="5242934" cy="3107513"/>
              </a:xfrm>
            </p:grpSpPr>
            <p:sp>
              <p:nvSpPr>
                <p:cNvPr id="56" name="Google Shape;253;g2cdd5ad337e_10_5">
                  <a:extLst>
                    <a:ext uri="{FF2B5EF4-FFF2-40B4-BE49-F238E27FC236}">
                      <a16:creationId xmlns:a16="http://schemas.microsoft.com/office/drawing/2014/main" id="{8E5D1763-8269-08AA-D75A-4281ED405BA4}"/>
                    </a:ext>
                  </a:extLst>
                </p:cNvPr>
                <p:cNvSpPr/>
                <p:nvPr/>
              </p:nvSpPr>
              <p:spPr>
                <a:xfrm>
                  <a:off x="6727997" y="1880728"/>
                  <a:ext cx="5242934" cy="2963440"/>
                </a:xfrm>
                <a:prstGeom prst="roundRect">
                  <a:avLst>
                    <a:gd name="adj" fmla="val 16667"/>
                  </a:avLst>
                </a:prstGeom>
                <a:noFill/>
                <a:ln w="12700" cap="rnd" cmpd="sng">
                  <a:solidFill>
                    <a:srgbClr val="22295B"/>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57" name="TextBox 56">
                  <a:extLst>
                    <a:ext uri="{FF2B5EF4-FFF2-40B4-BE49-F238E27FC236}">
                      <a16:creationId xmlns:a16="http://schemas.microsoft.com/office/drawing/2014/main" id="{6571E07D-8FB5-EBB1-924E-3AA2D345C964}"/>
                    </a:ext>
                  </a:extLst>
                </p:cNvPr>
                <p:cNvSpPr txBox="1"/>
                <p:nvPr/>
              </p:nvSpPr>
              <p:spPr>
                <a:xfrm>
                  <a:off x="8559087" y="1736655"/>
                  <a:ext cx="1592174" cy="307777"/>
                </a:xfrm>
                <a:prstGeom prst="rect">
                  <a:avLst/>
                </a:prstGeom>
                <a:solidFill>
                  <a:srgbClr val="FFFFFF"/>
                </a:solidFill>
              </p:spPr>
              <p:txBody>
                <a:bodyPr wrap="square">
                  <a:spAutoFit/>
                </a:bodyPr>
                <a:lstStyle/>
                <a:p>
                  <a:pPr algn="ctr"/>
                  <a:r>
                    <a:rPr lang="en-GB" b="1" dirty="0">
                      <a:solidFill>
                        <a:srgbClr val="002060"/>
                      </a:solidFill>
                      <a:latin typeface="Open Sans ExtraBold" panose="020B0606030504020204" pitchFamily="34" charset="0"/>
                      <a:ea typeface="Open Sans ExtraBold" panose="020B0606030504020204" pitchFamily="34" charset="0"/>
                      <a:cs typeface="Open Sans ExtraBold" panose="020B0606030504020204" pitchFamily="34" charset="0"/>
                    </a:rPr>
                    <a:t>R&amp;D Directions</a:t>
                  </a:r>
                </a:p>
              </p:txBody>
            </p:sp>
          </p:grpSp>
          <p:grpSp>
            <p:nvGrpSpPr>
              <p:cNvPr id="78" name="Group 77">
                <a:extLst>
                  <a:ext uri="{FF2B5EF4-FFF2-40B4-BE49-F238E27FC236}">
                    <a16:creationId xmlns:a16="http://schemas.microsoft.com/office/drawing/2014/main" id="{D9A3ADF6-48B4-6456-439F-2EA02FBA2E86}"/>
                  </a:ext>
                </a:extLst>
              </p:cNvPr>
              <p:cNvGrpSpPr/>
              <p:nvPr/>
            </p:nvGrpSpPr>
            <p:grpSpPr>
              <a:xfrm>
                <a:off x="7023034" y="2651332"/>
                <a:ext cx="4773653" cy="1478830"/>
                <a:chOff x="7023034" y="2651332"/>
                <a:chExt cx="4773653" cy="1478830"/>
              </a:xfrm>
            </p:grpSpPr>
            <p:sp>
              <p:nvSpPr>
                <p:cNvPr id="58" name="Google Shape;253;g2cdd5ad337e_10_5">
                  <a:extLst>
                    <a:ext uri="{FF2B5EF4-FFF2-40B4-BE49-F238E27FC236}">
                      <a16:creationId xmlns:a16="http://schemas.microsoft.com/office/drawing/2014/main" id="{69203A86-3A1A-C0C9-1AE3-3077A8BA6206}"/>
                    </a:ext>
                  </a:extLst>
                </p:cNvPr>
                <p:cNvSpPr/>
                <p:nvPr/>
              </p:nvSpPr>
              <p:spPr>
                <a:xfrm>
                  <a:off x="7023034" y="2791795"/>
                  <a:ext cx="4773653" cy="1338367"/>
                </a:xfrm>
                <a:prstGeom prst="roundRect">
                  <a:avLst>
                    <a:gd name="adj" fmla="val 16667"/>
                  </a:avLst>
                </a:prstGeom>
                <a:noFill/>
                <a:ln w="19050" cap="rnd" cmpd="sng">
                  <a:solidFill>
                    <a:schemeClr val="accent6">
                      <a:lumMod val="60000"/>
                      <a:lumOff val="40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59" name="TextBox 58">
                  <a:extLst>
                    <a:ext uri="{FF2B5EF4-FFF2-40B4-BE49-F238E27FC236}">
                      <a16:creationId xmlns:a16="http://schemas.microsoft.com/office/drawing/2014/main" id="{3ED991BF-4941-E26D-074A-8AC2EEDFD84B}"/>
                    </a:ext>
                  </a:extLst>
                </p:cNvPr>
                <p:cNvSpPr txBox="1"/>
                <p:nvPr/>
              </p:nvSpPr>
              <p:spPr>
                <a:xfrm>
                  <a:off x="8173095" y="2651332"/>
                  <a:ext cx="2517499" cy="276999"/>
                </a:xfrm>
                <a:prstGeom prst="rect">
                  <a:avLst/>
                </a:prstGeom>
                <a:solidFill>
                  <a:srgbClr val="FFFFFF"/>
                </a:solidFill>
              </p:spPr>
              <p:txBody>
                <a:bodyPr wrap="square">
                  <a:spAutoFit/>
                </a:bodyPr>
                <a:lstStyle/>
                <a:p>
                  <a:pPr algn="ctr"/>
                  <a:r>
                    <a:rPr lang="en-GB" sz="1200" b="1" dirty="0">
                      <a:solidFill>
                        <a:schemeClr val="accent6">
                          <a:lumMod val="75000"/>
                        </a:schemeClr>
                      </a:solidFill>
                      <a:latin typeface="Open Sans ExtraBold" panose="020B0606030504020204" pitchFamily="34" charset="0"/>
                      <a:ea typeface="Open Sans ExtraBold" panose="020B0606030504020204" pitchFamily="34" charset="0"/>
                      <a:cs typeface="Open Sans ExtraBold" panose="020B0606030504020204" pitchFamily="34" charset="0"/>
                    </a:rPr>
                    <a:t>Sustainable Infrastructures</a:t>
                  </a:r>
                </a:p>
              </p:txBody>
            </p:sp>
            <p:sp>
              <p:nvSpPr>
                <p:cNvPr id="61" name="TextBox 60">
                  <a:extLst>
                    <a:ext uri="{FF2B5EF4-FFF2-40B4-BE49-F238E27FC236}">
                      <a16:creationId xmlns:a16="http://schemas.microsoft.com/office/drawing/2014/main" id="{D9CE67D4-9691-AEF7-428E-B554AB301277}"/>
                    </a:ext>
                  </a:extLst>
                </p:cNvPr>
                <p:cNvSpPr txBox="1"/>
                <p:nvPr/>
              </p:nvSpPr>
              <p:spPr>
                <a:xfrm>
                  <a:off x="7231094" y="2899558"/>
                  <a:ext cx="4460129" cy="1143903"/>
                </a:xfrm>
                <a:prstGeom prst="rect">
                  <a:avLst/>
                </a:prstGeom>
                <a:noFill/>
              </p:spPr>
              <p:txBody>
                <a:bodyPr wrap="square">
                  <a:spAutoFit/>
                </a:bodyPr>
                <a:lstStyle/>
                <a:p>
                  <a:pPr rtl="0" fontAlgn="base">
                    <a:spcBef>
                      <a:spcPts val="400"/>
                    </a:spcBef>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Heterogenous Computing, Platforms and HPC Systems</a:t>
                  </a:r>
                </a:p>
                <a:p>
                  <a:pPr rtl="0" fontAlgn="base">
                    <a:spcBef>
                      <a:spcPts val="400"/>
                    </a:spcBef>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Computing Architectures and Software Engineering </a:t>
                  </a:r>
                </a:p>
                <a:p>
                  <a:pPr rtl="0" fontAlgn="base">
                    <a:spcBef>
                      <a:spcPts val="400"/>
                    </a:spcBef>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Advanced Storage, Data Management and Networks </a:t>
                  </a:r>
                </a:p>
                <a:p>
                  <a:pPr rtl="0" fontAlgn="base">
                    <a:spcBef>
                      <a:spcPts val="400"/>
                    </a:spcBef>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Infrastructures and Techniques for Artificial Intelligence </a:t>
                  </a:r>
                </a:p>
                <a:p>
                  <a:pPr rtl="0" fontAlgn="base">
                    <a:spcBef>
                      <a:spcPts val="400"/>
                    </a:spcBef>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Applications for Society and Environment </a:t>
                  </a:r>
                </a:p>
              </p:txBody>
            </p:sp>
            <p:cxnSp>
              <p:nvCxnSpPr>
                <p:cNvPr id="67" name="Straight Connector 66">
                  <a:extLst>
                    <a:ext uri="{FF2B5EF4-FFF2-40B4-BE49-F238E27FC236}">
                      <a16:creationId xmlns:a16="http://schemas.microsoft.com/office/drawing/2014/main" id="{26D32510-174D-1A9C-E415-5B3D1180F18A}"/>
                    </a:ext>
                  </a:extLst>
                </p:cNvPr>
                <p:cNvCxnSpPr>
                  <a:cxnSpLocks/>
                </p:cNvCxnSpPr>
                <p:nvPr/>
              </p:nvCxnSpPr>
              <p:spPr>
                <a:xfrm>
                  <a:off x="7199793" y="2960194"/>
                  <a:ext cx="0" cy="132197"/>
                </a:xfrm>
                <a:prstGeom prst="line">
                  <a:avLst/>
                </a:prstGeom>
                <a:ln w="3810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FBE53B79-20D5-C304-844D-1240E41CEF41}"/>
                  </a:ext>
                </a:extLst>
              </p:cNvPr>
              <p:cNvGrpSpPr/>
              <p:nvPr/>
            </p:nvGrpSpPr>
            <p:grpSpPr>
              <a:xfrm>
                <a:off x="7023034" y="4194393"/>
                <a:ext cx="4773653" cy="1041047"/>
                <a:chOff x="4306502" y="4140451"/>
                <a:chExt cx="4773653" cy="1041047"/>
              </a:xfrm>
            </p:grpSpPr>
            <p:sp>
              <p:nvSpPr>
                <p:cNvPr id="81" name="Google Shape;253;g2cdd5ad337e_10_5">
                  <a:extLst>
                    <a:ext uri="{FF2B5EF4-FFF2-40B4-BE49-F238E27FC236}">
                      <a16:creationId xmlns:a16="http://schemas.microsoft.com/office/drawing/2014/main" id="{8A9B31CB-09DB-0283-49CF-C30759294AC6}"/>
                    </a:ext>
                  </a:extLst>
                </p:cNvPr>
                <p:cNvSpPr/>
                <p:nvPr/>
              </p:nvSpPr>
              <p:spPr>
                <a:xfrm>
                  <a:off x="4306502" y="4268570"/>
                  <a:ext cx="4773653" cy="912928"/>
                </a:xfrm>
                <a:prstGeom prst="roundRect">
                  <a:avLst>
                    <a:gd name="adj" fmla="val 16667"/>
                  </a:avLst>
                </a:prstGeom>
                <a:noFill/>
                <a:ln w="19050" cap="rnd" cmpd="sng">
                  <a:solidFill>
                    <a:srgbClr val="8D65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8D65A0"/>
                    </a:solidFill>
                    <a:latin typeface="Calibri"/>
                    <a:ea typeface="Calibri"/>
                    <a:cs typeface="Calibri"/>
                    <a:sym typeface="Calibri"/>
                  </a:endParaRPr>
                </a:p>
              </p:txBody>
            </p:sp>
            <p:sp>
              <p:nvSpPr>
                <p:cNvPr id="82" name="TextBox 81">
                  <a:extLst>
                    <a:ext uri="{FF2B5EF4-FFF2-40B4-BE49-F238E27FC236}">
                      <a16:creationId xmlns:a16="http://schemas.microsoft.com/office/drawing/2014/main" id="{40534187-8A4A-0AEF-3D27-DCF826CB3985}"/>
                    </a:ext>
                  </a:extLst>
                </p:cNvPr>
                <p:cNvSpPr txBox="1"/>
                <p:nvPr/>
              </p:nvSpPr>
              <p:spPr>
                <a:xfrm>
                  <a:off x="5590049" y="4140451"/>
                  <a:ext cx="1997018" cy="276999"/>
                </a:xfrm>
                <a:prstGeom prst="rect">
                  <a:avLst/>
                </a:prstGeom>
                <a:solidFill>
                  <a:srgbClr val="FFFFFF"/>
                </a:solidFill>
              </p:spPr>
              <p:txBody>
                <a:bodyPr wrap="square">
                  <a:spAutoFit/>
                </a:bodyPr>
                <a:lstStyle/>
                <a:p>
                  <a:pPr algn="ctr"/>
                  <a:r>
                    <a:rPr lang="en-GB" sz="1200" b="1" dirty="0">
                      <a:solidFill>
                        <a:srgbClr val="7030A0"/>
                      </a:solidFill>
                      <a:latin typeface="Open Sans ExtraBold" panose="020B0606030504020204" pitchFamily="34" charset="0"/>
                      <a:ea typeface="Open Sans ExtraBold" panose="020B0606030504020204" pitchFamily="34" charset="0"/>
                      <a:cs typeface="Open Sans ExtraBold" panose="020B0606030504020204" pitchFamily="34" charset="0"/>
                    </a:rPr>
                    <a:t>Emerging Technologies</a:t>
                  </a:r>
                </a:p>
              </p:txBody>
            </p:sp>
            <p:sp>
              <p:nvSpPr>
                <p:cNvPr id="83" name="TextBox 82">
                  <a:extLst>
                    <a:ext uri="{FF2B5EF4-FFF2-40B4-BE49-F238E27FC236}">
                      <a16:creationId xmlns:a16="http://schemas.microsoft.com/office/drawing/2014/main" id="{1D1F0FB4-67D6-21EF-8CF8-DDA7DC07264F}"/>
                    </a:ext>
                  </a:extLst>
                </p:cNvPr>
                <p:cNvSpPr txBox="1"/>
                <p:nvPr/>
              </p:nvSpPr>
              <p:spPr>
                <a:xfrm>
                  <a:off x="4491960" y="4373656"/>
                  <a:ext cx="3702752" cy="702756"/>
                </a:xfrm>
                <a:prstGeom prst="rect">
                  <a:avLst/>
                </a:prstGeom>
                <a:noFill/>
              </p:spPr>
              <p:txBody>
                <a:bodyPr wrap="square">
                  <a:spAutoFit/>
                </a:bodyPr>
                <a:lstStyle/>
                <a:p>
                  <a:pPr fontAlgn="base">
                    <a:spcBef>
                      <a:spcPts val="400"/>
                    </a:spcBef>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New Materials for Long-Term Digital Storage</a:t>
                  </a:r>
                </a:p>
                <a:p>
                  <a:pPr fontAlgn="base">
                    <a:spcBef>
                      <a:spcPts val="400"/>
                    </a:spcBef>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Digital Twins   </a:t>
                  </a:r>
                </a:p>
                <a:p>
                  <a:pPr fontAlgn="base">
                    <a:spcBef>
                      <a:spcPts val="400"/>
                    </a:spcBef>
                  </a:pPr>
                  <a:r>
                    <a:rPr lang="en-GB" sz="11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Quantum Computing and Networks </a:t>
                  </a:r>
                </a:p>
              </p:txBody>
            </p:sp>
          </p:grpSp>
        </p:grpSp>
        <p:cxnSp>
          <p:nvCxnSpPr>
            <p:cNvPr id="1054" name="Straight Connector 1053">
              <a:extLst>
                <a:ext uri="{FF2B5EF4-FFF2-40B4-BE49-F238E27FC236}">
                  <a16:creationId xmlns:a16="http://schemas.microsoft.com/office/drawing/2014/main" id="{7B3883AF-9107-FB02-C96F-E4DF8D064704}"/>
                </a:ext>
              </a:extLst>
            </p:cNvPr>
            <p:cNvCxnSpPr>
              <a:cxnSpLocks/>
            </p:cNvCxnSpPr>
            <p:nvPr/>
          </p:nvCxnSpPr>
          <p:spPr>
            <a:xfrm>
              <a:off x="811604" y="2905379"/>
              <a:ext cx="0" cy="132197"/>
            </a:xfrm>
            <a:prstGeom prst="line">
              <a:avLst/>
            </a:prstGeom>
            <a:ln w="3810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5" name="Straight Connector 1054">
              <a:extLst>
                <a:ext uri="{FF2B5EF4-FFF2-40B4-BE49-F238E27FC236}">
                  <a16:creationId xmlns:a16="http://schemas.microsoft.com/office/drawing/2014/main" id="{7BA29042-D0A9-56E9-D729-B4FC52118BAA}"/>
                </a:ext>
              </a:extLst>
            </p:cNvPr>
            <p:cNvCxnSpPr>
              <a:cxnSpLocks/>
            </p:cNvCxnSpPr>
            <p:nvPr/>
          </p:nvCxnSpPr>
          <p:spPr>
            <a:xfrm>
              <a:off x="811970" y="3121074"/>
              <a:ext cx="0" cy="132197"/>
            </a:xfrm>
            <a:prstGeom prst="line">
              <a:avLst/>
            </a:prstGeom>
            <a:ln w="3810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6" name="Straight Connector 1055">
              <a:extLst>
                <a:ext uri="{FF2B5EF4-FFF2-40B4-BE49-F238E27FC236}">
                  <a16:creationId xmlns:a16="http://schemas.microsoft.com/office/drawing/2014/main" id="{4AF96ACF-F1D7-F296-85E0-5E0F33F4C9E4}"/>
                </a:ext>
              </a:extLst>
            </p:cNvPr>
            <p:cNvCxnSpPr>
              <a:cxnSpLocks/>
            </p:cNvCxnSpPr>
            <p:nvPr/>
          </p:nvCxnSpPr>
          <p:spPr>
            <a:xfrm>
              <a:off x="811604" y="3333907"/>
              <a:ext cx="0" cy="132197"/>
            </a:xfrm>
            <a:prstGeom prst="line">
              <a:avLst/>
            </a:prstGeom>
            <a:ln w="3810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7" name="Straight Connector 1056">
              <a:extLst>
                <a:ext uri="{FF2B5EF4-FFF2-40B4-BE49-F238E27FC236}">
                  <a16:creationId xmlns:a16="http://schemas.microsoft.com/office/drawing/2014/main" id="{D22431DE-EE16-4987-AF10-84294B30F7A0}"/>
                </a:ext>
              </a:extLst>
            </p:cNvPr>
            <p:cNvCxnSpPr>
              <a:cxnSpLocks/>
            </p:cNvCxnSpPr>
            <p:nvPr/>
          </p:nvCxnSpPr>
          <p:spPr>
            <a:xfrm>
              <a:off x="811604" y="3556943"/>
              <a:ext cx="0" cy="132197"/>
            </a:xfrm>
            <a:prstGeom prst="line">
              <a:avLst/>
            </a:prstGeom>
            <a:ln w="3810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8" name="Straight Connector 1057">
              <a:extLst>
                <a:ext uri="{FF2B5EF4-FFF2-40B4-BE49-F238E27FC236}">
                  <a16:creationId xmlns:a16="http://schemas.microsoft.com/office/drawing/2014/main" id="{ACE1585F-25CB-35D9-9011-2524A1AD46A1}"/>
                </a:ext>
              </a:extLst>
            </p:cNvPr>
            <p:cNvCxnSpPr>
              <a:cxnSpLocks/>
            </p:cNvCxnSpPr>
            <p:nvPr/>
          </p:nvCxnSpPr>
          <p:spPr>
            <a:xfrm>
              <a:off x="811604" y="4208735"/>
              <a:ext cx="0" cy="132197"/>
            </a:xfrm>
            <a:prstGeom prst="line">
              <a:avLst/>
            </a:prstGeom>
            <a:ln w="38100" cap="rnd">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59" name="Straight Connector 1058">
              <a:extLst>
                <a:ext uri="{FF2B5EF4-FFF2-40B4-BE49-F238E27FC236}">
                  <a16:creationId xmlns:a16="http://schemas.microsoft.com/office/drawing/2014/main" id="{C0A61C4B-231E-1EE4-09F6-BD59CCCC50CD}"/>
                </a:ext>
              </a:extLst>
            </p:cNvPr>
            <p:cNvCxnSpPr>
              <a:cxnSpLocks/>
            </p:cNvCxnSpPr>
            <p:nvPr/>
          </p:nvCxnSpPr>
          <p:spPr>
            <a:xfrm>
              <a:off x="811604" y="4431099"/>
              <a:ext cx="0" cy="132197"/>
            </a:xfrm>
            <a:prstGeom prst="line">
              <a:avLst/>
            </a:prstGeom>
            <a:ln w="38100" cap="rnd">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60" name="Straight Connector 1059">
              <a:extLst>
                <a:ext uri="{FF2B5EF4-FFF2-40B4-BE49-F238E27FC236}">
                  <a16:creationId xmlns:a16="http://schemas.microsoft.com/office/drawing/2014/main" id="{CECAFF69-2E1D-9CC1-C765-822CC1529856}"/>
                </a:ext>
              </a:extLst>
            </p:cNvPr>
            <p:cNvCxnSpPr>
              <a:cxnSpLocks/>
            </p:cNvCxnSpPr>
            <p:nvPr/>
          </p:nvCxnSpPr>
          <p:spPr>
            <a:xfrm>
              <a:off x="811604" y="4659290"/>
              <a:ext cx="0" cy="132197"/>
            </a:xfrm>
            <a:prstGeom prst="line">
              <a:avLst/>
            </a:prstGeom>
            <a:ln w="38100" cap="rnd">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4" name="Google Shape;71;p1">
            <a:extLst>
              <a:ext uri="{FF2B5EF4-FFF2-40B4-BE49-F238E27FC236}">
                <a16:creationId xmlns:a16="http://schemas.microsoft.com/office/drawing/2014/main" id="{CE6ABD1C-5410-F13F-830C-B521F1BC5BEF}"/>
              </a:ext>
            </a:extLst>
          </p:cNvPr>
          <p:cNvSpPr txBox="1"/>
          <p:nvPr/>
        </p:nvSpPr>
        <p:spPr>
          <a:xfrm>
            <a:off x="4734048" y="6408537"/>
            <a:ext cx="2723904" cy="38294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Open Sans SemiBold"/>
              <a:buNone/>
            </a:pPr>
            <a:r>
              <a:rPr lang="en-GB"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SemiBold"/>
              </a:rPr>
              <a:t>IT-FTI Group Meeting – December 2024</a:t>
            </a:r>
            <a:endParaRPr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Light"/>
            </a:endParaRPr>
          </a:p>
        </p:txBody>
      </p:sp>
    </p:spTree>
    <p:extLst>
      <p:ext uri="{BB962C8B-B14F-4D97-AF65-F5344CB8AC3E}">
        <p14:creationId xmlns:p14="http://schemas.microsoft.com/office/powerpoint/2010/main" val="1557954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a:extLst>
            <a:ext uri="{FF2B5EF4-FFF2-40B4-BE49-F238E27FC236}">
              <a16:creationId xmlns:a16="http://schemas.microsoft.com/office/drawing/2014/main" id="{D3F203B7-273D-9619-F350-6ACD06F4FF99}"/>
            </a:ext>
          </a:extLst>
        </p:cNvPr>
        <p:cNvGrpSpPr/>
        <p:nvPr/>
      </p:nvGrpSpPr>
      <p:grpSpPr>
        <a:xfrm>
          <a:off x="0" y="0"/>
          <a:ext cx="0" cy="0"/>
          <a:chOff x="0" y="0"/>
          <a:chExt cx="0" cy="0"/>
        </a:xfrm>
      </p:grpSpPr>
      <p:cxnSp>
        <p:nvCxnSpPr>
          <p:cNvPr id="60" name="Straight Connector 59">
            <a:extLst>
              <a:ext uri="{FF2B5EF4-FFF2-40B4-BE49-F238E27FC236}">
                <a16:creationId xmlns:a16="http://schemas.microsoft.com/office/drawing/2014/main" id="{EB5D78BB-8655-C098-84D3-2F610F271BA0}"/>
              </a:ext>
            </a:extLst>
          </p:cNvPr>
          <p:cNvCxnSpPr>
            <a:cxnSpLocks/>
            <a:endCxn id="57" idx="1"/>
          </p:cNvCxnSpPr>
          <p:nvPr/>
        </p:nvCxnSpPr>
        <p:spPr>
          <a:xfrm flipV="1">
            <a:off x="5475966" y="4347959"/>
            <a:ext cx="1575583" cy="488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6818D967-98BD-A2C5-144C-F1B93EC98ABD}"/>
              </a:ext>
            </a:extLst>
          </p:cNvPr>
          <p:cNvCxnSpPr>
            <a:cxnSpLocks/>
            <a:endCxn id="58" idx="1"/>
          </p:cNvCxnSpPr>
          <p:nvPr/>
        </p:nvCxnSpPr>
        <p:spPr>
          <a:xfrm>
            <a:off x="6086549" y="4723436"/>
            <a:ext cx="965000" cy="5053"/>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5BACB793-2AF1-7AC7-46F4-3AE0D6AFA106}"/>
              </a:ext>
            </a:extLst>
          </p:cNvPr>
          <p:cNvCxnSpPr>
            <a:cxnSpLocks/>
            <a:endCxn id="59" idx="1"/>
          </p:cNvCxnSpPr>
          <p:nvPr/>
        </p:nvCxnSpPr>
        <p:spPr>
          <a:xfrm>
            <a:off x="5316475" y="5108209"/>
            <a:ext cx="1735074" cy="1155"/>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DBA110DA-5C93-9372-7709-76C4461856A4}"/>
              </a:ext>
            </a:extLst>
          </p:cNvPr>
          <p:cNvCxnSpPr>
            <a:cxnSpLocks/>
          </p:cNvCxnSpPr>
          <p:nvPr/>
        </p:nvCxnSpPr>
        <p:spPr>
          <a:xfrm>
            <a:off x="5316474" y="5478472"/>
            <a:ext cx="1735074" cy="1155"/>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0436DD7-F21F-4A64-8FA2-079D48F711A0}"/>
              </a:ext>
            </a:extLst>
          </p:cNvPr>
          <p:cNvCxnSpPr>
            <a:cxnSpLocks/>
          </p:cNvCxnSpPr>
          <p:nvPr/>
        </p:nvCxnSpPr>
        <p:spPr>
          <a:xfrm>
            <a:off x="5316474" y="5845584"/>
            <a:ext cx="1735074" cy="1155"/>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94" name="Google Shape;94;p2">
            <a:extLst>
              <a:ext uri="{FF2B5EF4-FFF2-40B4-BE49-F238E27FC236}">
                <a16:creationId xmlns:a16="http://schemas.microsoft.com/office/drawing/2014/main" id="{AB4C3A5F-8C48-F3B0-BB6C-EF4BC7F87405}"/>
              </a:ext>
            </a:extLst>
          </p:cNvPr>
          <p:cNvSpPr txBox="1">
            <a:spLocks noGrp="1"/>
          </p:cNvSpPr>
          <p:nvPr>
            <p:ph type="sldNum" idx="12"/>
          </p:nvPr>
        </p:nvSpPr>
        <p:spPr>
          <a:xfrm>
            <a:off x="11525122" y="6475058"/>
            <a:ext cx="357000" cy="2499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000"/>
              <a:buNone/>
            </a:pPr>
            <a:fld id="{00000000-1234-1234-1234-123412341234}" type="slidenum">
              <a:rPr lang="en-GB"/>
              <a:t>5</a:t>
            </a:fld>
            <a:endParaRPr/>
          </a:p>
        </p:txBody>
      </p:sp>
      <p:sp>
        <p:nvSpPr>
          <p:cNvPr id="12" name="Title 1">
            <a:extLst>
              <a:ext uri="{FF2B5EF4-FFF2-40B4-BE49-F238E27FC236}">
                <a16:creationId xmlns:a16="http://schemas.microsoft.com/office/drawing/2014/main" id="{88D9D081-3256-932F-2B63-9A652223858E}"/>
              </a:ext>
            </a:extLst>
          </p:cNvPr>
          <p:cNvSpPr txBox="1">
            <a:spLocks/>
          </p:cNvSpPr>
          <p:nvPr/>
        </p:nvSpPr>
        <p:spPr>
          <a:xfrm>
            <a:off x="4529894" y="4404761"/>
            <a:ext cx="462444" cy="443909"/>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4000" dirty="0">
              <a:solidFill>
                <a:srgbClr val="F18E3B"/>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5" name="Google Shape;71;p1">
            <a:extLst>
              <a:ext uri="{FF2B5EF4-FFF2-40B4-BE49-F238E27FC236}">
                <a16:creationId xmlns:a16="http://schemas.microsoft.com/office/drawing/2014/main" id="{F03F87AA-02C1-3AEA-7B1B-2810C2894A47}"/>
              </a:ext>
            </a:extLst>
          </p:cNvPr>
          <p:cNvSpPr txBox="1"/>
          <p:nvPr/>
        </p:nvSpPr>
        <p:spPr>
          <a:xfrm>
            <a:off x="4734048" y="6408537"/>
            <a:ext cx="2723904" cy="38294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Open Sans SemiBold"/>
              <a:buNone/>
            </a:pPr>
            <a:r>
              <a:rPr lang="en-GB"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SemiBold"/>
              </a:rPr>
              <a:t>IT-FTI Group Meeting – December 2024</a:t>
            </a:r>
            <a:endParaRPr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Light"/>
            </a:endParaRPr>
          </a:p>
        </p:txBody>
      </p:sp>
      <p:sp>
        <p:nvSpPr>
          <p:cNvPr id="6" name="Title 1">
            <a:extLst>
              <a:ext uri="{FF2B5EF4-FFF2-40B4-BE49-F238E27FC236}">
                <a16:creationId xmlns:a16="http://schemas.microsoft.com/office/drawing/2014/main" id="{954BE6F4-6FCA-35CC-CB45-D73656E0D34E}"/>
              </a:ext>
            </a:extLst>
          </p:cNvPr>
          <p:cNvSpPr txBox="1">
            <a:spLocks/>
          </p:cNvSpPr>
          <p:nvPr/>
        </p:nvSpPr>
        <p:spPr>
          <a:xfrm>
            <a:off x="427991" y="536517"/>
            <a:ext cx="3616594" cy="16756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EC</a:t>
            </a:r>
          </a:p>
          <a:p>
            <a:r>
              <a:rPr lang="en-US" sz="60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Projects</a:t>
            </a:r>
            <a:endParaRPr lang="en-US" sz="4800" b="1"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Rounded Rectangle 1">
            <a:extLst>
              <a:ext uri="{FF2B5EF4-FFF2-40B4-BE49-F238E27FC236}">
                <a16:creationId xmlns:a16="http://schemas.microsoft.com/office/drawing/2014/main" id="{C1154CAA-0D9A-9C59-3F88-85D7CCE998A7}"/>
              </a:ext>
            </a:extLst>
          </p:cNvPr>
          <p:cNvSpPr/>
          <p:nvPr/>
        </p:nvSpPr>
        <p:spPr>
          <a:xfrm>
            <a:off x="4327648" y="380003"/>
            <a:ext cx="1141228"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OSCARS</a:t>
            </a:r>
          </a:p>
        </p:txBody>
      </p:sp>
      <p:sp>
        <p:nvSpPr>
          <p:cNvPr id="3" name="Rounded Rectangle 2">
            <a:extLst>
              <a:ext uri="{FF2B5EF4-FFF2-40B4-BE49-F238E27FC236}">
                <a16:creationId xmlns:a16="http://schemas.microsoft.com/office/drawing/2014/main" id="{54CD34FE-26EC-39DF-45D0-D946A66DFE8F}"/>
              </a:ext>
            </a:extLst>
          </p:cNvPr>
          <p:cNvSpPr/>
          <p:nvPr/>
        </p:nvSpPr>
        <p:spPr>
          <a:xfrm>
            <a:off x="4327648" y="768980"/>
            <a:ext cx="1141228"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EVERSE</a:t>
            </a:r>
          </a:p>
        </p:txBody>
      </p:sp>
      <p:sp>
        <p:nvSpPr>
          <p:cNvPr id="4" name="Rounded Rectangle 3">
            <a:extLst>
              <a:ext uri="{FF2B5EF4-FFF2-40B4-BE49-F238E27FC236}">
                <a16:creationId xmlns:a16="http://schemas.microsoft.com/office/drawing/2014/main" id="{1D9A1E19-3FFE-0E1D-865D-98165FA8D3A4}"/>
              </a:ext>
            </a:extLst>
          </p:cNvPr>
          <p:cNvSpPr/>
          <p:nvPr/>
        </p:nvSpPr>
        <p:spPr>
          <a:xfrm>
            <a:off x="4327648" y="1157957"/>
            <a:ext cx="1212111"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EOSC Beyond</a:t>
            </a:r>
          </a:p>
        </p:txBody>
      </p:sp>
      <p:sp>
        <p:nvSpPr>
          <p:cNvPr id="7" name="Rounded Rectangle 6">
            <a:extLst>
              <a:ext uri="{FF2B5EF4-FFF2-40B4-BE49-F238E27FC236}">
                <a16:creationId xmlns:a16="http://schemas.microsoft.com/office/drawing/2014/main" id="{9F1ABFEA-D4CE-29FF-4965-69611DB1913A}"/>
              </a:ext>
            </a:extLst>
          </p:cNvPr>
          <p:cNvSpPr/>
          <p:nvPr/>
        </p:nvSpPr>
        <p:spPr>
          <a:xfrm>
            <a:off x="4327647" y="1546934"/>
            <a:ext cx="1212111"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Horizon-ZEN</a:t>
            </a:r>
          </a:p>
        </p:txBody>
      </p:sp>
      <p:sp>
        <p:nvSpPr>
          <p:cNvPr id="8" name="Rounded Rectangle 7">
            <a:extLst>
              <a:ext uri="{FF2B5EF4-FFF2-40B4-BE49-F238E27FC236}">
                <a16:creationId xmlns:a16="http://schemas.microsoft.com/office/drawing/2014/main" id="{6D8A72A7-11ED-81D8-1C39-C09D20CA1668}"/>
              </a:ext>
            </a:extLst>
          </p:cNvPr>
          <p:cNvSpPr/>
          <p:nvPr/>
        </p:nvSpPr>
        <p:spPr>
          <a:xfrm>
            <a:off x="4327647" y="1935911"/>
            <a:ext cx="1141229"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SPECTRUM</a:t>
            </a:r>
          </a:p>
        </p:txBody>
      </p:sp>
      <p:sp>
        <p:nvSpPr>
          <p:cNvPr id="9" name="Rounded Rectangle 8">
            <a:extLst>
              <a:ext uri="{FF2B5EF4-FFF2-40B4-BE49-F238E27FC236}">
                <a16:creationId xmlns:a16="http://schemas.microsoft.com/office/drawing/2014/main" id="{D485D01A-4FE4-80E8-7EB9-525786247E03}"/>
              </a:ext>
            </a:extLst>
          </p:cNvPr>
          <p:cNvSpPr/>
          <p:nvPr/>
        </p:nvSpPr>
        <p:spPr>
          <a:xfrm>
            <a:off x="4334739" y="2324888"/>
            <a:ext cx="985280"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AARC3</a:t>
            </a:r>
          </a:p>
        </p:txBody>
      </p:sp>
      <p:sp>
        <p:nvSpPr>
          <p:cNvPr id="10" name="Rounded Rectangle 9">
            <a:extLst>
              <a:ext uri="{FF2B5EF4-FFF2-40B4-BE49-F238E27FC236}">
                <a16:creationId xmlns:a16="http://schemas.microsoft.com/office/drawing/2014/main" id="{723A73D4-3568-5E46-567C-E36FFB385ACD}"/>
              </a:ext>
            </a:extLst>
          </p:cNvPr>
          <p:cNvSpPr/>
          <p:nvPr/>
        </p:nvSpPr>
        <p:spPr>
          <a:xfrm>
            <a:off x="4327647" y="2713865"/>
            <a:ext cx="992372"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SYCLOPS</a:t>
            </a:r>
          </a:p>
        </p:txBody>
      </p:sp>
      <p:sp>
        <p:nvSpPr>
          <p:cNvPr id="11" name="Rounded Rectangle 10">
            <a:extLst>
              <a:ext uri="{FF2B5EF4-FFF2-40B4-BE49-F238E27FC236}">
                <a16:creationId xmlns:a16="http://schemas.microsoft.com/office/drawing/2014/main" id="{C8BC9531-C65E-CD4B-CC7E-C89BFE34AC04}"/>
              </a:ext>
            </a:extLst>
          </p:cNvPr>
          <p:cNvSpPr/>
          <p:nvPr/>
        </p:nvSpPr>
        <p:spPr>
          <a:xfrm>
            <a:off x="4327645" y="3102842"/>
            <a:ext cx="1396410"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FAIRCORE4EOSC</a:t>
            </a:r>
          </a:p>
        </p:txBody>
      </p:sp>
      <p:sp>
        <p:nvSpPr>
          <p:cNvPr id="13" name="Rounded Rectangle 12">
            <a:extLst>
              <a:ext uri="{FF2B5EF4-FFF2-40B4-BE49-F238E27FC236}">
                <a16:creationId xmlns:a16="http://schemas.microsoft.com/office/drawing/2014/main" id="{8653D91C-BFA9-809E-6F38-DCBF92E3B146}"/>
              </a:ext>
            </a:extLst>
          </p:cNvPr>
          <p:cNvSpPr/>
          <p:nvPr/>
        </p:nvSpPr>
        <p:spPr>
          <a:xfrm>
            <a:off x="4334738" y="3468117"/>
            <a:ext cx="985280"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interTwin</a:t>
            </a:r>
          </a:p>
        </p:txBody>
      </p:sp>
      <p:sp>
        <p:nvSpPr>
          <p:cNvPr id="14" name="Rounded Rectangle 13">
            <a:extLst>
              <a:ext uri="{FF2B5EF4-FFF2-40B4-BE49-F238E27FC236}">
                <a16:creationId xmlns:a16="http://schemas.microsoft.com/office/drawing/2014/main" id="{C98027C1-27EF-07BE-C3A6-8A3048FB0FA2}"/>
              </a:ext>
            </a:extLst>
          </p:cNvPr>
          <p:cNvSpPr/>
          <p:nvPr/>
        </p:nvSpPr>
        <p:spPr>
          <a:xfrm>
            <a:off x="4334737" y="3835584"/>
            <a:ext cx="1645485"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err="1">
                <a:latin typeface="Open Sans" panose="020B0606030504020204" pitchFamily="34" charset="0"/>
                <a:ea typeface="Open Sans" panose="020B0606030504020204" pitchFamily="34" charset="0"/>
                <a:cs typeface="Open Sans" panose="020B0606030504020204" pitchFamily="34" charset="0"/>
              </a:rPr>
              <a:t>OpenWebSearch.EU</a:t>
            </a:r>
            <a:endParaRPr lang="en-GB"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ounded Rectangle 14">
            <a:extLst>
              <a:ext uri="{FF2B5EF4-FFF2-40B4-BE49-F238E27FC236}">
                <a16:creationId xmlns:a16="http://schemas.microsoft.com/office/drawing/2014/main" id="{4E8AFE23-DCCB-9F78-0150-C55BED4FFA07}"/>
              </a:ext>
            </a:extLst>
          </p:cNvPr>
          <p:cNvSpPr/>
          <p:nvPr/>
        </p:nvSpPr>
        <p:spPr>
          <a:xfrm>
            <a:off x="4334737" y="4211153"/>
            <a:ext cx="1141229"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EOSC EDEN</a:t>
            </a:r>
          </a:p>
        </p:txBody>
      </p:sp>
      <p:sp>
        <p:nvSpPr>
          <p:cNvPr id="16" name="Rounded Rectangle 15">
            <a:extLst>
              <a:ext uri="{FF2B5EF4-FFF2-40B4-BE49-F238E27FC236}">
                <a16:creationId xmlns:a16="http://schemas.microsoft.com/office/drawing/2014/main" id="{92429CFF-D588-076B-CAA2-8F1025933390}"/>
              </a:ext>
            </a:extLst>
          </p:cNvPr>
          <p:cNvSpPr/>
          <p:nvPr/>
        </p:nvSpPr>
        <p:spPr>
          <a:xfrm>
            <a:off x="4334737" y="4586722"/>
            <a:ext cx="1751812"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EOSC Data Commons</a:t>
            </a:r>
          </a:p>
        </p:txBody>
      </p:sp>
      <p:sp>
        <p:nvSpPr>
          <p:cNvPr id="17" name="Rounded Rectangle 16">
            <a:extLst>
              <a:ext uri="{FF2B5EF4-FFF2-40B4-BE49-F238E27FC236}">
                <a16:creationId xmlns:a16="http://schemas.microsoft.com/office/drawing/2014/main" id="{5A82DAA6-5601-DB79-91AF-692E1626A299}"/>
              </a:ext>
            </a:extLst>
          </p:cNvPr>
          <p:cNvSpPr/>
          <p:nvPr/>
        </p:nvSpPr>
        <p:spPr>
          <a:xfrm>
            <a:off x="4341825" y="4967597"/>
            <a:ext cx="978193"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ODISSEE</a:t>
            </a:r>
          </a:p>
        </p:txBody>
      </p:sp>
      <p:sp>
        <p:nvSpPr>
          <p:cNvPr id="18" name="Rounded Rectangle 17">
            <a:extLst>
              <a:ext uri="{FF2B5EF4-FFF2-40B4-BE49-F238E27FC236}">
                <a16:creationId xmlns:a16="http://schemas.microsoft.com/office/drawing/2014/main" id="{29A61D17-4E80-FC1F-75F3-D10F7D57651E}"/>
              </a:ext>
            </a:extLst>
          </p:cNvPr>
          <p:cNvSpPr/>
          <p:nvPr/>
        </p:nvSpPr>
        <p:spPr>
          <a:xfrm>
            <a:off x="4341825" y="5337860"/>
            <a:ext cx="978193"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TURING</a:t>
            </a:r>
          </a:p>
        </p:txBody>
      </p:sp>
      <p:sp>
        <p:nvSpPr>
          <p:cNvPr id="19" name="Rounded Rectangle 18">
            <a:extLst>
              <a:ext uri="{FF2B5EF4-FFF2-40B4-BE49-F238E27FC236}">
                <a16:creationId xmlns:a16="http://schemas.microsoft.com/office/drawing/2014/main" id="{F803CC98-C5DF-20ED-04C7-3B18240B0A76}"/>
              </a:ext>
            </a:extLst>
          </p:cNvPr>
          <p:cNvSpPr/>
          <p:nvPr/>
        </p:nvSpPr>
        <p:spPr>
          <a:xfrm>
            <a:off x="4341825" y="5708123"/>
            <a:ext cx="978193" cy="283534"/>
          </a:xfrm>
          <a:prstGeom prst="round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QUARK</a:t>
            </a:r>
          </a:p>
        </p:txBody>
      </p:sp>
      <p:cxnSp>
        <p:nvCxnSpPr>
          <p:cNvPr id="21" name="Straight Connector 20">
            <a:extLst>
              <a:ext uri="{FF2B5EF4-FFF2-40B4-BE49-F238E27FC236}">
                <a16:creationId xmlns:a16="http://schemas.microsoft.com/office/drawing/2014/main" id="{A16EC62E-FF1A-F4CE-77DA-071F8867BA51}"/>
              </a:ext>
            </a:extLst>
          </p:cNvPr>
          <p:cNvCxnSpPr>
            <a:cxnSpLocks/>
            <a:stCxn id="2" idx="3"/>
          </p:cNvCxnSpPr>
          <p:nvPr/>
        </p:nvCxnSpPr>
        <p:spPr>
          <a:xfrm>
            <a:off x="5468876" y="521770"/>
            <a:ext cx="1582673"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24" name="Rounded Rectangle 23">
            <a:extLst>
              <a:ext uri="{FF2B5EF4-FFF2-40B4-BE49-F238E27FC236}">
                <a16:creationId xmlns:a16="http://schemas.microsoft.com/office/drawing/2014/main" id="{E766B8BB-CEAF-DF26-2600-AC8F1A9C4DC0}"/>
              </a:ext>
            </a:extLst>
          </p:cNvPr>
          <p:cNvSpPr/>
          <p:nvPr/>
        </p:nvSpPr>
        <p:spPr>
          <a:xfrm>
            <a:off x="7051549" y="380910"/>
            <a:ext cx="1141228" cy="283534"/>
          </a:xfrm>
          <a:prstGeom prst="roundRect">
            <a:avLst/>
          </a:prstGeom>
          <a:noFill/>
          <a:ln w="285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6">
                    <a:lumMod val="75000"/>
                  </a:schemeClr>
                </a:solidFill>
                <a:latin typeface="Open Sans" panose="020B0606030504020204" pitchFamily="34" charset="0"/>
                <a:ea typeface="Open Sans" panose="020B0606030504020204" pitchFamily="34" charset="0"/>
                <a:cs typeface="Open Sans" panose="020B0606030504020204" pitchFamily="34" charset="0"/>
              </a:rPr>
              <a:t>Ongoing</a:t>
            </a:r>
          </a:p>
        </p:txBody>
      </p:sp>
      <p:cxnSp>
        <p:nvCxnSpPr>
          <p:cNvPr id="25" name="Straight Connector 24">
            <a:extLst>
              <a:ext uri="{FF2B5EF4-FFF2-40B4-BE49-F238E27FC236}">
                <a16:creationId xmlns:a16="http://schemas.microsoft.com/office/drawing/2014/main" id="{EE5E0502-E6A3-0916-50BE-2376D8700DC4}"/>
              </a:ext>
            </a:extLst>
          </p:cNvPr>
          <p:cNvCxnSpPr>
            <a:cxnSpLocks/>
          </p:cNvCxnSpPr>
          <p:nvPr/>
        </p:nvCxnSpPr>
        <p:spPr>
          <a:xfrm>
            <a:off x="5468876" y="885806"/>
            <a:ext cx="1582673"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26" name="Rounded Rectangle 25">
            <a:extLst>
              <a:ext uri="{FF2B5EF4-FFF2-40B4-BE49-F238E27FC236}">
                <a16:creationId xmlns:a16="http://schemas.microsoft.com/office/drawing/2014/main" id="{5D0B1366-BB8A-F5D5-994A-6E49381D77E9}"/>
              </a:ext>
            </a:extLst>
          </p:cNvPr>
          <p:cNvSpPr/>
          <p:nvPr/>
        </p:nvSpPr>
        <p:spPr>
          <a:xfrm>
            <a:off x="7051549" y="744946"/>
            <a:ext cx="1141228" cy="283534"/>
          </a:xfrm>
          <a:prstGeom prst="roundRect">
            <a:avLst/>
          </a:prstGeom>
          <a:noFill/>
          <a:ln w="285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6">
                    <a:lumMod val="75000"/>
                  </a:schemeClr>
                </a:solidFill>
                <a:latin typeface="Open Sans" panose="020B0606030504020204" pitchFamily="34" charset="0"/>
                <a:ea typeface="Open Sans" panose="020B0606030504020204" pitchFamily="34" charset="0"/>
                <a:cs typeface="Open Sans" panose="020B0606030504020204" pitchFamily="34" charset="0"/>
              </a:rPr>
              <a:t>Ongoing</a:t>
            </a:r>
          </a:p>
        </p:txBody>
      </p:sp>
      <p:cxnSp>
        <p:nvCxnSpPr>
          <p:cNvPr id="27" name="Straight Connector 26">
            <a:extLst>
              <a:ext uri="{FF2B5EF4-FFF2-40B4-BE49-F238E27FC236}">
                <a16:creationId xmlns:a16="http://schemas.microsoft.com/office/drawing/2014/main" id="{3457F330-DBE3-69B0-7E93-FB04FC724FF0}"/>
              </a:ext>
            </a:extLst>
          </p:cNvPr>
          <p:cNvCxnSpPr>
            <a:cxnSpLocks/>
          </p:cNvCxnSpPr>
          <p:nvPr/>
        </p:nvCxnSpPr>
        <p:spPr>
          <a:xfrm>
            <a:off x="5468876" y="1294675"/>
            <a:ext cx="1582673"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28" name="Rounded Rectangle 27">
            <a:extLst>
              <a:ext uri="{FF2B5EF4-FFF2-40B4-BE49-F238E27FC236}">
                <a16:creationId xmlns:a16="http://schemas.microsoft.com/office/drawing/2014/main" id="{D233C6C1-317F-BD7F-D021-82BF51BA77C1}"/>
              </a:ext>
            </a:extLst>
          </p:cNvPr>
          <p:cNvSpPr/>
          <p:nvPr/>
        </p:nvSpPr>
        <p:spPr>
          <a:xfrm>
            <a:off x="7051549" y="1153815"/>
            <a:ext cx="1141228" cy="283534"/>
          </a:xfrm>
          <a:prstGeom prst="roundRect">
            <a:avLst/>
          </a:prstGeom>
          <a:noFill/>
          <a:ln w="285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6">
                    <a:lumMod val="75000"/>
                  </a:schemeClr>
                </a:solidFill>
                <a:latin typeface="Open Sans" panose="020B0606030504020204" pitchFamily="34" charset="0"/>
                <a:ea typeface="Open Sans" panose="020B0606030504020204" pitchFamily="34" charset="0"/>
                <a:cs typeface="Open Sans" panose="020B0606030504020204" pitchFamily="34" charset="0"/>
              </a:rPr>
              <a:t>Ongoing</a:t>
            </a:r>
          </a:p>
        </p:txBody>
      </p:sp>
      <p:cxnSp>
        <p:nvCxnSpPr>
          <p:cNvPr id="29" name="Straight Connector 28">
            <a:extLst>
              <a:ext uri="{FF2B5EF4-FFF2-40B4-BE49-F238E27FC236}">
                <a16:creationId xmlns:a16="http://schemas.microsoft.com/office/drawing/2014/main" id="{B5E7F354-D4E6-9171-4735-AD33F7FB5E8B}"/>
              </a:ext>
            </a:extLst>
          </p:cNvPr>
          <p:cNvCxnSpPr>
            <a:cxnSpLocks/>
          </p:cNvCxnSpPr>
          <p:nvPr/>
        </p:nvCxnSpPr>
        <p:spPr>
          <a:xfrm>
            <a:off x="5468876" y="1697829"/>
            <a:ext cx="1582673"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30" name="Rounded Rectangle 29">
            <a:extLst>
              <a:ext uri="{FF2B5EF4-FFF2-40B4-BE49-F238E27FC236}">
                <a16:creationId xmlns:a16="http://schemas.microsoft.com/office/drawing/2014/main" id="{62B553EA-2C54-9E29-7F1B-FD7AF6AEF863}"/>
              </a:ext>
            </a:extLst>
          </p:cNvPr>
          <p:cNvSpPr/>
          <p:nvPr/>
        </p:nvSpPr>
        <p:spPr>
          <a:xfrm>
            <a:off x="7051549" y="1556969"/>
            <a:ext cx="1141228" cy="283534"/>
          </a:xfrm>
          <a:prstGeom prst="roundRect">
            <a:avLst/>
          </a:prstGeom>
          <a:noFill/>
          <a:ln w="285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6">
                    <a:lumMod val="75000"/>
                  </a:schemeClr>
                </a:solidFill>
                <a:latin typeface="Open Sans" panose="020B0606030504020204" pitchFamily="34" charset="0"/>
                <a:ea typeface="Open Sans" panose="020B0606030504020204" pitchFamily="34" charset="0"/>
                <a:cs typeface="Open Sans" panose="020B0606030504020204" pitchFamily="34" charset="0"/>
              </a:rPr>
              <a:t>Ongoing</a:t>
            </a:r>
          </a:p>
        </p:txBody>
      </p:sp>
      <p:cxnSp>
        <p:nvCxnSpPr>
          <p:cNvPr id="31" name="Straight Connector 30">
            <a:extLst>
              <a:ext uri="{FF2B5EF4-FFF2-40B4-BE49-F238E27FC236}">
                <a16:creationId xmlns:a16="http://schemas.microsoft.com/office/drawing/2014/main" id="{53F97C34-D0CD-9759-0626-426A12390800}"/>
              </a:ext>
            </a:extLst>
          </p:cNvPr>
          <p:cNvCxnSpPr>
            <a:cxnSpLocks/>
          </p:cNvCxnSpPr>
          <p:nvPr/>
        </p:nvCxnSpPr>
        <p:spPr>
          <a:xfrm>
            <a:off x="5468876" y="2076771"/>
            <a:ext cx="1582673"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32" name="Rounded Rectangle 31">
            <a:extLst>
              <a:ext uri="{FF2B5EF4-FFF2-40B4-BE49-F238E27FC236}">
                <a16:creationId xmlns:a16="http://schemas.microsoft.com/office/drawing/2014/main" id="{4EC3CC99-9AD5-D128-0E4D-FF3137FC28A5}"/>
              </a:ext>
            </a:extLst>
          </p:cNvPr>
          <p:cNvSpPr/>
          <p:nvPr/>
        </p:nvSpPr>
        <p:spPr>
          <a:xfrm>
            <a:off x="7051549" y="1935911"/>
            <a:ext cx="1141228" cy="283534"/>
          </a:xfrm>
          <a:prstGeom prst="roundRect">
            <a:avLst/>
          </a:prstGeom>
          <a:noFill/>
          <a:ln w="285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6">
                    <a:lumMod val="75000"/>
                  </a:schemeClr>
                </a:solidFill>
                <a:latin typeface="Open Sans" panose="020B0606030504020204" pitchFamily="34" charset="0"/>
                <a:ea typeface="Open Sans" panose="020B0606030504020204" pitchFamily="34" charset="0"/>
                <a:cs typeface="Open Sans" panose="020B0606030504020204" pitchFamily="34" charset="0"/>
              </a:rPr>
              <a:t>Ongoing</a:t>
            </a:r>
          </a:p>
        </p:txBody>
      </p:sp>
      <p:cxnSp>
        <p:nvCxnSpPr>
          <p:cNvPr id="33" name="Straight Connector 32">
            <a:extLst>
              <a:ext uri="{FF2B5EF4-FFF2-40B4-BE49-F238E27FC236}">
                <a16:creationId xmlns:a16="http://schemas.microsoft.com/office/drawing/2014/main" id="{7EBA2148-1675-6870-0A30-E316B917EBC5}"/>
              </a:ext>
            </a:extLst>
          </p:cNvPr>
          <p:cNvCxnSpPr>
            <a:cxnSpLocks/>
            <a:endCxn id="34" idx="1"/>
          </p:cNvCxnSpPr>
          <p:nvPr/>
        </p:nvCxnSpPr>
        <p:spPr>
          <a:xfrm>
            <a:off x="5320018" y="2474106"/>
            <a:ext cx="1731531" cy="617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34" name="Rounded Rectangle 33">
            <a:extLst>
              <a:ext uri="{FF2B5EF4-FFF2-40B4-BE49-F238E27FC236}">
                <a16:creationId xmlns:a16="http://schemas.microsoft.com/office/drawing/2014/main" id="{1C591442-2E04-4EE3-9D84-1D99AF1A9B91}"/>
              </a:ext>
            </a:extLst>
          </p:cNvPr>
          <p:cNvSpPr/>
          <p:nvPr/>
        </p:nvSpPr>
        <p:spPr>
          <a:xfrm>
            <a:off x="7051549" y="2338516"/>
            <a:ext cx="1141228" cy="283534"/>
          </a:xfrm>
          <a:prstGeom prst="roundRect">
            <a:avLst/>
          </a:prstGeom>
          <a:noFill/>
          <a:ln w="285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6">
                    <a:lumMod val="75000"/>
                  </a:schemeClr>
                </a:solidFill>
                <a:latin typeface="Open Sans" panose="020B0606030504020204" pitchFamily="34" charset="0"/>
                <a:ea typeface="Open Sans" panose="020B0606030504020204" pitchFamily="34" charset="0"/>
                <a:cs typeface="Open Sans" panose="020B0606030504020204" pitchFamily="34" charset="0"/>
              </a:rPr>
              <a:t>Ongoing</a:t>
            </a:r>
          </a:p>
        </p:txBody>
      </p:sp>
      <p:cxnSp>
        <p:nvCxnSpPr>
          <p:cNvPr id="35" name="Straight Connector 34">
            <a:extLst>
              <a:ext uri="{FF2B5EF4-FFF2-40B4-BE49-F238E27FC236}">
                <a16:creationId xmlns:a16="http://schemas.microsoft.com/office/drawing/2014/main" id="{BC45E386-2A7F-E1AB-52C1-6420B61211A3}"/>
              </a:ext>
            </a:extLst>
          </p:cNvPr>
          <p:cNvCxnSpPr>
            <a:cxnSpLocks/>
            <a:endCxn id="36" idx="1"/>
          </p:cNvCxnSpPr>
          <p:nvPr/>
        </p:nvCxnSpPr>
        <p:spPr>
          <a:xfrm>
            <a:off x="5320018" y="2860289"/>
            <a:ext cx="1731531" cy="453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36" name="Rounded Rectangle 35">
            <a:extLst>
              <a:ext uri="{FF2B5EF4-FFF2-40B4-BE49-F238E27FC236}">
                <a16:creationId xmlns:a16="http://schemas.microsoft.com/office/drawing/2014/main" id="{0A6510CB-7B80-6417-CC96-7AFD3A77DF76}"/>
              </a:ext>
            </a:extLst>
          </p:cNvPr>
          <p:cNvSpPr/>
          <p:nvPr/>
        </p:nvSpPr>
        <p:spPr>
          <a:xfrm>
            <a:off x="7051549" y="2723054"/>
            <a:ext cx="1141228" cy="283534"/>
          </a:xfrm>
          <a:prstGeom prst="roundRect">
            <a:avLst/>
          </a:prstGeom>
          <a:noFill/>
          <a:ln w="285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6">
                    <a:lumMod val="75000"/>
                  </a:schemeClr>
                </a:solidFill>
                <a:latin typeface="Open Sans" panose="020B0606030504020204" pitchFamily="34" charset="0"/>
                <a:ea typeface="Open Sans" panose="020B0606030504020204" pitchFamily="34" charset="0"/>
                <a:cs typeface="Open Sans" panose="020B0606030504020204" pitchFamily="34" charset="0"/>
              </a:rPr>
              <a:t>Ongoing</a:t>
            </a:r>
          </a:p>
        </p:txBody>
      </p:sp>
      <p:cxnSp>
        <p:nvCxnSpPr>
          <p:cNvPr id="41" name="Straight Connector 40">
            <a:extLst>
              <a:ext uri="{FF2B5EF4-FFF2-40B4-BE49-F238E27FC236}">
                <a16:creationId xmlns:a16="http://schemas.microsoft.com/office/drawing/2014/main" id="{54803CF6-F1B0-6EFF-6907-34127662A2FE}"/>
              </a:ext>
            </a:extLst>
          </p:cNvPr>
          <p:cNvCxnSpPr>
            <a:cxnSpLocks/>
            <a:stCxn id="11" idx="3"/>
            <a:endCxn id="42" idx="1"/>
          </p:cNvCxnSpPr>
          <p:nvPr/>
        </p:nvCxnSpPr>
        <p:spPr>
          <a:xfrm flipV="1">
            <a:off x="5724055" y="3244128"/>
            <a:ext cx="1327494" cy="481"/>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42" name="Rounded Rectangle 41">
            <a:extLst>
              <a:ext uri="{FF2B5EF4-FFF2-40B4-BE49-F238E27FC236}">
                <a16:creationId xmlns:a16="http://schemas.microsoft.com/office/drawing/2014/main" id="{87C327DB-49EF-84AA-0A02-3C10259E662E}"/>
              </a:ext>
            </a:extLst>
          </p:cNvPr>
          <p:cNvSpPr/>
          <p:nvPr/>
        </p:nvSpPr>
        <p:spPr>
          <a:xfrm>
            <a:off x="7051549" y="3102361"/>
            <a:ext cx="1141228" cy="283534"/>
          </a:xfrm>
          <a:prstGeom prst="roundRect">
            <a:avLst/>
          </a:prstGeom>
          <a:noFill/>
          <a:ln w="285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6">
                    <a:lumMod val="75000"/>
                  </a:schemeClr>
                </a:solidFill>
                <a:latin typeface="Open Sans" panose="020B0606030504020204" pitchFamily="34" charset="0"/>
                <a:ea typeface="Open Sans" panose="020B0606030504020204" pitchFamily="34" charset="0"/>
                <a:cs typeface="Open Sans" panose="020B0606030504020204" pitchFamily="34" charset="0"/>
              </a:rPr>
              <a:t>Ongoing</a:t>
            </a:r>
          </a:p>
        </p:txBody>
      </p:sp>
      <p:cxnSp>
        <p:nvCxnSpPr>
          <p:cNvPr id="44" name="Straight Connector 43">
            <a:extLst>
              <a:ext uri="{FF2B5EF4-FFF2-40B4-BE49-F238E27FC236}">
                <a16:creationId xmlns:a16="http://schemas.microsoft.com/office/drawing/2014/main" id="{D257EF0F-1458-A1EC-8F76-BDDFC1F95254}"/>
              </a:ext>
            </a:extLst>
          </p:cNvPr>
          <p:cNvCxnSpPr>
            <a:cxnSpLocks/>
            <a:stCxn id="13" idx="3"/>
            <a:endCxn id="45" idx="1"/>
          </p:cNvCxnSpPr>
          <p:nvPr/>
        </p:nvCxnSpPr>
        <p:spPr>
          <a:xfrm flipV="1">
            <a:off x="5320018" y="3606451"/>
            <a:ext cx="1731531" cy="3433"/>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45" name="Rounded Rectangle 44">
            <a:extLst>
              <a:ext uri="{FF2B5EF4-FFF2-40B4-BE49-F238E27FC236}">
                <a16:creationId xmlns:a16="http://schemas.microsoft.com/office/drawing/2014/main" id="{4B50C3F5-A985-D40E-239F-B4250DFC083C}"/>
              </a:ext>
            </a:extLst>
          </p:cNvPr>
          <p:cNvSpPr/>
          <p:nvPr/>
        </p:nvSpPr>
        <p:spPr>
          <a:xfrm>
            <a:off x="7051549" y="3464684"/>
            <a:ext cx="1141228" cy="283534"/>
          </a:xfrm>
          <a:prstGeom prst="roundRect">
            <a:avLst/>
          </a:prstGeom>
          <a:noFill/>
          <a:ln w="285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6">
                    <a:lumMod val="75000"/>
                  </a:schemeClr>
                </a:solidFill>
                <a:latin typeface="Open Sans" panose="020B0606030504020204" pitchFamily="34" charset="0"/>
                <a:ea typeface="Open Sans" panose="020B0606030504020204" pitchFamily="34" charset="0"/>
                <a:cs typeface="Open Sans" panose="020B0606030504020204" pitchFamily="34" charset="0"/>
              </a:rPr>
              <a:t>Ongoing</a:t>
            </a:r>
          </a:p>
        </p:txBody>
      </p:sp>
      <p:cxnSp>
        <p:nvCxnSpPr>
          <p:cNvPr id="52" name="Straight Connector 51">
            <a:extLst>
              <a:ext uri="{FF2B5EF4-FFF2-40B4-BE49-F238E27FC236}">
                <a16:creationId xmlns:a16="http://schemas.microsoft.com/office/drawing/2014/main" id="{B7D571CA-0080-466A-820A-C0795574E199}"/>
              </a:ext>
            </a:extLst>
          </p:cNvPr>
          <p:cNvCxnSpPr>
            <a:cxnSpLocks/>
            <a:stCxn id="14" idx="3"/>
            <a:endCxn id="51" idx="1"/>
          </p:cNvCxnSpPr>
          <p:nvPr/>
        </p:nvCxnSpPr>
        <p:spPr>
          <a:xfrm flipV="1">
            <a:off x="5980222" y="3977205"/>
            <a:ext cx="1071327" cy="146"/>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51" name="Rounded Rectangle 50">
            <a:extLst>
              <a:ext uri="{FF2B5EF4-FFF2-40B4-BE49-F238E27FC236}">
                <a16:creationId xmlns:a16="http://schemas.microsoft.com/office/drawing/2014/main" id="{EAF24565-9FB9-8396-0031-CD2603768AE9}"/>
              </a:ext>
            </a:extLst>
          </p:cNvPr>
          <p:cNvSpPr/>
          <p:nvPr/>
        </p:nvSpPr>
        <p:spPr>
          <a:xfrm>
            <a:off x="7051549" y="3835438"/>
            <a:ext cx="1141228" cy="283534"/>
          </a:xfrm>
          <a:prstGeom prst="roundRect">
            <a:avLst/>
          </a:prstGeom>
          <a:noFill/>
          <a:ln w="285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6">
                    <a:lumMod val="75000"/>
                  </a:schemeClr>
                </a:solidFill>
                <a:latin typeface="Open Sans" panose="020B0606030504020204" pitchFamily="34" charset="0"/>
                <a:ea typeface="Open Sans" panose="020B0606030504020204" pitchFamily="34" charset="0"/>
                <a:cs typeface="Open Sans" panose="020B0606030504020204" pitchFamily="34" charset="0"/>
              </a:rPr>
              <a:t>Ongoing</a:t>
            </a:r>
          </a:p>
        </p:txBody>
      </p:sp>
      <p:sp>
        <p:nvSpPr>
          <p:cNvPr id="57" name="Rounded Rectangle 56">
            <a:extLst>
              <a:ext uri="{FF2B5EF4-FFF2-40B4-BE49-F238E27FC236}">
                <a16:creationId xmlns:a16="http://schemas.microsoft.com/office/drawing/2014/main" id="{586BAB33-0818-F676-9B1F-514FBDF046CD}"/>
              </a:ext>
            </a:extLst>
          </p:cNvPr>
          <p:cNvSpPr/>
          <p:nvPr/>
        </p:nvSpPr>
        <p:spPr>
          <a:xfrm>
            <a:off x="7051549" y="4206192"/>
            <a:ext cx="1141228" cy="283534"/>
          </a:xfrm>
          <a:prstGeom prst="roundRect">
            <a:avLst/>
          </a:prstGeom>
          <a:no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Not Started</a:t>
            </a:r>
          </a:p>
        </p:txBody>
      </p:sp>
      <p:sp>
        <p:nvSpPr>
          <p:cNvPr id="58" name="Rounded Rectangle 57">
            <a:extLst>
              <a:ext uri="{FF2B5EF4-FFF2-40B4-BE49-F238E27FC236}">
                <a16:creationId xmlns:a16="http://schemas.microsoft.com/office/drawing/2014/main" id="{2E1A2156-1AC1-777C-B564-46770EBA142F}"/>
              </a:ext>
            </a:extLst>
          </p:cNvPr>
          <p:cNvSpPr/>
          <p:nvPr/>
        </p:nvSpPr>
        <p:spPr>
          <a:xfrm>
            <a:off x="7051549" y="4586722"/>
            <a:ext cx="1141228" cy="283534"/>
          </a:xfrm>
          <a:prstGeom prst="roundRect">
            <a:avLst/>
          </a:prstGeom>
          <a:no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Not Started</a:t>
            </a:r>
          </a:p>
        </p:txBody>
      </p:sp>
      <p:sp>
        <p:nvSpPr>
          <p:cNvPr id="59" name="Rounded Rectangle 58">
            <a:extLst>
              <a:ext uri="{FF2B5EF4-FFF2-40B4-BE49-F238E27FC236}">
                <a16:creationId xmlns:a16="http://schemas.microsoft.com/office/drawing/2014/main" id="{063E236D-DD39-438D-436A-967DAC56F438}"/>
              </a:ext>
            </a:extLst>
          </p:cNvPr>
          <p:cNvSpPr/>
          <p:nvPr/>
        </p:nvSpPr>
        <p:spPr>
          <a:xfrm>
            <a:off x="7051549" y="4967597"/>
            <a:ext cx="1141228" cy="283534"/>
          </a:xfrm>
          <a:prstGeom prst="roundRect">
            <a:avLst/>
          </a:prstGeom>
          <a:no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Not Started</a:t>
            </a:r>
          </a:p>
        </p:txBody>
      </p:sp>
      <p:sp>
        <p:nvSpPr>
          <p:cNvPr id="66" name="Rounded Rectangle 65">
            <a:extLst>
              <a:ext uri="{FF2B5EF4-FFF2-40B4-BE49-F238E27FC236}">
                <a16:creationId xmlns:a16="http://schemas.microsoft.com/office/drawing/2014/main" id="{F8BF5083-A291-CF34-67EA-2A0D9B18F00B}"/>
              </a:ext>
            </a:extLst>
          </p:cNvPr>
          <p:cNvSpPr/>
          <p:nvPr/>
        </p:nvSpPr>
        <p:spPr>
          <a:xfrm>
            <a:off x="7068483" y="5342704"/>
            <a:ext cx="1793421" cy="283534"/>
          </a:xfrm>
          <a:prstGeom prst="round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Submitted Proposals</a:t>
            </a:r>
          </a:p>
        </p:txBody>
      </p:sp>
      <p:sp>
        <p:nvSpPr>
          <p:cNvPr id="67" name="Rounded Rectangle 66">
            <a:extLst>
              <a:ext uri="{FF2B5EF4-FFF2-40B4-BE49-F238E27FC236}">
                <a16:creationId xmlns:a16="http://schemas.microsoft.com/office/drawing/2014/main" id="{2528D6A0-9328-7325-C541-C03B9028982C}"/>
              </a:ext>
            </a:extLst>
          </p:cNvPr>
          <p:cNvSpPr/>
          <p:nvPr/>
        </p:nvSpPr>
        <p:spPr>
          <a:xfrm>
            <a:off x="7068483" y="5704972"/>
            <a:ext cx="1793421" cy="283534"/>
          </a:xfrm>
          <a:prstGeom prst="round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Submitted Proposals</a:t>
            </a:r>
          </a:p>
        </p:txBody>
      </p:sp>
      <p:pic>
        <p:nvPicPr>
          <p:cNvPr id="73" name="Picture 72">
            <a:extLst>
              <a:ext uri="{FF2B5EF4-FFF2-40B4-BE49-F238E27FC236}">
                <a16:creationId xmlns:a16="http://schemas.microsoft.com/office/drawing/2014/main" id="{4AEBA2FB-3BEE-4431-BDF3-73F142E231E3}"/>
              </a:ext>
            </a:extLst>
          </p:cNvPr>
          <p:cNvPicPr>
            <a:picLocks noChangeAspect="1"/>
          </p:cNvPicPr>
          <p:nvPr/>
        </p:nvPicPr>
        <p:blipFill>
          <a:blip r:embed="rId3"/>
          <a:stretch>
            <a:fillRect/>
          </a:stretch>
        </p:blipFill>
        <p:spPr>
          <a:xfrm>
            <a:off x="9527715" y="1734232"/>
            <a:ext cx="1327497" cy="1327497"/>
          </a:xfrm>
          <a:prstGeom prst="rect">
            <a:avLst/>
          </a:prstGeom>
        </p:spPr>
      </p:pic>
      <p:cxnSp>
        <p:nvCxnSpPr>
          <p:cNvPr id="75" name="Straight Connector 74">
            <a:extLst>
              <a:ext uri="{FF2B5EF4-FFF2-40B4-BE49-F238E27FC236}">
                <a16:creationId xmlns:a16="http://schemas.microsoft.com/office/drawing/2014/main" id="{36223426-CC5F-DA01-6084-3880171BA809}"/>
              </a:ext>
            </a:extLst>
          </p:cNvPr>
          <p:cNvCxnSpPr/>
          <p:nvPr/>
        </p:nvCxnSpPr>
        <p:spPr>
          <a:xfrm flipH="1" flipV="1">
            <a:off x="9682579" y="1673156"/>
            <a:ext cx="381000" cy="30756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76" name="Rounded Rectangle 75">
            <a:extLst>
              <a:ext uri="{FF2B5EF4-FFF2-40B4-BE49-F238E27FC236}">
                <a16:creationId xmlns:a16="http://schemas.microsoft.com/office/drawing/2014/main" id="{46A93D6A-83E9-6A6B-4814-AA5D7230BC7B}"/>
              </a:ext>
            </a:extLst>
          </p:cNvPr>
          <p:cNvSpPr/>
          <p:nvPr/>
        </p:nvSpPr>
        <p:spPr>
          <a:xfrm>
            <a:off x="8973837" y="1347287"/>
            <a:ext cx="1141228"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Open Sans" panose="020B0606030504020204" pitchFamily="34" charset="0"/>
                <a:ea typeface="Open Sans" panose="020B0606030504020204" pitchFamily="34" charset="0"/>
                <a:cs typeface="Open Sans" panose="020B0606030504020204" pitchFamily="34" charset="0"/>
              </a:rPr>
              <a:t>Pillar 2 (15.4%)</a:t>
            </a:r>
          </a:p>
        </p:txBody>
      </p:sp>
      <p:sp>
        <p:nvSpPr>
          <p:cNvPr id="77" name="Rounded Rectangle 76">
            <a:extLst>
              <a:ext uri="{FF2B5EF4-FFF2-40B4-BE49-F238E27FC236}">
                <a16:creationId xmlns:a16="http://schemas.microsoft.com/office/drawing/2014/main" id="{FB8954F7-BA81-48E6-A395-33AC5ACAFC18}"/>
              </a:ext>
            </a:extLst>
          </p:cNvPr>
          <p:cNvSpPr/>
          <p:nvPr/>
        </p:nvSpPr>
        <p:spPr>
          <a:xfrm>
            <a:off x="8940782" y="1012048"/>
            <a:ext cx="2624128"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2060"/>
                </a:solidFill>
                <a:latin typeface="Open Sans" panose="020B0606030504020204" pitchFamily="34" charset="0"/>
                <a:ea typeface="Open Sans" panose="020B0606030504020204" pitchFamily="34" charset="0"/>
                <a:cs typeface="Open Sans" panose="020B0606030504020204" pitchFamily="34" charset="0"/>
              </a:rPr>
              <a:t>Approved Projects by Pillar</a:t>
            </a:r>
          </a:p>
        </p:txBody>
      </p:sp>
      <p:sp>
        <p:nvSpPr>
          <p:cNvPr id="78" name="Rounded Rectangle 77">
            <a:extLst>
              <a:ext uri="{FF2B5EF4-FFF2-40B4-BE49-F238E27FC236}">
                <a16:creationId xmlns:a16="http://schemas.microsoft.com/office/drawing/2014/main" id="{F04A5645-791F-07A6-BF59-04CD1B37F3C5}"/>
              </a:ext>
            </a:extLst>
          </p:cNvPr>
          <p:cNvSpPr/>
          <p:nvPr/>
        </p:nvSpPr>
        <p:spPr>
          <a:xfrm>
            <a:off x="4135596" y="61206"/>
            <a:ext cx="1021883"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accent1">
                    <a:lumMod val="50000"/>
                  </a:schemeClr>
                </a:solidFill>
                <a:latin typeface="Open Sans" panose="020B0606030504020204" pitchFamily="34" charset="0"/>
                <a:ea typeface="Open Sans" panose="020B0606030504020204" pitchFamily="34" charset="0"/>
                <a:cs typeface="Open Sans" panose="020B0606030504020204" pitchFamily="34" charset="0"/>
              </a:rPr>
              <a:t>Project</a:t>
            </a:r>
          </a:p>
        </p:txBody>
      </p:sp>
      <p:sp>
        <p:nvSpPr>
          <p:cNvPr id="79" name="Rounded Rectangle 78">
            <a:extLst>
              <a:ext uri="{FF2B5EF4-FFF2-40B4-BE49-F238E27FC236}">
                <a16:creationId xmlns:a16="http://schemas.microsoft.com/office/drawing/2014/main" id="{0FD6645C-2967-66B3-4F65-F20A6C6E5F5D}"/>
              </a:ext>
            </a:extLst>
          </p:cNvPr>
          <p:cNvSpPr/>
          <p:nvPr/>
        </p:nvSpPr>
        <p:spPr>
          <a:xfrm>
            <a:off x="6831125" y="61206"/>
            <a:ext cx="1021883"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accent1">
                    <a:lumMod val="50000"/>
                  </a:schemeClr>
                </a:solidFill>
                <a:latin typeface="Open Sans" panose="020B0606030504020204" pitchFamily="34" charset="0"/>
                <a:ea typeface="Open Sans" panose="020B0606030504020204" pitchFamily="34" charset="0"/>
                <a:cs typeface="Open Sans" panose="020B0606030504020204" pitchFamily="34" charset="0"/>
              </a:rPr>
              <a:t>Status</a:t>
            </a:r>
          </a:p>
        </p:txBody>
      </p:sp>
      <p:sp>
        <p:nvSpPr>
          <p:cNvPr id="80" name="Rounded Rectangle 79">
            <a:extLst>
              <a:ext uri="{FF2B5EF4-FFF2-40B4-BE49-F238E27FC236}">
                <a16:creationId xmlns:a16="http://schemas.microsoft.com/office/drawing/2014/main" id="{53E04EDD-3E42-5B6F-92DD-F3034475D9B3}"/>
              </a:ext>
            </a:extLst>
          </p:cNvPr>
          <p:cNvSpPr/>
          <p:nvPr/>
        </p:nvSpPr>
        <p:spPr>
          <a:xfrm>
            <a:off x="10812578" y="1620313"/>
            <a:ext cx="1141228"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Open Sans" panose="020B0606030504020204" pitchFamily="34" charset="0"/>
                <a:ea typeface="Open Sans" panose="020B0606030504020204" pitchFamily="34" charset="0"/>
                <a:cs typeface="Open Sans" panose="020B0606030504020204" pitchFamily="34" charset="0"/>
              </a:rPr>
              <a:t>Pillar 1 (84.6%)</a:t>
            </a:r>
          </a:p>
        </p:txBody>
      </p:sp>
      <p:cxnSp>
        <p:nvCxnSpPr>
          <p:cNvPr id="81" name="Straight Connector 80">
            <a:extLst>
              <a:ext uri="{FF2B5EF4-FFF2-40B4-BE49-F238E27FC236}">
                <a16:creationId xmlns:a16="http://schemas.microsoft.com/office/drawing/2014/main" id="{A85073E4-78D8-EACE-BD59-5253FE2050DB}"/>
              </a:ext>
            </a:extLst>
          </p:cNvPr>
          <p:cNvCxnSpPr>
            <a:cxnSpLocks/>
          </p:cNvCxnSpPr>
          <p:nvPr/>
        </p:nvCxnSpPr>
        <p:spPr>
          <a:xfrm flipH="1">
            <a:off x="10785689" y="1938389"/>
            <a:ext cx="519376" cy="29065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pic>
        <p:nvPicPr>
          <p:cNvPr id="83" name="Picture 82">
            <a:extLst>
              <a:ext uri="{FF2B5EF4-FFF2-40B4-BE49-F238E27FC236}">
                <a16:creationId xmlns:a16="http://schemas.microsoft.com/office/drawing/2014/main" id="{4FCD357F-2909-94B3-1281-043E4DE9D63F}"/>
              </a:ext>
            </a:extLst>
          </p:cNvPr>
          <p:cNvPicPr>
            <a:picLocks noChangeAspect="1"/>
          </p:cNvPicPr>
          <p:nvPr/>
        </p:nvPicPr>
        <p:blipFill>
          <a:blip r:embed="rId4"/>
          <a:stretch>
            <a:fillRect/>
          </a:stretch>
        </p:blipFill>
        <p:spPr>
          <a:xfrm>
            <a:off x="9645382" y="3659130"/>
            <a:ext cx="1336301" cy="1336301"/>
          </a:xfrm>
          <a:prstGeom prst="rect">
            <a:avLst/>
          </a:prstGeom>
        </p:spPr>
      </p:pic>
      <p:sp>
        <p:nvSpPr>
          <p:cNvPr id="84" name="Rounded Rectangle 83">
            <a:extLst>
              <a:ext uri="{FF2B5EF4-FFF2-40B4-BE49-F238E27FC236}">
                <a16:creationId xmlns:a16="http://schemas.microsoft.com/office/drawing/2014/main" id="{3713ACB8-8C5A-3E5E-9308-4ED4C50D5EBE}"/>
              </a:ext>
            </a:extLst>
          </p:cNvPr>
          <p:cNvSpPr/>
          <p:nvPr/>
        </p:nvSpPr>
        <p:spPr>
          <a:xfrm>
            <a:off x="9012706" y="3236777"/>
            <a:ext cx="2624128"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2060"/>
                </a:solidFill>
                <a:latin typeface="Open Sans" panose="020B0606030504020204" pitchFamily="34" charset="0"/>
                <a:ea typeface="Open Sans" panose="020B0606030504020204" pitchFamily="34" charset="0"/>
                <a:cs typeface="Open Sans" panose="020B0606030504020204" pitchFamily="34" charset="0"/>
              </a:rPr>
              <a:t>Approved Projects by Pillar</a:t>
            </a:r>
          </a:p>
        </p:txBody>
      </p:sp>
      <p:cxnSp>
        <p:nvCxnSpPr>
          <p:cNvPr id="85" name="Straight Connector 84">
            <a:extLst>
              <a:ext uri="{FF2B5EF4-FFF2-40B4-BE49-F238E27FC236}">
                <a16:creationId xmlns:a16="http://schemas.microsoft.com/office/drawing/2014/main" id="{6CDF29F2-1B0E-5E8E-2A7A-0431ADF718E7}"/>
              </a:ext>
            </a:extLst>
          </p:cNvPr>
          <p:cNvCxnSpPr>
            <a:cxnSpLocks/>
          </p:cNvCxnSpPr>
          <p:nvPr/>
        </p:nvCxnSpPr>
        <p:spPr>
          <a:xfrm flipH="1" flipV="1">
            <a:off x="9453483" y="3911337"/>
            <a:ext cx="435441" cy="256019"/>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86" name="Rounded Rectangle 85">
            <a:extLst>
              <a:ext uri="{FF2B5EF4-FFF2-40B4-BE49-F238E27FC236}">
                <a16:creationId xmlns:a16="http://schemas.microsoft.com/office/drawing/2014/main" id="{C96DC57B-50C8-DB30-39A0-6A073C57E2E5}"/>
              </a:ext>
            </a:extLst>
          </p:cNvPr>
          <p:cNvSpPr/>
          <p:nvPr/>
        </p:nvSpPr>
        <p:spPr>
          <a:xfrm>
            <a:off x="8435425" y="3720969"/>
            <a:ext cx="1141228" cy="376401"/>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Open Sans" panose="020B0606030504020204" pitchFamily="34" charset="0"/>
                <a:ea typeface="Open Sans" panose="020B0606030504020204" pitchFamily="34" charset="0"/>
                <a:cs typeface="Open Sans" panose="020B0606030504020204" pitchFamily="34" charset="0"/>
              </a:rPr>
              <a:t>Coordination and Support Action (23.1%)</a:t>
            </a:r>
          </a:p>
        </p:txBody>
      </p:sp>
      <p:sp>
        <p:nvSpPr>
          <p:cNvPr id="87" name="Rounded Rectangle 86">
            <a:extLst>
              <a:ext uri="{FF2B5EF4-FFF2-40B4-BE49-F238E27FC236}">
                <a16:creationId xmlns:a16="http://schemas.microsoft.com/office/drawing/2014/main" id="{3988022C-50AF-F9B6-A552-78BD1D4D7D8F}"/>
              </a:ext>
            </a:extLst>
          </p:cNvPr>
          <p:cNvSpPr/>
          <p:nvPr/>
        </p:nvSpPr>
        <p:spPr>
          <a:xfrm>
            <a:off x="10812578" y="3669121"/>
            <a:ext cx="1141228"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Open Sans" panose="020B0606030504020204" pitchFamily="34" charset="0"/>
                <a:ea typeface="Open Sans" panose="020B0606030504020204" pitchFamily="34" charset="0"/>
                <a:cs typeface="Open Sans" panose="020B0606030504020204" pitchFamily="34" charset="0"/>
              </a:rPr>
              <a:t>Research and Innovation Action (76.9%)</a:t>
            </a:r>
          </a:p>
        </p:txBody>
      </p:sp>
      <p:cxnSp>
        <p:nvCxnSpPr>
          <p:cNvPr id="88" name="Straight Connector 87">
            <a:extLst>
              <a:ext uri="{FF2B5EF4-FFF2-40B4-BE49-F238E27FC236}">
                <a16:creationId xmlns:a16="http://schemas.microsoft.com/office/drawing/2014/main" id="{93E18F3E-6113-761C-0423-0034E329D647}"/>
              </a:ext>
            </a:extLst>
          </p:cNvPr>
          <p:cNvCxnSpPr>
            <a:cxnSpLocks/>
          </p:cNvCxnSpPr>
          <p:nvPr/>
        </p:nvCxnSpPr>
        <p:spPr>
          <a:xfrm flipH="1">
            <a:off x="10828629" y="4081748"/>
            <a:ext cx="399116" cy="19290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93" name="Rounded Rectangle 92">
            <a:extLst>
              <a:ext uri="{FF2B5EF4-FFF2-40B4-BE49-F238E27FC236}">
                <a16:creationId xmlns:a16="http://schemas.microsoft.com/office/drawing/2014/main" id="{649F4A9D-282F-5DB8-1C52-4462996D9FF7}"/>
              </a:ext>
            </a:extLst>
          </p:cNvPr>
          <p:cNvSpPr/>
          <p:nvPr/>
        </p:nvSpPr>
        <p:spPr>
          <a:xfrm>
            <a:off x="409982" y="3789407"/>
            <a:ext cx="2624128"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b="1" dirty="0">
                <a:solidFill>
                  <a:srgbClr val="002060"/>
                </a:solidFill>
                <a:latin typeface="Open Sans" panose="020B0606030504020204" pitchFamily="34" charset="0"/>
                <a:ea typeface="Open Sans" panose="020B0606030504020204" pitchFamily="34" charset="0"/>
                <a:cs typeface="Open Sans" panose="020B0606030504020204" pitchFamily="34" charset="0"/>
              </a:rPr>
              <a:t>Horizon Europe Pillars:</a:t>
            </a:r>
          </a:p>
        </p:txBody>
      </p:sp>
      <p:sp>
        <p:nvSpPr>
          <p:cNvPr id="95" name="Oval 94">
            <a:extLst>
              <a:ext uri="{FF2B5EF4-FFF2-40B4-BE49-F238E27FC236}">
                <a16:creationId xmlns:a16="http://schemas.microsoft.com/office/drawing/2014/main" id="{D3E1A3DE-8268-D18D-428D-5234873F06C7}"/>
              </a:ext>
            </a:extLst>
          </p:cNvPr>
          <p:cNvSpPr/>
          <p:nvPr/>
        </p:nvSpPr>
        <p:spPr>
          <a:xfrm>
            <a:off x="627090" y="4199358"/>
            <a:ext cx="374499" cy="349262"/>
          </a:xfrm>
          <a:prstGeom prst="ellipse">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Open Sans" panose="020B0606030504020204" pitchFamily="34" charset="0"/>
                <a:ea typeface="Open Sans" panose="020B0606030504020204" pitchFamily="34" charset="0"/>
                <a:cs typeface="Open Sans" panose="020B0606030504020204" pitchFamily="34" charset="0"/>
              </a:rPr>
              <a:t>1</a:t>
            </a:r>
          </a:p>
        </p:txBody>
      </p:sp>
      <p:sp>
        <p:nvSpPr>
          <p:cNvPr id="96" name="Rounded Rectangle 95">
            <a:extLst>
              <a:ext uri="{FF2B5EF4-FFF2-40B4-BE49-F238E27FC236}">
                <a16:creationId xmlns:a16="http://schemas.microsoft.com/office/drawing/2014/main" id="{58CF5432-E332-094C-2B35-D068254C5F5F}"/>
              </a:ext>
            </a:extLst>
          </p:cNvPr>
          <p:cNvSpPr/>
          <p:nvPr/>
        </p:nvSpPr>
        <p:spPr>
          <a:xfrm>
            <a:off x="1001589" y="4241430"/>
            <a:ext cx="1639313"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Scientific Excellence</a:t>
            </a:r>
          </a:p>
        </p:txBody>
      </p:sp>
      <p:sp>
        <p:nvSpPr>
          <p:cNvPr id="97" name="Oval 96">
            <a:extLst>
              <a:ext uri="{FF2B5EF4-FFF2-40B4-BE49-F238E27FC236}">
                <a16:creationId xmlns:a16="http://schemas.microsoft.com/office/drawing/2014/main" id="{27801C52-7BD3-3020-C336-E075788855C4}"/>
              </a:ext>
            </a:extLst>
          </p:cNvPr>
          <p:cNvSpPr/>
          <p:nvPr/>
        </p:nvSpPr>
        <p:spPr>
          <a:xfrm>
            <a:off x="627090" y="4686549"/>
            <a:ext cx="374499" cy="349262"/>
          </a:xfrm>
          <a:prstGeom prst="ellipse">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Open Sans" panose="020B0606030504020204" pitchFamily="34" charset="0"/>
                <a:ea typeface="Open Sans" panose="020B0606030504020204" pitchFamily="34" charset="0"/>
                <a:cs typeface="Open Sans" panose="020B0606030504020204" pitchFamily="34" charset="0"/>
              </a:rPr>
              <a:t>2</a:t>
            </a:r>
          </a:p>
        </p:txBody>
      </p:sp>
      <p:sp>
        <p:nvSpPr>
          <p:cNvPr id="98" name="Rounded Rectangle 97">
            <a:extLst>
              <a:ext uri="{FF2B5EF4-FFF2-40B4-BE49-F238E27FC236}">
                <a16:creationId xmlns:a16="http://schemas.microsoft.com/office/drawing/2014/main" id="{C5FF9EDA-2479-B024-0CF5-ADB5E8B82889}"/>
              </a:ext>
            </a:extLst>
          </p:cNvPr>
          <p:cNvSpPr/>
          <p:nvPr/>
        </p:nvSpPr>
        <p:spPr>
          <a:xfrm>
            <a:off x="1001589" y="4728621"/>
            <a:ext cx="3147370"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base"/>
            <a:r>
              <a:rPr lang="en-GB" sz="11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Global Challenges and European Industrial Competitiveness</a:t>
            </a:r>
          </a:p>
        </p:txBody>
      </p:sp>
      <p:sp>
        <p:nvSpPr>
          <p:cNvPr id="101" name="Oval 100">
            <a:extLst>
              <a:ext uri="{FF2B5EF4-FFF2-40B4-BE49-F238E27FC236}">
                <a16:creationId xmlns:a16="http://schemas.microsoft.com/office/drawing/2014/main" id="{ABCA6E60-1130-DFA3-E894-6B3D846C17E0}"/>
              </a:ext>
            </a:extLst>
          </p:cNvPr>
          <p:cNvSpPr/>
          <p:nvPr/>
        </p:nvSpPr>
        <p:spPr>
          <a:xfrm>
            <a:off x="627090" y="5152596"/>
            <a:ext cx="374499" cy="349262"/>
          </a:xfrm>
          <a:prstGeom prst="ellipse">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Open Sans" panose="020B0606030504020204" pitchFamily="34" charset="0"/>
                <a:ea typeface="Open Sans" panose="020B0606030504020204" pitchFamily="34" charset="0"/>
                <a:cs typeface="Open Sans" panose="020B0606030504020204" pitchFamily="34" charset="0"/>
              </a:rPr>
              <a:t>3</a:t>
            </a:r>
          </a:p>
        </p:txBody>
      </p:sp>
      <p:sp>
        <p:nvSpPr>
          <p:cNvPr id="102" name="Rounded Rectangle 101">
            <a:extLst>
              <a:ext uri="{FF2B5EF4-FFF2-40B4-BE49-F238E27FC236}">
                <a16:creationId xmlns:a16="http://schemas.microsoft.com/office/drawing/2014/main" id="{B590619E-363A-1B70-AF3C-1FC73E39E0B7}"/>
              </a:ext>
            </a:extLst>
          </p:cNvPr>
          <p:cNvSpPr/>
          <p:nvPr/>
        </p:nvSpPr>
        <p:spPr>
          <a:xfrm>
            <a:off x="1001589" y="5194668"/>
            <a:ext cx="3147370"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base"/>
            <a:r>
              <a:rPr lang="en-GB" sz="11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Innovative Europe</a:t>
            </a:r>
          </a:p>
        </p:txBody>
      </p:sp>
      <p:sp>
        <p:nvSpPr>
          <p:cNvPr id="114" name="Rounded Rectangle 113">
            <a:extLst>
              <a:ext uri="{FF2B5EF4-FFF2-40B4-BE49-F238E27FC236}">
                <a16:creationId xmlns:a16="http://schemas.microsoft.com/office/drawing/2014/main" id="{0AA227CD-A29D-13A3-7416-066FE2E00E53}"/>
              </a:ext>
            </a:extLst>
          </p:cNvPr>
          <p:cNvSpPr/>
          <p:nvPr/>
        </p:nvSpPr>
        <p:spPr>
          <a:xfrm>
            <a:off x="525291" y="5683252"/>
            <a:ext cx="3352442" cy="2835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base"/>
            <a:r>
              <a:rPr lang="en-GB" sz="1000" dirty="0">
                <a:solidFill>
                  <a:srgbClr val="C00000"/>
                </a:solidFill>
                <a:latin typeface="Open Sans" panose="020B0606030504020204" pitchFamily="34" charset="0"/>
                <a:ea typeface="Open Sans" panose="020B0606030504020204" pitchFamily="34" charset="0"/>
                <a:cs typeface="Open Sans" panose="020B0606030504020204" pitchFamily="34" charset="0"/>
              </a:rPr>
              <a:t>*Submitted proposals are not included in the charts</a:t>
            </a:r>
          </a:p>
        </p:txBody>
      </p:sp>
      <p:pic>
        <p:nvPicPr>
          <p:cNvPr id="22" name="Picture 21" descr="A blue and grey square with a star and a circle with white text&#10;&#10;Description automatically generated">
            <a:extLst>
              <a:ext uri="{FF2B5EF4-FFF2-40B4-BE49-F238E27FC236}">
                <a16:creationId xmlns:a16="http://schemas.microsoft.com/office/drawing/2014/main" id="{FCBCEF33-08BC-71A3-3D4C-CA06EA9B2273}"/>
              </a:ext>
            </a:extLst>
          </p:cNvPr>
          <p:cNvPicPr>
            <a:picLocks noChangeAspect="1"/>
          </p:cNvPicPr>
          <p:nvPr/>
        </p:nvPicPr>
        <p:blipFill>
          <a:blip r:embed="rId5"/>
          <a:stretch>
            <a:fillRect/>
          </a:stretch>
        </p:blipFill>
        <p:spPr>
          <a:xfrm>
            <a:off x="590079" y="2241943"/>
            <a:ext cx="1320520" cy="1320520"/>
          </a:xfrm>
          <a:prstGeom prst="rect">
            <a:avLst/>
          </a:prstGeom>
        </p:spPr>
      </p:pic>
      <p:sp>
        <p:nvSpPr>
          <p:cNvPr id="20" name="Rounded Rectangle 19">
            <a:extLst>
              <a:ext uri="{FF2B5EF4-FFF2-40B4-BE49-F238E27FC236}">
                <a16:creationId xmlns:a16="http://schemas.microsoft.com/office/drawing/2014/main" id="{F6C038D7-553D-14ED-3F5D-E0C2BCB4A725}"/>
              </a:ext>
            </a:extLst>
          </p:cNvPr>
          <p:cNvSpPr/>
          <p:nvPr/>
        </p:nvSpPr>
        <p:spPr>
          <a:xfrm>
            <a:off x="4036215" y="722032"/>
            <a:ext cx="462921" cy="180351"/>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latin typeface="Open Sans" panose="020B0606030504020204" pitchFamily="34" charset="0"/>
                <a:ea typeface="Open Sans" panose="020B0606030504020204" pitchFamily="34" charset="0"/>
                <a:cs typeface="Open Sans" panose="020B0606030504020204" pitchFamily="34" charset="0"/>
              </a:rPr>
              <a:t>IT-FTI</a:t>
            </a:r>
            <a:endParaRPr lang="en-GB"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23" name="Rounded Rectangle 22">
            <a:extLst>
              <a:ext uri="{FF2B5EF4-FFF2-40B4-BE49-F238E27FC236}">
                <a16:creationId xmlns:a16="http://schemas.microsoft.com/office/drawing/2014/main" id="{80958604-D645-3A9D-5E4F-A7F8A0D5735A}"/>
              </a:ext>
            </a:extLst>
          </p:cNvPr>
          <p:cNvSpPr/>
          <p:nvPr/>
        </p:nvSpPr>
        <p:spPr>
          <a:xfrm>
            <a:off x="3954656" y="1882928"/>
            <a:ext cx="462921" cy="180351"/>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latin typeface="Open Sans" panose="020B0606030504020204" pitchFamily="34" charset="0"/>
                <a:ea typeface="Open Sans" panose="020B0606030504020204" pitchFamily="34" charset="0"/>
                <a:cs typeface="Open Sans" panose="020B0606030504020204" pitchFamily="34" charset="0"/>
              </a:rPr>
              <a:t>IT-FTI</a:t>
            </a:r>
            <a:endParaRPr lang="en-GB"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37" name="Rounded Rectangle 36">
            <a:extLst>
              <a:ext uri="{FF2B5EF4-FFF2-40B4-BE49-F238E27FC236}">
                <a16:creationId xmlns:a16="http://schemas.microsoft.com/office/drawing/2014/main" id="{FC45BFC7-02E0-93AA-0FD6-8E998EE08326}"/>
              </a:ext>
            </a:extLst>
          </p:cNvPr>
          <p:cNvSpPr/>
          <p:nvPr/>
        </p:nvSpPr>
        <p:spPr>
          <a:xfrm>
            <a:off x="4000237" y="2661946"/>
            <a:ext cx="462921" cy="180351"/>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latin typeface="Open Sans" panose="020B0606030504020204" pitchFamily="34" charset="0"/>
                <a:ea typeface="Open Sans" panose="020B0606030504020204" pitchFamily="34" charset="0"/>
                <a:cs typeface="Open Sans" panose="020B0606030504020204" pitchFamily="34" charset="0"/>
              </a:rPr>
              <a:t>IT-FTI</a:t>
            </a:r>
            <a:endParaRPr lang="en-GB"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38" name="Rounded Rectangle 37">
            <a:extLst>
              <a:ext uri="{FF2B5EF4-FFF2-40B4-BE49-F238E27FC236}">
                <a16:creationId xmlns:a16="http://schemas.microsoft.com/office/drawing/2014/main" id="{F452A92D-0722-7A22-5C5E-223201DA892C}"/>
              </a:ext>
            </a:extLst>
          </p:cNvPr>
          <p:cNvSpPr/>
          <p:nvPr/>
        </p:nvSpPr>
        <p:spPr>
          <a:xfrm>
            <a:off x="3981524" y="3409682"/>
            <a:ext cx="462921" cy="180351"/>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latin typeface="Open Sans" panose="020B0606030504020204" pitchFamily="34" charset="0"/>
                <a:ea typeface="Open Sans" panose="020B0606030504020204" pitchFamily="34" charset="0"/>
                <a:cs typeface="Open Sans" panose="020B0606030504020204" pitchFamily="34" charset="0"/>
              </a:rPr>
              <a:t>IT-FTI</a:t>
            </a:r>
            <a:endParaRPr lang="en-GB"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39" name="Rounded Rectangle 38">
            <a:extLst>
              <a:ext uri="{FF2B5EF4-FFF2-40B4-BE49-F238E27FC236}">
                <a16:creationId xmlns:a16="http://schemas.microsoft.com/office/drawing/2014/main" id="{99D70D80-6311-48A0-B1A6-31C3DD0C488B}"/>
              </a:ext>
            </a:extLst>
          </p:cNvPr>
          <p:cNvSpPr/>
          <p:nvPr/>
        </p:nvSpPr>
        <p:spPr>
          <a:xfrm>
            <a:off x="3968278" y="4923199"/>
            <a:ext cx="462921" cy="180351"/>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latin typeface="Open Sans" panose="020B0606030504020204" pitchFamily="34" charset="0"/>
                <a:ea typeface="Open Sans" panose="020B0606030504020204" pitchFamily="34" charset="0"/>
                <a:cs typeface="Open Sans" panose="020B0606030504020204" pitchFamily="34" charset="0"/>
              </a:rPr>
              <a:t>IT-FTI</a:t>
            </a:r>
            <a:endParaRPr lang="en-GB"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40" name="Rounded Rectangle 39">
            <a:extLst>
              <a:ext uri="{FF2B5EF4-FFF2-40B4-BE49-F238E27FC236}">
                <a16:creationId xmlns:a16="http://schemas.microsoft.com/office/drawing/2014/main" id="{7FB2AF60-5AC8-6D29-981B-6481ADAE8A83}"/>
              </a:ext>
            </a:extLst>
          </p:cNvPr>
          <p:cNvSpPr/>
          <p:nvPr/>
        </p:nvSpPr>
        <p:spPr>
          <a:xfrm>
            <a:off x="3972541" y="5276348"/>
            <a:ext cx="462921" cy="180351"/>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latin typeface="Open Sans" panose="020B0606030504020204" pitchFamily="34" charset="0"/>
                <a:ea typeface="Open Sans" panose="020B0606030504020204" pitchFamily="34" charset="0"/>
                <a:cs typeface="Open Sans" panose="020B0606030504020204" pitchFamily="34" charset="0"/>
              </a:rPr>
              <a:t>IT-FTI</a:t>
            </a:r>
            <a:endParaRPr lang="en-GB"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43" name="Rounded Rectangle 42">
            <a:extLst>
              <a:ext uri="{FF2B5EF4-FFF2-40B4-BE49-F238E27FC236}">
                <a16:creationId xmlns:a16="http://schemas.microsoft.com/office/drawing/2014/main" id="{CA04D068-4E61-BDE1-738D-3FD242A9CE5A}"/>
              </a:ext>
            </a:extLst>
          </p:cNvPr>
          <p:cNvSpPr/>
          <p:nvPr/>
        </p:nvSpPr>
        <p:spPr>
          <a:xfrm>
            <a:off x="3974807" y="5654950"/>
            <a:ext cx="462921" cy="180351"/>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latin typeface="Open Sans" panose="020B0606030504020204" pitchFamily="34" charset="0"/>
                <a:ea typeface="Open Sans" panose="020B0606030504020204" pitchFamily="34" charset="0"/>
                <a:cs typeface="Open Sans" panose="020B0606030504020204" pitchFamily="34" charset="0"/>
              </a:rPr>
              <a:t>IT-FTI</a:t>
            </a:r>
            <a:endParaRPr lang="en-GB" sz="10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45552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8">
          <a:extLst>
            <a:ext uri="{FF2B5EF4-FFF2-40B4-BE49-F238E27FC236}">
              <a16:creationId xmlns:a16="http://schemas.microsoft.com/office/drawing/2014/main" id="{1D2E6A68-75EC-DDD4-6713-2E2F36C183B9}"/>
            </a:ext>
          </a:extLst>
        </p:cNvPr>
        <p:cNvGrpSpPr/>
        <p:nvPr/>
      </p:nvGrpSpPr>
      <p:grpSpPr>
        <a:xfrm>
          <a:off x="0" y="0"/>
          <a:ext cx="0" cy="0"/>
          <a:chOff x="0" y="0"/>
          <a:chExt cx="0" cy="0"/>
        </a:xfrm>
      </p:grpSpPr>
      <p:sp>
        <p:nvSpPr>
          <p:cNvPr id="94" name="Google Shape;94;p2">
            <a:extLst>
              <a:ext uri="{FF2B5EF4-FFF2-40B4-BE49-F238E27FC236}">
                <a16:creationId xmlns:a16="http://schemas.microsoft.com/office/drawing/2014/main" id="{1EEAA436-7D61-D579-4608-58ECF1F8677E}"/>
              </a:ext>
            </a:extLst>
          </p:cNvPr>
          <p:cNvSpPr txBox="1">
            <a:spLocks noGrp="1"/>
          </p:cNvSpPr>
          <p:nvPr>
            <p:ph type="sldNum" idx="12"/>
          </p:nvPr>
        </p:nvSpPr>
        <p:spPr>
          <a:xfrm>
            <a:off x="11525122" y="6475058"/>
            <a:ext cx="357000" cy="2499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000"/>
              <a:buNone/>
            </a:pPr>
            <a:fld id="{00000000-1234-1234-1234-123412341234}" type="slidenum">
              <a:rPr lang="en-GB"/>
              <a:t>6</a:t>
            </a:fld>
            <a:endParaRPr/>
          </a:p>
        </p:txBody>
      </p:sp>
      <p:sp>
        <p:nvSpPr>
          <p:cNvPr id="2" name="Google Shape;71;p1">
            <a:extLst>
              <a:ext uri="{FF2B5EF4-FFF2-40B4-BE49-F238E27FC236}">
                <a16:creationId xmlns:a16="http://schemas.microsoft.com/office/drawing/2014/main" id="{9FE00D91-FF91-E9CF-98E1-99152214E3B3}"/>
              </a:ext>
            </a:extLst>
          </p:cNvPr>
          <p:cNvSpPr txBox="1"/>
          <p:nvPr/>
        </p:nvSpPr>
        <p:spPr>
          <a:xfrm>
            <a:off x="4734048" y="6408537"/>
            <a:ext cx="2723904" cy="38294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Open Sans SemiBold"/>
              <a:buNone/>
            </a:pPr>
            <a:r>
              <a:rPr lang="en-GB"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SemiBold"/>
              </a:rPr>
              <a:t>IT-FTI Group Meeting – December 2024</a:t>
            </a:r>
            <a:endParaRPr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Light"/>
            </a:endParaRPr>
          </a:p>
        </p:txBody>
      </p:sp>
      <p:pic>
        <p:nvPicPr>
          <p:cNvPr id="4" name="Picture 3">
            <a:extLst>
              <a:ext uri="{FF2B5EF4-FFF2-40B4-BE49-F238E27FC236}">
                <a16:creationId xmlns:a16="http://schemas.microsoft.com/office/drawing/2014/main" id="{41D1A9C4-92BE-1762-6058-D4B00A664E2C}"/>
              </a:ext>
            </a:extLst>
          </p:cNvPr>
          <p:cNvPicPr>
            <a:picLocks noChangeAspect="1"/>
          </p:cNvPicPr>
          <p:nvPr/>
        </p:nvPicPr>
        <p:blipFill>
          <a:blip r:embed="rId3"/>
          <a:stretch>
            <a:fillRect/>
          </a:stretch>
        </p:blipFill>
        <p:spPr>
          <a:xfrm>
            <a:off x="664160" y="1530102"/>
            <a:ext cx="2531533" cy="2899014"/>
          </a:xfrm>
          <a:prstGeom prst="rect">
            <a:avLst/>
          </a:prstGeom>
        </p:spPr>
      </p:pic>
      <p:pic>
        <p:nvPicPr>
          <p:cNvPr id="7" name="Google Shape;120;p20" descr="A black background with orange and white circles&#10;&#10;Description automatically generated">
            <a:extLst>
              <a:ext uri="{FF2B5EF4-FFF2-40B4-BE49-F238E27FC236}">
                <a16:creationId xmlns:a16="http://schemas.microsoft.com/office/drawing/2014/main" id="{8F95CA62-4780-D0D5-31CD-F96B90DBC461}"/>
              </a:ext>
            </a:extLst>
          </p:cNvPr>
          <p:cNvPicPr preferRelativeResize="0"/>
          <p:nvPr/>
        </p:nvPicPr>
        <p:blipFill rotWithShape="1">
          <a:blip r:embed="rId4">
            <a:alphaModFix/>
          </a:blip>
          <a:srcRect/>
          <a:stretch/>
        </p:blipFill>
        <p:spPr>
          <a:xfrm>
            <a:off x="4294045" y="620173"/>
            <a:ext cx="2095996" cy="1241078"/>
          </a:xfrm>
          <a:prstGeom prst="rect">
            <a:avLst/>
          </a:prstGeom>
          <a:noFill/>
          <a:ln>
            <a:noFill/>
          </a:ln>
        </p:spPr>
      </p:pic>
      <p:pic>
        <p:nvPicPr>
          <p:cNvPr id="8" name="Google Shape;123;p20" descr="A colorful letter s&#10;&#10;Description automatically generated">
            <a:extLst>
              <a:ext uri="{FF2B5EF4-FFF2-40B4-BE49-F238E27FC236}">
                <a16:creationId xmlns:a16="http://schemas.microsoft.com/office/drawing/2014/main" id="{E183EA69-3A40-D4A6-71C2-4C4B910BDF7B}"/>
              </a:ext>
            </a:extLst>
          </p:cNvPr>
          <p:cNvPicPr preferRelativeResize="0"/>
          <p:nvPr/>
        </p:nvPicPr>
        <p:blipFill rotWithShape="1">
          <a:blip r:embed="rId5">
            <a:alphaModFix/>
          </a:blip>
          <a:srcRect/>
          <a:stretch/>
        </p:blipFill>
        <p:spPr>
          <a:xfrm>
            <a:off x="8229304" y="4466628"/>
            <a:ext cx="879274" cy="1107874"/>
          </a:xfrm>
          <a:prstGeom prst="rect">
            <a:avLst/>
          </a:prstGeom>
          <a:noFill/>
          <a:ln>
            <a:noFill/>
          </a:ln>
        </p:spPr>
      </p:pic>
      <p:pic>
        <p:nvPicPr>
          <p:cNvPr id="9" name="Google Shape;122;p20">
            <a:extLst>
              <a:ext uri="{FF2B5EF4-FFF2-40B4-BE49-F238E27FC236}">
                <a16:creationId xmlns:a16="http://schemas.microsoft.com/office/drawing/2014/main" id="{A91A5178-845B-87A3-77C0-E3A6088FBD3A}"/>
              </a:ext>
            </a:extLst>
          </p:cNvPr>
          <p:cNvPicPr preferRelativeResize="0"/>
          <p:nvPr/>
        </p:nvPicPr>
        <p:blipFill>
          <a:blip r:embed="rId6">
            <a:alphaModFix/>
          </a:blip>
          <a:stretch>
            <a:fillRect/>
          </a:stretch>
        </p:blipFill>
        <p:spPr>
          <a:xfrm>
            <a:off x="8350848" y="1084360"/>
            <a:ext cx="2627146" cy="855638"/>
          </a:xfrm>
          <a:prstGeom prst="rect">
            <a:avLst/>
          </a:prstGeom>
          <a:noFill/>
          <a:ln>
            <a:noFill/>
          </a:ln>
        </p:spPr>
      </p:pic>
      <p:sp>
        <p:nvSpPr>
          <p:cNvPr id="10" name="Rounded Rectangle 9">
            <a:extLst>
              <a:ext uri="{FF2B5EF4-FFF2-40B4-BE49-F238E27FC236}">
                <a16:creationId xmlns:a16="http://schemas.microsoft.com/office/drawing/2014/main" id="{3C226218-29C2-65F3-A1F0-17CDB374D66F}"/>
              </a:ext>
            </a:extLst>
          </p:cNvPr>
          <p:cNvSpPr/>
          <p:nvPr/>
        </p:nvSpPr>
        <p:spPr>
          <a:xfrm>
            <a:off x="6009331" y="2072383"/>
            <a:ext cx="1612424" cy="382942"/>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Matteo </a:t>
            </a:r>
            <a:r>
              <a:rPr lang="en-GB" sz="1200" b="1" dirty="0" err="1">
                <a:solidFill>
                  <a:srgbClr val="002060"/>
                </a:solidFill>
                <a:latin typeface="Open Sans" panose="020B0606030504020204" pitchFamily="34" charset="0"/>
                <a:ea typeface="Open Sans" panose="020B0606030504020204" pitchFamily="34" charset="0"/>
                <a:cs typeface="Open Sans" panose="020B0606030504020204" pitchFamily="34" charset="0"/>
              </a:rPr>
              <a:t>Bunino</a:t>
            </a:r>
            <a:endPar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ounded Rectangle 10">
            <a:extLst>
              <a:ext uri="{FF2B5EF4-FFF2-40B4-BE49-F238E27FC236}">
                <a16:creationId xmlns:a16="http://schemas.microsoft.com/office/drawing/2014/main" id="{081E5998-EE46-92F0-F055-9B96AF92BBDB}"/>
              </a:ext>
            </a:extLst>
          </p:cNvPr>
          <p:cNvSpPr/>
          <p:nvPr/>
        </p:nvSpPr>
        <p:spPr>
          <a:xfrm>
            <a:off x="4024930" y="2309470"/>
            <a:ext cx="1853149" cy="382942"/>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b="1" dirty="0" err="1">
                <a:solidFill>
                  <a:srgbClr val="002060"/>
                </a:solidFill>
                <a:latin typeface="Open Sans" panose="020B0606030504020204" pitchFamily="34" charset="0"/>
                <a:ea typeface="Open Sans" panose="020B0606030504020204" pitchFamily="34" charset="0"/>
                <a:cs typeface="Open Sans" panose="020B0606030504020204" pitchFamily="34" charset="0"/>
              </a:rPr>
              <a:t>Kalliopi</a:t>
            </a:r>
            <a:r>
              <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 </a:t>
            </a:r>
            <a:r>
              <a:rPr lang="en-GB" sz="1200" b="1" dirty="0" err="1">
                <a:solidFill>
                  <a:srgbClr val="002060"/>
                </a:solidFill>
                <a:latin typeface="Open Sans" panose="020B0606030504020204" pitchFamily="34" charset="0"/>
                <a:ea typeface="Open Sans" panose="020B0606030504020204" pitchFamily="34" charset="0"/>
                <a:cs typeface="Open Sans" panose="020B0606030504020204" pitchFamily="34" charset="0"/>
              </a:rPr>
              <a:t>Tsolaki</a:t>
            </a:r>
            <a:endPar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a:extLst>
              <a:ext uri="{FF2B5EF4-FFF2-40B4-BE49-F238E27FC236}">
                <a16:creationId xmlns:a16="http://schemas.microsoft.com/office/drawing/2014/main" id="{B05C33D0-FE61-3A11-48F1-6C87A5585F30}"/>
              </a:ext>
            </a:extLst>
          </p:cNvPr>
          <p:cNvSpPr/>
          <p:nvPr/>
        </p:nvSpPr>
        <p:spPr>
          <a:xfrm>
            <a:off x="5167075" y="2871074"/>
            <a:ext cx="1797987" cy="382942"/>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Anna Elisa Lappe</a:t>
            </a:r>
          </a:p>
        </p:txBody>
      </p:sp>
      <p:sp>
        <p:nvSpPr>
          <p:cNvPr id="13" name="Rounded Rectangle 12">
            <a:extLst>
              <a:ext uri="{FF2B5EF4-FFF2-40B4-BE49-F238E27FC236}">
                <a16:creationId xmlns:a16="http://schemas.microsoft.com/office/drawing/2014/main" id="{F063BB44-EF73-84AA-D604-3A3C5D2E1B23}"/>
              </a:ext>
            </a:extLst>
          </p:cNvPr>
          <p:cNvSpPr/>
          <p:nvPr/>
        </p:nvSpPr>
        <p:spPr>
          <a:xfrm>
            <a:off x="4254245" y="3314369"/>
            <a:ext cx="1470034" cy="382942"/>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Jarl </a:t>
            </a:r>
            <a:r>
              <a:rPr lang="en-GB" sz="1200" b="1" dirty="0" err="1">
                <a:solidFill>
                  <a:srgbClr val="002060"/>
                </a:solidFill>
                <a:latin typeface="Open Sans" panose="020B0606030504020204" pitchFamily="34" charset="0"/>
                <a:ea typeface="Open Sans" panose="020B0606030504020204" pitchFamily="34" charset="0"/>
                <a:cs typeface="Open Sans" panose="020B0606030504020204" pitchFamily="34" charset="0"/>
              </a:rPr>
              <a:t>Saether</a:t>
            </a:r>
            <a:endPar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a:extLst>
              <a:ext uri="{FF2B5EF4-FFF2-40B4-BE49-F238E27FC236}">
                <a16:creationId xmlns:a16="http://schemas.microsoft.com/office/drawing/2014/main" id="{DA624D36-9BA2-3886-76AA-82D2696BD972}"/>
              </a:ext>
            </a:extLst>
          </p:cNvPr>
          <p:cNvSpPr/>
          <p:nvPr/>
        </p:nvSpPr>
        <p:spPr>
          <a:xfrm>
            <a:off x="8350848" y="3345146"/>
            <a:ext cx="1330808" cy="382942"/>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Maria Girone</a:t>
            </a:r>
          </a:p>
        </p:txBody>
      </p:sp>
      <p:sp>
        <p:nvSpPr>
          <p:cNvPr id="17" name="Rounded Rectangle 16">
            <a:extLst>
              <a:ext uri="{FF2B5EF4-FFF2-40B4-BE49-F238E27FC236}">
                <a16:creationId xmlns:a16="http://schemas.microsoft.com/office/drawing/2014/main" id="{86061BDF-0715-3E8A-28F6-4C19BE7F533D}"/>
              </a:ext>
            </a:extLst>
          </p:cNvPr>
          <p:cNvSpPr/>
          <p:nvPr/>
        </p:nvSpPr>
        <p:spPr>
          <a:xfrm>
            <a:off x="8412510" y="2065356"/>
            <a:ext cx="1330808" cy="382942"/>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Mariana Velho</a:t>
            </a:r>
          </a:p>
        </p:txBody>
      </p:sp>
      <p:sp>
        <p:nvSpPr>
          <p:cNvPr id="18" name="Rounded Rectangle 17">
            <a:extLst>
              <a:ext uri="{FF2B5EF4-FFF2-40B4-BE49-F238E27FC236}">
                <a16:creationId xmlns:a16="http://schemas.microsoft.com/office/drawing/2014/main" id="{EB9333AA-3C03-DDCA-ECD4-351BFFAFC378}"/>
              </a:ext>
            </a:extLst>
          </p:cNvPr>
          <p:cNvSpPr/>
          <p:nvPr/>
        </p:nvSpPr>
        <p:spPr>
          <a:xfrm>
            <a:off x="9278507" y="2692412"/>
            <a:ext cx="1470034" cy="382942"/>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Killian Verder</a:t>
            </a:r>
          </a:p>
        </p:txBody>
      </p:sp>
      <p:sp>
        <p:nvSpPr>
          <p:cNvPr id="23" name="Rounded Rectangle 22">
            <a:extLst>
              <a:ext uri="{FF2B5EF4-FFF2-40B4-BE49-F238E27FC236}">
                <a16:creationId xmlns:a16="http://schemas.microsoft.com/office/drawing/2014/main" id="{569A3010-230C-53D5-6A4C-4480E6BFE609}"/>
              </a:ext>
            </a:extLst>
          </p:cNvPr>
          <p:cNvSpPr/>
          <p:nvPr/>
        </p:nvSpPr>
        <p:spPr>
          <a:xfrm>
            <a:off x="9397955" y="4156871"/>
            <a:ext cx="1972432" cy="382942"/>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David Southwick</a:t>
            </a:r>
          </a:p>
        </p:txBody>
      </p:sp>
      <p:sp>
        <p:nvSpPr>
          <p:cNvPr id="27" name="Rounded Rectangle 26">
            <a:extLst>
              <a:ext uri="{FF2B5EF4-FFF2-40B4-BE49-F238E27FC236}">
                <a16:creationId xmlns:a16="http://schemas.microsoft.com/office/drawing/2014/main" id="{310F444D-A175-F78C-C7B3-169D6DBADC98}"/>
              </a:ext>
            </a:extLst>
          </p:cNvPr>
          <p:cNvSpPr/>
          <p:nvPr/>
        </p:nvSpPr>
        <p:spPr>
          <a:xfrm>
            <a:off x="7488393" y="3988358"/>
            <a:ext cx="1330808" cy="382942"/>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Eric Wulff</a:t>
            </a:r>
          </a:p>
        </p:txBody>
      </p:sp>
      <p:sp>
        <p:nvSpPr>
          <p:cNvPr id="28" name="Rounded Rectangle 27">
            <a:extLst>
              <a:ext uri="{FF2B5EF4-FFF2-40B4-BE49-F238E27FC236}">
                <a16:creationId xmlns:a16="http://schemas.microsoft.com/office/drawing/2014/main" id="{97F74035-0D42-B90A-AF10-C6306712ADF4}"/>
              </a:ext>
            </a:extLst>
          </p:cNvPr>
          <p:cNvSpPr/>
          <p:nvPr/>
        </p:nvSpPr>
        <p:spPr>
          <a:xfrm>
            <a:off x="4400658" y="4032585"/>
            <a:ext cx="2118262" cy="382942"/>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b="1" dirty="0" err="1">
                <a:solidFill>
                  <a:srgbClr val="002060"/>
                </a:solidFill>
                <a:latin typeface="Open Sans" panose="020B0606030504020204" pitchFamily="34" charset="0"/>
                <a:ea typeface="Open Sans" panose="020B0606030504020204" pitchFamily="34" charset="0"/>
                <a:cs typeface="Open Sans" panose="020B0606030504020204" pitchFamily="34" charset="0"/>
              </a:rPr>
              <a:t>Stravos</a:t>
            </a:r>
            <a:r>
              <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 </a:t>
            </a:r>
            <a:r>
              <a:rPr lang="en-GB" sz="1200" b="1" dirty="0" err="1">
                <a:solidFill>
                  <a:srgbClr val="002060"/>
                </a:solidFill>
                <a:latin typeface="Open Sans" panose="020B0606030504020204" pitchFamily="34" charset="0"/>
                <a:ea typeface="Open Sans" panose="020B0606030504020204" pitchFamily="34" charset="0"/>
                <a:cs typeface="Open Sans" panose="020B0606030504020204" pitchFamily="34" charset="0"/>
              </a:rPr>
              <a:t>Portokalidis</a:t>
            </a:r>
            <a:r>
              <a:rPr lang="en-GB" sz="12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 </a:t>
            </a:r>
          </a:p>
        </p:txBody>
      </p:sp>
      <p:pic>
        <p:nvPicPr>
          <p:cNvPr id="31" name="Picture 30">
            <a:extLst>
              <a:ext uri="{FF2B5EF4-FFF2-40B4-BE49-F238E27FC236}">
                <a16:creationId xmlns:a16="http://schemas.microsoft.com/office/drawing/2014/main" id="{D35F8774-7EFA-702B-E6E9-3B520700C748}"/>
              </a:ext>
            </a:extLst>
          </p:cNvPr>
          <p:cNvPicPr>
            <a:picLocks noChangeAspect="1"/>
          </p:cNvPicPr>
          <p:nvPr/>
        </p:nvPicPr>
        <p:blipFill>
          <a:blip r:embed="rId7"/>
          <a:stretch>
            <a:fillRect/>
          </a:stretch>
        </p:blipFill>
        <p:spPr>
          <a:xfrm>
            <a:off x="5590540" y="4622031"/>
            <a:ext cx="1176020" cy="1144130"/>
          </a:xfrm>
          <a:prstGeom prst="rect">
            <a:avLst/>
          </a:prstGeom>
        </p:spPr>
      </p:pic>
      <p:pic>
        <p:nvPicPr>
          <p:cNvPr id="3" name="Google Shape;117;p20">
            <a:extLst>
              <a:ext uri="{FF2B5EF4-FFF2-40B4-BE49-F238E27FC236}">
                <a16:creationId xmlns:a16="http://schemas.microsoft.com/office/drawing/2014/main" id="{C16D8E00-4D4A-160C-D120-21C5993A4BA4}"/>
              </a:ext>
            </a:extLst>
          </p:cNvPr>
          <p:cNvPicPr preferRelativeResize="0"/>
          <p:nvPr/>
        </p:nvPicPr>
        <p:blipFill>
          <a:blip r:embed="rId8">
            <a:alphaModFix/>
          </a:blip>
          <a:stretch>
            <a:fillRect/>
          </a:stretch>
        </p:blipFill>
        <p:spPr>
          <a:xfrm>
            <a:off x="9697893" y="5718211"/>
            <a:ext cx="1827229" cy="548152"/>
          </a:xfrm>
          <a:prstGeom prst="rect">
            <a:avLst/>
          </a:prstGeom>
          <a:noFill/>
          <a:ln>
            <a:noFill/>
          </a:ln>
        </p:spPr>
      </p:pic>
      <p:pic>
        <p:nvPicPr>
          <p:cNvPr id="15" name="Picture 14" descr="A blue and grey square with a star and a circle with white text&#10;&#10;Description automatically generated">
            <a:extLst>
              <a:ext uri="{FF2B5EF4-FFF2-40B4-BE49-F238E27FC236}">
                <a16:creationId xmlns:a16="http://schemas.microsoft.com/office/drawing/2014/main" id="{F02DBEF9-1820-824A-80FD-DB0E670A2EA0}"/>
              </a:ext>
            </a:extLst>
          </p:cNvPr>
          <p:cNvPicPr>
            <a:picLocks noChangeAspect="1"/>
          </p:cNvPicPr>
          <p:nvPr/>
        </p:nvPicPr>
        <p:blipFill>
          <a:blip r:embed="rId9"/>
          <a:stretch>
            <a:fillRect/>
          </a:stretch>
        </p:blipFill>
        <p:spPr>
          <a:xfrm>
            <a:off x="9939245" y="4539813"/>
            <a:ext cx="1126846" cy="1126846"/>
          </a:xfrm>
          <a:prstGeom prst="rect">
            <a:avLst/>
          </a:prstGeom>
        </p:spPr>
      </p:pic>
    </p:spTree>
    <p:extLst>
      <p:ext uri="{BB962C8B-B14F-4D97-AF65-F5344CB8AC3E}">
        <p14:creationId xmlns:p14="http://schemas.microsoft.com/office/powerpoint/2010/main" val="2988216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grpSp>
        <p:nvGrpSpPr>
          <p:cNvPr id="97" name="Google Shape;97;p20"/>
          <p:cNvGrpSpPr/>
          <p:nvPr/>
        </p:nvGrpSpPr>
        <p:grpSpPr>
          <a:xfrm>
            <a:off x="502759" y="1293589"/>
            <a:ext cx="4836079" cy="4826912"/>
            <a:chOff x="466833" y="1336639"/>
            <a:chExt cx="4836079" cy="4826911"/>
          </a:xfrm>
        </p:grpSpPr>
        <p:sp>
          <p:nvSpPr>
            <p:cNvPr id="98" name="Google Shape;98;p20"/>
            <p:cNvSpPr txBox="1"/>
            <p:nvPr/>
          </p:nvSpPr>
          <p:spPr>
            <a:xfrm>
              <a:off x="466833" y="1336639"/>
              <a:ext cx="4814400" cy="515063"/>
            </a:xfrm>
            <a:prstGeom prst="rect">
              <a:avLst/>
            </a:prstGeom>
            <a:noFill/>
            <a:ln>
              <a:noFill/>
            </a:ln>
          </p:spPr>
          <p:txBody>
            <a:bodyPr spcFirstLastPara="1" wrap="square" lIns="91433" tIns="91433" rIns="91433" bIns="91433" anchor="t" anchorCtr="0">
              <a:spAutoFit/>
            </a:bodyPr>
            <a:lstStyle/>
            <a:p>
              <a:pPr>
                <a:lnSpc>
                  <a:spcPct val="115000"/>
                </a:lnSpc>
              </a:pPr>
              <a:r>
                <a:rPr lang="en" sz="1867" b="1" dirty="0">
                  <a:solidFill>
                    <a:srgbClr val="373F90"/>
                  </a:solidFill>
                  <a:latin typeface="Open Sans"/>
                  <a:ea typeface="Open Sans"/>
                  <a:cs typeface="Open Sans"/>
                  <a:sym typeface="Open Sans"/>
                </a:rPr>
                <a:t>New Techniques and Technologies</a:t>
              </a:r>
              <a:endParaRPr sz="1467" dirty="0">
                <a:solidFill>
                  <a:srgbClr val="22295B"/>
                </a:solidFill>
                <a:latin typeface="Open Sans SemiBold"/>
                <a:ea typeface="Open Sans SemiBold"/>
                <a:cs typeface="Open Sans SemiBold"/>
                <a:sym typeface="Open Sans SemiBold"/>
              </a:endParaRPr>
            </a:p>
          </p:txBody>
        </p:sp>
        <p:cxnSp>
          <p:nvCxnSpPr>
            <p:cNvPr id="99" name="Google Shape;99;p20"/>
            <p:cNvCxnSpPr>
              <a:cxnSpLocks/>
            </p:cNvCxnSpPr>
            <p:nvPr/>
          </p:nvCxnSpPr>
          <p:spPr>
            <a:xfrm flipH="1">
              <a:off x="655767" y="1972530"/>
              <a:ext cx="16952" cy="4191020"/>
            </a:xfrm>
            <a:prstGeom prst="straightConnector1">
              <a:avLst/>
            </a:prstGeom>
            <a:noFill/>
            <a:ln w="28575" cap="rnd" cmpd="sng">
              <a:solidFill>
                <a:srgbClr val="22295B"/>
              </a:solidFill>
              <a:prstDash val="solid"/>
              <a:miter lim="800000"/>
              <a:headEnd type="none" w="sm" len="sm"/>
              <a:tailEnd type="none" w="sm" len="sm"/>
            </a:ln>
          </p:spPr>
        </p:cxnSp>
        <p:pic>
          <p:nvPicPr>
            <p:cNvPr id="100" name="Google Shape;100;p20"/>
            <p:cNvPicPr preferRelativeResize="0"/>
            <p:nvPr/>
          </p:nvPicPr>
          <p:blipFill>
            <a:blip r:embed="rId3">
              <a:alphaModFix/>
            </a:blip>
            <a:stretch>
              <a:fillRect/>
            </a:stretch>
          </p:blipFill>
          <p:spPr>
            <a:xfrm>
              <a:off x="860200" y="2081800"/>
              <a:ext cx="530900" cy="530900"/>
            </a:xfrm>
            <a:prstGeom prst="rect">
              <a:avLst/>
            </a:prstGeom>
            <a:noFill/>
            <a:ln>
              <a:noFill/>
            </a:ln>
          </p:spPr>
        </p:pic>
        <p:pic>
          <p:nvPicPr>
            <p:cNvPr id="101" name="Google Shape;101;p20"/>
            <p:cNvPicPr preferRelativeResize="0"/>
            <p:nvPr/>
          </p:nvPicPr>
          <p:blipFill>
            <a:blip r:embed="rId4">
              <a:alphaModFix/>
            </a:blip>
            <a:stretch>
              <a:fillRect/>
            </a:stretch>
          </p:blipFill>
          <p:spPr>
            <a:xfrm>
              <a:off x="835945" y="3069037"/>
              <a:ext cx="530900" cy="530900"/>
            </a:xfrm>
            <a:prstGeom prst="rect">
              <a:avLst/>
            </a:prstGeom>
            <a:noFill/>
            <a:ln>
              <a:noFill/>
            </a:ln>
          </p:spPr>
        </p:pic>
        <p:pic>
          <p:nvPicPr>
            <p:cNvPr id="102" name="Google Shape;102;p20"/>
            <p:cNvPicPr preferRelativeResize="0"/>
            <p:nvPr/>
          </p:nvPicPr>
          <p:blipFill>
            <a:blip r:embed="rId5">
              <a:alphaModFix/>
            </a:blip>
            <a:stretch>
              <a:fillRect/>
            </a:stretch>
          </p:blipFill>
          <p:spPr>
            <a:xfrm>
              <a:off x="921375" y="4715250"/>
              <a:ext cx="530900" cy="530900"/>
            </a:xfrm>
            <a:prstGeom prst="rect">
              <a:avLst/>
            </a:prstGeom>
            <a:noFill/>
            <a:ln>
              <a:noFill/>
            </a:ln>
          </p:spPr>
        </p:pic>
        <p:sp>
          <p:nvSpPr>
            <p:cNvPr id="103" name="Google Shape;103;p20"/>
            <p:cNvSpPr txBox="1"/>
            <p:nvPr/>
          </p:nvSpPr>
          <p:spPr>
            <a:xfrm>
              <a:off x="1519312" y="4824617"/>
              <a:ext cx="3783600" cy="444275"/>
            </a:xfrm>
            <a:prstGeom prst="rect">
              <a:avLst/>
            </a:prstGeom>
            <a:noFill/>
            <a:ln>
              <a:noFill/>
            </a:ln>
          </p:spPr>
          <p:txBody>
            <a:bodyPr spcFirstLastPara="1" wrap="square" lIns="91433" tIns="91433" rIns="91433" bIns="91433" anchor="t" anchorCtr="0">
              <a:spAutoFit/>
            </a:bodyPr>
            <a:lstStyle/>
            <a:p>
              <a:pPr>
                <a:lnSpc>
                  <a:spcPct val="115000"/>
                </a:lnSpc>
              </a:pPr>
              <a:r>
                <a:rPr lang="en" sz="1467" dirty="0">
                  <a:solidFill>
                    <a:srgbClr val="22295B"/>
                  </a:solidFill>
                  <a:latin typeface="Open Sans SemiBold"/>
                  <a:ea typeface="Open Sans SemiBold"/>
                  <a:cs typeface="Open Sans SemiBold"/>
                  <a:sym typeface="Open Sans SemiBold"/>
                </a:rPr>
                <a:t>A path to optimize energy usage</a:t>
              </a:r>
              <a:endParaRPr sz="1467" dirty="0">
                <a:solidFill>
                  <a:srgbClr val="22295B"/>
                </a:solidFill>
                <a:latin typeface="Open Sans SemiBold"/>
                <a:ea typeface="Open Sans SemiBold"/>
                <a:cs typeface="Open Sans SemiBold"/>
                <a:sym typeface="Open Sans SemiBold"/>
              </a:endParaRPr>
            </a:p>
          </p:txBody>
        </p:sp>
        <p:sp>
          <p:nvSpPr>
            <p:cNvPr id="104" name="Google Shape;104;p20"/>
            <p:cNvSpPr txBox="1"/>
            <p:nvPr/>
          </p:nvSpPr>
          <p:spPr>
            <a:xfrm>
              <a:off x="1449917" y="1977618"/>
              <a:ext cx="3783600" cy="703897"/>
            </a:xfrm>
            <a:prstGeom prst="rect">
              <a:avLst/>
            </a:prstGeom>
            <a:noFill/>
            <a:ln>
              <a:noFill/>
            </a:ln>
          </p:spPr>
          <p:txBody>
            <a:bodyPr spcFirstLastPara="1" wrap="square" lIns="91433" tIns="91433" rIns="91433" bIns="91433" anchor="t" anchorCtr="0">
              <a:spAutoFit/>
            </a:bodyPr>
            <a:lstStyle/>
            <a:p>
              <a:pPr>
                <a:lnSpc>
                  <a:spcPct val="115000"/>
                </a:lnSpc>
              </a:pPr>
              <a:r>
                <a:rPr lang="en" sz="1467" dirty="0">
                  <a:solidFill>
                    <a:srgbClr val="22295B"/>
                  </a:solidFill>
                  <a:latin typeface="Open Sans SemiBold"/>
                  <a:ea typeface="Open Sans SemiBold"/>
                  <a:cs typeface="Open Sans SemiBold"/>
                  <a:sym typeface="Open Sans SemiBold"/>
                </a:rPr>
                <a:t>Enables Machine Learning and AI algorithms and processing techniques</a:t>
              </a:r>
              <a:endParaRPr sz="1467" dirty="0"/>
            </a:p>
          </p:txBody>
        </p:sp>
        <p:sp>
          <p:nvSpPr>
            <p:cNvPr id="105" name="Google Shape;105;p20"/>
            <p:cNvSpPr txBox="1"/>
            <p:nvPr/>
          </p:nvSpPr>
          <p:spPr>
            <a:xfrm>
              <a:off x="1527897" y="2889137"/>
              <a:ext cx="3551020" cy="703897"/>
            </a:xfrm>
            <a:prstGeom prst="rect">
              <a:avLst/>
            </a:prstGeom>
            <a:noFill/>
            <a:ln>
              <a:noFill/>
            </a:ln>
          </p:spPr>
          <p:txBody>
            <a:bodyPr spcFirstLastPara="1" wrap="square" lIns="91433" tIns="91433" rIns="91433" bIns="91433" anchor="t" anchorCtr="0">
              <a:spAutoFit/>
            </a:bodyPr>
            <a:lstStyle/>
            <a:p>
              <a:pPr>
                <a:lnSpc>
                  <a:spcPct val="115000"/>
                </a:lnSpc>
              </a:pPr>
              <a:r>
                <a:rPr lang="en" sz="1467" dirty="0">
                  <a:solidFill>
                    <a:srgbClr val="22295B"/>
                  </a:solidFill>
                  <a:latin typeface="Open Sans SemiBold"/>
                  <a:ea typeface="Open Sans SemiBold"/>
                  <a:cs typeface="Open Sans SemiBold"/>
                  <a:sym typeface="Open Sans SemiBold"/>
                </a:rPr>
                <a:t>Opens the possibility for real-time interactive simulations (Digital Twins)</a:t>
              </a:r>
              <a:endParaRPr sz="1467" dirty="0">
                <a:solidFill>
                  <a:srgbClr val="22295B"/>
                </a:solidFill>
                <a:latin typeface="Open Sans SemiBold"/>
                <a:ea typeface="Open Sans SemiBold"/>
                <a:cs typeface="Open Sans SemiBold"/>
                <a:sym typeface="Open Sans SemiBold"/>
              </a:endParaRPr>
            </a:p>
          </p:txBody>
        </p:sp>
      </p:grpSp>
      <p:grpSp>
        <p:nvGrpSpPr>
          <p:cNvPr id="106" name="Google Shape;106;p20"/>
          <p:cNvGrpSpPr/>
          <p:nvPr/>
        </p:nvGrpSpPr>
        <p:grpSpPr>
          <a:xfrm>
            <a:off x="5481651" y="1293589"/>
            <a:ext cx="6413351" cy="4958355"/>
            <a:chOff x="5481650" y="1293589"/>
            <a:chExt cx="6413350" cy="4958355"/>
          </a:xfrm>
        </p:grpSpPr>
        <p:sp>
          <p:nvSpPr>
            <p:cNvPr id="107" name="Google Shape;107;p20"/>
            <p:cNvSpPr txBox="1"/>
            <p:nvPr/>
          </p:nvSpPr>
          <p:spPr>
            <a:xfrm>
              <a:off x="6581922" y="4423241"/>
              <a:ext cx="5300399" cy="703897"/>
            </a:xfrm>
            <a:prstGeom prst="rect">
              <a:avLst/>
            </a:prstGeom>
            <a:noFill/>
            <a:ln>
              <a:noFill/>
            </a:ln>
          </p:spPr>
          <p:txBody>
            <a:bodyPr spcFirstLastPara="1" wrap="square" lIns="91433" tIns="91433" rIns="91433" bIns="91433" anchor="t" anchorCtr="0">
              <a:spAutoFit/>
            </a:bodyPr>
            <a:lstStyle/>
            <a:p>
              <a:pPr>
                <a:lnSpc>
                  <a:spcPct val="115000"/>
                </a:lnSpc>
              </a:pPr>
              <a:r>
                <a:rPr lang="en" sz="1467" dirty="0">
                  <a:solidFill>
                    <a:srgbClr val="22295B"/>
                  </a:solidFill>
                  <a:latin typeface="Open Sans SemiBold"/>
                  <a:ea typeface="Open Sans SemiBold"/>
                  <a:cs typeface="Open Sans SemiBold"/>
                  <a:sym typeface="Open Sans SemiBold"/>
                </a:rPr>
                <a:t>Requires strategic planning between CERN, WLCG, and HPC </a:t>
              </a:r>
              <a:endParaRPr sz="1467" dirty="0">
                <a:solidFill>
                  <a:srgbClr val="22295B"/>
                </a:solidFill>
                <a:latin typeface="Open Sans SemiBold"/>
                <a:ea typeface="Open Sans SemiBold"/>
                <a:cs typeface="Open Sans SemiBold"/>
                <a:sym typeface="Open Sans SemiBold"/>
              </a:endParaRPr>
            </a:p>
          </p:txBody>
        </p:sp>
        <p:cxnSp>
          <p:nvCxnSpPr>
            <p:cNvPr id="108" name="Google Shape;108;p20"/>
            <p:cNvCxnSpPr>
              <a:cxnSpLocks/>
            </p:cNvCxnSpPr>
            <p:nvPr/>
          </p:nvCxnSpPr>
          <p:spPr>
            <a:xfrm>
              <a:off x="5717700" y="1929480"/>
              <a:ext cx="0" cy="4322464"/>
            </a:xfrm>
            <a:prstGeom prst="straightConnector1">
              <a:avLst/>
            </a:prstGeom>
            <a:noFill/>
            <a:ln w="28575" cap="rnd" cmpd="sng">
              <a:solidFill>
                <a:srgbClr val="22295B"/>
              </a:solidFill>
              <a:prstDash val="solid"/>
              <a:miter lim="800000"/>
              <a:headEnd type="none" w="sm" len="sm"/>
              <a:tailEnd type="none" w="sm" len="sm"/>
            </a:ln>
          </p:spPr>
        </p:cxnSp>
        <p:pic>
          <p:nvPicPr>
            <p:cNvPr id="109" name="Google Shape;109;p20"/>
            <p:cNvPicPr preferRelativeResize="0"/>
            <p:nvPr/>
          </p:nvPicPr>
          <p:blipFill>
            <a:blip r:embed="rId6">
              <a:alphaModFix/>
            </a:blip>
            <a:stretch>
              <a:fillRect/>
            </a:stretch>
          </p:blipFill>
          <p:spPr>
            <a:xfrm>
              <a:off x="5979650" y="2698400"/>
              <a:ext cx="477000" cy="477000"/>
            </a:xfrm>
            <a:prstGeom prst="rect">
              <a:avLst/>
            </a:prstGeom>
            <a:noFill/>
            <a:ln>
              <a:noFill/>
            </a:ln>
          </p:spPr>
        </p:pic>
        <p:pic>
          <p:nvPicPr>
            <p:cNvPr id="110" name="Google Shape;110;p20"/>
            <p:cNvPicPr preferRelativeResize="0"/>
            <p:nvPr/>
          </p:nvPicPr>
          <p:blipFill>
            <a:blip r:embed="rId7">
              <a:alphaModFix/>
            </a:blip>
            <a:stretch>
              <a:fillRect/>
            </a:stretch>
          </p:blipFill>
          <p:spPr>
            <a:xfrm>
              <a:off x="5979650" y="3616622"/>
              <a:ext cx="440100" cy="440100"/>
            </a:xfrm>
            <a:prstGeom prst="rect">
              <a:avLst/>
            </a:prstGeom>
            <a:noFill/>
            <a:ln>
              <a:noFill/>
            </a:ln>
          </p:spPr>
        </p:pic>
        <p:pic>
          <p:nvPicPr>
            <p:cNvPr id="111" name="Google Shape;111;p20"/>
            <p:cNvPicPr preferRelativeResize="0"/>
            <p:nvPr/>
          </p:nvPicPr>
          <p:blipFill>
            <a:blip r:embed="rId8">
              <a:alphaModFix/>
            </a:blip>
            <a:stretch>
              <a:fillRect/>
            </a:stretch>
          </p:blipFill>
          <p:spPr>
            <a:xfrm>
              <a:off x="5985421" y="4527191"/>
              <a:ext cx="440100" cy="440100"/>
            </a:xfrm>
            <a:prstGeom prst="rect">
              <a:avLst/>
            </a:prstGeom>
            <a:noFill/>
            <a:ln>
              <a:noFill/>
            </a:ln>
          </p:spPr>
        </p:pic>
        <p:pic>
          <p:nvPicPr>
            <p:cNvPr id="112" name="Google Shape;112;p20"/>
            <p:cNvPicPr preferRelativeResize="0"/>
            <p:nvPr/>
          </p:nvPicPr>
          <p:blipFill>
            <a:blip r:embed="rId9">
              <a:alphaModFix/>
            </a:blip>
            <a:stretch>
              <a:fillRect/>
            </a:stretch>
          </p:blipFill>
          <p:spPr>
            <a:xfrm>
              <a:off x="5979650" y="2026550"/>
              <a:ext cx="477000" cy="477000"/>
            </a:xfrm>
            <a:prstGeom prst="rect">
              <a:avLst/>
            </a:prstGeom>
            <a:noFill/>
            <a:ln>
              <a:noFill/>
            </a:ln>
          </p:spPr>
        </p:pic>
        <p:sp>
          <p:nvSpPr>
            <p:cNvPr id="113" name="Google Shape;113;p20"/>
            <p:cNvSpPr txBox="1"/>
            <p:nvPr/>
          </p:nvSpPr>
          <p:spPr>
            <a:xfrm>
              <a:off x="5481650" y="1293589"/>
              <a:ext cx="4460700" cy="515063"/>
            </a:xfrm>
            <a:prstGeom prst="rect">
              <a:avLst/>
            </a:prstGeom>
            <a:noFill/>
            <a:ln>
              <a:noFill/>
            </a:ln>
          </p:spPr>
          <p:txBody>
            <a:bodyPr spcFirstLastPara="1" wrap="square" lIns="91433" tIns="91433" rIns="91433" bIns="91433" anchor="t" anchorCtr="0">
              <a:spAutoFit/>
            </a:bodyPr>
            <a:lstStyle/>
            <a:p>
              <a:pPr>
                <a:lnSpc>
                  <a:spcPct val="115000"/>
                </a:lnSpc>
              </a:pPr>
              <a:r>
                <a:rPr lang="en" sz="1867" b="1" dirty="0">
                  <a:solidFill>
                    <a:srgbClr val="373F90"/>
                  </a:solidFill>
                  <a:latin typeface="Open Sans"/>
                  <a:ea typeface="Open Sans"/>
                  <a:cs typeface="Open Sans"/>
                  <a:sym typeface="Open Sans"/>
                </a:rPr>
                <a:t>New Challenges and Opportunities</a:t>
              </a:r>
              <a:endParaRPr sz="1867" b="1" dirty="0">
                <a:solidFill>
                  <a:srgbClr val="373F90"/>
                </a:solidFill>
                <a:latin typeface="Open Sans"/>
                <a:ea typeface="Open Sans"/>
                <a:cs typeface="Open Sans"/>
                <a:sym typeface="Open Sans"/>
              </a:endParaRPr>
            </a:p>
          </p:txBody>
        </p:sp>
        <p:sp>
          <p:nvSpPr>
            <p:cNvPr id="114" name="Google Shape;114;p20"/>
            <p:cNvSpPr txBox="1"/>
            <p:nvPr/>
          </p:nvSpPr>
          <p:spPr>
            <a:xfrm>
              <a:off x="6594601" y="2064950"/>
              <a:ext cx="4019100" cy="444275"/>
            </a:xfrm>
            <a:prstGeom prst="rect">
              <a:avLst/>
            </a:prstGeom>
            <a:noFill/>
            <a:ln>
              <a:noFill/>
            </a:ln>
          </p:spPr>
          <p:txBody>
            <a:bodyPr spcFirstLastPara="1" wrap="square" lIns="91433" tIns="91433" rIns="91433" bIns="91433" anchor="t" anchorCtr="0">
              <a:spAutoFit/>
            </a:bodyPr>
            <a:lstStyle/>
            <a:p>
              <a:pPr>
                <a:lnSpc>
                  <a:spcPct val="115000"/>
                </a:lnSpc>
              </a:pPr>
              <a:r>
                <a:rPr lang="en" sz="1467" dirty="0">
                  <a:solidFill>
                    <a:srgbClr val="22295B"/>
                  </a:solidFill>
                  <a:latin typeface="Open Sans SemiBold"/>
                  <a:ea typeface="Open Sans SemiBold"/>
                  <a:cs typeface="Open Sans SemiBold"/>
                  <a:sym typeface="Open Sans SemiBold"/>
                </a:rPr>
                <a:t>New resources for processing</a:t>
              </a:r>
              <a:endParaRPr sz="1467" dirty="0">
                <a:solidFill>
                  <a:srgbClr val="22295B"/>
                </a:solidFill>
                <a:latin typeface="Open Sans SemiBold"/>
                <a:ea typeface="Open Sans SemiBold"/>
                <a:cs typeface="Open Sans SemiBold"/>
                <a:sym typeface="Open Sans SemiBold"/>
              </a:endParaRPr>
            </a:p>
          </p:txBody>
        </p:sp>
        <p:sp>
          <p:nvSpPr>
            <p:cNvPr id="115" name="Google Shape;115;p20"/>
            <p:cNvSpPr txBox="1"/>
            <p:nvPr/>
          </p:nvSpPr>
          <p:spPr>
            <a:xfrm>
              <a:off x="6594601" y="2702600"/>
              <a:ext cx="5300399" cy="703897"/>
            </a:xfrm>
            <a:prstGeom prst="rect">
              <a:avLst/>
            </a:prstGeom>
            <a:noFill/>
            <a:ln>
              <a:noFill/>
            </a:ln>
          </p:spPr>
          <p:txBody>
            <a:bodyPr spcFirstLastPara="1" wrap="square" lIns="91433" tIns="91433" rIns="91433" bIns="91433" anchor="t" anchorCtr="0">
              <a:spAutoFit/>
            </a:bodyPr>
            <a:lstStyle/>
            <a:p>
              <a:pPr>
                <a:lnSpc>
                  <a:spcPct val="115000"/>
                </a:lnSpc>
              </a:pPr>
              <a:r>
                <a:rPr lang="en" sz="1467" dirty="0">
                  <a:solidFill>
                    <a:srgbClr val="22295B"/>
                  </a:solidFill>
                  <a:latin typeface="Open Sans SemiBold"/>
                  <a:ea typeface="Open Sans SemiBold"/>
                  <a:cs typeface="Open Sans SemiBold"/>
                  <a:sym typeface="Open Sans SemiBold"/>
                </a:rPr>
                <a:t>Requires technology migration and redesigning of applications</a:t>
              </a:r>
              <a:endParaRPr sz="1467" dirty="0"/>
            </a:p>
          </p:txBody>
        </p:sp>
        <p:sp>
          <p:nvSpPr>
            <p:cNvPr id="116" name="Google Shape;116;p20"/>
            <p:cNvSpPr txBox="1"/>
            <p:nvPr/>
          </p:nvSpPr>
          <p:spPr>
            <a:xfrm>
              <a:off x="6496951" y="3557690"/>
              <a:ext cx="4890599" cy="703897"/>
            </a:xfrm>
            <a:prstGeom prst="rect">
              <a:avLst/>
            </a:prstGeom>
            <a:noFill/>
            <a:ln>
              <a:noFill/>
            </a:ln>
          </p:spPr>
          <p:txBody>
            <a:bodyPr spcFirstLastPara="1" wrap="square" lIns="91433" tIns="91433" rIns="91433" bIns="91433" anchor="t" anchorCtr="0">
              <a:spAutoFit/>
            </a:bodyPr>
            <a:lstStyle/>
            <a:p>
              <a:pPr>
                <a:lnSpc>
                  <a:spcPct val="115000"/>
                </a:lnSpc>
              </a:pPr>
              <a:r>
                <a:rPr lang="en" sz="1467" dirty="0">
                  <a:solidFill>
                    <a:srgbClr val="22295B"/>
                  </a:solidFill>
                  <a:latin typeface="Open Sans SemiBold"/>
                  <a:ea typeface="Open Sans SemiBold"/>
                  <a:cs typeface="Open Sans SemiBold"/>
                  <a:sym typeface="Open Sans SemiBold"/>
                </a:rPr>
                <a:t>Encourages stronger engagement with industry, other science communities and the HPC community</a:t>
              </a:r>
              <a:endParaRPr sz="1467" dirty="0"/>
            </a:p>
          </p:txBody>
        </p:sp>
      </p:grpSp>
      <p:pic>
        <p:nvPicPr>
          <p:cNvPr id="117" name="Google Shape;117;p20"/>
          <p:cNvPicPr preferRelativeResize="0"/>
          <p:nvPr/>
        </p:nvPicPr>
        <p:blipFill>
          <a:blip r:embed="rId10">
            <a:alphaModFix/>
          </a:blip>
          <a:stretch>
            <a:fillRect/>
          </a:stretch>
        </p:blipFill>
        <p:spPr>
          <a:xfrm>
            <a:off x="10696347" y="3087152"/>
            <a:ext cx="1247564" cy="374258"/>
          </a:xfrm>
          <a:prstGeom prst="rect">
            <a:avLst/>
          </a:prstGeom>
          <a:noFill/>
          <a:ln>
            <a:noFill/>
          </a:ln>
        </p:spPr>
      </p:pic>
      <p:pic>
        <p:nvPicPr>
          <p:cNvPr id="118" name="Google Shape;118;p20"/>
          <p:cNvPicPr preferRelativeResize="0"/>
          <p:nvPr/>
        </p:nvPicPr>
        <p:blipFill>
          <a:blip r:embed="rId11">
            <a:alphaModFix/>
          </a:blip>
          <a:stretch>
            <a:fillRect/>
          </a:stretch>
        </p:blipFill>
        <p:spPr>
          <a:xfrm>
            <a:off x="9624543" y="4851436"/>
            <a:ext cx="2101314" cy="476368"/>
          </a:xfrm>
          <a:prstGeom prst="rect">
            <a:avLst/>
          </a:prstGeom>
          <a:noFill/>
          <a:ln>
            <a:noFill/>
          </a:ln>
        </p:spPr>
      </p:pic>
      <p:pic>
        <p:nvPicPr>
          <p:cNvPr id="119" name="Google Shape;119;p20"/>
          <p:cNvPicPr preferRelativeResize="0"/>
          <p:nvPr/>
        </p:nvPicPr>
        <p:blipFill>
          <a:blip r:embed="rId12">
            <a:alphaModFix/>
          </a:blip>
          <a:stretch>
            <a:fillRect/>
          </a:stretch>
        </p:blipFill>
        <p:spPr>
          <a:xfrm>
            <a:off x="4747693" y="2425134"/>
            <a:ext cx="805600" cy="489160"/>
          </a:xfrm>
          <a:prstGeom prst="rect">
            <a:avLst/>
          </a:prstGeom>
          <a:noFill/>
          <a:ln>
            <a:noFill/>
          </a:ln>
        </p:spPr>
      </p:pic>
      <p:pic>
        <p:nvPicPr>
          <p:cNvPr id="120" name="Google Shape;120;p20" descr="A black background with orange and white circles&#10;&#10;Description automatically generated"/>
          <p:cNvPicPr preferRelativeResize="0"/>
          <p:nvPr/>
        </p:nvPicPr>
        <p:blipFill rotWithShape="1">
          <a:blip r:embed="rId13">
            <a:alphaModFix/>
          </a:blip>
          <a:srcRect/>
          <a:stretch/>
        </p:blipFill>
        <p:spPr>
          <a:xfrm>
            <a:off x="4840801" y="3125893"/>
            <a:ext cx="805587" cy="477003"/>
          </a:xfrm>
          <a:prstGeom prst="rect">
            <a:avLst/>
          </a:prstGeom>
          <a:noFill/>
          <a:ln>
            <a:noFill/>
          </a:ln>
        </p:spPr>
      </p:pic>
      <p:sp>
        <p:nvSpPr>
          <p:cNvPr id="121" name="Google Shape;121;p20"/>
          <p:cNvSpPr txBox="1"/>
          <p:nvPr/>
        </p:nvSpPr>
        <p:spPr>
          <a:xfrm>
            <a:off x="944967" y="5381434"/>
            <a:ext cx="3988000" cy="574630"/>
          </a:xfrm>
          <a:prstGeom prst="rect">
            <a:avLst/>
          </a:prstGeom>
          <a:noFill/>
          <a:ln>
            <a:noFill/>
          </a:ln>
        </p:spPr>
        <p:txBody>
          <a:bodyPr spcFirstLastPara="1" wrap="square" lIns="91433" tIns="91433" rIns="91433" bIns="91433" anchor="t" anchorCtr="0">
            <a:spAutoFit/>
          </a:bodyPr>
          <a:lstStyle/>
          <a:p>
            <a:pPr algn="ctr"/>
            <a:r>
              <a:rPr lang="en" sz="1467" b="1">
                <a:latin typeface="Open Sans"/>
                <a:ea typeface="Open Sans"/>
                <a:cs typeface="Open Sans"/>
                <a:sym typeface="Open Sans"/>
              </a:rPr>
              <a:t>ODISSEE</a:t>
            </a:r>
            <a:endParaRPr sz="1467" b="1">
              <a:latin typeface="Open Sans"/>
              <a:ea typeface="Open Sans"/>
              <a:cs typeface="Open Sans"/>
              <a:sym typeface="Open Sans"/>
            </a:endParaRPr>
          </a:p>
          <a:p>
            <a:pPr algn="ctr"/>
            <a:r>
              <a:rPr lang="en" sz="1067">
                <a:latin typeface="Open Sans Light"/>
                <a:ea typeface="Open Sans Light"/>
                <a:cs typeface="Open Sans Light"/>
                <a:sym typeface="Open Sans Light"/>
              </a:rPr>
              <a:t>Online Data Intensive Solutions for Science in the Exabyte Era </a:t>
            </a:r>
            <a:endParaRPr sz="1067">
              <a:latin typeface="Open Sans Light"/>
              <a:ea typeface="Open Sans Light"/>
              <a:cs typeface="Open Sans Light"/>
              <a:sym typeface="Open Sans Light"/>
            </a:endParaRPr>
          </a:p>
        </p:txBody>
      </p:sp>
      <p:pic>
        <p:nvPicPr>
          <p:cNvPr id="122" name="Google Shape;122;p20"/>
          <p:cNvPicPr preferRelativeResize="0"/>
          <p:nvPr/>
        </p:nvPicPr>
        <p:blipFill>
          <a:blip r:embed="rId14">
            <a:alphaModFix/>
          </a:blip>
          <a:stretch>
            <a:fillRect/>
          </a:stretch>
        </p:blipFill>
        <p:spPr>
          <a:xfrm>
            <a:off x="11075273" y="3599872"/>
            <a:ext cx="899700" cy="293025"/>
          </a:xfrm>
          <a:prstGeom prst="rect">
            <a:avLst/>
          </a:prstGeom>
          <a:noFill/>
          <a:ln>
            <a:noFill/>
          </a:ln>
        </p:spPr>
      </p:pic>
      <p:pic>
        <p:nvPicPr>
          <p:cNvPr id="123" name="Google Shape;123;p20" descr="A colorful letter s&#10;&#10;Description automatically generated"/>
          <p:cNvPicPr preferRelativeResize="0"/>
          <p:nvPr/>
        </p:nvPicPr>
        <p:blipFill rotWithShape="1">
          <a:blip r:embed="rId15">
            <a:alphaModFix/>
          </a:blip>
          <a:srcRect/>
          <a:stretch/>
        </p:blipFill>
        <p:spPr>
          <a:xfrm>
            <a:off x="11605800" y="5590075"/>
            <a:ext cx="369173" cy="465153"/>
          </a:xfrm>
          <a:prstGeom prst="rect">
            <a:avLst/>
          </a:prstGeom>
          <a:noFill/>
          <a:ln>
            <a:noFill/>
          </a:ln>
        </p:spPr>
      </p:pic>
      <p:sp>
        <p:nvSpPr>
          <p:cNvPr id="125" name="Google Shape;125;p20"/>
          <p:cNvSpPr txBox="1">
            <a:spLocks noGrp="1"/>
          </p:cNvSpPr>
          <p:nvPr>
            <p:ph type="sldNum" idx="12"/>
          </p:nvPr>
        </p:nvSpPr>
        <p:spPr>
          <a:xfrm>
            <a:off x="11525123" y="6475059"/>
            <a:ext cx="357200" cy="250000"/>
          </a:xfrm>
          <a:prstGeom prst="rect">
            <a:avLst/>
          </a:prstGeom>
          <a:noFill/>
          <a:ln>
            <a:noFill/>
          </a:ln>
        </p:spPr>
        <p:txBody>
          <a:bodyPr spcFirstLastPara="1" wrap="square" lIns="91433" tIns="45700" rIns="91433" bIns="45700" anchor="t" anchorCtr="0">
            <a:normAutofit/>
          </a:bodyPr>
          <a:lstStyle/>
          <a:p>
            <a:fld id="{00000000-1234-1234-1234-123412341234}" type="slidenum">
              <a:rPr lang="en"/>
              <a:pPr/>
              <a:t>7</a:t>
            </a:fld>
            <a:endParaRPr/>
          </a:p>
        </p:txBody>
      </p:sp>
      <p:sp>
        <p:nvSpPr>
          <p:cNvPr id="126" name="Google Shape;126;p20"/>
          <p:cNvSpPr txBox="1"/>
          <p:nvPr/>
        </p:nvSpPr>
        <p:spPr>
          <a:xfrm>
            <a:off x="1491865" y="3893296"/>
            <a:ext cx="3430000" cy="444275"/>
          </a:xfrm>
          <a:prstGeom prst="rect">
            <a:avLst/>
          </a:prstGeom>
          <a:noFill/>
          <a:ln>
            <a:noFill/>
          </a:ln>
        </p:spPr>
        <p:txBody>
          <a:bodyPr spcFirstLastPara="1" wrap="square" lIns="91433" tIns="91433" rIns="91433" bIns="91433" anchor="t" anchorCtr="0">
            <a:spAutoFit/>
          </a:bodyPr>
          <a:lstStyle/>
          <a:p>
            <a:pPr>
              <a:lnSpc>
                <a:spcPct val="115000"/>
              </a:lnSpc>
              <a:buSzPts val="1100"/>
            </a:pPr>
            <a:r>
              <a:rPr lang="en" sz="1467">
                <a:solidFill>
                  <a:srgbClr val="22295B"/>
                </a:solidFill>
                <a:latin typeface="Open Sans SemiBold"/>
                <a:ea typeface="Open Sans SemiBold"/>
                <a:cs typeface="Open Sans SemiBold"/>
                <a:sym typeface="Open Sans SemiBold"/>
              </a:rPr>
              <a:t>Burst/elastic resource scheduling</a:t>
            </a:r>
            <a:endParaRPr sz="1467">
              <a:solidFill>
                <a:srgbClr val="22295B"/>
              </a:solidFill>
              <a:latin typeface="Open Sans SemiBold"/>
              <a:ea typeface="Open Sans SemiBold"/>
              <a:cs typeface="Open Sans SemiBold"/>
              <a:sym typeface="Open Sans SemiBold"/>
            </a:endParaRPr>
          </a:p>
        </p:txBody>
      </p:sp>
      <p:pic>
        <p:nvPicPr>
          <p:cNvPr id="127" name="Google Shape;127;p20"/>
          <p:cNvPicPr preferRelativeResize="0"/>
          <p:nvPr/>
        </p:nvPicPr>
        <p:blipFill rotWithShape="1">
          <a:blip r:embed="rId16">
            <a:alphaModFix/>
          </a:blip>
          <a:srcRect/>
          <a:stretch/>
        </p:blipFill>
        <p:spPr>
          <a:xfrm>
            <a:off x="944972" y="3836607"/>
            <a:ext cx="487024" cy="487024"/>
          </a:xfrm>
          <a:prstGeom prst="rect">
            <a:avLst/>
          </a:prstGeom>
          <a:noFill/>
          <a:ln>
            <a:noFill/>
          </a:ln>
        </p:spPr>
      </p:pic>
      <p:sp>
        <p:nvSpPr>
          <p:cNvPr id="128" name="Google Shape;128;p20"/>
          <p:cNvSpPr txBox="1"/>
          <p:nvPr/>
        </p:nvSpPr>
        <p:spPr>
          <a:xfrm>
            <a:off x="6581924" y="5350245"/>
            <a:ext cx="5143934" cy="963519"/>
          </a:xfrm>
          <a:prstGeom prst="rect">
            <a:avLst/>
          </a:prstGeom>
          <a:noFill/>
          <a:ln>
            <a:noFill/>
          </a:ln>
        </p:spPr>
        <p:txBody>
          <a:bodyPr spcFirstLastPara="1" wrap="square" lIns="91433" tIns="91433" rIns="91433" bIns="91433" anchor="t" anchorCtr="0">
            <a:spAutoFit/>
          </a:bodyPr>
          <a:lstStyle/>
          <a:p>
            <a:pPr>
              <a:lnSpc>
                <a:spcPct val="115000"/>
              </a:lnSpc>
              <a:buSzPts val="1100"/>
            </a:pPr>
            <a:r>
              <a:rPr lang="en" sz="1467" dirty="0">
                <a:solidFill>
                  <a:srgbClr val="22295B"/>
                </a:solidFill>
                <a:latin typeface="Open Sans SemiBold"/>
                <a:ea typeface="Open Sans SemiBold"/>
                <a:cs typeface="Open Sans SemiBold"/>
                <a:sym typeface="Open Sans SemiBold"/>
              </a:rPr>
              <a:t>Requires common solutions to overcome technical challenges, leveraging on externally funded initiatives (EuroHPC JU, EC funded projects, industry,…)</a:t>
            </a:r>
            <a:endParaRPr sz="1467" dirty="0">
              <a:solidFill>
                <a:srgbClr val="22295B"/>
              </a:solidFill>
              <a:latin typeface="Open Sans SemiBold"/>
              <a:ea typeface="Open Sans SemiBold"/>
              <a:cs typeface="Open Sans SemiBold"/>
              <a:sym typeface="Open Sans SemiBold"/>
            </a:endParaRPr>
          </a:p>
        </p:txBody>
      </p:sp>
      <p:pic>
        <p:nvPicPr>
          <p:cNvPr id="129" name="Google Shape;129;p20"/>
          <p:cNvPicPr preferRelativeResize="0"/>
          <p:nvPr/>
        </p:nvPicPr>
        <p:blipFill rotWithShape="1">
          <a:blip r:embed="rId17">
            <a:alphaModFix/>
          </a:blip>
          <a:srcRect/>
          <a:stretch/>
        </p:blipFill>
        <p:spPr>
          <a:xfrm>
            <a:off x="6035913" y="5480704"/>
            <a:ext cx="418101" cy="418101"/>
          </a:xfrm>
          <a:prstGeom prst="rect">
            <a:avLst/>
          </a:prstGeom>
          <a:noFill/>
          <a:ln>
            <a:noFill/>
          </a:ln>
        </p:spPr>
      </p:pic>
      <p:sp>
        <p:nvSpPr>
          <p:cNvPr id="2" name="Google Shape;879;g2ecea12dbb6_0_15">
            <a:extLst>
              <a:ext uri="{FF2B5EF4-FFF2-40B4-BE49-F238E27FC236}">
                <a16:creationId xmlns:a16="http://schemas.microsoft.com/office/drawing/2014/main" id="{0ACA6829-A6D3-436C-28C2-AE3A29C4005E}"/>
              </a:ext>
            </a:extLst>
          </p:cNvPr>
          <p:cNvSpPr txBox="1"/>
          <p:nvPr/>
        </p:nvSpPr>
        <p:spPr>
          <a:xfrm>
            <a:off x="502759" y="493332"/>
            <a:ext cx="11392243" cy="72516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22295B"/>
              </a:buClr>
              <a:buSzPts val="6000"/>
              <a:buFont typeface="Open Sans SemiBold"/>
              <a:buNone/>
            </a:pPr>
            <a:r>
              <a:rPr lang="en-GB" sz="4800" b="1" dirty="0">
                <a:solidFill>
                  <a:srgbClr val="22295B"/>
                </a:solidFill>
                <a:latin typeface="Open Sans" panose="020B0606030504020204" pitchFamily="34" charset="0"/>
                <a:ea typeface="Open Sans" panose="020B0606030504020204" pitchFamily="34" charset="0"/>
                <a:cs typeface="Open Sans" panose="020B0606030504020204" pitchFamily="34" charset="0"/>
                <a:sym typeface="Open Sans SemiBold"/>
              </a:rPr>
              <a:t>EC C</a:t>
            </a:r>
            <a:r>
              <a:rPr lang="en-GB" sz="4800" b="1" u="none" strike="noStrike" cap="none" dirty="0">
                <a:solidFill>
                  <a:srgbClr val="22295B"/>
                </a:solidFill>
                <a:latin typeface="Open Sans" panose="020B0606030504020204" pitchFamily="34" charset="0"/>
                <a:ea typeface="Open Sans" panose="020B0606030504020204" pitchFamily="34" charset="0"/>
                <a:cs typeface="Open Sans" panose="020B0606030504020204" pitchFamily="34" charset="0"/>
                <a:sym typeface="Open Sans SemiBold"/>
              </a:rPr>
              <a:t>ollaborations and R&amp;D on HPC </a:t>
            </a:r>
            <a:endParaRPr sz="4800" b="1" u="none" strike="noStrike" cap="none" dirty="0">
              <a:solidFill>
                <a:srgbClr val="22295B"/>
              </a:solidFill>
              <a:latin typeface="Open Sans" panose="020B0606030504020204" pitchFamily="34" charset="0"/>
              <a:ea typeface="Open Sans" panose="020B0606030504020204" pitchFamily="34" charset="0"/>
              <a:cs typeface="Open Sans" panose="020B0606030504020204" pitchFamily="34" charset="0"/>
              <a:sym typeface="Open Sans SemiBold"/>
            </a:endParaRPr>
          </a:p>
        </p:txBody>
      </p:sp>
      <p:sp>
        <p:nvSpPr>
          <p:cNvPr id="5" name="Google Shape;71;p1">
            <a:extLst>
              <a:ext uri="{FF2B5EF4-FFF2-40B4-BE49-F238E27FC236}">
                <a16:creationId xmlns:a16="http://schemas.microsoft.com/office/drawing/2014/main" id="{0E022564-A860-6104-2EF8-6B720D2D1F67}"/>
              </a:ext>
            </a:extLst>
          </p:cNvPr>
          <p:cNvSpPr txBox="1"/>
          <p:nvPr/>
        </p:nvSpPr>
        <p:spPr>
          <a:xfrm>
            <a:off x="4734048" y="6408537"/>
            <a:ext cx="2723904" cy="38294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Open Sans SemiBold"/>
              <a:buNone/>
            </a:pPr>
            <a:r>
              <a:rPr lang="en-GB"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SemiBold"/>
              </a:rPr>
              <a:t>IT-FTI Group Meeting – December 2024</a:t>
            </a:r>
            <a:endParaRPr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9"/>
        <p:cNvGrpSpPr/>
        <p:nvPr/>
      </p:nvGrpSpPr>
      <p:grpSpPr>
        <a:xfrm>
          <a:off x="0" y="0"/>
          <a:ext cx="0" cy="0"/>
          <a:chOff x="0" y="0"/>
          <a:chExt cx="0" cy="0"/>
        </a:xfrm>
      </p:grpSpPr>
      <p:pic>
        <p:nvPicPr>
          <p:cNvPr id="791" name="Google Shape;791;p15"/>
          <p:cNvPicPr preferRelativeResize="0"/>
          <p:nvPr/>
        </p:nvPicPr>
        <p:blipFill rotWithShape="1">
          <a:blip r:embed="rId3">
            <a:alphaModFix/>
          </a:blip>
          <a:srcRect/>
          <a:stretch/>
        </p:blipFill>
        <p:spPr>
          <a:xfrm>
            <a:off x="643282" y="5328452"/>
            <a:ext cx="2537241" cy="799021"/>
          </a:xfrm>
          <a:prstGeom prst="rect">
            <a:avLst/>
          </a:prstGeom>
          <a:noFill/>
          <a:ln>
            <a:noFill/>
          </a:ln>
        </p:spPr>
      </p:pic>
      <p:sp>
        <p:nvSpPr>
          <p:cNvPr id="792" name="Google Shape;792;p15"/>
          <p:cNvSpPr txBox="1"/>
          <p:nvPr/>
        </p:nvSpPr>
        <p:spPr>
          <a:xfrm>
            <a:off x="1530765" y="672553"/>
            <a:ext cx="3519255" cy="799021"/>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4400"/>
              <a:buFont typeface="Open Sans SemiBold"/>
              <a:buNone/>
            </a:pPr>
            <a:r>
              <a:rPr lang="en-GB" sz="4400" b="1" u="none" strike="noStrike" cap="none" dirty="0">
                <a:solidFill>
                  <a:schemeClr val="lt1"/>
                </a:solidFill>
                <a:latin typeface="Open Sans ExtraBold" panose="020B0606030504020204" pitchFamily="34" charset="0"/>
                <a:ea typeface="Open Sans ExtraBold" panose="020B0606030504020204" pitchFamily="34" charset="0"/>
                <a:cs typeface="Open Sans ExtraBold" panose="020B0606030504020204" pitchFamily="34" charset="0"/>
                <a:sym typeface="Open Sans SemiBold"/>
              </a:rPr>
              <a:t>Questions</a:t>
            </a:r>
            <a:endParaRPr sz="1400" b="1" u="none" strike="noStrike" cap="none" dirty="0">
              <a:solidFill>
                <a:srgbClr val="000000"/>
              </a:solidFill>
              <a:latin typeface="Open Sans ExtraBold" panose="020B0606030504020204" pitchFamily="34" charset="0"/>
              <a:ea typeface="Open Sans ExtraBold" panose="020B0606030504020204" pitchFamily="34" charset="0"/>
              <a:cs typeface="Open Sans ExtraBold" panose="020B0606030504020204" pitchFamily="34" charset="0"/>
              <a:sym typeface="Arial"/>
            </a:endParaRPr>
          </a:p>
        </p:txBody>
      </p:sp>
      <p:pic>
        <p:nvPicPr>
          <p:cNvPr id="3" name="Picture 2">
            <a:extLst>
              <a:ext uri="{FF2B5EF4-FFF2-40B4-BE49-F238E27FC236}">
                <a16:creationId xmlns:a16="http://schemas.microsoft.com/office/drawing/2014/main" id="{E6B620D1-62F7-AAB2-C3B7-3F64C744E853}"/>
              </a:ext>
            </a:extLst>
          </p:cNvPr>
          <p:cNvPicPr>
            <a:picLocks noChangeAspect="1"/>
          </p:cNvPicPr>
          <p:nvPr/>
        </p:nvPicPr>
        <p:blipFill>
          <a:blip r:embed="rId4"/>
          <a:stretch>
            <a:fillRect/>
          </a:stretch>
        </p:blipFill>
        <p:spPr>
          <a:xfrm>
            <a:off x="2383330" y="1471574"/>
            <a:ext cx="1814124" cy="293975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cxnSp>
        <p:nvCxnSpPr>
          <p:cNvPr id="583" name="Google Shape;583;g30adf175cba_0_0"/>
          <p:cNvCxnSpPr>
            <a:cxnSpLocks/>
          </p:cNvCxnSpPr>
          <p:nvPr/>
        </p:nvCxnSpPr>
        <p:spPr>
          <a:xfrm>
            <a:off x="4905548" y="773724"/>
            <a:ext cx="15257" cy="5012610"/>
          </a:xfrm>
          <a:prstGeom prst="straightConnector1">
            <a:avLst/>
          </a:prstGeom>
          <a:noFill/>
          <a:ln w="38100" cap="rnd" cmpd="sng">
            <a:solidFill>
              <a:srgbClr val="22295B"/>
            </a:solidFill>
            <a:prstDash val="solid"/>
            <a:miter lim="8000"/>
            <a:headEnd type="none" w="sm" len="sm"/>
            <a:tailEnd type="none" w="sm" len="sm"/>
          </a:ln>
        </p:spPr>
      </p:cxnSp>
      <p:cxnSp>
        <p:nvCxnSpPr>
          <p:cNvPr id="584" name="Google Shape;584;g30adf175cba_0_0"/>
          <p:cNvCxnSpPr>
            <a:cxnSpLocks/>
            <a:stCxn id="618" idx="1"/>
          </p:cNvCxnSpPr>
          <p:nvPr/>
        </p:nvCxnSpPr>
        <p:spPr>
          <a:xfrm flipH="1">
            <a:off x="4917554" y="1081582"/>
            <a:ext cx="222871" cy="0"/>
          </a:xfrm>
          <a:prstGeom prst="straightConnector1">
            <a:avLst/>
          </a:prstGeom>
          <a:noFill/>
          <a:ln w="38100" cap="rnd" cmpd="sng">
            <a:solidFill>
              <a:srgbClr val="22295B"/>
            </a:solidFill>
            <a:prstDash val="solid"/>
            <a:miter lim="8000"/>
            <a:headEnd type="none" w="sm" len="sm"/>
            <a:tailEnd type="none" w="sm" len="sm"/>
          </a:ln>
        </p:spPr>
      </p:cxnSp>
      <p:cxnSp>
        <p:nvCxnSpPr>
          <p:cNvPr id="585" name="Google Shape;585;g30adf175cba_0_0"/>
          <p:cNvCxnSpPr>
            <a:cxnSpLocks/>
          </p:cNvCxnSpPr>
          <p:nvPr/>
        </p:nvCxnSpPr>
        <p:spPr>
          <a:xfrm rot="10800000">
            <a:off x="4917623" y="3284370"/>
            <a:ext cx="260700" cy="0"/>
          </a:xfrm>
          <a:prstGeom prst="straightConnector1">
            <a:avLst/>
          </a:prstGeom>
          <a:noFill/>
          <a:ln w="38100" cap="rnd" cmpd="sng">
            <a:solidFill>
              <a:srgbClr val="22295B"/>
            </a:solidFill>
            <a:prstDash val="solid"/>
            <a:miter lim="8000"/>
            <a:headEnd type="none" w="sm" len="sm"/>
            <a:tailEnd type="none" w="sm" len="sm"/>
          </a:ln>
        </p:spPr>
      </p:cxnSp>
      <p:sp>
        <p:nvSpPr>
          <p:cNvPr id="610" name="Google Shape;610;g30adf175cba_0_0"/>
          <p:cNvSpPr>
            <a:spLocks/>
          </p:cNvSpPr>
          <p:nvPr/>
        </p:nvSpPr>
        <p:spPr>
          <a:xfrm>
            <a:off x="414792" y="1337290"/>
            <a:ext cx="2421300" cy="315000"/>
          </a:xfrm>
          <a:prstGeom prst="roundRect">
            <a:avLst>
              <a:gd name="adj" fmla="val 16667"/>
            </a:avLst>
          </a:prstGeom>
          <a:noFill/>
          <a:ln w="381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algn="ctr">
              <a:buClr>
                <a:srgbClr val="FFFFFF"/>
              </a:buClr>
              <a:buSzPts val="1800"/>
            </a:pPr>
            <a:r>
              <a:rPr lang="en-GB" sz="1100" b="1" i="0" u="none" strike="noStrike" cap="none" dirty="0">
                <a:solidFill>
                  <a:srgbClr val="0070C0"/>
                </a:solidFill>
                <a:latin typeface="Open Sans"/>
                <a:ea typeface="Open Sans"/>
                <a:cs typeface="Open Sans"/>
                <a:sym typeface="Open Sans"/>
              </a:rPr>
              <a:t>(Euro)HPC Development access</a:t>
            </a:r>
            <a:endParaRPr lang="en-GB" sz="1100" dirty="0">
              <a:solidFill>
                <a:srgbClr val="0070C0"/>
              </a:solidFill>
            </a:endParaRPr>
          </a:p>
        </p:txBody>
      </p:sp>
      <p:cxnSp>
        <p:nvCxnSpPr>
          <p:cNvPr id="612" name="Google Shape;612;g30adf175cba_0_0"/>
          <p:cNvCxnSpPr>
            <a:cxnSpLocks/>
          </p:cNvCxnSpPr>
          <p:nvPr/>
        </p:nvCxnSpPr>
        <p:spPr>
          <a:xfrm flipV="1">
            <a:off x="2068684" y="819281"/>
            <a:ext cx="0" cy="508660"/>
          </a:xfrm>
          <a:prstGeom prst="straightConnector1">
            <a:avLst/>
          </a:prstGeom>
          <a:noFill/>
          <a:ln w="38100" cap="rnd" cmpd="sng">
            <a:solidFill>
              <a:schemeClr val="accent1"/>
            </a:solidFill>
            <a:prstDash val="solid"/>
            <a:miter lim="8000"/>
            <a:headEnd type="none" w="sm" len="sm"/>
            <a:tailEnd type="none" w="sm" len="sm"/>
          </a:ln>
        </p:spPr>
      </p:cxnSp>
      <p:cxnSp>
        <p:nvCxnSpPr>
          <p:cNvPr id="614" name="Google Shape;614;g30adf175cba_0_0"/>
          <p:cNvCxnSpPr>
            <a:cxnSpLocks/>
          </p:cNvCxnSpPr>
          <p:nvPr/>
        </p:nvCxnSpPr>
        <p:spPr>
          <a:xfrm flipV="1">
            <a:off x="1634694" y="1683481"/>
            <a:ext cx="0" cy="144517"/>
          </a:xfrm>
          <a:prstGeom prst="straightConnector1">
            <a:avLst/>
          </a:prstGeom>
          <a:noFill/>
          <a:ln w="38100" cap="rnd" cmpd="sng">
            <a:solidFill>
              <a:srgbClr val="0070C0"/>
            </a:solidFill>
            <a:prstDash val="solid"/>
            <a:miter lim="8000"/>
            <a:headEnd type="none" w="sm" len="sm"/>
            <a:tailEnd type="none" w="sm" len="sm"/>
          </a:ln>
        </p:spPr>
      </p:cxnSp>
      <p:sp>
        <p:nvSpPr>
          <p:cNvPr id="616" name="Google Shape;616;g30adf175cba_0_0"/>
          <p:cNvSpPr>
            <a:spLocks/>
          </p:cNvSpPr>
          <p:nvPr/>
        </p:nvSpPr>
        <p:spPr>
          <a:xfrm>
            <a:off x="269039" y="1831448"/>
            <a:ext cx="1944402" cy="385337"/>
          </a:xfrm>
          <a:prstGeom prst="roundRect">
            <a:avLst>
              <a:gd name="adj" fmla="val 16667"/>
            </a:avLst>
          </a:prstGeom>
          <a:solidFill>
            <a:srgbClr val="0070C0"/>
          </a:solidFill>
          <a:ln>
            <a:solidFill>
              <a:schemeClr val="accent1"/>
            </a:solidFill>
          </a:ln>
        </p:spPr>
        <p:txBody>
          <a:bodyPr spcFirstLastPara="1" wrap="square" lIns="45700" tIns="45700" rIns="45700" bIns="45700" anchor="ctr" anchorCtr="0">
            <a:noAutofit/>
          </a:bodyPr>
          <a:lstStyle/>
          <a:p>
            <a:pPr algn="ctr">
              <a:lnSpc>
                <a:spcPct val="90000"/>
              </a:lnSpc>
              <a:buClr>
                <a:srgbClr val="FFFFFF"/>
              </a:buClr>
              <a:buSzPts val="1800"/>
            </a:pPr>
            <a:r>
              <a:rPr lang="en-GB"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Open Sans"/>
              </a:rPr>
              <a:t>LUMI, Leonardo, Deucalion, Vega, Henri, etc..</a:t>
            </a:r>
          </a:p>
        </p:txBody>
      </p:sp>
      <p:sp>
        <p:nvSpPr>
          <p:cNvPr id="618" name="Google Shape;618;g30adf175cba_0_0"/>
          <p:cNvSpPr>
            <a:spLocks/>
          </p:cNvSpPr>
          <p:nvPr/>
        </p:nvSpPr>
        <p:spPr>
          <a:xfrm>
            <a:off x="5140425" y="941182"/>
            <a:ext cx="1006200" cy="280800"/>
          </a:xfrm>
          <a:prstGeom prst="roundRect">
            <a:avLst>
              <a:gd name="adj" fmla="val 16667"/>
            </a:avLst>
          </a:prstGeom>
          <a:noFill/>
          <a:ln w="38100" cap="flat" cmpd="sng">
            <a:solidFill>
              <a:srgbClr val="22295B"/>
            </a:solidFill>
            <a:prstDash val="solid"/>
            <a:round/>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rgbClr val="22295B"/>
              </a:buClr>
              <a:buSzPts val="1100"/>
              <a:buFont typeface="Open Sans"/>
              <a:buNone/>
            </a:pPr>
            <a:r>
              <a:rPr lang="en-GB" sz="1100" b="1" i="0" u="none" strike="noStrike" cap="none" dirty="0">
                <a:solidFill>
                  <a:srgbClr val="22295B"/>
                </a:solidFill>
                <a:latin typeface="Open Sans"/>
                <a:ea typeface="Open Sans"/>
                <a:cs typeface="Open Sans"/>
                <a:sym typeface="Open Sans"/>
              </a:rPr>
              <a:t>x86</a:t>
            </a:r>
            <a:endParaRPr sz="1100" b="0" i="0" u="none" strike="noStrike" cap="none" dirty="0">
              <a:solidFill>
                <a:srgbClr val="000000"/>
              </a:solidFill>
              <a:latin typeface="Arial"/>
              <a:ea typeface="Arial"/>
              <a:cs typeface="Arial"/>
              <a:sym typeface="Arial"/>
            </a:endParaRPr>
          </a:p>
        </p:txBody>
      </p:sp>
      <p:cxnSp>
        <p:nvCxnSpPr>
          <p:cNvPr id="619" name="Google Shape;619;g30adf175cba_0_0"/>
          <p:cNvCxnSpPr>
            <a:cxnSpLocks/>
          </p:cNvCxnSpPr>
          <p:nvPr/>
        </p:nvCxnSpPr>
        <p:spPr>
          <a:xfrm flipH="1" flipV="1">
            <a:off x="5479481" y="1241734"/>
            <a:ext cx="693" cy="967498"/>
          </a:xfrm>
          <a:prstGeom prst="straightConnector1">
            <a:avLst/>
          </a:prstGeom>
          <a:noFill/>
          <a:ln w="38100" cap="rnd" cmpd="sng">
            <a:solidFill>
              <a:srgbClr val="22295B"/>
            </a:solidFill>
            <a:prstDash val="solid"/>
            <a:round/>
            <a:headEnd type="none" w="sm" len="sm"/>
            <a:tailEnd type="none" w="sm" len="sm"/>
          </a:ln>
        </p:spPr>
      </p:cxnSp>
      <p:cxnSp>
        <p:nvCxnSpPr>
          <p:cNvPr id="620" name="Google Shape;620;g30adf175cba_0_0"/>
          <p:cNvCxnSpPr>
            <a:cxnSpLocks/>
          </p:cNvCxnSpPr>
          <p:nvPr/>
        </p:nvCxnSpPr>
        <p:spPr>
          <a:xfrm flipH="1">
            <a:off x="5484077" y="1723836"/>
            <a:ext cx="221400" cy="1500"/>
          </a:xfrm>
          <a:prstGeom prst="straightConnector1">
            <a:avLst/>
          </a:prstGeom>
          <a:noFill/>
          <a:ln w="38100" cap="rnd" cmpd="sng">
            <a:solidFill>
              <a:srgbClr val="22295B"/>
            </a:solidFill>
            <a:prstDash val="solid"/>
            <a:round/>
            <a:headEnd type="none" w="sm" len="sm"/>
            <a:tailEnd type="none" w="sm" len="sm"/>
          </a:ln>
        </p:spPr>
      </p:cxnSp>
      <p:cxnSp>
        <p:nvCxnSpPr>
          <p:cNvPr id="621" name="Google Shape;621;g30adf175cba_0_0"/>
          <p:cNvCxnSpPr>
            <a:cxnSpLocks/>
          </p:cNvCxnSpPr>
          <p:nvPr/>
        </p:nvCxnSpPr>
        <p:spPr>
          <a:xfrm flipH="1">
            <a:off x="5489301" y="2209232"/>
            <a:ext cx="237900" cy="300"/>
          </a:xfrm>
          <a:prstGeom prst="straightConnector1">
            <a:avLst/>
          </a:prstGeom>
          <a:noFill/>
          <a:ln w="38100" cap="rnd" cmpd="sng">
            <a:solidFill>
              <a:srgbClr val="22295B"/>
            </a:solidFill>
            <a:prstDash val="solid"/>
            <a:round/>
            <a:headEnd type="none" w="sm" len="sm"/>
            <a:tailEnd type="none" w="sm" len="sm"/>
          </a:ln>
        </p:spPr>
      </p:cxnSp>
      <p:sp>
        <p:nvSpPr>
          <p:cNvPr id="623" name="Google Shape;623;g30adf175cba_0_0"/>
          <p:cNvSpPr>
            <a:spLocks/>
          </p:cNvSpPr>
          <p:nvPr/>
        </p:nvSpPr>
        <p:spPr>
          <a:xfrm>
            <a:off x="5719136" y="1416590"/>
            <a:ext cx="2198708" cy="535500"/>
          </a:xfrm>
          <a:prstGeom prst="roundRect">
            <a:avLst>
              <a:gd name="adj" fmla="val 16667"/>
            </a:avLst>
          </a:prstGeom>
          <a:solidFill>
            <a:srgbClr val="22295B"/>
          </a:solidFill>
          <a:ln>
            <a:noFill/>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lt1"/>
              </a:buClr>
              <a:buSzPts val="1000"/>
              <a:buFont typeface="Open Sans"/>
              <a:buNone/>
            </a:pPr>
            <a:r>
              <a:rPr lang="en-GB" sz="1000" u="none" strike="noStrike" cap="none"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Intel Xeon: Sierra Forest, Emerald Rapids, Sapphire Rapids</a:t>
            </a:r>
            <a:endParaRPr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Arial"/>
            </a:endParaRPr>
          </a:p>
        </p:txBody>
      </p:sp>
      <p:sp>
        <p:nvSpPr>
          <p:cNvPr id="624" name="Google Shape;624;g30adf175cba_0_0"/>
          <p:cNvSpPr>
            <a:spLocks/>
          </p:cNvSpPr>
          <p:nvPr/>
        </p:nvSpPr>
        <p:spPr>
          <a:xfrm>
            <a:off x="5685832" y="2019241"/>
            <a:ext cx="2232012" cy="315600"/>
          </a:xfrm>
          <a:prstGeom prst="roundRect">
            <a:avLst>
              <a:gd name="adj" fmla="val 16667"/>
            </a:avLst>
          </a:prstGeom>
          <a:solidFill>
            <a:srgbClr val="22295B"/>
          </a:solidFill>
          <a:ln>
            <a:noFill/>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lt1"/>
              </a:buClr>
              <a:buSzPts val="1000"/>
              <a:buFont typeface="Open Sans"/>
              <a:buNone/>
            </a:pPr>
            <a:r>
              <a:rPr lang="en-GB" sz="1000" u="none" strike="noStrike" cap="none"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AMD EPYC*: Genoa, Milan</a:t>
            </a:r>
            <a:endParaRPr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Arial"/>
            </a:endParaRPr>
          </a:p>
        </p:txBody>
      </p:sp>
      <p:sp>
        <p:nvSpPr>
          <p:cNvPr id="625" name="Google Shape;625;g30adf175cba_0_0"/>
          <p:cNvSpPr>
            <a:spLocks/>
          </p:cNvSpPr>
          <p:nvPr/>
        </p:nvSpPr>
        <p:spPr>
          <a:xfrm>
            <a:off x="5216583" y="2417002"/>
            <a:ext cx="930042" cy="298200"/>
          </a:xfrm>
          <a:prstGeom prst="roundRect">
            <a:avLst>
              <a:gd name="adj" fmla="val 16667"/>
            </a:avLst>
          </a:prstGeom>
          <a:noFill/>
          <a:ln w="38100" cap="flat" cmpd="sng">
            <a:solidFill>
              <a:srgbClr val="22295B"/>
            </a:solidFill>
            <a:prstDash val="solid"/>
            <a:round/>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rgbClr val="22295B"/>
              </a:buClr>
              <a:buSzPts val="1100"/>
              <a:buFont typeface="Open Sans"/>
              <a:buNone/>
            </a:pPr>
            <a:r>
              <a:rPr lang="en-GB" sz="1100" b="1" i="0" u="none" strike="noStrike" cap="none" dirty="0">
                <a:solidFill>
                  <a:srgbClr val="22295B"/>
                </a:solidFill>
                <a:latin typeface="Open Sans"/>
                <a:ea typeface="Open Sans"/>
                <a:cs typeface="Open Sans"/>
                <a:sym typeface="Open Sans"/>
              </a:rPr>
              <a:t>Arm</a:t>
            </a:r>
            <a:endParaRPr sz="1100" b="0" i="0" u="none" strike="noStrike" cap="none" dirty="0">
              <a:solidFill>
                <a:srgbClr val="000000"/>
              </a:solidFill>
              <a:latin typeface="Arial"/>
              <a:ea typeface="Arial"/>
              <a:cs typeface="Arial"/>
              <a:sym typeface="Arial"/>
            </a:endParaRPr>
          </a:p>
        </p:txBody>
      </p:sp>
      <p:cxnSp>
        <p:nvCxnSpPr>
          <p:cNvPr id="626" name="Google Shape;626;g30adf175cba_0_0"/>
          <p:cNvCxnSpPr>
            <a:cxnSpLocks/>
          </p:cNvCxnSpPr>
          <p:nvPr/>
        </p:nvCxnSpPr>
        <p:spPr>
          <a:xfrm flipV="1">
            <a:off x="5469184" y="2715202"/>
            <a:ext cx="0" cy="229986"/>
          </a:xfrm>
          <a:prstGeom prst="straightConnector1">
            <a:avLst/>
          </a:prstGeom>
          <a:noFill/>
          <a:ln w="38100" cap="rnd" cmpd="sng">
            <a:solidFill>
              <a:srgbClr val="22295B"/>
            </a:solidFill>
            <a:prstDash val="solid"/>
            <a:round/>
            <a:headEnd type="none" w="sm" len="sm"/>
            <a:tailEnd type="none" w="sm" len="sm"/>
          </a:ln>
        </p:spPr>
      </p:cxnSp>
      <p:cxnSp>
        <p:nvCxnSpPr>
          <p:cNvPr id="627" name="Google Shape;627;g30adf175cba_0_0"/>
          <p:cNvCxnSpPr>
            <a:cxnSpLocks/>
          </p:cNvCxnSpPr>
          <p:nvPr/>
        </p:nvCxnSpPr>
        <p:spPr>
          <a:xfrm rot="10800000">
            <a:off x="5468164" y="2945188"/>
            <a:ext cx="260100" cy="0"/>
          </a:xfrm>
          <a:prstGeom prst="straightConnector1">
            <a:avLst/>
          </a:prstGeom>
          <a:noFill/>
          <a:ln w="38100" cap="rnd" cmpd="sng">
            <a:solidFill>
              <a:srgbClr val="22295B"/>
            </a:solidFill>
            <a:prstDash val="solid"/>
            <a:round/>
            <a:headEnd type="none" w="sm" len="sm"/>
            <a:tailEnd type="none" w="sm" len="sm"/>
          </a:ln>
        </p:spPr>
      </p:cxnSp>
      <p:sp>
        <p:nvSpPr>
          <p:cNvPr id="628" name="Google Shape;628;g30adf175cba_0_0"/>
          <p:cNvSpPr>
            <a:spLocks/>
          </p:cNvSpPr>
          <p:nvPr/>
        </p:nvSpPr>
        <p:spPr>
          <a:xfrm>
            <a:off x="5718670" y="2769800"/>
            <a:ext cx="2485401" cy="334800"/>
          </a:xfrm>
          <a:prstGeom prst="roundRect">
            <a:avLst>
              <a:gd name="adj" fmla="val 16667"/>
            </a:avLst>
          </a:prstGeom>
          <a:solidFill>
            <a:srgbClr val="22295B"/>
          </a:solidFill>
          <a:ln>
            <a:noFill/>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lt1"/>
              </a:buClr>
              <a:buSzPts val="1000"/>
              <a:buFont typeface="Open Sans"/>
              <a:buNone/>
            </a:pPr>
            <a:r>
              <a:rPr lang="en-GB" sz="1000"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Ampere, </a:t>
            </a:r>
            <a:r>
              <a:rPr lang="en-GB" sz="1000" u="none" strike="noStrike" cap="none"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NVIDIA Grace, Fu</a:t>
            </a:r>
            <a:r>
              <a:rPr lang="en-GB" sz="1000"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jitsu A64FX**</a:t>
            </a:r>
            <a:r>
              <a:rPr lang="en-GB" sz="1000" u="none" strike="noStrike" cap="none"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 </a:t>
            </a:r>
            <a:endParaRPr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Arial"/>
            </a:endParaRPr>
          </a:p>
        </p:txBody>
      </p:sp>
      <p:sp>
        <p:nvSpPr>
          <p:cNvPr id="629" name="Google Shape;629;g30adf175cba_0_0"/>
          <p:cNvSpPr>
            <a:spLocks/>
          </p:cNvSpPr>
          <p:nvPr/>
        </p:nvSpPr>
        <p:spPr>
          <a:xfrm>
            <a:off x="5178323" y="3147460"/>
            <a:ext cx="1591200" cy="317400"/>
          </a:xfrm>
          <a:prstGeom prst="roundRect">
            <a:avLst>
              <a:gd name="adj" fmla="val 16667"/>
            </a:avLst>
          </a:prstGeom>
          <a:noFill/>
          <a:ln w="38100" cap="flat" cmpd="sng">
            <a:solidFill>
              <a:srgbClr val="22295B"/>
            </a:solidFill>
            <a:prstDash val="solid"/>
            <a:round/>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rgbClr val="22295B"/>
              </a:buClr>
              <a:buSzPts val="1100"/>
              <a:buFont typeface="Open Sans"/>
              <a:buNone/>
            </a:pPr>
            <a:r>
              <a:rPr lang="en-GB" sz="1100" b="1" i="0" u="none" strike="noStrike" cap="none" dirty="0">
                <a:solidFill>
                  <a:srgbClr val="22295B"/>
                </a:solidFill>
                <a:latin typeface="Open Sans"/>
                <a:ea typeface="Open Sans"/>
                <a:cs typeface="Open Sans"/>
                <a:sym typeface="Open Sans"/>
              </a:rPr>
              <a:t>RISC-V *</a:t>
            </a:r>
            <a:endParaRPr sz="1100" b="0" i="0" u="none" strike="noStrike" cap="none" dirty="0">
              <a:solidFill>
                <a:srgbClr val="000000"/>
              </a:solidFill>
              <a:latin typeface="Arial"/>
              <a:ea typeface="Arial"/>
              <a:cs typeface="Arial"/>
              <a:sym typeface="Arial"/>
            </a:endParaRPr>
          </a:p>
        </p:txBody>
      </p:sp>
      <p:sp>
        <p:nvSpPr>
          <p:cNvPr id="630" name="Google Shape;630;g30adf175cba_0_0"/>
          <p:cNvSpPr>
            <a:spLocks/>
          </p:cNvSpPr>
          <p:nvPr/>
        </p:nvSpPr>
        <p:spPr>
          <a:xfrm>
            <a:off x="5221677" y="3564574"/>
            <a:ext cx="2454000" cy="315300"/>
          </a:xfrm>
          <a:prstGeom prst="roundRect">
            <a:avLst>
              <a:gd name="adj" fmla="val 16667"/>
            </a:avLst>
          </a:prstGeom>
          <a:noFill/>
          <a:ln w="38100" cap="flat" cmpd="sng">
            <a:solidFill>
              <a:srgbClr val="22295B"/>
            </a:solidFill>
            <a:prstDash val="solid"/>
            <a:round/>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rgbClr val="22295B"/>
              </a:buClr>
              <a:buSzPts val="1100"/>
              <a:buFont typeface="Open Sans"/>
              <a:buNone/>
            </a:pPr>
            <a:r>
              <a:rPr lang="en-GB" sz="1100" b="1" i="0" u="none" strike="noStrike" cap="none" dirty="0">
                <a:solidFill>
                  <a:srgbClr val="22295B"/>
                </a:solidFill>
                <a:latin typeface="Open Sans"/>
                <a:ea typeface="Open Sans"/>
                <a:cs typeface="Open Sans"/>
                <a:sym typeface="Open Sans"/>
              </a:rPr>
              <a:t>IBM Power (8 and 9)</a:t>
            </a:r>
            <a:endParaRPr sz="1100" b="0" i="0" u="none" strike="noStrike" cap="none" dirty="0">
              <a:solidFill>
                <a:srgbClr val="000000"/>
              </a:solidFill>
              <a:latin typeface="Arial"/>
              <a:ea typeface="Arial"/>
              <a:cs typeface="Arial"/>
              <a:sym typeface="Arial"/>
            </a:endParaRPr>
          </a:p>
        </p:txBody>
      </p:sp>
      <p:cxnSp>
        <p:nvCxnSpPr>
          <p:cNvPr id="631" name="Google Shape;631;g30adf175cba_0_0"/>
          <p:cNvCxnSpPr>
            <a:cxnSpLocks/>
            <a:stCxn id="630" idx="1"/>
          </p:cNvCxnSpPr>
          <p:nvPr/>
        </p:nvCxnSpPr>
        <p:spPr>
          <a:xfrm rot="10800000">
            <a:off x="4917777" y="3722224"/>
            <a:ext cx="303900" cy="0"/>
          </a:xfrm>
          <a:prstGeom prst="straightConnector1">
            <a:avLst/>
          </a:prstGeom>
          <a:noFill/>
          <a:ln w="38100" cap="rnd" cmpd="sng">
            <a:solidFill>
              <a:srgbClr val="22295B"/>
            </a:solidFill>
            <a:prstDash val="solid"/>
            <a:round/>
            <a:headEnd type="none" w="sm" len="sm"/>
            <a:tailEnd type="none" w="sm" len="sm"/>
          </a:ln>
        </p:spPr>
      </p:cxnSp>
      <p:sp>
        <p:nvSpPr>
          <p:cNvPr id="632" name="Google Shape;632;g30adf175cba_0_0"/>
          <p:cNvSpPr>
            <a:spLocks/>
          </p:cNvSpPr>
          <p:nvPr/>
        </p:nvSpPr>
        <p:spPr>
          <a:xfrm>
            <a:off x="5178323" y="3996675"/>
            <a:ext cx="1316400" cy="286800"/>
          </a:xfrm>
          <a:prstGeom prst="roundRect">
            <a:avLst>
              <a:gd name="adj" fmla="val 16667"/>
            </a:avLst>
          </a:prstGeom>
          <a:noFill/>
          <a:ln w="38100" cap="flat" cmpd="sng">
            <a:solidFill>
              <a:srgbClr val="22295B"/>
            </a:solidFill>
            <a:prstDash val="solid"/>
            <a:round/>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rgbClr val="22295B"/>
              </a:buClr>
              <a:buSzPts val="1100"/>
              <a:buFont typeface="Open Sans"/>
              <a:buNone/>
            </a:pPr>
            <a:r>
              <a:rPr lang="en-GB" sz="1100" b="1" i="0" u="none" strike="noStrike" cap="none">
                <a:solidFill>
                  <a:srgbClr val="22295B"/>
                </a:solidFill>
                <a:latin typeface="Open Sans"/>
                <a:ea typeface="Open Sans"/>
                <a:cs typeface="Open Sans"/>
                <a:sym typeface="Open Sans"/>
              </a:rPr>
              <a:t>GPU</a:t>
            </a:r>
            <a:endParaRPr sz="1100" b="0" i="0" u="none" strike="noStrike" cap="none">
              <a:solidFill>
                <a:srgbClr val="000000"/>
              </a:solidFill>
              <a:latin typeface="Arial"/>
              <a:ea typeface="Arial"/>
              <a:cs typeface="Arial"/>
              <a:sym typeface="Arial"/>
            </a:endParaRPr>
          </a:p>
        </p:txBody>
      </p:sp>
      <p:sp>
        <p:nvSpPr>
          <p:cNvPr id="633" name="Google Shape;633;g30adf175cba_0_0"/>
          <p:cNvSpPr>
            <a:spLocks/>
          </p:cNvSpPr>
          <p:nvPr/>
        </p:nvSpPr>
        <p:spPr>
          <a:xfrm>
            <a:off x="6594296" y="5321799"/>
            <a:ext cx="1630476" cy="412500"/>
          </a:xfrm>
          <a:prstGeom prst="roundRect">
            <a:avLst>
              <a:gd name="adj" fmla="val 16667"/>
            </a:avLst>
          </a:prstGeom>
          <a:solidFill>
            <a:srgbClr val="22295B"/>
          </a:solidFill>
          <a:ln>
            <a:noFill/>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lt1"/>
              </a:buClr>
              <a:buSzPts val="1000"/>
              <a:buFont typeface="Open Sans"/>
              <a:buNone/>
            </a:pPr>
            <a:r>
              <a:rPr lang="en-GB" sz="1000" u="none" strike="noStrike" cap="none"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Intel GPU Flex 140 and 170, Max 1100</a:t>
            </a:r>
            <a:endParaRPr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Arial"/>
            </a:endParaRPr>
          </a:p>
        </p:txBody>
      </p:sp>
      <p:sp>
        <p:nvSpPr>
          <p:cNvPr id="634" name="Google Shape;634;g30adf175cba_0_0"/>
          <p:cNvSpPr>
            <a:spLocks/>
          </p:cNvSpPr>
          <p:nvPr/>
        </p:nvSpPr>
        <p:spPr>
          <a:xfrm>
            <a:off x="6612374" y="3933825"/>
            <a:ext cx="1613918" cy="412500"/>
          </a:xfrm>
          <a:prstGeom prst="roundRect">
            <a:avLst>
              <a:gd name="adj" fmla="val 16667"/>
            </a:avLst>
          </a:prstGeom>
          <a:solidFill>
            <a:srgbClr val="22295B"/>
          </a:solidFill>
          <a:ln>
            <a:noFill/>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lt1"/>
              </a:buClr>
              <a:buSzPts val="1000"/>
              <a:buFont typeface="Open Sans"/>
              <a:buNone/>
            </a:pPr>
            <a:r>
              <a:rPr lang="en-GB" sz="1000" u="none" strike="noStrike" cap="none"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NVIDIA T4 and L4</a:t>
            </a:r>
            <a:endParaRPr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Arial"/>
            </a:endParaRPr>
          </a:p>
        </p:txBody>
      </p:sp>
      <p:sp>
        <p:nvSpPr>
          <p:cNvPr id="635" name="Google Shape;635;g30adf175cba_0_0"/>
          <p:cNvSpPr>
            <a:spLocks/>
          </p:cNvSpPr>
          <p:nvPr/>
        </p:nvSpPr>
        <p:spPr>
          <a:xfrm>
            <a:off x="6612374" y="4394910"/>
            <a:ext cx="1608217" cy="412500"/>
          </a:xfrm>
          <a:prstGeom prst="roundRect">
            <a:avLst>
              <a:gd name="adj" fmla="val 16667"/>
            </a:avLst>
          </a:prstGeom>
          <a:solidFill>
            <a:srgbClr val="22295B"/>
          </a:solidFill>
          <a:ln>
            <a:noFill/>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lt1"/>
              </a:buClr>
              <a:buSzPts val="1000"/>
              <a:buFont typeface="Open Sans"/>
              <a:buNone/>
            </a:pPr>
            <a:r>
              <a:rPr lang="en-GB" sz="1000" u="none" strike="noStrike" cap="none">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NVIDIA V100, A100, H100**</a:t>
            </a:r>
            <a:endParaRPr sz="1000" u="none" strike="noStrike" cap="none">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Arial"/>
            </a:endParaRPr>
          </a:p>
        </p:txBody>
      </p:sp>
      <p:cxnSp>
        <p:nvCxnSpPr>
          <p:cNvPr id="636" name="Google Shape;636;g30adf175cba_0_0"/>
          <p:cNvCxnSpPr>
            <a:cxnSpLocks/>
          </p:cNvCxnSpPr>
          <p:nvPr/>
        </p:nvCxnSpPr>
        <p:spPr>
          <a:xfrm rot="10800000">
            <a:off x="4917583" y="4113491"/>
            <a:ext cx="234300" cy="0"/>
          </a:xfrm>
          <a:prstGeom prst="straightConnector1">
            <a:avLst/>
          </a:prstGeom>
          <a:noFill/>
          <a:ln w="38100" cap="rnd" cmpd="sng">
            <a:solidFill>
              <a:srgbClr val="22295B"/>
            </a:solidFill>
            <a:prstDash val="solid"/>
            <a:miter lim="8000"/>
            <a:headEnd type="none" w="sm" len="sm"/>
            <a:tailEnd type="none" w="sm" len="sm"/>
          </a:ln>
        </p:spPr>
      </p:cxnSp>
      <p:sp>
        <p:nvSpPr>
          <p:cNvPr id="637" name="Google Shape;637;g30adf175cba_0_0"/>
          <p:cNvSpPr>
            <a:spLocks/>
          </p:cNvSpPr>
          <p:nvPr/>
        </p:nvSpPr>
        <p:spPr>
          <a:xfrm>
            <a:off x="6612374" y="4855994"/>
            <a:ext cx="1613918" cy="412500"/>
          </a:xfrm>
          <a:prstGeom prst="roundRect">
            <a:avLst>
              <a:gd name="adj" fmla="val 16667"/>
            </a:avLst>
          </a:prstGeom>
          <a:solidFill>
            <a:srgbClr val="22295B"/>
          </a:solidFill>
          <a:ln>
            <a:noFill/>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lt1"/>
              </a:buClr>
              <a:buSzPts val="1000"/>
              <a:buFont typeface="Open Sans"/>
              <a:buNone/>
            </a:pPr>
            <a:r>
              <a:rPr lang="en-GB" sz="1000" u="none" strike="noStrike" cap="none">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AMD MI100,  MI210x** </a:t>
            </a:r>
            <a:endParaRPr sz="1000" u="none" strike="noStrike" cap="none">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Arial"/>
            </a:endParaRPr>
          </a:p>
        </p:txBody>
      </p:sp>
      <p:sp>
        <p:nvSpPr>
          <p:cNvPr id="638" name="Google Shape;638;g30adf175cba_0_0"/>
          <p:cNvSpPr>
            <a:spLocks/>
          </p:cNvSpPr>
          <p:nvPr/>
        </p:nvSpPr>
        <p:spPr>
          <a:xfrm>
            <a:off x="5064340" y="5618146"/>
            <a:ext cx="1356600" cy="277500"/>
          </a:xfrm>
          <a:prstGeom prst="roundRect">
            <a:avLst>
              <a:gd name="adj" fmla="val 16667"/>
            </a:avLst>
          </a:prstGeom>
          <a:noFill/>
          <a:ln w="38100" cap="flat" cmpd="sng">
            <a:solidFill>
              <a:srgbClr val="22295B"/>
            </a:solidFill>
            <a:prstDash val="solid"/>
            <a:round/>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rgbClr val="22295B"/>
              </a:buClr>
              <a:buSzPts val="1100"/>
              <a:buFont typeface="Open Sans"/>
              <a:buNone/>
            </a:pPr>
            <a:r>
              <a:rPr lang="en-GB" sz="1100" b="1" i="0" u="none" strike="noStrike" cap="none" dirty="0">
                <a:solidFill>
                  <a:srgbClr val="22295B"/>
                </a:solidFill>
                <a:latin typeface="Open Sans"/>
                <a:ea typeface="Open Sans"/>
                <a:cs typeface="Open Sans"/>
                <a:sym typeface="Open Sans"/>
              </a:rPr>
              <a:t>FPGA</a:t>
            </a:r>
            <a:endParaRPr sz="1100" b="0" i="0" u="none" strike="noStrike" cap="none" dirty="0">
              <a:solidFill>
                <a:srgbClr val="000000"/>
              </a:solidFill>
              <a:latin typeface="Arial"/>
              <a:ea typeface="Arial"/>
              <a:cs typeface="Arial"/>
              <a:sym typeface="Arial"/>
            </a:endParaRPr>
          </a:p>
        </p:txBody>
      </p:sp>
      <p:cxnSp>
        <p:nvCxnSpPr>
          <p:cNvPr id="639" name="Google Shape;639;g30adf175cba_0_0"/>
          <p:cNvCxnSpPr>
            <a:cxnSpLocks/>
          </p:cNvCxnSpPr>
          <p:nvPr/>
        </p:nvCxnSpPr>
        <p:spPr>
          <a:xfrm rot="10800000">
            <a:off x="4924840" y="5788890"/>
            <a:ext cx="139500" cy="0"/>
          </a:xfrm>
          <a:prstGeom prst="straightConnector1">
            <a:avLst/>
          </a:prstGeom>
          <a:noFill/>
          <a:ln w="38100" cap="rnd" cmpd="sng">
            <a:solidFill>
              <a:srgbClr val="22295B"/>
            </a:solidFill>
            <a:prstDash val="solid"/>
            <a:miter lim="8000"/>
            <a:headEnd type="none" w="sm" len="sm"/>
            <a:tailEnd type="none" w="sm" len="sm"/>
          </a:ln>
        </p:spPr>
      </p:cxnSp>
      <p:sp>
        <p:nvSpPr>
          <p:cNvPr id="640" name="Google Shape;640;g30adf175cba_0_0"/>
          <p:cNvSpPr>
            <a:spLocks/>
          </p:cNvSpPr>
          <p:nvPr/>
        </p:nvSpPr>
        <p:spPr>
          <a:xfrm>
            <a:off x="6594296" y="5963413"/>
            <a:ext cx="1577100" cy="309900"/>
          </a:xfrm>
          <a:prstGeom prst="roundRect">
            <a:avLst>
              <a:gd name="adj" fmla="val 16667"/>
            </a:avLst>
          </a:prstGeom>
          <a:solidFill>
            <a:srgbClr val="22295B"/>
          </a:solidFill>
          <a:ln>
            <a:noFill/>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lt1"/>
              </a:buClr>
              <a:buSzPts val="1000"/>
              <a:buFont typeface="Open Sans"/>
              <a:buNone/>
            </a:pPr>
            <a:r>
              <a:rPr lang="en-GB" sz="1000" u="none" strike="noStrike" cap="none"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Xilinx U200</a:t>
            </a:r>
            <a:endParaRPr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Arial"/>
            </a:endParaRPr>
          </a:p>
        </p:txBody>
      </p:sp>
      <p:cxnSp>
        <p:nvCxnSpPr>
          <p:cNvPr id="641" name="Google Shape;641;g30adf175cba_0_0"/>
          <p:cNvCxnSpPr>
            <a:cxnSpLocks/>
          </p:cNvCxnSpPr>
          <p:nvPr/>
        </p:nvCxnSpPr>
        <p:spPr>
          <a:xfrm flipV="1">
            <a:off x="5875934" y="4301871"/>
            <a:ext cx="0" cy="1169400"/>
          </a:xfrm>
          <a:prstGeom prst="straightConnector1">
            <a:avLst/>
          </a:prstGeom>
          <a:noFill/>
          <a:ln w="38100" cap="rnd" cmpd="sng">
            <a:solidFill>
              <a:srgbClr val="22295B"/>
            </a:solidFill>
            <a:prstDash val="solid"/>
            <a:round/>
            <a:headEnd type="none" w="sm" len="sm"/>
            <a:tailEnd type="none" w="sm" len="sm"/>
          </a:ln>
        </p:spPr>
      </p:cxnSp>
      <p:cxnSp>
        <p:nvCxnSpPr>
          <p:cNvPr id="642" name="Google Shape;642;g30adf175cba_0_0"/>
          <p:cNvCxnSpPr>
            <a:cxnSpLocks/>
            <a:stCxn id="635" idx="1"/>
          </p:cNvCxnSpPr>
          <p:nvPr/>
        </p:nvCxnSpPr>
        <p:spPr>
          <a:xfrm flipH="1">
            <a:off x="5893274" y="4601160"/>
            <a:ext cx="719100" cy="4500"/>
          </a:xfrm>
          <a:prstGeom prst="straightConnector1">
            <a:avLst/>
          </a:prstGeom>
          <a:noFill/>
          <a:ln w="38100" cap="rnd" cmpd="sng">
            <a:solidFill>
              <a:srgbClr val="22295B"/>
            </a:solidFill>
            <a:prstDash val="solid"/>
            <a:round/>
            <a:headEnd type="none" w="sm" len="sm"/>
            <a:tailEnd type="none" w="sm" len="sm"/>
          </a:ln>
        </p:spPr>
      </p:cxnSp>
      <p:cxnSp>
        <p:nvCxnSpPr>
          <p:cNvPr id="643" name="Google Shape;643;g30adf175cba_0_0"/>
          <p:cNvCxnSpPr>
            <a:cxnSpLocks/>
            <a:stCxn id="637" idx="1"/>
          </p:cNvCxnSpPr>
          <p:nvPr/>
        </p:nvCxnSpPr>
        <p:spPr>
          <a:xfrm flipH="1">
            <a:off x="5898974" y="5062244"/>
            <a:ext cx="713400" cy="0"/>
          </a:xfrm>
          <a:prstGeom prst="straightConnector1">
            <a:avLst/>
          </a:prstGeom>
          <a:noFill/>
          <a:ln w="38100" cap="rnd" cmpd="sng">
            <a:solidFill>
              <a:srgbClr val="22295B"/>
            </a:solidFill>
            <a:prstDash val="solid"/>
            <a:round/>
            <a:headEnd type="none" w="sm" len="sm"/>
            <a:tailEnd type="none" w="sm" len="sm"/>
          </a:ln>
        </p:spPr>
      </p:cxnSp>
      <p:cxnSp>
        <p:nvCxnSpPr>
          <p:cNvPr id="644" name="Google Shape;644;g30adf175cba_0_0"/>
          <p:cNvCxnSpPr>
            <a:cxnSpLocks/>
          </p:cNvCxnSpPr>
          <p:nvPr/>
        </p:nvCxnSpPr>
        <p:spPr>
          <a:xfrm rot="10800000">
            <a:off x="5881598" y="5471271"/>
            <a:ext cx="748200" cy="6900"/>
          </a:xfrm>
          <a:prstGeom prst="straightConnector1">
            <a:avLst/>
          </a:prstGeom>
          <a:noFill/>
          <a:ln w="38100" cap="rnd" cmpd="sng">
            <a:solidFill>
              <a:srgbClr val="22295B"/>
            </a:solidFill>
            <a:prstDash val="solid"/>
            <a:round/>
            <a:headEnd type="none" w="sm" len="sm"/>
            <a:tailEnd type="none" w="sm" len="sm"/>
          </a:ln>
        </p:spPr>
      </p:cxnSp>
      <p:cxnSp>
        <p:nvCxnSpPr>
          <p:cNvPr id="645" name="Google Shape;645;g30adf175cba_0_0"/>
          <p:cNvCxnSpPr>
            <a:cxnSpLocks/>
            <a:stCxn id="634" idx="1"/>
            <a:endCxn id="632" idx="3"/>
          </p:cNvCxnSpPr>
          <p:nvPr/>
        </p:nvCxnSpPr>
        <p:spPr>
          <a:xfrm flipH="1">
            <a:off x="6494723" y="4140075"/>
            <a:ext cx="117651" cy="0"/>
          </a:xfrm>
          <a:prstGeom prst="straightConnector1">
            <a:avLst/>
          </a:prstGeom>
          <a:noFill/>
          <a:ln w="38100" cap="rnd" cmpd="sng">
            <a:solidFill>
              <a:srgbClr val="22295B"/>
            </a:solidFill>
            <a:prstDash val="solid"/>
            <a:round/>
            <a:headEnd type="none" w="sm" len="sm"/>
            <a:tailEnd type="none" w="sm" len="sm"/>
          </a:ln>
        </p:spPr>
      </p:cxnSp>
      <p:sp>
        <p:nvSpPr>
          <p:cNvPr id="647" name="Google Shape;647;g30adf175cba_0_0"/>
          <p:cNvSpPr>
            <a:spLocks/>
          </p:cNvSpPr>
          <p:nvPr/>
        </p:nvSpPr>
        <p:spPr>
          <a:xfrm>
            <a:off x="2221730" y="4841147"/>
            <a:ext cx="1982100" cy="277500"/>
          </a:xfrm>
          <a:prstGeom prst="roundRect">
            <a:avLst>
              <a:gd name="adj" fmla="val 16667"/>
            </a:avLst>
          </a:prstGeom>
          <a:noFill/>
          <a:ln w="38100" cap="flat" cmpd="sng">
            <a:solidFill>
              <a:srgbClr val="22295B"/>
            </a:solidFill>
            <a:prstDash val="solid"/>
            <a:round/>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rgbClr val="22295B"/>
              </a:buClr>
              <a:buSzPts val="1100"/>
              <a:buFont typeface="Open Sans"/>
              <a:buNone/>
            </a:pPr>
            <a:r>
              <a:rPr lang="en-GB" sz="1100" b="1" i="0" u="none" strike="noStrike" cap="none" dirty="0">
                <a:solidFill>
                  <a:srgbClr val="22295B"/>
                </a:solidFill>
                <a:latin typeface="Open Sans"/>
                <a:ea typeface="Open Sans"/>
                <a:cs typeface="Open Sans"/>
                <a:sym typeface="Open Sans"/>
              </a:rPr>
              <a:t>AI Specialized Hardware*</a:t>
            </a:r>
            <a:endParaRPr sz="1100" b="0" i="0" u="none" strike="noStrike" cap="none" dirty="0">
              <a:solidFill>
                <a:srgbClr val="000000"/>
              </a:solidFill>
              <a:latin typeface="Arial"/>
              <a:ea typeface="Arial"/>
              <a:cs typeface="Arial"/>
              <a:sym typeface="Arial"/>
            </a:endParaRPr>
          </a:p>
        </p:txBody>
      </p:sp>
      <p:cxnSp>
        <p:nvCxnSpPr>
          <p:cNvPr id="648" name="Google Shape;648;g30adf175cba_0_0"/>
          <p:cNvCxnSpPr>
            <a:cxnSpLocks/>
          </p:cNvCxnSpPr>
          <p:nvPr/>
        </p:nvCxnSpPr>
        <p:spPr>
          <a:xfrm>
            <a:off x="4204268" y="4987167"/>
            <a:ext cx="701280" cy="0"/>
          </a:xfrm>
          <a:prstGeom prst="straightConnector1">
            <a:avLst/>
          </a:prstGeom>
          <a:noFill/>
          <a:ln w="38100" cap="rnd" cmpd="sng">
            <a:solidFill>
              <a:srgbClr val="22295B"/>
            </a:solidFill>
            <a:prstDash val="solid"/>
            <a:miter lim="8000"/>
            <a:headEnd type="none" w="sm" len="sm"/>
            <a:tailEnd type="none" w="sm" len="sm"/>
          </a:ln>
        </p:spPr>
      </p:cxnSp>
      <p:sp>
        <p:nvSpPr>
          <p:cNvPr id="649" name="Google Shape;649;g30adf175cba_0_0"/>
          <p:cNvSpPr>
            <a:spLocks/>
          </p:cNvSpPr>
          <p:nvPr/>
        </p:nvSpPr>
        <p:spPr>
          <a:xfrm>
            <a:off x="2421168" y="5259464"/>
            <a:ext cx="1668300" cy="412500"/>
          </a:xfrm>
          <a:prstGeom prst="roundRect">
            <a:avLst>
              <a:gd name="adj" fmla="val 16667"/>
            </a:avLst>
          </a:prstGeom>
          <a:solidFill>
            <a:srgbClr val="22295B"/>
          </a:solidFill>
          <a:ln>
            <a:noFill/>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chemeClr val="lt1"/>
              </a:buClr>
              <a:buSzPts val="1000"/>
              <a:buFont typeface="Open Sans"/>
              <a:buNone/>
            </a:pPr>
            <a:r>
              <a:rPr lang="en-GB" sz="1000" dirty="0" err="1">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GraphCore</a:t>
            </a:r>
            <a:r>
              <a:rPr lang="en-GB" sz="1000"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 </a:t>
            </a:r>
            <a:r>
              <a:rPr lang="en-GB" sz="1000" dirty="0" err="1">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rPr>
              <a:t>Cerabras</a:t>
            </a:r>
            <a:endParaRPr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Arial"/>
            </a:endParaRPr>
          </a:p>
        </p:txBody>
      </p:sp>
      <p:cxnSp>
        <p:nvCxnSpPr>
          <p:cNvPr id="650" name="Google Shape;650;g30adf175cba_0_0"/>
          <p:cNvCxnSpPr>
            <a:cxnSpLocks/>
          </p:cNvCxnSpPr>
          <p:nvPr/>
        </p:nvCxnSpPr>
        <p:spPr>
          <a:xfrm rot="10800000">
            <a:off x="3246678" y="5141106"/>
            <a:ext cx="0" cy="165600"/>
          </a:xfrm>
          <a:prstGeom prst="straightConnector1">
            <a:avLst/>
          </a:prstGeom>
          <a:noFill/>
          <a:ln w="38100" cap="rnd" cmpd="sng">
            <a:solidFill>
              <a:srgbClr val="22295B"/>
            </a:solidFill>
            <a:prstDash val="solid"/>
            <a:round/>
            <a:headEnd type="none" w="sm" len="sm"/>
            <a:tailEnd type="none" w="sm" len="sm"/>
          </a:ln>
        </p:spPr>
      </p:cxnSp>
      <p:sp>
        <p:nvSpPr>
          <p:cNvPr id="652" name="Google Shape;652;g30adf175cba_0_0"/>
          <p:cNvSpPr txBox="1">
            <a:spLocks/>
          </p:cNvSpPr>
          <p:nvPr/>
        </p:nvSpPr>
        <p:spPr>
          <a:xfrm>
            <a:off x="8464540" y="2821743"/>
            <a:ext cx="659100" cy="6684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endParaRPr/>
          </a:p>
        </p:txBody>
      </p:sp>
      <p:cxnSp>
        <p:nvCxnSpPr>
          <p:cNvPr id="653" name="Google Shape;653;g30adf175cba_0_0"/>
          <p:cNvCxnSpPr>
            <a:cxnSpLocks/>
            <a:stCxn id="640" idx="1"/>
          </p:cNvCxnSpPr>
          <p:nvPr/>
        </p:nvCxnSpPr>
        <p:spPr>
          <a:xfrm flipH="1">
            <a:off x="5742640" y="6118363"/>
            <a:ext cx="851656" cy="0"/>
          </a:xfrm>
          <a:prstGeom prst="straightConnector1">
            <a:avLst/>
          </a:prstGeom>
          <a:noFill/>
          <a:ln w="38100" cap="rnd" cmpd="sng">
            <a:solidFill>
              <a:srgbClr val="22295B"/>
            </a:solidFill>
            <a:prstDash val="solid"/>
            <a:round/>
            <a:headEnd type="none" w="sm" len="sm"/>
            <a:tailEnd type="none" w="sm" len="sm"/>
          </a:ln>
        </p:spPr>
      </p:cxnSp>
      <p:cxnSp>
        <p:nvCxnSpPr>
          <p:cNvPr id="654" name="Google Shape;654;g30adf175cba_0_0"/>
          <p:cNvCxnSpPr>
            <a:cxnSpLocks/>
            <a:endCxn id="638" idx="2"/>
          </p:cNvCxnSpPr>
          <p:nvPr/>
        </p:nvCxnSpPr>
        <p:spPr>
          <a:xfrm flipV="1">
            <a:off x="5742640" y="5895646"/>
            <a:ext cx="0" cy="222717"/>
          </a:xfrm>
          <a:prstGeom prst="straightConnector1">
            <a:avLst/>
          </a:prstGeom>
          <a:noFill/>
          <a:ln w="38100" cap="rnd" cmpd="sng">
            <a:solidFill>
              <a:srgbClr val="22295B"/>
            </a:solidFill>
            <a:prstDash val="solid"/>
            <a:round/>
            <a:headEnd type="none" w="sm" len="sm"/>
            <a:tailEnd type="none" w="sm" len="sm"/>
          </a:ln>
        </p:spPr>
      </p:cxnSp>
      <p:sp>
        <p:nvSpPr>
          <p:cNvPr id="4" name="Google Shape;610;g30adf175cba_0_0">
            <a:extLst>
              <a:ext uri="{FF2B5EF4-FFF2-40B4-BE49-F238E27FC236}">
                <a16:creationId xmlns:a16="http://schemas.microsoft.com/office/drawing/2014/main" id="{BBFDF3E9-9C24-C727-E956-0F805CA76E0A}"/>
              </a:ext>
            </a:extLst>
          </p:cNvPr>
          <p:cNvSpPr>
            <a:spLocks/>
          </p:cNvSpPr>
          <p:nvPr/>
        </p:nvSpPr>
        <p:spPr>
          <a:xfrm>
            <a:off x="899377" y="2337663"/>
            <a:ext cx="2542694" cy="315000"/>
          </a:xfrm>
          <a:prstGeom prst="roundRect">
            <a:avLst>
              <a:gd name="adj" fmla="val 16667"/>
            </a:avLst>
          </a:prstGeom>
          <a:noFill/>
          <a:ln w="381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algn="ctr">
              <a:buClr>
                <a:srgbClr val="FFFFFF"/>
              </a:buClr>
              <a:buSzPts val="1800"/>
            </a:pPr>
            <a:r>
              <a:rPr lang="en-GB" sz="1100" b="1" dirty="0">
                <a:solidFill>
                  <a:srgbClr val="0070C0"/>
                </a:solidFill>
                <a:latin typeface="Open Sans"/>
                <a:ea typeface="Open Sans"/>
                <a:cs typeface="Open Sans"/>
                <a:sym typeface="Open Sans"/>
              </a:rPr>
              <a:t>Public Cloud Development access</a:t>
            </a:r>
            <a:endParaRPr lang="en-GB" sz="1100" b="1" dirty="0">
              <a:solidFill>
                <a:srgbClr val="0070C0"/>
              </a:solidFill>
              <a:latin typeface="Open Sans"/>
              <a:ea typeface="Open Sans"/>
              <a:cs typeface="Open Sans"/>
            </a:endParaRPr>
          </a:p>
        </p:txBody>
      </p:sp>
      <p:cxnSp>
        <p:nvCxnSpPr>
          <p:cNvPr id="6" name="Google Shape;612;g30adf175cba_0_0">
            <a:extLst>
              <a:ext uri="{FF2B5EF4-FFF2-40B4-BE49-F238E27FC236}">
                <a16:creationId xmlns:a16="http://schemas.microsoft.com/office/drawing/2014/main" id="{F7CD70C6-E66F-4586-D325-15BD180B3475}"/>
              </a:ext>
            </a:extLst>
          </p:cNvPr>
          <p:cNvCxnSpPr>
            <a:cxnSpLocks/>
          </p:cNvCxnSpPr>
          <p:nvPr/>
        </p:nvCxnSpPr>
        <p:spPr>
          <a:xfrm flipV="1">
            <a:off x="3251448" y="811231"/>
            <a:ext cx="0" cy="1511138"/>
          </a:xfrm>
          <a:prstGeom prst="straightConnector1">
            <a:avLst/>
          </a:prstGeom>
          <a:noFill/>
          <a:ln w="38100" cap="rnd" cmpd="sng">
            <a:solidFill>
              <a:schemeClr val="accent1"/>
            </a:solidFill>
            <a:prstDash val="solid"/>
            <a:miter lim="8000"/>
            <a:headEnd type="none" w="sm" len="sm"/>
            <a:tailEnd type="none" w="sm" len="sm"/>
          </a:ln>
        </p:spPr>
      </p:cxnSp>
      <p:cxnSp>
        <p:nvCxnSpPr>
          <p:cNvPr id="23" name="Google Shape;586;g30adf175cba_0_0">
            <a:extLst>
              <a:ext uri="{FF2B5EF4-FFF2-40B4-BE49-F238E27FC236}">
                <a16:creationId xmlns:a16="http://schemas.microsoft.com/office/drawing/2014/main" id="{C1DB89CC-5DE0-689A-C496-A802E0809768}"/>
              </a:ext>
            </a:extLst>
          </p:cNvPr>
          <p:cNvCxnSpPr>
            <a:cxnSpLocks/>
          </p:cNvCxnSpPr>
          <p:nvPr/>
        </p:nvCxnSpPr>
        <p:spPr>
          <a:xfrm flipH="1">
            <a:off x="4518879" y="3992476"/>
            <a:ext cx="370815" cy="0"/>
          </a:xfrm>
          <a:prstGeom prst="straightConnector1">
            <a:avLst/>
          </a:prstGeom>
          <a:noFill/>
          <a:ln w="38100" cap="rnd" cmpd="sng">
            <a:solidFill>
              <a:srgbClr val="22295B"/>
            </a:solidFill>
            <a:prstDash val="solid"/>
            <a:miter lim="8000"/>
            <a:headEnd type="none" w="sm" len="sm"/>
            <a:tailEnd type="none" w="sm" len="sm"/>
          </a:ln>
        </p:spPr>
      </p:cxnSp>
      <p:sp>
        <p:nvSpPr>
          <p:cNvPr id="25" name="Google Shape;588;g30adf175cba_0_0">
            <a:extLst>
              <a:ext uri="{FF2B5EF4-FFF2-40B4-BE49-F238E27FC236}">
                <a16:creationId xmlns:a16="http://schemas.microsoft.com/office/drawing/2014/main" id="{659AC4EA-D56C-2F1A-A4D1-00C4E3695AB9}"/>
              </a:ext>
            </a:extLst>
          </p:cNvPr>
          <p:cNvSpPr>
            <a:spLocks/>
          </p:cNvSpPr>
          <p:nvPr/>
        </p:nvSpPr>
        <p:spPr>
          <a:xfrm>
            <a:off x="2123003" y="3745268"/>
            <a:ext cx="2392504" cy="436779"/>
          </a:xfrm>
          <a:prstGeom prst="roundRect">
            <a:avLst>
              <a:gd name="adj" fmla="val 16667"/>
            </a:avLst>
          </a:prstGeom>
          <a:noFill/>
          <a:ln w="38100" cap="flat" cmpd="sng">
            <a:solidFill>
              <a:srgbClr val="22295B"/>
            </a:solidFill>
            <a:prstDash val="solid"/>
            <a:miter lim="800000"/>
            <a:headEnd type="none" w="sm" len="sm"/>
            <a:tailEnd type="none" w="sm" len="sm"/>
          </a:ln>
        </p:spPr>
        <p:txBody>
          <a:bodyPr spcFirstLastPara="1" wrap="square" lIns="45700" tIns="45700" rIns="45700" bIns="45700" anchor="ctr" anchorCtr="0">
            <a:noAutofit/>
          </a:bodyPr>
          <a:lstStyle/>
          <a:p>
            <a:pPr algn="ctr">
              <a:buClr>
                <a:srgbClr val="22295B"/>
              </a:buClr>
              <a:buSzPts val="1100"/>
            </a:pPr>
            <a:r>
              <a:rPr lang="en-GB" sz="1100" b="1" dirty="0">
                <a:solidFill>
                  <a:srgbClr val="22295B"/>
                </a:solidFill>
                <a:latin typeface="Open Sans"/>
                <a:ea typeface="Open Sans"/>
                <a:cs typeface="Open Sans"/>
                <a:sym typeface="Open Sans"/>
              </a:rPr>
              <a:t>Networking Switches</a:t>
            </a:r>
            <a:endParaRPr lang="en-GB" sz="1100" b="1" dirty="0">
              <a:solidFill>
                <a:srgbClr val="22295B"/>
              </a:solidFill>
              <a:latin typeface="Open Sans"/>
              <a:ea typeface="Open Sans"/>
              <a:cs typeface="Open Sans"/>
            </a:endParaRPr>
          </a:p>
        </p:txBody>
      </p:sp>
      <p:sp>
        <p:nvSpPr>
          <p:cNvPr id="30" name="Google Shape;594;g30adf175cba_0_0">
            <a:extLst>
              <a:ext uri="{FF2B5EF4-FFF2-40B4-BE49-F238E27FC236}">
                <a16:creationId xmlns:a16="http://schemas.microsoft.com/office/drawing/2014/main" id="{F687DD1C-2253-19A2-D15D-108C07C38E7C}"/>
              </a:ext>
            </a:extLst>
          </p:cNvPr>
          <p:cNvSpPr>
            <a:spLocks/>
          </p:cNvSpPr>
          <p:nvPr/>
        </p:nvSpPr>
        <p:spPr>
          <a:xfrm>
            <a:off x="674392" y="4049832"/>
            <a:ext cx="1212272" cy="351000"/>
          </a:xfrm>
          <a:prstGeom prst="roundRect">
            <a:avLst>
              <a:gd name="adj" fmla="val 16667"/>
            </a:avLst>
          </a:prstGeom>
          <a:solidFill>
            <a:srgbClr val="22295B"/>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FFFFFF"/>
              </a:buClr>
              <a:buSzPts val="1800"/>
              <a:buFont typeface="Calibri"/>
              <a:buNone/>
            </a:pPr>
            <a:r>
              <a:rPr lang="en-GB"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Open Sans"/>
              </a:rPr>
              <a:t>Infini</a:t>
            </a:r>
            <a:r>
              <a:rPr lang="en-GB" sz="1000"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Open Sans"/>
              </a:rPr>
              <a:t>B</a:t>
            </a:r>
            <a:r>
              <a:rPr lang="en-GB"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Open Sans"/>
              </a:rPr>
              <a:t>and</a:t>
            </a:r>
            <a:endParaRPr sz="1000" u="none" strike="noStrike" cap="none" dirty="0">
              <a:solidFill>
                <a:srgbClr val="000000"/>
              </a:solidFill>
              <a:latin typeface="Open Sans Light" panose="020B0306030504020204" pitchFamily="34" charset="0"/>
              <a:ea typeface="Open Sans Light" panose="020B0306030504020204" pitchFamily="34" charset="0"/>
              <a:cs typeface="Open Sans Light" panose="020B0306030504020204" pitchFamily="34" charset="0"/>
              <a:sym typeface="Calibri"/>
            </a:endParaRPr>
          </a:p>
        </p:txBody>
      </p:sp>
      <p:sp>
        <p:nvSpPr>
          <p:cNvPr id="33" name="Google Shape;597;g30adf175cba_0_0">
            <a:extLst>
              <a:ext uri="{FF2B5EF4-FFF2-40B4-BE49-F238E27FC236}">
                <a16:creationId xmlns:a16="http://schemas.microsoft.com/office/drawing/2014/main" id="{87B78F48-2AAD-A4ED-CBD2-D7670BADA961}"/>
              </a:ext>
            </a:extLst>
          </p:cNvPr>
          <p:cNvSpPr>
            <a:spLocks/>
          </p:cNvSpPr>
          <p:nvPr/>
        </p:nvSpPr>
        <p:spPr>
          <a:xfrm>
            <a:off x="686478" y="4521709"/>
            <a:ext cx="1220645" cy="351000"/>
          </a:xfrm>
          <a:prstGeom prst="roundRect">
            <a:avLst>
              <a:gd name="adj" fmla="val 16667"/>
            </a:avLst>
          </a:prstGeom>
          <a:solidFill>
            <a:srgbClr val="22295B"/>
          </a:solid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FFFFFF"/>
              </a:buClr>
              <a:buSzPts val="1800"/>
              <a:buFont typeface="Calibri"/>
              <a:buNone/>
            </a:pPr>
            <a:r>
              <a:rPr lang="en-GB"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Open Sans"/>
              </a:rPr>
              <a:t>Omni-Path</a:t>
            </a:r>
            <a:endParaRPr sz="1000" u="none" strike="noStrike" cap="none" dirty="0">
              <a:solidFill>
                <a:srgbClr val="000000"/>
              </a:solidFill>
              <a:latin typeface="Open Sans Light" panose="020B0306030504020204" pitchFamily="34" charset="0"/>
              <a:ea typeface="Open Sans Light" panose="020B0306030504020204" pitchFamily="34" charset="0"/>
              <a:cs typeface="Open Sans Light" panose="020B0306030504020204" pitchFamily="34" charset="0"/>
              <a:sym typeface="Calibri"/>
            </a:endParaRPr>
          </a:p>
        </p:txBody>
      </p:sp>
      <p:cxnSp>
        <p:nvCxnSpPr>
          <p:cNvPr id="37" name="Google Shape;590;g30adf175cba_0_0">
            <a:extLst>
              <a:ext uri="{FF2B5EF4-FFF2-40B4-BE49-F238E27FC236}">
                <a16:creationId xmlns:a16="http://schemas.microsoft.com/office/drawing/2014/main" id="{BEDD1ABA-DDFF-4135-CE61-E282F5D28184}"/>
              </a:ext>
            </a:extLst>
          </p:cNvPr>
          <p:cNvCxnSpPr>
            <a:cxnSpLocks/>
          </p:cNvCxnSpPr>
          <p:nvPr/>
        </p:nvCxnSpPr>
        <p:spPr>
          <a:xfrm flipH="1" flipV="1">
            <a:off x="2123004" y="4079055"/>
            <a:ext cx="2782" cy="612620"/>
          </a:xfrm>
          <a:prstGeom prst="straightConnector1">
            <a:avLst/>
          </a:prstGeom>
          <a:noFill/>
          <a:ln w="38100" cap="rnd" cmpd="sng">
            <a:solidFill>
              <a:srgbClr val="22295B"/>
            </a:solidFill>
            <a:prstDash val="solid"/>
            <a:miter lim="8000"/>
            <a:headEnd type="none" w="sm" len="sm"/>
            <a:tailEnd type="none" w="sm" len="sm"/>
          </a:ln>
        </p:spPr>
      </p:cxnSp>
      <p:cxnSp>
        <p:nvCxnSpPr>
          <p:cNvPr id="38" name="Google Shape;591;g30adf175cba_0_0">
            <a:extLst>
              <a:ext uri="{FF2B5EF4-FFF2-40B4-BE49-F238E27FC236}">
                <a16:creationId xmlns:a16="http://schemas.microsoft.com/office/drawing/2014/main" id="{44930ED2-65B1-B0EA-4660-375ACE109783}"/>
              </a:ext>
            </a:extLst>
          </p:cNvPr>
          <p:cNvCxnSpPr>
            <a:cxnSpLocks/>
          </p:cNvCxnSpPr>
          <p:nvPr/>
        </p:nvCxnSpPr>
        <p:spPr>
          <a:xfrm flipH="1">
            <a:off x="1881972" y="4277770"/>
            <a:ext cx="241031" cy="0"/>
          </a:xfrm>
          <a:prstGeom prst="straightConnector1">
            <a:avLst/>
          </a:prstGeom>
          <a:noFill/>
          <a:ln w="38100" cap="rnd" cmpd="sng">
            <a:solidFill>
              <a:srgbClr val="22295B"/>
            </a:solidFill>
            <a:prstDash val="solid"/>
            <a:miter lim="8000"/>
            <a:headEnd type="none" w="sm" len="sm"/>
            <a:tailEnd type="none" w="sm" len="sm"/>
          </a:ln>
        </p:spPr>
      </p:cxnSp>
      <p:cxnSp>
        <p:nvCxnSpPr>
          <p:cNvPr id="39" name="Google Shape;592;g30adf175cba_0_0">
            <a:extLst>
              <a:ext uri="{FF2B5EF4-FFF2-40B4-BE49-F238E27FC236}">
                <a16:creationId xmlns:a16="http://schemas.microsoft.com/office/drawing/2014/main" id="{67772456-544E-7855-180B-3ADA13EFD7B5}"/>
              </a:ext>
            </a:extLst>
          </p:cNvPr>
          <p:cNvCxnSpPr>
            <a:cxnSpLocks/>
          </p:cNvCxnSpPr>
          <p:nvPr/>
        </p:nvCxnSpPr>
        <p:spPr>
          <a:xfrm flipH="1">
            <a:off x="1878085" y="4697230"/>
            <a:ext cx="244918" cy="0"/>
          </a:xfrm>
          <a:prstGeom prst="straightConnector1">
            <a:avLst/>
          </a:prstGeom>
          <a:noFill/>
          <a:ln w="38100" cap="rnd" cmpd="sng">
            <a:solidFill>
              <a:srgbClr val="22295B"/>
            </a:solidFill>
            <a:prstDash val="solid"/>
            <a:miter lim="8000"/>
            <a:headEnd type="none" w="sm" len="sm"/>
            <a:tailEnd type="none" w="sm" len="sm"/>
          </a:ln>
        </p:spPr>
      </p:cxnSp>
      <p:sp>
        <p:nvSpPr>
          <p:cNvPr id="8" name="Google Shape;594;g30adf175cba_0_0">
            <a:extLst>
              <a:ext uri="{FF2B5EF4-FFF2-40B4-BE49-F238E27FC236}">
                <a16:creationId xmlns:a16="http://schemas.microsoft.com/office/drawing/2014/main" id="{84883371-37D1-BA09-B88B-716372D036EA}"/>
              </a:ext>
            </a:extLst>
          </p:cNvPr>
          <p:cNvSpPr>
            <a:spLocks/>
          </p:cNvSpPr>
          <p:nvPr/>
        </p:nvSpPr>
        <p:spPr>
          <a:xfrm>
            <a:off x="477485" y="2824885"/>
            <a:ext cx="2052800" cy="351000"/>
          </a:xfrm>
          <a:prstGeom prst="roundRect">
            <a:avLst>
              <a:gd name="adj" fmla="val 16667"/>
            </a:avLst>
          </a:prstGeom>
          <a:solidFill>
            <a:srgbClr val="0070C0"/>
          </a:solidFill>
          <a:ln>
            <a:noFill/>
          </a:ln>
        </p:spPr>
        <p:txBody>
          <a:bodyPr spcFirstLastPara="1" wrap="square" lIns="45700" tIns="45700" rIns="45700" bIns="45700" anchor="ctr" anchorCtr="0">
            <a:noAutofit/>
          </a:bodyPr>
          <a:lstStyle/>
          <a:p>
            <a:pPr algn="ctr">
              <a:lnSpc>
                <a:spcPct val="90000"/>
              </a:lnSpc>
              <a:buClr>
                <a:srgbClr val="FFFFFF"/>
              </a:buClr>
              <a:buSzPts val="1800"/>
            </a:pPr>
            <a:r>
              <a:rPr lang="en-GB" sz="1000"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Open Sans"/>
              </a:rPr>
              <a:t>CERN Cloud Operating Model </a:t>
            </a:r>
            <a:endParaRPr lang="en-GB" sz="1000" u="none" strike="noStrike" cap="none"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Open Sans"/>
            </a:endParaRPr>
          </a:p>
        </p:txBody>
      </p:sp>
      <p:cxnSp>
        <p:nvCxnSpPr>
          <p:cNvPr id="10" name="Google Shape;626;g30adf175cba_0_0">
            <a:extLst>
              <a:ext uri="{FF2B5EF4-FFF2-40B4-BE49-F238E27FC236}">
                <a16:creationId xmlns:a16="http://schemas.microsoft.com/office/drawing/2014/main" id="{0E5B8768-8347-D6CF-59A0-C3EFC9112969}"/>
              </a:ext>
            </a:extLst>
          </p:cNvPr>
          <p:cNvCxnSpPr>
            <a:cxnSpLocks/>
          </p:cNvCxnSpPr>
          <p:nvPr/>
        </p:nvCxnSpPr>
        <p:spPr>
          <a:xfrm rot="10800000">
            <a:off x="1848256" y="2652663"/>
            <a:ext cx="0" cy="165600"/>
          </a:xfrm>
          <a:prstGeom prst="straightConnector1">
            <a:avLst/>
          </a:prstGeom>
          <a:noFill/>
          <a:ln w="38100" cap="rnd" cmpd="sng">
            <a:solidFill>
              <a:srgbClr val="0070C0"/>
            </a:solidFill>
            <a:prstDash val="solid"/>
            <a:round/>
            <a:headEnd type="none" w="sm" len="sm"/>
            <a:tailEnd type="none" w="sm" len="sm"/>
          </a:ln>
        </p:spPr>
      </p:cxnSp>
      <p:cxnSp>
        <p:nvCxnSpPr>
          <p:cNvPr id="19" name="Google Shape;584;g30adf175cba_0_0">
            <a:extLst>
              <a:ext uri="{FF2B5EF4-FFF2-40B4-BE49-F238E27FC236}">
                <a16:creationId xmlns:a16="http://schemas.microsoft.com/office/drawing/2014/main" id="{FD1BE397-2BC6-C110-81B8-3E6F9D05A0A5}"/>
              </a:ext>
            </a:extLst>
          </p:cNvPr>
          <p:cNvCxnSpPr>
            <a:cxnSpLocks/>
            <a:stCxn id="625" idx="1"/>
          </p:cNvCxnSpPr>
          <p:nvPr/>
        </p:nvCxnSpPr>
        <p:spPr>
          <a:xfrm flipH="1">
            <a:off x="4927273" y="2566102"/>
            <a:ext cx="289310" cy="0"/>
          </a:xfrm>
          <a:prstGeom prst="straightConnector1">
            <a:avLst/>
          </a:prstGeom>
          <a:noFill/>
          <a:ln w="38100" cap="rnd" cmpd="sng">
            <a:solidFill>
              <a:srgbClr val="22295B"/>
            </a:solidFill>
            <a:prstDash val="solid"/>
            <a:miter lim="8000"/>
            <a:headEnd type="none" w="sm" len="sm"/>
            <a:tailEnd type="none" w="sm" len="sm"/>
          </a:ln>
        </p:spPr>
      </p:cxnSp>
      <p:grpSp>
        <p:nvGrpSpPr>
          <p:cNvPr id="61" name="Group 60">
            <a:extLst>
              <a:ext uri="{FF2B5EF4-FFF2-40B4-BE49-F238E27FC236}">
                <a16:creationId xmlns:a16="http://schemas.microsoft.com/office/drawing/2014/main" id="{78159BE0-1243-FC38-05A0-044F1A3CB338}"/>
              </a:ext>
            </a:extLst>
          </p:cNvPr>
          <p:cNvGrpSpPr/>
          <p:nvPr/>
        </p:nvGrpSpPr>
        <p:grpSpPr>
          <a:xfrm>
            <a:off x="8930128" y="2020595"/>
            <a:ext cx="2817672" cy="2116743"/>
            <a:chOff x="9501664" y="1407639"/>
            <a:chExt cx="2817672" cy="2116743"/>
          </a:xfrm>
        </p:grpSpPr>
        <p:cxnSp>
          <p:nvCxnSpPr>
            <p:cNvPr id="11" name="Straight Connector 10">
              <a:extLst>
                <a:ext uri="{FF2B5EF4-FFF2-40B4-BE49-F238E27FC236}">
                  <a16:creationId xmlns:a16="http://schemas.microsoft.com/office/drawing/2014/main" id="{61F8D5D6-5580-0D52-A52A-B6C6BB3674FA}"/>
                </a:ext>
              </a:extLst>
            </p:cNvPr>
            <p:cNvCxnSpPr>
              <a:cxnSpLocks/>
            </p:cNvCxnSpPr>
            <p:nvPr/>
          </p:nvCxnSpPr>
          <p:spPr>
            <a:xfrm>
              <a:off x="9501664" y="1407639"/>
              <a:ext cx="0" cy="400758"/>
            </a:xfrm>
            <a:prstGeom prst="line">
              <a:avLst/>
            </a:prstGeom>
            <a:ln w="38100" cap="rnd">
              <a:solidFill>
                <a:srgbClr val="39408F"/>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2603CA4-B9E2-1E34-9BB2-55B7E6CC0874}"/>
                </a:ext>
              </a:extLst>
            </p:cNvPr>
            <p:cNvSpPr txBox="1"/>
            <p:nvPr/>
          </p:nvSpPr>
          <p:spPr>
            <a:xfrm>
              <a:off x="9544463" y="1455722"/>
              <a:ext cx="2479516" cy="276999"/>
            </a:xfrm>
            <a:prstGeom prst="rect">
              <a:avLst/>
            </a:prstGeom>
            <a:noFill/>
          </p:spPr>
          <p:txBody>
            <a:bodyPr wrap="square" rtlCol="0" anchor="ctr">
              <a:spAutoFit/>
            </a:bodyPr>
            <a:lstStyle/>
            <a:p>
              <a:r>
                <a:rPr lang="en-GB" sz="12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100+ users &amp; 290+ accounts</a:t>
              </a:r>
            </a:p>
          </p:txBody>
        </p:sp>
        <p:cxnSp>
          <p:nvCxnSpPr>
            <p:cNvPr id="13" name="Straight Connector 12">
              <a:extLst>
                <a:ext uri="{FF2B5EF4-FFF2-40B4-BE49-F238E27FC236}">
                  <a16:creationId xmlns:a16="http://schemas.microsoft.com/office/drawing/2014/main" id="{A918F363-5D40-463C-8D62-412DBCA56A73}"/>
                </a:ext>
              </a:extLst>
            </p:cNvPr>
            <p:cNvCxnSpPr>
              <a:cxnSpLocks/>
            </p:cNvCxnSpPr>
            <p:nvPr/>
          </p:nvCxnSpPr>
          <p:spPr>
            <a:xfrm>
              <a:off x="9502126" y="2474762"/>
              <a:ext cx="0" cy="505486"/>
            </a:xfrm>
            <a:prstGeom prst="line">
              <a:avLst/>
            </a:prstGeom>
            <a:ln w="38100" cap="rnd">
              <a:solidFill>
                <a:srgbClr val="39408F"/>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B6EDD5B-36ED-717F-5C31-5F2CDB8BFC2B}"/>
                </a:ext>
              </a:extLst>
            </p:cNvPr>
            <p:cNvSpPr txBox="1"/>
            <p:nvPr/>
          </p:nvSpPr>
          <p:spPr>
            <a:xfrm>
              <a:off x="9547263" y="2490241"/>
              <a:ext cx="2772073" cy="461665"/>
            </a:xfrm>
            <a:prstGeom prst="rect">
              <a:avLst/>
            </a:prstGeom>
            <a:noFill/>
          </p:spPr>
          <p:txBody>
            <a:bodyPr wrap="square" rtlCol="0" anchor="ctr">
              <a:spAutoFit/>
            </a:bodyPr>
            <a:lstStyle/>
            <a:p>
              <a:r>
                <a:rPr lang="en-GB" sz="12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Used by ATLAS, CMS, </a:t>
              </a:r>
              <a:r>
                <a:rPr lang="en-GB" sz="1200" dirty="0" err="1">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LHCb</a:t>
              </a:r>
              <a:r>
                <a:rPr lang="en-GB" sz="12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 QTI, openlab, CERN EP, IT, ATS</a:t>
              </a:r>
            </a:p>
          </p:txBody>
        </p:sp>
        <p:cxnSp>
          <p:nvCxnSpPr>
            <p:cNvPr id="15" name="Straight Connector 14">
              <a:extLst>
                <a:ext uri="{FF2B5EF4-FFF2-40B4-BE49-F238E27FC236}">
                  <a16:creationId xmlns:a16="http://schemas.microsoft.com/office/drawing/2014/main" id="{8DD79F14-62C5-B0EE-57C2-8422999F4809}"/>
                </a:ext>
              </a:extLst>
            </p:cNvPr>
            <p:cNvCxnSpPr>
              <a:cxnSpLocks/>
            </p:cNvCxnSpPr>
            <p:nvPr/>
          </p:nvCxnSpPr>
          <p:spPr>
            <a:xfrm>
              <a:off x="9501664" y="1938813"/>
              <a:ext cx="0" cy="400758"/>
            </a:xfrm>
            <a:prstGeom prst="line">
              <a:avLst/>
            </a:prstGeom>
            <a:ln w="38100" cap="rnd">
              <a:solidFill>
                <a:srgbClr val="39408F"/>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7E98F86-E93A-6AE7-61E7-456E701BB6B1}"/>
                </a:ext>
              </a:extLst>
            </p:cNvPr>
            <p:cNvSpPr txBox="1"/>
            <p:nvPr/>
          </p:nvSpPr>
          <p:spPr>
            <a:xfrm>
              <a:off x="9544462" y="1986896"/>
              <a:ext cx="2739667" cy="276999"/>
            </a:xfrm>
            <a:prstGeom prst="rect">
              <a:avLst/>
            </a:prstGeom>
            <a:noFill/>
          </p:spPr>
          <p:txBody>
            <a:bodyPr wrap="square" rtlCol="0" anchor="ctr">
              <a:spAutoFit/>
            </a:bodyPr>
            <a:lstStyle/>
            <a:p>
              <a:r>
                <a:rPr lang="en-GB" sz="12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~95 systems, mostly bare-metal</a:t>
              </a:r>
            </a:p>
          </p:txBody>
        </p:sp>
        <p:cxnSp>
          <p:nvCxnSpPr>
            <p:cNvPr id="17" name="Straight Connector 16">
              <a:extLst>
                <a:ext uri="{FF2B5EF4-FFF2-40B4-BE49-F238E27FC236}">
                  <a16:creationId xmlns:a16="http://schemas.microsoft.com/office/drawing/2014/main" id="{A4ED80AC-4E7F-1F75-2694-FE642775B860}"/>
                </a:ext>
              </a:extLst>
            </p:cNvPr>
            <p:cNvCxnSpPr>
              <a:cxnSpLocks/>
            </p:cNvCxnSpPr>
            <p:nvPr/>
          </p:nvCxnSpPr>
          <p:spPr>
            <a:xfrm>
              <a:off x="9501664" y="3123624"/>
              <a:ext cx="0" cy="400758"/>
            </a:xfrm>
            <a:prstGeom prst="line">
              <a:avLst/>
            </a:prstGeom>
            <a:ln w="38100" cap="rnd">
              <a:solidFill>
                <a:srgbClr val="39408F"/>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43C8F0D-FF4A-F0F3-560C-EECB407429AA}"/>
                </a:ext>
              </a:extLst>
            </p:cNvPr>
            <p:cNvSpPr txBox="1"/>
            <p:nvPr/>
          </p:nvSpPr>
          <p:spPr>
            <a:xfrm>
              <a:off x="9544462" y="3171707"/>
              <a:ext cx="2739667" cy="276999"/>
            </a:xfrm>
            <a:prstGeom prst="rect">
              <a:avLst/>
            </a:prstGeom>
            <a:noFill/>
          </p:spPr>
          <p:txBody>
            <a:bodyPr wrap="square" rtlCol="0" anchor="ctr">
              <a:spAutoFit/>
            </a:bodyPr>
            <a:lstStyle/>
            <a:p>
              <a:r>
                <a:rPr lang="en-GB" sz="1200"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~200 tickets handled p/a</a:t>
              </a:r>
            </a:p>
          </p:txBody>
        </p:sp>
      </p:grpSp>
      <p:grpSp>
        <p:nvGrpSpPr>
          <p:cNvPr id="60" name="Group 59">
            <a:extLst>
              <a:ext uri="{FF2B5EF4-FFF2-40B4-BE49-F238E27FC236}">
                <a16:creationId xmlns:a16="http://schemas.microsoft.com/office/drawing/2014/main" id="{4369BAEE-FD29-A0E0-8081-C9982C637E60}"/>
              </a:ext>
            </a:extLst>
          </p:cNvPr>
          <p:cNvGrpSpPr/>
          <p:nvPr/>
        </p:nvGrpSpPr>
        <p:grpSpPr>
          <a:xfrm>
            <a:off x="8582632" y="5543024"/>
            <a:ext cx="1986033" cy="391059"/>
            <a:chOff x="9982623" y="5337061"/>
            <a:chExt cx="1986033" cy="391059"/>
          </a:xfrm>
        </p:grpSpPr>
        <p:sp>
          <p:nvSpPr>
            <p:cNvPr id="20" name="TextBox 19">
              <a:extLst>
                <a:ext uri="{FF2B5EF4-FFF2-40B4-BE49-F238E27FC236}">
                  <a16:creationId xmlns:a16="http://schemas.microsoft.com/office/drawing/2014/main" id="{B830AF8A-4E75-2BCF-6D17-626CA7ABC99C}"/>
                </a:ext>
              </a:extLst>
            </p:cNvPr>
            <p:cNvSpPr txBox="1"/>
            <p:nvPr/>
          </p:nvSpPr>
          <p:spPr>
            <a:xfrm>
              <a:off x="9982623" y="5409723"/>
              <a:ext cx="1646115" cy="253916"/>
            </a:xfrm>
            <a:prstGeom prst="rect">
              <a:avLst/>
            </a:prstGeom>
            <a:noFill/>
          </p:spPr>
          <p:txBody>
            <a:bodyPr wrap="square" rtlCol="0" anchor="ctr">
              <a:spAutoFit/>
            </a:bodyPr>
            <a:lstStyle/>
            <a:p>
              <a:r>
                <a:rPr lang="en-GB" sz="1050" b="1" dirty="0">
                  <a:solidFill>
                    <a:srgbClr val="002060"/>
                  </a:solidFill>
                  <a:latin typeface="Open Sans SemiBold" panose="020B0606030504020204" pitchFamily="34" charset="0"/>
                  <a:ea typeface="Open Sans SemiBold" panose="020B0606030504020204" pitchFamily="34" charset="0"/>
                  <a:cs typeface="Open Sans SemiBold" panose="020B0606030504020204" pitchFamily="34" charset="0"/>
                </a:rPr>
                <a:t>*Remote access via E4</a:t>
              </a:r>
            </a:p>
          </p:txBody>
        </p:sp>
        <p:pic>
          <p:nvPicPr>
            <p:cNvPr id="21" name="Picture 18" descr="Picture 18">
              <a:extLst>
                <a:ext uri="{FF2B5EF4-FFF2-40B4-BE49-F238E27FC236}">
                  <a16:creationId xmlns:a16="http://schemas.microsoft.com/office/drawing/2014/main" id="{B82ABD37-65C4-634B-0245-9C8974306F65}"/>
                </a:ext>
              </a:extLst>
            </p:cNvPr>
            <p:cNvPicPr>
              <a:picLocks noChangeAspect="1"/>
            </p:cNvPicPr>
            <p:nvPr/>
          </p:nvPicPr>
          <p:blipFill>
            <a:blip r:embed="rId3"/>
            <a:stretch>
              <a:fillRect/>
            </a:stretch>
          </p:blipFill>
          <p:spPr>
            <a:xfrm>
              <a:off x="11577597" y="5337061"/>
              <a:ext cx="391059" cy="391059"/>
            </a:xfrm>
            <a:prstGeom prst="rect">
              <a:avLst/>
            </a:prstGeom>
            <a:ln w="12700">
              <a:miter lim="400000"/>
            </a:ln>
          </p:spPr>
        </p:pic>
      </p:grpSp>
      <p:grpSp>
        <p:nvGrpSpPr>
          <p:cNvPr id="59" name="Group 58">
            <a:extLst>
              <a:ext uri="{FF2B5EF4-FFF2-40B4-BE49-F238E27FC236}">
                <a16:creationId xmlns:a16="http://schemas.microsoft.com/office/drawing/2014/main" id="{969EB168-FFBD-A79B-2914-D8D171156B15}"/>
              </a:ext>
            </a:extLst>
          </p:cNvPr>
          <p:cNvGrpSpPr/>
          <p:nvPr/>
        </p:nvGrpSpPr>
        <p:grpSpPr>
          <a:xfrm>
            <a:off x="8582632" y="5936875"/>
            <a:ext cx="3441347" cy="253916"/>
            <a:chOff x="8582632" y="5936875"/>
            <a:chExt cx="3441347" cy="253916"/>
          </a:xfrm>
        </p:grpSpPr>
        <p:sp>
          <p:nvSpPr>
            <p:cNvPr id="22" name="TextBox 21">
              <a:extLst>
                <a:ext uri="{FF2B5EF4-FFF2-40B4-BE49-F238E27FC236}">
                  <a16:creationId xmlns:a16="http://schemas.microsoft.com/office/drawing/2014/main" id="{CAC966D5-C97F-4C7F-C846-021B7ADFF655}"/>
                </a:ext>
              </a:extLst>
            </p:cNvPr>
            <p:cNvSpPr txBox="1"/>
            <p:nvPr/>
          </p:nvSpPr>
          <p:spPr>
            <a:xfrm>
              <a:off x="8582632" y="5936875"/>
              <a:ext cx="2904582" cy="253916"/>
            </a:xfrm>
            <a:prstGeom prst="rect">
              <a:avLst/>
            </a:prstGeom>
            <a:noFill/>
          </p:spPr>
          <p:txBody>
            <a:bodyPr wrap="square" rtlCol="0" anchor="ctr">
              <a:spAutoFit/>
            </a:bodyPr>
            <a:lstStyle/>
            <a:p>
              <a:r>
                <a:rPr lang="en-GB" sz="1050" b="1" dirty="0">
                  <a:solidFill>
                    <a:srgbClr val="002060"/>
                  </a:solidFill>
                  <a:latin typeface="Open Sans SemiBold" panose="020B0606030504020204" pitchFamily="34" charset="0"/>
                  <a:ea typeface="Open Sans SemiBold" panose="020B0606030504020204" pitchFamily="34" charset="0"/>
                  <a:cs typeface="Open Sans SemiBold" panose="020B0606030504020204" pitchFamily="34" charset="0"/>
                </a:rPr>
                <a:t>**Remote access via Simons Foundation</a:t>
              </a:r>
            </a:p>
          </p:txBody>
        </p:sp>
        <p:pic>
          <p:nvPicPr>
            <p:cNvPr id="27" name="Picture 48" descr="Picture 48">
              <a:extLst>
                <a:ext uri="{FF2B5EF4-FFF2-40B4-BE49-F238E27FC236}">
                  <a16:creationId xmlns:a16="http://schemas.microsoft.com/office/drawing/2014/main" id="{5F893A72-6571-9011-EDDB-D9E4DEA1C383}"/>
                </a:ext>
              </a:extLst>
            </p:cNvPr>
            <p:cNvPicPr>
              <a:picLocks noChangeAspect="1"/>
            </p:cNvPicPr>
            <p:nvPr/>
          </p:nvPicPr>
          <p:blipFill>
            <a:blip r:embed="rId4"/>
            <a:stretch>
              <a:fillRect/>
            </a:stretch>
          </p:blipFill>
          <p:spPr>
            <a:xfrm>
              <a:off x="11339981" y="5946665"/>
              <a:ext cx="683998" cy="225773"/>
            </a:xfrm>
            <a:prstGeom prst="rect">
              <a:avLst/>
            </a:prstGeom>
            <a:ln w="12700">
              <a:miter lim="400000"/>
            </a:ln>
          </p:spPr>
        </p:pic>
      </p:grpSp>
      <p:grpSp>
        <p:nvGrpSpPr>
          <p:cNvPr id="2" name="Group 1">
            <a:extLst>
              <a:ext uri="{FF2B5EF4-FFF2-40B4-BE49-F238E27FC236}">
                <a16:creationId xmlns:a16="http://schemas.microsoft.com/office/drawing/2014/main" id="{50067AE3-9B8C-6E14-5A0B-F2798DF7CF9C}"/>
              </a:ext>
            </a:extLst>
          </p:cNvPr>
          <p:cNvGrpSpPr>
            <a:grpSpLocks/>
          </p:cNvGrpSpPr>
          <p:nvPr/>
        </p:nvGrpSpPr>
        <p:grpSpPr>
          <a:xfrm>
            <a:off x="1281370" y="-17618"/>
            <a:ext cx="9629260" cy="836899"/>
            <a:chOff x="2599119" y="-32675"/>
            <a:chExt cx="9629260" cy="836899"/>
          </a:xfrm>
        </p:grpSpPr>
        <p:sp>
          <p:nvSpPr>
            <p:cNvPr id="581" name="Google Shape;581;g30adf175cba_0_0"/>
            <p:cNvSpPr>
              <a:spLocks/>
            </p:cNvSpPr>
            <p:nvPr/>
          </p:nvSpPr>
          <p:spPr>
            <a:xfrm>
              <a:off x="2599119" y="-32675"/>
              <a:ext cx="9629260" cy="836899"/>
            </a:xfrm>
            <a:prstGeom prst="rect">
              <a:avLst/>
            </a:prstGeom>
            <a:solidFill>
              <a:srgbClr val="22295B"/>
            </a:solidFill>
            <a:ln>
              <a:noFill/>
            </a:ln>
          </p:spPr>
          <p:txBody>
            <a:bodyPr spcFirstLastPara="1" wrap="square" lIns="45700" tIns="45700" rIns="45700" bIns="45700" anchor="ctr" anchorCtr="0">
              <a:noAutofit/>
            </a:bodyPr>
            <a:lstStyle/>
            <a:p>
              <a:pPr>
                <a:buClr>
                  <a:srgbClr val="FFFFFF"/>
                </a:buClr>
                <a:buSzPts val="1800"/>
              </a:pPr>
              <a:r>
                <a:rPr lang="en-GB" sz="2400" b="1" dirty="0">
                  <a:solidFill>
                    <a:srgbClr val="FFFFFF"/>
                  </a:solidFill>
                  <a:latin typeface="Open Sans ExtraBold" panose="020B0606030504020204" pitchFamily="34" charset="0"/>
                  <a:ea typeface="Open Sans ExtraBold" panose="020B0606030504020204" pitchFamily="34" charset="0"/>
                  <a:cs typeface="Open Sans ExtraBold" panose="020B0606030504020204" pitchFamily="34" charset="0"/>
                  <a:sym typeface="Open Sans SemiBold"/>
                </a:rPr>
                <a:t>     </a:t>
              </a:r>
              <a:r>
                <a:rPr lang="en-GB" sz="2400" b="1" u="none" strike="noStrike" cap="none" dirty="0">
                  <a:solidFill>
                    <a:srgbClr val="FFFFFF"/>
                  </a:solidFill>
                  <a:latin typeface="Open Sans ExtraBold" panose="020B0606030504020204" pitchFamily="34" charset="0"/>
                  <a:ea typeface="Open Sans ExtraBold" panose="020B0606030504020204" pitchFamily="34" charset="0"/>
                  <a:cs typeface="Open Sans ExtraBold" panose="020B0606030504020204" pitchFamily="34" charset="0"/>
                  <a:sym typeface="Open Sans SemiBold"/>
                </a:rPr>
                <a:t>Heterogeneous Architecture Testbed: Hardware</a:t>
              </a:r>
              <a:endParaRPr lang="en-GB" sz="2000" b="1" dirty="0">
                <a:latin typeface="Open Sans ExtraBold" panose="020B0606030504020204" pitchFamily="34" charset="0"/>
                <a:ea typeface="Open Sans ExtraBold" panose="020B0606030504020204" pitchFamily="34" charset="0"/>
                <a:cs typeface="Open Sans ExtraBold" panose="020B0606030504020204" pitchFamily="34" charset="0"/>
              </a:endParaRPr>
            </a:p>
          </p:txBody>
        </p:sp>
        <p:pic>
          <p:nvPicPr>
            <p:cNvPr id="651" name="Google Shape;651;g30adf175cba_0_0" descr="LOGO_openlab_white.png"/>
            <p:cNvPicPr preferRelativeResize="0">
              <a:picLocks/>
            </p:cNvPicPr>
            <p:nvPr/>
          </p:nvPicPr>
          <p:blipFill>
            <a:blip r:embed="rId5">
              <a:alphaModFix/>
            </a:blip>
            <a:stretch>
              <a:fillRect/>
            </a:stretch>
          </p:blipFill>
          <p:spPr>
            <a:xfrm>
              <a:off x="10813321" y="186744"/>
              <a:ext cx="1247411" cy="398060"/>
            </a:xfrm>
            <a:prstGeom prst="rect">
              <a:avLst/>
            </a:prstGeom>
            <a:noFill/>
            <a:ln>
              <a:noFill/>
            </a:ln>
          </p:spPr>
        </p:pic>
      </p:grpSp>
      <p:sp>
        <p:nvSpPr>
          <p:cNvPr id="3" name="Google Shape;71;p1">
            <a:extLst>
              <a:ext uri="{FF2B5EF4-FFF2-40B4-BE49-F238E27FC236}">
                <a16:creationId xmlns:a16="http://schemas.microsoft.com/office/drawing/2014/main" id="{09DE0315-E11F-EFFA-34A3-1FDBFE37C37A}"/>
              </a:ext>
            </a:extLst>
          </p:cNvPr>
          <p:cNvSpPr txBox="1"/>
          <p:nvPr/>
        </p:nvSpPr>
        <p:spPr>
          <a:xfrm>
            <a:off x="4734048" y="6408537"/>
            <a:ext cx="2723904" cy="38294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lt1"/>
              </a:buClr>
              <a:buSzPts val="3600"/>
              <a:buFont typeface="Open Sans SemiBold"/>
              <a:buNone/>
            </a:pPr>
            <a:r>
              <a:rPr lang="en-GB"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SemiBold"/>
              </a:rPr>
              <a:t>IT-FTI Group Meeting – December 2024</a:t>
            </a:r>
            <a:endParaRPr sz="100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Open Sans Light"/>
            </a:endParaRPr>
          </a:p>
        </p:txBody>
      </p:sp>
    </p:spTree>
    <p:extLst>
      <p:ext uri="{BB962C8B-B14F-4D97-AF65-F5344CB8AC3E}">
        <p14:creationId xmlns:p14="http://schemas.microsoft.com/office/powerpoint/2010/main" val="2085458"/>
      </p:ext>
    </p:extLst>
  </p:cSld>
  <p:clrMapOvr>
    <a:masterClrMapping/>
  </p:clrMapOvr>
</p:sld>
</file>

<file path=ppt/theme/theme1.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1124</TotalTime>
  <Words>1148</Words>
  <Application>Microsoft Macintosh PowerPoint</Application>
  <PresentationFormat>Widescreen</PresentationFormat>
  <Paragraphs>205</Paragraphs>
  <Slides>10</Slides>
  <Notes>10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10</vt:i4>
      </vt:variant>
    </vt:vector>
  </HeadingPairs>
  <TitlesOfParts>
    <vt:vector size="19" baseType="lpstr">
      <vt:lpstr>Open Sans</vt:lpstr>
      <vt:lpstr>Open Sans SemiBold</vt:lpstr>
      <vt:lpstr>Arial</vt:lpstr>
      <vt:lpstr>Open Sans ExtraBold</vt:lpstr>
      <vt:lpstr>Open Sans Light</vt:lpstr>
      <vt:lpstr>Calibri</vt:lpstr>
      <vt:lpstr>Open Sans SemiBold</vt:lpstr>
      <vt:lpstr>Custom Design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Mariana Velho</dc:creator>
  <cp:lastModifiedBy>Mariana Velho</cp:lastModifiedBy>
  <cp:revision>106</cp:revision>
  <dcterms:created xsi:type="dcterms:W3CDTF">2024-02-16T15:39:04Z</dcterms:created>
  <dcterms:modified xsi:type="dcterms:W3CDTF">2024-12-11T14:29:54Z</dcterms:modified>
</cp:coreProperties>
</file>