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311" r:id="rId3"/>
    <p:sldId id="560" r:id="rId4"/>
    <p:sldId id="285" r:id="rId5"/>
    <p:sldId id="292" r:id="rId6"/>
    <p:sldId id="294" r:id="rId7"/>
    <p:sldId id="310" r:id="rId8"/>
    <p:sldId id="288" r:id="rId9"/>
    <p:sldId id="307" r:id="rId10"/>
    <p:sldId id="566" r:id="rId11"/>
    <p:sldId id="561" r:id="rId12"/>
    <p:sldId id="563" r:id="rId13"/>
    <p:sldId id="564" r:id="rId14"/>
    <p:sldId id="565" r:id="rId15"/>
    <p:sldId id="309" r:id="rId16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2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84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6AD2F1-368F-422A-B6E7-352819FC9D2F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E4E82D58-7497-406B-BF4A-132D220821D0}">
      <dgm:prSet phldrT="[Text]" custT="1"/>
      <dgm:spPr>
        <a:solidFill>
          <a:srgbClr val="0055A0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6985" tIns="6985" rIns="6985" bIns="6985" numCol="1" spcCol="1270" anchor="ctr" anchorCtr="0"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Frontier Technologies</a:t>
          </a:r>
          <a:b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</a:b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and Initiatives</a:t>
          </a:r>
          <a:endParaRPr lang="en-GB" sz="1100" kern="120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2C8D87D1-C516-47CA-9F2E-694E36792CAC}" type="parTrans" cxnId="{5A6638B1-D6CA-43EA-81E2-63695E7F0950}">
      <dgm:prSet/>
      <dgm:spPr/>
      <dgm:t>
        <a:bodyPr/>
        <a:lstStyle/>
        <a:p>
          <a:endParaRPr lang="en-GB" sz="900"/>
        </a:p>
      </dgm:t>
    </dgm:pt>
    <dgm:pt modelId="{7FBEE17A-457E-421E-BE71-A3DCDA7F55BD}" type="sibTrans" cxnId="{5A6638B1-D6CA-43EA-81E2-63695E7F0950}">
      <dgm:prSet/>
      <dgm:spPr/>
      <dgm:t>
        <a:bodyPr/>
        <a:lstStyle/>
        <a:p>
          <a:endParaRPr lang="en-GB" sz="900"/>
        </a:p>
      </dgm:t>
    </dgm:pt>
    <dgm:pt modelId="{298C8EED-0109-48F5-AF74-AD3E6AF9C246}">
      <dgm:prSet phldrT="[Text]" custT="1"/>
      <dgm:spPr>
        <a:solidFill>
          <a:schemeClr val="bg2">
            <a:lumMod val="75000"/>
          </a:scheme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6985" tIns="6985" rIns="6985" bIns="6985" numCol="1" spcCol="1270" anchor="ctr" anchorCtr="0"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Collaborations and Partnerships</a:t>
          </a:r>
          <a:endParaRPr lang="en-GB" sz="1100" kern="1200" dirty="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32F1213F-B25D-41B4-AD69-744F36888B8F}" type="parTrans" cxnId="{A77347A8-C133-4E65-A60B-8A717934032C}">
      <dgm:prSet/>
      <dgm:spPr/>
      <dgm:t>
        <a:bodyPr/>
        <a:lstStyle/>
        <a:p>
          <a:endParaRPr lang="en-GB" sz="900"/>
        </a:p>
      </dgm:t>
    </dgm:pt>
    <dgm:pt modelId="{B8060F50-037F-4F5F-9DC4-B005614BC49E}" type="sibTrans" cxnId="{A77347A8-C133-4E65-A60B-8A717934032C}">
      <dgm:prSet/>
      <dgm:spPr/>
      <dgm:t>
        <a:bodyPr/>
        <a:lstStyle/>
        <a:p>
          <a:endParaRPr lang="en-GB" sz="900"/>
        </a:p>
      </dgm:t>
    </dgm:pt>
    <dgm:pt modelId="{66A5770F-FB34-46F6-AFF7-3C2235394EB6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150" sz="1100"/>
            <a:t>Physics Software Engineering</a:t>
          </a:r>
          <a:endParaRPr lang="en-GB" sz="1100" dirty="0"/>
        </a:p>
      </dgm:t>
    </dgm:pt>
    <dgm:pt modelId="{9F969842-67FB-4D12-8FEA-CC83B8076864}" type="parTrans" cxnId="{4FF7421A-3805-4BE5-A6CD-A69AC7477DCF}">
      <dgm:prSet/>
      <dgm:spPr/>
      <dgm:t>
        <a:bodyPr/>
        <a:lstStyle/>
        <a:p>
          <a:endParaRPr lang="en-GB" sz="900"/>
        </a:p>
      </dgm:t>
    </dgm:pt>
    <dgm:pt modelId="{13CD3FC2-B370-48FD-8BBF-AEE34F12743C}" type="sibTrans" cxnId="{4FF7421A-3805-4BE5-A6CD-A69AC7477DCF}">
      <dgm:prSet/>
      <dgm:spPr/>
      <dgm:t>
        <a:bodyPr/>
        <a:lstStyle/>
        <a:p>
          <a:endParaRPr lang="en-GB" sz="900"/>
        </a:p>
      </dgm:t>
    </dgm:pt>
    <dgm:pt modelId="{C8B63F4B-601C-4E9D-9D4C-2334DAB3E3B7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GB" sz="1100" dirty="0"/>
            <a:t>Computing and Data Science</a:t>
          </a:r>
        </a:p>
      </dgm:t>
    </dgm:pt>
    <dgm:pt modelId="{3B420FD2-2C74-42D7-AA16-718AC03048E5}" type="parTrans" cxnId="{E8E603D6-5654-4C99-A9B1-28DCCE92FC21}">
      <dgm:prSet/>
      <dgm:spPr/>
      <dgm:t>
        <a:bodyPr/>
        <a:lstStyle/>
        <a:p>
          <a:endParaRPr lang="en-GB" sz="900"/>
        </a:p>
      </dgm:t>
    </dgm:pt>
    <dgm:pt modelId="{3CCEDF88-25F9-4828-98A9-A2100317408C}" type="sibTrans" cxnId="{E8E603D6-5654-4C99-A9B1-28DCCE92FC21}">
      <dgm:prSet/>
      <dgm:spPr/>
      <dgm:t>
        <a:bodyPr/>
        <a:lstStyle/>
        <a:p>
          <a:endParaRPr lang="en-GB" sz="900"/>
        </a:p>
      </dgm:t>
    </dgm:pt>
    <dgm:pt modelId="{9EBF6058-66B9-44F7-A5B2-1F5280888A4C}">
      <dgm:prSet phldrT="[Text]" custT="1"/>
      <dgm:spPr>
        <a:solidFill>
          <a:schemeClr val="bg2">
            <a:lumMod val="75000"/>
          </a:scheme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6985" tIns="6985" rIns="6985" bIns="6985" numCol="1" spcCol="1270" anchor="ctr" anchorCtr="0"/>
        <a:lstStyle/>
        <a:p>
          <a:pPr marL="0"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Communications</a:t>
          </a:r>
          <a:b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</a:b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and Outreach</a:t>
          </a:r>
          <a:endParaRPr lang="en-GB" sz="1100" kern="120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36B29FDC-211A-407A-B7BA-FC75A5E6AE63}" type="parTrans" cxnId="{8D8857FC-7F2A-44ED-B661-5520821440C9}">
      <dgm:prSet/>
      <dgm:spPr/>
      <dgm:t>
        <a:bodyPr/>
        <a:lstStyle/>
        <a:p>
          <a:endParaRPr lang="en-GB" sz="1400"/>
        </a:p>
      </dgm:t>
    </dgm:pt>
    <dgm:pt modelId="{7E79178C-8E34-45B7-86D6-8C7C3D4FA709}" type="sibTrans" cxnId="{8D8857FC-7F2A-44ED-B661-5520821440C9}">
      <dgm:prSet/>
      <dgm:spPr/>
      <dgm:t>
        <a:bodyPr/>
        <a:lstStyle/>
        <a:p>
          <a:endParaRPr lang="en-GB" sz="1400"/>
        </a:p>
      </dgm:t>
    </dgm:pt>
    <dgm:pt modelId="{ED77F4B0-FD17-41E7-A123-D97260925B9A}">
      <dgm:prSet phldrT="[Text]" custT="1"/>
      <dgm:spPr>
        <a:solidFill>
          <a:schemeClr val="bg2">
            <a:lumMod val="75000"/>
          </a:scheme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6985" tIns="6985" rIns="6985" bIns="6985" numCol="1" spcCol="1270" anchor="ctr" anchorCtr="0"/>
        <a:lstStyle/>
        <a:p>
          <a:pPr marL="0"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Learning and Education</a:t>
          </a:r>
          <a:endParaRPr lang="en-GB" sz="1100" kern="120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1A152FE6-6A7A-468E-B8E6-345029C71B96}" type="parTrans" cxnId="{AB4BB187-702E-4836-B69B-8E9C03FBF6C0}">
      <dgm:prSet/>
      <dgm:spPr/>
      <dgm:t>
        <a:bodyPr/>
        <a:lstStyle/>
        <a:p>
          <a:endParaRPr lang="en-GB" sz="1400"/>
        </a:p>
      </dgm:t>
    </dgm:pt>
    <dgm:pt modelId="{447632E7-642F-45E0-9734-A73DD849D64E}" type="sibTrans" cxnId="{AB4BB187-702E-4836-B69B-8E9C03FBF6C0}">
      <dgm:prSet/>
      <dgm:spPr/>
      <dgm:t>
        <a:bodyPr/>
        <a:lstStyle/>
        <a:p>
          <a:endParaRPr lang="en-GB" sz="1400"/>
        </a:p>
      </dgm:t>
    </dgm:pt>
    <dgm:pt modelId="{331ADC54-6DCB-4DE8-992A-BD7E14B913EB}">
      <dgm:prSet phldrT="[Text]" custT="1"/>
      <dgm:spPr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6985" tIns="6985" rIns="6985" bIns="6985" numCol="1" spcCol="1270" anchor="ctr" anchorCtr="0"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Technology</a:t>
          </a:r>
          <a:b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</a:b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Infrastructures</a:t>
          </a:r>
          <a:endParaRPr lang="en-GB" sz="1100" kern="1200" dirty="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1153E4F2-0D72-43C0-989A-2C6AC4B0C31F}" type="parTrans" cxnId="{69239D86-5EA8-45EB-AF76-E73EF6EBA95B}">
      <dgm:prSet/>
      <dgm:spPr/>
      <dgm:t>
        <a:bodyPr/>
        <a:lstStyle/>
        <a:p>
          <a:endParaRPr lang="en-GB"/>
        </a:p>
      </dgm:t>
    </dgm:pt>
    <dgm:pt modelId="{569376E5-165B-44AB-BCFD-930AD4504EA3}" type="sibTrans" cxnId="{69239D86-5EA8-45EB-AF76-E73EF6EBA95B}">
      <dgm:prSet/>
      <dgm:spPr/>
      <dgm:t>
        <a:bodyPr/>
        <a:lstStyle/>
        <a:p>
          <a:endParaRPr lang="en-GB"/>
        </a:p>
      </dgm:t>
    </dgm:pt>
    <dgm:pt modelId="{72E92765-DB73-449E-8CAA-2F9F24E7FCEB}" type="pres">
      <dgm:prSet presAssocID="{C96AD2F1-368F-422A-B6E7-352819FC9D2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C6265C3-570C-4145-9422-CB05DFFAC9F5}" type="pres">
      <dgm:prSet presAssocID="{E4E82D58-7497-406B-BF4A-132D220821D0}" presName="hierRoot1" presStyleCnt="0">
        <dgm:presLayoutVars>
          <dgm:hierBranch val="init"/>
        </dgm:presLayoutVars>
      </dgm:prSet>
      <dgm:spPr/>
    </dgm:pt>
    <dgm:pt modelId="{36C9F722-6FD1-42C4-A08D-BA6B0B5129BE}" type="pres">
      <dgm:prSet presAssocID="{E4E82D58-7497-406B-BF4A-132D220821D0}" presName="rootComposite1" presStyleCnt="0"/>
      <dgm:spPr/>
    </dgm:pt>
    <dgm:pt modelId="{08B190B5-F400-4BB3-A978-1C1546461E0D}" type="pres">
      <dgm:prSet presAssocID="{E4E82D58-7497-406B-BF4A-132D220821D0}" presName="rootText1" presStyleLbl="node0" presStyleIdx="0" presStyleCnt="1" custScaleY="91262" custLinFactNeighborX="0" custLinFactNeighborY="755">
        <dgm:presLayoutVars>
          <dgm:chPref val="3"/>
        </dgm:presLayoutVars>
      </dgm:prSet>
      <dgm:spPr>
        <a:xfrm>
          <a:off x="3792735" y="102009"/>
          <a:ext cx="1311397" cy="465828"/>
        </a:xfrm>
        <a:prstGeom prst="rect">
          <a:avLst/>
        </a:prstGeom>
      </dgm:spPr>
    </dgm:pt>
    <dgm:pt modelId="{57BF8631-9925-43C8-950C-383BABDBDA1C}" type="pres">
      <dgm:prSet presAssocID="{E4E82D58-7497-406B-BF4A-132D220821D0}" presName="rootConnector1" presStyleLbl="node1" presStyleIdx="0" presStyleCnt="0"/>
      <dgm:spPr/>
    </dgm:pt>
    <dgm:pt modelId="{1195BFBA-54FB-4FA4-9D96-92EB02930A11}" type="pres">
      <dgm:prSet presAssocID="{E4E82D58-7497-406B-BF4A-132D220821D0}" presName="hierChild2" presStyleCnt="0"/>
      <dgm:spPr/>
    </dgm:pt>
    <dgm:pt modelId="{38729C71-A875-4FF1-AA90-93753D1C8FAF}" type="pres">
      <dgm:prSet presAssocID="{32F1213F-B25D-41B4-AD69-744F36888B8F}" presName="Name37" presStyleLbl="parChTrans1D2" presStyleIdx="0" presStyleCnt="6"/>
      <dgm:spPr/>
    </dgm:pt>
    <dgm:pt modelId="{83E740C1-4749-413B-8B37-4F5F5D9F30ED}" type="pres">
      <dgm:prSet presAssocID="{298C8EED-0109-48F5-AF74-AD3E6AF9C246}" presName="hierRoot2" presStyleCnt="0">
        <dgm:presLayoutVars>
          <dgm:hierBranch val="init"/>
        </dgm:presLayoutVars>
      </dgm:prSet>
      <dgm:spPr/>
    </dgm:pt>
    <dgm:pt modelId="{69C732B5-63C7-477A-B55B-447026077883}" type="pres">
      <dgm:prSet presAssocID="{298C8EED-0109-48F5-AF74-AD3E6AF9C246}" presName="rootComposite" presStyleCnt="0"/>
      <dgm:spPr/>
    </dgm:pt>
    <dgm:pt modelId="{28AE444E-DBB3-4616-83C9-F91744026830}" type="pres">
      <dgm:prSet presAssocID="{298C8EED-0109-48F5-AF74-AD3E6AF9C246}" presName="rootText" presStyleLbl="node2" presStyleIdx="0" presStyleCnt="6" custScaleX="118765" custScaleY="71043" custLinFactNeighborX="-89994" custLinFactNeighborY="-9675">
        <dgm:presLayoutVars>
          <dgm:chPref val="3"/>
        </dgm:presLayoutVars>
      </dgm:prSet>
      <dgm:spPr>
        <a:xfrm>
          <a:off x="0" y="829254"/>
          <a:ext cx="1425883" cy="426468"/>
        </a:xfrm>
        <a:prstGeom prst="rect">
          <a:avLst/>
        </a:prstGeom>
      </dgm:spPr>
    </dgm:pt>
    <dgm:pt modelId="{22209D3F-AFD4-404A-9B5E-BCFC74AA688C}" type="pres">
      <dgm:prSet presAssocID="{298C8EED-0109-48F5-AF74-AD3E6AF9C246}" presName="rootConnector" presStyleLbl="node2" presStyleIdx="0" presStyleCnt="6"/>
      <dgm:spPr/>
    </dgm:pt>
    <dgm:pt modelId="{D8081DD4-48E3-4713-9454-056576FD8F3D}" type="pres">
      <dgm:prSet presAssocID="{298C8EED-0109-48F5-AF74-AD3E6AF9C246}" presName="hierChild4" presStyleCnt="0"/>
      <dgm:spPr/>
    </dgm:pt>
    <dgm:pt modelId="{D8A70053-63C0-4273-B3A6-29D47F0574E3}" type="pres">
      <dgm:prSet presAssocID="{298C8EED-0109-48F5-AF74-AD3E6AF9C246}" presName="hierChild5" presStyleCnt="0"/>
      <dgm:spPr/>
    </dgm:pt>
    <dgm:pt modelId="{DD896440-84A1-44CF-8CDE-46261AC01B97}" type="pres">
      <dgm:prSet presAssocID="{9F969842-67FB-4D12-8FEA-CC83B8076864}" presName="Name37" presStyleLbl="parChTrans1D2" presStyleIdx="1" presStyleCnt="6"/>
      <dgm:spPr/>
    </dgm:pt>
    <dgm:pt modelId="{E76253AD-4BC2-45C3-A3E1-341320E85630}" type="pres">
      <dgm:prSet presAssocID="{66A5770F-FB34-46F6-AFF7-3C2235394EB6}" presName="hierRoot2" presStyleCnt="0">
        <dgm:presLayoutVars>
          <dgm:hierBranch val="init"/>
        </dgm:presLayoutVars>
      </dgm:prSet>
      <dgm:spPr/>
    </dgm:pt>
    <dgm:pt modelId="{904A3927-A36C-430C-A4D5-A4BB63C7B9C2}" type="pres">
      <dgm:prSet presAssocID="{66A5770F-FB34-46F6-AFF7-3C2235394EB6}" presName="rootComposite" presStyleCnt="0"/>
      <dgm:spPr/>
    </dgm:pt>
    <dgm:pt modelId="{6B9C397F-B221-4E7B-BFE9-B9234DCECF96}" type="pres">
      <dgm:prSet presAssocID="{66A5770F-FB34-46F6-AFF7-3C2235394EB6}" presName="rootText" presStyleLbl="node2" presStyleIdx="1" presStyleCnt="6" custScaleX="118765" custScaleY="71043" custLinFactNeighborX="809" custLinFactNeighborY="-10132">
        <dgm:presLayoutVars>
          <dgm:chPref val="3"/>
        </dgm:presLayoutVars>
      </dgm:prSet>
      <dgm:spPr/>
    </dgm:pt>
    <dgm:pt modelId="{904CF289-9DD0-4B17-ADD9-4662D859EDED}" type="pres">
      <dgm:prSet presAssocID="{66A5770F-FB34-46F6-AFF7-3C2235394EB6}" presName="rootConnector" presStyleLbl="node2" presStyleIdx="1" presStyleCnt="6"/>
      <dgm:spPr/>
    </dgm:pt>
    <dgm:pt modelId="{01291363-6B3B-4C73-BE11-9BA8167450DB}" type="pres">
      <dgm:prSet presAssocID="{66A5770F-FB34-46F6-AFF7-3C2235394EB6}" presName="hierChild4" presStyleCnt="0"/>
      <dgm:spPr/>
    </dgm:pt>
    <dgm:pt modelId="{E4C27B34-3561-441C-8D04-8BF67F0885B5}" type="pres">
      <dgm:prSet presAssocID="{66A5770F-FB34-46F6-AFF7-3C2235394EB6}" presName="hierChild5" presStyleCnt="0"/>
      <dgm:spPr/>
    </dgm:pt>
    <dgm:pt modelId="{F35BE22B-196E-4B17-A00E-F98369AB633F}" type="pres">
      <dgm:prSet presAssocID="{3B420FD2-2C74-42D7-AA16-718AC03048E5}" presName="Name37" presStyleLbl="parChTrans1D2" presStyleIdx="2" presStyleCnt="6"/>
      <dgm:spPr/>
    </dgm:pt>
    <dgm:pt modelId="{5C919699-C357-41BA-98F3-4CC9ED95693A}" type="pres">
      <dgm:prSet presAssocID="{C8B63F4B-601C-4E9D-9D4C-2334DAB3E3B7}" presName="hierRoot2" presStyleCnt="0">
        <dgm:presLayoutVars>
          <dgm:hierBranch val="init"/>
        </dgm:presLayoutVars>
      </dgm:prSet>
      <dgm:spPr/>
    </dgm:pt>
    <dgm:pt modelId="{13F8E776-238D-47FA-AD77-B4E327891101}" type="pres">
      <dgm:prSet presAssocID="{C8B63F4B-601C-4E9D-9D4C-2334DAB3E3B7}" presName="rootComposite" presStyleCnt="0"/>
      <dgm:spPr/>
    </dgm:pt>
    <dgm:pt modelId="{36BEB000-C0AA-4697-88F8-983A9542753E}" type="pres">
      <dgm:prSet presAssocID="{C8B63F4B-601C-4E9D-9D4C-2334DAB3E3B7}" presName="rootText" presStyleLbl="node2" presStyleIdx="2" presStyleCnt="6" custScaleX="118765" custScaleY="71043" custLinFactNeighborX="8592" custLinFactNeighborY="-7959">
        <dgm:presLayoutVars>
          <dgm:chPref val="3"/>
        </dgm:presLayoutVars>
      </dgm:prSet>
      <dgm:spPr/>
    </dgm:pt>
    <dgm:pt modelId="{2A24DA66-3466-4248-B44B-686313480A81}" type="pres">
      <dgm:prSet presAssocID="{C8B63F4B-601C-4E9D-9D4C-2334DAB3E3B7}" presName="rootConnector" presStyleLbl="node2" presStyleIdx="2" presStyleCnt="6"/>
      <dgm:spPr/>
    </dgm:pt>
    <dgm:pt modelId="{1DC102C7-C633-46D1-AEBF-34A8F5FB1AC8}" type="pres">
      <dgm:prSet presAssocID="{C8B63F4B-601C-4E9D-9D4C-2334DAB3E3B7}" presName="hierChild4" presStyleCnt="0"/>
      <dgm:spPr/>
    </dgm:pt>
    <dgm:pt modelId="{176CF6AF-9F3C-4A8D-838E-06C1FEFE55C8}" type="pres">
      <dgm:prSet presAssocID="{C8B63F4B-601C-4E9D-9D4C-2334DAB3E3B7}" presName="hierChild5" presStyleCnt="0"/>
      <dgm:spPr/>
    </dgm:pt>
    <dgm:pt modelId="{3E394A52-D56F-4301-8B45-ED7453429589}" type="pres">
      <dgm:prSet presAssocID="{1153E4F2-0D72-43C0-989A-2C6AC4B0C31F}" presName="Name37" presStyleLbl="parChTrans1D2" presStyleIdx="3" presStyleCnt="6"/>
      <dgm:spPr/>
    </dgm:pt>
    <dgm:pt modelId="{BB6082FD-987C-484A-BBAC-DFC014C5048C}" type="pres">
      <dgm:prSet presAssocID="{331ADC54-6DCB-4DE8-992A-BD7E14B913EB}" presName="hierRoot2" presStyleCnt="0">
        <dgm:presLayoutVars>
          <dgm:hierBranch val="init"/>
        </dgm:presLayoutVars>
      </dgm:prSet>
      <dgm:spPr/>
    </dgm:pt>
    <dgm:pt modelId="{53F7A6F6-7A2E-41CB-9769-252D9F3F77C6}" type="pres">
      <dgm:prSet presAssocID="{331ADC54-6DCB-4DE8-992A-BD7E14B913EB}" presName="rootComposite" presStyleCnt="0"/>
      <dgm:spPr/>
    </dgm:pt>
    <dgm:pt modelId="{67635CE3-4C6F-44CB-8109-DE58C9D23B0C}" type="pres">
      <dgm:prSet presAssocID="{331ADC54-6DCB-4DE8-992A-BD7E14B913EB}" presName="rootText" presStyleLbl="node2" presStyleIdx="3" presStyleCnt="6" custScaleX="120381" custScaleY="68812" custLinFactNeighborX="6876" custLinFactNeighborY="-9160">
        <dgm:presLayoutVars>
          <dgm:chPref val="3"/>
        </dgm:presLayoutVars>
      </dgm:prSet>
      <dgm:spPr>
        <a:xfrm>
          <a:off x="5120669" y="832345"/>
          <a:ext cx="1445284" cy="413075"/>
        </a:xfrm>
        <a:prstGeom prst="rect">
          <a:avLst/>
        </a:prstGeom>
      </dgm:spPr>
    </dgm:pt>
    <dgm:pt modelId="{5DE2576F-99C6-49A4-B909-E9916E712445}" type="pres">
      <dgm:prSet presAssocID="{331ADC54-6DCB-4DE8-992A-BD7E14B913EB}" presName="rootConnector" presStyleLbl="node2" presStyleIdx="3" presStyleCnt="6"/>
      <dgm:spPr/>
    </dgm:pt>
    <dgm:pt modelId="{02720F65-B135-4C2C-B3D8-F4210C07F090}" type="pres">
      <dgm:prSet presAssocID="{331ADC54-6DCB-4DE8-992A-BD7E14B913EB}" presName="hierChild4" presStyleCnt="0"/>
      <dgm:spPr/>
    </dgm:pt>
    <dgm:pt modelId="{30D9F895-69C0-4458-A75F-31380A0625BA}" type="pres">
      <dgm:prSet presAssocID="{331ADC54-6DCB-4DE8-992A-BD7E14B913EB}" presName="hierChild5" presStyleCnt="0"/>
      <dgm:spPr/>
    </dgm:pt>
    <dgm:pt modelId="{F830312F-A709-46A7-8F08-4B8A5AB110EE}" type="pres">
      <dgm:prSet presAssocID="{36B29FDC-211A-407A-B7BA-FC75A5E6AE63}" presName="Name37" presStyleLbl="parChTrans1D2" presStyleIdx="4" presStyleCnt="6"/>
      <dgm:spPr/>
    </dgm:pt>
    <dgm:pt modelId="{31445DEF-95DF-43BD-914A-D6F3E0545D86}" type="pres">
      <dgm:prSet presAssocID="{9EBF6058-66B9-44F7-A5B2-1F5280888A4C}" presName="hierRoot2" presStyleCnt="0">
        <dgm:presLayoutVars>
          <dgm:hierBranch val="init"/>
        </dgm:presLayoutVars>
      </dgm:prSet>
      <dgm:spPr/>
    </dgm:pt>
    <dgm:pt modelId="{5EDBE3FB-59F9-41A3-84CB-8B161AFA3C4A}" type="pres">
      <dgm:prSet presAssocID="{9EBF6058-66B9-44F7-A5B2-1F5280888A4C}" presName="rootComposite" presStyleCnt="0"/>
      <dgm:spPr/>
    </dgm:pt>
    <dgm:pt modelId="{9CC5C9AD-34DC-4A28-B7CF-035C42C0B745}" type="pres">
      <dgm:prSet presAssocID="{9EBF6058-66B9-44F7-A5B2-1F5280888A4C}" presName="rootText" presStyleLbl="node2" presStyleIdx="4" presStyleCnt="6" custScaleX="118765" custScaleY="71043" custLinFactNeighborX="6396" custLinFactNeighborY="-9828">
        <dgm:presLayoutVars>
          <dgm:chPref val="3"/>
        </dgm:presLayoutVars>
      </dgm:prSet>
      <dgm:spPr>
        <a:xfrm>
          <a:off x="5516023" y="773838"/>
          <a:ext cx="1557481" cy="465828"/>
        </a:xfrm>
        <a:prstGeom prst="rect">
          <a:avLst/>
        </a:prstGeom>
      </dgm:spPr>
    </dgm:pt>
    <dgm:pt modelId="{08AB308B-F406-473D-804B-8A62A6C17D1D}" type="pres">
      <dgm:prSet presAssocID="{9EBF6058-66B9-44F7-A5B2-1F5280888A4C}" presName="rootConnector" presStyleLbl="node2" presStyleIdx="4" presStyleCnt="6"/>
      <dgm:spPr/>
    </dgm:pt>
    <dgm:pt modelId="{F14C3137-0A37-45F9-B8D2-CC87D91DCDA7}" type="pres">
      <dgm:prSet presAssocID="{9EBF6058-66B9-44F7-A5B2-1F5280888A4C}" presName="hierChild4" presStyleCnt="0"/>
      <dgm:spPr/>
    </dgm:pt>
    <dgm:pt modelId="{180DFE4F-8CE9-4CAE-B1DC-093653C5B1DA}" type="pres">
      <dgm:prSet presAssocID="{9EBF6058-66B9-44F7-A5B2-1F5280888A4C}" presName="hierChild5" presStyleCnt="0"/>
      <dgm:spPr/>
    </dgm:pt>
    <dgm:pt modelId="{C329F944-C606-42FF-9E54-A557880EA514}" type="pres">
      <dgm:prSet presAssocID="{1A152FE6-6A7A-468E-B8E6-345029C71B96}" presName="Name37" presStyleLbl="parChTrans1D2" presStyleIdx="5" presStyleCnt="6"/>
      <dgm:spPr/>
    </dgm:pt>
    <dgm:pt modelId="{72446F3F-770C-479A-9D2A-9F6FC3FCDFDB}" type="pres">
      <dgm:prSet presAssocID="{ED77F4B0-FD17-41E7-A123-D97260925B9A}" presName="hierRoot2" presStyleCnt="0">
        <dgm:presLayoutVars>
          <dgm:hierBranch val="init"/>
        </dgm:presLayoutVars>
      </dgm:prSet>
      <dgm:spPr/>
    </dgm:pt>
    <dgm:pt modelId="{4D9066FB-0B69-4D2E-9BEB-10D13CF5D0D7}" type="pres">
      <dgm:prSet presAssocID="{ED77F4B0-FD17-41E7-A123-D97260925B9A}" presName="rootComposite" presStyleCnt="0"/>
      <dgm:spPr/>
    </dgm:pt>
    <dgm:pt modelId="{972469F8-2A7E-457A-908F-16637E128D86}" type="pres">
      <dgm:prSet presAssocID="{ED77F4B0-FD17-41E7-A123-D97260925B9A}" presName="rootText" presStyleLbl="node2" presStyleIdx="5" presStyleCnt="6" custScaleX="135863" custScaleY="71043" custLinFactNeighborX="555" custLinFactNeighborY="-9651">
        <dgm:presLayoutVars>
          <dgm:chPref val="3"/>
        </dgm:presLayoutVars>
      </dgm:prSet>
      <dgm:spPr>
        <a:xfrm>
          <a:off x="7339386" y="774999"/>
          <a:ext cx="1557481" cy="465828"/>
        </a:xfrm>
        <a:prstGeom prst="rect">
          <a:avLst/>
        </a:prstGeom>
      </dgm:spPr>
    </dgm:pt>
    <dgm:pt modelId="{BE251D82-079E-45FA-BFF5-3CF1BDF126B5}" type="pres">
      <dgm:prSet presAssocID="{ED77F4B0-FD17-41E7-A123-D97260925B9A}" presName="rootConnector" presStyleLbl="node2" presStyleIdx="5" presStyleCnt="6"/>
      <dgm:spPr/>
    </dgm:pt>
    <dgm:pt modelId="{8B756219-C970-46BE-B37A-56D838CAA01A}" type="pres">
      <dgm:prSet presAssocID="{ED77F4B0-FD17-41E7-A123-D97260925B9A}" presName="hierChild4" presStyleCnt="0"/>
      <dgm:spPr/>
    </dgm:pt>
    <dgm:pt modelId="{2B859E39-688A-476C-B82F-C092D42F2279}" type="pres">
      <dgm:prSet presAssocID="{ED77F4B0-FD17-41E7-A123-D97260925B9A}" presName="hierChild5" presStyleCnt="0"/>
      <dgm:spPr/>
    </dgm:pt>
    <dgm:pt modelId="{B64BA38C-B315-4933-B520-87C9997E519C}" type="pres">
      <dgm:prSet presAssocID="{E4E82D58-7497-406B-BF4A-132D220821D0}" presName="hierChild3" presStyleCnt="0"/>
      <dgm:spPr/>
    </dgm:pt>
  </dgm:ptLst>
  <dgm:cxnLst>
    <dgm:cxn modelId="{8E3D0F01-EAE8-4008-BA58-8C4A486742E2}" type="presOf" srcId="{C8B63F4B-601C-4E9D-9D4C-2334DAB3E3B7}" destId="{36BEB000-C0AA-4697-88F8-983A9542753E}" srcOrd="0" destOrd="0" presId="urn:microsoft.com/office/officeart/2005/8/layout/orgChart1"/>
    <dgm:cxn modelId="{C6E39403-D1CE-4FC5-9E8E-9BB985FE9FF5}" type="presOf" srcId="{298C8EED-0109-48F5-AF74-AD3E6AF9C246}" destId="{22209D3F-AFD4-404A-9B5E-BCFC74AA688C}" srcOrd="1" destOrd="0" presId="urn:microsoft.com/office/officeart/2005/8/layout/orgChart1"/>
    <dgm:cxn modelId="{25208F11-BE0F-4675-8C73-0865B611E017}" type="presOf" srcId="{1A152FE6-6A7A-468E-B8E6-345029C71B96}" destId="{C329F944-C606-42FF-9E54-A557880EA514}" srcOrd="0" destOrd="0" presId="urn:microsoft.com/office/officeart/2005/8/layout/orgChart1"/>
    <dgm:cxn modelId="{4FF7421A-3805-4BE5-A6CD-A69AC7477DCF}" srcId="{E4E82D58-7497-406B-BF4A-132D220821D0}" destId="{66A5770F-FB34-46F6-AFF7-3C2235394EB6}" srcOrd="1" destOrd="0" parTransId="{9F969842-67FB-4D12-8FEA-CC83B8076864}" sibTransId="{13CD3FC2-B370-48FD-8BBF-AEE34F12743C}"/>
    <dgm:cxn modelId="{0076E051-41FD-49D2-90C6-E9E75FC30757}" type="presOf" srcId="{36B29FDC-211A-407A-B7BA-FC75A5E6AE63}" destId="{F830312F-A709-46A7-8F08-4B8A5AB110EE}" srcOrd="0" destOrd="0" presId="urn:microsoft.com/office/officeart/2005/8/layout/orgChart1"/>
    <dgm:cxn modelId="{309ADA5F-807E-47D3-9225-F1326B85C4C5}" type="presOf" srcId="{E4E82D58-7497-406B-BF4A-132D220821D0}" destId="{08B190B5-F400-4BB3-A978-1C1546461E0D}" srcOrd="0" destOrd="0" presId="urn:microsoft.com/office/officeart/2005/8/layout/orgChart1"/>
    <dgm:cxn modelId="{2A9C786E-2905-4C8C-A33F-1CB8423D88EB}" type="presOf" srcId="{ED77F4B0-FD17-41E7-A123-D97260925B9A}" destId="{BE251D82-079E-45FA-BFF5-3CF1BDF126B5}" srcOrd="1" destOrd="0" presId="urn:microsoft.com/office/officeart/2005/8/layout/orgChart1"/>
    <dgm:cxn modelId="{3FAC7E7D-E685-4C1E-B6B9-9F896E9950DF}" type="presOf" srcId="{66A5770F-FB34-46F6-AFF7-3C2235394EB6}" destId="{904CF289-9DD0-4B17-ADD9-4662D859EDED}" srcOrd="1" destOrd="0" presId="urn:microsoft.com/office/officeart/2005/8/layout/orgChart1"/>
    <dgm:cxn modelId="{60115581-529A-46ED-A73F-84BBC79D0067}" type="presOf" srcId="{66A5770F-FB34-46F6-AFF7-3C2235394EB6}" destId="{6B9C397F-B221-4E7B-BFE9-B9234DCECF96}" srcOrd="0" destOrd="0" presId="urn:microsoft.com/office/officeart/2005/8/layout/orgChart1"/>
    <dgm:cxn modelId="{B5AC7686-8067-45A9-B4E0-07CF5BC0535D}" type="presOf" srcId="{331ADC54-6DCB-4DE8-992A-BD7E14B913EB}" destId="{67635CE3-4C6F-44CB-8109-DE58C9D23B0C}" srcOrd="0" destOrd="0" presId="urn:microsoft.com/office/officeart/2005/8/layout/orgChart1"/>
    <dgm:cxn modelId="{69239D86-5EA8-45EB-AF76-E73EF6EBA95B}" srcId="{E4E82D58-7497-406B-BF4A-132D220821D0}" destId="{331ADC54-6DCB-4DE8-992A-BD7E14B913EB}" srcOrd="3" destOrd="0" parTransId="{1153E4F2-0D72-43C0-989A-2C6AC4B0C31F}" sibTransId="{569376E5-165B-44AB-BCFD-930AD4504EA3}"/>
    <dgm:cxn modelId="{AB4BB187-702E-4836-B69B-8E9C03FBF6C0}" srcId="{E4E82D58-7497-406B-BF4A-132D220821D0}" destId="{ED77F4B0-FD17-41E7-A123-D97260925B9A}" srcOrd="5" destOrd="0" parTransId="{1A152FE6-6A7A-468E-B8E6-345029C71B96}" sibTransId="{447632E7-642F-45E0-9734-A73DD849D64E}"/>
    <dgm:cxn modelId="{73ECBF8C-ABD6-4275-B494-518541CDDDF7}" type="presOf" srcId="{C8B63F4B-601C-4E9D-9D4C-2334DAB3E3B7}" destId="{2A24DA66-3466-4248-B44B-686313480A81}" srcOrd="1" destOrd="0" presId="urn:microsoft.com/office/officeart/2005/8/layout/orgChart1"/>
    <dgm:cxn modelId="{7C439D92-A879-48BF-9517-83B02F6C92AB}" type="presOf" srcId="{ED77F4B0-FD17-41E7-A123-D97260925B9A}" destId="{972469F8-2A7E-457A-908F-16637E128D86}" srcOrd="0" destOrd="0" presId="urn:microsoft.com/office/officeart/2005/8/layout/orgChart1"/>
    <dgm:cxn modelId="{A77347A8-C133-4E65-A60B-8A717934032C}" srcId="{E4E82D58-7497-406B-BF4A-132D220821D0}" destId="{298C8EED-0109-48F5-AF74-AD3E6AF9C246}" srcOrd="0" destOrd="0" parTransId="{32F1213F-B25D-41B4-AD69-744F36888B8F}" sibTransId="{B8060F50-037F-4F5F-9DC4-B005614BC49E}"/>
    <dgm:cxn modelId="{ECD24AA9-B758-4321-9D90-4B6BDDFAC81F}" type="presOf" srcId="{1153E4F2-0D72-43C0-989A-2C6AC4B0C31F}" destId="{3E394A52-D56F-4301-8B45-ED7453429589}" srcOrd="0" destOrd="0" presId="urn:microsoft.com/office/officeart/2005/8/layout/orgChart1"/>
    <dgm:cxn modelId="{5A6638B1-D6CA-43EA-81E2-63695E7F0950}" srcId="{C96AD2F1-368F-422A-B6E7-352819FC9D2F}" destId="{E4E82D58-7497-406B-BF4A-132D220821D0}" srcOrd="0" destOrd="0" parTransId="{2C8D87D1-C516-47CA-9F2E-694E36792CAC}" sibTransId="{7FBEE17A-457E-421E-BE71-A3DCDA7F55BD}"/>
    <dgm:cxn modelId="{B1859DC6-EA24-4822-9EF0-FCF85BC6544F}" type="presOf" srcId="{E4E82D58-7497-406B-BF4A-132D220821D0}" destId="{57BF8631-9925-43C8-950C-383BABDBDA1C}" srcOrd="1" destOrd="0" presId="urn:microsoft.com/office/officeart/2005/8/layout/orgChart1"/>
    <dgm:cxn modelId="{481D50D5-E407-4B40-AD04-B6180D41C46B}" type="presOf" srcId="{331ADC54-6DCB-4DE8-992A-BD7E14B913EB}" destId="{5DE2576F-99C6-49A4-B909-E9916E712445}" srcOrd="1" destOrd="0" presId="urn:microsoft.com/office/officeart/2005/8/layout/orgChart1"/>
    <dgm:cxn modelId="{E8E603D6-5654-4C99-A9B1-28DCCE92FC21}" srcId="{E4E82D58-7497-406B-BF4A-132D220821D0}" destId="{C8B63F4B-601C-4E9D-9D4C-2334DAB3E3B7}" srcOrd="2" destOrd="0" parTransId="{3B420FD2-2C74-42D7-AA16-718AC03048E5}" sibTransId="{3CCEDF88-25F9-4828-98A9-A2100317408C}"/>
    <dgm:cxn modelId="{E1A22DE2-3344-45F9-B6FB-0A339C4A8094}" type="presOf" srcId="{9EBF6058-66B9-44F7-A5B2-1F5280888A4C}" destId="{9CC5C9AD-34DC-4A28-B7CF-035C42C0B745}" srcOrd="0" destOrd="0" presId="urn:microsoft.com/office/officeart/2005/8/layout/orgChart1"/>
    <dgm:cxn modelId="{2BE40EE4-E237-4DE9-90E9-BA80345CDC76}" type="presOf" srcId="{298C8EED-0109-48F5-AF74-AD3E6AF9C246}" destId="{28AE444E-DBB3-4616-83C9-F91744026830}" srcOrd="0" destOrd="0" presId="urn:microsoft.com/office/officeart/2005/8/layout/orgChart1"/>
    <dgm:cxn modelId="{52E2CEE5-1B32-44BF-B181-F415B8E98E37}" type="presOf" srcId="{C96AD2F1-368F-422A-B6E7-352819FC9D2F}" destId="{72E92765-DB73-449E-8CAA-2F9F24E7FCEB}" srcOrd="0" destOrd="0" presId="urn:microsoft.com/office/officeart/2005/8/layout/orgChart1"/>
    <dgm:cxn modelId="{FAA828E7-CA58-4A96-9715-BA4E5CBE649A}" type="presOf" srcId="{32F1213F-B25D-41B4-AD69-744F36888B8F}" destId="{38729C71-A875-4FF1-AA90-93753D1C8FAF}" srcOrd="0" destOrd="0" presId="urn:microsoft.com/office/officeart/2005/8/layout/orgChart1"/>
    <dgm:cxn modelId="{5657C6EA-64A3-4E08-B8F9-91DFDC30A14B}" type="presOf" srcId="{3B420FD2-2C74-42D7-AA16-718AC03048E5}" destId="{F35BE22B-196E-4B17-A00E-F98369AB633F}" srcOrd="0" destOrd="0" presId="urn:microsoft.com/office/officeart/2005/8/layout/orgChart1"/>
    <dgm:cxn modelId="{170525EC-2B8C-4895-BDDB-69EF2EC24888}" type="presOf" srcId="{9F969842-67FB-4D12-8FEA-CC83B8076864}" destId="{DD896440-84A1-44CF-8CDE-46261AC01B97}" srcOrd="0" destOrd="0" presId="urn:microsoft.com/office/officeart/2005/8/layout/orgChart1"/>
    <dgm:cxn modelId="{F84C90F0-A85E-4F61-967E-01BFC81D5DE7}" type="presOf" srcId="{9EBF6058-66B9-44F7-A5B2-1F5280888A4C}" destId="{08AB308B-F406-473D-804B-8A62A6C17D1D}" srcOrd="1" destOrd="0" presId="urn:microsoft.com/office/officeart/2005/8/layout/orgChart1"/>
    <dgm:cxn modelId="{8D8857FC-7F2A-44ED-B661-5520821440C9}" srcId="{E4E82D58-7497-406B-BF4A-132D220821D0}" destId="{9EBF6058-66B9-44F7-A5B2-1F5280888A4C}" srcOrd="4" destOrd="0" parTransId="{36B29FDC-211A-407A-B7BA-FC75A5E6AE63}" sibTransId="{7E79178C-8E34-45B7-86D6-8C7C3D4FA709}"/>
    <dgm:cxn modelId="{A0F3F2FD-85C9-4D01-B48C-9D61B1B7FE3B}" type="presParOf" srcId="{72E92765-DB73-449E-8CAA-2F9F24E7FCEB}" destId="{9C6265C3-570C-4145-9422-CB05DFFAC9F5}" srcOrd="0" destOrd="0" presId="urn:microsoft.com/office/officeart/2005/8/layout/orgChart1"/>
    <dgm:cxn modelId="{6385858F-1B63-4F5F-B24B-4E05CFD2BC99}" type="presParOf" srcId="{9C6265C3-570C-4145-9422-CB05DFFAC9F5}" destId="{36C9F722-6FD1-42C4-A08D-BA6B0B5129BE}" srcOrd="0" destOrd="0" presId="urn:microsoft.com/office/officeart/2005/8/layout/orgChart1"/>
    <dgm:cxn modelId="{BF4AF572-948D-41E5-AEFA-5F0CDA15FDEA}" type="presParOf" srcId="{36C9F722-6FD1-42C4-A08D-BA6B0B5129BE}" destId="{08B190B5-F400-4BB3-A978-1C1546461E0D}" srcOrd="0" destOrd="0" presId="urn:microsoft.com/office/officeart/2005/8/layout/orgChart1"/>
    <dgm:cxn modelId="{6FB081C9-4F72-471A-BF9C-00F7A113EC2F}" type="presParOf" srcId="{36C9F722-6FD1-42C4-A08D-BA6B0B5129BE}" destId="{57BF8631-9925-43C8-950C-383BABDBDA1C}" srcOrd="1" destOrd="0" presId="urn:microsoft.com/office/officeart/2005/8/layout/orgChart1"/>
    <dgm:cxn modelId="{E65E414D-54C4-4733-8CFB-94B637EA3A1F}" type="presParOf" srcId="{9C6265C3-570C-4145-9422-CB05DFFAC9F5}" destId="{1195BFBA-54FB-4FA4-9D96-92EB02930A11}" srcOrd="1" destOrd="0" presId="urn:microsoft.com/office/officeart/2005/8/layout/orgChart1"/>
    <dgm:cxn modelId="{212B454E-0FE5-47BA-B6A6-D24309197C06}" type="presParOf" srcId="{1195BFBA-54FB-4FA4-9D96-92EB02930A11}" destId="{38729C71-A875-4FF1-AA90-93753D1C8FAF}" srcOrd="0" destOrd="0" presId="urn:microsoft.com/office/officeart/2005/8/layout/orgChart1"/>
    <dgm:cxn modelId="{B0DE6F6D-C69B-4BEA-9F0B-2BBDC8BCD824}" type="presParOf" srcId="{1195BFBA-54FB-4FA4-9D96-92EB02930A11}" destId="{83E740C1-4749-413B-8B37-4F5F5D9F30ED}" srcOrd="1" destOrd="0" presId="urn:microsoft.com/office/officeart/2005/8/layout/orgChart1"/>
    <dgm:cxn modelId="{60AEDB7F-B5ED-4A4D-8DCD-5F5390A4830E}" type="presParOf" srcId="{83E740C1-4749-413B-8B37-4F5F5D9F30ED}" destId="{69C732B5-63C7-477A-B55B-447026077883}" srcOrd="0" destOrd="0" presId="urn:microsoft.com/office/officeart/2005/8/layout/orgChart1"/>
    <dgm:cxn modelId="{C607BF4B-26A7-490D-BF88-F83CA4E38AF1}" type="presParOf" srcId="{69C732B5-63C7-477A-B55B-447026077883}" destId="{28AE444E-DBB3-4616-83C9-F91744026830}" srcOrd="0" destOrd="0" presId="urn:microsoft.com/office/officeart/2005/8/layout/orgChart1"/>
    <dgm:cxn modelId="{E7F4E0BC-7305-4E2A-9C5F-4C11CF34AB73}" type="presParOf" srcId="{69C732B5-63C7-477A-B55B-447026077883}" destId="{22209D3F-AFD4-404A-9B5E-BCFC74AA688C}" srcOrd="1" destOrd="0" presId="urn:microsoft.com/office/officeart/2005/8/layout/orgChart1"/>
    <dgm:cxn modelId="{158CF434-6BC8-48A6-9C3B-E3467432A256}" type="presParOf" srcId="{83E740C1-4749-413B-8B37-4F5F5D9F30ED}" destId="{D8081DD4-48E3-4713-9454-056576FD8F3D}" srcOrd="1" destOrd="0" presId="urn:microsoft.com/office/officeart/2005/8/layout/orgChart1"/>
    <dgm:cxn modelId="{1D5C27EF-9F08-44E4-91BA-D63F80446835}" type="presParOf" srcId="{83E740C1-4749-413B-8B37-4F5F5D9F30ED}" destId="{D8A70053-63C0-4273-B3A6-29D47F0574E3}" srcOrd="2" destOrd="0" presId="urn:microsoft.com/office/officeart/2005/8/layout/orgChart1"/>
    <dgm:cxn modelId="{AF7AF05E-F85B-484F-BC6B-CE4B3C5F4E2F}" type="presParOf" srcId="{1195BFBA-54FB-4FA4-9D96-92EB02930A11}" destId="{DD896440-84A1-44CF-8CDE-46261AC01B97}" srcOrd="2" destOrd="0" presId="urn:microsoft.com/office/officeart/2005/8/layout/orgChart1"/>
    <dgm:cxn modelId="{70C8EC4C-1F24-4F4B-B2BC-3697AF4CE280}" type="presParOf" srcId="{1195BFBA-54FB-4FA4-9D96-92EB02930A11}" destId="{E76253AD-4BC2-45C3-A3E1-341320E85630}" srcOrd="3" destOrd="0" presId="urn:microsoft.com/office/officeart/2005/8/layout/orgChart1"/>
    <dgm:cxn modelId="{262BD772-1D34-48D3-8951-FE8A7CC7DC33}" type="presParOf" srcId="{E76253AD-4BC2-45C3-A3E1-341320E85630}" destId="{904A3927-A36C-430C-A4D5-A4BB63C7B9C2}" srcOrd="0" destOrd="0" presId="urn:microsoft.com/office/officeart/2005/8/layout/orgChart1"/>
    <dgm:cxn modelId="{0485D88C-0A7E-4851-B762-9E76091E7ACC}" type="presParOf" srcId="{904A3927-A36C-430C-A4D5-A4BB63C7B9C2}" destId="{6B9C397F-B221-4E7B-BFE9-B9234DCECF96}" srcOrd="0" destOrd="0" presId="urn:microsoft.com/office/officeart/2005/8/layout/orgChart1"/>
    <dgm:cxn modelId="{E8435EAF-E27B-480D-AF3A-AD4F2D333143}" type="presParOf" srcId="{904A3927-A36C-430C-A4D5-A4BB63C7B9C2}" destId="{904CF289-9DD0-4B17-ADD9-4662D859EDED}" srcOrd="1" destOrd="0" presId="urn:microsoft.com/office/officeart/2005/8/layout/orgChart1"/>
    <dgm:cxn modelId="{8C4A7573-04EF-4ED0-8CC9-1FD916581579}" type="presParOf" srcId="{E76253AD-4BC2-45C3-A3E1-341320E85630}" destId="{01291363-6B3B-4C73-BE11-9BA8167450DB}" srcOrd="1" destOrd="0" presId="urn:microsoft.com/office/officeart/2005/8/layout/orgChart1"/>
    <dgm:cxn modelId="{BD849D09-81BF-492D-8327-8E5EF0F8D957}" type="presParOf" srcId="{E76253AD-4BC2-45C3-A3E1-341320E85630}" destId="{E4C27B34-3561-441C-8D04-8BF67F0885B5}" srcOrd="2" destOrd="0" presId="urn:microsoft.com/office/officeart/2005/8/layout/orgChart1"/>
    <dgm:cxn modelId="{14E60F11-A0F7-4944-AF0C-745AF36EB2BC}" type="presParOf" srcId="{1195BFBA-54FB-4FA4-9D96-92EB02930A11}" destId="{F35BE22B-196E-4B17-A00E-F98369AB633F}" srcOrd="4" destOrd="0" presId="urn:microsoft.com/office/officeart/2005/8/layout/orgChart1"/>
    <dgm:cxn modelId="{A2243834-6195-4578-BB8D-EE7C8B55A435}" type="presParOf" srcId="{1195BFBA-54FB-4FA4-9D96-92EB02930A11}" destId="{5C919699-C357-41BA-98F3-4CC9ED95693A}" srcOrd="5" destOrd="0" presId="urn:microsoft.com/office/officeart/2005/8/layout/orgChart1"/>
    <dgm:cxn modelId="{513935B1-5274-4D92-B932-AF63B22DFBAC}" type="presParOf" srcId="{5C919699-C357-41BA-98F3-4CC9ED95693A}" destId="{13F8E776-238D-47FA-AD77-B4E327891101}" srcOrd="0" destOrd="0" presId="urn:microsoft.com/office/officeart/2005/8/layout/orgChart1"/>
    <dgm:cxn modelId="{7C9E89D3-8176-4F83-BADF-AA7B9D6FEFFC}" type="presParOf" srcId="{13F8E776-238D-47FA-AD77-B4E327891101}" destId="{36BEB000-C0AA-4697-88F8-983A9542753E}" srcOrd="0" destOrd="0" presId="urn:microsoft.com/office/officeart/2005/8/layout/orgChart1"/>
    <dgm:cxn modelId="{04AA15C8-8AD1-414C-AA6F-021837E37387}" type="presParOf" srcId="{13F8E776-238D-47FA-AD77-B4E327891101}" destId="{2A24DA66-3466-4248-B44B-686313480A81}" srcOrd="1" destOrd="0" presId="urn:microsoft.com/office/officeart/2005/8/layout/orgChart1"/>
    <dgm:cxn modelId="{5856FA82-84D9-4DFB-9DFE-4E3CA421F4F9}" type="presParOf" srcId="{5C919699-C357-41BA-98F3-4CC9ED95693A}" destId="{1DC102C7-C633-46D1-AEBF-34A8F5FB1AC8}" srcOrd="1" destOrd="0" presId="urn:microsoft.com/office/officeart/2005/8/layout/orgChart1"/>
    <dgm:cxn modelId="{F4D23BEF-3AA8-4A0A-9A5E-10B64A2E0A1D}" type="presParOf" srcId="{5C919699-C357-41BA-98F3-4CC9ED95693A}" destId="{176CF6AF-9F3C-4A8D-838E-06C1FEFE55C8}" srcOrd="2" destOrd="0" presId="urn:microsoft.com/office/officeart/2005/8/layout/orgChart1"/>
    <dgm:cxn modelId="{0378E714-3795-4AE1-AD43-8D0F6EB4A900}" type="presParOf" srcId="{1195BFBA-54FB-4FA4-9D96-92EB02930A11}" destId="{3E394A52-D56F-4301-8B45-ED7453429589}" srcOrd="6" destOrd="0" presId="urn:microsoft.com/office/officeart/2005/8/layout/orgChart1"/>
    <dgm:cxn modelId="{BD5D67DA-472C-410B-80B5-14BB1C0C24C3}" type="presParOf" srcId="{1195BFBA-54FB-4FA4-9D96-92EB02930A11}" destId="{BB6082FD-987C-484A-BBAC-DFC014C5048C}" srcOrd="7" destOrd="0" presId="urn:microsoft.com/office/officeart/2005/8/layout/orgChart1"/>
    <dgm:cxn modelId="{27244733-84D7-4EEC-B785-C03E044FBEF7}" type="presParOf" srcId="{BB6082FD-987C-484A-BBAC-DFC014C5048C}" destId="{53F7A6F6-7A2E-41CB-9769-252D9F3F77C6}" srcOrd="0" destOrd="0" presId="urn:microsoft.com/office/officeart/2005/8/layout/orgChart1"/>
    <dgm:cxn modelId="{E288EEAB-E038-4AB4-88BF-9D301485D899}" type="presParOf" srcId="{53F7A6F6-7A2E-41CB-9769-252D9F3F77C6}" destId="{67635CE3-4C6F-44CB-8109-DE58C9D23B0C}" srcOrd="0" destOrd="0" presId="urn:microsoft.com/office/officeart/2005/8/layout/orgChart1"/>
    <dgm:cxn modelId="{65E1CF17-33A3-4D6B-BEFC-06248629EEE0}" type="presParOf" srcId="{53F7A6F6-7A2E-41CB-9769-252D9F3F77C6}" destId="{5DE2576F-99C6-49A4-B909-E9916E712445}" srcOrd="1" destOrd="0" presId="urn:microsoft.com/office/officeart/2005/8/layout/orgChart1"/>
    <dgm:cxn modelId="{37E81CFD-E258-4362-A03A-BE2E2E25A5E2}" type="presParOf" srcId="{BB6082FD-987C-484A-BBAC-DFC014C5048C}" destId="{02720F65-B135-4C2C-B3D8-F4210C07F090}" srcOrd="1" destOrd="0" presId="urn:microsoft.com/office/officeart/2005/8/layout/orgChart1"/>
    <dgm:cxn modelId="{D9D332B1-C4BD-4770-B8A8-86978885EA27}" type="presParOf" srcId="{BB6082FD-987C-484A-BBAC-DFC014C5048C}" destId="{30D9F895-69C0-4458-A75F-31380A0625BA}" srcOrd="2" destOrd="0" presId="urn:microsoft.com/office/officeart/2005/8/layout/orgChart1"/>
    <dgm:cxn modelId="{E5EC67DB-9D18-47B1-B949-F1553B65C21E}" type="presParOf" srcId="{1195BFBA-54FB-4FA4-9D96-92EB02930A11}" destId="{F830312F-A709-46A7-8F08-4B8A5AB110EE}" srcOrd="8" destOrd="0" presId="urn:microsoft.com/office/officeart/2005/8/layout/orgChart1"/>
    <dgm:cxn modelId="{06DC7C71-A49B-44EB-935C-03EB714CC1AA}" type="presParOf" srcId="{1195BFBA-54FB-4FA4-9D96-92EB02930A11}" destId="{31445DEF-95DF-43BD-914A-D6F3E0545D86}" srcOrd="9" destOrd="0" presId="urn:microsoft.com/office/officeart/2005/8/layout/orgChart1"/>
    <dgm:cxn modelId="{B5AE2180-C0C4-400E-B74F-8C0542437DB9}" type="presParOf" srcId="{31445DEF-95DF-43BD-914A-D6F3E0545D86}" destId="{5EDBE3FB-59F9-41A3-84CB-8B161AFA3C4A}" srcOrd="0" destOrd="0" presId="urn:microsoft.com/office/officeart/2005/8/layout/orgChart1"/>
    <dgm:cxn modelId="{5263F307-CDEF-4689-8F84-88B26FD4EE39}" type="presParOf" srcId="{5EDBE3FB-59F9-41A3-84CB-8B161AFA3C4A}" destId="{9CC5C9AD-34DC-4A28-B7CF-035C42C0B745}" srcOrd="0" destOrd="0" presId="urn:microsoft.com/office/officeart/2005/8/layout/orgChart1"/>
    <dgm:cxn modelId="{918570CA-5EA0-4657-86FE-1AE31E42DDAB}" type="presParOf" srcId="{5EDBE3FB-59F9-41A3-84CB-8B161AFA3C4A}" destId="{08AB308B-F406-473D-804B-8A62A6C17D1D}" srcOrd="1" destOrd="0" presId="urn:microsoft.com/office/officeart/2005/8/layout/orgChart1"/>
    <dgm:cxn modelId="{3DBB05B6-1A39-4B12-AE1D-4E53ED1C02EA}" type="presParOf" srcId="{31445DEF-95DF-43BD-914A-D6F3E0545D86}" destId="{F14C3137-0A37-45F9-B8D2-CC87D91DCDA7}" srcOrd="1" destOrd="0" presId="urn:microsoft.com/office/officeart/2005/8/layout/orgChart1"/>
    <dgm:cxn modelId="{D476DE72-F2D5-43DF-B268-56830555CE40}" type="presParOf" srcId="{31445DEF-95DF-43BD-914A-D6F3E0545D86}" destId="{180DFE4F-8CE9-4CAE-B1DC-093653C5B1DA}" srcOrd="2" destOrd="0" presId="urn:microsoft.com/office/officeart/2005/8/layout/orgChart1"/>
    <dgm:cxn modelId="{9385C419-4574-45C6-8F40-D96703115CC2}" type="presParOf" srcId="{1195BFBA-54FB-4FA4-9D96-92EB02930A11}" destId="{C329F944-C606-42FF-9E54-A557880EA514}" srcOrd="10" destOrd="0" presId="urn:microsoft.com/office/officeart/2005/8/layout/orgChart1"/>
    <dgm:cxn modelId="{547D4838-ADFD-4280-B491-8233632FDFD0}" type="presParOf" srcId="{1195BFBA-54FB-4FA4-9D96-92EB02930A11}" destId="{72446F3F-770C-479A-9D2A-9F6FC3FCDFDB}" srcOrd="11" destOrd="0" presId="urn:microsoft.com/office/officeart/2005/8/layout/orgChart1"/>
    <dgm:cxn modelId="{09F1C851-82C3-4FC2-9642-907F1074479B}" type="presParOf" srcId="{72446F3F-770C-479A-9D2A-9F6FC3FCDFDB}" destId="{4D9066FB-0B69-4D2E-9BEB-10D13CF5D0D7}" srcOrd="0" destOrd="0" presId="urn:microsoft.com/office/officeart/2005/8/layout/orgChart1"/>
    <dgm:cxn modelId="{AFF52545-48C5-489F-824F-D55EEA230BF1}" type="presParOf" srcId="{4D9066FB-0B69-4D2E-9BEB-10D13CF5D0D7}" destId="{972469F8-2A7E-457A-908F-16637E128D86}" srcOrd="0" destOrd="0" presId="urn:microsoft.com/office/officeart/2005/8/layout/orgChart1"/>
    <dgm:cxn modelId="{3A3AA592-9016-4200-BAA9-1C197BA3B65F}" type="presParOf" srcId="{4D9066FB-0B69-4D2E-9BEB-10D13CF5D0D7}" destId="{BE251D82-079E-45FA-BFF5-3CF1BDF126B5}" srcOrd="1" destOrd="0" presId="urn:microsoft.com/office/officeart/2005/8/layout/orgChart1"/>
    <dgm:cxn modelId="{AF54B301-1D06-4AD7-8FD0-F3E680110625}" type="presParOf" srcId="{72446F3F-770C-479A-9D2A-9F6FC3FCDFDB}" destId="{8B756219-C970-46BE-B37A-56D838CAA01A}" srcOrd="1" destOrd="0" presId="urn:microsoft.com/office/officeart/2005/8/layout/orgChart1"/>
    <dgm:cxn modelId="{188B4F10-100E-4444-8292-D5B8CC43BE24}" type="presParOf" srcId="{72446F3F-770C-479A-9D2A-9F6FC3FCDFDB}" destId="{2B859E39-688A-476C-B82F-C092D42F2279}" srcOrd="2" destOrd="0" presId="urn:microsoft.com/office/officeart/2005/8/layout/orgChart1"/>
    <dgm:cxn modelId="{3DAD8F00-8296-4A0A-B6CA-52AE32E8FEB7}" type="presParOf" srcId="{9C6265C3-570C-4145-9422-CB05DFFAC9F5}" destId="{B64BA38C-B315-4933-B520-87C9997E519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29F944-C606-42FF-9E54-A557880EA514}">
      <dsp:nvSpPr>
        <dsp:cNvPr id="0" name=""/>
        <dsp:cNvSpPr/>
      </dsp:nvSpPr>
      <dsp:spPr>
        <a:xfrm>
          <a:off x="5024394" y="639740"/>
          <a:ext cx="4208813" cy="189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595"/>
              </a:lnTo>
              <a:lnTo>
                <a:pt x="4208813" y="63595"/>
              </a:lnTo>
              <a:lnTo>
                <a:pt x="4208813" y="18965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30312F-A709-46A7-8F08-4B8A5AB110EE}">
      <dsp:nvSpPr>
        <dsp:cNvPr id="0" name=""/>
        <dsp:cNvSpPr/>
      </dsp:nvSpPr>
      <dsp:spPr>
        <a:xfrm>
          <a:off x="5024394" y="639740"/>
          <a:ext cx="2500863" cy="188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532"/>
              </a:lnTo>
              <a:lnTo>
                <a:pt x="2500863" y="62532"/>
              </a:lnTo>
              <a:lnTo>
                <a:pt x="2500863" y="18859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394A52-D56F-4301-8B45-ED7453429589}">
      <dsp:nvSpPr>
        <dsp:cNvPr id="0" name=""/>
        <dsp:cNvSpPr/>
      </dsp:nvSpPr>
      <dsp:spPr>
        <a:xfrm>
          <a:off x="5024394" y="639740"/>
          <a:ext cx="818917" cy="19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542"/>
              </a:lnTo>
              <a:lnTo>
                <a:pt x="818917" y="66542"/>
              </a:lnTo>
              <a:lnTo>
                <a:pt x="818917" y="19260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5BE22B-196E-4B17-A00E-F98369AB633F}">
      <dsp:nvSpPr>
        <dsp:cNvPr id="0" name=""/>
        <dsp:cNvSpPr/>
      </dsp:nvSpPr>
      <dsp:spPr>
        <a:xfrm>
          <a:off x="4176205" y="639740"/>
          <a:ext cx="848188" cy="199814"/>
        </a:xfrm>
        <a:custGeom>
          <a:avLst/>
          <a:gdLst/>
          <a:ahLst/>
          <a:cxnLst/>
          <a:rect l="0" t="0" r="0" b="0"/>
          <a:pathLst>
            <a:path>
              <a:moveTo>
                <a:pt x="848188" y="0"/>
              </a:moveTo>
              <a:lnTo>
                <a:pt x="848188" y="73752"/>
              </a:lnTo>
              <a:lnTo>
                <a:pt x="0" y="73752"/>
              </a:lnTo>
              <a:lnTo>
                <a:pt x="0" y="19981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896440-84A1-44CF-8CDE-46261AC01B97}">
      <dsp:nvSpPr>
        <dsp:cNvPr id="0" name=""/>
        <dsp:cNvSpPr/>
      </dsp:nvSpPr>
      <dsp:spPr>
        <a:xfrm>
          <a:off x="2404755" y="639740"/>
          <a:ext cx="2619638" cy="186770"/>
        </a:xfrm>
        <a:custGeom>
          <a:avLst/>
          <a:gdLst/>
          <a:ahLst/>
          <a:cxnLst/>
          <a:rect l="0" t="0" r="0" b="0"/>
          <a:pathLst>
            <a:path>
              <a:moveTo>
                <a:pt x="2619638" y="0"/>
              </a:moveTo>
              <a:lnTo>
                <a:pt x="2619638" y="60707"/>
              </a:lnTo>
              <a:lnTo>
                <a:pt x="0" y="60707"/>
              </a:lnTo>
              <a:lnTo>
                <a:pt x="0" y="186770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729C71-A875-4FF1-AA90-93753D1C8FAF}">
      <dsp:nvSpPr>
        <dsp:cNvPr id="0" name=""/>
        <dsp:cNvSpPr/>
      </dsp:nvSpPr>
      <dsp:spPr>
        <a:xfrm>
          <a:off x="712941" y="639740"/>
          <a:ext cx="4311452" cy="189513"/>
        </a:xfrm>
        <a:custGeom>
          <a:avLst/>
          <a:gdLst/>
          <a:ahLst/>
          <a:cxnLst/>
          <a:rect l="0" t="0" r="0" b="0"/>
          <a:pathLst>
            <a:path>
              <a:moveTo>
                <a:pt x="4311452" y="0"/>
              </a:moveTo>
              <a:lnTo>
                <a:pt x="4311452" y="63451"/>
              </a:lnTo>
              <a:lnTo>
                <a:pt x="0" y="63451"/>
              </a:lnTo>
              <a:lnTo>
                <a:pt x="0" y="18951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B190B5-F400-4BB3-A978-1C1546461E0D}">
      <dsp:nvSpPr>
        <dsp:cNvPr id="0" name=""/>
        <dsp:cNvSpPr/>
      </dsp:nvSpPr>
      <dsp:spPr>
        <a:xfrm>
          <a:off x="4424097" y="91898"/>
          <a:ext cx="1200592" cy="547842"/>
        </a:xfrm>
        <a:prstGeom prst="rect">
          <a:avLst/>
        </a:prstGeom>
        <a:solidFill>
          <a:srgbClr val="0055A0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Frontier Technologies</a:t>
          </a:r>
          <a:b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</a:b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and Initiatives</a:t>
          </a:r>
          <a:endParaRPr lang="en-GB" sz="1100" kern="120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4424097" y="91898"/>
        <a:ext cx="1200592" cy="547842"/>
      </dsp:txXfrm>
    </dsp:sp>
    <dsp:sp modelId="{28AE444E-DBB3-4616-83C9-F91744026830}">
      <dsp:nvSpPr>
        <dsp:cNvPr id="0" name=""/>
        <dsp:cNvSpPr/>
      </dsp:nvSpPr>
      <dsp:spPr>
        <a:xfrm>
          <a:off x="0" y="829254"/>
          <a:ext cx="1425883" cy="426468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Collaborations and Partnerships</a:t>
          </a:r>
          <a:endParaRPr lang="en-GB" sz="1100" kern="1200" dirty="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0" y="829254"/>
        <a:ext cx="1425883" cy="426468"/>
      </dsp:txXfrm>
    </dsp:sp>
    <dsp:sp modelId="{6B9C397F-B221-4E7B-BFE9-B9234DCECF96}">
      <dsp:nvSpPr>
        <dsp:cNvPr id="0" name=""/>
        <dsp:cNvSpPr/>
      </dsp:nvSpPr>
      <dsp:spPr>
        <a:xfrm>
          <a:off x="1691814" y="826511"/>
          <a:ext cx="1425883" cy="426468"/>
        </a:xfrm>
        <a:prstGeom prst="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100" kern="1200"/>
            <a:t>Physics Software Engineering</a:t>
          </a:r>
          <a:endParaRPr lang="en-GB" sz="1100" kern="1200" dirty="0"/>
        </a:p>
      </dsp:txBody>
      <dsp:txXfrm>
        <a:off x="1691814" y="826511"/>
        <a:ext cx="1425883" cy="426468"/>
      </dsp:txXfrm>
    </dsp:sp>
    <dsp:sp modelId="{36BEB000-C0AA-4697-88F8-983A9542753E}">
      <dsp:nvSpPr>
        <dsp:cNvPr id="0" name=""/>
        <dsp:cNvSpPr/>
      </dsp:nvSpPr>
      <dsp:spPr>
        <a:xfrm>
          <a:off x="3463263" y="839555"/>
          <a:ext cx="1425883" cy="426468"/>
        </a:xfrm>
        <a:prstGeom prst="rect">
          <a:avLst/>
        </a:prstGeom>
        <a:solidFill>
          <a:schemeClr val="bg2">
            <a:lumMod val="7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Computing and Data Science</a:t>
          </a:r>
        </a:p>
      </dsp:txBody>
      <dsp:txXfrm>
        <a:off x="3463263" y="839555"/>
        <a:ext cx="1425883" cy="426468"/>
      </dsp:txXfrm>
    </dsp:sp>
    <dsp:sp modelId="{67635CE3-4C6F-44CB-8109-DE58C9D23B0C}">
      <dsp:nvSpPr>
        <dsp:cNvPr id="0" name=""/>
        <dsp:cNvSpPr/>
      </dsp:nvSpPr>
      <dsp:spPr>
        <a:xfrm>
          <a:off x="5120669" y="832345"/>
          <a:ext cx="1445284" cy="413075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Technology</a:t>
          </a:r>
          <a:b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</a:b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Infrastructures</a:t>
          </a:r>
          <a:endParaRPr lang="en-GB" sz="1100" kern="1200" dirty="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5120669" y="832345"/>
        <a:ext cx="1445284" cy="413075"/>
      </dsp:txXfrm>
    </dsp:sp>
    <dsp:sp modelId="{9CC5C9AD-34DC-4A28-B7CF-035C42C0B745}">
      <dsp:nvSpPr>
        <dsp:cNvPr id="0" name=""/>
        <dsp:cNvSpPr/>
      </dsp:nvSpPr>
      <dsp:spPr>
        <a:xfrm>
          <a:off x="6812315" y="828336"/>
          <a:ext cx="1425883" cy="426468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Communications</a:t>
          </a:r>
          <a:b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</a:b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and Outreach</a:t>
          </a:r>
          <a:endParaRPr lang="en-GB" sz="1100" kern="120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6812315" y="828336"/>
        <a:ext cx="1425883" cy="426468"/>
      </dsp:txXfrm>
    </dsp:sp>
    <dsp:sp modelId="{972469F8-2A7E-457A-908F-16637E128D86}">
      <dsp:nvSpPr>
        <dsp:cNvPr id="0" name=""/>
        <dsp:cNvSpPr/>
      </dsp:nvSpPr>
      <dsp:spPr>
        <a:xfrm>
          <a:off x="8417627" y="829398"/>
          <a:ext cx="1631160" cy="426468"/>
        </a:xfrm>
        <a:prstGeom prst="rect">
          <a:avLst/>
        </a:prstGeom>
        <a:solidFill>
          <a:schemeClr val="bg2">
            <a:lumMod val="75000"/>
          </a:schemeClr>
        </a:solidFill>
        <a:ln w="19050" cap="flat" cmpd="sng" algn="ctr">
          <a:solidFill>
            <a:srgbClr val="F8F8F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100" kern="1200">
              <a:solidFill>
                <a:prstClr val="white"/>
              </a:solidFill>
              <a:latin typeface="Arial"/>
              <a:ea typeface="+mn-ea"/>
              <a:cs typeface="+mn-cs"/>
            </a:rPr>
            <a:t>Learning and Education</a:t>
          </a:r>
          <a:endParaRPr lang="en-GB" sz="1100" kern="120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8417627" y="829398"/>
        <a:ext cx="1631160" cy="4264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7A1EA-77A9-46AD-B93D-D58E4CCBC00A}" type="datetimeFigureOut">
              <a:t>11.12.2024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6E951-B844-4089-AC7E-EB86B6E48B6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902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time saved in completing a project and avoiding costly overruns. It also should mean that the same type of mistakes are not made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8BA6-CD4F-4A62-9EA6-116F328D5A4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086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>
          <a:extLst>
            <a:ext uri="{FF2B5EF4-FFF2-40B4-BE49-F238E27FC236}">
              <a16:creationId xmlns:a16="http://schemas.microsoft.com/office/drawing/2014/main" id="{2B9E85A3-7D1B-74CD-5C1D-C025B9DAC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>
            <a:extLst>
              <a:ext uri="{FF2B5EF4-FFF2-40B4-BE49-F238E27FC236}">
                <a16:creationId xmlns:a16="http://schemas.microsoft.com/office/drawing/2014/main" id="{F2CB36FC-9298-64EA-B30C-963E3120274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p3:notes">
            <a:extLst>
              <a:ext uri="{FF2B5EF4-FFF2-40B4-BE49-F238E27FC236}">
                <a16:creationId xmlns:a16="http://schemas.microsoft.com/office/drawing/2014/main" id="{D6239378-FF0E-71A2-FD8A-51C855AB41A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25502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>
          <a:extLst>
            <a:ext uri="{FF2B5EF4-FFF2-40B4-BE49-F238E27FC236}">
              <a16:creationId xmlns:a16="http://schemas.microsoft.com/office/drawing/2014/main" id="{45931356-36D1-1ADC-3D04-E2607C56E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>
            <a:extLst>
              <a:ext uri="{FF2B5EF4-FFF2-40B4-BE49-F238E27FC236}">
                <a16:creationId xmlns:a16="http://schemas.microsoft.com/office/drawing/2014/main" id="{09888110-E6D9-CBB3-86E7-CD5B9DF7674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p3:notes">
            <a:extLst>
              <a:ext uri="{FF2B5EF4-FFF2-40B4-BE49-F238E27FC236}">
                <a16:creationId xmlns:a16="http://schemas.microsoft.com/office/drawing/2014/main" id="{064B49B0-341A-959B-B4AC-AA48E8ECCE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54943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>
          <a:extLst>
            <a:ext uri="{FF2B5EF4-FFF2-40B4-BE49-F238E27FC236}">
              <a16:creationId xmlns:a16="http://schemas.microsoft.com/office/drawing/2014/main" id="{D8A53F9E-4A95-69A4-5669-8968DF0EE6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>
            <a:extLst>
              <a:ext uri="{FF2B5EF4-FFF2-40B4-BE49-F238E27FC236}">
                <a16:creationId xmlns:a16="http://schemas.microsoft.com/office/drawing/2014/main" id="{59D28C4E-16DF-AE30-D6FE-7F0553B7278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p3:notes">
            <a:extLst>
              <a:ext uri="{FF2B5EF4-FFF2-40B4-BE49-F238E27FC236}">
                <a16:creationId xmlns:a16="http://schemas.microsoft.com/office/drawing/2014/main" id="{59A12FCC-AF3F-09F7-CB2D-ECEDD44DC43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17210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>
          <a:extLst>
            <a:ext uri="{FF2B5EF4-FFF2-40B4-BE49-F238E27FC236}">
              <a16:creationId xmlns:a16="http://schemas.microsoft.com/office/drawing/2014/main" id="{542455F0-76AB-4E41-D336-6DEBB31E86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>
            <a:extLst>
              <a:ext uri="{FF2B5EF4-FFF2-40B4-BE49-F238E27FC236}">
                <a16:creationId xmlns:a16="http://schemas.microsoft.com/office/drawing/2014/main" id="{60164FD9-FACE-F453-C2C2-CFCC1050998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p3:notes">
            <a:extLst>
              <a:ext uri="{FF2B5EF4-FFF2-40B4-BE49-F238E27FC236}">
                <a16:creationId xmlns:a16="http://schemas.microsoft.com/office/drawing/2014/main" id="{7D913CD8-D086-D2EB-77B9-9E0C390F95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97532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EB37D-51CB-4689-B0D5-A0112BEA130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019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BFEAB8-1F62-3988-4715-43D758887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FEA934-98FC-E77E-D34F-0B66B10A1F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D22F0A-0556-B58D-374E-75F2D1F9A7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time saved in completing a project and avoiding costly overruns. It also should mean that the same type of mistakes are not made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C7494B-7A92-F7DF-BC73-E0DC253F69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8BA6-CD4F-4A62-9EA6-116F328D5A4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383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>
          <a:extLst>
            <a:ext uri="{FF2B5EF4-FFF2-40B4-BE49-F238E27FC236}">
              <a16:creationId xmlns:a16="http://schemas.microsoft.com/office/drawing/2014/main" id="{7DEF3E8C-D1A6-3C42-C825-5AFBEA7C8F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>
            <a:extLst>
              <a:ext uri="{FF2B5EF4-FFF2-40B4-BE49-F238E27FC236}">
                <a16:creationId xmlns:a16="http://schemas.microsoft.com/office/drawing/2014/main" id="{ABE25B88-04E0-88C1-9EA9-9C0B07F8A3C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p3:notes">
            <a:extLst>
              <a:ext uri="{FF2B5EF4-FFF2-40B4-BE49-F238E27FC236}">
                <a16:creationId xmlns:a16="http://schemas.microsoft.com/office/drawing/2014/main" id="{35011F4A-7A90-AD3A-D2C6-72673E0E162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58267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>
          <a:extLst>
            <a:ext uri="{FF2B5EF4-FFF2-40B4-BE49-F238E27FC236}">
              <a16:creationId xmlns:a16="http://schemas.microsoft.com/office/drawing/2014/main" id="{7A7525A8-06CF-4DCC-11E6-DA5EEC1838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>
            <a:extLst>
              <a:ext uri="{FF2B5EF4-FFF2-40B4-BE49-F238E27FC236}">
                <a16:creationId xmlns:a16="http://schemas.microsoft.com/office/drawing/2014/main" id="{D8A12C77-1DD6-8040-7365-E6817E69485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p3:notes">
            <a:extLst>
              <a:ext uri="{FF2B5EF4-FFF2-40B4-BE49-F238E27FC236}">
                <a16:creationId xmlns:a16="http://schemas.microsoft.com/office/drawing/2014/main" id="{CE976065-BDDB-D19C-4DCB-9E7EF608E58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46459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>
          <a:extLst>
            <a:ext uri="{FF2B5EF4-FFF2-40B4-BE49-F238E27FC236}">
              <a16:creationId xmlns:a16="http://schemas.microsoft.com/office/drawing/2014/main" id="{7DEF3E8C-D1A6-3C42-C825-5AFBEA7C8F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>
            <a:extLst>
              <a:ext uri="{FF2B5EF4-FFF2-40B4-BE49-F238E27FC236}">
                <a16:creationId xmlns:a16="http://schemas.microsoft.com/office/drawing/2014/main" id="{ABE25B88-04E0-88C1-9EA9-9C0B07F8A3C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p3:notes">
            <a:extLst>
              <a:ext uri="{FF2B5EF4-FFF2-40B4-BE49-F238E27FC236}">
                <a16:creationId xmlns:a16="http://schemas.microsoft.com/office/drawing/2014/main" id="{35011F4A-7A90-AD3A-D2C6-72673E0E162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21141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>
          <a:extLst>
            <a:ext uri="{FF2B5EF4-FFF2-40B4-BE49-F238E27FC236}">
              <a16:creationId xmlns:a16="http://schemas.microsoft.com/office/drawing/2014/main" id="{20C6E61B-8894-550C-D7BD-06C67545F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>
            <a:extLst>
              <a:ext uri="{FF2B5EF4-FFF2-40B4-BE49-F238E27FC236}">
                <a16:creationId xmlns:a16="http://schemas.microsoft.com/office/drawing/2014/main" id="{915A0350-6CDB-A0C8-EA72-E057DC74DA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p3:notes">
            <a:extLst>
              <a:ext uri="{FF2B5EF4-FFF2-40B4-BE49-F238E27FC236}">
                <a16:creationId xmlns:a16="http://schemas.microsoft.com/office/drawing/2014/main" id="{6E68E696-19EE-6B60-266A-4D8AA3BD462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04650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>
          <a:extLst>
            <a:ext uri="{FF2B5EF4-FFF2-40B4-BE49-F238E27FC236}">
              <a16:creationId xmlns:a16="http://schemas.microsoft.com/office/drawing/2014/main" id="{C3D906BB-0CC9-CFBF-5B21-3AFEAEE5EC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>
            <a:extLst>
              <a:ext uri="{FF2B5EF4-FFF2-40B4-BE49-F238E27FC236}">
                <a16:creationId xmlns:a16="http://schemas.microsoft.com/office/drawing/2014/main" id="{71B02CD0-1834-C6DA-AA83-AF94AFFA1BE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p3:notes">
            <a:extLst>
              <a:ext uri="{FF2B5EF4-FFF2-40B4-BE49-F238E27FC236}">
                <a16:creationId xmlns:a16="http://schemas.microsoft.com/office/drawing/2014/main" id="{5A61570E-1CDA-02FD-2421-A0DC9AA09F3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458430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>
          <a:extLst>
            <a:ext uri="{FF2B5EF4-FFF2-40B4-BE49-F238E27FC236}">
              <a16:creationId xmlns:a16="http://schemas.microsoft.com/office/drawing/2014/main" id="{2D463137-4621-3318-DD47-BC135770A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:notes">
            <a:extLst>
              <a:ext uri="{FF2B5EF4-FFF2-40B4-BE49-F238E27FC236}">
                <a16:creationId xmlns:a16="http://schemas.microsoft.com/office/drawing/2014/main" id="{09119479-30F6-7555-B53C-E4429496C07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1" name="Google Shape;201;p3:notes">
            <a:extLst>
              <a:ext uri="{FF2B5EF4-FFF2-40B4-BE49-F238E27FC236}">
                <a16:creationId xmlns:a16="http://schemas.microsoft.com/office/drawing/2014/main" id="{DD5B94C7-BE96-17D4-048E-27BB099D0A4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08747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9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B609C9C-AFCD-4E48-8A45-40A0AE990469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636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78B87D3-52BD-4385-8ADA-43498C5743D2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56362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F4D3F5-DBB7-4965-B688-9E137DCA270F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79582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41226EF-F453-4EED-8023-F106CDE0711C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02737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4465C53-3718-4C1D-B24A-9DED7F03A917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123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4F5AE17-BC12-4C67-987C-A869B2BEEE33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22390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A72AD50-000B-4B00-A262-3EDC7A3E427E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44268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E568AF5-43AA-4D36-A263-781662F82360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164710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D3F5-FBBE-4C48-B65E-BAC6C4B76B11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0590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91B6-6FBA-41F7-990A-21BC03757644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183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36B3-7958-4BC7-B201-E28FE03A7D26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1507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4F4F7-B490-4FF0-8569-C4B666014ADA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099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8587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204255" y="6362378"/>
            <a:ext cx="16148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22/09/2024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ADM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C480AB-70DF-4CAF-93FB-F2ACA95147B5}"/>
              </a:ext>
            </a:extLst>
          </p:cNvPr>
          <p:cNvSpPr txBox="1"/>
          <p:nvPr userDrawn="1"/>
        </p:nvSpPr>
        <p:spPr>
          <a:xfrm>
            <a:off x="11243029" y="6409114"/>
            <a:ext cx="668565" cy="25959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l"/>
            <a:fld id="{13D9B5B3-34F1-4574-8603-EBF049354228}" type="slidenum">
              <a:rPr lang="en-GB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r>
              <a:rPr lang="en-GB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1078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4419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572A-C11F-40FE-B7C6-BBF7787AF6A7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294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0B36-EC57-44F0-AF3D-2BC072773727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482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B50D-5B8D-4A05-A81C-7E6E125EFA24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6868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D99B-5B01-4B3B-90A1-9C07410C5BDF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291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B605-768B-4B87-BC18-870392661233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56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86F7-C9DD-4999-B10B-EC6D15A29900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86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C578EC7-37D6-459D-8D48-2D9EC5DCBCC6}" type="datetime1">
              <a:rPr lang="en-US" smtClean="0"/>
              <a:t>12/11/24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Project Management in IT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76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g"/><Relationship Id="rId18" Type="http://schemas.openxmlformats.org/officeDocument/2006/relationships/image" Target="../media/image3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17" Type="http://schemas.openxmlformats.org/officeDocument/2006/relationships/image" Target="../media/image32.jp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31.png"/><Relationship Id="rId20" Type="http://schemas.openxmlformats.org/officeDocument/2006/relationships/image" Target="../media/image3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11" Type="http://schemas.openxmlformats.org/officeDocument/2006/relationships/image" Target="../media/image26.jpg"/><Relationship Id="rId5" Type="http://schemas.openxmlformats.org/officeDocument/2006/relationships/image" Target="../media/image20.jpeg"/><Relationship Id="rId15" Type="http://schemas.openxmlformats.org/officeDocument/2006/relationships/image" Target="../media/image30.png"/><Relationship Id="rId10" Type="http://schemas.openxmlformats.org/officeDocument/2006/relationships/image" Target="../media/image25.jpeg"/><Relationship Id="rId19" Type="http://schemas.openxmlformats.org/officeDocument/2006/relationships/image" Target="../media/image34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.png"/><Relationship Id="rId11" Type="http://schemas.openxmlformats.org/officeDocument/2006/relationships/diagramLayout" Target="../diagrams/layout1.xml"/><Relationship Id="rId5" Type="http://schemas.openxmlformats.org/officeDocument/2006/relationships/image" Target="../media/image6.png"/><Relationship Id="rId10" Type="http://schemas.openxmlformats.org/officeDocument/2006/relationships/diagramData" Target="../diagrams/data1.xml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ds.cern.ch/record/2809609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992CD-6F3D-025B-61E8-AEF7506CED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3275437"/>
            <a:ext cx="11376025" cy="1787236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dirty="0"/>
              <a:t>Technology Infrastructures Function</a:t>
            </a:r>
            <a:br>
              <a:rPr lang="en-GB" dirty="0"/>
            </a:br>
            <a:r>
              <a:rPr lang="en-GB" sz="2000" dirty="0">
                <a:cs typeface="Arial"/>
              </a:rPr>
              <a:t>João Fernandes</a:t>
            </a:r>
            <a:br>
              <a:rPr lang="en-GB" sz="2000" dirty="0">
                <a:cs typeface="Arial"/>
              </a:rPr>
            </a:br>
            <a:r>
              <a:rPr lang="en-GB" sz="2000" dirty="0">
                <a:cs typeface="Arial"/>
              </a:rPr>
              <a:t>IT</a:t>
            </a:r>
            <a:endParaRPr lang="en-GB" sz="1600" dirty="0">
              <a:cs typeface="Aria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728091-816E-CA0D-30DB-A5FE40DAB1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/>
              <a:t>IT-FTI Group Meeting – 10.12.2024</a:t>
            </a:r>
          </a:p>
        </p:txBody>
      </p:sp>
    </p:spTree>
    <p:extLst>
      <p:ext uri="{BB962C8B-B14F-4D97-AF65-F5344CB8AC3E}">
        <p14:creationId xmlns:p14="http://schemas.microsoft.com/office/powerpoint/2010/main" val="683471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>
          <a:extLst>
            <a:ext uri="{FF2B5EF4-FFF2-40B4-BE49-F238E27FC236}">
              <a16:creationId xmlns:a16="http://schemas.microsoft.com/office/drawing/2014/main" id="{53E35B93-6C93-0263-D001-C49FAC4DD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">
            <a:extLst>
              <a:ext uri="{FF2B5EF4-FFF2-40B4-BE49-F238E27FC236}">
                <a16:creationId xmlns:a16="http://schemas.microsoft.com/office/drawing/2014/main" id="{A8AC2D37-ADF5-BB6B-C67A-66D25D37C23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1319" y="83596"/>
            <a:ext cx="11376000" cy="778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FTI Tech Infra Function in a Nutshell</a:t>
            </a:r>
            <a:endParaRPr dirty="0"/>
          </a:p>
        </p:txBody>
      </p:sp>
      <p:sp>
        <p:nvSpPr>
          <p:cNvPr id="205" name="Google Shape;205;p3">
            <a:extLst>
              <a:ext uri="{FF2B5EF4-FFF2-40B4-BE49-F238E27FC236}">
                <a16:creationId xmlns:a16="http://schemas.microsoft.com/office/drawing/2014/main" id="{825514C0-42FE-E9EF-F108-10BCC40BA5A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A28FC2-2A04-146A-0CCA-10B9A58BE116}"/>
              </a:ext>
            </a:extLst>
          </p:cNvPr>
          <p:cNvSpPr txBox="1"/>
          <p:nvPr/>
        </p:nvSpPr>
        <p:spPr>
          <a:xfrm>
            <a:off x="356934" y="1277055"/>
            <a:ext cx="11508496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Provision of computing resources not available on-premise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</a:rPr>
              <a:t>Starting by </a:t>
            </a: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NextGen and QTI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</a:rPr>
              <a:t>Provide advanced analytics on resource usage, cost and optimisation </a:t>
            </a:r>
            <a:endParaRPr lang="en-GB" sz="2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</a:rPr>
              <a:t>Generalise a model for heterogenous off-prem resources provisioning</a:t>
            </a:r>
            <a:endParaRPr lang="en-GB" sz="2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</a:rPr>
              <a:t>Establish a direct relationship between FTI, IT Architecture and IT Capacity Planning functions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1070996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>
          <a:extLst>
            <a:ext uri="{FF2B5EF4-FFF2-40B4-BE49-F238E27FC236}">
              <a16:creationId xmlns:a16="http://schemas.microsoft.com/office/drawing/2014/main" id="{13DC0B44-2B67-0A0D-BD94-D82CA59C9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">
            <a:extLst>
              <a:ext uri="{FF2B5EF4-FFF2-40B4-BE49-F238E27FC236}">
                <a16:creationId xmlns:a16="http://schemas.microsoft.com/office/drawing/2014/main" id="{E1CBA039-1EFF-EB46-BAA7-08D1EE8ADB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0418" y="2375027"/>
            <a:ext cx="11376000" cy="778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One More Thing…</a:t>
            </a:r>
            <a:endParaRPr dirty="0"/>
          </a:p>
        </p:txBody>
      </p:sp>
      <p:sp>
        <p:nvSpPr>
          <p:cNvPr id="205" name="Google Shape;205;p3">
            <a:extLst>
              <a:ext uri="{FF2B5EF4-FFF2-40B4-BE49-F238E27FC236}">
                <a16:creationId xmlns:a16="http://schemas.microsoft.com/office/drawing/2014/main" id="{1DADEB51-6301-C0E3-A7EA-31D8D362AFE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418354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7320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>
          <a:extLst>
            <a:ext uri="{FF2B5EF4-FFF2-40B4-BE49-F238E27FC236}">
              <a16:creationId xmlns:a16="http://schemas.microsoft.com/office/drawing/2014/main" id="{1045A347-DB60-4C83-930D-AA42D1BB1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">
            <a:extLst>
              <a:ext uri="{FF2B5EF4-FFF2-40B4-BE49-F238E27FC236}">
                <a16:creationId xmlns:a16="http://schemas.microsoft.com/office/drawing/2014/main" id="{D84043C6-4A8A-5361-9EFE-698121A388C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1319" y="83596"/>
            <a:ext cx="11376000" cy="778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Frontier Technology Sailing</a:t>
            </a:r>
            <a:endParaRPr dirty="0"/>
          </a:p>
        </p:txBody>
      </p:sp>
      <p:sp>
        <p:nvSpPr>
          <p:cNvPr id="205" name="Google Shape;205;p3">
            <a:extLst>
              <a:ext uri="{FF2B5EF4-FFF2-40B4-BE49-F238E27FC236}">
                <a16:creationId xmlns:a16="http://schemas.microsoft.com/office/drawing/2014/main" id="{3F824F16-6B37-0F66-6365-D8F440428E4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96B0BF-9CBC-2574-0D8E-CF2983DD64D9}"/>
              </a:ext>
            </a:extLst>
          </p:cNvPr>
          <p:cNvSpPr txBox="1"/>
          <p:nvPr/>
        </p:nvSpPr>
        <p:spPr>
          <a:xfrm>
            <a:off x="279114" y="718147"/>
            <a:ext cx="11844071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Someone called it once ”Quantum Sailing”, but I think now it can be renamed ”Frontier Tech Sailing” 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sym typeface="Wingdings" pitchFamily="2" charset="2"/>
              </a:rPr>
              <a:t>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Normally happens twice per year: April and October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We will fill another boat in our next outing in April 2025: the Netherlands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If interested, please let me know. 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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l"/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Below, some pictures from the last outings…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DCF9A6-4834-33F6-7B6E-FC3CCB60FD61}"/>
              </a:ext>
            </a:extLst>
          </p:cNvPr>
          <p:cNvSpPr txBox="1"/>
          <p:nvPr/>
        </p:nvSpPr>
        <p:spPr>
          <a:xfrm>
            <a:off x="4955070" y="3013623"/>
            <a:ext cx="21084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Sicily, October 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DE1722-50B1-6D07-BC61-027BDAA0AE91}"/>
              </a:ext>
            </a:extLst>
          </p:cNvPr>
          <p:cNvSpPr txBox="1"/>
          <p:nvPr/>
        </p:nvSpPr>
        <p:spPr>
          <a:xfrm>
            <a:off x="924882" y="4756901"/>
            <a:ext cx="21084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Corfu, October 2022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0B1486-01F4-5ECD-F047-A5EFECB01596}"/>
              </a:ext>
            </a:extLst>
          </p:cNvPr>
          <p:cNvSpPr txBox="1"/>
          <p:nvPr/>
        </p:nvSpPr>
        <p:spPr>
          <a:xfrm>
            <a:off x="5067708" y="4934602"/>
            <a:ext cx="21084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Estonia, April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8EAC98-825B-A79D-5C73-6ABCE4BC83FC}"/>
              </a:ext>
            </a:extLst>
          </p:cNvPr>
          <p:cNvSpPr txBox="1"/>
          <p:nvPr/>
        </p:nvSpPr>
        <p:spPr>
          <a:xfrm>
            <a:off x="9532928" y="2107136"/>
            <a:ext cx="21084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Azores, July 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76D329-C00C-2096-9A85-89941D1E50C3}"/>
              </a:ext>
            </a:extLst>
          </p:cNvPr>
          <p:cNvSpPr txBox="1"/>
          <p:nvPr/>
        </p:nvSpPr>
        <p:spPr>
          <a:xfrm>
            <a:off x="9185167" y="5023707"/>
            <a:ext cx="242764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Croatia, October 2024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27C629-69E5-4803-35CB-D7954F1F7BDD}"/>
              </a:ext>
            </a:extLst>
          </p:cNvPr>
          <p:cNvSpPr txBox="1"/>
          <p:nvPr/>
        </p:nvSpPr>
        <p:spPr>
          <a:xfrm>
            <a:off x="1053484" y="3032032"/>
            <a:ext cx="21084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dirty="0"/>
              <a:t>Naples, April 2022</a:t>
            </a:r>
          </a:p>
        </p:txBody>
      </p:sp>
      <p:pic>
        <p:nvPicPr>
          <p:cNvPr id="12" name="Picture 11" descr="A group of boats on a body of water&#10;&#10;Description automatically generated">
            <a:extLst>
              <a:ext uri="{FF2B5EF4-FFF2-40B4-BE49-F238E27FC236}">
                <a16:creationId xmlns:a16="http://schemas.microsoft.com/office/drawing/2014/main" id="{DA7F0B5C-27CB-CF84-2F7E-0E505006B6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437" y="5155055"/>
            <a:ext cx="1235643" cy="1641088"/>
          </a:xfrm>
          <a:prstGeom prst="rect">
            <a:avLst/>
          </a:prstGeom>
        </p:spPr>
      </p:pic>
      <p:pic>
        <p:nvPicPr>
          <p:cNvPr id="14" name="Picture 13" descr="A road with a house on the side&#10;&#10;Description automatically generated">
            <a:extLst>
              <a:ext uri="{FF2B5EF4-FFF2-40B4-BE49-F238E27FC236}">
                <a16:creationId xmlns:a16="http://schemas.microsoft.com/office/drawing/2014/main" id="{68F19108-4C91-45DC-EE19-183C07D448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490" y="5221896"/>
            <a:ext cx="1280803" cy="1607015"/>
          </a:xfrm>
          <a:prstGeom prst="rect">
            <a:avLst/>
          </a:prstGeom>
        </p:spPr>
      </p:pic>
      <p:pic>
        <p:nvPicPr>
          <p:cNvPr id="16" name="Picture 15" descr="A mountain with a fire on top&#10;&#10;Description automatically generated">
            <a:extLst>
              <a:ext uri="{FF2B5EF4-FFF2-40B4-BE49-F238E27FC236}">
                <a16:creationId xmlns:a16="http://schemas.microsoft.com/office/drawing/2014/main" id="{ABC3312F-F8E4-B634-9A8A-85087A0948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044" y="3238923"/>
            <a:ext cx="1235643" cy="1641088"/>
          </a:xfrm>
          <a:prstGeom prst="rect">
            <a:avLst/>
          </a:prstGeom>
        </p:spPr>
      </p:pic>
      <p:pic>
        <p:nvPicPr>
          <p:cNvPr id="18" name="Picture 17" descr="A view of a mountain and a body of water&#10;&#10;Description automatically generated">
            <a:extLst>
              <a:ext uri="{FF2B5EF4-FFF2-40B4-BE49-F238E27FC236}">
                <a16:creationId xmlns:a16="http://schemas.microsoft.com/office/drawing/2014/main" id="{BC7DE1D2-3BF6-EC7B-DF42-C47005C139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453" y="3245134"/>
            <a:ext cx="1251474" cy="1662114"/>
          </a:xfrm>
          <a:prstGeom prst="rect">
            <a:avLst/>
          </a:prstGeom>
        </p:spPr>
      </p:pic>
      <p:pic>
        <p:nvPicPr>
          <p:cNvPr id="22" name="Picture 21" descr="People swimming in the water&#10;&#10;Description automatically generated">
            <a:extLst>
              <a:ext uri="{FF2B5EF4-FFF2-40B4-BE49-F238E27FC236}">
                <a16:creationId xmlns:a16="http://schemas.microsoft.com/office/drawing/2014/main" id="{708EB323-DA90-2647-4BA3-62F3EAD500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8" y="5040943"/>
            <a:ext cx="1324718" cy="1766290"/>
          </a:xfrm>
          <a:prstGeom prst="rect">
            <a:avLst/>
          </a:prstGeom>
        </p:spPr>
      </p:pic>
      <p:pic>
        <p:nvPicPr>
          <p:cNvPr id="24" name="Picture 23" descr="A body of water with a sunset in the background&#10;&#10;Description automatically generated">
            <a:extLst>
              <a:ext uri="{FF2B5EF4-FFF2-40B4-BE49-F238E27FC236}">
                <a16:creationId xmlns:a16="http://schemas.microsoft.com/office/drawing/2014/main" id="{FB3BB39D-8451-A988-9FA4-412FBC5B52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720" y="5378896"/>
            <a:ext cx="1717287" cy="1293016"/>
          </a:xfrm>
          <a:prstGeom prst="rect">
            <a:avLst/>
          </a:prstGeom>
        </p:spPr>
      </p:pic>
      <p:pic>
        <p:nvPicPr>
          <p:cNvPr id="26" name="Picture 25" descr="A sailboat and a boat in the water&#10;&#10;Description automatically generated">
            <a:extLst>
              <a:ext uri="{FF2B5EF4-FFF2-40B4-BE49-F238E27FC236}">
                <a16:creationId xmlns:a16="http://schemas.microsoft.com/office/drawing/2014/main" id="{5F92C90D-65DA-EF8B-A21A-426C4432863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400" y="3269832"/>
            <a:ext cx="1251475" cy="1662115"/>
          </a:xfrm>
          <a:prstGeom prst="rect">
            <a:avLst/>
          </a:prstGeom>
        </p:spPr>
      </p:pic>
      <p:pic>
        <p:nvPicPr>
          <p:cNvPr id="28" name="Picture 27" descr="A sailboat on the water&#10;&#10;Description automatically generated">
            <a:extLst>
              <a:ext uri="{FF2B5EF4-FFF2-40B4-BE49-F238E27FC236}">
                <a16:creationId xmlns:a16="http://schemas.microsoft.com/office/drawing/2014/main" id="{A9D2B521-A76C-C2C9-4D6A-1D74B3079DB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721" y="3298043"/>
            <a:ext cx="1061712" cy="1410086"/>
          </a:xfrm>
          <a:prstGeom prst="rect">
            <a:avLst/>
          </a:prstGeom>
        </p:spPr>
      </p:pic>
      <p:pic>
        <p:nvPicPr>
          <p:cNvPr id="30" name="Picture 29" descr="A boat docked at a dock&#10;&#10;Description automatically generated">
            <a:extLst>
              <a:ext uri="{FF2B5EF4-FFF2-40B4-BE49-F238E27FC236}">
                <a16:creationId xmlns:a16="http://schemas.microsoft.com/office/drawing/2014/main" id="{AFAC40CF-79BF-846E-A1E8-CCE3CA66E7B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60250" y="2555112"/>
            <a:ext cx="1457028" cy="109277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E9A7005-33F1-8D57-0FD6-7D14DA45913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97990" y="2881614"/>
            <a:ext cx="2425196" cy="1818897"/>
          </a:xfrm>
          <a:prstGeom prst="rect">
            <a:avLst/>
          </a:prstGeom>
        </p:spPr>
      </p:pic>
      <p:pic>
        <p:nvPicPr>
          <p:cNvPr id="33" name="Picture 32" descr="A group of people standing on a hill with the sun setting in the background&#10;&#10;Description automatically generated">
            <a:extLst>
              <a:ext uri="{FF2B5EF4-FFF2-40B4-BE49-F238E27FC236}">
                <a16:creationId xmlns:a16="http://schemas.microsoft.com/office/drawing/2014/main" id="{C1D3D6AB-D02B-DB89-0DE8-EA687220C1E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656" y="2403516"/>
            <a:ext cx="1374357" cy="183247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972F619-7DAB-A832-66C8-CA4F55B6B8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758393" y="3996709"/>
            <a:ext cx="1414463" cy="106084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78AC26D-7B43-8281-79F7-1E8C97FE615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616881" y="5250238"/>
            <a:ext cx="1575119" cy="118133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D61000C-6387-003A-4898-D9D357BDE7A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993803" y="5250238"/>
            <a:ext cx="1824495" cy="1368371"/>
          </a:xfrm>
          <a:prstGeom prst="rect">
            <a:avLst/>
          </a:prstGeom>
        </p:spPr>
      </p:pic>
      <p:pic>
        <p:nvPicPr>
          <p:cNvPr id="39" name="Picture 38" descr="A group of people on a boat in the water&#10;&#10;Description automatically generated">
            <a:extLst>
              <a:ext uri="{FF2B5EF4-FFF2-40B4-BE49-F238E27FC236}">
                <a16:creationId xmlns:a16="http://schemas.microsoft.com/office/drawing/2014/main" id="{B1D3CC14-8DAA-5DB7-ACFB-BF99E1FB4DF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84088" y="5284228"/>
            <a:ext cx="1689019" cy="1266765"/>
          </a:xfrm>
          <a:prstGeom prst="rect">
            <a:avLst/>
          </a:prstGeom>
        </p:spPr>
      </p:pic>
      <p:pic>
        <p:nvPicPr>
          <p:cNvPr id="20" name="Picture 19" descr="A boat in the water&#10;&#10;Description automatically generated">
            <a:extLst>
              <a:ext uri="{FF2B5EF4-FFF2-40B4-BE49-F238E27FC236}">
                <a16:creationId xmlns:a16="http://schemas.microsoft.com/office/drawing/2014/main" id="{C8E1DFE4-42DF-0812-4611-46B40E2DAB3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28" y="5085382"/>
            <a:ext cx="1266765" cy="1689021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A4E5C7F-7DED-DC2C-4524-1B172DC6B79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5400000">
            <a:off x="9634852" y="5491674"/>
            <a:ext cx="1528271" cy="1146203"/>
          </a:xfrm>
          <a:prstGeom prst="rect">
            <a:avLst/>
          </a:prstGeom>
        </p:spPr>
      </p:pic>
      <p:pic>
        <p:nvPicPr>
          <p:cNvPr id="3" name="Picture 2" descr="People a boat with a whale in the water&#10;&#10;Description automatically generated">
            <a:extLst>
              <a:ext uri="{FF2B5EF4-FFF2-40B4-BE49-F238E27FC236}">
                <a16:creationId xmlns:a16="http://schemas.microsoft.com/office/drawing/2014/main" id="{F09CE080-448F-5887-02AE-93219A462DD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052" y="3575380"/>
            <a:ext cx="1197268" cy="159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83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>
          <a:extLst>
            <a:ext uri="{FF2B5EF4-FFF2-40B4-BE49-F238E27FC236}">
              <a16:creationId xmlns:a16="http://schemas.microsoft.com/office/drawing/2014/main" id="{B1CE2A96-D02E-6A58-C85C-F4189AD98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">
            <a:extLst>
              <a:ext uri="{FF2B5EF4-FFF2-40B4-BE49-F238E27FC236}">
                <a16:creationId xmlns:a16="http://schemas.microsoft.com/office/drawing/2014/main" id="{A41081DA-470B-EB63-A39E-FC286CC884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85722" y="74546"/>
            <a:ext cx="11376000" cy="778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Sailing Netherlands in April</a:t>
            </a:r>
            <a:endParaRPr dirty="0"/>
          </a:p>
        </p:txBody>
      </p:sp>
      <p:sp>
        <p:nvSpPr>
          <p:cNvPr id="205" name="Google Shape;205;p3">
            <a:extLst>
              <a:ext uri="{FF2B5EF4-FFF2-40B4-BE49-F238E27FC236}">
                <a16:creationId xmlns:a16="http://schemas.microsoft.com/office/drawing/2014/main" id="{EC4485AA-66CE-80E4-F1EE-19E72167047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418354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13</a:t>
            </a:fld>
            <a:endParaRPr dirty="0"/>
          </a:p>
        </p:txBody>
      </p:sp>
      <p:pic>
        <p:nvPicPr>
          <p:cNvPr id="3" name="Picture 2" descr="A map of a large area with roads and water&#10;&#10;Description automatically generated">
            <a:extLst>
              <a:ext uri="{FF2B5EF4-FFF2-40B4-BE49-F238E27FC236}">
                <a16:creationId xmlns:a16="http://schemas.microsoft.com/office/drawing/2014/main" id="{12BFC928-E212-2B87-A899-FAA20FC171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4" y="621324"/>
            <a:ext cx="5823103" cy="58087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D79382-6857-445F-FDD7-7EDB2BF721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722" y="721497"/>
            <a:ext cx="6043957" cy="30219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D17CFE-4CAE-BB58-107D-D9242409F2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2850" y="3890517"/>
            <a:ext cx="3064829" cy="23045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DE9931-F969-4000-D3B0-3BAB3757DB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4761" y="3893308"/>
            <a:ext cx="2854734" cy="230404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40021721-B18D-5E20-A757-B4649365CC78}"/>
              </a:ext>
            </a:extLst>
          </p:cNvPr>
          <p:cNvSpPr/>
          <p:nvPr/>
        </p:nvSpPr>
        <p:spPr>
          <a:xfrm>
            <a:off x="1602890" y="3933553"/>
            <a:ext cx="193638" cy="22327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3D5C392-2083-2E76-7E07-6B6AA7116994}"/>
              </a:ext>
            </a:extLst>
          </p:cNvPr>
          <p:cNvCxnSpPr>
            <a:cxnSpLocks/>
          </p:cNvCxnSpPr>
          <p:nvPr/>
        </p:nvCxnSpPr>
        <p:spPr>
          <a:xfrm flipH="1" flipV="1">
            <a:off x="1897435" y="4045191"/>
            <a:ext cx="652127" cy="111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C2A0D87-197D-19F0-EA55-F3A4D5877A4F}"/>
              </a:ext>
            </a:extLst>
          </p:cNvPr>
          <p:cNvSpPr txBox="1"/>
          <p:nvPr/>
        </p:nvSpPr>
        <p:spPr>
          <a:xfrm>
            <a:off x="2008754" y="4156828"/>
            <a:ext cx="172141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W</a:t>
            </a:r>
            <a:r>
              <a:rPr lang="en-CH" sz="1200" dirty="0">
                <a:solidFill>
                  <a:schemeClr val="tx2"/>
                </a:solidFill>
              </a:rPr>
              <a:t>e take the boat here</a:t>
            </a:r>
          </a:p>
        </p:txBody>
      </p:sp>
    </p:spTree>
    <p:extLst>
      <p:ext uri="{BB962C8B-B14F-4D97-AF65-F5344CB8AC3E}">
        <p14:creationId xmlns:p14="http://schemas.microsoft.com/office/powerpoint/2010/main" val="2483501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>
          <a:extLst>
            <a:ext uri="{FF2B5EF4-FFF2-40B4-BE49-F238E27FC236}">
              <a16:creationId xmlns:a16="http://schemas.microsoft.com/office/drawing/2014/main" id="{AA6E3F79-BA74-FEE4-D42D-3AE4E72B4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">
            <a:extLst>
              <a:ext uri="{FF2B5EF4-FFF2-40B4-BE49-F238E27FC236}">
                <a16:creationId xmlns:a16="http://schemas.microsoft.com/office/drawing/2014/main" id="{7D79DEBB-F4AA-F3E8-F6B2-9930721482F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1319" y="83596"/>
            <a:ext cx="11376000" cy="778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Frontier Technology Sailing Roadmap</a:t>
            </a:r>
            <a:endParaRPr dirty="0"/>
          </a:p>
        </p:txBody>
      </p:sp>
      <p:sp>
        <p:nvSpPr>
          <p:cNvPr id="205" name="Google Shape;205;p3">
            <a:extLst>
              <a:ext uri="{FF2B5EF4-FFF2-40B4-BE49-F238E27FC236}">
                <a16:creationId xmlns:a16="http://schemas.microsoft.com/office/drawing/2014/main" id="{C63EFBFD-AE5E-C4D0-DE77-B4DC3322588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9DDB73-B002-7F8F-02B6-F7E5613B83AB}"/>
              </a:ext>
            </a:extLst>
          </p:cNvPr>
          <p:cNvSpPr txBox="1"/>
          <p:nvPr/>
        </p:nvSpPr>
        <p:spPr>
          <a:xfrm>
            <a:off x="321319" y="862385"/>
            <a:ext cx="11636593" cy="4001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Finland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Lofoten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 Islands</a:t>
            </a:r>
          </a:p>
          <a:p>
            <a:pPr algn="l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Turkey</a:t>
            </a:r>
          </a:p>
          <a:p>
            <a:pPr algn="l"/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Greece (again) this time Sporades</a:t>
            </a:r>
          </a:p>
          <a:p>
            <a:pPr algn="l"/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Denmark</a:t>
            </a:r>
          </a:p>
          <a:p>
            <a:pPr algn="l"/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Azores again (cross to Flores)</a:t>
            </a:r>
          </a:p>
          <a:p>
            <a:pPr algn="l"/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…</a:t>
            </a:r>
          </a:p>
        </p:txBody>
      </p:sp>
      <p:pic>
        <p:nvPicPr>
          <p:cNvPr id="3" name="Picture 2" descr="A group of houses on a lake&#10;&#10;Description automatically generated">
            <a:extLst>
              <a:ext uri="{FF2B5EF4-FFF2-40B4-BE49-F238E27FC236}">
                <a16:creationId xmlns:a16="http://schemas.microsoft.com/office/drawing/2014/main" id="{BE095661-9F80-B39A-3EBE-40772EAAB4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830" y="661731"/>
            <a:ext cx="3161629" cy="12015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63B7F1-2138-527D-3DC1-E44F8CCD40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7971" y="3944108"/>
            <a:ext cx="3089348" cy="20605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83D2F12-B255-394D-BBE8-027052EDB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5189" y="1051605"/>
            <a:ext cx="3596486" cy="20230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1B07F48-4E5E-2017-D6CB-72023E7B9E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38180" y="2070523"/>
            <a:ext cx="3049774" cy="160363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D8EB0D3-F2D6-6722-E53D-D5DB2F14B4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7562" y="3447666"/>
            <a:ext cx="3324113" cy="22160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29C3E25-91D5-7955-22BC-1C16FC76BB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30844" y="4371764"/>
            <a:ext cx="2889992" cy="192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132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>
          <a:extLst>
            <a:ext uri="{FF2B5EF4-FFF2-40B4-BE49-F238E27FC236}">
              <a16:creationId xmlns:a16="http://schemas.microsoft.com/office/drawing/2014/main" id="{549C9622-73D8-ADC0-DD40-B211E46F2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">
            <a:extLst>
              <a:ext uri="{FF2B5EF4-FFF2-40B4-BE49-F238E27FC236}">
                <a16:creationId xmlns:a16="http://schemas.microsoft.com/office/drawing/2014/main" id="{E462C3B0-B7C3-15B0-B031-01DFF4247FE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10418" y="2375027"/>
            <a:ext cx="11376000" cy="778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Questions?</a:t>
            </a:r>
            <a:endParaRPr dirty="0"/>
          </a:p>
        </p:txBody>
      </p:sp>
      <p:sp>
        <p:nvSpPr>
          <p:cNvPr id="205" name="Google Shape;205;p3">
            <a:extLst>
              <a:ext uri="{FF2B5EF4-FFF2-40B4-BE49-F238E27FC236}">
                <a16:creationId xmlns:a16="http://schemas.microsoft.com/office/drawing/2014/main" id="{4A1EBD31-CEBD-9D15-13A6-14761896D16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418354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15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3296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A15290-4F4A-45C6-86C5-21AB9CF9A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214" y="1412174"/>
            <a:ext cx="10982959" cy="4028291"/>
          </a:xfrm>
        </p:spPr>
        <p:txBody>
          <a:bodyPr vert="horz" lIns="0" tIns="0" rIns="0" bIns="0" rtlCol="0" anchor="t">
            <a:noAutofit/>
          </a:bodyPr>
          <a:lstStyle/>
          <a:p>
            <a:pPr marL="367030" lvl="1" indent="0">
              <a:lnSpc>
                <a:spcPct val="150000"/>
              </a:lnSpc>
              <a:buNone/>
            </a:pPr>
            <a:r>
              <a:rPr lang="en-US" sz="3200" b="1" dirty="0">
                <a:solidFill>
                  <a:schemeClr val="tx1"/>
                </a:solidFill>
                <a:cs typeface="Arial"/>
              </a:rPr>
              <a:t>Context</a:t>
            </a:r>
            <a:endParaRPr lang="en-US" sz="2800" dirty="0">
              <a:solidFill>
                <a:schemeClr val="tx1"/>
              </a:solidFill>
              <a:cs typeface="Arial"/>
            </a:endParaRPr>
          </a:p>
          <a:p>
            <a:pPr marL="367030" lvl="1" indent="0">
              <a:lnSpc>
                <a:spcPct val="150000"/>
              </a:lnSpc>
              <a:buNone/>
            </a:pPr>
            <a:r>
              <a:rPr lang="es-ES" sz="3200" b="1" dirty="0" err="1">
                <a:solidFill>
                  <a:schemeClr val="tx1"/>
                </a:solidFill>
              </a:rPr>
              <a:t>Strategy</a:t>
            </a:r>
            <a:r>
              <a:rPr lang="es-ES" sz="3200" b="1" dirty="0">
                <a:solidFill>
                  <a:schemeClr val="tx1"/>
                </a:solidFill>
              </a:rPr>
              <a:t> </a:t>
            </a:r>
            <a:r>
              <a:rPr lang="es-ES" sz="3200" b="1" dirty="0" err="1">
                <a:solidFill>
                  <a:schemeClr val="tx1"/>
                </a:solidFill>
              </a:rPr>
              <a:t>for</a:t>
            </a:r>
            <a:r>
              <a:rPr lang="es-ES" sz="3200" b="1" dirty="0">
                <a:solidFill>
                  <a:schemeClr val="tx1"/>
                </a:solidFill>
              </a:rPr>
              <a:t> </a:t>
            </a:r>
            <a:r>
              <a:rPr lang="es-ES" sz="3200" b="1" dirty="0" err="1">
                <a:solidFill>
                  <a:schemeClr val="tx1"/>
                </a:solidFill>
              </a:rPr>
              <a:t>External</a:t>
            </a:r>
            <a:r>
              <a:rPr lang="es-ES" sz="3200" b="1" dirty="0">
                <a:solidFill>
                  <a:schemeClr val="tx1"/>
                </a:solidFill>
              </a:rPr>
              <a:t> Computing </a:t>
            </a:r>
            <a:r>
              <a:rPr lang="es-ES" sz="3200" b="1" dirty="0" err="1">
                <a:solidFill>
                  <a:schemeClr val="tx1"/>
                </a:solidFill>
              </a:rPr>
              <a:t>Resources</a:t>
            </a:r>
            <a:endParaRPr lang="es-ES" sz="3200" b="1" dirty="0">
              <a:solidFill>
                <a:schemeClr val="tx1"/>
              </a:solidFill>
            </a:endParaRPr>
          </a:p>
          <a:p>
            <a:pPr marL="367030" lvl="1" indent="0">
              <a:lnSpc>
                <a:spcPct val="150000"/>
              </a:lnSpc>
              <a:buNone/>
            </a:pPr>
            <a:r>
              <a:rPr lang="es-ES" sz="3200" b="1" dirty="0">
                <a:solidFill>
                  <a:schemeClr val="tx1"/>
                </a:solidFill>
              </a:rPr>
              <a:t>Cloud </a:t>
            </a:r>
            <a:r>
              <a:rPr lang="es-ES" sz="3200" b="1" dirty="0" err="1">
                <a:solidFill>
                  <a:schemeClr val="tx1"/>
                </a:solidFill>
              </a:rPr>
              <a:t>Resources</a:t>
            </a:r>
            <a:r>
              <a:rPr lang="es-ES" sz="3200" b="1" dirty="0">
                <a:solidFill>
                  <a:schemeClr val="tx1"/>
                </a:solidFill>
              </a:rPr>
              <a:t> </a:t>
            </a:r>
            <a:r>
              <a:rPr lang="es-ES" sz="3200" b="1" dirty="0" err="1">
                <a:solidFill>
                  <a:schemeClr val="tx1"/>
                </a:solidFill>
              </a:rPr>
              <a:t>Operating</a:t>
            </a:r>
            <a:r>
              <a:rPr lang="es-ES" sz="3200" b="1" dirty="0">
                <a:solidFill>
                  <a:schemeClr val="tx1"/>
                </a:solidFill>
              </a:rPr>
              <a:t> </a:t>
            </a:r>
            <a:r>
              <a:rPr lang="es-ES" sz="3200" b="1" dirty="0" err="1">
                <a:solidFill>
                  <a:schemeClr val="tx1"/>
                </a:solidFill>
              </a:rPr>
              <a:t>Model</a:t>
            </a:r>
            <a:endParaRPr lang="es-ES" sz="3200" b="1" dirty="0">
              <a:solidFill>
                <a:schemeClr val="tx1"/>
              </a:solidFill>
            </a:endParaRPr>
          </a:p>
          <a:p>
            <a:pPr marL="367030" lvl="1" indent="0">
              <a:lnSpc>
                <a:spcPct val="150000"/>
              </a:lnSpc>
              <a:buNone/>
            </a:pPr>
            <a:r>
              <a:rPr lang="es-ES" sz="3200" b="1">
                <a:solidFill>
                  <a:schemeClr val="tx1"/>
                </a:solidFill>
              </a:rPr>
              <a:t>Q</a:t>
            </a:r>
            <a:r>
              <a:rPr lang="es-ES" sz="3200" b="1" dirty="0">
                <a:solidFill>
                  <a:schemeClr val="tx1"/>
                </a:solidFill>
              </a:rPr>
              <a:t>&amp;A</a:t>
            </a:r>
            <a:endParaRPr lang="es-ES" sz="3200" b="1" dirty="0">
              <a:solidFill>
                <a:schemeClr val="tx1"/>
              </a:solidFill>
              <a:cs typeface="Arial"/>
            </a:endParaRPr>
          </a:p>
          <a:p>
            <a:pPr marL="367030" lvl="1" indent="0">
              <a:lnSpc>
                <a:spcPct val="150000"/>
              </a:lnSpc>
              <a:buNone/>
            </a:pPr>
            <a:endParaRPr lang="es-ES" sz="3200" b="1" dirty="0">
              <a:solidFill>
                <a:schemeClr val="tx1"/>
              </a:solidFill>
              <a:cs typeface="Arial"/>
            </a:endParaRPr>
          </a:p>
          <a:p>
            <a:pPr marL="367030" lvl="1" indent="0">
              <a:lnSpc>
                <a:spcPct val="150000"/>
              </a:lnSpc>
              <a:buNone/>
            </a:pPr>
            <a:endParaRPr lang="es-ES" sz="20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BE9234-8D33-46F9-9EEE-20ECF537E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484845"/>
            <a:ext cx="11376025" cy="751151"/>
          </a:xfrm>
        </p:spPr>
        <p:txBody>
          <a:bodyPr/>
          <a:lstStyle/>
          <a:p>
            <a:r>
              <a:rPr lang="fr-CH" sz="4000" dirty="0" err="1"/>
              <a:t>Outline</a:t>
            </a:r>
            <a:endParaRPr lang="fr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FCB1B-5EF3-4E7A-B325-E44EF19A9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2711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03905856-F0F5-444D-8654-328020ED4631}"/>
              </a:ext>
            </a:extLst>
          </p:cNvPr>
          <p:cNvSpPr txBox="1">
            <a:spLocks/>
          </p:cNvSpPr>
          <p:nvPr/>
        </p:nvSpPr>
        <p:spPr>
          <a:xfrm>
            <a:off x="609599" y="124633"/>
            <a:ext cx="11175758" cy="933331"/>
          </a:xfrm>
          <a:prstGeom prst="rect">
            <a:avLst/>
          </a:prstGeom>
        </p:spPr>
        <p:txBody>
          <a:bodyPr vert="horz" lIns="45720" tIns="45720" rIns="45720" bIns="4572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150" sz="2400"/>
              <a:t>Technology Infrastructures</a:t>
            </a:r>
            <a:r>
              <a:rPr lang="en-GB" sz="2400"/>
              <a:t>: Functional overview</a:t>
            </a:r>
          </a:p>
          <a:p>
            <a:r>
              <a:rPr lang="en-GB" sz="1200"/>
              <a:t>The Technology </a:t>
            </a:r>
            <a:r>
              <a:rPr lang="en-150" sz="1200"/>
              <a:t>Infrastructures </a:t>
            </a:r>
            <a:r>
              <a:rPr lang="en-GB" sz="1200"/>
              <a:t>function provides general coordination of access to resources and capabilities from external providers to FTI activities. It also develops expertise in efficient and sustainable </a:t>
            </a:r>
            <a:r>
              <a:rPr lang="en-150" sz="1200"/>
              <a:t>management and use</a:t>
            </a:r>
            <a:r>
              <a:rPr lang="en-GB" sz="1200"/>
              <a:t> of heterogenous computing </a:t>
            </a:r>
            <a:r>
              <a:rPr lang="en-150" sz="1200"/>
              <a:t>services</a:t>
            </a:r>
            <a:r>
              <a:rPr lang="en-GB" sz="1200"/>
              <a:t> such as public clouds, quantum services and HPC, keeping close integration with the IT Architecture function and a direct relationship with IT Capacity Planning and </a:t>
            </a:r>
            <a:r>
              <a:rPr lang="en-150" sz="1200"/>
              <a:t>the </a:t>
            </a:r>
            <a:r>
              <a:rPr lang="en-GB" sz="1200"/>
              <a:t>Technical Coordination teams.</a:t>
            </a:r>
            <a:endParaRPr lang="en-GB" sz="1200">
              <a:cs typeface="Arial"/>
            </a:endParaRPr>
          </a:p>
          <a:p>
            <a:endParaRPr lang="en-GB" sz="1200">
              <a:cs typeface="Arial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0000DBE-BB4B-4EB8-8273-BB8714AC642D}"/>
              </a:ext>
            </a:extLst>
          </p:cNvPr>
          <p:cNvSpPr/>
          <p:nvPr/>
        </p:nvSpPr>
        <p:spPr>
          <a:xfrm>
            <a:off x="296960" y="2535922"/>
            <a:ext cx="5805519" cy="156583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lIns="108000" tIns="45720" rIns="108000" bIns="45720" rtlCol="0" anchor="ctr"/>
          <a:lstStyle/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150" sz="1000" kern="0">
              <a:solidFill>
                <a:schemeClr val="accent6"/>
              </a:solidFill>
              <a:latin typeface="+mj-lt"/>
            </a:endParaRPr>
          </a:p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150" sz="1000" kern="0">
              <a:solidFill>
                <a:schemeClr val="accent6"/>
              </a:solidFill>
              <a:latin typeface="+mj-lt"/>
            </a:endParaRPr>
          </a:p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000" kern="0">
                <a:solidFill>
                  <a:schemeClr val="accent6"/>
                </a:solidFill>
                <a:latin typeface="+mj-lt"/>
              </a:rPr>
              <a:t>Manage </a:t>
            </a:r>
            <a:r>
              <a:rPr lang="en-150" sz="1000" kern="0">
                <a:solidFill>
                  <a:schemeClr val="accent6"/>
                </a:solidFill>
                <a:latin typeface="+mj-lt"/>
              </a:rPr>
              <a:t>agreements </a:t>
            </a:r>
            <a:r>
              <a:rPr lang="en-GB" sz="1000" kern="0">
                <a:solidFill>
                  <a:schemeClr val="accent6"/>
                </a:solidFill>
                <a:latin typeface="+mj-lt"/>
              </a:rPr>
              <a:t>between the FTI Group and external resource providers to support the technical needs of IT Dept. flagship</a:t>
            </a:r>
            <a:r>
              <a:rPr lang="en-150" sz="1000" kern="0">
                <a:solidFill>
                  <a:schemeClr val="accent6"/>
                </a:solidFill>
                <a:latin typeface="+mj-lt"/>
              </a:rPr>
              <a:t> projects</a:t>
            </a:r>
            <a:endParaRPr lang="en-GB" sz="1000" kern="0">
              <a:solidFill>
                <a:schemeClr val="accent6"/>
              </a:solidFill>
              <a:latin typeface="+mj-lt"/>
              <a:cs typeface="Arial"/>
            </a:endParaRPr>
          </a:p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000" kern="0">
                <a:solidFill>
                  <a:schemeClr val="accent6"/>
                </a:solidFill>
                <a:latin typeface="+mj-lt"/>
              </a:rPr>
              <a:t>Develop data analytics </a:t>
            </a:r>
            <a:r>
              <a:rPr lang="en-150" sz="1000" kern="0">
                <a:solidFill>
                  <a:schemeClr val="accent6"/>
                </a:solidFill>
                <a:latin typeface="+mj-lt"/>
              </a:rPr>
              <a:t>tooling </a:t>
            </a:r>
            <a:r>
              <a:rPr lang="en-GB" sz="1000" kern="0">
                <a:solidFill>
                  <a:schemeClr val="accent6"/>
                </a:solidFill>
                <a:latin typeface="+mj-lt"/>
              </a:rPr>
              <a:t>to </a:t>
            </a:r>
            <a:r>
              <a:rPr lang="en-150" sz="1000" kern="0">
                <a:solidFill>
                  <a:schemeClr val="accent6"/>
                </a:solidFill>
                <a:latin typeface="+mj-lt"/>
              </a:rPr>
              <a:t>monitor the </a:t>
            </a:r>
            <a:r>
              <a:rPr lang="en-GB" sz="1000" kern="0">
                <a:solidFill>
                  <a:schemeClr val="accent6"/>
                </a:solidFill>
                <a:latin typeface="+mj-lt"/>
              </a:rPr>
              <a:t>technology resources usage including costing, </a:t>
            </a:r>
            <a:r>
              <a:rPr lang="en-150" sz="1000" kern="0">
                <a:solidFill>
                  <a:schemeClr val="accent6"/>
                </a:solidFill>
                <a:latin typeface="+mj-lt"/>
              </a:rPr>
              <a:t>manage risks, </a:t>
            </a:r>
            <a:r>
              <a:rPr lang="en-GB" sz="1000" kern="0">
                <a:solidFill>
                  <a:schemeClr val="accent6"/>
                </a:solidFill>
                <a:latin typeface="+mj-lt"/>
              </a:rPr>
              <a:t>and contribute to the Department </a:t>
            </a:r>
            <a:r>
              <a:rPr lang="en-150" sz="1000" kern="0">
                <a:solidFill>
                  <a:schemeClr val="accent6"/>
                </a:solidFill>
                <a:latin typeface="+mj-lt"/>
              </a:rPr>
              <a:t>planning and </a:t>
            </a:r>
            <a:r>
              <a:rPr lang="en-GB" sz="1000" kern="0">
                <a:solidFill>
                  <a:schemeClr val="accent6"/>
                </a:solidFill>
                <a:latin typeface="+mj-lt"/>
              </a:rPr>
              <a:t>sustainability efforts</a:t>
            </a:r>
            <a:endParaRPr lang="en-GB" sz="1000" kern="0">
              <a:solidFill>
                <a:schemeClr val="accent6"/>
              </a:solidFill>
              <a:latin typeface="+mj-lt"/>
              <a:cs typeface="Arial"/>
            </a:endParaRPr>
          </a:p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000" kern="0">
                <a:solidFill>
                  <a:schemeClr val="accent6"/>
                </a:solidFill>
                <a:latin typeface="+mj-lt"/>
              </a:rPr>
              <a:t>Exploit strategic partnerships in heterogeneous computing services to co-design use cases for future technologies and capabilities</a:t>
            </a:r>
            <a:endParaRPr lang="en-GB" sz="1000" kern="0">
              <a:solidFill>
                <a:schemeClr val="accent6"/>
              </a:solidFill>
              <a:latin typeface="+mj-lt"/>
              <a:cs typeface="Arial"/>
            </a:endParaRPr>
          </a:p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000" kern="0">
                <a:solidFill>
                  <a:schemeClr val="accent6"/>
                </a:solidFill>
                <a:latin typeface="+mj-lt"/>
              </a:rPr>
              <a:t>Establish a direct link to IT Capacity Planning </a:t>
            </a:r>
            <a:r>
              <a:rPr lang="en-150" sz="1000" kern="0">
                <a:solidFill>
                  <a:schemeClr val="accent6"/>
                </a:solidFill>
                <a:latin typeface="+mj-lt"/>
              </a:rPr>
              <a:t>and IT Architecture </a:t>
            </a:r>
            <a:r>
              <a:rPr lang="en-GB" sz="1000" kern="0">
                <a:solidFill>
                  <a:schemeClr val="accent6"/>
                </a:solidFill>
                <a:latin typeface="+mj-lt"/>
              </a:rPr>
              <a:t>functions and contribute to the transition of the experience of the FTI projects into Technical Delivery</a:t>
            </a:r>
            <a:endParaRPr lang="en-GB" sz="1000" kern="0">
              <a:solidFill>
                <a:schemeClr val="accent6"/>
              </a:solidFill>
              <a:latin typeface="+mj-lt"/>
              <a:cs typeface="Arial"/>
            </a:endParaRPr>
          </a:p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GB" sz="1000" kern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64E0A18-33AC-4DF7-91CE-5310455EF306}"/>
              </a:ext>
            </a:extLst>
          </p:cNvPr>
          <p:cNvSpPr/>
          <p:nvPr/>
        </p:nvSpPr>
        <p:spPr>
          <a:xfrm>
            <a:off x="6210746" y="2535923"/>
            <a:ext cx="5574611" cy="156372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lIns="108000" tIns="45720" rIns="108000" bIns="45720" rtlCol="0" anchor="ctr"/>
          <a:lstStyle/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GB" sz="1000" kern="0">
              <a:solidFill>
                <a:schemeClr val="accent6"/>
              </a:solidFill>
              <a:latin typeface="+mj-lt"/>
            </a:endParaRPr>
          </a:p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GB" sz="1000" kern="0">
              <a:solidFill>
                <a:schemeClr val="accent6"/>
              </a:solidFill>
              <a:latin typeface="+mj-lt"/>
            </a:endParaRPr>
          </a:p>
          <a:p>
            <a:pPr marL="171450" indent="-171450" defTabSz="914368">
              <a:spcBef>
                <a:spcPts val="200"/>
              </a:spcBef>
              <a:buFont typeface="Arial,Sans-Serif" panose="020B0604020202020204" pitchFamily="34" charset="0"/>
              <a:buChar char="•"/>
            </a:pPr>
            <a:r>
              <a:rPr lang="en-150" sz="1000" kern="0">
                <a:solidFill>
                  <a:schemeClr val="accent6"/>
                </a:solidFill>
                <a:latin typeface="+mj-lt"/>
                <a:cs typeface="Arial"/>
              </a:rPr>
              <a:t>Successful provisioning of resources to FTI projects and initiatives</a:t>
            </a:r>
          </a:p>
          <a:p>
            <a:pPr marL="171450" indent="-171450" defTabSz="914368">
              <a:spcBef>
                <a:spcPts val="200"/>
              </a:spcBef>
              <a:buFont typeface="Arial,Sans-Serif" panose="020B0604020202020204" pitchFamily="34" charset="0"/>
              <a:buChar char="•"/>
            </a:pPr>
            <a:r>
              <a:rPr lang="en-150" sz="1000" kern="0">
                <a:solidFill>
                  <a:schemeClr val="accent6"/>
                </a:solidFill>
                <a:latin typeface="+mj-lt"/>
                <a:cs typeface="Arial"/>
              </a:rPr>
              <a:t>Improved understanding of cost management of new architectures </a:t>
            </a:r>
            <a:r>
              <a:rPr lang="en-GB" sz="1000" kern="0">
                <a:solidFill>
                  <a:schemeClr val="accent6"/>
                </a:solidFill>
                <a:latin typeface="+mj-lt"/>
                <a:cs typeface="Arial"/>
              </a:rPr>
              <a:t>in the IT services lifecycle</a:t>
            </a:r>
          </a:p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150" sz="1000" kern="0">
                <a:solidFill>
                  <a:schemeClr val="accent6"/>
                </a:solidFill>
                <a:latin typeface="+mj-lt"/>
              </a:rPr>
              <a:t>Operational a</a:t>
            </a:r>
            <a:r>
              <a:rPr lang="en-GB" sz="1000" kern="0">
                <a:solidFill>
                  <a:schemeClr val="accent6"/>
                </a:solidFill>
                <a:latin typeface="+mj-lt"/>
              </a:rPr>
              <a:t>ccess model for quantum services in the CERN Quantum Hub</a:t>
            </a:r>
            <a:endParaRPr lang="en-GB" sz="1000" kern="0">
              <a:solidFill>
                <a:schemeClr val="accent6"/>
              </a:solidFill>
              <a:latin typeface="+mj-lt"/>
              <a:cs typeface="Arial"/>
            </a:endParaRPr>
          </a:p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000" kern="0">
                <a:solidFill>
                  <a:schemeClr val="accent6"/>
                </a:solidFill>
                <a:latin typeface="+mj-lt"/>
              </a:rPr>
              <a:t>Consolidated synergies between the activities of FTI</a:t>
            </a:r>
            <a:r>
              <a:rPr lang="en-150" sz="1000" kern="0">
                <a:solidFill>
                  <a:schemeClr val="accent6"/>
                </a:solidFill>
                <a:latin typeface="+mj-lt"/>
              </a:rPr>
              <a:t> </a:t>
            </a:r>
            <a:r>
              <a:rPr lang="en-GB" sz="1000" kern="0">
                <a:solidFill>
                  <a:schemeClr val="accent6"/>
                </a:solidFill>
                <a:latin typeface="+mj-lt"/>
              </a:rPr>
              <a:t>, ARB, Capacity Planning and T</a:t>
            </a:r>
            <a:r>
              <a:rPr lang="en-150" sz="1000" kern="0">
                <a:solidFill>
                  <a:schemeClr val="accent6"/>
                </a:solidFill>
                <a:latin typeface="+mj-lt"/>
              </a:rPr>
              <a:t>C</a:t>
            </a:r>
            <a:endParaRPr lang="en-GB" sz="1000" kern="0">
              <a:solidFill>
                <a:schemeClr val="accent6"/>
              </a:solidFill>
              <a:latin typeface="+mj-lt"/>
              <a:cs typeface="Arial"/>
            </a:endParaRPr>
          </a:p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150" sz="1000" kern="0">
                <a:solidFill>
                  <a:schemeClr val="accent6"/>
                </a:solidFill>
                <a:latin typeface="+mj-lt"/>
              </a:rPr>
              <a:t>Better understanding of areas for future strategic collaborations with external providers</a:t>
            </a:r>
            <a:endParaRPr lang="en-GB" sz="1000" kern="0">
              <a:solidFill>
                <a:schemeClr val="accent6"/>
              </a:solidFill>
              <a:latin typeface="+mj-lt"/>
            </a:endParaRPr>
          </a:p>
          <a:p>
            <a:pPr marL="171450" indent="-171450" defTabSz="914368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GB" sz="1000" kern="0">
              <a:solidFill>
                <a:schemeClr val="accent6"/>
              </a:solidFill>
              <a:latin typeface="+mj-lt"/>
              <a:cs typeface="Arial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CB64478-07CE-44CA-9C6D-8F6C7FDFDE2E}"/>
              </a:ext>
            </a:extLst>
          </p:cNvPr>
          <p:cNvSpPr/>
          <p:nvPr/>
        </p:nvSpPr>
        <p:spPr>
          <a:xfrm>
            <a:off x="854230" y="2353562"/>
            <a:ext cx="4679432" cy="3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ctr" defTabSz="914368">
              <a:spcBef>
                <a:spcPts val="600"/>
              </a:spcBef>
            </a:pPr>
            <a:r>
              <a:rPr lang="en-GB" sz="1000" kern="0" spc="300">
                <a:solidFill>
                  <a:schemeClr val="accent6"/>
                </a:solidFill>
                <a:latin typeface="+mj-lt"/>
              </a:rPr>
              <a:t>KEY ROLES &amp; RESPONSIBILITIES</a:t>
            </a:r>
            <a:endParaRPr lang="en-GB" sz="2800" kern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6B734ED-89B1-4F00-8DB9-559860E817C7}"/>
              </a:ext>
            </a:extLst>
          </p:cNvPr>
          <p:cNvSpPr/>
          <p:nvPr/>
        </p:nvSpPr>
        <p:spPr>
          <a:xfrm>
            <a:off x="6658335" y="2382799"/>
            <a:ext cx="4679432" cy="3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ctr" defTabSz="914368">
              <a:spcBef>
                <a:spcPts val="600"/>
              </a:spcBef>
            </a:pPr>
            <a:r>
              <a:rPr lang="en-GB" sz="1000" kern="0" spc="300">
                <a:solidFill>
                  <a:schemeClr val="accent6"/>
                </a:solidFill>
                <a:latin typeface="+mj-lt"/>
              </a:rPr>
              <a:t>MEASURES OF SUCCESS</a:t>
            </a:r>
            <a:endParaRPr lang="en-GB" sz="2800" kern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F9A4AEB-3402-4769-9DE1-B5B36FBF0D30}"/>
              </a:ext>
            </a:extLst>
          </p:cNvPr>
          <p:cNvSpPr/>
          <p:nvPr/>
        </p:nvSpPr>
        <p:spPr>
          <a:xfrm>
            <a:off x="291186" y="4327849"/>
            <a:ext cx="2804844" cy="178847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lIns="108000" rIns="108000" rtlCol="0" anchor="ctr"/>
          <a:lstStyle/>
          <a:p>
            <a:pPr defTabSz="914368">
              <a:spcBef>
                <a:spcPts val="300"/>
              </a:spcBef>
            </a:pPr>
            <a:endParaRPr lang="en-GB" sz="1000" kern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EC7BC07-A11D-4986-A2BB-D3D4791C4B2B}"/>
              </a:ext>
            </a:extLst>
          </p:cNvPr>
          <p:cNvSpPr/>
          <p:nvPr/>
        </p:nvSpPr>
        <p:spPr>
          <a:xfrm>
            <a:off x="568036" y="4153916"/>
            <a:ext cx="2403764" cy="3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r" defTabSz="914368">
              <a:spcBef>
                <a:spcPts val="600"/>
              </a:spcBef>
            </a:pPr>
            <a:r>
              <a:rPr lang="en-GB" sz="1000" kern="0" spc="300">
                <a:solidFill>
                  <a:schemeClr val="accent6"/>
                </a:solidFill>
                <a:latin typeface="+mj-lt"/>
              </a:rPr>
              <a:t>KEY</a:t>
            </a:r>
            <a:br>
              <a:rPr lang="en-GB" sz="1000" kern="0" spc="300">
                <a:solidFill>
                  <a:schemeClr val="accent6"/>
                </a:solidFill>
                <a:latin typeface="+mj-lt"/>
              </a:rPr>
            </a:br>
            <a:r>
              <a:rPr lang="en-GB" sz="1000" kern="0" spc="300">
                <a:solidFill>
                  <a:schemeClr val="accent6"/>
                </a:solidFill>
                <a:latin typeface="+mj-lt"/>
              </a:rPr>
              <a:t>CAPABILITIES</a:t>
            </a:r>
            <a:endParaRPr lang="en-GB" sz="2800" kern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E1FFC7A-5F12-4D6B-8CD7-F8F4C0010FC9}"/>
              </a:ext>
            </a:extLst>
          </p:cNvPr>
          <p:cNvSpPr/>
          <p:nvPr/>
        </p:nvSpPr>
        <p:spPr>
          <a:xfrm>
            <a:off x="3239909" y="4322077"/>
            <a:ext cx="2827933" cy="17942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lIns="108000" rIns="108000" rtlCol="0" anchor="ctr"/>
          <a:lstStyle/>
          <a:p>
            <a:pPr defTabSz="914368">
              <a:spcBef>
                <a:spcPts val="300"/>
              </a:spcBef>
            </a:pPr>
            <a:endParaRPr lang="en-GB" sz="1000" kern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A2323C9-D870-4F24-93E6-8F1C0CFF3C3D}"/>
              </a:ext>
            </a:extLst>
          </p:cNvPr>
          <p:cNvSpPr/>
          <p:nvPr/>
        </p:nvSpPr>
        <p:spPr>
          <a:xfrm>
            <a:off x="3430167" y="4153916"/>
            <a:ext cx="2403764" cy="3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r" defTabSz="914368">
              <a:spcBef>
                <a:spcPts val="600"/>
              </a:spcBef>
            </a:pPr>
            <a:r>
              <a:rPr lang="en-GB" sz="1000" kern="0" spc="300">
                <a:solidFill>
                  <a:schemeClr val="accent6"/>
                </a:solidFill>
                <a:latin typeface="+mj-lt"/>
              </a:rPr>
              <a:t>ROLES</a:t>
            </a:r>
            <a:br>
              <a:rPr lang="en-GB" sz="1000" kern="0" spc="300">
                <a:solidFill>
                  <a:schemeClr val="accent6"/>
                </a:solidFill>
                <a:latin typeface="+mj-lt"/>
              </a:rPr>
            </a:br>
            <a:r>
              <a:rPr lang="en-GB" sz="1000" kern="0" spc="300">
                <a:solidFill>
                  <a:schemeClr val="accent6"/>
                </a:solidFill>
                <a:latin typeface="+mj-lt"/>
              </a:rPr>
              <a:t>FRAMEWORK</a:t>
            </a:r>
            <a:endParaRPr lang="en-GB" sz="2800" kern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CDBB506-A3F5-4CE5-9B1B-594D51D7050A}"/>
              </a:ext>
            </a:extLst>
          </p:cNvPr>
          <p:cNvSpPr/>
          <p:nvPr/>
        </p:nvSpPr>
        <p:spPr>
          <a:xfrm>
            <a:off x="6210746" y="4322077"/>
            <a:ext cx="2712480" cy="179424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lIns="108000" tIns="45720" rIns="108000" bIns="45720" rtlCol="0" anchor="ctr"/>
          <a:lstStyle/>
          <a:p>
            <a:pPr defTabSz="914368"/>
            <a:r>
              <a:rPr lang="en-GB" sz="1000" kern="0">
                <a:solidFill>
                  <a:schemeClr val="accent6"/>
                </a:solidFill>
                <a:latin typeface="+mj-lt"/>
              </a:rPr>
              <a:t>Weekly Report meetings</a:t>
            </a:r>
          </a:p>
          <a:p>
            <a:pPr defTabSz="914368"/>
            <a:r>
              <a:rPr lang="en-GB" sz="1000" kern="0">
                <a:solidFill>
                  <a:schemeClr val="accent6"/>
                </a:solidFill>
                <a:latin typeface="+mj-lt"/>
                <a:cs typeface="Arial"/>
              </a:rPr>
              <a:t>Project meetings with the QTI and NGT</a:t>
            </a:r>
            <a:endParaRPr lang="en-GB">
              <a:solidFill>
                <a:schemeClr val="accent6"/>
              </a:solidFill>
            </a:endParaRPr>
          </a:p>
          <a:p>
            <a:pPr defTabSz="914368">
              <a:spcBef>
                <a:spcPts val="300"/>
              </a:spcBef>
            </a:pPr>
            <a:r>
              <a:rPr lang="en-GB" sz="1000" kern="0">
                <a:solidFill>
                  <a:schemeClr val="accent6"/>
                </a:solidFill>
                <a:latin typeface="+mj-lt"/>
              </a:rPr>
              <a:t>ARB meetings</a:t>
            </a:r>
            <a:endParaRPr lang="en-GB">
              <a:solidFill>
                <a:schemeClr val="accent6"/>
              </a:solidFill>
            </a:endParaRPr>
          </a:p>
          <a:p>
            <a:pPr defTabSz="914368">
              <a:spcBef>
                <a:spcPts val="300"/>
              </a:spcBef>
            </a:pPr>
            <a:r>
              <a:rPr lang="en-GB" sz="1000" kern="0">
                <a:solidFill>
                  <a:schemeClr val="accent6"/>
                </a:solidFill>
                <a:latin typeface="+mj-lt"/>
              </a:rPr>
              <a:t>Capacity Planning meetings</a:t>
            </a:r>
            <a:endParaRPr lang="en-GB" sz="1000" kern="0">
              <a:solidFill>
                <a:schemeClr val="accent6"/>
              </a:solidFill>
              <a:latin typeface="+mj-lt"/>
              <a:cs typeface="Arial"/>
            </a:endParaRPr>
          </a:p>
          <a:p>
            <a:pPr defTabSz="914368">
              <a:spcBef>
                <a:spcPts val="300"/>
              </a:spcBef>
            </a:pPr>
            <a:r>
              <a:rPr lang="en-GB" sz="1000" kern="0">
                <a:solidFill>
                  <a:schemeClr val="accent6"/>
                </a:solidFill>
                <a:latin typeface="+mj-lt"/>
              </a:rPr>
              <a:t>Project meetings with industrial partners </a:t>
            </a:r>
            <a:endParaRPr lang="en-GB" sz="1000" kern="0">
              <a:solidFill>
                <a:schemeClr val="accent6"/>
              </a:solidFill>
              <a:latin typeface="+mj-lt"/>
              <a:cs typeface="Arial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6D825D9-EAC2-41B1-BC84-5CFD84E2DDC0}"/>
              </a:ext>
            </a:extLst>
          </p:cNvPr>
          <p:cNvSpPr/>
          <p:nvPr/>
        </p:nvSpPr>
        <p:spPr>
          <a:xfrm>
            <a:off x="6372141" y="4153916"/>
            <a:ext cx="2403764" cy="3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r" defTabSz="914368">
              <a:spcBef>
                <a:spcPts val="600"/>
              </a:spcBef>
            </a:pPr>
            <a:r>
              <a:rPr lang="en-GB" sz="1000" kern="0" spc="300">
                <a:solidFill>
                  <a:schemeClr val="accent6"/>
                </a:solidFill>
                <a:latin typeface="+mj-lt"/>
              </a:rPr>
              <a:t>GOVERNANCE STRUCTURES</a:t>
            </a:r>
            <a:endParaRPr lang="en-GB" sz="2800" kern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8F99B1-3D64-446F-B33B-93EDDED69923}"/>
              </a:ext>
            </a:extLst>
          </p:cNvPr>
          <p:cNvSpPr/>
          <p:nvPr/>
        </p:nvSpPr>
        <p:spPr>
          <a:xfrm>
            <a:off x="9072877" y="4322077"/>
            <a:ext cx="2712480" cy="178967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lIns="108000" rIns="108000" rtlCol="0" anchor="ctr"/>
          <a:lstStyle/>
          <a:p>
            <a:pPr marL="171450" indent="-171450" defTabSz="914368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1000" kern="0">
              <a:solidFill>
                <a:schemeClr val="accent6"/>
              </a:solidFill>
              <a:latin typeface="+mj-lt"/>
            </a:endParaRPr>
          </a:p>
          <a:p>
            <a:pPr marL="171450" indent="-171450" defTabSz="914368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1000" kern="0">
              <a:solidFill>
                <a:schemeClr val="accent6"/>
              </a:solidFill>
              <a:latin typeface="+mj-lt"/>
            </a:endParaRPr>
          </a:p>
          <a:p>
            <a:pPr marL="171450" indent="-171450" defTabSz="914368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000" kern="0">
                <a:solidFill>
                  <a:schemeClr val="accent6"/>
                </a:solidFill>
                <a:latin typeface="+mj-lt"/>
              </a:rPr>
              <a:t>Standardisation of metrics for seamless access across diverse computing resources</a:t>
            </a:r>
          </a:p>
          <a:p>
            <a:pPr marL="171450" indent="-171450" defTabSz="914368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000" kern="0">
                <a:solidFill>
                  <a:schemeClr val="accent6"/>
                </a:solidFill>
                <a:latin typeface="+mj-lt"/>
              </a:rPr>
              <a:t>Provision of advanced analytics capabilities with increased cost-effectiveness</a:t>
            </a:r>
          </a:p>
          <a:p>
            <a:pPr marL="171450" indent="-171450" defTabSz="914368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000" kern="0">
                <a:solidFill>
                  <a:schemeClr val="accent6"/>
                </a:solidFill>
                <a:latin typeface="+mj-lt"/>
              </a:rPr>
              <a:t>Tangible impact of innovation in service operations</a:t>
            </a:r>
          </a:p>
          <a:p>
            <a:pPr marL="171450" indent="-171450" defTabSz="914368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GB" sz="1000" kern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ABE862F-A766-482E-A532-98E582C34177}"/>
              </a:ext>
            </a:extLst>
          </p:cNvPr>
          <p:cNvSpPr/>
          <p:nvPr/>
        </p:nvSpPr>
        <p:spPr>
          <a:xfrm>
            <a:off x="9234272" y="4153916"/>
            <a:ext cx="2403764" cy="36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r" defTabSz="914368">
              <a:spcBef>
                <a:spcPts val="600"/>
              </a:spcBef>
            </a:pPr>
            <a:r>
              <a:rPr lang="en-GB" sz="1000" kern="0" spc="300">
                <a:solidFill>
                  <a:schemeClr val="accent6"/>
                </a:solidFill>
                <a:latin typeface="+mj-lt"/>
              </a:rPr>
              <a:t>PAIN POINTS ADDRESSED</a:t>
            </a:r>
            <a:endParaRPr lang="en-GB" sz="2800" kern="0">
              <a:solidFill>
                <a:schemeClr val="accent6"/>
              </a:solidFill>
              <a:latin typeface="+mj-lt"/>
            </a:endParaRPr>
          </a:p>
        </p:txBody>
      </p:sp>
      <p:pic>
        <p:nvPicPr>
          <p:cNvPr id="3" name="Picture 2" descr="Shape&#10;&#10;Description automatically generated with low confidence">
            <a:extLst>
              <a:ext uri="{FF2B5EF4-FFF2-40B4-BE49-F238E27FC236}">
                <a16:creationId xmlns:a16="http://schemas.microsoft.com/office/drawing/2014/main" id="{012BE3ED-DB4B-4A61-8E01-7AFC8F0D04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8" t="6517" r="30805" b="26032"/>
          <a:stretch/>
        </p:blipFill>
        <p:spPr>
          <a:xfrm>
            <a:off x="9357147" y="4183996"/>
            <a:ext cx="168132" cy="288000"/>
          </a:xfrm>
          <a:prstGeom prst="rect">
            <a:avLst/>
          </a:prstGeom>
        </p:spPr>
      </p:pic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8CEF4CB3-ACC6-4FF5-B67B-7D92E4CD639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5" t="17978" r="23693" b="36523"/>
          <a:stretch/>
        </p:blipFill>
        <p:spPr>
          <a:xfrm>
            <a:off x="6456248" y="4183996"/>
            <a:ext cx="329672" cy="288000"/>
          </a:xfrm>
          <a:prstGeom prst="rect">
            <a:avLst/>
          </a:prstGeom>
        </p:spPr>
      </p:pic>
      <p:pic>
        <p:nvPicPr>
          <p:cNvPr id="64" name="Picture 63" descr="Shape&#10;&#10;Description automatically generated with low confidence">
            <a:extLst>
              <a:ext uri="{FF2B5EF4-FFF2-40B4-BE49-F238E27FC236}">
                <a16:creationId xmlns:a16="http://schemas.microsoft.com/office/drawing/2014/main" id="{FFF62EAA-F07D-4848-9E46-636CBECF030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6" r="10239" b="20483"/>
          <a:stretch/>
        </p:blipFill>
        <p:spPr>
          <a:xfrm>
            <a:off x="711084" y="4183996"/>
            <a:ext cx="286292" cy="288000"/>
          </a:xfrm>
          <a:prstGeom prst="rect">
            <a:avLst/>
          </a:prstGeom>
        </p:spPr>
      </p:pic>
      <p:pic>
        <p:nvPicPr>
          <p:cNvPr id="66" name="Picture 65" descr="Shape&#10;&#10;Description automatically generated with low confidence">
            <a:extLst>
              <a:ext uri="{FF2B5EF4-FFF2-40B4-BE49-F238E27FC236}">
                <a16:creationId xmlns:a16="http://schemas.microsoft.com/office/drawing/2014/main" id="{288FAF87-8FF9-4ED8-8D4F-A595A21931E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7" t="4466" r="16235" b="26236"/>
          <a:stretch/>
        </p:blipFill>
        <p:spPr>
          <a:xfrm>
            <a:off x="6777381" y="2435153"/>
            <a:ext cx="281352" cy="288000"/>
          </a:xfrm>
          <a:prstGeom prst="rect">
            <a:avLst/>
          </a:prstGeom>
        </p:spPr>
      </p:pic>
      <p:pic>
        <p:nvPicPr>
          <p:cNvPr id="68" name="Picture 67" descr="Shape&#10;&#10;Description automatically generated with low confidence">
            <a:extLst>
              <a:ext uri="{FF2B5EF4-FFF2-40B4-BE49-F238E27FC236}">
                <a16:creationId xmlns:a16="http://schemas.microsoft.com/office/drawing/2014/main" id="{DD637A7B-506F-4CC2-A178-CC56EA8BCE9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6" r="9830" b="21311"/>
          <a:stretch/>
        </p:blipFill>
        <p:spPr>
          <a:xfrm>
            <a:off x="972898" y="2401033"/>
            <a:ext cx="295922" cy="288000"/>
          </a:xfrm>
          <a:prstGeom prst="rect">
            <a:avLst/>
          </a:prstGeom>
        </p:spPr>
      </p:pic>
      <p:pic>
        <p:nvPicPr>
          <p:cNvPr id="72" name="Picture 71" descr="Shape&#10;&#10;Description automatically generated with low confidence">
            <a:extLst>
              <a:ext uri="{FF2B5EF4-FFF2-40B4-BE49-F238E27FC236}">
                <a16:creationId xmlns:a16="http://schemas.microsoft.com/office/drawing/2014/main" id="{10F354CA-96D8-4ED5-8865-472E7E62559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7" r="9807" b="21877"/>
          <a:stretch/>
        </p:blipFill>
        <p:spPr>
          <a:xfrm>
            <a:off x="3536412" y="4183996"/>
            <a:ext cx="295571" cy="288000"/>
          </a:xfrm>
          <a:prstGeom prst="rect">
            <a:avLst/>
          </a:prstGeom>
        </p:spPr>
      </p:pic>
      <p:sp>
        <p:nvSpPr>
          <p:cNvPr id="55" name="Rectangle 5">
            <a:extLst>
              <a:ext uri="{FF2B5EF4-FFF2-40B4-BE49-F238E27FC236}">
                <a16:creationId xmlns:a16="http://schemas.microsoft.com/office/drawing/2014/main" id="{E788A1CF-F1A9-49F3-BD58-739880DA9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35" y="4533502"/>
            <a:ext cx="1134605" cy="46521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  <p:txBody>
          <a:bodyPr lIns="18000" rIns="18000" rtlCol="0" anchor="ctr"/>
          <a:lstStyle/>
          <a:p>
            <a:pPr marL="0" marR="0" lvl="0" indent="0" algn="ctr" defTabSz="9143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Soleil Light" charset="0"/>
                <a:cs typeface="Soleil Light" charset="0"/>
              </a:rPr>
              <a:t>Strategic Planning</a:t>
            </a:r>
          </a:p>
        </p:txBody>
      </p:sp>
      <p:sp>
        <p:nvSpPr>
          <p:cNvPr id="56" name="Rectangle 5">
            <a:extLst>
              <a:ext uri="{FF2B5EF4-FFF2-40B4-BE49-F238E27FC236}">
                <a16:creationId xmlns:a16="http://schemas.microsoft.com/office/drawing/2014/main" id="{BC92DDF9-46C7-4535-9AD6-54E44957D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7195" y="4533502"/>
            <a:ext cx="1134605" cy="46521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  <p:txBody>
          <a:bodyPr lIns="18000" rIns="18000" rtlCol="0" anchor="ctr"/>
          <a:lstStyle/>
          <a:p>
            <a:pPr marL="0" marR="0" lvl="0" indent="0" algn="ctr" defTabSz="9143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kern="0">
                <a:solidFill>
                  <a:schemeClr val="accent6">
                    <a:lumMod val="50000"/>
                  </a:schemeClr>
                </a:solidFill>
                <a:latin typeface="Arial"/>
                <a:ea typeface="Soleil Light" charset="0"/>
                <a:cs typeface="Soleil Light" charset="0"/>
              </a:rPr>
              <a:t>Resource Usage</a:t>
            </a: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/>
              <a:ea typeface="Soleil Light" charset="0"/>
              <a:cs typeface="Soleil Light" charset="0"/>
            </a:endParaRPr>
          </a:p>
        </p:txBody>
      </p:sp>
      <p:sp>
        <p:nvSpPr>
          <p:cNvPr id="63" name="Rectangle 5">
            <a:extLst>
              <a:ext uri="{FF2B5EF4-FFF2-40B4-BE49-F238E27FC236}">
                <a16:creationId xmlns:a16="http://schemas.microsoft.com/office/drawing/2014/main" id="{C2FB0413-7DC7-400E-B211-F9370481F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035" y="5058212"/>
            <a:ext cx="1134605" cy="46521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  <p:txBody>
          <a:bodyPr lIns="18000" rIns="18000" rtlCol="0" anchor="ctr"/>
          <a:lstStyle/>
          <a:p>
            <a:pPr marL="0" marR="0" lvl="0" indent="0" algn="ctr" defTabSz="9143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kern="0">
                <a:solidFill>
                  <a:schemeClr val="accent6">
                    <a:lumMod val="50000"/>
                  </a:schemeClr>
                </a:solidFill>
                <a:latin typeface="Arial"/>
                <a:ea typeface="Soleil Light" charset="0"/>
                <a:cs typeface="Soleil Light" charset="0"/>
              </a:rPr>
              <a:t> </a:t>
            </a:r>
            <a:r>
              <a:rPr kumimoji="0" lang="en-GB" sz="900" b="0" i="0" u="none" strike="noStrike" kern="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Soleil Light" charset="0"/>
                <a:cs typeface="Soleil Light" charset="0"/>
              </a:rPr>
              <a:t>Sustainability</a:t>
            </a:r>
          </a:p>
        </p:txBody>
      </p:sp>
      <p:sp>
        <p:nvSpPr>
          <p:cNvPr id="65" name="Rectangle 5">
            <a:extLst>
              <a:ext uri="{FF2B5EF4-FFF2-40B4-BE49-F238E27FC236}">
                <a16:creationId xmlns:a16="http://schemas.microsoft.com/office/drawing/2014/main" id="{46C93733-86F6-4770-A446-242DDD861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7195" y="5058212"/>
            <a:ext cx="1134605" cy="46521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  <p:txBody>
          <a:bodyPr lIns="18000" rIns="18000" rtlCol="0" anchor="ctr"/>
          <a:lstStyle/>
          <a:p>
            <a:pPr marL="0" marR="0" lvl="0" indent="0" algn="ctr" defTabSz="91436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Soleil Light" charset="0"/>
                <a:cs typeface="Soleil Light" charset="0"/>
              </a:rPr>
              <a:t>Co-Development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7E57E74A-CF4E-4585-9595-F1638DA3B3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03384" y="4472499"/>
            <a:ext cx="1817578" cy="1666468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5FAA3E2-12FF-646E-65B1-EC24CBDDDD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ADM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18643B2-B0FD-15FB-127F-6ACFC89C28CC}"/>
              </a:ext>
            </a:extLst>
          </p:cNvPr>
          <p:cNvGraphicFramePr/>
          <p:nvPr/>
        </p:nvGraphicFramePr>
        <p:xfrm>
          <a:off x="1071606" y="1038916"/>
          <a:ext cx="10048788" cy="140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CD8F1B2-DC9E-7FFE-6FE6-17071CB78388}"/>
              </a:ext>
            </a:extLst>
          </p:cNvPr>
          <p:cNvSpPr/>
          <p:nvPr/>
        </p:nvSpPr>
        <p:spPr>
          <a:xfrm>
            <a:off x="187569" y="2353562"/>
            <a:ext cx="11699631" cy="18304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77814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EB043-034D-3E41-928F-2BFBCBCB9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1E6F99-A837-0DF2-9957-C45F9CAA8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582" y="1061358"/>
            <a:ext cx="11557218" cy="4918392"/>
          </a:xfrm>
        </p:spPr>
        <p:txBody>
          <a:bodyPr vert="horz" lIns="0" tIns="0" rIns="0" bIns="0" rtlCol="0" anchor="t">
            <a:noAutofit/>
          </a:bodyPr>
          <a:lstStyle/>
          <a:p>
            <a:pPr marL="367030" lvl="1" indent="0">
              <a:buNone/>
            </a:pPr>
            <a:r>
              <a:rPr lang="en-US" sz="2400" b="1" dirty="0">
                <a:solidFill>
                  <a:schemeClr val="bg2">
                    <a:lumMod val="10000"/>
                  </a:schemeClr>
                </a:solidFill>
                <a:cs typeface="Arial"/>
              </a:rPr>
              <a:t>The IT Department established the need to create a Public Cloud Strategy</a:t>
            </a:r>
            <a:endParaRPr lang="en-US" sz="2000" dirty="0">
              <a:solidFill>
                <a:schemeClr val="bg2">
                  <a:lumMod val="10000"/>
                </a:schemeClr>
              </a:solidFill>
              <a:cs typeface="Arial"/>
            </a:endParaRPr>
          </a:p>
          <a:p>
            <a:pPr marL="367030" lvl="1" indent="0">
              <a:lnSpc>
                <a:spcPct val="150000"/>
              </a:lnSpc>
              <a:buNone/>
            </a:pPr>
            <a:endParaRPr lang="es-ES" sz="3200" b="1" dirty="0">
              <a:solidFill>
                <a:schemeClr val="tx1"/>
              </a:solidFill>
              <a:cs typeface="Arial"/>
            </a:endParaRPr>
          </a:p>
          <a:p>
            <a:pPr marL="367030" lvl="1" indent="0">
              <a:lnSpc>
                <a:spcPct val="150000"/>
              </a:lnSpc>
              <a:buNone/>
            </a:pPr>
            <a:endParaRPr lang="es-ES" sz="3200" b="1" dirty="0">
              <a:solidFill>
                <a:schemeClr val="tx1"/>
              </a:solidFill>
              <a:cs typeface="Arial"/>
            </a:endParaRPr>
          </a:p>
          <a:p>
            <a:pPr marL="367030" lvl="1" indent="0">
              <a:lnSpc>
                <a:spcPct val="150000"/>
              </a:lnSpc>
              <a:buNone/>
            </a:pPr>
            <a:endParaRPr lang="es-ES" sz="2000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DE11EA-F2CD-3C7A-AA9A-56485E8A2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393" y="370334"/>
            <a:ext cx="11376025" cy="751151"/>
          </a:xfrm>
        </p:spPr>
        <p:txBody>
          <a:bodyPr/>
          <a:lstStyle/>
          <a:p>
            <a:r>
              <a:rPr lang="fr-CH" dirty="0"/>
              <a:t>IT Cloud </a:t>
            </a:r>
            <a:r>
              <a:rPr lang="fr-CH" dirty="0" err="1"/>
              <a:t>Strategy</a:t>
            </a:r>
            <a:endParaRPr lang="fr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AACEE-5078-4D38-AC33-69DAFB165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 descr="A close-up of a document&#10;&#10;Description automatically generated">
            <a:extLst>
              <a:ext uri="{FF2B5EF4-FFF2-40B4-BE49-F238E27FC236}">
                <a16:creationId xmlns:a16="http://schemas.microsoft.com/office/drawing/2014/main" id="{2CB9C8F1-FA94-343F-71AB-EA0627B4C8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650" y="1891941"/>
            <a:ext cx="9130989" cy="41631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6E4E50-48C1-8402-92B3-C5853B0BCF29}"/>
              </a:ext>
            </a:extLst>
          </p:cNvPr>
          <p:cNvSpPr txBox="1"/>
          <p:nvPr/>
        </p:nvSpPr>
        <p:spPr>
          <a:xfrm>
            <a:off x="403200" y="5987018"/>
            <a:ext cx="8112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Published on the 6th May 2022: </a:t>
            </a:r>
            <a:r>
              <a:rPr lang="en-GB" dirty="0">
                <a:hlinkClick r:id="rId4"/>
              </a:rPr>
              <a:t>https://cds.cern.ch/record/2809609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88256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6BD961-BF30-052A-FEF7-7CFA669C6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547" y="811668"/>
            <a:ext cx="11814048" cy="5352468"/>
          </a:xfrm>
        </p:spPr>
        <p:txBody>
          <a:bodyPr/>
          <a:lstStyle/>
          <a:p>
            <a:r>
              <a:rPr lang="en-CH" sz="2400" dirty="0"/>
              <a:t>Complement on-premise capacity with public cloud services (IaaS/PaaS/SaaS)</a:t>
            </a:r>
          </a:p>
          <a:p>
            <a:r>
              <a:rPr lang="en-GB" sz="2400" dirty="0"/>
              <a:t>Prepare the Department to meet the increasing computing needs of CERN</a:t>
            </a:r>
          </a:p>
          <a:p>
            <a:pPr lvl="1"/>
            <a:r>
              <a:rPr lang="en-CH" sz="2100" dirty="0"/>
              <a:t>Support future classical computing needs (e.g. NextGen)</a:t>
            </a:r>
          </a:p>
          <a:p>
            <a:pPr lvl="1"/>
            <a:r>
              <a:rPr lang="en-CH" sz="2100" dirty="0"/>
              <a:t>Equip the QTI2 with access to multiple quantum technologies to ensure its R&amp;D objectives</a:t>
            </a:r>
          </a:p>
          <a:p>
            <a:r>
              <a:rPr lang="en-CH" sz="2400" dirty="0"/>
              <a:t>Result in 2024: Final Cloud “Package” with 3 elements:</a:t>
            </a:r>
          </a:p>
          <a:p>
            <a:pPr marL="366712" lvl="1" indent="0">
              <a:buNone/>
            </a:pPr>
            <a:r>
              <a:rPr lang="en-GB" dirty="0"/>
              <a:t>1) Updated Cloud Policy;</a:t>
            </a:r>
          </a:p>
          <a:p>
            <a:pPr marL="366712" lvl="1" indent="0">
              <a:buNone/>
            </a:pPr>
            <a:r>
              <a:rPr lang="en-GB" sz="1400" i="1" dirty="0"/>
              <a:t>“The usage of external cloud services is overseen by the “Steering Group on Externally Provided Software, Systems, Hardware and Services (STEPS).“ </a:t>
            </a:r>
            <a:endParaRPr lang="en-GB" sz="1600" i="1" dirty="0"/>
          </a:p>
          <a:p>
            <a:pPr lvl="2"/>
            <a:r>
              <a:rPr lang="en-GB" sz="1600" dirty="0"/>
              <a:t>Finalised; To be endorsed CERN wide via STEPS</a:t>
            </a:r>
            <a:endParaRPr lang="en-GB" sz="1400" dirty="0"/>
          </a:p>
          <a:p>
            <a:pPr marL="366712" lvl="1" indent="0">
              <a:buNone/>
            </a:pPr>
            <a:r>
              <a:rPr lang="en-GB" dirty="0"/>
              <a:t>2) 2 Separate blanket contracts (Cloud and Quantum) with a total of 3+2 vendors </a:t>
            </a:r>
          </a:p>
          <a:p>
            <a:pPr lvl="2"/>
            <a:r>
              <a:rPr lang="en-GB" sz="1600" dirty="0"/>
              <a:t>Results submitted to the FC 25</a:t>
            </a:r>
            <a:r>
              <a:rPr lang="en-GB" sz="1600" baseline="30000" dirty="0"/>
              <a:t>th</a:t>
            </a:r>
            <a:r>
              <a:rPr lang="en-GB" sz="1600" dirty="0"/>
              <a:t> of September 2024 and unanimously approved;</a:t>
            </a:r>
            <a:endParaRPr lang="en-GB" sz="1600" u="sng" dirty="0"/>
          </a:p>
          <a:p>
            <a:pPr marL="366712" lvl="1" indent="0">
              <a:buNone/>
            </a:pPr>
            <a:r>
              <a:rPr lang="en-GB" dirty="0"/>
              <a:t>3) Multi-staged and Multi-Governance cloud operating model (2025)</a:t>
            </a:r>
            <a:endParaRPr lang="en-GB" sz="2800" dirty="0"/>
          </a:p>
          <a:p>
            <a:pPr lvl="1"/>
            <a:endParaRPr lang="en-CH" sz="2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1B7FB3-6EAD-A58D-ED86-90E46E20D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66329"/>
            <a:ext cx="11376025" cy="638343"/>
          </a:xfrm>
        </p:spPr>
        <p:txBody>
          <a:bodyPr/>
          <a:lstStyle/>
          <a:p>
            <a:r>
              <a:rPr lang="en-CH" dirty="0"/>
              <a:t>Objectives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AA258-B78F-91BF-B5E3-CACF3E38A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3FE321-2216-DC08-AFA3-0FC71AB0B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5957" y="3224964"/>
            <a:ext cx="350663" cy="3503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0E903C-6254-AFD2-DE80-170AAFA68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0418" y="4860712"/>
            <a:ext cx="350663" cy="35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831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>
          <a:extLst>
            <a:ext uri="{FF2B5EF4-FFF2-40B4-BE49-F238E27FC236}">
              <a16:creationId xmlns:a16="http://schemas.microsoft.com/office/drawing/2014/main" id="{A5C7C0B9-5DE3-CD85-B5EA-6E4E687DF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39D0834-380D-E210-4022-7ABA161BC4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26" y="1592132"/>
            <a:ext cx="11461897" cy="4658128"/>
          </a:xfrm>
        </p:spPr>
        <p:txBody>
          <a:bodyPr/>
          <a:lstStyle/>
          <a:p>
            <a:r>
              <a:rPr lang="en-CH" sz="3200" dirty="0"/>
              <a:t>Initiation Phase (now)</a:t>
            </a:r>
          </a:p>
          <a:p>
            <a:pPr lvl="1"/>
            <a:r>
              <a:rPr lang="en-GB" sz="2400" dirty="0"/>
              <a:t>Initial deployment of the Resource Operating Model and its Governance</a:t>
            </a:r>
          </a:p>
          <a:p>
            <a:pPr lvl="1"/>
            <a:r>
              <a:rPr lang="en-GB" sz="2400" dirty="0"/>
              <a:t>Top-level elements of the Governance are all in place, it is possible to make the transition to the Pilot Phase.</a:t>
            </a:r>
          </a:p>
          <a:p>
            <a:pPr lvl="2"/>
            <a:r>
              <a:rPr lang="en-GB" sz="2400" dirty="0"/>
              <a:t>Estimated timeline: Ready by January 2025</a:t>
            </a:r>
            <a:endParaRPr lang="en-CH" sz="2400" dirty="0"/>
          </a:p>
          <a:p>
            <a:pPr marL="366712" lvl="1" indent="0">
              <a:buNone/>
            </a:pPr>
            <a:endParaRPr lang="en-GB" i="1" dirty="0"/>
          </a:p>
          <a:p>
            <a:pPr lvl="1"/>
            <a:endParaRPr lang="en-GB" dirty="0"/>
          </a:p>
          <a:p>
            <a:pPr lvl="1"/>
            <a:endParaRPr lang="en-CH" sz="2100" dirty="0"/>
          </a:p>
        </p:txBody>
      </p:sp>
      <p:sp>
        <p:nvSpPr>
          <p:cNvPr id="204" name="Google Shape;204;p3">
            <a:extLst>
              <a:ext uri="{FF2B5EF4-FFF2-40B4-BE49-F238E27FC236}">
                <a16:creationId xmlns:a16="http://schemas.microsoft.com/office/drawing/2014/main" id="{38577534-10B0-8BED-EFEC-7246192D9F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1319" y="83596"/>
            <a:ext cx="11376000" cy="778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Operating Model Implemented in 3 phases</a:t>
            </a:r>
            <a:endParaRPr dirty="0"/>
          </a:p>
        </p:txBody>
      </p:sp>
      <p:sp>
        <p:nvSpPr>
          <p:cNvPr id="205" name="Google Shape;205;p3">
            <a:extLst>
              <a:ext uri="{FF2B5EF4-FFF2-40B4-BE49-F238E27FC236}">
                <a16:creationId xmlns:a16="http://schemas.microsoft.com/office/drawing/2014/main" id="{1385814F-C762-B050-108C-9E129288317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2234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>
          <a:extLst>
            <a:ext uri="{FF2B5EF4-FFF2-40B4-BE49-F238E27FC236}">
              <a16:creationId xmlns:a16="http://schemas.microsoft.com/office/drawing/2014/main" id="{302CF550-D323-0CEF-F08E-468053728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C2F70AD-8D3B-69F9-5593-DD04E6D20E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0338" y="765550"/>
            <a:ext cx="11666136" cy="5284380"/>
          </a:xfrm>
        </p:spPr>
        <p:txBody>
          <a:bodyPr vert="horz" lIns="0" tIns="0" rIns="0" bIns="0" rtlCol="0" anchor="t">
            <a:noAutofit/>
          </a:bodyPr>
          <a:lstStyle/>
          <a:p>
            <a:pPr lvl="1" indent="-261620"/>
            <a:r>
              <a:rPr lang="en-GB" sz="2000" dirty="0"/>
              <a:t>Deployment of 3 initial Pilot Use Cases to build expertise, validate the model and associated processes</a:t>
            </a:r>
            <a:endParaRPr lang="en-US"/>
          </a:p>
          <a:p>
            <a:pPr lvl="1" indent="-261620"/>
            <a:r>
              <a:rPr lang="en-GB" sz="2000" b="1" dirty="0"/>
              <a:t>Minimum Viable Product (MVP):</a:t>
            </a:r>
            <a:endParaRPr lang="en-GB" sz="2000" b="1" dirty="0">
              <a:cs typeface="Arial"/>
            </a:endParaRPr>
          </a:p>
          <a:p>
            <a:pPr lvl="2"/>
            <a:r>
              <a:rPr lang="en-GB" sz="2000" dirty="0"/>
              <a:t>QTI2 to decide access via sub-licensing to Quantum vendors</a:t>
            </a:r>
            <a:endParaRPr lang="en-GB" sz="2000" dirty="0">
              <a:cs typeface="Arial"/>
            </a:endParaRPr>
          </a:p>
          <a:p>
            <a:pPr lvl="3"/>
            <a:r>
              <a:rPr lang="en-CH" sz="2000" dirty="0"/>
              <a:t>Access to be only provided to QTI approved R&amp;D projects</a:t>
            </a:r>
          </a:p>
          <a:p>
            <a:pPr lvl="2"/>
            <a:endParaRPr lang="en-CH" sz="2000" dirty="0"/>
          </a:p>
          <a:p>
            <a:pPr lvl="2"/>
            <a:r>
              <a:rPr lang="en-CH" sz="2000" dirty="0"/>
              <a:t>NextGen: </a:t>
            </a:r>
            <a:r>
              <a:rPr lang="en-GB" sz="2000" dirty="0"/>
              <a:t>NGT decides access to vendors, timings and amount of resources</a:t>
            </a:r>
            <a:endParaRPr lang="en-GB" sz="2000" dirty="0">
              <a:cs typeface="Arial"/>
            </a:endParaRPr>
          </a:p>
          <a:p>
            <a:pPr lvl="3"/>
            <a:r>
              <a:rPr lang="en-GB" sz="2000" dirty="0"/>
              <a:t>Technical effort allocated by NGT to operate and develop their own projects</a:t>
            </a:r>
          </a:p>
          <a:p>
            <a:pPr lvl="4"/>
            <a:r>
              <a:rPr lang="en-GB" sz="2000" b="1" dirty="0"/>
              <a:t>Effort allocation already in the Kubernetes Team and IT-CA</a:t>
            </a:r>
          </a:p>
          <a:p>
            <a:pPr lvl="2"/>
            <a:endParaRPr lang="en-GB" sz="2000" dirty="0"/>
          </a:p>
          <a:p>
            <a:pPr lvl="2"/>
            <a:r>
              <a:rPr lang="en-GB" sz="2000" dirty="0"/>
              <a:t>CERN IT Pilot: Heterogenous Architectures Testbed (HAT)</a:t>
            </a:r>
          </a:p>
          <a:p>
            <a:pPr lvl="3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ubscription managed by the Capacity Planning function</a:t>
            </a:r>
          </a:p>
          <a:p>
            <a:pPr lvl="3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inimal testing access for checking a particular technology for suitability purposes</a:t>
            </a:r>
          </a:p>
          <a:p>
            <a:pPr lvl="3"/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Limited in budget, resources and access time</a:t>
            </a:r>
          </a:p>
        </p:txBody>
      </p:sp>
      <p:sp>
        <p:nvSpPr>
          <p:cNvPr id="204" name="Google Shape;204;p3">
            <a:extLst>
              <a:ext uri="{FF2B5EF4-FFF2-40B4-BE49-F238E27FC236}">
                <a16:creationId xmlns:a16="http://schemas.microsoft.com/office/drawing/2014/main" id="{3072596F-B192-EAB0-2E67-92048C3F084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1319" y="83596"/>
            <a:ext cx="11376000" cy="778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Pilot Phase 2025</a:t>
            </a:r>
          </a:p>
        </p:txBody>
      </p:sp>
      <p:sp>
        <p:nvSpPr>
          <p:cNvPr id="205" name="Google Shape;205;p3">
            <a:extLst>
              <a:ext uri="{FF2B5EF4-FFF2-40B4-BE49-F238E27FC236}">
                <a16:creationId xmlns:a16="http://schemas.microsoft.com/office/drawing/2014/main" id="{05CB4725-0FB2-395D-663B-DD88ED8394C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 descr="A close-up of a logo&#10;&#10;Description automatically generated">
            <a:extLst>
              <a:ext uri="{FF2B5EF4-FFF2-40B4-BE49-F238E27FC236}">
                <a16:creationId xmlns:a16="http://schemas.microsoft.com/office/drawing/2014/main" id="{B4DD977D-E7E5-7A06-275A-D2099DA172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215" y="3902958"/>
            <a:ext cx="2494056" cy="7292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1CAC896-8C19-88BD-0882-FE8C243C28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3779" y="1436244"/>
            <a:ext cx="1633421" cy="7292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949F73-A9E0-635D-1F82-65F45B552C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4408" y="4642212"/>
            <a:ext cx="764785" cy="76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386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>
          <a:extLst>
            <a:ext uri="{FF2B5EF4-FFF2-40B4-BE49-F238E27FC236}">
              <a16:creationId xmlns:a16="http://schemas.microsoft.com/office/drawing/2014/main" id="{A5C7C0B9-5DE3-CD85-B5EA-6E4E687DF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">
            <a:extLst>
              <a:ext uri="{FF2B5EF4-FFF2-40B4-BE49-F238E27FC236}">
                <a16:creationId xmlns:a16="http://schemas.microsoft.com/office/drawing/2014/main" id="{38577534-10B0-8BED-EFEC-7246192D9F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4647" y="193112"/>
            <a:ext cx="11376000" cy="778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Governance - Pilot Phase 2025</a:t>
            </a:r>
            <a:endParaRPr dirty="0"/>
          </a:p>
        </p:txBody>
      </p:sp>
      <p:sp>
        <p:nvSpPr>
          <p:cNvPr id="205" name="Google Shape;205;p3">
            <a:extLst>
              <a:ext uri="{FF2B5EF4-FFF2-40B4-BE49-F238E27FC236}">
                <a16:creationId xmlns:a16="http://schemas.microsoft.com/office/drawing/2014/main" id="{1385814F-C762-B050-108C-9E129288317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31DF953-33C0-698E-075C-7D93B9F2EF29}"/>
              </a:ext>
            </a:extLst>
          </p:cNvPr>
          <p:cNvSpPr/>
          <p:nvPr/>
        </p:nvSpPr>
        <p:spPr>
          <a:xfrm>
            <a:off x="3339246" y="1504682"/>
            <a:ext cx="5435600" cy="2211283"/>
          </a:xfrm>
          <a:prstGeom prst="roundRect">
            <a:avLst/>
          </a:prstGeom>
          <a:solidFill>
            <a:schemeClr val="accent3">
              <a:lumMod val="60000"/>
              <a:lumOff val="40000"/>
              <a:alpha val="245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64808A8-6DBD-79D6-90F9-B5DC3C6149C6}"/>
              </a:ext>
            </a:extLst>
          </p:cNvPr>
          <p:cNvSpPr/>
          <p:nvPr/>
        </p:nvSpPr>
        <p:spPr>
          <a:xfrm>
            <a:off x="5315381" y="2106184"/>
            <a:ext cx="1464789" cy="752003"/>
          </a:xfrm>
          <a:prstGeom prst="roundRect">
            <a:avLst/>
          </a:prstGeom>
          <a:solidFill>
            <a:schemeClr val="accent3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r>
              <a:rPr lang="en-CH" sz="1400" b="1">
                <a:solidFill>
                  <a:schemeClr val="bg2">
                    <a:lumMod val="10000"/>
                  </a:schemeClr>
                </a:solidFill>
              </a:rPr>
              <a:t>FinOps</a:t>
            </a:r>
          </a:p>
          <a:p>
            <a:pPr algn="ctr"/>
            <a:r>
              <a:rPr lang="en-CH" sz="1400" b="1">
                <a:solidFill>
                  <a:schemeClr val="bg2">
                    <a:lumMod val="10000"/>
                  </a:schemeClr>
                </a:solidFill>
              </a:rPr>
              <a:t>Manager</a:t>
            </a:r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06EC2FB-6AF8-E94C-88DB-711B504D976D}"/>
              </a:ext>
            </a:extLst>
          </p:cNvPr>
          <p:cNvSpPr/>
          <p:nvPr/>
        </p:nvSpPr>
        <p:spPr>
          <a:xfrm>
            <a:off x="3570457" y="2111854"/>
            <a:ext cx="1370546" cy="740662"/>
          </a:xfrm>
          <a:prstGeom prst="roundRect">
            <a:avLst/>
          </a:prstGeom>
          <a:solidFill>
            <a:schemeClr val="accent3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r>
              <a:rPr lang="en-CH" sz="1400" b="1">
                <a:solidFill>
                  <a:schemeClr val="bg2">
                    <a:lumMod val="10000"/>
                  </a:schemeClr>
                </a:solidFill>
              </a:rPr>
              <a:t>IT Chief Architect</a:t>
            </a:r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DF604E7-9FB0-C891-8881-765583F53FAB}"/>
              </a:ext>
            </a:extLst>
          </p:cNvPr>
          <p:cNvSpPr/>
          <p:nvPr/>
        </p:nvSpPr>
        <p:spPr>
          <a:xfrm>
            <a:off x="6242233" y="2976560"/>
            <a:ext cx="1366962" cy="650418"/>
          </a:xfrm>
          <a:prstGeom prst="roundRect">
            <a:avLst/>
          </a:prstGeom>
          <a:solidFill>
            <a:schemeClr val="accent3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  <a:p>
            <a:pPr algn="ctr"/>
            <a:endParaRPr lang="en-CH" dirty="0"/>
          </a:p>
          <a:p>
            <a:pPr algn="ctr"/>
            <a:endParaRPr lang="en-CH" dirty="0"/>
          </a:p>
          <a:p>
            <a:pPr algn="ctr"/>
            <a:r>
              <a:rPr lang="en-CH" sz="1400" b="1" dirty="0">
                <a:solidFill>
                  <a:schemeClr val="bg2">
                    <a:lumMod val="10000"/>
                  </a:schemeClr>
                </a:solidFill>
              </a:rPr>
              <a:t>IT Data Privacy Coordinator</a:t>
            </a:r>
          </a:p>
          <a:p>
            <a:pPr algn="ctr"/>
            <a:endParaRPr lang="en-CH" dirty="0"/>
          </a:p>
          <a:p>
            <a:pPr algn="ctr"/>
            <a:endParaRPr lang="en-CH" dirty="0"/>
          </a:p>
          <a:p>
            <a:pPr algn="ctr"/>
            <a:endParaRPr lang="en-CH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8618E7F-C6AF-372B-1CE8-13C98E49667E}"/>
              </a:ext>
            </a:extLst>
          </p:cNvPr>
          <p:cNvSpPr/>
          <p:nvPr/>
        </p:nvSpPr>
        <p:spPr>
          <a:xfrm>
            <a:off x="109527" y="2597673"/>
            <a:ext cx="2421467" cy="95111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r>
              <a:rPr lang="en-CH">
                <a:solidFill>
                  <a:schemeClr val="bg2">
                    <a:lumMod val="10000"/>
                  </a:schemeClr>
                </a:solidFill>
              </a:rPr>
              <a:t>Procurement &amp; Vendor Management</a:t>
            </a:r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255615A0-4720-8336-2782-0D56F1F0F1F8}"/>
              </a:ext>
            </a:extLst>
          </p:cNvPr>
          <p:cNvSpPr/>
          <p:nvPr/>
        </p:nvSpPr>
        <p:spPr>
          <a:xfrm>
            <a:off x="109528" y="1452948"/>
            <a:ext cx="2421467" cy="95111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r>
              <a:rPr lang="en-CH">
                <a:solidFill>
                  <a:schemeClr val="bg2">
                    <a:lumMod val="10000"/>
                  </a:schemeClr>
                </a:solidFill>
              </a:rPr>
              <a:t>Finance &amp; Resource Management</a:t>
            </a:r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E1E577BF-326B-E53C-1DE3-EB6F8F74145E}"/>
              </a:ext>
            </a:extLst>
          </p:cNvPr>
          <p:cNvSpPr/>
          <p:nvPr/>
        </p:nvSpPr>
        <p:spPr>
          <a:xfrm>
            <a:off x="9635135" y="1504682"/>
            <a:ext cx="2421466" cy="95111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r>
              <a:rPr lang="en-CH">
                <a:solidFill>
                  <a:schemeClr val="bg2">
                    <a:lumMod val="10000"/>
                  </a:schemeClr>
                </a:solidFill>
              </a:rPr>
              <a:t>Business Engagement</a:t>
            </a:r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4F35095-16C6-F6CC-1113-644DB4E9FFFB}"/>
              </a:ext>
            </a:extLst>
          </p:cNvPr>
          <p:cNvSpPr/>
          <p:nvPr/>
        </p:nvSpPr>
        <p:spPr>
          <a:xfrm>
            <a:off x="9635135" y="2630983"/>
            <a:ext cx="2421467" cy="95111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r>
              <a:rPr lang="en-CH">
                <a:solidFill>
                  <a:schemeClr val="bg2">
                    <a:lumMod val="10000"/>
                  </a:schemeClr>
                </a:solidFill>
              </a:rPr>
              <a:t>Training &amp; Upskilling</a:t>
            </a:r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6232759-4ADF-08FF-3DDD-AAF9605E6A61}"/>
              </a:ext>
            </a:extLst>
          </p:cNvPr>
          <p:cNvCxnSpPr>
            <a:cxnSpLocks/>
          </p:cNvCxnSpPr>
          <p:nvPr/>
        </p:nvCxnSpPr>
        <p:spPr>
          <a:xfrm>
            <a:off x="6047683" y="3715966"/>
            <a:ext cx="0" cy="4355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48A15EC-B175-042C-C6EC-5DB40DB1EBAE}"/>
              </a:ext>
            </a:extLst>
          </p:cNvPr>
          <p:cNvCxnSpPr>
            <a:cxnSpLocks/>
          </p:cNvCxnSpPr>
          <p:nvPr/>
        </p:nvCxnSpPr>
        <p:spPr>
          <a:xfrm flipH="1">
            <a:off x="8822266" y="2114749"/>
            <a:ext cx="7602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25694F7-462A-83DD-8857-30BAB17D9D31}"/>
              </a:ext>
            </a:extLst>
          </p:cNvPr>
          <p:cNvCxnSpPr>
            <a:cxnSpLocks/>
          </p:cNvCxnSpPr>
          <p:nvPr/>
        </p:nvCxnSpPr>
        <p:spPr>
          <a:xfrm flipH="1">
            <a:off x="8822266" y="2886174"/>
            <a:ext cx="7602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02EDC86-F1F3-779E-480E-C3CF0F4A1A3A}"/>
              </a:ext>
            </a:extLst>
          </p:cNvPr>
          <p:cNvCxnSpPr>
            <a:cxnSpLocks/>
          </p:cNvCxnSpPr>
          <p:nvPr/>
        </p:nvCxnSpPr>
        <p:spPr>
          <a:xfrm flipH="1">
            <a:off x="2547927" y="2067988"/>
            <a:ext cx="7602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67B8C2E-BB74-2AB6-721E-723B35CE0927}"/>
              </a:ext>
            </a:extLst>
          </p:cNvPr>
          <p:cNvCxnSpPr>
            <a:cxnSpLocks/>
          </p:cNvCxnSpPr>
          <p:nvPr/>
        </p:nvCxnSpPr>
        <p:spPr>
          <a:xfrm flipH="1">
            <a:off x="2564861" y="2863857"/>
            <a:ext cx="7602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7C80302-7E06-A693-CE44-6C605ED9294F}"/>
              </a:ext>
            </a:extLst>
          </p:cNvPr>
          <p:cNvSpPr txBox="1"/>
          <p:nvPr/>
        </p:nvSpPr>
        <p:spPr>
          <a:xfrm>
            <a:off x="4572243" y="1710812"/>
            <a:ext cx="28800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b="1">
                <a:solidFill>
                  <a:schemeClr val="bg2">
                    <a:lumMod val="10000"/>
                  </a:schemeClr>
                </a:solidFill>
              </a:rPr>
              <a:t>Cloud Enablement Team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3435532-E4AD-1ED7-A1D9-D4D0E518119D}"/>
              </a:ext>
            </a:extLst>
          </p:cNvPr>
          <p:cNvSpPr/>
          <p:nvPr/>
        </p:nvSpPr>
        <p:spPr>
          <a:xfrm>
            <a:off x="7154548" y="2099809"/>
            <a:ext cx="1366962" cy="752003"/>
          </a:xfrm>
          <a:prstGeom prst="roundRect">
            <a:avLst/>
          </a:prstGeom>
          <a:solidFill>
            <a:schemeClr val="accent3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r>
              <a:rPr lang="en-CH" sz="1400" b="1">
                <a:solidFill>
                  <a:schemeClr val="bg2">
                    <a:lumMod val="10000"/>
                  </a:schemeClr>
                </a:solidFill>
              </a:rPr>
              <a:t>IT Consulting Lead</a:t>
            </a:r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</p:txBody>
      </p:sp>
      <p:sp>
        <p:nvSpPr>
          <p:cNvPr id="6" name="Rounded Rectangle 13">
            <a:extLst>
              <a:ext uri="{FF2B5EF4-FFF2-40B4-BE49-F238E27FC236}">
                <a16:creationId xmlns:a16="http://schemas.microsoft.com/office/drawing/2014/main" id="{159AC367-5F09-2DD8-8817-8BD520F37E30}"/>
              </a:ext>
            </a:extLst>
          </p:cNvPr>
          <p:cNvSpPr/>
          <p:nvPr/>
        </p:nvSpPr>
        <p:spPr>
          <a:xfrm>
            <a:off x="3249681" y="4151550"/>
            <a:ext cx="5668536" cy="1892570"/>
          </a:xfrm>
          <a:prstGeom prst="roundRect">
            <a:avLst/>
          </a:prstGeom>
          <a:solidFill>
            <a:schemeClr val="accent2">
              <a:lumMod val="5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CH" dirty="0">
              <a:solidFill>
                <a:sysClr val="windowText" lastClr="000000"/>
              </a:solidFill>
            </a:endParaRPr>
          </a:p>
          <a:p>
            <a:pPr algn="ctr"/>
            <a:r>
              <a:rPr lang="en-CH" b="1" dirty="0">
                <a:solidFill>
                  <a:sysClr val="windowText" lastClr="000000"/>
                </a:solidFill>
              </a:rPr>
              <a:t>Cloud Task Force</a:t>
            </a:r>
            <a:endParaRPr lang="en-CH" b="1" dirty="0">
              <a:solidFill>
                <a:sysClr val="windowText" lastClr="000000"/>
              </a:solidFill>
              <a:cs typeface="Arial"/>
            </a:endParaRPr>
          </a:p>
          <a:p>
            <a:pPr algn="ctr"/>
            <a:r>
              <a:rPr lang="LID4096" sz="1400">
                <a:solidFill>
                  <a:sysClr val="windowText" lastClr="000000"/>
                </a:solidFill>
              </a:rPr>
              <a:t>Fin</a:t>
            </a:r>
            <a:r>
              <a:rPr lang="en-US" sz="1400" dirty="0">
                <a:solidFill>
                  <a:sysClr val="windowText" lastClr="000000"/>
                </a:solidFill>
              </a:rPr>
              <a:t>O</a:t>
            </a:r>
            <a:r>
              <a:rPr lang="LID4096" sz="1400">
                <a:solidFill>
                  <a:sysClr val="windowText" lastClr="000000"/>
                </a:solidFill>
              </a:rPr>
              <a:t>ps</a:t>
            </a:r>
            <a:r>
              <a:rPr lang="en-US" sz="1400" dirty="0">
                <a:solidFill>
                  <a:sysClr val="windowText" lastClr="000000"/>
                </a:solidFill>
              </a:rPr>
              <a:t>, </a:t>
            </a:r>
            <a:r>
              <a:rPr lang="LID4096" sz="1400">
                <a:solidFill>
                  <a:sysClr val="windowText" lastClr="000000"/>
                </a:solidFill>
              </a:rPr>
              <a:t>TD </a:t>
            </a:r>
            <a:r>
              <a:rPr lang="LID4096" sz="1400" dirty="0">
                <a:solidFill>
                  <a:sysClr val="windowText" lastClr="000000"/>
                </a:solidFill>
              </a:rPr>
              <a:t>technical experts, </a:t>
            </a:r>
            <a:r>
              <a:rPr lang="LID4096" sz="1400">
                <a:solidFill>
                  <a:sysClr val="windowText" lastClr="000000"/>
                </a:solidFill>
              </a:rPr>
              <a:t>Capacity Plannin</a:t>
            </a:r>
            <a:r>
              <a:rPr lang="en-US" sz="1400" dirty="0">
                <a:solidFill>
                  <a:sysClr val="windowText" lastClr="000000"/>
                </a:solidFill>
              </a:rPr>
              <a:t>g,</a:t>
            </a:r>
            <a:r>
              <a:rPr lang="LID4096" sz="1400">
                <a:solidFill>
                  <a:sysClr val="windowText" lastClr="000000"/>
                </a:solidFill>
              </a:rPr>
              <a:t> </a:t>
            </a:r>
            <a:r>
              <a:rPr lang="LID4096" sz="1400" dirty="0">
                <a:solidFill>
                  <a:sysClr val="windowText" lastClr="000000"/>
                </a:solidFill>
              </a:rPr>
              <a:t>Resource Management, QTI and NextGen reps./technical experts, Engagement reps.</a:t>
            </a:r>
            <a:endParaRPr lang="en-CH" dirty="0">
              <a:solidFill>
                <a:sysClr val="windowText" lastClr="000000"/>
              </a:solidFill>
            </a:endParaRPr>
          </a:p>
          <a:p>
            <a:pPr algn="ctr"/>
            <a:endParaRPr lang="LID4096">
              <a:solidFill>
                <a:sysClr val="windowText" lastClr="000000"/>
              </a:solidFill>
            </a:endParaRPr>
          </a:p>
        </p:txBody>
      </p:sp>
      <p:sp>
        <p:nvSpPr>
          <p:cNvPr id="26" name="Rounded Rectangle 18">
            <a:extLst>
              <a:ext uri="{FF2B5EF4-FFF2-40B4-BE49-F238E27FC236}">
                <a16:creationId xmlns:a16="http://schemas.microsoft.com/office/drawing/2014/main" id="{387987CA-69BE-BB72-2C02-548DD31D4919}"/>
              </a:ext>
            </a:extLst>
          </p:cNvPr>
          <p:cNvSpPr/>
          <p:nvPr/>
        </p:nvSpPr>
        <p:spPr>
          <a:xfrm>
            <a:off x="4556028" y="2976561"/>
            <a:ext cx="1464789" cy="630249"/>
          </a:xfrm>
          <a:prstGeom prst="roundRect">
            <a:avLst/>
          </a:prstGeom>
          <a:solidFill>
            <a:schemeClr val="accent3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  <a:p>
            <a:pPr algn="ctr"/>
            <a:endParaRPr lang="en-CH"/>
          </a:p>
          <a:p>
            <a:pPr algn="ctr"/>
            <a:r>
              <a:rPr lang="en-CH" sz="1400" b="1">
                <a:solidFill>
                  <a:schemeClr val="bg2">
                    <a:lumMod val="10000"/>
                  </a:schemeClr>
                </a:solidFill>
              </a:rPr>
              <a:t>Security</a:t>
            </a:r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0F19072-C616-0CE2-38F6-111B10DCE412}"/>
              </a:ext>
            </a:extLst>
          </p:cNvPr>
          <p:cNvGrpSpPr/>
          <p:nvPr/>
        </p:nvGrpSpPr>
        <p:grpSpPr>
          <a:xfrm>
            <a:off x="9606077" y="4337679"/>
            <a:ext cx="2360880" cy="613272"/>
            <a:chOff x="9063182" y="4247818"/>
            <a:chExt cx="2360880" cy="61327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E9DB86C-F801-418D-9D7B-989392297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63182" y="4247818"/>
              <a:ext cx="2194626" cy="57885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5007256-772C-4BD5-535E-0DC351CCE9D2}"/>
                </a:ext>
              </a:extLst>
            </p:cNvPr>
            <p:cNvSpPr txBox="1"/>
            <p:nvPr/>
          </p:nvSpPr>
          <p:spPr>
            <a:xfrm>
              <a:off x="11091553" y="4584091"/>
              <a:ext cx="33250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/>
                <a:t>2.0</a:t>
              </a:r>
            </a:p>
          </p:txBody>
        </p:sp>
      </p:grpSp>
      <p:sp>
        <p:nvSpPr>
          <p:cNvPr id="14" name="Rounded Rectangle 32">
            <a:extLst>
              <a:ext uri="{FF2B5EF4-FFF2-40B4-BE49-F238E27FC236}">
                <a16:creationId xmlns:a16="http://schemas.microsoft.com/office/drawing/2014/main" id="{61AD1B62-0ECA-D1B4-9CF9-18EEA6FA0879}"/>
              </a:ext>
            </a:extLst>
          </p:cNvPr>
          <p:cNvSpPr/>
          <p:nvPr/>
        </p:nvSpPr>
        <p:spPr>
          <a:xfrm>
            <a:off x="9465801" y="4151550"/>
            <a:ext cx="2590800" cy="95111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2635FC0-C7F7-4E76-A04B-96CE6CF87057}"/>
              </a:ext>
            </a:extLst>
          </p:cNvPr>
          <p:cNvGrpSpPr/>
          <p:nvPr/>
        </p:nvGrpSpPr>
        <p:grpSpPr>
          <a:xfrm>
            <a:off x="9465801" y="5196559"/>
            <a:ext cx="2590800" cy="951115"/>
            <a:chOff x="6052788" y="4619407"/>
            <a:chExt cx="2590800" cy="951115"/>
          </a:xfrm>
        </p:grpSpPr>
        <p:pic>
          <p:nvPicPr>
            <p:cNvPr id="17" name="Picture 16" descr="A close-up of a logo&#10;&#10;Description automatically generated">
              <a:extLst>
                <a:ext uri="{FF2B5EF4-FFF2-40B4-BE49-F238E27FC236}">
                  <a16:creationId xmlns:a16="http://schemas.microsoft.com/office/drawing/2014/main" id="{544B7357-0737-2142-9D37-203368A6C9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2467" y="4795967"/>
              <a:ext cx="2300266" cy="672546"/>
            </a:xfrm>
            <a:prstGeom prst="rect">
              <a:avLst/>
            </a:prstGeom>
          </p:spPr>
        </p:pic>
        <p:sp>
          <p:nvSpPr>
            <p:cNvPr id="24" name="Rounded Rectangle 33">
              <a:extLst>
                <a:ext uri="{FF2B5EF4-FFF2-40B4-BE49-F238E27FC236}">
                  <a16:creationId xmlns:a16="http://schemas.microsoft.com/office/drawing/2014/main" id="{61FF84BA-F208-33ED-CC59-4057B89B4AFE}"/>
                </a:ext>
              </a:extLst>
            </p:cNvPr>
            <p:cNvSpPr/>
            <p:nvPr/>
          </p:nvSpPr>
          <p:spPr>
            <a:xfrm>
              <a:off x="6052788" y="4619407"/>
              <a:ext cx="2590800" cy="951115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  <a:p>
              <a:pPr algn="ctr"/>
              <a:endParaRPr lang="en-CH"/>
            </a:p>
            <a:p>
              <a:pPr algn="ctr"/>
              <a:endParaRPr lang="en-CH"/>
            </a:p>
            <a:p>
              <a:pPr algn="ctr"/>
              <a:endParaRPr lang="en-CH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endParaRPr lang="en-CH"/>
            </a:p>
            <a:p>
              <a:pPr algn="ctr"/>
              <a:endParaRPr lang="en-CH"/>
            </a:p>
            <a:p>
              <a:pPr algn="ctr"/>
              <a:endParaRPr lang="en-CH"/>
            </a:p>
          </p:txBody>
        </p:sp>
      </p:grpSp>
      <p:sp>
        <p:nvSpPr>
          <p:cNvPr id="25" name="Rounded Rectangle 32">
            <a:extLst>
              <a:ext uri="{FF2B5EF4-FFF2-40B4-BE49-F238E27FC236}">
                <a16:creationId xmlns:a16="http://schemas.microsoft.com/office/drawing/2014/main" id="{C0DC97C0-B40A-71B3-C113-4D4FBA228453}"/>
              </a:ext>
            </a:extLst>
          </p:cNvPr>
          <p:cNvSpPr/>
          <p:nvPr/>
        </p:nvSpPr>
        <p:spPr>
          <a:xfrm>
            <a:off x="135399" y="4146720"/>
            <a:ext cx="2590800" cy="95111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r>
              <a:rPr lang="en-CH">
                <a:solidFill>
                  <a:schemeClr val="bg2">
                    <a:lumMod val="10000"/>
                  </a:schemeClr>
                </a:solidFill>
              </a:rPr>
              <a:t>Heterogeneous Architecture Testbed</a:t>
            </a:r>
          </a:p>
          <a:p>
            <a:pPr algn="ctr"/>
            <a:endParaRPr lang="en-CH"/>
          </a:p>
          <a:p>
            <a:pPr algn="ctr"/>
            <a:endParaRPr lang="en-CH"/>
          </a:p>
          <a:p>
            <a:pPr algn="ctr"/>
            <a:endParaRPr lang="en-CH"/>
          </a:p>
        </p:txBody>
      </p:sp>
      <p:sp>
        <p:nvSpPr>
          <p:cNvPr id="29" name="Rounded Rectangle 32">
            <a:extLst>
              <a:ext uri="{FF2B5EF4-FFF2-40B4-BE49-F238E27FC236}">
                <a16:creationId xmlns:a16="http://schemas.microsoft.com/office/drawing/2014/main" id="{D16ECA2E-E11F-2EDC-DD1A-8A385C593B2F}"/>
              </a:ext>
            </a:extLst>
          </p:cNvPr>
          <p:cNvSpPr/>
          <p:nvPr/>
        </p:nvSpPr>
        <p:spPr>
          <a:xfrm>
            <a:off x="135399" y="5196558"/>
            <a:ext cx="2590800" cy="951115"/>
          </a:xfrm>
          <a:prstGeom prst="roundRect">
            <a:avLst/>
          </a:prstGeom>
          <a:solidFill>
            <a:schemeClr val="accent6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>
                <a:solidFill>
                  <a:schemeClr val="accent6">
                    <a:lumMod val="50000"/>
                  </a:schemeClr>
                </a:solidFill>
              </a:rPr>
              <a:t>Other use cases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F112FE1-AD38-1273-40B9-93851C8F6628}"/>
              </a:ext>
            </a:extLst>
          </p:cNvPr>
          <p:cNvCxnSpPr>
            <a:cxnSpLocks/>
          </p:cNvCxnSpPr>
          <p:nvPr/>
        </p:nvCxnSpPr>
        <p:spPr>
          <a:xfrm flipH="1">
            <a:off x="2726199" y="4673952"/>
            <a:ext cx="52348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0F9ACB2-8156-3596-2914-032DBA554F75}"/>
              </a:ext>
            </a:extLst>
          </p:cNvPr>
          <p:cNvCxnSpPr>
            <a:cxnSpLocks/>
          </p:cNvCxnSpPr>
          <p:nvPr/>
        </p:nvCxnSpPr>
        <p:spPr>
          <a:xfrm flipH="1">
            <a:off x="2702099" y="5649065"/>
            <a:ext cx="52348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99516C1-D3B4-F298-72F8-CB0B444627FF}"/>
              </a:ext>
            </a:extLst>
          </p:cNvPr>
          <p:cNvCxnSpPr>
            <a:cxnSpLocks/>
          </p:cNvCxnSpPr>
          <p:nvPr/>
        </p:nvCxnSpPr>
        <p:spPr>
          <a:xfrm flipH="1">
            <a:off x="8942319" y="4673952"/>
            <a:ext cx="52348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0916D58-80DB-5790-A8FE-41CC984EDD93}"/>
              </a:ext>
            </a:extLst>
          </p:cNvPr>
          <p:cNvCxnSpPr>
            <a:cxnSpLocks/>
          </p:cNvCxnSpPr>
          <p:nvPr/>
        </p:nvCxnSpPr>
        <p:spPr>
          <a:xfrm flipH="1">
            <a:off x="8940670" y="5636289"/>
            <a:ext cx="52348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73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>
          <a:extLst>
            <a:ext uri="{FF2B5EF4-FFF2-40B4-BE49-F238E27FC236}">
              <a16:creationId xmlns:a16="http://schemas.microsoft.com/office/drawing/2014/main" id="{301433E9-C652-C213-EA33-21E082573E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">
            <a:extLst>
              <a:ext uri="{FF2B5EF4-FFF2-40B4-BE49-F238E27FC236}">
                <a16:creationId xmlns:a16="http://schemas.microsoft.com/office/drawing/2014/main" id="{3BC9F922-ADC7-6725-EEC2-96353D0CE74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21319" y="83596"/>
            <a:ext cx="11376000" cy="778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From 2026: Scaling Phase</a:t>
            </a:r>
            <a:endParaRPr dirty="0"/>
          </a:p>
        </p:txBody>
      </p:sp>
      <p:sp>
        <p:nvSpPr>
          <p:cNvPr id="205" name="Google Shape;205;p3">
            <a:extLst>
              <a:ext uri="{FF2B5EF4-FFF2-40B4-BE49-F238E27FC236}">
                <a16:creationId xmlns:a16="http://schemas.microsoft.com/office/drawing/2014/main" id="{ECB56BE4-FB68-BA4E-6FE7-CCDC10C32EB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AA3C42-CA4C-5F24-0471-C90AB9BFAE36}"/>
              </a:ext>
            </a:extLst>
          </p:cNvPr>
          <p:cNvSpPr txBox="1"/>
          <p:nvPr/>
        </p:nvSpPr>
        <p:spPr>
          <a:xfrm>
            <a:off x="356933" y="1277055"/>
            <a:ext cx="11636593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 updated 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g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overnance model for cloud and associated processes 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will be 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 deliverable from the Pilot phase by Dec 2025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The scaling phase will 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onboard all the lessons learned and evolution of use cases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refined, 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generalised model to access 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external heterogeneous resources 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will be 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produced</a:t>
            </a:r>
            <a:endParaRPr lang="en-GB" sz="20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</a:rPr>
              <a:t>The Scaling Phase aims to start in January 2026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27607935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B558F21B-D245-42EC-A545-FDD70896722C}" vid="{B657D21E-E3F9-4C9B-B7C2-3854EDD897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27269</TotalTime>
  <Words>1072</Words>
  <Application>Microsoft Macintosh PowerPoint</Application>
  <PresentationFormat>Widescreen</PresentationFormat>
  <Paragraphs>220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Arial,Sans-Serif</vt:lpstr>
      <vt:lpstr>Calibri</vt:lpstr>
      <vt:lpstr>1_Office Theme</vt:lpstr>
      <vt:lpstr>Technology Infrastructures Function João Fernandes IT</vt:lpstr>
      <vt:lpstr>Outline</vt:lpstr>
      <vt:lpstr>PowerPoint Presentation</vt:lpstr>
      <vt:lpstr>IT Cloud Strategy</vt:lpstr>
      <vt:lpstr>Objectives</vt:lpstr>
      <vt:lpstr>Operating Model Implemented in 3 phases</vt:lpstr>
      <vt:lpstr>Pilot Phase 2025</vt:lpstr>
      <vt:lpstr>Governance - Pilot Phase 2025</vt:lpstr>
      <vt:lpstr>From 2026: Scaling Phase</vt:lpstr>
      <vt:lpstr>FTI Tech Infra Function in a Nutshell</vt:lpstr>
      <vt:lpstr>One More Thing…</vt:lpstr>
      <vt:lpstr>Frontier Technology Sailing</vt:lpstr>
      <vt:lpstr>Sailing Netherlands in April</vt:lpstr>
      <vt:lpstr>Frontier Technology Sailing Roadmap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Joao Fernandes</cp:lastModifiedBy>
  <cp:revision>786</cp:revision>
  <dcterms:created xsi:type="dcterms:W3CDTF">2023-03-08T09:07:50Z</dcterms:created>
  <dcterms:modified xsi:type="dcterms:W3CDTF">2024-12-11T07:51:53Z</dcterms:modified>
</cp:coreProperties>
</file>