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392" r:id="rId2"/>
    <p:sldId id="259" r:id="rId3"/>
    <p:sldId id="296" r:id="rId4"/>
    <p:sldId id="349" r:id="rId5"/>
    <p:sldId id="309" r:id="rId6"/>
    <p:sldId id="379" r:id="rId7"/>
    <p:sldId id="390" r:id="rId8"/>
    <p:sldId id="380" r:id="rId9"/>
    <p:sldId id="381" r:id="rId10"/>
    <p:sldId id="366" r:id="rId11"/>
    <p:sldId id="382" r:id="rId12"/>
    <p:sldId id="320" r:id="rId13"/>
    <p:sldId id="363" r:id="rId14"/>
    <p:sldId id="384" r:id="rId15"/>
    <p:sldId id="385" r:id="rId16"/>
    <p:sldId id="391" r:id="rId17"/>
    <p:sldId id="383" r:id="rId18"/>
    <p:sldId id="388" r:id="rId19"/>
    <p:sldId id="389" r:id="rId20"/>
    <p:sldId id="374" r:id="rId21"/>
    <p:sldId id="386" r:id="rId22"/>
    <p:sldId id="377" r:id="rId23"/>
    <p:sldId id="371" r:id="rId24"/>
    <p:sldId id="373" r:id="rId25"/>
    <p:sldId id="337" r:id="rId26"/>
    <p:sldId id="288" r:id="rId27"/>
    <p:sldId id="393" r:id="rId28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0046E2"/>
    <a:srgbClr val="73A0FF"/>
    <a:srgbClr val="5F6AAF"/>
    <a:srgbClr val="B3B6D2"/>
    <a:srgbClr val="898FBE"/>
    <a:srgbClr val="2F2F2F"/>
    <a:srgbClr val="E89418"/>
    <a:srgbClr val="A9D08E"/>
    <a:srgbClr val="A9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2" autoAdjust="0"/>
    <p:restoredTop sz="94686"/>
  </p:normalViewPr>
  <p:slideViewPr>
    <p:cSldViewPr snapToObjects="1">
      <p:cViewPr varScale="1">
        <p:scale>
          <a:sx n="99" d="100"/>
          <a:sy n="99" d="100"/>
        </p:scale>
        <p:origin x="108" y="61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diagrams/_rels/data4.xml.rels><?xml version="1.0" encoding="UTF-8" standalone="yes"?>
<Relationships xmlns="http://schemas.openxmlformats.org/package/2006/relationships"><Relationship Id="rId2" Type="http://schemas.openxmlformats.org/officeDocument/2006/relationships/hyperlink" Target="https://pensionfund.cern.ch/en" TargetMode="External"/><Relationship Id="rId1" Type="http://schemas.openxmlformats.org/officeDocument/2006/relationships/hyperlink" Target="https://pensionfund.cern.ch/en/contact" TargetMode="External"/></Relationships>
</file>

<file path=ppt/diagrams/_rels/drawing4.xml.rels><?xml version="1.0" encoding="UTF-8" standalone="yes"?>
<Relationships xmlns="http://schemas.openxmlformats.org/package/2006/relationships"><Relationship Id="rId2" Type="http://schemas.openxmlformats.org/officeDocument/2006/relationships/hyperlink" Target="https://pensionfund.cern.ch/en/contact" TargetMode="External"/><Relationship Id="rId1" Type="http://schemas.openxmlformats.org/officeDocument/2006/relationships/hyperlink" Target="https://pensionfund.cern.ch/en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A8EECF-4498-41A0-B3D1-96D9EBA5FD14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F62FC1-22A5-4F68-87BA-622FF59763B0}">
      <dgm:prSet custT="1"/>
      <dgm:spPr/>
      <dgm:t>
        <a:bodyPr/>
        <a:lstStyle/>
        <a:p>
          <a:pPr algn="l" rtl="0"/>
          <a:r>
            <a:rPr lang="en-US" sz="1700" b="0" dirty="0"/>
            <a:t>The purpose of the CERN Pension Fund</a:t>
          </a:r>
          <a:endParaRPr lang="en-GB" sz="1700" dirty="0"/>
        </a:p>
      </dgm:t>
    </dgm:pt>
    <dgm:pt modelId="{7B250F9A-4644-4508-AA6D-9DC8C30489EE}" type="parTrans" cxnId="{F99CC2AD-AF08-48C6-930B-0CBE41D10ACB}">
      <dgm:prSet/>
      <dgm:spPr/>
      <dgm:t>
        <a:bodyPr/>
        <a:lstStyle/>
        <a:p>
          <a:pPr algn="l"/>
          <a:endParaRPr lang="en-US" sz="1700"/>
        </a:p>
      </dgm:t>
    </dgm:pt>
    <dgm:pt modelId="{AC0A8B6F-6DAA-4FCF-A5BE-B8E68E90BC64}" type="sibTrans" cxnId="{F99CC2AD-AF08-48C6-930B-0CBE41D10ACB}">
      <dgm:prSet/>
      <dgm:spPr/>
      <dgm:t>
        <a:bodyPr/>
        <a:lstStyle/>
        <a:p>
          <a:pPr algn="l"/>
          <a:endParaRPr lang="en-US" sz="1700"/>
        </a:p>
      </dgm:t>
    </dgm:pt>
    <dgm:pt modelId="{EE9B9EC0-343C-413A-BAFD-95F86862C71D}">
      <dgm:prSet custT="1"/>
      <dgm:spPr/>
      <dgm:t>
        <a:bodyPr/>
        <a:lstStyle/>
        <a:p>
          <a:pPr algn="l" rtl="0"/>
          <a:r>
            <a:rPr lang="en-US" sz="1700" b="0" dirty="0"/>
            <a:t>Transfers from other schemes</a:t>
          </a:r>
          <a:endParaRPr lang="en-GB" sz="1700" dirty="0"/>
        </a:p>
      </dgm:t>
    </dgm:pt>
    <dgm:pt modelId="{B5F0E1F5-3961-492C-A6F3-FB8B5AE02C96}" type="parTrans" cxnId="{180EC853-0DB4-4F0E-B957-417A1892C0E1}">
      <dgm:prSet/>
      <dgm:spPr/>
      <dgm:t>
        <a:bodyPr/>
        <a:lstStyle/>
        <a:p>
          <a:pPr algn="l"/>
          <a:endParaRPr lang="en-US" sz="1700"/>
        </a:p>
      </dgm:t>
    </dgm:pt>
    <dgm:pt modelId="{DB01395A-D6B3-4BEB-9374-9E87AECD2ED9}" type="sibTrans" cxnId="{180EC853-0DB4-4F0E-B957-417A1892C0E1}">
      <dgm:prSet/>
      <dgm:spPr/>
      <dgm:t>
        <a:bodyPr/>
        <a:lstStyle/>
        <a:p>
          <a:pPr algn="l"/>
          <a:endParaRPr lang="en-US" sz="1700"/>
        </a:p>
      </dgm:t>
    </dgm:pt>
    <dgm:pt modelId="{0DBEB2C4-363E-4394-A8F9-81B8CA270A97}">
      <dgm:prSet custT="1"/>
      <dgm:spPr/>
      <dgm:t>
        <a:bodyPr/>
        <a:lstStyle/>
        <a:p>
          <a:pPr algn="l" rtl="0"/>
          <a:r>
            <a:rPr lang="en-US" sz="1700" b="0" dirty="0"/>
            <a:t>End of contract options</a:t>
          </a:r>
          <a:endParaRPr lang="en-GB" sz="1700" dirty="0"/>
        </a:p>
      </dgm:t>
    </dgm:pt>
    <dgm:pt modelId="{5B062DBC-AF1C-4077-AB99-A8971D520FB4}" type="parTrans" cxnId="{552E5722-07D3-4A97-96C4-C98EEC2F8D89}">
      <dgm:prSet/>
      <dgm:spPr/>
      <dgm:t>
        <a:bodyPr/>
        <a:lstStyle/>
        <a:p>
          <a:pPr algn="l"/>
          <a:endParaRPr lang="en-US" sz="1700"/>
        </a:p>
      </dgm:t>
    </dgm:pt>
    <dgm:pt modelId="{2CA001E9-EC30-4CF8-B392-451963AFEBC8}" type="sibTrans" cxnId="{552E5722-07D3-4A97-96C4-C98EEC2F8D89}">
      <dgm:prSet/>
      <dgm:spPr/>
      <dgm:t>
        <a:bodyPr/>
        <a:lstStyle/>
        <a:p>
          <a:pPr algn="l"/>
          <a:endParaRPr lang="en-US" sz="1700"/>
        </a:p>
      </dgm:t>
    </dgm:pt>
    <dgm:pt modelId="{1D104787-99C4-47A0-B8EB-FECBBC240EEE}">
      <dgm:prSet custT="1"/>
      <dgm:spPr/>
      <dgm:t>
        <a:bodyPr/>
        <a:lstStyle/>
        <a:p>
          <a:pPr algn="l" rtl="0"/>
          <a:r>
            <a:rPr lang="en-US" sz="1700" b="0" dirty="0"/>
            <a:t>Member and member’s family benefits</a:t>
          </a:r>
          <a:endParaRPr lang="en-GB" sz="1700" dirty="0"/>
        </a:p>
      </dgm:t>
    </dgm:pt>
    <dgm:pt modelId="{859F5FD8-B63A-44FC-BCF4-5889EC0C7A7D}" type="parTrans" cxnId="{668D80A4-41DF-41E4-8E5B-89A270F8320D}">
      <dgm:prSet/>
      <dgm:spPr/>
      <dgm:t>
        <a:bodyPr/>
        <a:lstStyle/>
        <a:p>
          <a:pPr algn="l"/>
          <a:endParaRPr lang="en-US" sz="1700"/>
        </a:p>
      </dgm:t>
    </dgm:pt>
    <dgm:pt modelId="{A6378511-19CF-4DA8-92FE-EE194BA955E9}" type="sibTrans" cxnId="{668D80A4-41DF-41E4-8E5B-89A270F8320D}">
      <dgm:prSet/>
      <dgm:spPr/>
      <dgm:t>
        <a:bodyPr/>
        <a:lstStyle/>
        <a:p>
          <a:pPr algn="l"/>
          <a:endParaRPr lang="en-US" sz="1700"/>
        </a:p>
      </dgm:t>
    </dgm:pt>
    <dgm:pt modelId="{F38F566C-57F1-48D9-A510-23614D28C087}">
      <dgm:prSet custT="1"/>
      <dgm:spPr/>
      <dgm:t>
        <a:bodyPr/>
        <a:lstStyle/>
        <a:p>
          <a:pPr algn="l" rtl="0"/>
          <a:r>
            <a:rPr lang="en-GB" sz="1700" dirty="0"/>
            <a:t>How your membership works</a:t>
          </a:r>
        </a:p>
      </dgm:t>
    </dgm:pt>
    <dgm:pt modelId="{EF87BFB9-1A1B-4125-8FDD-8B993F07746A}" type="parTrans" cxnId="{85BA4876-3E39-49BD-B6DA-8FF5266CC055}">
      <dgm:prSet/>
      <dgm:spPr/>
      <dgm:t>
        <a:bodyPr/>
        <a:lstStyle/>
        <a:p>
          <a:endParaRPr lang="en-US"/>
        </a:p>
      </dgm:t>
    </dgm:pt>
    <dgm:pt modelId="{592131F1-80B3-44C4-927E-FE84BB44E91F}" type="sibTrans" cxnId="{85BA4876-3E39-49BD-B6DA-8FF5266CC055}">
      <dgm:prSet/>
      <dgm:spPr/>
      <dgm:t>
        <a:bodyPr/>
        <a:lstStyle/>
        <a:p>
          <a:endParaRPr lang="en-US"/>
        </a:p>
      </dgm:t>
    </dgm:pt>
    <dgm:pt modelId="{646BBBB5-D518-408A-998D-D04A8F07F3CC}">
      <dgm:prSet custT="1"/>
      <dgm:spPr/>
      <dgm:t>
        <a:bodyPr/>
        <a:lstStyle/>
        <a:p>
          <a:pPr algn="l" rtl="0"/>
          <a:r>
            <a:rPr lang="en-GB" sz="1700" dirty="0"/>
            <a:t>What communication will you receive from the Fund</a:t>
          </a:r>
        </a:p>
      </dgm:t>
    </dgm:pt>
    <dgm:pt modelId="{FBED9FBE-0D7A-4042-80D1-6E4A0FEB9B19}" type="parTrans" cxnId="{C62C47F2-1800-4398-8448-14C3B5F6CD1B}">
      <dgm:prSet/>
      <dgm:spPr/>
      <dgm:t>
        <a:bodyPr/>
        <a:lstStyle/>
        <a:p>
          <a:endParaRPr lang="en-US"/>
        </a:p>
      </dgm:t>
    </dgm:pt>
    <dgm:pt modelId="{9E1A9132-9B3E-4F81-9E51-4429D8A082AA}" type="sibTrans" cxnId="{C62C47F2-1800-4398-8448-14C3B5F6CD1B}">
      <dgm:prSet/>
      <dgm:spPr/>
      <dgm:t>
        <a:bodyPr/>
        <a:lstStyle/>
        <a:p>
          <a:endParaRPr lang="en-US"/>
        </a:p>
      </dgm:t>
    </dgm:pt>
    <dgm:pt modelId="{5FEBD563-2B5D-4B17-9BEF-15CC790E974D}">
      <dgm:prSet custT="1"/>
      <dgm:spPr/>
      <dgm:t>
        <a:bodyPr/>
        <a:lstStyle/>
        <a:p>
          <a:pPr algn="l" rtl="0"/>
          <a:r>
            <a:rPr lang="en-GB" sz="1700" dirty="0"/>
            <a:t>Find out more about the Pension Fund</a:t>
          </a:r>
        </a:p>
      </dgm:t>
    </dgm:pt>
    <dgm:pt modelId="{6A12E471-BC59-4B5A-9998-673A8FBAD2EE}" type="parTrans" cxnId="{0B13F3B5-1F11-4B8A-976C-148E545CF6D7}">
      <dgm:prSet/>
      <dgm:spPr/>
      <dgm:t>
        <a:bodyPr/>
        <a:lstStyle/>
        <a:p>
          <a:endParaRPr lang="en-US"/>
        </a:p>
      </dgm:t>
    </dgm:pt>
    <dgm:pt modelId="{0E12FF58-97DC-4D59-94BB-10FBF94BA811}" type="sibTrans" cxnId="{0B13F3B5-1F11-4B8A-976C-148E545CF6D7}">
      <dgm:prSet/>
      <dgm:spPr/>
      <dgm:t>
        <a:bodyPr/>
        <a:lstStyle/>
        <a:p>
          <a:endParaRPr lang="en-US"/>
        </a:p>
      </dgm:t>
    </dgm:pt>
    <dgm:pt modelId="{3A98E832-C325-4718-A19B-5D49DE99FF57}">
      <dgm:prSet custT="1"/>
      <dgm:spPr/>
      <dgm:t>
        <a:bodyPr/>
        <a:lstStyle/>
        <a:p>
          <a:pPr algn="l" rtl="0"/>
          <a:r>
            <a:rPr lang="en-GB" sz="1700" dirty="0"/>
            <a:t>Benefits Service</a:t>
          </a:r>
        </a:p>
      </dgm:t>
    </dgm:pt>
    <dgm:pt modelId="{A2C27610-3F5B-43AF-A8AA-0518B95780E5}" type="parTrans" cxnId="{BC11AEC1-1DA3-4693-AFAA-5867BEEA688D}">
      <dgm:prSet/>
      <dgm:spPr/>
      <dgm:t>
        <a:bodyPr/>
        <a:lstStyle/>
        <a:p>
          <a:endParaRPr lang="en-US"/>
        </a:p>
      </dgm:t>
    </dgm:pt>
    <dgm:pt modelId="{75899B17-8A67-465E-9194-8C74D518E4FA}" type="sibTrans" cxnId="{BC11AEC1-1DA3-4693-AFAA-5867BEEA688D}">
      <dgm:prSet/>
      <dgm:spPr/>
      <dgm:t>
        <a:bodyPr/>
        <a:lstStyle/>
        <a:p>
          <a:endParaRPr lang="en-US"/>
        </a:p>
      </dgm:t>
    </dgm:pt>
    <dgm:pt modelId="{3BCA3360-9883-40B8-A955-103DBD6992DC}" type="pres">
      <dgm:prSet presAssocID="{D7A8EECF-4498-41A0-B3D1-96D9EBA5FD14}" presName="vert0" presStyleCnt="0">
        <dgm:presLayoutVars>
          <dgm:dir/>
          <dgm:animOne val="branch"/>
          <dgm:animLvl val="lvl"/>
        </dgm:presLayoutVars>
      </dgm:prSet>
      <dgm:spPr/>
    </dgm:pt>
    <dgm:pt modelId="{7C690535-39AB-40C2-812D-9147B2A48B7A}" type="pres">
      <dgm:prSet presAssocID="{2BF62FC1-22A5-4F68-87BA-622FF59763B0}" presName="thickLine" presStyleLbl="alignNode1" presStyleIdx="0" presStyleCnt="8"/>
      <dgm:spPr/>
    </dgm:pt>
    <dgm:pt modelId="{6CFD23C2-ACD5-4FC0-BF7E-AC30D83418EB}" type="pres">
      <dgm:prSet presAssocID="{2BF62FC1-22A5-4F68-87BA-622FF59763B0}" presName="horz1" presStyleCnt="0"/>
      <dgm:spPr/>
    </dgm:pt>
    <dgm:pt modelId="{A3F90B6F-2500-4153-AB39-DEFFD08F482A}" type="pres">
      <dgm:prSet presAssocID="{2BF62FC1-22A5-4F68-87BA-622FF59763B0}" presName="tx1" presStyleLbl="revTx" presStyleIdx="0" presStyleCnt="8"/>
      <dgm:spPr/>
    </dgm:pt>
    <dgm:pt modelId="{1A5D2C54-C5B0-4B34-A44F-F48576269DEC}" type="pres">
      <dgm:prSet presAssocID="{2BF62FC1-22A5-4F68-87BA-622FF59763B0}" presName="vert1" presStyleCnt="0"/>
      <dgm:spPr/>
    </dgm:pt>
    <dgm:pt modelId="{C6B00E6A-BCC1-4B56-8923-42EBAD1633E1}" type="pres">
      <dgm:prSet presAssocID="{F38F566C-57F1-48D9-A510-23614D28C087}" presName="thickLine" presStyleLbl="alignNode1" presStyleIdx="1" presStyleCnt="8"/>
      <dgm:spPr/>
    </dgm:pt>
    <dgm:pt modelId="{EBF39825-FB80-42FF-A6E5-1898AFF34EFF}" type="pres">
      <dgm:prSet presAssocID="{F38F566C-57F1-48D9-A510-23614D28C087}" presName="horz1" presStyleCnt="0"/>
      <dgm:spPr/>
    </dgm:pt>
    <dgm:pt modelId="{6C477D3D-6A26-4CB1-BCA7-2E796C0890F8}" type="pres">
      <dgm:prSet presAssocID="{F38F566C-57F1-48D9-A510-23614D28C087}" presName="tx1" presStyleLbl="revTx" presStyleIdx="1" presStyleCnt="8"/>
      <dgm:spPr/>
    </dgm:pt>
    <dgm:pt modelId="{4F8C4B7F-C755-40B3-851E-7E7986EB3EA7}" type="pres">
      <dgm:prSet presAssocID="{F38F566C-57F1-48D9-A510-23614D28C087}" presName="vert1" presStyleCnt="0"/>
      <dgm:spPr/>
    </dgm:pt>
    <dgm:pt modelId="{62456CC6-A8F3-4369-B8C5-666D3701564B}" type="pres">
      <dgm:prSet presAssocID="{646BBBB5-D518-408A-998D-D04A8F07F3CC}" presName="thickLine" presStyleLbl="alignNode1" presStyleIdx="2" presStyleCnt="8"/>
      <dgm:spPr/>
    </dgm:pt>
    <dgm:pt modelId="{60B13AAA-C526-44DC-9092-A43E3D039217}" type="pres">
      <dgm:prSet presAssocID="{646BBBB5-D518-408A-998D-D04A8F07F3CC}" presName="horz1" presStyleCnt="0"/>
      <dgm:spPr/>
    </dgm:pt>
    <dgm:pt modelId="{9F60F41B-3A94-432A-878D-DBECAAE0F640}" type="pres">
      <dgm:prSet presAssocID="{646BBBB5-D518-408A-998D-D04A8F07F3CC}" presName="tx1" presStyleLbl="revTx" presStyleIdx="2" presStyleCnt="8"/>
      <dgm:spPr/>
    </dgm:pt>
    <dgm:pt modelId="{34E0293F-F67A-4E30-B9A3-3AE0695D1299}" type="pres">
      <dgm:prSet presAssocID="{646BBBB5-D518-408A-998D-D04A8F07F3CC}" presName="vert1" presStyleCnt="0"/>
      <dgm:spPr/>
    </dgm:pt>
    <dgm:pt modelId="{1FDDA26B-F129-4CE7-B3A3-BA063AE7F13B}" type="pres">
      <dgm:prSet presAssocID="{EE9B9EC0-343C-413A-BAFD-95F86862C71D}" presName="thickLine" presStyleLbl="alignNode1" presStyleIdx="3" presStyleCnt="8"/>
      <dgm:spPr/>
    </dgm:pt>
    <dgm:pt modelId="{8F33D6BB-9F22-4ED9-97B0-B046C9245C88}" type="pres">
      <dgm:prSet presAssocID="{EE9B9EC0-343C-413A-BAFD-95F86862C71D}" presName="horz1" presStyleCnt="0"/>
      <dgm:spPr/>
    </dgm:pt>
    <dgm:pt modelId="{EFAD72D4-A0E6-4710-BFCD-B4F2549FE017}" type="pres">
      <dgm:prSet presAssocID="{EE9B9EC0-343C-413A-BAFD-95F86862C71D}" presName="tx1" presStyleLbl="revTx" presStyleIdx="3" presStyleCnt="8"/>
      <dgm:spPr/>
    </dgm:pt>
    <dgm:pt modelId="{99B328B4-DF8F-4E20-B1CC-DB1212D53CF6}" type="pres">
      <dgm:prSet presAssocID="{EE9B9EC0-343C-413A-BAFD-95F86862C71D}" presName="vert1" presStyleCnt="0"/>
      <dgm:spPr/>
    </dgm:pt>
    <dgm:pt modelId="{880FF98A-0685-4B03-ABBD-D85F67C6A433}" type="pres">
      <dgm:prSet presAssocID="{0DBEB2C4-363E-4394-A8F9-81B8CA270A97}" presName="thickLine" presStyleLbl="alignNode1" presStyleIdx="4" presStyleCnt="8"/>
      <dgm:spPr/>
    </dgm:pt>
    <dgm:pt modelId="{86228ADC-A350-430A-B5B4-2E7FB3376641}" type="pres">
      <dgm:prSet presAssocID="{0DBEB2C4-363E-4394-A8F9-81B8CA270A97}" presName="horz1" presStyleCnt="0"/>
      <dgm:spPr/>
    </dgm:pt>
    <dgm:pt modelId="{5C2E8F3F-9140-436E-A237-143D7BF4D63D}" type="pres">
      <dgm:prSet presAssocID="{0DBEB2C4-363E-4394-A8F9-81B8CA270A97}" presName="tx1" presStyleLbl="revTx" presStyleIdx="4" presStyleCnt="8"/>
      <dgm:spPr/>
    </dgm:pt>
    <dgm:pt modelId="{4A6F3811-CEF5-4991-899D-2736727C7995}" type="pres">
      <dgm:prSet presAssocID="{0DBEB2C4-363E-4394-A8F9-81B8CA270A97}" presName="vert1" presStyleCnt="0"/>
      <dgm:spPr/>
    </dgm:pt>
    <dgm:pt modelId="{C1501C10-775D-416E-B413-FB27212CB848}" type="pres">
      <dgm:prSet presAssocID="{1D104787-99C4-47A0-B8EB-FECBBC240EEE}" presName="thickLine" presStyleLbl="alignNode1" presStyleIdx="5" presStyleCnt="8"/>
      <dgm:spPr/>
    </dgm:pt>
    <dgm:pt modelId="{E9F4E5DD-9F39-44AA-AB36-AAE3740678EE}" type="pres">
      <dgm:prSet presAssocID="{1D104787-99C4-47A0-B8EB-FECBBC240EEE}" presName="horz1" presStyleCnt="0"/>
      <dgm:spPr/>
    </dgm:pt>
    <dgm:pt modelId="{74624FC5-FE3E-4C47-8023-60D79E50687F}" type="pres">
      <dgm:prSet presAssocID="{1D104787-99C4-47A0-B8EB-FECBBC240EEE}" presName="tx1" presStyleLbl="revTx" presStyleIdx="5" presStyleCnt="8"/>
      <dgm:spPr/>
    </dgm:pt>
    <dgm:pt modelId="{10587255-1376-4891-AD4A-52FC14AE8731}" type="pres">
      <dgm:prSet presAssocID="{1D104787-99C4-47A0-B8EB-FECBBC240EEE}" presName="vert1" presStyleCnt="0"/>
      <dgm:spPr/>
    </dgm:pt>
    <dgm:pt modelId="{4EE179D3-8C5E-4BD2-A6CC-59325603B680}" type="pres">
      <dgm:prSet presAssocID="{5FEBD563-2B5D-4B17-9BEF-15CC790E974D}" presName="thickLine" presStyleLbl="alignNode1" presStyleIdx="6" presStyleCnt="8"/>
      <dgm:spPr/>
    </dgm:pt>
    <dgm:pt modelId="{1D55012B-5136-41FA-A449-A10B79ED6356}" type="pres">
      <dgm:prSet presAssocID="{5FEBD563-2B5D-4B17-9BEF-15CC790E974D}" presName="horz1" presStyleCnt="0"/>
      <dgm:spPr/>
    </dgm:pt>
    <dgm:pt modelId="{770DB704-3BE9-45A4-A5F1-DA1A95014A2E}" type="pres">
      <dgm:prSet presAssocID="{5FEBD563-2B5D-4B17-9BEF-15CC790E974D}" presName="tx1" presStyleLbl="revTx" presStyleIdx="6" presStyleCnt="8"/>
      <dgm:spPr/>
    </dgm:pt>
    <dgm:pt modelId="{727DF6C1-A051-4D37-865C-B88DFC6C2486}" type="pres">
      <dgm:prSet presAssocID="{5FEBD563-2B5D-4B17-9BEF-15CC790E974D}" presName="vert1" presStyleCnt="0"/>
      <dgm:spPr/>
    </dgm:pt>
    <dgm:pt modelId="{D9780BD5-3DC2-452E-8059-30CC57E3295C}" type="pres">
      <dgm:prSet presAssocID="{3A98E832-C325-4718-A19B-5D49DE99FF57}" presName="thickLine" presStyleLbl="alignNode1" presStyleIdx="7" presStyleCnt="8"/>
      <dgm:spPr/>
    </dgm:pt>
    <dgm:pt modelId="{BE746C3B-22D6-4E91-ADBD-1C95B1C79910}" type="pres">
      <dgm:prSet presAssocID="{3A98E832-C325-4718-A19B-5D49DE99FF57}" presName="horz1" presStyleCnt="0"/>
      <dgm:spPr/>
    </dgm:pt>
    <dgm:pt modelId="{732F8253-422B-44F8-84F2-2CE2C4BBACAA}" type="pres">
      <dgm:prSet presAssocID="{3A98E832-C325-4718-A19B-5D49DE99FF57}" presName="tx1" presStyleLbl="revTx" presStyleIdx="7" presStyleCnt="8"/>
      <dgm:spPr/>
    </dgm:pt>
    <dgm:pt modelId="{058E59AE-C047-403C-A94E-B45686EDBBA8}" type="pres">
      <dgm:prSet presAssocID="{3A98E832-C325-4718-A19B-5D49DE99FF57}" presName="vert1" presStyleCnt="0"/>
      <dgm:spPr/>
    </dgm:pt>
  </dgm:ptLst>
  <dgm:cxnLst>
    <dgm:cxn modelId="{A5091A0B-5876-4DA6-BD45-085249F3E2DC}" type="presOf" srcId="{0DBEB2C4-363E-4394-A8F9-81B8CA270A97}" destId="{5C2E8F3F-9140-436E-A237-143D7BF4D63D}" srcOrd="0" destOrd="0" presId="urn:microsoft.com/office/officeart/2008/layout/LinedList"/>
    <dgm:cxn modelId="{A54C6A15-5810-4CAD-99C5-1845C1244702}" type="presOf" srcId="{2BF62FC1-22A5-4F68-87BA-622FF59763B0}" destId="{A3F90B6F-2500-4153-AB39-DEFFD08F482A}" srcOrd="0" destOrd="0" presId="urn:microsoft.com/office/officeart/2008/layout/LinedList"/>
    <dgm:cxn modelId="{552E5722-07D3-4A97-96C4-C98EEC2F8D89}" srcId="{D7A8EECF-4498-41A0-B3D1-96D9EBA5FD14}" destId="{0DBEB2C4-363E-4394-A8F9-81B8CA270A97}" srcOrd="4" destOrd="0" parTransId="{5B062DBC-AF1C-4077-AB99-A8971D520FB4}" sibTransId="{2CA001E9-EC30-4CF8-B392-451963AFEBC8}"/>
    <dgm:cxn modelId="{E4F30E2C-4B8E-40B5-A74C-2C00907B339E}" type="presOf" srcId="{646BBBB5-D518-408A-998D-D04A8F07F3CC}" destId="{9F60F41B-3A94-432A-878D-DBECAAE0F640}" srcOrd="0" destOrd="0" presId="urn:microsoft.com/office/officeart/2008/layout/LinedList"/>
    <dgm:cxn modelId="{B0E9462E-E4BF-43F5-90E2-070E932C2A13}" type="presOf" srcId="{EE9B9EC0-343C-413A-BAFD-95F86862C71D}" destId="{EFAD72D4-A0E6-4710-BFCD-B4F2549FE017}" srcOrd="0" destOrd="0" presId="urn:microsoft.com/office/officeart/2008/layout/LinedList"/>
    <dgm:cxn modelId="{A7A27E4A-4DDE-4080-9BDA-44CBECD7BC4B}" type="presOf" srcId="{F38F566C-57F1-48D9-A510-23614D28C087}" destId="{6C477D3D-6A26-4CB1-BCA7-2E796C0890F8}" srcOrd="0" destOrd="0" presId="urn:microsoft.com/office/officeart/2008/layout/LinedList"/>
    <dgm:cxn modelId="{180EC853-0DB4-4F0E-B957-417A1892C0E1}" srcId="{D7A8EECF-4498-41A0-B3D1-96D9EBA5FD14}" destId="{EE9B9EC0-343C-413A-BAFD-95F86862C71D}" srcOrd="3" destOrd="0" parTransId="{B5F0E1F5-3961-492C-A6F3-FB8B5AE02C96}" sibTransId="{DB01395A-D6B3-4BEB-9374-9E87AECD2ED9}"/>
    <dgm:cxn modelId="{85BA4876-3E39-49BD-B6DA-8FF5266CC055}" srcId="{D7A8EECF-4498-41A0-B3D1-96D9EBA5FD14}" destId="{F38F566C-57F1-48D9-A510-23614D28C087}" srcOrd="1" destOrd="0" parTransId="{EF87BFB9-1A1B-4125-8FDD-8B993F07746A}" sibTransId="{592131F1-80B3-44C4-927E-FE84BB44E91F}"/>
    <dgm:cxn modelId="{668D80A4-41DF-41E4-8E5B-89A270F8320D}" srcId="{D7A8EECF-4498-41A0-B3D1-96D9EBA5FD14}" destId="{1D104787-99C4-47A0-B8EB-FECBBC240EEE}" srcOrd="5" destOrd="0" parTransId="{859F5FD8-B63A-44FC-BCF4-5889EC0C7A7D}" sibTransId="{A6378511-19CF-4DA8-92FE-EE194BA955E9}"/>
    <dgm:cxn modelId="{F99CC2AD-AF08-48C6-930B-0CBE41D10ACB}" srcId="{D7A8EECF-4498-41A0-B3D1-96D9EBA5FD14}" destId="{2BF62FC1-22A5-4F68-87BA-622FF59763B0}" srcOrd="0" destOrd="0" parTransId="{7B250F9A-4644-4508-AA6D-9DC8C30489EE}" sibTransId="{AC0A8B6F-6DAA-4FCF-A5BE-B8E68E90BC64}"/>
    <dgm:cxn modelId="{0B13F3B5-1F11-4B8A-976C-148E545CF6D7}" srcId="{D7A8EECF-4498-41A0-B3D1-96D9EBA5FD14}" destId="{5FEBD563-2B5D-4B17-9BEF-15CC790E974D}" srcOrd="6" destOrd="0" parTransId="{6A12E471-BC59-4B5A-9998-673A8FBAD2EE}" sibTransId="{0E12FF58-97DC-4D59-94BB-10FBF94BA811}"/>
    <dgm:cxn modelId="{BC11AEC1-1DA3-4693-AFAA-5867BEEA688D}" srcId="{D7A8EECF-4498-41A0-B3D1-96D9EBA5FD14}" destId="{3A98E832-C325-4718-A19B-5D49DE99FF57}" srcOrd="7" destOrd="0" parTransId="{A2C27610-3F5B-43AF-A8AA-0518B95780E5}" sibTransId="{75899B17-8A67-465E-9194-8C74D518E4FA}"/>
    <dgm:cxn modelId="{99A7FACB-BB17-442F-A3E2-188F8C09E6C6}" type="presOf" srcId="{1D104787-99C4-47A0-B8EB-FECBBC240EEE}" destId="{74624FC5-FE3E-4C47-8023-60D79E50687F}" srcOrd="0" destOrd="0" presId="urn:microsoft.com/office/officeart/2008/layout/LinedList"/>
    <dgm:cxn modelId="{73B449E9-1F3A-45EB-801B-2081BB86CEEF}" type="presOf" srcId="{3A98E832-C325-4718-A19B-5D49DE99FF57}" destId="{732F8253-422B-44F8-84F2-2CE2C4BBACAA}" srcOrd="0" destOrd="0" presId="urn:microsoft.com/office/officeart/2008/layout/LinedList"/>
    <dgm:cxn modelId="{296F76EF-9572-42F7-A010-B89197C5BB37}" type="presOf" srcId="{5FEBD563-2B5D-4B17-9BEF-15CC790E974D}" destId="{770DB704-3BE9-45A4-A5F1-DA1A95014A2E}" srcOrd="0" destOrd="0" presId="urn:microsoft.com/office/officeart/2008/layout/LinedList"/>
    <dgm:cxn modelId="{C62C47F2-1800-4398-8448-14C3B5F6CD1B}" srcId="{D7A8EECF-4498-41A0-B3D1-96D9EBA5FD14}" destId="{646BBBB5-D518-408A-998D-D04A8F07F3CC}" srcOrd="2" destOrd="0" parTransId="{FBED9FBE-0D7A-4042-80D1-6E4A0FEB9B19}" sibTransId="{9E1A9132-9B3E-4F81-9E51-4429D8A082AA}"/>
    <dgm:cxn modelId="{79552CFA-8546-4440-B2A0-E09EB87F2DE2}" type="presOf" srcId="{D7A8EECF-4498-41A0-B3D1-96D9EBA5FD14}" destId="{3BCA3360-9883-40B8-A955-103DBD6992DC}" srcOrd="0" destOrd="0" presId="urn:microsoft.com/office/officeart/2008/layout/LinedList"/>
    <dgm:cxn modelId="{D79E073E-7CEE-4AEB-B120-03DABF957960}" type="presParOf" srcId="{3BCA3360-9883-40B8-A955-103DBD6992DC}" destId="{7C690535-39AB-40C2-812D-9147B2A48B7A}" srcOrd="0" destOrd="0" presId="urn:microsoft.com/office/officeart/2008/layout/LinedList"/>
    <dgm:cxn modelId="{FF86EC23-12F5-4EB1-BDED-7B3BD9D27E8C}" type="presParOf" srcId="{3BCA3360-9883-40B8-A955-103DBD6992DC}" destId="{6CFD23C2-ACD5-4FC0-BF7E-AC30D83418EB}" srcOrd="1" destOrd="0" presId="urn:microsoft.com/office/officeart/2008/layout/LinedList"/>
    <dgm:cxn modelId="{C60C9B7A-2113-44DC-BCFA-C505FEFA184B}" type="presParOf" srcId="{6CFD23C2-ACD5-4FC0-BF7E-AC30D83418EB}" destId="{A3F90B6F-2500-4153-AB39-DEFFD08F482A}" srcOrd="0" destOrd="0" presId="urn:microsoft.com/office/officeart/2008/layout/LinedList"/>
    <dgm:cxn modelId="{813BD719-14DA-4142-B68A-801661921485}" type="presParOf" srcId="{6CFD23C2-ACD5-4FC0-BF7E-AC30D83418EB}" destId="{1A5D2C54-C5B0-4B34-A44F-F48576269DEC}" srcOrd="1" destOrd="0" presId="urn:microsoft.com/office/officeart/2008/layout/LinedList"/>
    <dgm:cxn modelId="{00E03EAD-B5A7-478F-BE9F-2163A710472F}" type="presParOf" srcId="{3BCA3360-9883-40B8-A955-103DBD6992DC}" destId="{C6B00E6A-BCC1-4B56-8923-42EBAD1633E1}" srcOrd="2" destOrd="0" presId="urn:microsoft.com/office/officeart/2008/layout/LinedList"/>
    <dgm:cxn modelId="{7E7AC0F3-8E40-4C4E-A147-37886024230B}" type="presParOf" srcId="{3BCA3360-9883-40B8-A955-103DBD6992DC}" destId="{EBF39825-FB80-42FF-A6E5-1898AFF34EFF}" srcOrd="3" destOrd="0" presId="urn:microsoft.com/office/officeart/2008/layout/LinedList"/>
    <dgm:cxn modelId="{48642D1B-6BED-46E9-9E48-7B08B85795EE}" type="presParOf" srcId="{EBF39825-FB80-42FF-A6E5-1898AFF34EFF}" destId="{6C477D3D-6A26-4CB1-BCA7-2E796C0890F8}" srcOrd="0" destOrd="0" presId="urn:microsoft.com/office/officeart/2008/layout/LinedList"/>
    <dgm:cxn modelId="{8CAAD822-B8BF-42FD-A951-EDB157575BE3}" type="presParOf" srcId="{EBF39825-FB80-42FF-A6E5-1898AFF34EFF}" destId="{4F8C4B7F-C755-40B3-851E-7E7986EB3EA7}" srcOrd="1" destOrd="0" presId="urn:microsoft.com/office/officeart/2008/layout/LinedList"/>
    <dgm:cxn modelId="{41E69C0F-262C-4082-BFA3-7B9FC984A347}" type="presParOf" srcId="{3BCA3360-9883-40B8-A955-103DBD6992DC}" destId="{62456CC6-A8F3-4369-B8C5-666D3701564B}" srcOrd="4" destOrd="0" presId="urn:microsoft.com/office/officeart/2008/layout/LinedList"/>
    <dgm:cxn modelId="{CD4939DD-17CD-440C-8058-DF295CE4CE0C}" type="presParOf" srcId="{3BCA3360-9883-40B8-A955-103DBD6992DC}" destId="{60B13AAA-C526-44DC-9092-A43E3D039217}" srcOrd="5" destOrd="0" presId="urn:microsoft.com/office/officeart/2008/layout/LinedList"/>
    <dgm:cxn modelId="{7A1E2DE1-9E3C-41A4-9045-FA325CCE5C4C}" type="presParOf" srcId="{60B13AAA-C526-44DC-9092-A43E3D039217}" destId="{9F60F41B-3A94-432A-878D-DBECAAE0F640}" srcOrd="0" destOrd="0" presId="urn:microsoft.com/office/officeart/2008/layout/LinedList"/>
    <dgm:cxn modelId="{F524EC4B-A53C-47BF-9D77-25F88D7084A4}" type="presParOf" srcId="{60B13AAA-C526-44DC-9092-A43E3D039217}" destId="{34E0293F-F67A-4E30-B9A3-3AE0695D1299}" srcOrd="1" destOrd="0" presId="urn:microsoft.com/office/officeart/2008/layout/LinedList"/>
    <dgm:cxn modelId="{2B688608-4DCB-4C78-A52A-E78E547227E3}" type="presParOf" srcId="{3BCA3360-9883-40B8-A955-103DBD6992DC}" destId="{1FDDA26B-F129-4CE7-B3A3-BA063AE7F13B}" srcOrd="6" destOrd="0" presId="urn:microsoft.com/office/officeart/2008/layout/LinedList"/>
    <dgm:cxn modelId="{B990871B-72DC-4C2C-9FC1-000D46CC284D}" type="presParOf" srcId="{3BCA3360-9883-40B8-A955-103DBD6992DC}" destId="{8F33D6BB-9F22-4ED9-97B0-B046C9245C88}" srcOrd="7" destOrd="0" presId="urn:microsoft.com/office/officeart/2008/layout/LinedList"/>
    <dgm:cxn modelId="{F3BB0DDC-A70B-4AF4-903A-2DA03EB1A613}" type="presParOf" srcId="{8F33D6BB-9F22-4ED9-97B0-B046C9245C88}" destId="{EFAD72D4-A0E6-4710-BFCD-B4F2549FE017}" srcOrd="0" destOrd="0" presId="urn:microsoft.com/office/officeart/2008/layout/LinedList"/>
    <dgm:cxn modelId="{E2CB6800-D420-49E3-B985-D62FA0018A99}" type="presParOf" srcId="{8F33D6BB-9F22-4ED9-97B0-B046C9245C88}" destId="{99B328B4-DF8F-4E20-B1CC-DB1212D53CF6}" srcOrd="1" destOrd="0" presId="urn:microsoft.com/office/officeart/2008/layout/LinedList"/>
    <dgm:cxn modelId="{18961411-5A64-4215-B3BA-2DA17CDF1080}" type="presParOf" srcId="{3BCA3360-9883-40B8-A955-103DBD6992DC}" destId="{880FF98A-0685-4B03-ABBD-D85F67C6A433}" srcOrd="8" destOrd="0" presId="urn:microsoft.com/office/officeart/2008/layout/LinedList"/>
    <dgm:cxn modelId="{7D4137AF-82E9-4A9F-8148-B6EF69A3806E}" type="presParOf" srcId="{3BCA3360-9883-40B8-A955-103DBD6992DC}" destId="{86228ADC-A350-430A-B5B4-2E7FB3376641}" srcOrd="9" destOrd="0" presId="urn:microsoft.com/office/officeart/2008/layout/LinedList"/>
    <dgm:cxn modelId="{B1D984B3-8384-40BD-B158-E86719CF0B12}" type="presParOf" srcId="{86228ADC-A350-430A-B5B4-2E7FB3376641}" destId="{5C2E8F3F-9140-436E-A237-143D7BF4D63D}" srcOrd="0" destOrd="0" presId="urn:microsoft.com/office/officeart/2008/layout/LinedList"/>
    <dgm:cxn modelId="{3012C3AE-69D4-47D6-8683-2D3CFAE2FCA1}" type="presParOf" srcId="{86228ADC-A350-430A-B5B4-2E7FB3376641}" destId="{4A6F3811-CEF5-4991-899D-2736727C7995}" srcOrd="1" destOrd="0" presId="urn:microsoft.com/office/officeart/2008/layout/LinedList"/>
    <dgm:cxn modelId="{5B85EA0C-8EA8-456A-9F97-6AEA9E1F932C}" type="presParOf" srcId="{3BCA3360-9883-40B8-A955-103DBD6992DC}" destId="{C1501C10-775D-416E-B413-FB27212CB848}" srcOrd="10" destOrd="0" presId="urn:microsoft.com/office/officeart/2008/layout/LinedList"/>
    <dgm:cxn modelId="{EC955907-FBA5-45DD-A7D7-429E0A11B8A3}" type="presParOf" srcId="{3BCA3360-9883-40B8-A955-103DBD6992DC}" destId="{E9F4E5DD-9F39-44AA-AB36-AAE3740678EE}" srcOrd="11" destOrd="0" presId="urn:microsoft.com/office/officeart/2008/layout/LinedList"/>
    <dgm:cxn modelId="{062493A4-D8E3-404C-9EA0-230B2A719381}" type="presParOf" srcId="{E9F4E5DD-9F39-44AA-AB36-AAE3740678EE}" destId="{74624FC5-FE3E-4C47-8023-60D79E50687F}" srcOrd="0" destOrd="0" presId="urn:microsoft.com/office/officeart/2008/layout/LinedList"/>
    <dgm:cxn modelId="{B1BDD8D3-71D0-4D26-9172-66D9473E5DFA}" type="presParOf" srcId="{E9F4E5DD-9F39-44AA-AB36-AAE3740678EE}" destId="{10587255-1376-4891-AD4A-52FC14AE8731}" srcOrd="1" destOrd="0" presId="urn:microsoft.com/office/officeart/2008/layout/LinedList"/>
    <dgm:cxn modelId="{9F208794-CA96-4175-9317-B6E318716BAE}" type="presParOf" srcId="{3BCA3360-9883-40B8-A955-103DBD6992DC}" destId="{4EE179D3-8C5E-4BD2-A6CC-59325603B680}" srcOrd="12" destOrd="0" presId="urn:microsoft.com/office/officeart/2008/layout/LinedList"/>
    <dgm:cxn modelId="{95830913-954E-4D6A-B49C-88D83907536B}" type="presParOf" srcId="{3BCA3360-9883-40B8-A955-103DBD6992DC}" destId="{1D55012B-5136-41FA-A449-A10B79ED6356}" srcOrd="13" destOrd="0" presId="urn:microsoft.com/office/officeart/2008/layout/LinedList"/>
    <dgm:cxn modelId="{B76FE384-A35F-4A85-A47E-38BA07667F57}" type="presParOf" srcId="{1D55012B-5136-41FA-A449-A10B79ED6356}" destId="{770DB704-3BE9-45A4-A5F1-DA1A95014A2E}" srcOrd="0" destOrd="0" presId="urn:microsoft.com/office/officeart/2008/layout/LinedList"/>
    <dgm:cxn modelId="{0AC2EEB3-63C0-4715-B18C-3C13A9E36608}" type="presParOf" srcId="{1D55012B-5136-41FA-A449-A10B79ED6356}" destId="{727DF6C1-A051-4D37-865C-B88DFC6C2486}" srcOrd="1" destOrd="0" presId="urn:microsoft.com/office/officeart/2008/layout/LinedList"/>
    <dgm:cxn modelId="{30B84209-1B4F-4EB3-A0F8-B8C0AB731E65}" type="presParOf" srcId="{3BCA3360-9883-40B8-A955-103DBD6992DC}" destId="{D9780BD5-3DC2-452E-8059-30CC57E3295C}" srcOrd="14" destOrd="0" presId="urn:microsoft.com/office/officeart/2008/layout/LinedList"/>
    <dgm:cxn modelId="{28E70C33-7DB2-4464-ABA1-5487E5568F0C}" type="presParOf" srcId="{3BCA3360-9883-40B8-A955-103DBD6992DC}" destId="{BE746C3B-22D6-4E91-ADBD-1C95B1C79910}" srcOrd="15" destOrd="0" presId="urn:microsoft.com/office/officeart/2008/layout/LinedList"/>
    <dgm:cxn modelId="{210F4175-3EE1-4671-9F94-0C0B806FD068}" type="presParOf" srcId="{BE746C3B-22D6-4E91-ADBD-1C95B1C79910}" destId="{732F8253-422B-44F8-84F2-2CE2C4BBACAA}" srcOrd="0" destOrd="0" presId="urn:microsoft.com/office/officeart/2008/layout/LinedList"/>
    <dgm:cxn modelId="{D4EAAE8C-76BA-45B6-A091-5B74851D25E8}" type="presParOf" srcId="{BE746C3B-22D6-4E91-ADBD-1C95B1C79910}" destId="{058E59AE-C047-403C-A94E-B45686EDBBA8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C3B2482-D9BE-46F9-AF95-1D58107618AE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5945348-7AFD-4982-81AB-603702A815A5}">
      <dgm:prSet custT="1"/>
      <dgm:spPr/>
      <dgm:t>
        <a:bodyPr/>
        <a:lstStyle/>
        <a:p>
          <a:pPr rtl="0"/>
          <a:r>
            <a:rPr lang="en-GB" sz="2000" dirty="0"/>
            <a:t>As an international organisation, CERN and ESO operate their own social security system, including a pension scheme, the CERN Pension Fund</a:t>
          </a:r>
        </a:p>
      </dgm:t>
    </dgm:pt>
    <dgm:pt modelId="{634B6DA2-E098-49C0-AFB5-877D18F57C64}" type="parTrans" cxnId="{979FFE9C-65A4-4708-B795-2D3ACE31F458}">
      <dgm:prSet/>
      <dgm:spPr/>
      <dgm:t>
        <a:bodyPr/>
        <a:lstStyle/>
        <a:p>
          <a:endParaRPr lang="en-US"/>
        </a:p>
      </dgm:t>
    </dgm:pt>
    <dgm:pt modelId="{F012EB55-22AC-4825-B6CD-6C91443EDED9}" type="sibTrans" cxnId="{979FFE9C-65A4-4708-B795-2D3ACE31F458}">
      <dgm:prSet/>
      <dgm:spPr/>
      <dgm:t>
        <a:bodyPr/>
        <a:lstStyle/>
        <a:p>
          <a:endParaRPr lang="en-US"/>
        </a:p>
      </dgm:t>
    </dgm:pt>
    <dgm:pt modelId="{F489F977-A718-4CA1-97D7-D2C667CE7A93}">
      <dgm:prSet/>
      <dgm:spPr/>
      <dgm:t>
        <a:bodyPr/>
        <a:lstStyle/>
        <a:p>
          <a:pPr rtl="0"/>
          <a:r>
            <a:rPr lang="en-GB"/>
            <a:t>Defined benefits</a:t>
          </a:r>
          <a:endParaRPr lang="en-GB" dirty="0"/>
        </a:p>
      </dgm:t>
    </dgm:pt>
    <dgm:pt modelId="{808A9750-0046-4E37-9C97-C9C6C8545DD2}" type="parTrans" cxnId="{118DF6E2-8A1C-43ED-93BD-BBABCF16201E}">
      <dgm:prSet/>
      <dgm:spPr/>
      <dgm:t>
        <a:bodyPr/>
        <a:lstStyle/>
        <a:p>
          <a:endParaRPr lang="en-US"/>
        </a:p>
      </dgm:t>
    </dgm:pt>
    <dgm:pt modelId="{C6105020-A840-4ECA-B80E-928F8152FEED}" type="sibTrans" cxnId="{118DF6E2-8A1C-43ED-93BD-BBABCF16201E}">
      <dgm:prSet/>
      <dgm:spPr/>
      <dgm:t>
        <a:bodyPr/>
        <a:lstStyle/>
        <a:p>
          <a:endParaRPr lang="en-US"/>
        </a:p>
      </dgm:t>
    </dgm:pt>
    <dgm:pt modelId="{FD7D245A-3FC0-479F-931C-4EF441A851A8}">
      <dgm:prSet custT="1"/>
      <dgm:spPr/>
      <dgm:t>
        <a:bodyPr/>
        <a:lstStyle/>
        <a:p>
          <a:pPr rtl="0"/>
          <a:r>
            <a:rPr lang="en-GB" sz="2800" dirty="0"/>
            <a:t>CERN Pension Fund</a:t>
          </a:r>
        </a:p>
      </dgm:t>
    </dgm:pt>
    <dgm:pt modelId="{56FBAEAB-1B52-4A48-9F1E-6EB5BFBAB889}" type="parTrans" cxnId="{D0348FBB-6249-46D8-9811-0B5BFE054F98}">
      <dgm:prSet/>
      <dgm:spPr/>
      <dgm:t>
        <a:bodyPr/>
        <a:lstStyle/>
        <a:p>
          <a:endParaRPr lang="en-US"/>
        </a:p>
      </dgm:t>
    </dgm:pt>
    <dgm:pt modelId="{CF5EFF9A-42FD-49F4-8059-CEB35FC7FEE4}" type="sibTrans" cxnId="{D0348FBB-6249-46D8-9811-0B5BFE054F98}">
      <dgm:prSet/>
      <dgm:spPr/>
      <dgm:t>
        <a:bodyPr/>
        <a:lstStyle/>
        <a:p>
          <a:endParaRPr lang="en-US"/>
        </a:p>
      </dgm:t>
    </dgm:pt>
    <dgm:pt modelId="{19CE0EBD-9813-4980-A1AF-B5E9142A847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000" dirty="0"/>
            <a:t>Benefits paid are based on your reference salary</a:t>
          </a:r>
        </a:p>
      </dgm:t>
    </dgm:pt>
    <dgm:pt modelId="{33221086-5B2C-46B3-98E5-F3906D9D1052}" type="parTrans" cxnId="{EBD1E9D4-59EA-4DEE-A806-F03AA6CB9911}">
      <dgm:prSet/>
      <dgm:spPr/>
      <dgm:t>
        <a:bodyPr/>
        <a:lstStyle/>
        <a:p>
          <a:endParaRPr lang="en-US"/>
        </a:p>
      </dgm:t>
    </dgm:pt>
    <dgm:pt modelId="{A900A9E0-C674-46C1-99D6-5381585A41B9}" type="sibTrans" cxnId="{EBD1E9D4-59EA-4DEE-A806-F03AA6CB9911}">
      <dgm:prSet/>
      <dgm:spPr/>
      <dgm:t>
        <a:bodyPr/>
        <a:lstStyle/>
        <a:p>
          <a:endParaRPr lang="en-US"/>
        </a:p>
      </dgm:t>
    </dgm:pt>
    <dgm:pt modelId="{B6DB03B2-44EE-46FC-AEEA-8F6D72B9CF53}">
      <dgm:prSet custT="1"/>
      <dgm:spPr/>
      <dgm:t>
        <a:bodyPr/>
        <a:lstStyle/>
        <a:p>
          <a:pPr rtl="0"/>
          <a:r>
            <a:rPr lang="en-US" sz="2000" dirty="0"/>
            <a:t>No member has an individual balance, and all benefits are paid from a common fund</a:t>
          </a:r>
        </a:p>
      </dgm:t>
    </dgm:pt>
    <dgm:pt modelId="{23DB05C6-B142-4E1F-941C-49CDF42243DE}" type="parTrans" cxnId="{949F90A7-0379-4901-8D11-36C922A92780}">
      <dgm:prSet/>
      <dgm:spPr/>
      <dgm:t>
        <a:bodyPr/>
        <a:lstStyle/>
        <a:p>
          <a:endParaRPr lang="en-US"/>
        </a:p>
      </dgm:t>
    </dgm:pt>
    <dgm:pt modelId="{67071AC6-40A0-4448-B1D1-D55D2D99A31B}" type="sibTrans" cxnId="{949F90A7-0379-4901-8D11-36C922A92780}">
      <dgm:prSet/>
      <dgm:spPr/>
      <dgm:t>
        <a:bodyPr/>
        <a:lstStyle/>
        <a:p>
          <a:endParaRPr lang="en-US"/>
        </a:p>
      </dgm:t>
    </dgm:pt>
    <dgm:pt modelId="{C37A2A09-FF5B-47AE-9C6C-F2921816A93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 solidarity scheme</a:t>
          </a:r>
        </a:p>
      </dgm:t>
    </dgm:pt>
    <dgm:pt modelId="{E337D424-78EB-4B39-9F2C-8DF3480C0C2A}" type="parTrans" cxnId="{FBAFDC36-BEFC-4866-9F21-F99F9883FF35}">
      <dgm:prSet/>
      <dgm:spPr/>
      <dgm:t>
        <a:bodyPr/>
        <a:lstStyle/>
        <a:p>
          <a:endParaRPr lang="en-US"/>
        </a:p>
      </dgm:t>
    </dgm:pt>
    <dgm:pt modelId="{CDE87A2F-0254-41D6-8924-053200458F65}" type="sibTrans" cxnId="{FBAFDC36-BEFC-4866-9F21-F99F9883FF35}">
      <dgm:prSet/>
      <dgm:spPr/>
      <dgm:t>
        <a:bodyPr/>
        <a:lstStyle/>
        <a:p>
          <a:endParaRPr lang="en-US"/>
        </a:p>
      </dgm:t>
    </dgm:pt>
    <dgm:pt modelId="{185E8E3B-3C06-44B9-B101-923346388176}" type="pres">
      <dgm:prSet presAssocID="{4C3B2482-D9BE-46F9-AF95-1D58107618AE}" presName="theList" presStyleCnt="0">
        <dgm:presLayoutVars>
          <dgm:dir/>
          <dgm:animLvl val="lvl"/>
          <dgm:resizeHandles val="exact"/>
        </dgm:presLayoutVars>
      </dgm:prSet>
      <dgm:spPr/>
    </dgm:pt>
    <dgm:pt modelId="{5705F458-CD5C-45C6-A15D-0680B5A54157}" type="pres">
      <dgm:prSet presAssocID="{FD7D245A-3FC0-479F-931C-4EF441A851A8}" presName="compNode" presStyleCnt="0"/>
      <dgm:spPr/>
    </dgm:pt>
    <dgm:pt modelId="{E6A3DE2C-C928-4B6B-A708-F9B6E8FBAEA8}" type="pres">
      <dgm:prSet presAssocID="{FD7D245A-3FC0-479F-931C-4EF441A851A8}" presName="aNode" presStyleLbl="bgShp" presStyleIdx="0" presStyleCnt="3"/>
      <dgm:spPr/>
    </dgm:pt>
    <dgm:pt modelId="{7E76BB8C-F1AE-4816-9054-F5D276907673}" type="pres">
      <dgm:prSet presAssocID="{FD7D245A-3FC0-479F-931C-4EF441A851A8}" presName="textNode" presStyleLbl="bgShp" presStyleIdx="0" presStyleCnt="3"/>
      <dgm:spPr/>
    </dgm:pt>
    <dgm:pt modelId="{A19F99EE-A39A-4F07-A06F-F13EF70F508B}" type="pres">
      <dgm:prSet presAssocID="{FD7D245A-3FC0-479F-931C-4EF441A851A8}" presName="compChildNode" presStyleCnt="0"/>
      <dgm:spPr/>
    </dgm:pt>
    <dgm:pt modelId="{B04BC74F-951B-4C71-9793-B097E69A7835}" type="pres">
      <dgm:prSet presAssocID="{FD7D245A-3FC0-479F-931C-4EF441A851A8}" presName="theInnerList" presStyleCnt="0"/>
      <dgm:spPr/>
    </dgm:pt>
    <dgm:pt modelId="{024E08D6-B747-45A0-BAF0-F9EF7A3A89F8}" type="pres">
      <dgm:prSet presAssocID="{15945348-7AFD-4982-81AB-603702A815A5}" presName="childNode" presStyleLbl="node1" presStyleIdx="0" presStyleCnt="3">
        <dgm:presLayoutVars>
          <dgm:bulletEnabled val="1"/>
        </dgm:presLayoutVars>
      </dgm:prSet>
      <dgm:spPr/>
    </dgm:pt>
    <dgm:pt modelId="{2712AD5B-1133-4CF1-8B8B-3454BC74C03E}" type="pres">
      <dgm:prSet presAssocID="{FD7D245A-3FC0-479F-931C-4EF441A851A8}" presName="aSpace" presStyleCnt="0"/>
      <dgm:spPr/>
    </dgm:pt>
    <dgm:pt modelId="{3FB7226F-8AEF-4E77-A939-6D7C21C162A0}" type="pres">
      <dgm:prSet presAssocID="{F489F977-A718-4CA1-97D7-D2C667CE7A93}" presName="compNode" presStyleCnt="0"/>
      <dgm:spPr/>
    </dgm:pt>
    <dgm:pt modelId="{B3339A92-F396-4AC3-B472-A7099470A484}" type="pres">
      <dgm:prSet presAssocID="{F489F977-A718-4CA1-97D7-D2C667CE7A93}" presName="aNode" presStyleLbl="bgShp" presStyleIdx="1" presStyleCnt="3"/>
      <dgm:spPr/>
    </dgm:pt>
    <dgm:pt modelId="{CDFAB280-A737-4E22-BFBE-34E3045BE1F6}" type="pres">
      <dgm:prSet presAssocID="{F489F977-A718-4CA1-97D7-D2C667CE7A93}" presName="textNode" presStyleLbl="bgShp" presStyleIdx="1" presStyleCnt="3"/>
      <dgm:spPr/>
    </dgm:pt>
    <dgm:pt modelId="{078AF5EE-BAFD-4DA0-8881-E0962DF3E239}" type="pres">
      <dgm:prSet presAssocID="{F489F977-A718-4CA1-97D7-D2C667CE7A93}" presName="compChildNode" presStyleCnt="0"/>
      <dgm:spPr/>
    </dgm:pt>
    <dgm:pt modelId="{83F84401-9FA1-4A14-A0FB-2F606C80DAB1}" type="pres">
      <dgm:prSet presAssocID="{F489F977-A718-4CA1-97D7-D2C667CE7A93}" presName="theInnerList" presStyleCnt="0"/>
      <dgm:spPr/>
    </dgm:pt>
    <dgm:pt modelId="{CE15D6B5-A608-4846-A02D-9D4C781AEFF8}" type="pres">
      <dgm:prSet presAssocID="{19CE0EBD-9813-4980-A1AF-B5E9142A8478}" presName="childNode" presStyleLbl="node1" presStyleIdx="1" presStyleCnt="3">
        <dgm:presLayoutVars>
          <dgm:bulletEnabled val="1"/>
        </dgm:presLayoutVars>
      </dgm:prSet>
      <dgm:spPr/>
    </dgm:pt>
    <dgm:pt modelId="{F23FD689-8AA7-412B-AF48-B5332BD090FF}" type="pres">
      <dgm:prSet presAssocID="{F489F977-A718-4CA1-97D7-D2C667CE7A93}" presName="aSpace" presStyleCnt="0"/>
      <dgm:spPr/>
    </dgm:pt>
    <dgm:pt modelId="{3CA27CF3-7364-4596-B397-93A2B07910AD}" type="pres">
      <dgm:prSet presAssocID="{C37A2A09-FF5B-47AE-9C6C-F2921816A935}" presName="compNode" presStyleCnt="0"/>
      <dgm:spPr/>
    </dgm:pt>
    <dgm:pt modelId="{63436C16-1DA3-48AC-B817-5CBE0C474FE3}" type="pres">
      <dgm:prSet presAssocID="{C37A2A09-FF5B-47AE-9C6C-F2921816A935}" presName="aNode" presStyleLbl="bgShp" presStyleIdx="2" presStyleCnt="3"/>
      <dgm:spPr/>
    </dgm:pt>
    <dgm:pt modelId="{B97E2922-3372-4E12-B12A-328FCB933B5F}" type="pres">
      <dgm:prSet presAssocID="{C37A2A09-FF5B-47AE-9C6C-F2921816A935}" presName="textNode" presStyleLbl="bgShp" presStyleIdx="2" presStyleCnt="3"/>
      <dgm:spPr/>
    </dgm:pt>
    <dgm:pt modelId="{33F92982-0974-43EB-AF0D-FD5CBB304F0B}" type="pres">
      <dgm:prSet presAssocID="{C37A2A09-FF5B-47AE-9C6C-F2921816A935}" presName="compChildNode" presStyleCnt="0"/>
      <dgm:spPr/>
    </dgm:pt>
    <dgm:pt modelId="{851ED62E-57AD-4D3F-ACBB-01A91D64CC5E}" type="pres">
      <dgm:prSet presAssocID="{C37A2A09-FF5B-47AE-9C6C-F2921816A935}" presName="theInnerList" presStyleCnt="0"/>
      <dgm:spPr/>
    </dgm:pt>
    <dgm:pt modelId="{B67B6282-9AFA-4ACD-B1AC-AEECBDC0E6AD}" type="pres">
      <dgm:prSet presAssocID="{B6DB03B2-44EE-46FC-AEEA-8F6D72B9CF53}" presName="childNode" presStyleLbl="node1" presStyleIdx="2" presStyleCnt="3">
        <dgm:presLayoutVars>
          <dgm:bulletEnabled val="1"/>
        </dgm:presLayoutVars>
      </dgm:prSet>
      <dgm:spPr/>
    </dgm:pt>
  </dgm:ptLst>
  <dgm:cxnLst>
    <dgm:cxn modelId="{9F33140B-09C2-42D7-957F-6E384953F739}" type="presOf" srcId="{F489F977-A718-4CA1-97D7-D2C667CE7A93}" destId="{CDFAB280-A737-4E22-BFBE-34E3045BE1F6}" srcOrd="1" destOrd="0" presId="urn:microsoft.com/office/officeart/2005/8/layout/lProcess2"/>
    <dgm:cxn modelId="{EF96F71B-9930-4D94-BDE8-53352C02CF32}" type="presOf" srcId="{15945348-7AFD-4982-81AB-603702A815A5}" destId="{024E08D6-B747-45A0-BAF0-F9EF7A3A89F8}" srcOrd="0" destOrd="0" presId="urn:microsoft.com/office/officeart/2005/8/layout/lProcess2"/>
    <dgm:cxn modelId="{FBAFDC36-BEFC-4866-9F21-F99F9883FF35}" srcId="{4C3B2482-D9BE-46F9-AF95-1D58107618AE}" destId="{C37A2A09-FF5B-47AE-9C6C-F2921816A935}" srcOrd="2" destOrd="0" parTransId="{E337D424-78EB-4B39-9F2C-8DF3480C0C2A}" sibTransId="{CDE87A2F-0254-41D6-8924-053200458F65}"/>
    <dgm:cxn modelId="{88DEAD45-3FBF-45DF-AD50-0C29AAF86B21}" type="presOf" srcId="{F489F977-A718-4CA1-97D7-D2C667CE7A93}" destId="{B3339A92-F396-4AC3-B472-A7099470A484}" srcOrd="0" destOrd="0" presId="urn:microsoft.com/office/officeart/2005/8/layout/lProcess2"/>
    <dgm:cxn modelId="{6F480267-FB31-4D91-A4C6-AB26939F147C}" type="presOf" srcId="{FD7D245A-3FC0-479F-931C-4EF441A851A8}" destId="{7E76BB8C-F1AE-4816-9054-F5D276907673}" srcOrd="1" destOrd="0" presId="urn:microsoft.com/office/officeart/2005/8/layout/lProcess2"/>
    <dgm:cxn modelId="{A7E9CE68-9353-4519-86AF-34514805575A}" type="presOf" srcId="{FD7D245A-3FC0-479F-931C-4EF441A851A8}" destId="{E6A3DE2C-C928-4B6B-A708-F9B6E8FBAEA8}" srcOrd="0" destOrd="0" presId="urn:microsoft.com/office/officeart/2005/8/layout/lProcess2"/>
    <dgm:cxn modelId="{A84D5674-BE06-467D-8D76-ADCD9C728206}" type="presOf" srcId="{19CE0EBD-9813-4980-A1AF-B5E9142A8478}" destId="{CE15D6B5-A608-4846-A02D-9D4C781AEFF8}" srcOrd="0" destOrd="0" presId="urn:microsoft.com/office/officeart/2005/8/layout/lProcess2"/>
    <dgm:cxn modelId="{DDF29884-74DA-431B-AB27-8F6F6721386C}" type="presOf" srcId="{C37A2A09-FF5B-47AE-9C6C-F2921816A935}" destId="{63436C16-1DA3-48AC-B817-5CBE0C474FE3}" srcOrd="0" destOrd="0" presId="urn:microsoft.com/office/officeart/2005/8/layout/lProcess2"/>
    <dgm:cxn modelId="{979FFE9C-65A4-4708-B795-2D3ACE31F458}" srcId="{FD7D245A-3FC0-479F-931C-4EF441A851A8}" destId="{15945348-7AFD-4982-81AB-603702A815A5}" srcOrd="0" destOrd="0" parTransId="{634B6DA2-E098-49C0-AFB5-877D18F57C64}" sibTransId="{F012EB55-22AC-4825-B6CD-6C91443EDED9}"/>
    <dgm:cxn modelId="{949F90A7-0379-4901-8D11-36C922A92780}" srcId="{C37A2A09-FF5B-47AE-9C6C-F2921816A935}" destId="{B6DB03B2-44EE-46FC-AEEA-8F6D72B9CF53}" srcOrd="0" destOrd="0" parTransId="{23DB05C6-B142-4E1F-941C-49CDF42243DE}" sibTransId="{67071AC6-40A0-4448-B1D1-D55D2D99A31B}"/>
    <dgm:cxn modelId="{D0348FBB-6249-46D8-9811-0B5BFE054F98}" srcId="{4C3B2482-D9BE-46F9-AF95-1D58107618AE}" destId="{FD7D245A-3FC0-479F-931C-4EF441A851A8}" srcOrd="0" destOrd="0" parTransId="{56FBAEAB-1B52-4A48-9F1E-6EB5BFBAB889}" sibTransId="{CF5EFF9A-42FD-49F4-8059-CEB35FC7FEE4}"/>
    <dgm:cxn modelId="{EBD1E9D4-59EA-4DEE-A806-F03AA6CB9911}" srcId="{F489F977-A718-4CA1-97D7-D2C667CE7A93}" destId="{19CE0EBD-9813-4980-A1AF-B5E9142A8478}" srcOrd="0" destOrd="0" parTransId="{33221086-5B2C-46B3-98E5-F3906D9D1052}" sibTransId="{A900A9E0-C674-46C1-99D6-5381585A41B9}"/>
    <dgm:cxn modelId="{EA5C32D5-83B4-4530-9C72-3B8BA9E88D2B}" type="presOf" srcId="{4C3B2482-D9BE-46F9-AF95-1D58107618AE}" destId="{185E8E3B-3C06-44B9-B101-923346388176}" srcOrd="0" destOrd="0" presId="urn:microsoft.com/office/officeart/2005/8/layout/lProcess2"/>
    <dgm:cxn modelId="{118DF6E2-8A1C-43ED-93BD-BBABCF16201E}" srcId="{4C3B2482-D9BE-46F9-AF95-1D58107618AE}" destId="{F489F977-A718-4CA1-97D7-D2C667CE7A93}" srcOrd="1" destOrd="0" parTransId="{808A9750-0046-4E37-9C97-C9C6C8545DD2}" sibTransId="{C6105020-A840-4ECA-B80E-928F8152FEED}"/>
    <dgm:cxn modelId="{1F77EFF5-8262-48BC-8465-37A71900A4F3}" type="presOf" srcId="{C37A2A09-FF5B-47AE-9C6C-F2921816A935}" destId="{B97E2922-3372-4E12-B12A-328FCB933B5F}" srcOrd="1" destOrd="0" presId="urn:microsoft.com/office/officeart/2005/8/layout/lProcess2"/>
    <dgm:cxn modelId="{5E356FFB-1C72-418F-8940-06F23D5D7CB7}" type="presOf" srcId="{B6DB03B2-44EE-46FC-AEEA-8F6D72B9CF53}" destId="{B67B6282-9AFA-4ACD-B1AC-AEECBDC0E6AD}" srcOrd="0" destOrd="0" presId="urn:microsoft.com/office/officeart/2005/8/layout/lProcess2"/>
    <dgm:cxn modelId="{A6F86AD5-C243-40B9-AB73-BC35E386665C}" type="presParOf" srcId="{185E8E3B-3C06-44B9-B101-923346388176}" destId="{5705F458-CD5C-45C6-A15D-0680B5A54157}" srcOrd="0" destOrd="0" presId="urn:microsoft.com/office/officeart/2005/8/layout/lProcess2"/>
    <dgm:cxn modelId="{A62212B8-0CA0-4CAF-A94D-6BB10C28DC8F}" type="presParOf" srcId="{5705F458-CD5C-45C6-A15D-0680B5A54157}" destId="{E6A3DE2C-C928-4B6B-A708-F9B6E8FBAEA8}" srcOrd="0" destOrd="0" presId="urn:microsoft.com/office/officeart/2005/8/layout/lProcess2"/>
    <dgm:cxn modelId="{3320F12B-643C-4C87-83B9-BC66FD094D87}" type="presParOf" srcId="{5705F458-CD5C-45C6-A15D-0680B5A54157}" destId="{7E76BB8C-F1AE-4816-9054-F5D276907673}" srcOrd="1" destOrd="0" presId="urn:microsoft.com/office/officeart/2005/8/layout/lProcess2"/>
    <dgm:cxn modelId="{C7EEF590-0047-412F-BF07-99DF91EA3AC2}" type="presParOf" srcId="{5705F458-CD5C-45C6-A15D-0680B5A54157}" destId="{A19F99EE-A39A-4F07-A06F-F13EF70F508B}" srcOrd="2" destOrd="0" presId="urn:microsoft.com/office/officeart/2005/8/layout/lProcess2"/>
    <dgm:cxn modelId="{977FE6B3-B3C8-4A15-8EC0-21CA4B9D9E96}" type="presParOf" srcId="{A19F99EE-A39A-4F07-A06F-F13EF70F508B}" destId="{B04BC74F-951B-4C71-9793-B097E69A7835}" srcOrd="0" destOrd="0" presId="urn:microsoft.com/office/officeart/2005/8/layout/lProcess2"/>
    <dgm:cxn modelId="{A121655D-8F24-40F1-8CA5-2378F88C825F}" type="presParOf" srcId="{B04BC74F-951B-4C71-9793-B097E69A7835}" destId="{024E08D6-B747-45A0-BAF0-F9EF7A3A89F8}" srcOrd="0" destOrd="0" presId="urn:microsoft.com/office/officeart/2005/8/layout/lProcess2"/>
    <dgm:cxn modelId="{0688FEEF-C029-469F-BCA7-94A4A8B1445E}" type="presParOf" srcId="{185E8E3B-3C06-44B9-B101-923346388176}" destId="{2712AD5B-1133-4CF1-8B8B-3454BC74C03E}" srcOrd="1" destOrd="0" presId="urn:microsoft.com/office/officeart/2005/8/layout/lProcess2"/>
    <dgm:cxn modelId="{8E014675-D309-43F9-AE2C-71FE7E8A38CC}" type="presParOf" srcId="{185E8E3B-3C06-44B9-B101-923346388176}" destId="{3FB7226F-8AEF-4E77-A939-6D7C21C162A0}" srcOrd="2" destOrd="0" presId="urn:microsoft.com/office/officeart/2005/8/layout/lProcess2"/>
    <dgm:cxn modelId="{767A74AC-7D4E-4E57-B8D2-CFDC1C89A84A}" type="presParOf" srcId="{3FB7226F-8AEF-4E77-A939-6D7C21C162A0}" destId="{B3339A92-F396-4AC3-B472-A7099470A484}" srcOrd="0" destOrd="0" presId="urn:microsoft.com/office/officeart/2005/8/layout/lProcess2"/>
    <dgm:cxn modelId="{934AD2C1-7349-4B3C-9D77-CACDEEBEDD2B}" type="presParOf" srcId="{3FB7226F-8AEF-4E77-A939-6D7C21C162A0}" destId="{CDFAB280-A737-4E22-BFBE-34E3045BE1F6}" srcOrd="1" destOrd="0" presId="urn:microsoft.com/office/officeart/2005/8/layout/lProcess2"/>
    <dgm:cxn modelId="{57E1D0F3-3552-46B1-9703-6ED04FDDA0B0}" type="presParOf" srcId="{3FB7226F-8AEF-4E77-A939-6D7C21C162A0}" destId="{078AF5EE-BAFD-4DA0-8881-E0962DF3E239}" srcOrd="2" destOrd="0" presId="urn:microsoft.com/office/officeart/2005/8/layout/lProcess2"/>
    <dgm:cxn modelId="{34D76419-961D-4430-8272-43A5CD1948D1}" type="presParOf" srcId="{078AF5EE-BAFD-4DA0-8881-E0962DF3E239}" destId="{83F84401-9FA1-4A14-A0FB-2F606C80DAB1}" srcOrd="0" destOrd="0" presId="urn:microsoft.com/office/officeart/2005/8/layout/lProcess2"/>
    <dgm:cxn modelId="{7A186F80-7BA0-46C9-94B1-81F30A7DEFB6}" type="presParOf" srcId="{83F84401-9FA1-4A14-A0FB-2F606C80DAB1}" destId="{CE15D6B5-A608-4846-A02D-9D4C781AEFF8}" srcOrd="0" destOrd="0" presId="urn:microsoft.com/office/officeart/2005/8/layout/lProcess2"/>
    <dgm:cxn modelId="{FE89DF6C-0BDE-4DC6-B83B-EA4BAAE126E8}" type="presParOf" srcId="{185E8E3B-3C06-44B9-B101-923346388176}" destId="{F23FD689-8AA7-412B-AF48-B5332BD090FF}" srcOrd="3" destOrd="0" presId="urn:microsoft.com/office/officeart/2005/8/layout/lProcess2"/>
    <dgm:cxn modelId="{614D111F-44B5-4EA9-BBA8-B65D4F8A249C}" type="presParOf" srcId="{185E8E3B-3C06-44B9-B101-923346388176}" destId="{3CA27CF3-7364-4596-B397-93A2B07910AD}" srcOrd="4" destOrd="0" presId="urn:microsoft.com/office/officeart/2005/8/layout/lProcess2"/>
    <dgm:cxn modelId="{BF49CAA8-58B2-4394-BFEE-F119E9022B40}" type="presParOf" srcId="{3CA27CF3-7364-4596-B397-93A2B07910AD}" destId="{63436C16-1DA3-48AC-B817-5CBE0C474FE3}" srcOrd="0" destOrd="0" presId="urn:microsoft.com/office/officeart/2005/8/layout/lProcess2"/>
    <dgm:cxn modelId="{44641118-75F7-4F47-8244-0821B089D10C}" type="presParOf" srcId="{3CA27CF3-7364-4596-B397-93A2B07910AD}" destId="{B97E2922-3372-4E12-B12A-328FCB933B5F}" srcOrd="1" destOrd="0" presId="urn:microsoft.com/office/officeart/2005/8/layout/lProcess2"/>
    <dgm:cxn modelId="{C2ECBB6C-8443-456F-9074-4496932870AA}" type="presParOf" srcId="{3CA27CF3-7364-4596-B397-93A2B07910AD}" destId="{33F92982-0974-43EB-AF0D-FD5CBB304F0B}" srcOrd="2" destOrd="0" presId="urn:microsoft.com/office/officeart/2005/8/layout/lProcess2"/>
    <dgm:cxn modelId="{58624A2A-7A8C-4695-8D6C-E6FB8864DF91}" type="presParOf" srcId="{33F92982-0974-43EB-AF0D-FD5CBB304F0B}" destId="{851ED62E-57AD-4D3F-ACBB-01A91D64CC5E}" srcOrd="0" destOrd="0" presId="urn:microsoft.com/office/officeart/2005/8/layout/lProcess2"/>
    <dgm:cxn modelId="{5854CCEA-759F-4E87-90A3-684A0F9F2E17}" type="presParOf" srcId="{851ED62E-57AD-4D3F-ACBB-01A91D64CC5E}" destId="{B67B6282-9AFA-4ACD-B1AC-AEECBDC0E6AD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361C25-A90D-41B6-8F26-E202CAD424E6}" type="doc">
      <dgm:prSet loTypeId="urn:microsoft.com/office/officeart/2011/layout/TabList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0C32A670-0125-47FF-BCB0-3BEC5C561F04}">
      <dgm:prSet custT="1"/>
      <dgm:spPr/>
      <dgm:t>
        <a:bodyPr/>
        <a:lstStyle/>
        <a:p>
          <a:pPr rtl="0"/>
          <a:r>
            <a:rPr lang="en-GB" sz="1800" dirty="0"/>
            <a:t>Becoming a Member</a:t>
          </a:r>
        </a:p>
      </dgm:t>
    </dgm:pt>
    <dgm:pt modelId="{CBA89ACB-9FA9-49F4-B5AA-F37E0134FCE2}" type="parTrans" cxnId="{5234CCEB-01C0-4EDC-9B64-BD207E70C864}">
      <dgm:prSet/>
      <dgm:spPr/>
      <dgm:t>
        <a:bodyPr/>
        <a:lstStyle/>
        <a:p>
          <a:endParaRPr lang="en-US"/>
        </a:p>
      </dgm:t>
    </dgm:pt>
    <dgm:pt modelId="{3769340D-05F4-4AC0-8BCD-8DE5C2C90B21}" type="sibTrans" cxnId="{5234CCEB-01C0-4EDC-9B64-BD207E70C864}">
      <dgm:prSet/>
      <dgm:spPr/>
      <dgm:t>
        <a:bodyPr/>
        <a:lstStyle/>
        <a:p>
          <a:endParaRPr lang="en-US"/>
        </a:p>
      </dgm:t>
    </dgm:pt>
    <dgm:pt modelId="{EE487E81-374C-41A6-875D-E290FBBBCD93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lvl="0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dirty="0"/>
            <a:t>Membership is automatic and mandatory for CERN/ESO Staff, Fellow and Graduate</a:t>
          </a:r>
        </a:p>
        <a:p>
          <a:pPr lvl="0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dirty="0"/>
            <a:t>The Benefits Service is the point of contact for pension queries</a:t>
          </a:r>
        </a:p>
      </dgm:t>
    </dgm:pt>
    <dgm:pt modelId="{E82ACEF8-2836-4CEF-86EC-FF218004AB5F}" type="parTrans" cxnId="{CEC79207-1DFD-4459-ABE9-6783AF7841E7}">
      <dgm:prSet/>
      <dgm:spPr/>
      <dgm:t>
        <a:bodyPr/>
        <a:lstStyle/>
        <a:p>
          <a:endParaRPr lang="en-US"/>
        </a:p>
      </dgm:t>
    </dgm:pt>
    <dgm:pt modelId="{B45F7BCA-C453-4EC1-B802-5F99ABE3F2BB}" type="sibTrans" cxnId="{CEC79207-1DFD-4459-ABE9-6783AF7841E7}">
      <dgm:prSet/>
      <dgm:spPr/>
      <dgm:t>
        <a:bodyPr/>
        <a:lstStyle/>
        <a:p>
          <a:endParaRPr lang="en-US"/>
        </a:p>
      </dgm:t>
    </dgm:pt>
    <dgm:pt modelId="{333C6754-D813-4DA3-86F4-1448211E486A}">
      <dgm:prSet custT="1"/>
      <dgm:spPr/>
      <dgm:t>
        <a:bodyPr/>
        <a:lstStyle/>
        <a:p>
          <a:pPr rtl="0"/>
          <a:r>
            <a:rPr lang="fr-CH" sz="1800" dirty="0"/>
            <a:t>Transfers</a:t>
          </a:r>
          <a:endParaRPr lang="en-GB" sz="1800" dirty="0"/>
        </a:p>
      </dgm:t>
    </dgm:pt>
    <dgm:pt modelId="{BFCBF5B5-0CCB-44AC-9EEE-83D0B4E3956D}" type="parTrans" cxnId="{3968A3C3-5C30-46AC-BC8A-C027685143E8}">
      <dgm:prSet/>
      <dgm:spPr/>
      <dgm:t>
        <a:bodyPr/>
        <a:lstStyle/>
        <a:p>
          <a:endParaRPr lang="en-US"/>
        </a:p>
      </dgm:t>
    </dgm:pt>
    <dgm:pt modelId="{98154DB9-BDB3-4513-9915-93468675C04B}" type="sibTrans" cxnId="{3968A3C3-5C30-46AC-BC8A-C027685143E8}">
      <dgm:prSet/>
      <dgm:spPr/>
      <dgm:t>
        <a:bodyPr/>
        <a:lstStyle/>
        <a:p>
          <a:endParaRPr lang="en-US"/>
        </a:p>
      </dgm:t>
    </dgm:pt>
    <dgm:pt modelId="{9A8B913B-B773-4A23-99A9-17A277F5FBE7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800" dirty="0"/>
            <a:t>Provisions apply for transfers from and to other pension funds to allow continuity of your pension during your working life </a:t>
          </a:r>
        </a:p>
      </dgm:t>
    </dgm:pt>
    <dgm:pt modelId="{702E5F44-B03C-49E3-9355-8437CFB19A8A}" type="parTrans" cxnId="{3D9E061E-BB70-4481-8B67-E75EBA30CB7E}">
      <dgm:prSet/>
      <dgm:spPr/>
      <dgm:t>
        <a:bodyPr/>
        <a:lstStyle/>
        <a:p>
          <a:endParaRPr lang="en-US"/>
        </a:p>
      </dgm:t>
    </dgm:pt>
    <dgm:pt modelId="{127E0152-B8D5-43D1-88A1-829DEEED5287}" type="sibTrans" cxnId="{3D9E061E-BB70-4481-8B67-E75EBA30CB7E}">
      <dgm:prSet/>
      <dgm:spPr/>
      <dgm:t>
        <a:bodyPr/>
        <a:lstStyle/>
        <a:p>
          <a:endParaRPr lang="en-US"/>
        </a:p>
      </dgm:t>
    </dgm:pt>
    <dgm:pt modelId="{5198A94F-4D8A-4E52-8DA9-843E3B4FE446}">
      <dgm:prSet custT="1"/>
      <dgm:spPr/>
      <dgm:t>
        <a:bodyPr/>
        <a:lstStyle/>
        <a:p>
          <a:pPr rtl="0"/>
          <a:r>
            <a:rPr lang="en-GB" sz="1800" dirty="0">
              <a:solidFill>
                <a:schemeClr val="bg1"/>
              </a:solidFill>
            </a:rPr>
            <a:t>At the end of your contract</a:t>
          </a:r>
          <a:endParaRPr lang="en-GB" sz="1800" dirty="0"/>
        </a:p>
      </dgm:t>
    </dgm:pt>
    <dgm:pt modelId="{B02D7568-2BAB-4CBF-9D92-E94F610CAACB}" type="parTrans" cxnId="{13C3C233-03B0-41BD-B2B5-58522516F0C2}">
      <dgm:prSet/>
      <dgm:spPr/>
      <dgm:t>
        <a:bodyPr/>
        <a:lstStyle/>
        <a:p>
          <a:endParaRPr lang="en-US"/>
        </a:p>
      </dgm:t>
    </dgm:pt>
    <dgm:pt modelId="{974ABD6E-4FCC-4D11-BBA1-BFC79B78849D}" type="sibTrans" cxnId="{13C3C233-03B0-41BD-B2B5-58522516F0C2}">
      <dgm:prSet/>
      <dgm:spPr/>
      <dgm:t>
        <a:bodyPr/>
        <a:lstStyle/>
        <a:p>
          <a:endParaRPr lang="en-US"/>
        </a:p>
      </dgm:t>
    </dgm:pt>
    <dgm:pt modelId="{709BDD43-52C5-4600-980F-4C38D5203A72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800" dirty="0"/>
            <a:t>Accept a transfer value (non-optional below 5 years of service)</a:t>
          </a:r>
        </a:p>
        <a:p>
          <a:pPr rtl="0"/>
          <a:r>
            <a:rPr lang="en-GB" sz="1800" dirty="0"/>
            <a:t>Become a deferred beneficiary (and take benefits later)</a:t>
          </a:r>
        </a:p>
        <a:p>
          <a:pPr rtl="0"/>
          <a:r>
            <a:rPr lang="en-GB" sz="1800" dirty="0"/>
            <a:t>Become a beneficiary (if you reach the applicable retirement age)</a:t>
          </a:r>
        </a:p>
      </dgm:t>
    </dgm:pt>
    <dgm:pt modelId="{007F5E65-EC8A-46EF-9B22-1DA67009BDDD}" type="parTrans" cxnId="{513B24DC-A9D9-4316-B3D5-000231E7B30B}">
      <dgm:prSet/>
      <dgm:spPr/>
      <dgm:t>
        <a:bodyPr/>
        <a:lstStyle/>
        <a:p>
          <a:endParaRPr lang="en-US"/>
        </a:p>
      </dgm:t>
    </dgm:pt>
    <dgm:pt modelId="{CE10A7A7-2B5C-4EB8-B1DC-F1913BABA12B}" type="sibTrans" cxnId="{513B24DC-A9D9-4316-B3D5-000231E7B30B}">
      <dgm:prSet/>
      <dgm:spPr/>
      <dgm:t>
        <a:bodyPr/>
        <a:lstStyle/>
        <a:p>
          <a:endParaRPr lang="en-US"/>
        </a:p>
      </dgm:t>
    </dgm:pt>
    <dgm:pt modelId="{C9DDB9A3-851B-4D40-8C38-3DF5CA7F743C}">
      <dgm:prSet custT="1"/>
      <dgm:spPr/>
      <dgm:t>
        <a:bodyPr/>
        <a:lstStyle/>
        <a:p>
          <a:pPr rtl="0"/>
          <a:r>
            <a:rPr lang="en-GB" sz="1800" dirty="0"/>
            <a:t>If you become a Beneficiary</a:t>
          </a:r>
        </a:p>
      </dgm:t>
    </dgm:pt>
    <dgm:pt modelId="{DC5E11A6-40E9-489C-B9FE-C2F75B8BE3F5}" type="parTrans" cxnId="{71F4DD7D-0F36-4E32-8B34-5940246D2DC5}">
      <dgm:prSet/>
      <dgm:spPr/>
      <dgm:t>
        <a:bodyPr/>
        <a:lstStyle/>
        <a:p>
          <a:endParaRPr lang="en-US"/>
        </a:p>
      </dgm:t>
    </dgm:pt>
    <dgm:pt modelId="{22ABE53B-C009-459C-9AC8-68E901CF56B2}" type="sibTrans" cxnId="{71F4DD7D-0F36-4E32-8B34-5940246D2DC5}">
      <dgm:prSet/>
      <dgm:spPr/>
      <dgm:t>
        <a:bodyPr/>
        <a:lstStyle/>
        <a:p>
          <a:endParaRPr lang="en-US"/>
        </a:p>
      </dgm:t>
    </dgm:pt>
    <dgm:pt modelId="{541D510D-34BF-41BD-9B2D-3C10978013E0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800" dirty="0"/>
            <a:t>Monthly pension benefits are payable until your death</a:t>
          </a:r>
        </a:p>
        <a:p>
          <a:r>
            <a:rPr lang="en-GB" sz="1800" dirty="0"/>
            <a:t>Benefits reviewed each year for indexation</a:t>
          </a:r>
        </a:p>
      </dgm:t>
    </dgm:pt>
    <dgm:pt modelId="{BB7A3BE1-75B1-43F3-B7F2-46F639F54426}" type="parTrans" cxnId="{543DF223-F8FF-4A5E-B007-0545139A97A7}">
      <dgm:prSet/>
      <dgm:spPr/>
      <dgm:t>
        <a:bodyPr/>
        <a:lstStyle/>
        <a:p>
          <a:endParaRPr lang="en-US"/>
        </a:p>
      </dgm:t>
    </dgm:pt>
    <dgm:pt modelId="{26A5DAE4-ABF9-41B2-BEA8-3682D9F73934}" type="sibTrans" cxnId="{543DF223-F8FF-4A5E-B007-0545139A97A7}">
      <dgm:prSet/>
      <dgm:spPr/>
      <dgm:t>
        <a:bodyPr/>
        <a:lstStyle/>
        <a:p>
          <a:endParaRPr lang="en-US"/>
        </a:p>
      </dgm:t>
    </dgm:pt>
    <dgm:pt modelId="{CE2E5FA7-BD17-4D95-8C73-C75A2ACBFEDD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accent6"/>
        </a:solidFill>
      </dgm:spPr>
      <dgm:t>
        <a:bodyPr anchor="ctr"/>
        <a:lstStyle/>
        <a:p>
          <a:pPr rtl="0"/>
          <a:r>
            <a:rPr lang="en-GB" sz="1800" dirty="0">
              <a:solidFill>
                <a:schemeClr val="bg1"/>
              </a:solidFill>
            </a:rPr>
            <a:t>Insurance against death or disability</a:t>
          </a:r>
        </a:p>
      </dgm:t>
    </dgm:pt>
    <dgm:pt modelId="{50F4B299-32A5-4807-A674-19ECEB8DCFD9}" type="parTrans" cxnId="{4BCD47CD-D2C5-4E41-8E57-6BFAF525DB10}">
      <dgm:prSet/>
      <dgm:spPr/>
      <dgm:t>
        <a:bodyPr/>
        <a:lstStyle/>
        <a:p>
          <a:endParaRPr lang="en-US"/>
        </a:p>
      </dgm:t>
    </dgm:pt>
    <dgm:pt modelId="{37428BDC-833D-4A6C-B2AB-30B015D06089}" type="sibTrans" cxnId="{4BCD47CD-D2C5-4E41-8E57-6BFAF525DB10}">
      <dgm:prSet/>
      <dgm:spPr/>
      <dgm:t>
        <a:bodyPr/>
        <a:lstStyle/>
        <a:p>
          <a:endParaRPr lang="en-US"/>
        </a:p>
      </dgm:t>
    </dgm:pt>
    <dgm:pt modelId="{47F25926-D26C-41DB-82C7-1B5A8EE4DA8E}">
      <dgm:prSet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tx2">
            <a:lumMod val="10000"/>
            <a:lumOff val="90000"/>
          </a:schemeClr>
        </a:solidFill>
      </dgm:spPr>
      <dgm:t>
        <a:bodyPr anchor="ctr"/>
        <a:lstStyle/>
        <a:p>
          <a:pPr rtl="0"/>
          <a:r>
            <a:rPr lang="en-GB" sz="1800" dirty="0"/>
            <a:t>Benefits payable to you or your survivors for eligible family scenarios</a:t>
          </a:r>
        </a:p>
      </dgm:t>
    </dgm:pt>
    <dgm:pt modelId="{BCC77789-E470-429A-A6FE-182AB3C4A2FA}" type="parTrans" cxnId="{CC08EBAD-F78A-41BA-980A-F409C8F25045}">
      <dgm:prSet/>
      <dgm:spPr/>
      <dgm:t>
        <a:bodyPr/>
        <a:lstStyle/>
        <a:p>
          <a:endParaRPr lang="en-US"/>
        </a:p>
      </dgm:t>
    </dgm:pt>
    <dgm:pt modelId="{2EE87D06-6563-456A-82BF-AAB5B8EB2338}" type="sibTrans" cxnId="{CC08EBAD-F78A-41BA-980A-F409C8F25045}">
      <dgm:prSet/>
      <dgm:spPr/>
      <dgm:t>
        <a:bodyPr/>
        <a:lstStyle/>
        <a:p>
          <a:endParaRPr lang="en-US"/>
        </a:p>
      </dgm:t>
    </dgm:pt>
    <dgm:pt modelId="{85699260-F049-4653-9374-5DFF29B6B994}" type="pres">
      <dgm:prSet presAssocID="{BD361C25-A90D-41B6-8F26-E202CAD424E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4FD49257-1EA7-4DAE-AE03-6C4DC31ECBE2}" type="pres">
      <dgm:prSet presAssocID="{0C32A670-0125-47FF-BCB0-3BEC5C561F04}" presName="composite" presStyleCnt="0"/>
      <dgm:spPr/>
    </dgm:pt>
    <dgm:pt modelId="{6CB29435-C4DF-4E19-B59A-0D02BB3FEC0B}" type="pres">
      <dgm:prSet presAssocID="{0C32A670-0125-47FF-BCB0-3BEC5C561F04}" presName="FirstChild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10943EF9-D688-4BA2-AE1E-CBC888F3E0A2}" type="pres">
      <dgm:prSet presAssocID="{0C32A670-0125-47FF-BCB0-3BEC5C561F04}" presName="Parent" presStyleLbl="alignNode1" presStyleIdx="0" presStyleCnt="5">
        <dgm:presLayoutVars>
          <dgm:chMax val="3"/>
          <dgm:chPref val="3"/>
          <dgm:bulletEnabled val="1"/>
        </dgm:presLayoutVars>
      </dgm:prSet>
      <dgm:spPr/>
    </dgm:pt>
    <dgm:pt modelId="{793AD83A-702D-40EE-B7ED-3339BC14A47E}" type="pres">
      <dgm:prSet presAssocID="{0C32A670-0125-47FF-BCB0-3BEC5C561F04}" presName="Accent" presStyleLbl="parChTrans1D1" presStyleIdx="0" presStyleCnt="5"/>
      <dgm:spPr/>
    </dgm:pt>
    <dgm:pt modelId="{32616163-D935-4EE1-A3C6-0ED30C64FF59}" type="pres">
      <dgm:prSet presAssocID="{3769340D-05F4-4AC0-8BCD-8DE5C2C90B21}" presName="sibTrans" presStyleCnt="0"/>
      <dgm:spPr/>
    </dgm:pt>
    <dgm:pt modelId="{E233F059-1D66-4CA9-AC69-42E6A63EA728}" type="pres">
      <dgm:prSet presAssocID="{333C6754-D813-4DA3-86F4-1448211E486A}" presName="composite" presStyleCnt="0"/>
      <dgm:spPr/>
    </dgm:pt>
    <dgm:pt modelId="{98CBBF8B-572D-4AEC-890C-B043E42B3D05}" type="pres">
      <dgm:prSet presAssocID="{333C6754-D813-4DA3-86F4-1448211E486A}" presName="FirstChild" presStyleLbl="revTx" presStyleIdx="1" presStyleCnt="5">
        <dgm:presLayoutVars>
          <dgm:chMax val="0"/>
          <dgm:chPref val="0"/>
          <dgm:bulletEnabled val="1"/>
        </dgm:presLayoutVars>
      </dgm:prSet>
      <dgm:spPr/>
    </dgm:pt>
    <dgm:pt modelId="{166C2E40-7F16-4462-9826-EE91FC3BBA13}" type="pres">
      <dgm:prSet presAssocID="{333C6754-D813-4DA3-86F4-1448211E486A}" presName="Parent" presStyleLbl="alignNode1" presStyleIdx="1" presStyleCnt="5">
        <dgm:presLayoutVars>
          <dgm:chMax val="3"/>
          <dgm:chPref val="3"/>
          <dgm:bulletEnabled val="1"/>
        </dgm:presLayoutVars>
      </dgm:prSet>
      <dgm:spPr/>
    </dgm:pt>
    <dgm:pt modelId="{80E49654-D82B-4399-872C-55F66E49A89F}" type="pres">
      <dgm:prSet presAssocID="{333C6754-D813-4DA3-86F4-1448211E486A}" presName="Accent" presStyleLbl="parChTrans1D1" presStyleIdx="1" presStyleCnt="5"/>
      <dgm:spPr/>
    </dgm:pt>
    <dgm:pt modelId="{8B553854-E564-4422-8896-6F236CC6F2C8}" type="pres">
      <dgm:prSet presAssocID="{98154DB9-BDB3-4513-9915-93468675C04B}" presName="sibTrans" presStyleCnt="0"/>
      <dgm:spPr/>
    </dgm:pt>
    <dgm:pt modelId="{CFCF5FC7-BED1-4FA0-A3C4-9AB55EF013A5}" type="pres">
      <dgm:prSet presAssocID="{5198A94F-4D8A-4E52-8DA9-843E3B4FE446}" presName="composite" presStyleCnt="0"/>
      <dgm:spPr/>
    </dgm:pt>
    <dgm:pt modelId="{0B954BD6-2DF2-45B5-BEE6-4E5FE16B5683}" type="pres">
      <dgm:prSet presAssocID="{5198A94F-4D8A-4E52-8DA9-843E3B4FE446}" presName="FirstChild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326B7DB4-7BCF-45E1-B072-C72AEF76F17A}" type="pres">
      <dgm:prSet presAssocID="{5198A94F-4D8A-4E52-8DA9-843E3B4FE446}" presName="Parent" presStyleLbl="alignNode1" presStyleIdx="2" presStyleCnt="5">
        <dgm:presLayoutVars>
          <dgm:chMax val="3"/>
          <dgm:chPref val="3"/>
          <dgm:bulletEnabled val="1"/>
        </dgm:presLayoutVars>
      </dgm:prSet>
      <dgm:spPr/>
    </dgm:pt>
    <dgm:pt modelId="{0B29AA9F-1A33-4410-9B26-8C72FC08E74F}" type="pres">
      <dgm:prSet presAssocID="{5198A94F-4D8A-4E52-8DA9-843E3B4FE446}" presName="Accent" presStyleLbl="parChTrans1D1" presStyleIdx="2" presStyleCnt="5"/>
      <dgm:spPr/>
    </dgm:pt>
    <dgm:pt modelId="{5C9238F0-0BBC-4519-9D21-C963A94CA816}" type="pres">
      <dgm:prSet presAssocID="{974ABD6E-4FCC-4D11-BBA1-BFC79B78849D}" presName="sibTrans" presStyleCnt="0"/>
      <dgm:spPr/>
    </dgm:pt>
    <dgm:pt modelId="{2CA54134-BEF9-4E7C-BB25-FB444623BBD9}" type="pres">
      <dgm:prSet presAssocID="{C9DDB9A3-851B-4D40-8C38-3DF5CA7F743C}" presName="composite" presStyleCnt="0"/>
      <dgm:spPr/>
    </dgm:pt>
    <dgm:pt modelId="{AE47567D-8174-4037-AE35-C520FF86B5A6}" type="pres">
      <dgm:prSet presAssocID="{C9DDB9A3-851B-4D40-8C38-3DF5CA7F743C}" presName="FirstChild" presStyleLbl="revTx" presStyleIdx="3" presStyleCnt="5">
        <dgm:presLayoutVars>
          <dgm:chMax val="0"/>
          <dgm:chPref val="0"/>
          <dgm:bulletEnabled val="1"/>
        </dgm:presLayoutVars>
      </dgm:prSet>
      <dgm:spPr/>
    </dgm:pt>
    <dgm:pt modelId="{CBDFA34B-8B72-433B-9B8F-9469E419A5BC}" type="pres">
      <dgm:prSet presAssocID="{C9DDB9A3-851B-4D40-8C38-3DF5CA7F743C}" presName="Parent" presStyleLbl="alignNode1" presStyleIdx="3" presStyleCnt="5">
        <dgm:presLayoutVars>
          <dgm:chMax val="3"/>
          <dgm:chPref val="3"/>
          <dgm:bulletEnabled val="1"/>
        </dgm:presLayoutVars>
      </dgm:prSet>
      <dgm:spPr/>
    </dgm:pt>
    <dgm:pt modelId="{9E6BFD2C-8D03-44B4-BC0E-90E3F7D5F77A}" type="pres">
      <dgm:prSet presAssocID="{C9DDB9A3-851B-4D40-8C38-3DF5CA7F743C}" presName="Accent" presStyleLbl="parChTrans1D1" presStyleIdx="3" presStyleCnt="5"/>
      <dgm:spPr/>
    </dgm:pt>
    <dgm:pt modelId="{C7E824E6-5428-43D7-809A-F525380B0DE8}" type="pres">
      <dgm:prSet presAssocID="{22ABE53B-C009-459C-9AC8-68E901CF56B2}" presName="sibTrans" presStyleCnt="0"/>
      <dgm:spPr/>
    </dgm:pt>
    <dgm:pt modelId="{14C7A462-6D61-4F5D-8C3A-083E8DA4CC1B}" type="pres">
      <dgm:prSet presAssocID="{CE2E5FA7-BD17-4D95-8C73-C75A2ACBFEDD}" presName="composite" presStyleCnt="0"/>
      <dgm:spPr/>
    </dgm:pt>
    <dgm:pt modelId="{C1BF0092-A082-4C49-966E-D232EDBDD4A1}" type="pres">
      <dgm:prSet presAssocID="{CE2E5FA7-BD17-4D95-8C73-C75A2ACBFEDD}" presName="FirstChild" presStyleLbl="revTx" presStyleIdx="4" presStyleCnt="5">
        <dgm:presLayoutVars>
          <dgm:chMax val="0"/>
          <dgm:chPref val="0"/>
          <dgm:bulletEnabled val="1"/>
        </dgm:presLayoutVars>
      </dgm:prSet>
      <dgm:spPr/>
    </dgm:pt>
    <dgm:pt modelId="{149731C3-566A-437C-97F5-8E98268099CC}" type="pres">
      <dgm:prSet presAssocID="{CE2E5FA7-BD17-4D95-8C73-C75A2ACBFEDD}" presName="Parent" presStyleLbl="alignNode1" presStyleIdx="4" presStyleCnt="5">
        <dgm:presLayoutVars>
          <dgm:chMax val="3"/>
          <dgm:chPref val="3"/>
          <dgm:bulletEnabled val="1"/>
        </dgm:presLayoutVars>
      </dgm:prSet>
      <dgm:spPr/>
    </dgm:pt>
    <dgm:pt modelId="{CB963CEB-9060-4838-A323-CDF8E7446FE7}" type="pres">
      <dgm:prSet presAssocID="{CE2E5FA7-BD17-4D95-8C73-C75A2ACBFEDD}" presName="Accent" presStyleLbl="parChTrans1D1" presStyleIdx="4" presStyleCnt="5"/>
      <dgm:spPr/>
    </dgm:pt>
  </dgm:ptLst>
  <dgm:cxnLst>
    <dgm:cxn modelId="{CEC79207-1DFD-4459-ABE9-6783AF7841E7}" srcId="{0C32A670-0125-47FF-BCB0-3BEC5C561F04}" destId="{EE487E81-374C-41A6-875D-E290FBBBCD93}" srcOrd="0" destOrd="0" parTransId="{E82ACEF8-2836-4CEF-86EC-FF218004AB5F}" sibTransId="{B45F7BCA-C453-4EC1-B802-5F99ABE3F2BB}"/>
    <dgm:cxn modelId="{5EBD180C-0E7B-470F-BC2D-F8B3FEB07BE3}" type="presOf" srcId="{EE487E81-374C-41A6-875D-E290FBBBCD93}" destId="{6CB29435-C4DF-4E19-B59A-0D02BB3FEC0B}" srcOrd="0" destOrd="0" presId="urn:microsoft.com/office/officeart/2011/layout/TabList"/>
    <dgm:cxn modelId="{3D9E061E-BB70-4481-8B67-E75EBA30CB7E}" srcId="{333C6754-D813-4DA3-86F4-1448211E486A}" destId="{9A8B913B-B773-4A23-99A9-17A277F5FBE7}" srcOrd="0" destOrd="0" parTransId="{702E5F44-B03C-49E3-9355-8437CFB19A8A}" sibTransId="{127E0152-B8D5-43D1-88A1-829DEEED5287}"/>
    <dgm:cxn modelId="{543DF223-F8FF-4A5E-B007-0545139A97A7}" srcId="{C9DDB9A3-851B-4D40-8C38-3DF5CA7F743C}" destId="{541D510D-34BF-41BD-9B2D-3C10978013E0}" srcOrd="0" destOrd="0" parTransId="{BB7A3BE1-75B1-43F3-B7F2-46F639F54426}" sibTransId="{26A5DAE4-ABF9-41B2-BEA8-3682D9F73934}"/>
    <dgm:cxn modelId="{13C3C233-03B0-41BD-B2B5-58522516F0C2}" srcId="{BD361C25-A90D-41B6-8F26-E202CAD424E6}" destId="{5198A94F-4D8A-4E52-8DA9-843E3B4FE446}" srcOrd="2" destOrd="0" parTransId="{B02D7568-2BAB-4CBF-9D92-E94F610CAACB}" sibTransId="{974ABD6E-4FCC-4D11-BBA1-BFC79B78849D}"/>
    <dgm:cxn modelId="{791C2640-D90E-404A-B189-E0780771BE1F}" type="presOf" srcId="{47F25926-D26C-41DB-82C7-1B5A8EE4DA8E}" destId="{C1BF0092-A082-4C49-966E-D232EDBDD4A1}" srcOrd="0" destOrd="0" presId="urn:microsoft.com/office/officeart/2011/layout/TabList"/>
    <dgm:cxn modelId="{8EC85944-B1A2-469F-B69B-13E53AB58E66}" type="presOf" srcId="{CE2E5FA7-BD17-4D95-8C73-C75A2ACBFEDD}" destId="{149731C3-566A-437C-97F5-8E98268099CC}" srcOrd="0" destOrd="0" presId="urn:microsoft.com/office/officeart/2011/layout/TabList"/>
    <dgm:cxn modelId="{71F4DD7D-0F36-4E32-8B34-5940246D2DC5}" srcId="{BD361C25-A90D-41B6-8F26-E202CAD424E6}" destId="{C9DDB9A3-851B-4D40-8C38-3DF5CA7F743C}" srcOrd="3" destOrd="0" parTransId="{DC5E11A6-40E9-489C-B9FE-C2F75B8BE3F5}" sibTransId="{22ABE53B-C009-459C-9AC8-68E901CF56B2}"/>
    <dgm:cxn modelId="{CE197597-5EB3-41DB-9313-A13A776A74A8}" type="presOf" srcId="{0C32A670-0125-47FF-BCB0-3BEC5C561F04}" destId="{10943EF9-D688-4BA2-AE1E-CBC888F3E0A2}" srcOrd="0" destOrd="0" presId="urn:microsoft.com/office/officeart/2011/layout/TabList"/>
    <dgm:cxn modelId="{DF7540AC-163D-4EC3-88CC-31A7FAE6C271}" type="presOf" srcId="{709BDD43-52C5-4600-980F-4C38D5203A72}" destId="{0B954BD6-2DF2-45B5-BEE6-4E5FE16B5683}" srcOrd="0" destOrd="0" presId="urn:microsoft.com/office/officeart/2011/layout/TabList"/>
    <dgm:cxn modelId="{CC08EBAD-F78A-41BA-980A-F409C8F25045}" srcId="{CE2E5FA7-BD17-4D95-8C73-C75A2ACBFEDD}" destId="{47F25926-D26C-41DB-82C7-1B5A8EE4DA8E}" srcOrd="0" destOrd="0" parTransId="{BCC77789-E470-429A-A6FE-182AB3C4A2FA}" sibTransId="{2EE87D06-6563-456A-82BF-AAB5B8EB2338}"/>
    <dgm:cxn modelId="{DB88CEAE-D788-49D8-9AB8-63D7698D512A}" type="presOf" srcId="{BD361C25-A90D-41B6-8F26-E202CAD424E6}" destId="{85699260-F049-4653-9374-5DFF29B6B994}" srcOrd="0" destOrd="0" presId="urn:microsoft.com/office/officeart/2011/layout/TabList"/>
    <dgm:cxn modelId="{443526BB-4405-43F8-825E-A4AC31FB79A7}" type="presOf" srcId="{5198A94F-4D8A-4E52-8DA9-843E3B4FE446}" destId="{326B7DB4-7BCF-45E1-B072-C72AEF76F17A}" srcOrd="0" destOrd="0" presId="urn:microsoft.com/office/officeart/2011/layout/TabList"/>
    <dgm:cxn modelId="{3968A3C3-5C30-46AC-BC8A-C027685143E8}" srcId="{BD361C25-A90D-41B6-8F26-E202CAD424E6}" destId="{333C6754-D813-4DA3-86F4-1448211E486A}" srcOrd="1" destOrd="0" parTransId="{BFCBF5B5-0CCB-44AC-9EEE-83D0B4E3956D}" sibTransId="{98154DB9-BDB3-4513-9915-93468675C04B}"/>
    <dgm:cxn modelId="{4BCD47CD-D2C5-4E41-8E57-6BFAF525DB10}" srcId="{BD361C25-A90D-41B6-8F26-E202CAD424E6}" destId="{CE2E5FA7-BD17-4D95-8C73-C75A2ACBFEDD}" srcOrd="4" destOrd="0" parTransId="{50F4B299-32A5-4807-A674-19ECEB8DCFD9}" sibTransId="{37428BDC-833D-4A6C-B2AB-30B015D06089}"/>
    <dgm:cxn modelId="{A16DE1D3-BD51-4D8B-BA24-7FB014372CDE}" type="presOf" srcId="{541D510D-34BF-41BD-9B2D-3C10978013E0}" destId="{AE47567D-8174-4037-AE35-C520FF86B5A6}" srcOrd="0" destOrd="0" presId="urn:microsoft.com/office/officeart/2011/layout/TabList"/>
    <dgm:cxn modelId="{513B24DC-A9D9-4316-B3D5-000231E7B30B}" srcId="{5198A94F-4D8A-4E52-8DA9-843E3B4FE446}" destId="{709BDD43-52C5-4600-980F-4C38D5203A72}" srcOrd="0" destOrd="0" parTransId="{007F5E65-EC8A-46EF-9B22-1DA67009BDDD}" sibTransId="{CE10A7A7-2B5C-4EB8-B1DC-F1913BABA12B}"/>
    <dgm:cxn modelId="{84C45AE6-FF12-42FB-8FF0-0AF0AD83F36F}" type="presOf" srcId="{333C6754-D813-4DA3-86F4-1448211E486A}" destId="{166C2E40-7F16-4462-9826-EE91FC3BBA13}" srcOrd="0" destOrd="0" presId="urn:microsoft.com/office/officeart/2011/layout/TabList"/>
    <dgm:cxn modelId="{5234CCEB-01C0-4EDC-9B64-BD207E70C864}" srcId="{BD361C25-A90D-41B6-8F26-E202CAD424E6}" destId="{0C32A670-0125-47FF-BCB0-3BEC5C561F04}" srcOrd="0" destOrd="0" parTransId="{CBA89ACB-9FA9-49F4-B5AA-F37E0134FCE2}" sibTransId="{3769340D-05F4-4AC0-8BCD-8DE5C2C90B21}"/>
    <dgm:cxn modelId="{797D9FEC-4D4A-4BAE-8085-260646B95D89}" type="presOf" srcId="{C9DDB9A3-851B-4D40-8C38-3DF5CA7F743C}" destId="{CBDFA34B-8B72-433B-9B8F-9469E419A5BC}" srcOrd="0" destOrd="0" presId="urn:microsoft.com/office/officeart/2011/layout/TabList"/>
    <dgm:cxn modelId="{2B0263F9-F3F5-47BE-9F76-404257A5ACCB}" type="presOf" srcId="{9A8B913B-B773-4A23-99A9-17A277F5FBE7}" destId="{98CBBF8B-572D-4AEC-890C-B043E42B3D05}" srcOrd="0" destOrd="0" presId="urn:microsoft.com/office/officeart/2011/layout/TabList"/>
    <dgm:cxn modelId="{E95F3163-A759-4C89-8915-B3D089744CFA}" type="presParOf" srcId="{85699260-F049-4653-9374-5DFF29B6B994}" destId="{4FD49257-1EA7-4DAE-AE03-6C4DC31ECBE2}" srcOrd="0" destOrd="0" presId="urn:microsoft.com/office/officeart/2011/layout/TabList"/>
    <dgm:cxn modelId="{A35851BE-855B-405F-A46B-48ACBC61C9F6}" type="presParOf" srcId="{4FD49257-1EA7-4DAE-AE03-6C4DC31ECBE2}" destId="{6CB29435-C4DF-4E19-B59A-0D02BB3FEC0B}" srcOrd="0" destOrd="0" presId="urn:microsoft.com/office/officeart/2011/layout/TabList"/>
    <dgm:cxn modelId="{17868FAA-77FD-4B06-BC7E-E1A0EB7E76F3}" type="presParOf" srcId="{4FD49257-1EA7-4DAE-AE03-6C4DC31ECBE2}" destId="{10943EF9-D688-4BA2-AE1E-CBC888F3E0A2}" srcOrd="1" destOrd="0" presId="urn:microsoft.com/office/officeart/2011/layout/TabList"/>
    <dgm:cxn modelId="{FCEDA7E6-4E58-4F4E-AF09-790142082055}" type="presParOf" srcId="{4FD49257-1EA7-4DAE-AE03-6C4DC31ECBE2}" destId="{793AD83A-702D-40EE-B7ED-3339BC14A47E}" srcOrd="2" destOrd="0" presId="urn:microsoft.com/office/officeart/2011/layout/TabList"/>
    <dgm:cxn modelId="{1D509FE8-0A98-41C0-91B8-3194AEB56454}" type="presParOf" srcId="{85699260-F049-4653-9374-5DFF29B6B994}" destId="{32616163-D935-4EE1-A3C6-0ED30C64FF59}" srcOrd="1" destOrd="0" presId="urn:microsoft.com/office/officeart/2011/layout/TabList"/>
    <dgm:cxn modelId="{9BD02AF5-AE87-4F24-906F-78C39E8720E0}" type="presParOf" srcId="{85699260-F049-4653-9374-5DFF29B6B994}" destId="{E233F059-1D66-4CA9-AC69-42E6A63EA728}" srcOrd="2" destOrd="0" presId="urn:microsoft.com/office/officeart/2011/layout/TabList"/>
    <dgm:cxn modelId="{099AE1F6-FD30-4C8D-A49C-127016411E20}" type="presParOf" srcId="{E233F059-1D66-4CA9-AC69-42E6A63EA728}" destId="{98CBBF8B-572D-4AEC-890C-B043E42B3D05}" srcOrd="0" destOrd="0" presId="urn:microsoft.com/office/officeart/2011/layout/TabList"/>
    <dgm:cxn modelId="{2A03CF26-4DA4-44BF-AEFF-03CEBD4C88EB}" type="presParOf" srcId="{E233F059-1D66-4CA9-AC69-42E6A63EA728}" destId="{166C2E40-7F16-4462-9826-EE91FC3BBA13}" srcOrd="1" destOrd="0" presId="urn:microsoft.com/office/officeart/2011/layout/TabList"/>
    <dgm:cxn modelId="{E987391D-A355-4952-A422-5EC10D619D0B}" type="presParOf" srcId="{E233F059-1D66-4CA9-AC69-42E6A63EA728}" destId="{80E49654-D82B-4399-872C-55F66E49A89F}" srcOrd="2" destOrd="0" presId="urn:microsoft.com/office/officeart/2011/layout/TabList"/>
    <dgm:cxn modelId="{7232D097-5A9B-42A8-94D1-28DF6D3C2C70}" type="presParOf" srcId="{85699260-F049-4653-9374-5DFF29B6B994}" destId="{8B553854-E564-4422-8896-6F236CC6F2C8}" srcOrd="3" destOrd="0" presId="urn:microsoft.com/office/officeart/2011/layout/TabList"/>
    <dgm:cxn modelId="{8CAC91B5-5668-4D10-BABD-69B0553CB422}" type="presParOf" srcId="{85699260-F049-4653-9374-5DFF29B6B994}" destId="{CFCF5FC7-BED1-4FA0-A3C4-9AB55EF013A5}" srcOrd="4" destOrd="0" presId="urn:microsoft.com/office/officeart/2011/layout/TabList"/>
    <dgm:cxn modelId="{AF98E853-FCA2-472D-A0FE-EC1BED0FAB4A}" type="presParOf" srcId="{CFCF5FC7-BED1-4FA0-A3C4-9AB55EF013A5}" destId="{0B954BD6-2DF2-45B5-BEE6-4E5FE16B5683}" srcOrd="0" destOrd="0" presId="urn:microsoft.com/office/officeart/2011/layout/TabList"/>
    <dgm:cxn modelId="{D320CBBC-0FCC-4B8A-8543-DD1D2969E1F5}" type="presParOf" srcId="{CFCF5FC7-BED1-4FA0-A3C4-9AB55EF013A5}" destId="{326B7DB4-7BCF-45E1-B072-C72AEF76F17A}" srcOrd="1" destOrd="0" presId="urn:microsoft.com/office/officeart/2011/layout/TabList"/>
    <dgm:cxn modelId="{B0CBE348-3094-4B56-8331-60A43EE9741B}" type="presParOf" srcId="{CFCF5FC7-BED1-4FA0-A3C4-9AB55EF013A5}" destId="{0B29AA9F-1A33-4410-9B26-8C72FC08E74F}" srcOrd="2" destOrd="0" presId="urn:microsoft.com/office/officeart/2011/layout/TabList"/>
    <dgm:cxn modelId="{C95DC755-8731-4164-9390-583BD4B644C1}" type="presParOf" srcId="{85699260-F049-4653-9374-5DFF29B6B994}" destId="{5C9238F0-0BBC-4519-9D21-C963A94CA816}" srcOrd="5" destOrd="0" presId="urn:microsoft.com/office/officeart/2011/layout/TabList"/>
    <dgm:cxn modelId="{B7B6751D-D3AE-4383-A62C-3E438B7BE0DD}" type="presParOf" srcId="{85699260-F049-4653-9374-5DFF29B6B994}" destId="{2CA54134-BEF9-4E7C-BB25-FB444623BBD9}" srcOrd="6" destOrd="0" presId="urn:microsoft.com/office/officeart/2011/layout/TabList"/>
    <dgm:cxn modelId="{0EEA4986-8286-4380-B125-AEFFD377014D}" type="presParOf" srcId="{2CA54134-BEF9-4E7C-BB25-FB444623BBD9}" destId="{AE47567D-8174-4037-AE35-C520FF86B5A6}" srcOrd="0" destOrd="0" presId="urn:microsoft.com/office/officeart/2011/layout/TabList"/>
    <dgm:cxn modelId="{1AFE1497-9009-449F-899D-ADFBA02A7968}" type="presParOf" srcId="{2CA54134-BEF9-4E7C-BB25-FB444623BBD9}" destId="{CBDFA34B-8B72-433B-9B8F-9469E419A5BC}" srcOrd="1" destOrd="0" presId="urn:microsoft.com/office/officeart/2011/layout/TabList"/>
    <dgm:cxn modelId="{2DB36EF8-6DCB-4B28-BFB1-E1E0C859A47E}" type="presParOf" srcId="{2CA54134-BEF9-4E7C-BB25-FB444623BBD9}" destId="{9E6BFD2C-8D03-44B4-BC0E-90E3F7D5F77A}" srcOrd="2" destOrd="0" presId="urn:microsoft.com/office/officeart/2011/layout/TabList"/>
    <dgm:cxn modelId="{1B780981-4071-4B50-A7FF-BE77828CF2D0}" type="presParOf" srcId="{85699260-F049-4653-9374-5DFF29B6B994}" destId="{C7E824E6-5428-43D7-809A-F525380B0DE8}" srcOrd="7" destOrd="0" presId="urn:microsoft.com/office/officeart/2011/layout/TabList"/>
    <dgm:cxn modelId="{791C954A-9F97-4664-94D4-3A2C385C23CA}" type="presParOf" srcId="{85699260-F049-4653-9374-5DFF29B6B994}" destId="{14C7A462-6D61-4F5D-8C3A-083E8DA4CC1B}" srcOrd="8" destOrd="0" presId="urn:microsoft.com/office/officeart/2011/layout/TabList"/>
    <dgm:cxn modelId="{1561C672-7174-4B04-AF7A-D8A0AD839C23}" type="presParOf" srcId="{14C7A462-6D61-4F5D-8C3A-083E8DA4CC1B}" destId="{C1BF0092-A082-4C49-966E-D232EDBDD4A1}" srcOrd="0" destOrd="0" presId="urn:microsoft.com/office/officeart/2011/layout/TabList"/>
    <dgm:cxn modelId="{D59FF7ED-4389-4FA8-8086-EC350EA15404}" type="presParOf" srcId="{14C7A462-6D61-4F5D-8C3A-083E8DA4CC1B}" destId="{149731C3-566A-437C-97F5-8E98268099CC}" srcOrd="1" destOrd="0" presId="urn:microsoft.com/office/officeart/2011/layout/TabList"/>
    <dgm:cxn modelId="{31A365D0-8D08-42DE-8E55-F541F84737A6}" type="presParOf" srcId="{14C7A462-6D61-4F5D-8C3A-083E8DA4CC1B}" destId="{CB963CEB-9060-4838-A323-CDF8E7446FE7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EC9552-1BA3-4A2A-878B-39B82ED446B4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C892D78C-4DDD-44A7-B187-CA916AA591D1}">
      <dgm:prSet phldrT="[Text]"/>
      <dgm:spPr/>
      <dgm:t>
        <a:bodyPr/>
        <a:lstStyle/>
        <a:p>
          <a:r>
            <a:rPr lang="en-GB" noProof="0" dirty="0"/>
            <a:t>Arrival letter and factsheet</a:t>
          </a:r>
        </a:p>
      </dgm:t>
    </dgm:pt>
    <dgm:pt modelId="{1E95CEA0-3965-40E3-BD93-7F6CA7054E90}" type="parTrans" cxnId="{50C3FE46-9125-4354-85D8-5A25F7C49277}">
      <dgm:prSet/>
      <dgm:spPr/>
      <dgm:t>
        <a:bodyPr/>
        <a:lstStyle/>
        <a:p>
          <a:endParaRPr lang="en-US"/>
        </a:p>
      </dgm:t>
    </dgm:pt>
    <dgm:pt modelId="{F093BE7E-C6C9-471F-9134-962E523A00B5}" type="sibTrans" cxnId="{50C3FE46-9125-4354-85D8-5A25F7C49277}">
      <dgm:prSet/>
      <dgm:spPr/>
      <dgm:t>
        <a:bodyPr/>
        <a:lstStyle/>
        <a:p>
          <a:endParaRPr lang="en-US"/>
        </a:p>
      </dgm:t>
    </dgm:pt>
    <dgm:pt modelId="{9DE6FDFE-EB0D-4DF3-ACA0-6B0C87BAD683}">
      <dgm:prSet phldrT="[Text]"/>
      <dgm:spPr/>
      <dgm:t>
        <a:bodyPr/>
        <a:lstStyle/>
        <a:p>
          <a:pPr algn="l"/>
          <a:r>
            <a:rPr lang="en-GB" noProof="0" dirty="0"/>
            <a:t>A letter confirming your membership of the Fund</a:t>
          </a:r>
        </a:p>
      </dgm:t>
    </dgm:pt>
    <dgm:pt modelId="{AB6D3277-1C81-4D9D-989B-2FAD8CA930B5}" type="parTrans" cxnId="{70D9F994-CC53-42ED-B32B-93473A83EA00}">
      <dgm:prSet/>
      <dgm:spPr/>
      <dgm:t>
        <a:bodyPr/>
        <a:lstStyle/>
        <a:p>
          <a:endParaRPr lang="en-US"/>
        </a:p>
      </dgm:t>
    </dgm:pt>
    <dgm:pt modelId="{507434E1-FF10-4563-9B84-88E41DD98974}" type="sibTrans" cxnId="{70D9F994-CC53-42ED-B32B-93473A83EA00}">
      <dgm:prSet/>
      <dgm:spPr/>
      <dgm:t>
        <a:bodyPr/>
        <a:lstStyle/>
        <a:p>
          <a:endParaRPr lang="en-US"/>
        </a:p>
      </dgm:t>
    </dgm:pt>
    <dgm:pt modelId="{1275F1EF-91D4-4A6B-A901-81463D226616}">
      <dgm:prSet phldrT="[Text]"/>
      <dgm:spPr/>
      <dgm:t>
        <a:bodyPr/>
        <a:lstStyle/>
        <a:p>
          <a:r>
            <a:rPr lang="fr-CH" dirty="0" err="1"/>
            <a:t>Departure</a:t>
          </a:r>
          <a:r>
            <a:rPr lang="fr-CH" dirty="0"/>
            <a:t> </a:t>
          </a:r>
          <a:r>
            <a:rPr lang="fr-CH" dirty="0" err="1"/>
            <a:t>formalities</a:t>
          </a:r>
          <a:endParaRPr lang="en-US" dirty="0"/>
        </a:p>
      </dgm:t>
    </dgm:pt>
    <dgm:pt modelId="{460DAE9A-0E5B-4BF1-857B-BFB1E03E7021}" type="parTrans" cxnId="{5ABD7628-C966-4ABA-8ABD-260D5B6F553B}">
      <dgm:prSet/>
      <dgm:spPr/>
      <dgm:t>
        <a:bodyPr/>
        <a:lstStyle/>
        <a:p>
          <a:endParaRPr lang="en-US"/>
        </a:p>
      </dgm:t>
    </dgm:pt>
    <dgm:pt modelId="{48B1AC7D-2442-4FE3-8810-100FE2309257}" type="sibTrans" cxnId="{5ABD7628-C966-4ABA-8ABD-260D5B6F553B}">
      <dgm:prSet/>
      <dgm:spPr/>
      <dgm:t>
        <a:bodyPr/>
        <a:lstStyle/>
        <a:p>
          <a:endParaRPr lang="en-US"/>
        </a:p>
      </dgm:t>
    </dgm:pt>
    <dgm:pt modelId="{6F63B1C3-DD6E-4C95-A004-87370AD29698}">
      <dgm:prSet phldrT="[Text]"/>
      <dgm:spPr/>
      <dgm:t>
        <a:bodyPr/>
        <a:lstStyle/>
        <a:p>
          <a:r>
            <a:rPr lang="en-GB" noProof="0" dirty="0"/>
            <a:t>Two months before the end of your contract </a:t>
          </a:r>
        </a:p>
      </dgm:t>
    </dgm:pt>
    <dgm:pt modelId="{011431B2-EC65-422B-959D-FEA460FAF3FC}" type="parTrans" cxnId="{F2C669C0-E34F-47CB-9ED2-3FFB7A97BBDE}">
      <dgm:prSet/>
      <dgm:spPr/>
      <dgm:t>
        <a:bodyPr/>
        <a:lstStyle/>
        <a:p>
          <a:endParaRPr lang="en-US"/>
        </a:p>
      </dgm:t>
    </dgm:pt>
    <dgm:pt modelId="{2B5B680A-3303-49DF-8701-ED34285209EA}" type="sibTrans" cxnId="{F2C669C0-E34F-47CB-9ED2-3FFB7A97BBDE}">
      <dgm:prSet/>
      <dgm:spPr/>
      <dgm:t>
        <a:bodyPr/>
        <a:lstStyle/>
        <a:p>
          <a:endParaRPr lang="en-US"/>
        </a:p>
      </dgm:t>
    </dgm:pt>
    <dgm:pt modelId="{AA63D5EE-C22F-478A-AAF6-3723F6CB42D3}">
      <dgm:prSet phldrT="[Text]"/>
      <dgm:spPr/>
      <dgm:t>
        <a:bodyPr/>
        <a:lstStyle/>
        <a:p>
          <a:r>
            <a:rPr lang="fr-CH" dirty="0" err="1"/>
            <a:t>Annual</a:t>
          </a:r>
          <a:r>
            <a:rPr lang="fr-CH" dirty="0"/>
            <a:t> Report and </a:t>
          </a:r>
          <a:r>
            <a:rPr lang="fr-CH" dirty="0" err="1"/>
            <a:t>Annual</a:t>
          </a:r>
          <a:r>
            <a:rPr lang="fr-CH" dirty="0"/>
            <a:t> Information meeting</a:t>
          </a:r>
          <a:endParaRPr lang="en-US" dirty="0"/>
        </a:p>
      </dgm:t>
    </dgm:pt>
    <dgm:pt modelId="{149CC303-243E-47F7-8202-F52478B735DB}" type="parTrans" cxnId="{CCA8D38B-CB4C-41B2-B5DB-6282DB9F3EC5}">
      <dgm:prSet/>
      <dgm:spPr/>
      <dgm:t>
        <a:bodyPr/>
        <a:lstStyle/>
        <a:p>
          <a:endParaRPr lang="en-US"/>
        </a:p>
      </dgm:t>
    </dgm:pt>
    <dgm:pt modelId="{541045F9-4C4C-48CF-AA71-E53092304CA7}" type="sibTrans" cxnId="{CCA8D38B-CB4C-41B2-B5DB-6282DB9F3EC5}">
      <dgm:prSet/>
      <dgm:spPr/>
      <dgm:t>
        <a:bodyPr/>
        <a:lstStyle/>
        <a:p>
          <a:endParaRPr lang="en-US"/>
        </a:p>
      </dgm:t>
    </dgm:pt>
    <dgm:pt modelId="{1AE30CB0-A30D-417E-BDF3-18EA071776A3}">
      <dgm:prSet phldrT="[Text]"/>
      <dgm:spPr/>
      <dgm:t>
        <a:bodyPr/>
        <a:lstStyle/>
        <a:p>
          <a:r>
            <a:rPr lang="fr-CH" dirty="0" err="1"/>
            <a:t>Individual</a:t>
          </a:r>
          <a:r>
            <a:rPr lang="fr-CH" dirty="0"/>
            <a:t> breakdown of pension </a:t>
          </a:r>
          <a:r>
            <a:rPr lang="fr-CH" dirty="0" err="1"/>
            <a:t>rights</a:t>
          </a:r>
          <a:endParaRPr lang="en-US" dirty="0"/>
        </a:p>
      </dgm:t>
    </dgm:pt>
    <dgm:pt modelId="{39576BEA-ED66-4786-A893-08CA36099974}" type="parTrans" cxnId="{E6159421-1AEA-4DAA-A3E0-B9A260DFCBED}">
      <dgm:prSet/>
      <dgm:spPr/>
      <dgm:t>
        <a:bodyPr/>
        <a:lstStyle/>
        <a:p>
          <a:endParaRPr lang="en-US"/>
        </a:p>
      </dgm:t>
    </dgm:pt>
    <dgm:pt modelId="{275BF5F1-B23A-42C6-95A3-FB08FB1B9409}" type="sibTrans" cxnId="{E6159421-1AEA-4DAA-A3E0-B9A260DFCBED}">
      <dgm:prSet/>
      <dgm:spPr/>
      <dgm:t>
        <a:bodyPr/>
        <a:lstStyle/>
        <a:p>
          <a:endParaRPr lang="en-US"/>
        </a:p>
      </dgm:t>
    </dgm:pt>
    <dgm:pt modelId="{798D52FC-45B4-422C-A0D2-1CA8DDDE9BF2}">
      <dgm:prSet phldrT="[Text]"/>
      <dgm:spPr/>
      <dgm:t>
        <a:bodyPr/>
        <a:lstStyle/>
        <a:p>
          <a:pPr algn="l"/>
          <a:r>
            <a:rPr lang="en-GB" noProof="0" dirty="0"/>
            <a:t>This will give you an estimate of your benefits at the end of your contract</a:t>
          </a:r>
        </a:p>
      </dgm:t>
    </dgm:pt>
    <dgm:pt modelId="{11902290-6DE1-45D5-9B83-BAE108FAE2C4}" type="parTrans" cxnId="{28912497-041A-478C-919E-3E103142EB79}">
      <dgm:prSet/>
      <dgm:spPr/>
      <dgm:t>
        <a:bodyPr/>
        <a:lstStyle/>
        <a:p>
          <a:endParaRPr lang="en-US"/>
        </a:p>
      </dgm:t>
    </dgm:pt>
    <dgm:pt modelId="{E6B3D150-E419-429F-AEB3-1738AA5E8626}" type="sibTrans" cxnId="{28912497-041A-478C-919E-3E103142EB79}">
      <dgm:prSet/>
      <dgm:spPr/>
      <dgm:t>
        <a:bodyPr/>
        <a:lstStyle/>
        <a:p>
          <a:endParaRPr lang="en-US"/>
        </a:p>
      </dgm:t>
    </dgm:pt>
    <dgm:pt modelId="{5DA60A1E-A8CA-44C1-A21F-9B2A880F8ED0}">
      <dgm:prSet phldrT="[Text]"/>
      <dgm:spPr/>
      <dgm:t>
        <a:bodyPr/>
        <a:lstStyle/>
        <a:p>
          <a:r>
            <a:rPr lang="en-GB" noProof="0" dirty="0"/>
            <a:t>Provide members and beneficiaries with an update on the benefits, governance matters and investment performance.</a:t>
          </a:r>
        </a:p>
      </dgm:t>
    </dgm:pt>
    <dgm:pt modelId="{8C920340-35EF-45B8-914B-EC21E136FB3F}" type="parTrans" cxnId="{415FD78E-F79C-41C7-B780-9F1D6EC096D8}">
      <dgm:prSet/>
      <dgm:spPr/>
      <dgm:t>
        <a:bodyPr/>
        <a:lstStyle/>
        <a:p>
          <a:endParaRPr lang="en-US"/>
        </a:p>
      </dgm:t>
    </dgm:pt>
    <dgm:pt modelId="{C50835A5-B5B6-40ED-8AE3-D8FB5A5A86C5}" type="sibTrans" cxnId="{415FD78E-F79C-41C7-B780-9F1D6EC096D8}">
      <dgm:prSet/>
      <dgm:spPr/>
      <dgm:t>
        <a:bodyPr/>
        <a:lstStyle/>
        <a:p>
          <a:endParaRPr lang="en-US"/>
        </a:p>
      </dgm:t>
    </dgm:pt>
    <dgm:pt modelId="{6044D4A1-F022-4DC5-8A75-91AF5635B00A}">
      <dgm:prSet phldrT="[Text]"/>
      <dgm:spPr/>
      <dgm:t>
        <a:bodyPr/>
        <a:lstStyle/>
        <a:p>
          <a:pPr algn="l"/>
          <a:r>
            <a:rPr lang="en-GB" noProof="0" dirty="0"/>
            <a:t>Key information for members</a:t>
          </a:r>
        </a:p>
      </dgm:t>
    </dgm:pt>
    <dgm:pt modelId="{8659A1CB-7141-4305-8A78-26D84C604000}" type="sibTrans" cxnId="{40D037C3-D5D2-4500-8D28-831534CD70F1}">
      <dgm:prSet/>
      <dgm:spPr/>
      <dgm:t>
        <a:bodyPr/>
        <a:lstStyle/>
        <a:p>
          <a:endParaRPr lang="en-US"/>
        </a:p>
      </dgm:t>
    </dgm:pt>
    <dgm:pt modelId="{02D43187-B22C-4BF2-9DFB-06E9395D087A}" type="parTrans" cxnId="{40D037C3-D5D2-4500-8D28-831534CD70F1}">
      <dgm:prSet/>
      <dgm:spPr/>
      <dgm:t>
        <a:bodyPr/>
        <a:lstStyle/>
        <a:p>
          <a:endParaRPr lang="en-US"/>
        </a:p>
      </dgm:t>
    </dgm:pt>
    <dgm:pt modelId="{D0DF6BF9-19F1-4DAD-9741-914A295BF130}">
      <dgm:prSet phldrT="[Text]"/>
      <dgm:spPr/>
      <dgm:t>
        <a:bodyPr/>
        <a:lstStyle/>
        <a:p>
          <a:pPr algn="l"/>
          <a:r>
            <a:rPr lang="en-GB" noProof="0" dirty="0"/>
            <a:t>Contact details for the </a:t>
          </a:r>
          <a:r>
            <a:rPr lang="en-GB" noProof="0" dirty="0">
              <a:hlinkClick xmlns:r="http://schemas.openxmlformats.org/officeDocument/2006/relationships" r:id="rId1"/>
            </a:rPr>
            <a:t>Benefits Service</a:t>
          </a:r>
          <a:endParaRPr lang="en-GB" noProof="0" dirty="0"/>
        </a:p>
      </dgm:t>
    </dgm:pt>
    <dgm:pt modelId="{D8E3D059-0CCF-4257-8A50-0489CCE22355}" type="sibTrans" cxnId="{39C32620-71B8-4B93-BED8-CF8167E43D4E}">
      <dgm:prSet/>
      <dgm:spPr/>
      <dgm:t>
        <a:bodyPr/>
        <a:lstStyle/>
        <a:p>
          <a:endParaRPr lang="en-US"/>
        </a:p>
      </dgm:t>
    </dgm:pt>
    <dgm:pt modelId="{1CF7B2D5-011B-4AD6-B03D-34BD152CB365}" type="parTrans" cxnId="{39C32620-71B8-4B93-BED8-CF8167E43D4E}">
      <dgm:prSet/>
      <dgm:spPr/>
      <dgm:t>
        <a:bodyPr/>
        <a:lstStyle/>
        <a:p>
          <a:endParaRPr lang="en-US"/>
        </a:p>
      </dgm:t>
    </dgm:pt>
    <dgm:pt modelId="{EA091CEE-2B8E-4C63-9A52-E7C86896AA68}">
      <dgm:prSet phldrT="[Text]"/>
      <dgm:spPr/>
      <dgm:t>
        <a:bodyPr/>
        <a:lstStyle/>
        <a:p>
          <a:pPr algn="l"/>
          <a:r>
            <a:rPr lang="en-GB" noProof="0" dirty="0"/>
            <a:t>A link to our </a:t>
          </a:r>
          <a:r>
            <a:rPr lang="en-GB" noProof="0" dirty="0">
              <a:hlinkClick xmlns:r="http://schemas.openxmlformats.org/officeDocument/2006/relationships" r:id="rId2"/>
            </a:rPr>
            <a:t>website</a:t>
          </a:r>
          <a:r>
            <a:rPr lang="en-GB" noProof="0" dirty="0"/>
            <a:t> </a:t>
          </a:r>
        </a:p>
      </dgm:t>
    </dgm:pt>
    <dgm:pt modelId="{68408BFA-7A15-4713-A355-5F7B0FBB7B2B}" type="parTrans" cxnId="{D3734F94-5CA1-4F34-ABD0-E4B62140CC92}">
      <dgm:prSet/>
      <dgm:spPr/>
      <dgm:t>
        <a:bodyPr/>
        <a:lstStyle/>
        <a:p>
          <a:endParaRPr lang="en-US"/>
        </a:p>
      </dgm:t>
    </dgm:pt>
    <dgm:pt modelId="{70AFC046-5AD6-4173-B4D8-666B716547C4}" type="sibTrans" cxnId="{D3734F94-5CA1-4F34-ABD0-E4B62140CC92}">
      <dgm:prSet/>
      <dgm:spPr/>
      <dgm:t>
        <a:bodyPr/>
        <a:lstStyle/>
        <a:p>
          <a:endParaRPr lang="en-US"/>
        </a:p>
      </dgm:t>
    </dgm:pt>
    <dgm:pt modelId="{746BCBCE-B806-4E21-BF6F-F0C4F872AE22}">
      <dgm:prSet/>
      <dgm:spPr/>
      <dgm:t>
        <a:bodyPr/>
        <a:lstStyle/>
        <a:p>
          <a:r>
            <a:rPr lang="en-GB" noProof="0" dirty="0"/>
            <a:t>Departure form to be completed and returned to the </a:t>
          </a:r>
          <a:r>
            <a:rPr lang="en-GB" noProof="0" dirty="0">
              <a:hlinkClick xmlns:r="http://schemas.openxmlformats.org/officeDocument/2006/relationships" r:id="rId1"/>
            </a:rPr>
            <a:t>Benefits Service</a:t>
          </a:r>
          <a:endParaRPr lang="en-GB" noProof="0" dirty="0"/>
        </a:p>
      </dgm:t>
    </dgm:pt>
    <dgm:pt modelId="{242651D0-4E32-4FC2-A1D7-2C9BFBC2758F}" type="parTrans" cxnId="{EEE86A02-A46A-4EBD-AD10-A0AD1B8A1DF7}">
      <dgm:prSet/>
      <dgm:spPr/>
      <dgm:t>
        <a:bodyPr/>
        <a:lstStyle/>
        <a:p>
          <a:endParaRPr lang="en-US"/>
        </a:p>
      </dgm:t>
    </dgm:pt>
    <dgm:pt modelId="{14AE3B8B-75DF-423C-A8AD-03A64F3AE777}" type="sibTrans" cxnId="{EEE86A02-A46A-4EBD-AD10-A0AD1B8A1DF7}">
      <dgm:prSet/>
      <dgm:spPr/>
      <dgm:t>
        <a:bodyPr/>
        <a:lstStyle/>
        <a:p>
          <a:endParaRPr lang="en-US"/>
        </a:p>
      </dgm:t>
    </dgm:pt>
    <dgm:pt modelId="{1200328C-2DAC-44FA-82B1-E35E2880BCE3}">
      <dgm:prSet phldrT="[Text]"/>
      <dgm:spPr/>
      <dgm:t>
        <a:bodyPr/>
        <a:lstStyle/>
        <a:p>
          <a:r>
            <a:rPr lang="en-GB" noProof="0" dirty="0"/>
            <a:t>Opportunity to ask questions during the Annual Information meeting</a:t>
          </a:r>
        </a:p>
      </dgm:t>
    </dgm:pt>
    <dgm:pt modelId="{D49E2D16-F477-41B1-BF4B-47CD0410817E}" type="parTrans" cxnId="{5A68C130-ED45-42C7-92EC-F789EF04B2C1}">
      <dgm:prSet/>
      <dgm:spPr/>
      <dgm:t>
        <a:bodyPr/>
        <a:lstStyle/>
        <a:p>
          <a:endParaRPr lang="en-US"/>
        </a:p>
      </dgm:t>
    </dgm:pt>
    <dgm:pt modelId="{81184522-2903-4D3C-A1DA-BAC04D3655C3}" type="sibTrans" cxnId="{5A68C130-ED45-42C7-92EC-F789EF04B2C1}">
      <dgm:prSet/>
      <dgm:spPr/>
      <dgm:t>
        <a:bodyPr/>
        <a:lstStyle/>
        <a:p>
          <a:endParaRPr lang="en-US"/>
        </a:p>
      </dgm:t>
    </dgm:pt>
    <dgm:pt modelId="{13066591-B67E-4C15-B8E5-8A7B2EAD1A50}" type="pres">
      <dgm:prSet presAssocID="{8DEC9552-1BA3-4A2A-878B-39B82ED446B4}" presName="Name0" presStyleCnt="0">
        <dgm:presLayoutVars>
          <dgm:dir/>
          <dgm:animLvl val="lvl"/>
          <dgm:resizeHandles val="exact"/>
        </dgm:presLayoutVars>
      </dgm:prSet>
      <dgm:spPr/>
    </dgm:pt>
    <dgm:pt modelId="{FBEA77A1-9761-4383-8C90-4D8E24C93D46}" type="pres">
      <dgm:prSet presAssocID="{C892D78C-4DDD-44A7-B187-CA916AA591D1}" presName="composite" presStyleCnt="0"/>
      <dgm:spPr/>
    </dgm:pt>
    <dgm:pt modelId="{5DD42FA0-66A0-47C9-9B6E-FCC7E51C85AF}" type="pres">
      <dgm:prSet presAssocID="{C892D78C-4DDD-44A7-B187-CA916AA591D1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4470786D-318D-48F8-8086-35C6A07D14EF}" type="pres">
      <dgm:prSet presAssocID="{C892D78C-4DDD-44A7-B187-CA916AA591D1}" presName="desTx" presStyleLbl="alignAccFollowNode1" presStyleIdx="0" presStyleCnt="4">
        <dgm:presLayoutVars>
          <dgm:bulletEnabled val="1"/>
        </dgm:presLayoutVars>
      </dgm:prSet>
      <dgm:spPr/>
    </dgm:pt>
    <dgm:pt modelId="{FB0E35A1-3779-46B0-BB54-2EE94FE0592E}" type="pres">
      <dgm:prSet presAssocID="{F093BE7E-C6C9-471F-9134-962E523A00B5}" presName="space" presStyleCnt="0"/>
      <dgm:spPr/>
    </dgm:pt>
    <dgm:pt modelId="{5B1B92C8-B2F3-41CE-B753-3D6D6B03DF6B}" type="pres">
      <dgm:prSet presAssocID="{1AE30CB0-A30D-417E-BDF3-18EA071776A3}" presName="composite" presStyleCnt="0"/>
      <dgm:spPr/>
    </dgm:pt>
    <dgm:pt modelId="{99B5784F-84C9-48EF-983F-3DAA353B60C6}" type="pres">
      <dgm:prSet presAssocID="{1AE30CB0-A30D-417E-BDF3-18EA071776A3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EE921294-5D2B-46D3-AB5F-9148F20B1345}" type="pres">
      <dgm:prSet presAssocID="{1AE30CB0-A30D-417E-BDF3-18EA071776A3}" presName="desTx" presStyleLbl="alignAccFollowNode1" presStyleIdx="1" presStyleCnt="4">
        <dgm:presLayoutVars>
          <dgm:bulletEnabled val="1"/>
        </dgm:presLayoutVars>
      </dgm:prSet>
      <dgm:spPr/>
    </dgm:pt>
    <dgm:pt modelId="{B3629C0B-D35E-4F3F-B26C-6F66064003B5}" type="pres">
      <dgm:prSet presAssocID="{275BF5F1-B23A-42C6-95A3-FB08FB1B9409}" presName="space" presStyleCnt="0"/>
      <dgm:spPr/>
    </dgm:pt>
    <dgm:pt modelId="{AAB25D0C-F8AA-424C-9664-A80D0F51E09D}" type="pres">
      <dgm:prSet presAssocID="{AA63D5EE-C22F-478A-AAF6-3723F6CB42D3}" presName="composite" presStyleCnt="0"/>
      <dgm:spPr/>
    </dgm:pt>
    <dgm:pt modelId="{6539E3F3-A460-4D9E-A11D-AFD12FC0D585}" type="pres">
      <dgm:prSet presAssocID="{AA63D5EE-C22F-478A-AAF6-3723F6CB42D3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EC11D0D-A0AD-4164-860A-C0AAEAA7A3DE}" type="pres">
      <dgm:prSet presAssocID="{AA63D5EE-C22F-478A-AAF6-3723F6CB42D3}" presName="desTx" presStyleLbl="alignAccFollowNode1" presStyleIdx="2" presStyleCnt="4">
        <dgm:presLayoutVars>
          <dgm:bulletEnabled val="1"/>
        </dgm:presLayoutVars>
      </dgm:prSet>
      <dgm:spPr/>
    </dgm:pt>
    <dgm:pt modelId="{EEDCA3F3-A924-4C79-8DB2-9445103BA479}" type="pres">
      <dgm:prSet presAssocID="{541045F9-4C4C-48CF-AA71-E53092304CA7}" presName="space" presStyleCnt="0"/>
      <dgm:spPr/>
    </dgm:pt>
    <dgm:pt modelId="{44BD5B90-51A8-4DE3-B9C5-0BA74267F0F4}" type="pres">
      <dgm:prSet presAssocID="{1275F1EF-91D4-4A6B-A901-81463D226616}" presName="composite" presStyleCnt="0"/>
      <dgm:spPr/>
    </dgm:pt>
    <dgm:pt modelId="{D23E1843-1531-4800-B531-1F19C76BE883}" type="pres">
      <dgm:prSet presAssocID="{1275F1EF-91D4-4A6B-A901-81463D226616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42B6FAE2-088D-4DF3-AEDA-391E8C1003A5}" type="pres">
      <dgm:prSet presAssocID="{1275F1EF-91D4-4A6B-A901-81463D226616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EEE86A02-A46A-4EBD-AD10-A0AD1B8A1DF7}" srcId="{1275F1EF-91D4-4A6B-A901-81463D226616}" destId="{746BCBCE-B806-4E21-BF6F-F0C4F872AE22}" srcOrd="1" destOrd="0" parTransId="{242651D0-4E32-4FC2-A1D7-2C9BFBC2758F}" sibTransId="{14AE3B8B-75DF-423C-A8AD-03A64F3AE777}"/>
    <dgm:cxn modelId="{39C32620-71B8-4B93-BED8-CF8167E43D4E}" srcId="{C892D78C-4DDD-44A7-B187-CA916AA591D1}" destId="{D0DF6BF9-19F1-4DAD-9741-914A295BF130}" srcOrd="3" destOrd="0" parTransId="{1CF7B2D5-011B-4AD6-B03D-34BD152CB365}" sibTransId="{D8E3D059-0CCF-4257-8A50-0489CCE22355}"/>
    <dgm:cxn modelId="{E6159421-1AEA-4DAA-A3E0-B9A260DFCBED}" srcId="{8DEC9552-1BA3-4A2A-878B-39B82ED446B4}" destId="{1AE30CB0-A30D-417E-BDF3-18EA071776A3}" srcOrd="1" destOrd="0" parTransId="{39576BEA-ED66-4786-A893-08CA36099974}" sibTransId="{275BF5F1-B23A-42C6-95A3-FB08FB1B9409}"/>
    <dgm:cxn modelId="{5ABD7628-C966-4ABA-8ABD-260D5B6F553B}" srcId="{8DEC9552-1BA3-4A2A-878B-39B82ED446B4}" destId="{1275F1EF-91D4-4A6B-A901-81463D226616}" srcOrd="3" destOrd="0" parTransId="{460DAE9A-0E5B-4BF1-857B-BFB1E03E7021}" sibTransId="{48B1AC7D-2442-4FE3-8810-100FE2309257}"/>
    <dgm:cxn modelId="{5A68C130-ED45-42C7-92EC-F789EF04B2C1}" srcId="{AA63D5EE-C22F-478A-AAF6-3723F6CB42D3}" destId="{1200328C-2DAC-44FA-82B1-E35E2880BCE3}" srcOrd="1" destOrd="0" parTransId="{D49E2D16-F477-41B1-BF4B-47CD0410817E}" sibTransId="{81184522-2903-4D3C-A1DA-BAC04D3655C3}"/>
    <dgm:cxn modelId="{50C3FE46-9125-4354-85D8-5A25F7C49277}" srcId="{8DEC9552-1BA3-4A2A-878B-39B82ED446B4}" destId="{C892D78C-4DDD-44A7-B187-CA916AA591D1}" srcOrd="0" destOrd="0" parTransId="{1E95CEA0-3965-40E3-BD93-7F6CA7054E90}" sibTransId="{F093BE7E-C6C9-471F-9134-962E523A00B5}"/>
    <dgm:cxn modelId="{DFFC6E68-0A79-4AEA-B8FF-7E862DB01E98}" type="presOf" srcId="{D0DF6BF9-19F1-4DAD-9741-914A295BF130}" destId="{4470786D-318D-48F8-8086-35C6A07D14EF}" srcOrd="0" destOrd="3" presId="urn:microsoft.com/office/officeart/2005/8/layout/hList1"/>
    <dgm:cxn modelId="{4E37606C-0010-4AA8-B650-0A87ABF84431}" type="presOf" srcId="{6044D4A1-F022-4DC5-8A75-91AF5635B00A}" destId="{4470786D-318D-48F8-8086-35C6A07D14EF}" srcOrd="0" destOrd="1" presId="urn:microsoft.com/office/officeart/2005/8/layout/hList1"/>
    <dgm:cxn modelId="{6ACC0F4D-5A8C-470F-BA2C-777C9E2E1FA5}" type="presOf" srcId="{6F63B1C3-DD6E-4C95-A004-87370AD29698}" destId="{42B6FAE2-088D-4DF3-AEDA-391E8C1003A5}" srcOrd="0" destOrd="0" presId="urn:microsoft.com/office/officeart/2005/8/layout/hList1"/>
    <dgm:cxn modelId="{C3E8C577-F0FB-4736-8990-FA06F3000914}" type="presOf" srcId="{9DE6FDFE-EB0D-4DF3-ACA0-6B0C87BAD683}" destId="{4470786D-318D-48F8-8086-35C6A07D14EF}" srcOrd="0" destOrd="0" presId="urn:microsoft.com/office/officeart/2005/8/layout/hList1"/>
    <dgm:cxn modelId="{55175D58-CE52-472F-83A1-0C0C13A090B8}" type="presOf" srcId="{798D52FC-45B4-422C-A0D2-1CA8DDDE9BF2}" destId="{EE921294-5D2B-46D3-AB5F-9148F20B1345}" srcOrd="0" destOrd="0" presId="urn:microsoft.com/office/officeart/2005/8/layout/hList1"/>
    <dgm:cxn modelId="{8054847B-4C70-44BF-8E6C-5DA15739E992}" type="presOf" srcId="{1200328C-2DAC-44FA-82B1-E35E2880BCE3}" destId="{7EC11D0D-A0AD-4164-860A-C0AAEAA7A3DE}" srcOrd="0" destOrd="1" presId="urn:microsoft.com/office/officeart/2005/8/layout/hList1"/>
    <dgm:cxn modelId="{E7647D83-3071-4904-AC96-7AF5A7513094}" type="presOf" srcId="{746BCBCE-B806-4E21-BF6F-F0C4F872AE22}" destId="{42B6FAE2-088D-4DF3-AEDA-391E8C1003A5}" srcOrd="0" destOrd="1" presId="urn:microsoft.com/office/officeart/2005/8/layout/hList1"/>
    <dgm:cxn modelId="{CCA8D38B-CB4C-41B2-B5DB-6282DB9F3EC5}" srcId="{8DEC9552-1BA3-4A2A-878B-39B82ED446B4}" destId="{AA63D5EE-C22F-478A-AAF6-3723F6CB42D3}" srcOrd="2" destOrd="0" parTransId="{149CC303-243E-47F7-8202-F52478B735DB}" sibTransId="{541045F9-4C4C-48CF-AA71-E53092304CA7}"/>
    <dgm:cxn modelId="{415FD78E-F79C-41C7-B780-9F1D6EC096D8}" srcId="{AA63D5EE-C22F-478A-AAF6-3723F6CB42D3}" destId="{5DA60A1E-A8CA-44C1-A21F-9B2A880F8ED0}" srcOrd="0" destOrd="0" parTransId="{8C920340-35EF-45B8-914B-EC21E136FB3F}" sibTransId="{C50835A5-B5B6-40ED-8AE3-D8FB5A5A86C5}"/>
    <dgm:cxn modelId="{D3734F94-5CA1-4F34-ABD0-E4B62140CC92}" srcId="{C892D78C-4DDD-44A7-B187-CA916AA591D1}" destId="{EA091CEE-2B8E-4C63-9A52-E7C86896AA68}" srcOrd="2" destOrd="0" parTransId="{68408BFA-7A15-4713-A355-5F7B0FBB7B2B}" sibTransId="{70AFC046-5AD6-4173-B4D8-666B716547C4}"/>
    <dgm:cxn modelId="{70D9F994-CC53-42ED-B32B-93473A83EA00}" srcId="{C892D78C-4DDD-44A7-B187-CA916AA591D1}" destId="{9DE6FDFE-EB0D-4DF3-ACA0-6B0C87BAD683}" srcOrd="0" destOrd="0" parTransId="{AB6D3277-1C81-4D9D-989B-2FAD8CA930B5}" sibTransId="{507434E1-FF10-4563-9B84-88E41DD98974}"/>
    <dgm:cxn modelId="{28912497-041A-478C-919E-3E103142EB79}" srcId="{1AE30CB0-A30D-417E-BDF3-18EA071776A3}" destId="{798D52FC-45B4-422C-A0D2-1CA8DDDE9BF2}" srcOrd="0" destOrd="0" parTransId="{11902290-6DE1-45D5-9B83-BAE108FAE2C4}" sibTransId="{E6B3D150-E419-429F-AEB3-1738AA5E8626}"/>
    <dgm:cxn modelId="{A5B772A1-8B48-46B5-BEBC-1146874B70F5}" type="presOf" srcId="{8DEC9552-1BA3-4A2A-878B-39B82ED446B4}" destId="{13066591-B67E-4C15-B8E5-8A7B2EAD1A50}" srcOrd="0" destOrd="0" presId="urn:microsoft.com/office/officeart/2005/8/layout/hList1"/>
    <dgm:cxn modelId="{113D13AB-B085-4B6D-8B49-F0A00115417D}" type="presOf" srcId="{C892D78C-4DDD-44A7-B187-CA916AA591D1}" destId="{5DD42FA0-66A0-47C9-9B6E-FCC7E51C85AF}" srcOrd="0" destOrd="0" presId="urn:microsoft.com/office/officeart/2005/8/layout/hList1"/>
    <dgm:cxn modelId="{F2C669C0-E34F-47CB-9ED2-3FFB7A97BBDE}" srcId="{1275F1EF-91D4-4A6B-A901-81463D226616}" destId="{6F63B1C3-DD6E-4C95-A004-87370AD29698}" srcOrd="0" destOrd="0" parTransId="{011431B2-EC65-422B-959D-FEA460FAF3FC}" sibTransId="{2B5B680A-3303-49DF-8701-ED34285209EA}"/>
    <dgm:cxn modelId="{407DC3C1-33BE-411B-B928-CA6CC3F4981B}" type="presOf" srcId="{1AE30CB0-A30D-417E-BDF3-18EA071776A3}" destId="{99B5784F-84C9-48EF-983F-3DAA353B60C6}" srcOrd="0" destOrd="0" presId="urn:microsoft.com/office/officeart/2005/8/layout/hList1"/>
    <dgm:cxn modelId="{40D037C3-D5D2-4500-8D28-831534CD70F1}" srcId="{C892D78C-4DDD-44A7-B187-CA916AA591D1}" destId="{6044D4A1-F022-4DC5-8A75-91AF5635B00A}" srcOrd="1" destOrd="0" parTransId="{02D43187-B22C-4BF2-9DFB-06E9395D087A}" sibTransId="{8659A1CB-7141-4305-8A78-26D84C604000}"/>
    <dgm:cxn modelId="{98E9ADE0-7369-44D5-A568-0A921D9EF225}" type="presOf" srcId="{1275F1EF-91D4-4A6B-A901-81463D226616}" destId="{D23E1843-1531-4800-B531-1F19C76BE883}" srcOrd="0" destOrd="0" presId="urn:microsoft.com/office/officeart/2005/8/layout/hList1"/>
    <dgm:cxn modelId="{9F7394F8-734C-47DD-90CA-FD8F042A3BAD}" type="presOf" srcId="{AA63D5EE-C22F-478A-AAF6-3723F6CB42D3}" destId="{6539E3F3-A460-4D9E-A11D-AFD12FC0D585}" srcOrd="0" destOrd="0" presId="urn:microsoft.com/office/officeart/2005/8/layout/hList1"/>
    <dgm:cxn modelId="{B56E89FC-A8F5-4A94-A622-9B7480DFCB35}" type="presOf" srcId="{EA091CEE-2B8E-4C63-9A52-E7C86896AA68}" destId="{4470786D-318D-48F8-8086-35C6A07D14EF}" srcOrd="0" destOrd="2" presId="urn:microsoft.com/office/officeart/2005/8/layout/hList1"/>
    <dgm:cxn modelId="{EDA842FD-197F-4BE9-BF77-856E2B25DC0D}" type="presOf" srcId="{5DA60A1E-A8CA-44C1-A21F-9B2A880F8ED0}" destId="{7EC11D0D-A0AD-4164-860A-C0AAEAA7A3DE}" srcOrd="0" destOrd="0" presId="urn:microsoft.com/office/officeart/2005/8/layout/hList1"/>
    <dgm:cxn modelId="{4830A03A-8474-497F-86A1-E72F7686AC4A}" type="presParOf" srcId="{13066591-B67E-4C15-B8E5-8A7B2EAD1A50}" destId="{FBEA77A1-9761-4383-8C90-4D8E24C93D46}" srcOrd="0" destOrd="0" presId="urn:microsoft.com/office/officeart/2005/8/layout/hList1"/>
    <dgm:cxn modelId="{1481CC88-0EFA-40E0-96E5-11D1CBB2751A}" type="presParOf" srcId="{FBEA77A1-9761-4383-8C90-4D8E24C93D46}" destId="{5DD42FA0-66A0-47C9-9B6E-FCC7E51C85AF}" srcOrd="0" destOrd="0" presId="urn:microsoft.com/office/officeart/2005/8/layout/hList1"/>
    <dgm:cxn modelId="{88341779-DBCC-45AD-86C0-D7575A58A044}" type="presParOf" srcId="{FBEA77A1-9761-4383-8C90-4D8E24C93D46}" destId="{4470786D-318D-48F8-8086-35C6A07D14EF}" srcOrd="1" destOrd="0" presId="urn:microsoft.com/office/officeart/2005/8/layout/hList1"/>
    <dgm:cxn modelId="{C1EDC9B6-A101-4F42-8B72-08F52B8680F9}" type="presParOf" srcId="{13066591-B67E-4C15-B8E5-8A7B2EAD1A50}" destId="{FB0E35A1-3779-46B0-BB54-2EE94FE0592E}" srcOrd="1" destOrd="0" presId="urn:microsoft.com/office/officeart/2005/8/layout/hList1"/>
    <dgm:cxn modelId="{D55A43E6-83BB-434E-B479-033CC918AD38}" type="presParOf" srcId="{13066591-B67E-4C15-B8E5-8A7B2EAD1A50}" destId="{5B1B92C8-B2F3-41CE-B753-3D6D6B03DF6B}" srcOrd="2" destOrd="0" presId="urn:microsoft.com/office/officeart/2005/8/layout/hList1"/>
    <dgm:cxn modelId="{7F59D374-3363-4390-8E76-922C6CF4C685}" type="presParOf" srcId="{5B1B92C8-B2F3-41CE-B753-3D6D6B03DF6B}" destId="{99B5784F-84C9-48EF-983F-3DAA353B60C6}" srcOrd="0" destOrd="0" presId="urn:microsoft.com/office/officeart/2005/8/layout/hList1"/>
    <dgm:cxn modelId="{FCB2623C-5CA5-4CAF-943D-E83E5EC5869C}" type="presParOf" srcId="{5B1B92C8-B2F3-41CE-B753-3D6D6B03DF6B}" destId="{EE921294-5D2B-46D3-AB5F-9148F20B1345}" srcOrd="1" destOrd="0" presId="urn:microsoft.com/office/officeart/2005/8/layout/hList1"/>
    <dgm:cxn modelId="{D93B2443-5E42-472F-A53B-7B0DF0F51A51}" type="presParOf" srcId="{13066591-B67E-4C15-B8E5-8A7B2EAD1A50}" destId="{B3629C0B-D35E-4F3F-B26C-6F66064003B5}" srcOrd="3" destOrd="0" presId="urn:microsoft.com/office/officeart/2005/8/layout/hList1"/>
    <dgm:cxn modelId="{7BAAA916-4010-4BB0-AB08-E16A0EDB1040}" type="presParOf" srcId="{13066591-B67E-4C15-B8E5-8A7B2EAD1A50}" destId="{AAB25D0C-F8AA-424C-9664-A80D0F51E09D}" srcOrd="4" destOrd="0" presId="urn:microsoft.com/office/officeart/2005/8/layout/hList1"/>
    <dgm:cxn modelId="{1D2BAF5B-04C8-4EB3-A56D-08AB688489FB}" type="presParOf" srcId="{AAB25D0C-F8AA-424C-9664-A80D0F51E09D}" destId="{6539E3F3-A460-4D9E-A11D-AFD12FC0D585}" srcOrd="0" destOrd="0" presId="urn:microsoft.com/office/officeart/2005/8/layout/hList1"/>
    <dgm:cxn modelId="{D2AA6805-4C4C-4442-8418-A2EFFF973654}" type="presParOf" srcId="{AAB25D0C-F8AA-424C-9664-A80D0F51E09D}" destId="{7EC11D0D-A0AD-4164-860A-C0AAEAA7A3DE}" srcOrd="1" destOrd="0" presId="urn:microsoft.com/office/officeart/2005/8/layout/hList1"/>
    <dgm:cxn modelId="{59EAF6B7-D42B-40F0-AC7D-E0CD4E59D8C2}" type="presParOf" srcId="{13066591-B67E-4C15-B8E5-8A7B2EAD1A50}" destId="{EEDCA3F3-A924-4C79-8DB2-9445103BA479}" srcOrd="5" destOrd="0" presId="urn:microsoft.com/office/officeart/2005/8/layout/hList1"/>
    <dgm:cxn modelId="{2ED55982-1F1C-40DC-81AC-FF0AE982D8D1}" type="presParOf" srcId="{13066591-B67E-4C15-B8E5-8A7B2EAD1A50}" destId="{44BD5B90-51A8-4DE3-B9C5-0BA74267F0F4}" srcOrd="6" destOrd="0" presId="urn:microsoft.com/office/officeart/2005/8/layout/hList1"/>
    <dgm:cxn modelId="{F3F142C1-0E91-4483-BA4E-DB03284329F5}" type="presParOf" srcId="{44BD5B90-51A8-4DE3-B9C5-0BA74267F0F4}" destId="{D23E1843-1531-4800-B531-1F19C76BE883}" srcOrd="0" destOrd="0" presId="urn:microsoft.com/office/officeart/2005/8/layout/hList1"/>
    <dgm:cxn modelId="{E487C78D-236B-4BB9-82FE-F1BD47254ED6}" type="presParOf" srcId="{44BD5B90-51A8-4DE3-B9C5-0BA74267F0F4}" destId="{42B6FAE2-088D-4DF3-AEDA-391E8C100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 custT="1"/>
      <dgm:spPr/>
      <dgm:t>
        <a:bodyPr/>
        <a:lstStyle/>
        <a:p>
          <a:r>
            <a:rPr lang="fr-CH" sz="3000" dirty="0" err="1"/>
            <a:t>Why</a:t>
          </a:r>
          <a:r>
            <a:rPr lang="fr-CH" sz="3000" dirty="0"/>
            <a:t>?</a:t>
          </a:r>
          <a:endParaRPr lang="en-US" sz="3000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Provide continuity of your pension savings</a:t>
          </a: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41F02B79-0DD6-4357-8313-C71B84FE470E}">
      <dgm:prSet phldrT="[Text]" custT="1"/>
      <dgm:spPr/>
      <dgm:t>
        <a:bodyPr/>
        <a:lstStyle/>
        <a:p>
          <a:pPr algn="l"/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Increase your benefits at the end of your contract</a:t>
          </a:r>
        </a:p>
      </dgm:t>
    </dgm:pt>
    <dgm:pt modelId="{94EDC4D3-C49A-41C9-959A-9B7C852DBC5A}" type="parTrans" cxnId="{C35E8DC1-3B32-42D0-B3AF-0FAE0287009C}">
      <dgm:prSet/>
      <dgm:spPr/>
      <dgm:t>
        <a:bodyPr/>
        <a:lstStyle/>
        <a:p>
          <a:endParaRPr lang="en-US"/>
        </a:p>
      </dgm:t>
    </dgm:pt>
    <dgm:pt modelId="{2F13F316-A789-48EE-AD7D-D8901601D264}" type="sibTrans" cxnId="{C35E8DC1-3B32-42D0-B3AF-0FAE0287009C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 custT="1"/>
      <dgm:spPr/>
      <dgm:t>
        <a:bodyPr/>
        <a:lstStyle/>
        <a:p>
          <a:r>
            <a:rPr lang="en-GB" sz="3000" noProof="0" dirty="0"/>
            <a:t>What?</a:t>
          </a:r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Transfers are accepted from employer pension schemes</a:t>
          </a:r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 custT="1"/>
      <dgm:spPr/>
      <dgm:t>
        <a:bodyPr/>
        <a:lstStyle/>
        <a:p>
          <a:r>
            <a:rPr lang="en-GB" sz="3000" noProof="0" dirty="0"/>
            <a:t>When?</a:t>
          </a:r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Can be made at any time during your contract</a:t>
          </a:r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D518BDD7-0979-4D7D-8B94-92624AC481FD}">
      <dgm:prSet phldrT="[Text]" custT="1"/>
      <dgm:spPr/>
      <dgm:t>
        <a:bodyPr/>
        <a:lstStyle/>
        <a:p>
          <a:pPr algn="l"/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Become entitled to a pension (if at least 5 years of service)</a:t>
          </a:r>
        </a:p>
      </dgm:t>
    </dgm:pt>
    <dgm:pt modelId="{EBBFFDE0-BDD8-4E1B-9AB0-042810884E9C}" type="parTrans" cxnId="{2CE9B3CD-065D-48D8-AB39-0D55DE7AC2DE}">
      <dgm:prSet/>
      <dgm:spPr/>
      <dgm:t>
        <a:bodyPr/>
        <a:lstStyle/>
        <a:p>
          <a:endParaRPr lang="en-US"/>
        </a:p>
      </dgm:t>
    </dgm:pt>
    <dgm:pt modelId="{8005C1F7-8F16-4BD5-9724-E335A0520DF4}" type="sibTrans" cxnId="{2CE9B3CD-065D-48D8-AB39-0D55DE7AC2DE}">
      <dgm:prSet/>
      <dgm:spPr/>
      <dgm:t>
        <a:bodyPr/>
        <a:lstStyle/>
        <a:p>
          <a:endParaRPr lang="en-US"/>
        </a:p>
      </dgm:t>
    </dgm:pt>
    <dgm:pt modelId="{61FFA88B-EB22-4BC9-BE17-BBE9D3344718}">
      <dgm:prSet/>
      <dgm:spPr/>
      <dgm:t>
        <a:bodyPr/>
        <a:lstStyle/>
        <a:p>
          <a:r>
            <a:rPr lang="fr-CH" dirty="0"/>
            <a:t>Calculation?</a:t>
          </a:r>
          <a:endParaRPr lang="en-GB" dirty="0"/>
        </a:p>
      </dgm:t>
    </dgm:pt>
    <dgm:pt modelId="{4902D4A8-4C2E-4735-B3A3-C39199CD1938}" type="parTrans" cxnId="{AA8824C7-D73B-4FF5-9ECB-99E0F4759693}">
      <dgm:prSet/>
      <dgm:spPr/>
      <dgm:t>
        <a:bodyPr/>
        <a:lstStyle/>
        <a:p>
          <a:endParaRPr lang="en-GB"/>
        </a:p>
      </dgm:t>
    </dgm:pt>
    <dgm:pt modelId="{6C2F47C6-5851-4993-BD05-4C3242F944D7}" type="sibTrans" cxnId="{AA8824C7-D73B-4FF5-9ECB-99E0F4759693}">
      <dgm:prSet/>
      <dgm:spPr/>
      <dgm:t>
        <a:bodyPr/>
        <a:lstStyle/>
        <a:p>
          <a:endParaRPr lang="en-GB"/>
        </a:p>
      </dgm:t>
    </dgm:pt>
    <dgm:pt modelId="{3C243265-72B9-428E-8936-BE9DF9A71FA2}">
      <dgm:prSet phldrT="[Text]" custT="1"/>
      <dgm:spPr/>
      <dgm:t>
        <a:bodyPr/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Must be received before the end of your contract</a:t>
          </a:r>
        </a:p>
      </dgm:t>
    </dgm:pt>
    <dgm:pt modelId="{CC00A240-B88E-4A9A-BF79-1B03884B892A}" type="sibTrans" cxnId="{DAF6C3C6-0522-4C00-9FA0-C4DB65E24C22}">
      <dgm:prSet/>
      <dgm:spPr/>
      <dgm:t>
        <a:bodyPr/>
        <a:lstStyle/>
        <a:p>
          <a:endParaRPr lang="en-US"/>
        </a:p>
      </dgm:t>
    </dgm:pt>
    <dgm:pt modelId="{C09A24BF-61EB-4F26-85B2-BD7C1D63DCE9}" type="parTrans" cxnId="{DAF6C3C6-0522-4C00-9FA0-C4DB65E24C22}">
      <dgm:prSet/>
      <dgm:spPr/>
      <dgm:t>
        <a:bodyPr/>
        <a:lstStyle/>
        <a:p>
          <a:endParaRPr lang="en-US"/>
        </a:p>
      </dgm:t>
    </dgm:pt>
    <dgm:pt modelId="{BFF75948-4C3D-46C8-A320-2A509C861BC7}">
      <dgm:prSet custT="1"/>
      <dgm:spPr/>
      <dgm:t>
        <a:bodyPr/>
        <a:lstStyle/>
        <a:p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Reference salary on the date of application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5DC044C3-CE06-4D68-A05A-802C33234248}" type="parTrans" cxnId="{AA9CF7E3-997C-4D4F-A3E3-243501B4496A}">
      <dgm:prSet/>
      <dgm:spPr/>
      <dgm:t>
        <a:bodyPr/>
        <a:lstStyle/>
        <a:p>
          <a:endParaRPr lang="en-GB"/>
        </a:p>
      </dgm:t>
    </dgm:pt>
    <dgm:pt modelId="{CC568B1D-4280-464F-AF5A-4367D166959D}" type="sibTrans" cxnId="{AA9CF7E3-997C-4D4F-A3E3-243501B4496A}">
      <dgm:prSet/>
      <dgm:spPr/>
      <dgm:t>
        <a:bodyPr/>
        <a:lstStyle/>
        <a:p>
          <a:endParaRPr lang="en-GB"/>
        </a:p>
      </dgm:t>
    </dgm:pt>
    <dgm:pt modelId="{B8A97C19-B65C-4F58-9855-22419A1446A0}">
      <dgm:prSet custT="1"/>
      <dgm:spPr/>
      <dgm:t>
        <a:bodyPr/>
        <a:lstStyle/>
        <a:p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9AF5399A-C9DF-4729-BF8C-B2C54D0756AC}" type="parTrans" cxnId="{B14AB7A9-3E5B-48F3-9787-1A4D38AB1A53}">
      <dgm:prSet/>
      <dgm:spPr/>
      <dgm:t>
        <a:bodyPr/>
        <a:lstStyle/>
        <a:p>
          <a:endParaRPr lang="en-GB"/>
        </a:p>
      </dgm:t>
    </dgm:pt>
    <dgm:pt modelId="{30315D79-34FE-44AF-BD35-A9E4D39D7418}" type="sibTrans" cxnId="{B14AB7A9-3E5B-48F3-9787-1A4D38AB1A53}">
      <dgm:prSet/>
      <dgm:spPr/>
      <dgm:t>
        <a:bodyPr/>
        <a:lstStyle/>
        <a:p>
          <a:endParaRPr lang="en-GB"/>
        </a:p>
      </dgm:t>
    </dgm:pt>
    <dgm:pt modelId="{C9D73A7B-3F3A-48E1-AF5D-6AC2DEF6031D}">
      <dgm:prSet custT="1"/>
      <dgm:spPr/>
      <dgm:t>
        <a:bodyPr/>
        <a:lstStyle/>
        <a:p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 rates depend on your age on the date of application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6685E443-ADF6-497D-8BA4-A756C0C2295F}" type="parTrans" cxnId="{51797230-EE2E-4102-833D-5C520F73BC4D}">
      <dgm:prSet/>
      <dgm:spPr/>
      <dgm:t>
        <a:bodyPr/>
        <a:lstStyle/>
        <a:p>
          <a:endParaRPr lang="en-GB"/>
        </a:p>
      </dgm:t>
    </dgm:pt>
    <dgm:pt modelId="{ADE4DA6F-EFF0-491D-851B-7F6FA2C73596}" type="sibTrans" cxnId="{51797230-EE2E-4102-833D-5C520F73BC4D}">
      <dgm:prSet/>
      <dgm:spPr/>
      <dgm:t>
        <a:bodyPr/>
        <a:lstStyle/>
        <a:p>
          <a:endParaRPr lang="en-GB"/>
        </a:p>
      </dgm:t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4" custLinFactNeighborY="-32678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4" custLinFactNeighborY="-13444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4" custLinFactNeighborY="-32678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4" custLinFactNeighborY="-13444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4" custLinFactNeighborY="-32678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4" custLinFactNeighborY="-13444">
        <dgm:presLayoutVars>
          <dgm:bulletEnabled val="1"/>
        </dgm:presLayoutVars>
      </dgm:prSet>
      <dgm:spPr/>
    </dgm:pt>
    <dgm:pt modelId="{E0DB6CA1-013D-43EC-9B76-3CE7EF8B8C93}" type="pres">
      <dgm:prSet presAssocID="{60319531-D42F-4F30-9A5C-42990C3541D2}" presName="space" presStyleCnt="0"/>
      <dgm:spPr/>
    </dgm:pt>
    <dgm:pt modelId="{80F99289-D20D-43C9-B47F-A48541C958F3}" type="pres">
      <dgm:prSet presAssocID="{61FFA88B-EB22-4BC9-BE17-BBE9D3344718}" presName="composite" presStyleCnt="0"/>
      <dgm:spPr/>
    </dgm:pt>
    <dgm:pt modelId="{6923399D-40C6-4C13-8C75-D09B7EC0781A}" type="pres">
      <dgm:prSet presAssocID="{61FFA88B-EB22-4BC9-BE17-BBE9D3344718}" presName="parTx" presStyleLbl="alignNode1" presStyleIdx="3" presStyleCnt="4" custLinFactNeighborY="-32678">
        <dgm:presLayoutVars>
          <dgm:chMax val="0"/>
          <dgm:chPref val="0"/>
          <dgm:bulletEnabled val="1"/>
        </dgm:presLayoutVars>
      </dgm:prSet>
      <dgm:spPr/>
    </dgm:pt>
    <dgm:pt modelId="{09E01401-0BE7-430E-B0FD-A94209AC2878}" type="pres">
      <dgm:prSet presAssocID="{61FFA88B-EB22-4BC9-BE17-BBE9D3344718}" presName="desTx" presStyleLbl="alignAccFollowNode1" presStyleIdx="3" presStyleCnt="4" custLinFactNeighborY="-13444">
        <dgm:presLayoutVars>
          <dgm:bulletEnabled val="1"/>
        </dgm:presLayoutVars>
      </dgm:prSet>
      <dgm:spPr/>
    </dgm:pt>
  </dgm:ptLst>
  <dgm:cxnLst>
    <dgm:cxn modelId="{1E942B15-138F-4C4D-93BD-D7CA9002188A}" srcId="{72EACAE5-7093-4B98-BD03-EAB309A8750B}" destId="{3DEB4742-A4F5-490D-9A11-447458A98280}" srcOrd="0" destOrd="0" parTransId="{3A35D11B-B6A1-4F77-8F42-BEF4AA1FDC10}" sibTransId="{CADA18A3-9E4D-4845-896B-66CB782385F4}"/>
    <dgm:cxn modelId="{A03EBF1E-7652-4005-8A7B-9BE26BC0DC77}" type="presOf" srcId="{3DEB4742-A4F5-490D-9A11-447458A98280}" destId="{7C549C5B-1CCC-4FB4-B134-CE9398BA2403}" srcOrd="0" destOrd="0" presId="urn:microsoft.com/office/officeart/2005/8/layout/hList1"/>
    <dgm:cxn modelId="{16F72F22-A8F3-4DC3-9662-EFF7B31954E9}" type="presOf" srcId="{B8A97C19-B65C-4F58-9855-22419A1446A0}" destId="{09E01401-0BE7-430E-B0FD-A94209AC2878}" srcOrd="0" destOrd="2" presId="urn:microsoft.com/office/officeart/2005/8/layout/hList1"/>
    <dgm:cxn modelId="{B94F5B2E-0629-44E4-8BFE-0879D24A77CF}" type="presOf" srcId="{C95DA31F-CF23-4611-854F-BC0EC69A07CD}" destId="{A04EC47E-4C44-4D06-B7A4-5342259C332B}" srcOrd="0" destOrd="0" presId="urn:microsoft.com/office/officeart/2005/8/layout/hList1"/>
    <dgm:cxn modelId="{51797230-EE2E-4102-833D-5C520F73BC4D}" srcId="{61FFA88B-EB22-4BC9-BE17-BBE9D3344718}" destId="{C9D73A7B-3F3A-48E1-AF5D-6AC2DEF6031D}" srcOrd="1" destOrd="0" parTransId="{6685E443-ADF6-497D-8BA4-A756C0C2295F}" sibTransId="{ADE4DA6F-EFF0-491D-851B-7F6FA2C73596}"/>
    <dgm:cxn modelId="{0CF64C31-6152-40EC-A89C-CADC6E04F7F9}" type="presOf" srcId="{61FFA88B-EB22-4BC9-BE17-BBE9D3344718}" destId="{6923399D-40C6-4C13-8C75-D09B7EC0781A}" srcOrd="0" destOrd="0" presId="urn:microsoft.com/office/officeart/2005/8/layout/hList1"/>
    <dgm:cxn modelId="{1FF6233B-F4C2-4900-9CF4-160F342292B4}" type="presOf" srcId="{72EACAE5-7093-4B98-BD03-EAB309A8750B}" destId="{03C11F54-3D21-411A-A56B-FA31575ADAD4}" srcOrd="0" destOrd="0" presId="urn:microsoft.com/office/officeart/2005/8/layout/hList1"/>
    <dgm:cxn modelId="{407ED03C-87CA-4B55-8CE5-E5C810194D96}" type="presOf" srcId="{41F02B79-0DD6-4357-8313-C71B84FE470E}" destId="{A04EC47E-4C44-4D06-B7A4-5342259C332B}" srcOrd="0" destOrd="1" presId="urn:microsoft.com/office/officeart/2005/8/layout/hList1"/>
    <dgm:cxn modelId="{E0190161-5DB9-41FE-AB72-31005AC0625B}" type="presOf" srcId="{BFF75948-4C3D-46C8-A320-2A509C861BC7}" destId="{09E01401-0BE7-430E-B0FD-A94209AC2878}" srcOrd="0" destOrd="0" presId="urn:microsoft.com/office/officeart/2005/8/layout/hList1"/>
    <dgm:cxn modelId="{D66F7166-E410-45AC-9C1D-9200E44AFCF3}" type="presOf" srcId="{05FAAAFD-18A3-4980-91B3-3B7D3A12DD6D}" destId="{F028EC18-59CE-4535-9978-47680AF9B639}" srcOrd="0" destOrd="0" presId="urn:microsoft.com/office/officeart/2005/8/layout/hList1"/>
    <dgm:cxn modelId="{5089F46D-F672-4922-93B9-13BD62B5BA5F}" type="presOf" srcId="{26F14825-F2DC-417E-BA9E-7598CEC6B67A}" destId="{BB5E8229-EBF9-4852-9549-26478D365895}" srcOrd="0" destOrd="0" presId="urn:microsoft.com/office/officeart/2005/8/layout/hList1"/>
    <dgm:cxn modelId="{D4A5C94E-1E8A-49E9-BA9C-0B01A50A53FF}" type="presOf" srcId="{C9D73A7B-3F3A-48E1-AF5D-6AC2DEF6031D}" destId="{09E01401-0BE7-430E-B0FD-A94209AC2878}" srcOrd="0" destOrd="1" presId="urn:microsoft.com/office/officeart/2005/8/layout/hList1"/>
    <dgm:cxn modelId="{10E82083-95BF-4080-A4D6-B0A093876A93}" type="presOf" srcId="{3C243265-72B9-428E-8936-BE9DF9A71FA2}" destId="{7C549C5B-1CCC-4FB4-B134-CE9398BA2403}" srcOrd="0" destOrd="1" presId="urn:microsoft.com/office/officeart/2005/8/layout/hList1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B14AB7A9-3E5B-48F3-9787-1A4D38AB1A53}" srcId="{61FFA88B-EB22-4BC9-BE17-BBE9D3344718}" destId="{B8A97C19-B65C-4F58-9855-22419A1446A0}" srcOrd="2" destOrd="0" parTransId="{9AF5399A-C9DF-4729-BF8C-B2C54D0756AC}" sibTransId="{30315D79-34FE-44AF-BD35-A9E4D39D7418}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C66860B9-8CE7-4182-858D-F2936F63665A}" type="presOf" srcId="{D518BDD7-0979-4D7D-8B94-92624AC481FD}" destId="{A04EC47E-4C44-4D06-B7A4-5342259C332B}" srcOrd="0" destOrd="2" presId="urn:microsoft.com/office/officeart/2005/8/layout/hList1"/>
    <dgm:cxn modelId="{C35E8DC1-3B32-42D0-B3AF-0FAE0287009C}" srcId="{26F14825-F2DC-417E-BA9E-7598CEC6B67A}" destId="{41F02B79-0DD6-4357-8313-C71B84FE470E}" srcOrd="1" destOrd="0" parTransId="{94EDC4D3-C49A-41C9-959A-9B7C852DBC5A}" sibTransId="{2F13F316-A789-48EE-AD7D-D8901601D264}"/>
    <dgm:cxn modelId="{DAF6C3C6-0522-4C00-9FA0-C4DB65E24C22}" srcId="{72EACAE5-7093-4B98-BD03-EAB309A8750B}" destId="{3C243265-72B9-428E-8936-BE9DF9A71FA2}" srcOrd="1" destOrd="0" parTransId="{C09A24BF-61EB-4F26-85B2-BD7C1D63DCE9}" sibTransId="{CC00A240-B88E-4A9A-BF79-1B03884B892A}"/>
    <dgm:cxn modelId="{AA8824C7-D73B-4FF5-9ECB-99E0F4759693}" srcId="{A4945C7D-DDEE-4761-92BD-1C769389A822}" destId="{61FFA88B-EB22-4BC9-BE17-BBE9D3344718}" srcOrd="3" destOrd="0" parTransId="{4902D4A8-4C2E-4735-B3A3-C39199CD1938}" sibTransId="{6C2F47C6-5851-4993-BD05-4C3242F944D7}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2CE9B3CD-065D-48D8-AB39-0D55DE7AC2DE}" srcId="{26F14825-F2DC-417E-BA9E-7598CEC6B67A}" destId="{D518BDD7-0979-4D7D-8B94-92624AC481FD}" srcOrd="2" destOrd="0" parTransId="{EBBFFDE0-BDD8-4E1B-9AB0-042810884E9C}" sibTransId="{8005C1F7-8F16-4BD5-9724-E335A0520DF4}"/>
    <dgm:cxn modelId="{8A70DDD3-53C5-4CE8-856E-9E47F4B55976}" type="presOf" srcId="{D23D38E3-E35B-4E6F-B383-6092C94DFA5B}" destId="{84D80CD7-197C-466E-A38A-9927B23F7925}" srcOrd="0" destOrd="0" presId="urn:microsoft.com/office/officeart/2005/8/layout/hList1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AA9CF7E3-997C-4D4F-A3E3-243501B4496A}" srcId="{61FFA88B-EB22-4BC9-BE17-BBE9D3344718}" destId="{BFF75948-4C3D-46C8-A320-2A509C861BC7}" srcOrd="0" destOrd="0" parTransId="{5DC044C3-CE06-4D68-A05A-802C33234248}" sibTransId="{CC568B1D-4280-464F-AF5A-4367D166959D}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C1D8761C-9461-4146-9853-6A72D0DB8B5A}" type="presParOf" srcId="{65712E53-6C68-49A4-A2FA-E68FAC179757}" destId="{F797C866-E2AC-4220-8FC3-761ECB31F6F0}" srcOrd="0" destOrd="0" presId="urn:microsoft.com/office/officeart/2005/8/layout/hList1"/>
    <dgm:cxn modelId="{AF7B858B-3DE4-4E78-BDE8-26E4B1E9C7A2}" type="presParOf" srcId="{F797C866-E2AC-4220-8FC3-761ECB31F6F0}" destId="{BB5E8229-EBF9-4852-9549-26478D365895}" srcOrd="0" destOrd="0" presId="urn:microsoft.com/office/officeart/2005/8/layout/hList1"/>
    <dgm:cxn modelId="{2492D4A5-153C-4297-9EB7-727D9EC24BE1}" type="presParOf" srcId="{F797C866-E2AC-4220-8FC3-761ECB31F6F0}" destId="{A04EC47E-4C44-4D06-B7A4-5342259C332B}" srcOrd="1" destOrd="0" presId="urn:microsoft.com/office/officeart/2005/8/layout/hList1"/>
    <dgm:cxn modelId="{9E2605C6-F8EF-4993-A1F8-95E28C8E6A66}" type="presParOf" srcId="{65712E53-6C68-49A4-A2FA-E68FAC179757}" destId="{E1FFD465-AF65-42DB-ABD2-41FAC7A6FEE8}" srcOrd="1" destOrd="0" presId="urn:microsoft.com/office/officeart/2005/8/layout/hList1"/>
    <dgm:cxn modelId="{CB39CDE7-014C-4458-B107-9F18D949BB2B}" type="presParOf" srcId="{65712E53-6C68-49A4-A2FA-E68FAC179757}" destId="{64212AE7-A014-43BB-8C8C-4AB2AFDE333B}" srcOrd="2" destOrd="0" presId="urn:microsoft.com/office/officeart/2005/8/layout/hList1"/>
    <dgm:cxn modelId="{586189FF-0696-4194-97CB-07EB63C686D2}" type="presParOf" srcId="{64212AE7-A014-43BB-8C8C-4AB2AFDE333B}" destId="{84D80CD7-197C-466E-A38A-9927B23F7925}" srcOrd="0" destOrd="0" presId="urn:microsoft.com/office/officeart/2005/8/layout/hList1"/>
    <dgm:cxn modelId="{B3B48AEC-EDC9-4191-A2C3-3466170BF30E}" type="presParOf" srcId="{64212AE7-A014-43BB-8C8C-4AB2AFDE333B}" destId="{F028EC18-59CE-4535-9978-47680AF9B639}" srcOrd="1" destOrd="0" presId="urn:microsoft.com/office/officeart/2005/8/layout/hList1"/>
    <dgm:cxn modelId="{FA3645DE-7C58-44B1-AE48-699A2AE4AD36}" type="presParOf" srcId="{65712E53-6C68-49A4-A2FA-E68FAC179757}" destId="{1E661880-5132-4CBA-9051-AD2CCAF9D711}" srcOrd="3" destOrd="0" presId="urn:microsoft.com/office/officeart/2005/8/layout/hList1"/>
    <dgm:cxn modelId="{F46E2780-965B-4E36-86BE-1A7AE54563BF}" type="presParOf" srcId="{65712E53-6C68-49A4-A2FA-E68FAC179757}" destId="{A1CF6F28-1C5A-4C70-B84D-862CE30692B6}" srcOrd="4" destOrd="0" presId="urn:microsoft.com/office/officeart/2005/8/layout/hList1"/>
    <dgm:cxn modelId="{ED45C2DB-9BEE-49F8-9532-60A34C02A8B9}" type="presParOf" srcId="{A1CF6F28-1C5A-4C70-B84D-862CE30692B6}" destId="{03C11F54-3D21-411A-A56B-FA31575ADAD4}" srcOrd="0" destOrd="0" presId="urn:microsoft.com/office/officeart/2005/8/layout/hList1"/>
    <dgm:cxn modelId="{C2A0CAC9-A677-4CE8-9F24-22ACA0AA51D3}" type="presParOf" srcId="{A1CF6F28-1C5A-4C70-B84D-862CE30692B6}" destId="{7C549C5B-1CCC-4FB4-B134-CE9398BA2403}" srcOrd="1" destOrd="0" presId="urn:microsoft.com/office/officeart/2005/8/layout/hList1"/>
    <dgm:cxn modelId="{FC3DF0C8-8B36-4D5B-A85F-8CE7A4030787}" type="presParOf" srcId="{65712E53-6C68-49A4-A2FA-E68FAC179757}" destId="{E0DB6CA1-013D-43EC-9B76-3CE7EF8B8C93}" srcOrd="5" destOrd="0" presId="urn:microsoft.com/office/officeart/2005/8/layout/hList1"/>
    <dgm:cxn modelId="{85863DE1-EDF1-41BC-8901-7DFCB0B3F0D8}" type="presParOf" srcId="{65712E53-6C68-49A4-A2FA-E68FAC179757}" destId="{80F99289-D20D-43C9-B47F-A48541C958F3}" srcOrd="6" destOrd="0" presId="urn:microsoft.com/office/officeart/2005/8/layout/hList1"/>
    <dgm:cxn modelId="{1A5CEFBF-DD5E-4C0F-A108-7B0FA292EBB9}" type="presParOf" srcId="{80F99289-D20D-43C9-B47F-A48541C958F3}" destId="{6923399D-40C6-4C13-8C75-D09B7EC0781A}" srcOrd="0" destOrd="0" presId="urn:microsoft.com/office/officeart/2005/8/layout/hList1"/>
    <dgm:cxn modelId="{FBCE809E-027A-4782-8DAC-90420B060C8F}" type="presParOf" srcId="{80F99289-D20D-43C9-B47F-A48541C958F3}" destId="{09E01401-0BE7-430E-B0FD-A94209AC2878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945C7D-DDEE-4761-92BD-1C769389A822}" type="doc">
      <dgm:prSet loTypeId="urn:microsoft.com/office/officeart/2005/8/layout/hList1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26F14825-F2DC-417E-BA9E-7598CEC6B67A}">
      <dgm:prSet phldrT="[Text]"/>
      <dgm:spPr/>
      <dgm:t>
        <a:bodyPr/>
        <a:lstStyle/>
        <a:p>
          <a:r>
            <a:rPr lang="fr-CH" dirty="0"/>
            <a:t>Transfer Value</a:t>
          </a:r>
          <a:endParaRPr lang="en-US" dirty="0"/>
        </a:p>
      </dgm:t>
    </dgm:pt>
    <dgm:pt modelId="{ED3C8F78-99E5-4FBE-B2E3-45E503480CFD}" type="parTrans" cxnId="{1DF1E6FF-E104-4701-8B77-0EC520D1C345}">
      <dgm:prSet/>
      <dgm:spPr/>
      <dgm:t>
        <a:bodyPr/>
        <a:lstStyle/>
        <a:p>
          <a:endParaRPr lang="en-US"/>
        </a:p>
      </dgm:t>
    </dgm:pt>
    <dgm:pt modelId="{044FA3EF-99BA-4138-811D-D99EE6C1DC88}" type="sibTrans" cxnId="{1DF1E6FF-E104-4701-8B77-0EC520D1C345}">
      <dgm:prSet/>
      <dgm:spPr/>
      <dgm:t>
        <a:bodyPr/>
        <a:lstStyle/>
        <a:p>
          <a:endParaRPr lang="en-US"/>
        </a:p>
      </dgm:t>
    </dgm:pt>
    <dgm:pt modelId="{C95DA31F-CF23-4611-854F-BC0EC69A07CD}">
      <dgm:prSet phldrT="[Text]" custT="1"/>
      <dgm:spPr/>
      <dgm:t>
        <a:bodyPr/>
        <a:lstStyle/>
        <a:p>
          <a:pPr algn="l"/>
          <a:r>
            <a:rPr lang="en-GB" sz="2400" noProof="0" dirty="0"/>
            <a:t>Compulsory for less than 5 years of service</a:t>
          </a:r>
        </a:p>
      </dgm:t>
    </dgm:pt>
    <dgm:pt modelId="{59D19404-13B4-4C88-921C-D5F194C0FACF}" type="parTrans" cxnId="{6685318F-5FEE-4CED-BBC6-C28A4ED928D7}">
      <dgm:prSet/>
      <dgm:spPr/>
      <dgm:t>
        <a:bodyPr/>
        <a:lstStyle/>
        <a:p>
          <a:endParaRPr lang="en-US"/>
        </a:p>
      </dgm:t>
    </dgm:pt>
    <dgm:pt modelId="{1B6AC662-8EBA-4DB9-B1C9-CF7EF3A1FDBA}" type="sibTrans" cxnId="{6685318F-5FEE-4CED-BBC6-C28A4ED928D7}">
      <dgm:prSet/>
      <dgm:spPr/>
      <dgm:t>
        <a:bodyPr/>
        <a:lstStyle/>
        <a:p>
          <a:endParaRPr lang="en-US"/>
        </a:p>
      </dgm:t>
    </dgm:pt>
    <dgm:pt modelId="{D23D38E3-E35B-4E6F-B383-6092C94DFA5B}">
      <dgm:prSet phldrT="[Text]"/>
      <dgm:spPr/>
      <dgm:t>
        <a:bodyPr/>
        <a:lstStyle/>
        <a:p>
          <a:r>
            <a:rPr lang="en-GB" noProof="0" dirty="0"/>
            <a:t>Deferred Retirement Pension</a:t>
          </a:r>
        </a:p>
      </dgm:t>
    </dgm:pt>
    <dgm:pt modelId="{CE248C97-E152-4AF1-9D11-DB5084657317}" type="parTrans" cxnId="{2A263696-D19B-4635-8F89-E25E775AB70D}">
      <dgm:prSet/>
      <dgm:spPr/>
      <dgm:t>
        <a:bodyPr/>
        <a:lstStyle/>
        <a:p>
          <a:endParaRPr lang="en-US"/>
        </a:p>
      </dgm:t>
    </dgm:pt>
    <dgm:pt modelId="{B901ABCA-0578-447D-B1FA-6D3C0E28A3AE}" type="sibTrans" cxnId="{2A263696-D19B-4635-8F89-E25E775AB70D}">
      <dgm:prSet/>
      <dgm:spPr/>
      <dgm:t>
        <a:bodyPr/>
        <a:lstStyle/>
        <a:p>
          <a:endParaRPr lang="en-US"/>
        </a:p>
      </dgm:t>
    </dgm:pt>
    <dgm:pt modelId="{05FAAAFD-18A3-4980-91B3-3B7D3A12DD6D}">
      <dgm:prSet phldrT="[Text]" custT="1"/>
      <dgm:spPr/>
      <dgm:t>
        <a:bodyPr/>
        <a:lstStyle/>
        <a:p>
          <a:r>
            <a:rPr lang="en-GB" sz="2400" noProof="0" dirty="0"/>
            <a:t>At least 5 years of service required</a:t>
          </a:r>
        </a:p>
      </dgm:t>
    </dgm:pt>
    <dgm:pt modelId="{915D9DB6-FABC-499A-9FCC-80EA5A9F222F}" type="parTrans" cxnId="{CCFF8DD8-1BE0-4DBC-A416-3A5D074E5CD9}">
      <dgm:prSet/>
      <dgm:spPr/>
      <dgm:t>
        <a:bodyPr/>
        <a:lstStyle/>
        <a:p>
          <a:endParaRPr lang="en-US"/>
        </a:p>
      </dgm:t>
    </dgm:pt>
    <dgm:pt modelId="{0A19B51D-C888-4262-B05A-DF55DD63AB78}" type="sibTrans" cxnId="{CCFF8DD8-1BE0-4DBC-A416-3A5D074E5CD9}">
      <dgm:prSet/>
      <dgm:spPr/>
      <dgm:t>
        <a:bodyPr/>
        <a:lstStyle/>
        <a:p>
          <a:endParaRPr lang="en-US"/>
        </a:p>
      </dgm:t>
    </dgm:pt>
    <dgm:pt modelId="{72EACAE5-7093-4B98-BD03-EAB309A8750B}">
      <dgm:prSet phldrT="[Text]"/>
      <dgm:spPr/>
      <dgm:t>
        <a:bodyPr/>
        <a:lstStyle/>
        <a:p>
          <a:r>
            <a:rPr lang="en-GB" noProof="0" dirty="0"/>
            <a:t>Postponement of decision</a:t>
          </a:r>
        </a:p>
      </dgm:t>
    </dgm:pt>
    <dgm:pt modelId="{F959FA7D-2B62-4D0B-A479-5AA876893A05}" type="parTrans" cxnId="{C50837CC-E5BF-4A27-B9D1-D74AAD4A08DB}">
      <dgm:prSet/>
      <dgm:spPr/>
      <dgm:t>
        <a:bodyPr/>
        <a:lstStyle/>
        <a:p>
          <a:endParaRPr lang="en-US"/>
        </a:p>
      </dgm:t>
    </dgm:pt>
    <dgm:pt modelId="{60319531-D42F-4F30-9A5C-42990C3541D2}" type="sibTrans" cxnId="{C50837CC-E5BF-4A27-B9D1-D74AAD4A08DB}">
      <dgm:prSet/>
      <dgm:spPr/>
      <dgm:t>
        <a:bodyPr/>
        <a:lstStyle/>
        <a:p>
          <a:endParaRPr lang="en-US"/>
        </a:p>
      </dgm:t>
    </dgm:pt>
    <dgm:pt modelId="{3DEB4742-A4F5-490D-9A11-447458A98280}">
      <dgm:prSet phldrT="[Text]" custT="1"/>
      <dgm:spPr/>
      <dgm:t>
        <a:bodyPr/>
        <a:lstStyle/>
        <a:p>
          <a:r>
            <a:rPr lang="en-GB" sz="2400" noProof="0" dirty="0"/>
            <a:t>No matter the duration of service</a:t>
          </a:r>
        </a:p>
      </dgm:t>
    </dgm:pt>
    <dgm:pt modelId="{3A35D11B-B6A1-4F77-8F42-BEF4AA1FDC10}" type="parTrans" cxnId="{1E942B15-138F-4C4D-93BD-D7CA9002188A}">
      <dgm:prSet/>
      <dgm:spPr/>
      <dgm:t>
        <a:bodyPr/>
        <a:lstStyle/>
        <a:p>
          <a:endParaRPr lang="en-US"/>
        </a:p>
      </dgm:t>
    </dgm:pt>
    <dgm:pt modelId="{CADA18A3-9E4D-4845-896B-66CB782385F4}" type="sibTrans" cxnId="{1E942B15-138F-4C4D-93BD-D7CA9002188A}">
      <dgm:prSet/>
      <dgm:spPr/>
      <dgm:t>
        <a:bodyPr/>
        <a:lstStyle/>
        <a:p>
          <a:endParaRPr lang="en-US"/>
        </a:p>
      </dgm:t>
    </dgm:pt>
    <dgm:pt modelId="{033EEFF5-BE17-410C-8ADE-136218CFAE1A}">
      <dgm:prSet phldrT="[Text]" custT="1"/>
      <dgm:spPr/>
      <dgm:t>
        <a:bodyPr/>
        <a:lstStyle/>
        <a:p>
          <a:r>
            <a:rPr lang="en-GB" sz="2400" noProof="0" dirty="0"/>
            <a:t>Defer payment of pension until retirement age of 67</a:t>
          </a:r>
        </a:p>
      </dgm:t>
    </dgm:pt>
    <dgm:pt modelId="{607EF7A2-75A0-48AF-9289-314E92389BE7}" type="parTrans" cxnId="{0E0177EC-FEF4-4185-959B-2C883E489302}">
      <dgm:prSet/>
      <dgm:spPr/>
      <dgm:t>
        <a:bodyPr/>
        <a:lstStyle/>
        <a:p>
          <a:endParaRPr lang="en-US"/>
        </a:p>
      </dgm:t>
    </dgm:pt>
    <dgm:pt modelId="{93BE5588-7E97-4FD4-99ED-7775F39F4DDF}" type="sibTrans" cxnId="{0E0177EC-FEF4-4185-959B-2C883E489302}">
      <dgm:prSet/>
      <dgm:spPr/>
      <dgm:t>
        <a:bodyPr/>
        <a:lstStyle/>
        <a:p>
          <a:endParaRPr lang="en-US"/>
        </a:p>
      </dgm:t>
    </dgm:pt>
    <dgm:pt modelId="{23C13B03-4862-4CD8-86EF-CD990FE6B97E}">
      <dgm:prSet phldrT="[Text]" custT="1"/>
      <dgm:spPr/>
      <dgm:t>
        <a:bodyPr/>
        <a:lstStyle/>
        <a:p>
          <a:pPr algn="l"/>
          <a:r>
            <a:rPr lang="en-GB" sz="2400" noProof="0" dirty="0"/>
            <a:t>Payment in Swiss francs to your personal bank account (if relevant)</a:t>
          </a:r>
        </a:p>
      </dgm:t>
    </dgm:pt>
    <dgm:pt modelId="{D4B769FD-8301-43B6-811B-7FCF3A6CA84B}" type="parTrans" cxnId="{99436F16-2BAD-4B63-A020-F64D8DDFE865}">
      <dgm:prSet/>
      <dgm:spPr/>
      <dgm:t>
        <a:bodyPr/>
        <a:lstStyle/>
        <a:p>
          <a:endParaRPr lang="en-US"/>
        </a:p>
      </dgm:t>
    </dgm:pt>
    <dgm:pt modelId="{5C4E023F-16B3-4962-BD90-84B3C6F84C8C}" type="sibTrans" cxnId="{99436F16-2BAD-4B63-A020-F64D8DDFE865}">
      <dgm:prSet/>
      <dgm:spPr/>
      <dgm:t>
        <a:bodyPr/>
        <a:lstStyle/>
        <a:p>
          <a:endParaRPr lang="en-US"/>
        </a:p>
      </dgm:t>
    </dgm:pt>
    <dgm:pt modelId="{44F922E9-25EE-4309-87C6-99EA7DEBA84C}">
      <dgm:prSet phldrT="[Text]" custT="1"/>
      <dgm:spPr/>
      <dgm:t>
        <a:bodyPr/>
        <a:lstStyle/>
        <a:p>
          <a:r>
            <a:rPr lang="en-GB" sz="2400" noProof="0" dirty="0"/>
            <a:t>Early retirement option available from age of 52</a:t>
          </a:r>
        </a:p>
      </dgm:t>
    </dgm:pt>
    <dgm:pt modelId="{B8308CAF-CE70-430A-A1E0-E9D936BC2947}" type="parTrans" cxnId="{47B7DADC-E595-4D9E-BBB5-DB9A25DD67EB}">
      <dgm:prSet/>
      <dgm:spPr/>
      <dgm:t>
        <a:bodyPr/>
        <a:lstStyle/>
        <a:p>
          <a:endParaRPr lang="en-US"/>
        </a:p>
      </dgm:t>
    </dgm:pt>
    <dgm:pt modelId="{BAAF7210-811A-425B-BF04-FBF18B4FF37C}" type="sibTrans" cxnId="{47B7DADC-E595-4D9E-BBB5-DB9A25DD67EB}">
      <dgm:prSet/>
      <dgm:spPr/>
      <dgm:t>
        <a:bodyPr/>
        <a:lstStyle/>
        <a:p>
          <a:endParaRPr lang="en-US"/>
        </a:p>
      </dgm:t>
    </dgm:pt>
    <dgm:pt modelId="{18093B92-6C12-4CB8-B3F0-E2EE7A4752D5}">
      <dgm:prSet phldrT="[Text]" custT="1"/>
      <dgm:spPr/>
      <dgm:t>
        <a:bodyPr/>
        <a:lstStyle/>
        <a:p>
          <a:pPr algn="l"/>
          <a:r>
            <a:rPr lang="en-GB" sz="2400" noProof="0" dirty="0"/>
            <a:t>Tax treatment depends on your country of residence</a:t>
          </a:r>
        </a:p>
      </dgm:t>
    </dgm:pt>
    <dgm:pt modelId="{BFF5366B-CEF0-426B-8964-53C3656C89F3}" type="parTrans" cxnId="{99273DE5-500A-4B0B-9939-59AB4DB308D8}">
      <dgm:prSet/>
      <dgm:spPr/>
      <dgm:t>
        <a:bodyPr/>
        <a:lstStyle/>
        <a:p>
          <a:endParaRPr lang="en-US"/>
        </a:p>
      </dgm:t>
    </dgm:pt>
    <dgm:pt modelId="{60124F23-BE75-40E7-9818-B376EB4870E4}" type="sibTrans" cxnId="{99273DE5-500A-4B0B-9939-59AB4DB308D8}">
      <dgm:prSet/>
      <dgm:spPr/>
      <dgm:t>
        <a:bodyPr/>
        <a:lstStyle/>
        <a:p>
          <a:endParaRPr lang="en-US"/>
        </a:p>
      </dgm:t>
    </dgm:pt>
    <dgm:pt modelId="{257A2929-17D6-4A07-8154-5F858239B093}">
      <dgm:prSet phldrT="[Text]" custT="1"/>
      <dgm:spPr/>
      <dgm:t>
        <a:bodyPr/>
        <a:lstStyle/>
        <a:p>
          <a:pPr algn="l"/>
          <a:r>
            <a:rPr lang="en-GB" sz="2400" noProof="0" dirty="0"/>
            <a:t>Transfer to another pension scheme</a:t>
          </a:r>
        </a:p>
      </dgm:t>
    </dgm:pt>
    <dgm:pt modelId="{1F27CD7A-E10B-46A9-9F33-CA62B3C06112}" type="parTrans" cxnId="{C5A4CD42-C2F1-48D3-9969-45704C760FF2}">
      <dgm:prSet/>
      <dgm:spPr/>
      <dgm:t>
        <a:bodyPr/>
        <a:lstStyle/>
        <a:p>
          <a:endParaRPr lang="en-GB"/>
        </a:p>
      </dgm:t>
    </dgm:pt>
    <dgm:pt modelId="{1D344523-2323-429B-A75E-09FBEF384FED}" type="sibTrans" cxnId="{C5A4CD42-C2F1-48D3-9969-45704C760FF2}">
      <dgm:prSet/>
      <dgm:spPr/>
      <dgm:t>
        <a:bodyPr/>
        <a:lstStyle/>
        <a:p>
          <a:endParaRPr lang="en-GB"/>
        </a:p>
      </dgm:t>
    </dgm:pt>
    <dgm:pt modelId="{3D99120A-8D9F-4174-9355-7A5B6B7C8F3B}">
      <dgm:prSet phldrT="[Text]" custT="1"/>
      <dgm:spPr/>
      <dgm:t>
        <a:bodyPr/>
        <a:lstStyle/>
        <a:p>
          <a:r>
            <a:rPr lang="en-GB" sz="2400" noProof="0" dirty="0"/>
            <a:t>End of contract before the age of 67</a:t>
          </a:r>
        </a:p>
      </dgm:t>
    </dgm:pt>
    <dgm:pt modelId="{8F5B8513-8729-46EB-9E5A-06534AF2A229}" type="parTrans" cxnId="{CA677C68-16A4-46C4-BE77-FD444FB3A024}">
      <dgm:prSet/>
      <dgm:spPr/>
      <dgm:t>
        <a:bodyPr/>
        <a:lstStyle/>
        <a:p>
          <a:endParaRPr lang="en-GB"/>
        </a:p>
      </dgm:t>
    </dgm:pt>
    <dgm:pt modelId="{D367FD7A-E663-4573-8BD4-BA8A9348BE84}" type="sibTrans" cxnId="{CA677C68-16A4-46C4-BE77-FD444FB3A024}">
      <dgm:prSet/>
      <dgm:spPr/>
      <dgm:t>
        <a:bodyPr/>
        <a:lstStyle/>
        <a:p>
          <a:endParaRPr lang="en-GB"/>
        </a:p>
      </dgm:t>
    </dgm:pt>
    <dgm:pt modelId="{50A31D3B-6017-4061-AFF0-549171DD15F0}">
      <dgm:prSet phldrT="[Text]" custT="1"/>
      <dgm:spPr/>
      <dgm:t>
        <a:bodyPr/>
        <a:lstStyle/>
        <a:p>
          <a:r>
            <a:rPr lang="en-GB" sz="2400" noProof="0" dirty="0"/>
            <a:t>Possibility to postpone your decision for up to 12 months</a:t>
          </a:r>
        </a:p>
      </dgm:t>
    </dgm:pt>
    <dgm:pt modelId="{773F465D-23E3-44FF-8CEB-0065E031CBFD}" type="parTrans" cxnId="{02EC875C-2AAF-425E-856C-C76B32800D9D}">
      <dgm:prSet/>
      <dgm:spPr/>
    </dgm:pt>
    <dgm:pt modelId="{B26D063A-C6CC-48ED-9926-1B2E5F482CD4}" type="sibTrans" cxnId="{02EC875C-2AAF-425E-856C-C76B32800D9D}">
      <dgm:prSet/>
      <dgm:spPr/>
    </dgm:pt>
    <dgm:pt modelId="{65712E53-6C68-49A4-A2FA-E68FAC179757}" type="pres">
      <dgm:prSet presAssocID="{A4945C7D-DDEE-4761-92BD-1C769389A822}" presName="Name0" presStyleCnt="0">
        <dgm:presLayoutVars>
          <dgm:dir/>
          <dgm:animLvl val="lvl"/>
          <dgm:resizeHandles val="exact"/>
        </dgm:presLayoutVars>
      </dgm:prSet>
      <dgm:spPr/>
    </dgm:pt>
    <dgm:pt modelId="{F797C866-E2AC-4220-8FC3-761ECB31F6F0}" type="pres">
      <dgm:prSet presAssocID="{26F14825-F2DC-417E-BA9E-7598CEC6B67A}" presName="composite" presStyleCnt="0"/>
      <dgm:spPr/>
    </dgm:pt>
    <dgm:pt modelId="{BB5E8229-EBF9-4852-9549-26478D365895}" type="pres">
      <dgm:prSet presAssocID="{26F14825-F2DC-417E-BA9E-7598CEC6B67A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A04EC47E-4C44-4D06-B7A4-5342259C332B}" type="pres">
      <dgm:prSet presAssocID="{26F14825-F2DC-417E-BA9E-7598CEC6B67A}" presName="desTx" presStyleLbl="alignAccFollowNode1" presStyleIdx="0" presStyleCnt="3">
        <dgm:presLayoutVars>
          <dgm:bulletEnabled val="1"/>
        </dgm:presLayoutVars>
      </dgm:prSet>
      <dgm:spPr/>
    </dgm:pt>
    <dgm:pt modelId="{E1FFD465-AF65-42DB-ABD2-41FAC7A6FEE8}" type="pres">
      <dgm:prSet presAssocID="{044FA3EF-99BA-4138-811D-D99EE6C1DC88}" presName="space" presStyleCnt="0"/>
      <dgm:spPr/>
    </dgm:pt>
    <dgm:pt modelId="{64212AE7-A014-43BB-8C8C-4AB2AFDE333B}" type="pres">
      <dgm:prSet presAssocID="{D23D38E3-E35B-4E6F-B383-6092C94DFA5B}" presName="composite" presStyleCnt="0"/>
      <dgm:spPr/>
    </dgm:pt>
    <dgm:pt modelId="{84D80CD7-197C-466E-A38A-9927B23F7925}" type="pres">
      <dgm:prSet presAssocID="{D23D38E3-E35B-4E6F-B383-6092C94DFA5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028EC18-59CE-4535-9978-47680AF9B639}" type="pres">
      <dgm:prSet presAssocID="{D23D38E3-E35B-4E6F-B383-6092C94DFA5B}" presName="desTx" presStyleLbl="alignAccFollowNode1" presStyleIdx="1" presStyleCnt="3">
        <dgm:presLayoutVars>
          <dgm:bulletEnabled val="1"/>
        </dgm:presLayoutVars>
      </dgm:prSet>
      <dgm:spPr/>
    </dgm:pt>
    <dgm:pt modelId="{1E661880-5132-4CBA-9051-AD2CCAF9D711}" type="pres">
      <dgm:prSet presAssocID="{B901ABCA-0578-447D-B1FA-6D3C0E28A3AE}" presName="space" presStyleCnt="0"/>
      <dgm:spPr/>
    </dgm:pt>
    <dgm:pt modelId="{A1CF6F28-1C5A-4C70-B84D-862CE30692B6}" type="pres">
      <dgm:prSet presAssocID="{72EACAE5-7093-4B98-BD03-EAB309A8750B}" presName="composite" presStyleCnt="0"/>
      <dgm:spPr/>
    </dgm:pt>
    <dgm:pt modelId="{03C11F54-3D21-411A-A56B-FA31575ADAD4}" type="pres">
      <dgm:prSet presAssocID="{72EACAE5-7093-4B98-BD03-EAB309A8750B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7C549C5B-1CCC-4FB4-B134-CE9398BA2403}" type="pres">
      <dgm:prSet presAssocID="{72EACAE5-7093-4B98-BD03-EAB309A8750B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524A005-DAE8-4411-AFB9-6B9614CD3FD2}" type="presOf" srcId="{50A31D3B-6017-4061-AFF0-549171DD15F0}" destId="{7C549C5B-1CCC-4FB4-B134-CE9398BA2403}" srcOrd="0" destOrd="1" presId="urn:microsoft.com/office/officeart/2005/8/layout/hList1"/>
    <dgm:cxn modelId="{188B550D-AB10-4A53-A494-3885424A92C5}" type="presOf" srcId="{257A2929-17D6-4A07-8154-5F858239B093}" destId="{A04EC47E-4C44-4D06-B7A4-5342259C332B}" srcOrd="0" destOrd="1" presId="urn:microsoft.com/office/officeart/2005/8/layout/hList1"/>
    <dgm:cxn modelId="{1E942B15-138F-4C4D-93BD-D7CA9002188A}" srcId="{72EACAE5-7093-4B98-BD03-EAB309A8750B}" destId="{3DEB4742-A4F5-490D-9A11-447458A98280}" srcOrd="0" destOrd="0" parTransId="{3A35D11B-B6A1-4F77-8F42-BEF4AA1FDC10}" sibTransId="{CADA18A3-9E4D-4845-896B-66CB782385F4}"/>
    <dgm:cxn modelId="{99436F16-2BAD-4B63-A020-F64D8DDFE865}" srcId="{26F14825-F2DC-417E-BA9E-7598CEC6B67A}" destId="{23C13B03-4862-4CD8-86EF-CD990FE6B97E}" srcOrd="2" destOrd="0" parTransId="{D4B769FD-8301-43B6-811B-7FCF3A6CA84B}" sibTransId="{5C4E023F-16B3-4962-BD90-84B3C6F84C8C}"/>
    <dgm:cxn modelId="{A03EBF1E-7652-4005-8A7B-9BE26BC0DC77}" type="presOf" srcId="{3DEB4742-A4F5-490D-9A11-447458A98280}" destId="{7C549C5B-1CCC-4FB4-B134-CE9398BA2403}" srcOrd="0" destOrd="0" presId="urn:microsoft.com/office/officeart/2005/8/layout/hList1"/>
    <dgm:cxn modelId="{B94F5B2E-0629-44E4-8BFE-0879D24A77CF}" type="presOf" srcId="{C95DA31F-CF23-4611-854F-BC0EC69A07CD}" destId="{A04EC47E-4C44-4D06-B7A4-5342259C332B}" srcOrd="0" destOrd="0" presId="urn:microsoft.com/office/officeart/2005/8/layout/hList1"/>
    <dgm:cxn modelId="{10BB5237-B34F-4D70-BB81-2A8E74DEB463}" type="presOf" srcId="{18093B92-6C12-4CB8-B3F0-E2EE7A4752D5}" destId="{A04EC47E-4C44-4D06-B7A4-5342259C332B}" srcOrd="0" destOrd="3" presId="urn:microsoft.com/office/officeart/2005/8/layout/hList1"/>
    <dgm:cxn modelId="{1FF6233B-F4C2-4900-9CF4-160F342292B4}" type="presOf" srcId="{72EACAE5-7093-4B98-BD03-EAB309A8750B}" destId="{03C11F54-3D21-411A-A56B-FA31575ADAD4}" srcOrd="0" destOrd="0" presId="urn:microsoft.com/office/officeart/2005/8/layout/hList1"/>
    <dgm:cxn modelId="{02EC875C-2AAF-425E-856C-C76B32800D9D}" srcId="{72EACAE5-7093-4B98-BD03-EAB309A8750B}" destId="{50A31D3B-6017-4061-AFF0-549171DD15F0}" srcOrd="1" destOrd="0" parTransId="{773F465D-23E3-44FF-8CEB-0065E031CBFD}" sibTransId="{B26D063A-C6CC-48ED-9926-1B2E5F482CD4}"/>
    <dgm:cxn modelId="{C5A4CD42-C2F1-48D3-9969-45704C760FF2}" srcId="{26F14825-F2DC-417E-BA9E-7598CEC6B67A}" destId="{257A2929-17D6-4A07-8154-5F858239B093}" srcOrd="1" destOrd="0" parTransId="{1F27CD7A-E10B-46A9-9F33-CA62B3C06112}" sibTransId="{1D344523-2323-429B-A75E-09FBEF384FED}"/>
    <dgm:cxn modelId="{D66F7166-E410-45AC-9C1D-9200E44AFCF3}" type="presOf" srcId="{05FAAAFD-18A3-4980-91B3-3B7D3A12DD6D}" destId="{F028EC18-59CE-4535-9978-47680AF9B639}" srcOrd="0" destOrd="0" presId="urn:microsoft.com/office/officeart/2005/8/layout/hList1"/>
    <dgm:cxn modelId="{CA677C68-16A4-46C4-BE77-FD444FB3A024}" srcId="{D23D38E3-E35B-4E6F-B383-6092C94DFA5B}" destId="{3D99120A-8D9F-4174-9355-7A5B6B7C8F3B}" srcOrd="1" destOrd="0" parTransId="{8F5B8513-8729-46EB-9E5A-06534AF2A229}" sibTransId="{D367FD7A-E663-4573-8BD4-BA8A9348BE84}"/>
    <dgm:cxn modelId="{5089F46D-F672-4922-93B9-13BD62B5BA5F}" type="presOf" srcId="{26F14825-F2DC-417E-BA9E-7598CEC6B67A}" destId="{BB5E8229-EBF9-4852-9549-26478D365895}" srcOrd="0" destOrd="0" presId="urn:microsoft.com/office/officeart/2005/8/layout/hList1"/>
    <dgm:cxn modelId="{64E3BE59-009B-431E-B463-2621BBA725E4}" type="presOf" srcId="{23C13B03-4862-4CD8-86EF-CD990FE6B97E}" destId="{A04EC47E-4C44-4D06-B7A4-5342259C332B}" srcOrd="0" destOrd="2" presId="urn:microsoft.com/office/officeart/2005/8/layout/hList1"/>
    <dgm:cxn modelId="{6685318F-5FEE-4CED-BBC6-C28A4ED928D7}" srcId="{26F14825-F2DC-417E-BA9E-7598CEC6B67A}" destId="{C95DA31F-CF23-4611-854F-BC0EC69A07CD}" srcOrd="0" destOrd="0" parTransId="{59D19404-13B4-4C88-921C-D5F194C0FACF}" sibTransId="{1B6AC662-8EBA-4DB9-B1C9-CF7EF3A1FDBA}"/>
    <dgm:cxn modelId="{2A263696-D19B-4635-8F89-E25E775AB70D}" srcId="{A4945C7D-DDEE-4761-92BD-1C769389A822}" destId="{D23D38E3-E35B-4E6F-B383-6092C94DFA5B}" srcOrd="1" destOrd="0" parTransId="{CE248C97-E152-4AF1-9D11-DB5084657317}" sibTransId="{B901ABCA-0578-447D-B1FA-6D3C0E28A3AE}"/>
    <dgm:cxn modelId="{26395796-265C-43A3-8F86-1AF092F6D854}" type="presOf" srcId="{3D99120A-8D9F-4174-9355-7A5B6B7C8F3B}" destId="{F028EC18-59CE-4535-9978-47680AF9B639}" srcOrd="0" destOrd="1" presId="urn:microsoft.com/office/officeart/2005/8/layout/hList1"/>
    <dgm:cxn modelId="{B6709EAB-8186-48A5-9297-4E02011841B4}" type="presOf" srcId="{A4945C7D-DDEE-4761-92BD-1C769389A822}" destId="{65712E53-6C68-49A4-A2FA-E68FAC179757}" srcOrd="0" destOrd="0" presId="urn:microsoft.com/office/officeart/2005/8/layout/hList1"/>
    <dgm:cxn modelId="{252271C2-1ACA-42FC-8741-A0F16F183063}" type="presOf" srcId="{033EEFF5-BE17-410C-8ADE-136218CFAE1A}" destId="{F028EC18-59CE-4535-9978-47680AF9B639}" srcOrd="0" destOrd="2" presId="urn:microsoft.com/office/officeart/2005/8/layout/hList1"/>
    <dgm:cxn modelId="{68062FCC-14B1-4E87-9873-F50939C165CF}" type="presOf" srcId="{44F922E9-25EE-4309-87C6-99EA7DEBA84C}" destId="{F028EC18-59CE-4535-9978-47680AF9B639}" srcOrd="0" destOrd="3" presId="urn:microsoft.com/office/officeart/2005/8/layout/hList1"/>
    <dgm:cxn modelId="{C50837CC-E5BF-4A27-B9D1-D74AAD4A08DB}" srcId="{A4945C7D-DDEE-4761-92BD-1C769389A822}" destId="{72EACAE5-7093-4B98-BD03-EAB309A8750B}" srcOrd="2" destOrd="0" parTransId="{F959FA7D-2B62-4D0B-A479-5AA876893A05}" sibTransId="{60319531-D42F-4F30-9A5C-42990C3541D2}"/>
    <dgm:cxn modelId="{8A70DDD3-53C5-4CE8-856E-9E47F4B55976}" type="presOf" srcId="{D23D38E3-E35B-4E6F-B383-6092C94DFA5B}" destId="{84D80CD7-197C-466E-A38A-9927B23F7925}" srcOrd="0" destOrd="0" presId="urn:microsoft.com/office/officeart/2005/8/layout/hList1"/>
    <dgm:cxn modelId="{CCFF8DD8-1BE0-4DBC-A416-3A5D074E5CD9}" srcId="{D23D38E3-E35B-4E6F-B383-6092C94DFA5B}" destId="{05FAAAFD-18A3-4980-91B3-3B7D3A12DD6D}" srcOrd="0" destOrd="0" parTransId="{915D9DB6-FABC-499A-9FCC-80EA5A9F222F}" sibTransId="{0A19B51D-C888-4262-B05A-DF55DD63AB78}"/>
    <dgm:cxn modelId="{47B7DADC-E595-4D9E-BBB5-DB9A25DD67EB}" srcId="{D23D38E3-E35B-4E6F-B383-6092C94DFA5B}" destId="{44F922E9-25EE-4309-87C6-99EA7DEBA84C}" srcOrd="3" destOrd="0" parTransId="{B8308CAF-CE70-430A-A1E0-E9D936BC2947}" sibTransId="{BAAF7210-811A-425B-BF04-FBF18B4FF37C}"/>
    <dgm:cxn modelId="{99273DE5-500A-4B0B-9939-59AB4DB308D8}" srcId="{26F14825-F2DC-417E-BA9E-7598CEC6B67A}" destId="{18093B92-6C12-4CB8-B3F0-E2EE7A4752D5}" srcOrd="3" destOrd="0" parTransId="{BFF5366B-CEF0-426B-8964-53C3656C89F3}" sibTransId="{60124F23-BE75-40E7-9818-B376EB4870E4}"/>
    <dgm:cxn modelId="{0E0177EC-FEF4-4185-959B-2C883E489302}" srcId="{D23D38E3-E35B-4E6F-B383-6092C94DFA5B}" destId="{033EEFF5-BE17-410C-8ADE-136218CFAE1A}" srcOrd="2" destOrd="0" parTransId="{607EF7A2-75A0-48AF-9289-314E92389BE7}" sibTransId="{93BE5588-7E97-4FD4-99ED-7775F39F4DDF}"/>
    <dgm:cxn modelId="{1DF1E6FF-E104-4701-8B77-0EC520D1C345}" srcId="{A4945C7D-DDEE-4761-92BD-1C769389A822}" destId="{26F14825-F2DC-417E-BA9E-7598CEC6B67A}" srcOrd="0" destOrd="0" parTransId="{ED3C8F78-99E5-4FBE-B2E3-45E503480CFD}" sibTransId="{044FA3EF-99BA-4138-811D-D99EE6C1DC88}"/>
    <dgm:cxn modelId="{C1D8761C-9461-4146-9853-6A72D0DB8B5A}" type="presParOf" srcId="{65712E53-6C68-49A4-A2FA-E68FAC179757}" destId="{F797C866-E2AC-4220-8FC3-761ECB31F6F0}" srcOrd="0" destOrd="0" presId="urn:microsoft.com/office/officeart/2005/8/layout/hList1"/>
    <dgm:cxn modelId="{AF7B858B-3DE4-4E78-BDE8-26E4B1E9C7A2}" type="presParOf" srcId="{F797C866-E2AC-4220-8FC3-761ECB31F6F0}" destId="{BB5E8229-EBF9-4852-9549-26478D365895}" srcOrd="0" destOrd="0" presId="urn:microsoft.com/office/officeart/2005/8/layout/hList1"/>
    <dgm:cxn modelId="{2492D4A5-153C-4297-9EB7-727D9EC24BE1}" type="presParOf" srcId="{F797C866-E2AC-4220-8FC3-761ECB31F6F0}" destId="{A04EC47E-4C44-4D06-B7A4-5342259C332B}" srcOrd="1" destOrd="0" presId="urn:microsoft.com/office/officeart/2005/8/layout/hList1"/>
    <dgm:cxn modelId="{9E2605C6-F8EF-4993-A1F8-95E28C8E6A66}" type="presParOf" srcId="{65712E53-6C68-49A4-A2FA-E68FAC179757}" destId="{E1FFD465-AF65-42DB-ABD2-41FAC7A6FEE8}" srcOrd="1" destOrd="0" presId="urn:microsoft.com/office/officeart/2005/8/layout/hList1"/>
    <dgm:cxn modelId="{CB39CDE7-014C-4458-B107-9F18D949BB2B}" type="presParOf" srcId="{65712E53-6C68-49A4-A2FA-E68FAC179757}" destId="{64212AE7-A014-43BB-8C8C-4AB2AFDE333B}" srcOrd="2" destOrd="0" presId="urn:microsoft.com/office/officeart/2005/8/layout/hList1"/>
    <dgm:cxn modelId="{586189FF-0696-4194-97CB-07EB63C686D2}" type="presParOf" srcId="{64212AE7-A014-43BB-8C8C-4AB2AFDE333B}" destId="{84D80CD7-197C-466E-A38A-9927B23F7925}" srcOrd="0" destOrd="0" presId="urn:microsoft.com/office/officeart/2005/8/layout/hList1"/>
    <dgm:cxn modelId="{B3B48AEC-EDC9-4191-A2C3-3466170BF30E}" type="presParOf" srcId="{64212AE7-A014-43BB-8C8C-4AB2AFDE333B}" destId="{F028EC18-59CE-4535-9978-47680AF9B639}" srcOrd="1" destOrd="0" presId="urn:microsoft.com/office/officeart/2005/8/layout/hList1"/>
    <dgm:cxn modelId="{FA3645DE-7C58-44B1-AE48-699A2AE4AD36}" type="presParOf" srcId="{65712E53-6C68-49A4-A2FA-E68FAC179757}" destId="{1E661880-5132-4CBA-9051-AD2CCAF9D711}" srcOrd="3" destOrd="0" presId="urn:microsoft.com/office/officeart/2005/8/layout/hList1"/>
    <dgm:cxn modelId="{F46E2780-965B-4E36-86BE-1A7AE54563BF}" type="presParOf" srcId="{65712E53-6C68-49A4-A2FA-E68FAC179757}" destId="{A1CF6F28-1C5A-4C70-B84D-862CE30692B6}" srcOrd="4" destOrd="0" presId="urn:microsoft.com/office/officeart/2005/8/layout/hList1"/>
    <dgm:cxn modelId="{ED45C2DB-9BEE-49F8-9532-60A34C02A8B9}" type="presParOf" srcId="{A1CF6F28-1C5A-4C70-B84D-862CE30692B6}" destId="{03C11F54-3D21-411A-A56B-FA31575ADAD4}" srcOrd="0" destOrd="0" presId="urn:microsoft.com/office/officeart/2005/8/layout/hList1"/>
    <dgm:cxn modelId="{C2A0CAC9-A677-4CE8-9F24-22ACA0AA51D3}" type="presParOf" srcId="{A1CF6F28-1C5A-4C70-B84D-862CE30692B6}" destId="{7C549C5B-1CCC-4FB4-B134-CE9398BA240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690535-39AB-40C2-812D-9147B2A48B7A}">
      <dsp:nvSpPr>
        <dsp:cNvPr id="0" name=""/>
        <dsp:cNvSpPr/>
      </dsp:nvSpPr>
      <dsp:spPr>
        <a:xfrm>
          <a:off x="0" y="0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F90B6F-2500-4153-AB39-DEFFD08F482A}">
      <dsp:nvSpPr>
        <dsp:cNvPr id="0" name=""/>
        <dsp:cNvSpPr/>
      </dsp:nvSpPr>
      <dsp:spPr>
        <a:xfrm>
          <a:off x="0" y="0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/>
            <a:t>The purpose of the CERN Pension Fund</a:t>
          </a:r>
          <a:endParaRPr lang="en-GB" sz="1700" kern="1200" dirty="0"/>
        </a:p>
      </dsp:txBody>
      <dsp:txXfrm>
        <a:off x="0" y="0"/>
        <a:ext cx="9347429" cy="627279"/>
      </dsp:txXfrm>
    </dsp:sp>
    <dsp:sp modelId="{C6B00E6A-BCC1-4B56-8923-42EBAD1633E1}">
      <dsp:nvSpPr>
        <dsp:cNvPr id="0" name=""/>
        <dsp:cNvSpPr/>
      </dsp:nvSpPr>
      <dsp:spPr>
        <a:xfrm>
          <a:off x="0" y="62727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477D3D-6A26-4CB1-BCA7-2E796C0890F8}">
      <dsp:nvSpPr>
        <dsp:cNvPr id="0" name=""/>
        <dsp:cNvSpPr/>
      </dsp:nvSpPr>
      <dsp:spPr>
        <a:xfrm>
          <a:off x="0" y="62727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How your membership works</a:t>
          </a:r>
        </a:p>
      </dsp:txBody>
      <dsp:txXfrm>
        <a:off x="0" y="627279"/>
        <a:ext cx="9347429" cy="627279"/>
      </dsp:txXfrm>
    </dsp:sp>
    <dsp:sp modelId="{62456CC6-A8F3-4369-B8C5-666D3701564B}">
      <dsp:nvSpPr>
        <dsp:cNvPr id="0" name=""/>
        <dsp:cNvSpPr/>
      </dsp:nvSpPr>
      <dsp:spPr>
        <a:xfrm>
          <a:off x="0" y="125455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60F41B-3A94-432A-878D-DBECAAE0F640}">
      <dsp:nvSpPr>
        <dsp:cNvPr id="0" name=""/>
        <dsp:cNvSpPr/>
      </dsp:nvSpPr>
      <dsp:spPr>
        <a:xfrm>
          <a:off x="0" y="125455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What communication will you receive from the Fund</a:t>
          </a:r>
        </a:p>
      </dsp:txBody>
      <dsp:txXfrm>
        <a:off x="0" y="1254559"/>
        <a:ext cx="9347429" cy="627279"/>
      </dsp:txXfrm>
    </dsp:sp>
    <dsp:sp modelId="{1FDDA26B-F129-4CE7-B3A3-BA063AE7F13B}">
      <dsp:nvSpPr>
        <dsp:cNvPr id="0" name=""/>
        <dsp:cNvSpPr/>
      </dsp:nvSpPr>
      <dsp:spPr>
        <a:xfrm>
          <a:off x="0" y="188183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AD72D4-A0E6-4710-BFCD-B4F2549FE017}">
      <dsp:nvSpPr>
        <dsp:cNvPr id="0" name=""/>
        <dsp:cNvSpPr/>
      </dsp:nvSpPr>
      <dsp:spPr>
        <a:xfrm>
          <a:off x="0" y="188183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/>
            <a:t>Transfers from other schemes</a:t>
          </a:r>
          <a:endParaRPr lang="en-GB" sz="1700" kern="1200" dirty="0"/>
        </a:p>
      </dsp:txBody>
      <dsp:txXfrm>
        <a:off x="0" y="1881839"/>
        <a:ext cx="9347429" cy="627279"/>
      </dsp:txXfrm>
    </dsp:sp>
    <dsp:sp modelId="{880FF98A-0685-4B03-ABBD-D85F67C6A433}">
      <dsp:nvSpPr>
        <dsp:cNvPr id="0" name=""/>
        <dsp:cNvSpPr/>
      </dsp:nvSpPr>
      <dsp:spPr>
        <a:xfrm>
          <a:off x="0" y="250911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2E8F3F-9140-436E-A237-143D7BF4D63D}">
      <dsp:nvSpPr>
        <dsp:cNvPr id="0" name=""/>
        <dsp:cNvSpPr/>
      </dsp:nvSpPr>
      <dsp:spPr>
        <a:xfrm>
          <a:off x="0" y="250911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/>
            <a:t>End of contract options</a:t>
          </a:r>
          <a:endParaRPr lang="en-GB" sz="1700" kern="1200" dirty="0"/>
        </a:p>
      </dsp:txBody>
      <dsp:txXfrm>
        <a:off x="0" y="2509119"/>
        <a:ext cx="9347429" cy="627279"/>
      </dsp:txXfrm>
    </dsp:sp>
    <dsp:sp modelId="{C1501C10-775D-416E-B413-FB27212CB848}">
      <dsp:nvSpPr>
        <dsp:cNvPr id="0" name=""/>
        <dsp:cNvSpPr/>
      </dsp:nvSpPr>
      <dsp:spPr>
        <a:xfrm>
          <a:off x="0" y="313639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624FC5-FE3E-4C47-8023-60D79E50687F}">
      <dsp:nvSpPr>
        <dsp:cNvPr id="0" name=""/>
        <dsp:cNvSpPr/>
      </dsp:nvSpPr>
      <dsp:spPr>
        <a:xfrm>
          <a:off x="0" y="313639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kern="1200" dirty="0"/>
            <a:t>Member and member’s family benefits</a:t>
          </a:r>
          <a:endParaRPr lang="en-GB" sz="1700" kern="1200" dirty="0"/>
        </a:p>
      </dsp:txBody>
      <dsp:txXfrm>
        <a:off x="0" y="3136399"/>
        <a:ext cx="9347429" cy="627279"/>
      </dsp:txXfrm>
    </dsp:sp>
    <dsp:sp modelId="{4EE179D3-8C5E-4BD2-A6CC-59325603B680}">
      <dsp:nvSpPr>
        <dsp:cNvPr id="0" name=""/>
        <dsp:cNvSpPr/>
      </dsp:nvSpPr>
      <dsp:spPr>
        <a:xfrm>
          <a:off x="0" y="376367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0DB704-3BE9-45A4-A5F1-DA1A95014A2E}">
      <dsp:nvSpPr>
        <dsp:cNvPr id="0" name=""/>
        <dsp:cNvSpPr/>
      </dsp:nvSpPr>
      <dsp:spPr>
        <a:xfrm>
          <a:off x="0" y="376367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Find out more about the Pension Fund</a:t>
          </a:r>
        </a:p>
      </dsp:txBody>
      <dsp:txXfrm>
        <a:off x="0" y="3763679"/>
        <a:ext cx="9347429" cy="627279"/>
      </dsp:txXfrm>
    </dsp:sp>
    <dsp:sp modelId="{D9780BD5-3DC2-452E-8059-30CC57E3295C}">
      <dsp:nvSpPr>
        <dsp:cNvPr id="0" name=""/>
        <dsp:cNvSpPr/>
      </dsp:nvSpPr>
      <dsp:spPr>
        <a:xfrm>
          <a:off x="0" y="4390959"/>
          <a:ext cx="934742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2F8253-422B-44F8-84F2-2CE2C4BBACAA}">
      <dsp:nvSpPr>
        <dsp:cNvPr id="0" name=""/>
        <dsp:cNvSpPr/>
      </dsp:nvSpPr>
      <dsp:spPr>
        <a:xfrm>
          <a:off x="0" y="4390959"/>
          <a:ext cx="9347429" cy="6272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marL="0" lvl="0" indent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Benefits Service</a:t>
          </a:r>
        </a:p>
      </dsp:txBody>
      <dsp:txXfrm>
        <a:off x="0" y="4390959"/>
        <a:ext cx="9347429" cy="62727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A3DE2C-C928-4B6B-A708-F9B6E8FBAEA8}">
      <dsp:nvSpPr>
        <dsp:cNvPr id="0" name=""/>
        <dsp:cNvSpPr/>
      </dsp:nvSpPr>
      <dsp:spPr>
        <a:xfrm>
          <a:off x="1370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/>
            <a:t>CERN Pension Fund</a:t>
          </a:r>
        </a:p>
      </dsp:txBody>
      <dsp:txXfrm>
        <a:off x="1370" y="0"/>
        <a:ext cx="3563120" cy="1009768"/>
      </dsp:txXfrm>
    </dsp:sp>
    <dsp:sp modelId="{024E08D6-B747-45A0-BAF0-F9EF7A3A89F8}">
      <dsp:nvSpPr>
        <dsp:cNvPr id="0" name=""/>
        <dsp:cNvSpPr/>
      </dsp:nvSpPr>
      <dsp:spPr>
        <a:xfrm>
          <a:off x="357682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As an international organisation, CERN and ESO operate their own social security system, including a pension scheme, the CERN Pension Fund</a:t>
          </a:r>
        </a:p>
      </dsp:txBody>
      <dsp:txXfrm>
        <a:off x="421761" y="1073847"/>
        <a:ext cx="2722338" cy="2059673"/>
      </dsp:txXfrm>
    </dsp:sp>
    <dsp:sp modelId="{B3339A92-F396-4AC3-B472-A7099470A484}">
      <dsp:nvSpPr>
        <dsp:cNvPr id="0" name=""/>
        <dsp:cNvSpPr/>
      </dsp:nvSpPr>
      <dsp:spPr>
        <a:xfrm>
          <a:off x="3831724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/>
            <a:t>Defined benefits</a:t>
          </a:r>
          <a:endParaRPr lang="en-GB" sz="3000" kern="1200" dirty="0"/>
        </a:p>
      </dsp:txBody>
      <dsp:txXfrm>
        <a:off x="3831724" y="0"/>
        <a:ext cx="3563120" cy="1009768"/>
      </dsp:txXfrm>
    </dsp:sp>
    <dsp:sp modelId="{CE15D6B5-A608-4846-A02D-9D4C781AEFF8}">
      <dsp:nvSpPr>
        <dsp:cNvPr id="0" name=""/>
        <dsp:cNvSpPr/>
      </dsp:nvSpPr>
      <dsp:spPr>
        <a:xfrm>
          <a:off x="4188036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Benefits paid are based on your reference salary</a:t>
          </a:r>
        </a:p>
      </dsp:txBody>
      <dsp:txXfrm>
        <a:off x="4252115" y="1073847"/>
        <a:ext cx="2722338" cy="2059673"/>
      </dsp:txXfrm>
    </dsp:sp>
    <dsp:sp modelId="{63436C16-1DA3-48AC-B817-5CBE0C474FE3}">
      <dsp:nvSpPr>
        <dsp:cNvPr id="0" name=""/>
        <dsp:cNvSpPr/>
      </dsp:nvSpPr>
      <dsp:spPr>
        <a:xfrm>
          <a:off x="7662078" y="0"/>
          <a:ext cx="3563120" cy="336589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000" kern="1200" dirty="0"/>
            <a:t>A solidarity scheme</a:t>
          </a:r>
        </a:p>
      </dsp:txBody>
      <dsp:txXfrm>
        <a:off x="7662078" y="0"/>
        <a:ext cx="3563120" cy="1009768"/>
      </dsp:txXfrm>
    </dsp:sp>
    <dsp:sp modelId="{B67B6282-9AFA-4ACD-B1AC-AEECBDC0E6AD}">
      <dsp:nvSpPr>
        <dsp:cNvPr id="0" name=""/>
        <dsp:cNvSpPr/>
      </dsp:nvSpPr>
      <dsp:spPr>
        <a:xfrm>
          <a:off x="8018390" y="1009768"/>
          <a:ext cx="2850496" cy="218783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No member has an individual balance, and all benefits are paid from a common fund</a:t>
          </a:r>
        </a:p>
      </dsp:txBody>
      <dsp:txXfrm>
        <a:off x="8082469" y="1073847"/>
        <a:ext cx="2722338" cy="20596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963CEB-9060-4838-A323-CDF8E7446FE7}">
      <dsp:nvSpPr>
        <dsp:cNvPr id="0" name=""/>
        <dsp:cNvSpPr/>
      </dsp:nvSpPr>
      <dsp:spPr>
        <a:xfrm>
          <a:off x="0" y="5181963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6BFD2C-8D03-44B4-BC0E-90E3F7D5F77A}">
      <dsp:nvSpPr>
        <dsp:cNvPr id="0" name=""/>
        <dsp:cNvSpPr/>
      </dsp:nvSpPr>
      <dsp:spPr>
        <a:xfrm>
          <a:off x="0" y="4136339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29AA9F-1A33-4410-9B26-8C72FC08E74F}">
      <dsp:nvSpPr>
        <dsp:cNvPr id="0" name=""/>
        <dsp:cNvSpPr/>
      </dsp:nvSpPr>
      <dsp:spPr>
        <a:xfrm>
          <a:off x="0" y="3090715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E49654-D82B-4399-872C-55F66E49A89F}">
      <dsp:nvSpPr>
        <dsp:cNvPr id="0" name=""/>
        <dsp:cNvSpPr/>
      </dsp:nvSpPr>
      <dsp:spPr>
        <a:xfrm>
          <a:off x="0" y="2045091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93AD83A-702D-40EE-B7ED-3339BC14A47E}">
      <dsp:nvSpPr>
        <dsp:cNvPr id="0" name=""/>
        <dsp:cNvSpPr/>
      </dsp:nvSpPr>
      <dsp:spPr>
        <a:xfrm>
          <a:off x="0" y="999467"/>
          <a:ext cx="11197751" cy="0"/>
        </a:xfrm>
        <a:prstGeom prst="line">
          <a:avLst/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B29435-C4DF-4E19-B59A-0D02BB3FEC0B}">
      <dsp:nvSpPr>
        <dsp:cNvPr id="0" name=""/>
        <dsp:cNvSpPr/>
      </dsp:nvSpPr>
      <dsp:spPr>
        <a:xfrm>
          <a:off x="2911415" y="3634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2385" tIns="32385" rIns="32385" bIns="32385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Membership is automatic and mandatory for CERN/ESO Staff, Fellow and Graduate</a:t>
          </a:r>
        </a:p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dirty="0"/>
            <a:t>The Benefits Service is the point of contact for pension queries</a:t>
          </a:r>
        </a:p>
      </dsp:txBody>
      <dsp:txXfrm>
        <a:off x="2911415" y="3634"/>
        <a:ext cx="8286335" cy="995832"/>
      </dsp:txXfrm>
    </dsp:sp>
    <dsp:sp modelId="{10943EF9-D688-4BA2-AE1E-CBC888F3E0A2}">
      <dsp:nvSpPr>
        <dsp:cNvPr id="0" name=""/>
        <dsp:cNvSpPr/>
      </dsp:nvSpPr>
      <dsp:spPr>
        <a:xfrm>
          <a:off x="0" y="3634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Becoming a Member</a:t>
          </a:r>
        </a:p>
      </dsp:txBody>
      <dsp:txXfrm>
        <a:off x="48621" y="52255"/>
        <a:ext cx="2814173" cy="947211"/>
      </dsp:txXfrm>
    </dsp:sp>
    <dsp:sp modelId="{98CBBF8B-572D-4AEC-890C-B043E42B3D05}">
      <dsp:nvSpPr>
        <dsp:cNvPr id="0" name=""/>
        <dsp:cNvSpPr/>
      </dsp:nvSpPr>
      <dsp:spPr>
        <a:xfrm>
          <a:off x="2911415" y="1049258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Provisions apply for transfers from and to other pension funds to allow continuity of your pension during your working life </a:t>
          </a:r>
        </a:p>
      </dsp:txBody>
      <dsp:txXfrm>
        <a:off x="2911415" y="1049258"/>
        <a:ext cx="8286335" cy="995832"/>
      </dsp:txXfrm>
    </dsp:sp>
    <dsp:sp modelId="{166C2E40-7F16-4462-9826-EE91FC3BBA13}">
      <dsp:nvSpPr>
        <dsp:cNvPr id="0" name=""/>
        <dsp:cNvSpPr/>
      </dsp:nvSpPr>
      <dsp:spPr>
        <a:xfrm>
          <a:off x="0" y="1049258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1458885"/>
            <a:satOff val="1881"/>
            <a:lumOff val="-588"/>
            <a:alphaOff val="0"/>
          </a:schemeClr>
        </a:solidFill>
        <a:ln w="12700" cap="flat" cmpd="sng" algn="ctr">
          <a:solidFill>
            <a:schemeClr val="accent5">
              <a:hueOff val="-1458885"/>
              <a:satOff val="1881"/>
              <a:lumOff val="-5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800" kern="1200" dirty="0"/>
            <a:t>Transfers</a:t>
          </a:r>
          <a:endParaRPr lang="en-GB" sz="1800" kern="1200" dirty="0"/>
        </a:p>
      </dsp:txBody>
      <dsp:txXfrm>
        <a:off x="48621" y="1097879"/>
        <a:ext cx="2814173" cy="947211"/>
      </dsp:txXfrm>
    </dsp:sp>
    <dsp:sp modelId="{0B954BD6-2DF2-45B5-BEE6-4E5FE16B5683}">
      <dsp:nvSpPr>
        <dsp:cNvPr id="0" name=""/>
        <dsp:cNvSpPr/>
      </dsp:nvSpPr>
      <dsp:spPr>
        <a:xfrm>
          <a:off x="2911415" y="2094882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Accept a transfer value (non-optional below 5 years of service)</a:t>
          </a:r>
        </a:p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Become a deferred beneficiary (and take benefits later)</a:t>
          </a:r>
        </a:p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Become a beneficiary (if you reach the applicable retirement age)</a:t>
          </a:r>
        </a:p>
      </dsp:txBody>
      <dsp:txXfrm>
        <a:off x="2911415" y="2094882"/>
        <a:ext cx="8286335" cy="995832"/>
      </dsp:txXfrm>
    </dsp:sp>
    <dsp:sp modelId="{326B7DB4-7BCF-45E1-B072-C72AEF76F17A}">
      <dsp:nvSpPr>
        <dsp:cNvPr id="0" name=""/>
        <dsp:cNvSpPr/>
      </dsp:nvSpPr>
      <dsp:spPr>
        <a:xfrm>
          <a:off x="0" y="2094882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2917770"/>
            <a:satOff val="3763"/>
            <a:lumOff val="-1177"/>
            <a:alphaOff val="0"/>
          </a:schemeClr>
        </a:solidFill>
        <a:ln w="12700" cap="flat" cmpd="sng" algn="ctr">
          <a:solidFill>
            <a:schemeClr val="accent5">
              <a:hueOff val="-2917770"/>
              <a:satOff val="3763"/>
              <a:lumOff val="-1177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At the end of your contract</a:t>
          </a:r>
          <a:endParaRPr lang="en-GB" sz="1800" kern="1200" dirty="0"/>
        </a:p>
      </dsp:txBody>
      <dsp:txXfrm>
        <a:off x="48621" y="2143503"/>
        <a:ext cx="2814173" cy="947211"/>
      </dsp:txXfrm>
    </dsp:sp>
    <dsp:sp modelId="{AE47567D-8174-4037-AE35-C520FF86B5A6}">
      <dsp:nvSpPr>
        <dsp:cNvPr id="0" name=""/>
        <dsp:cNvSpPr/>
      </dsp:nvSpPr>
      <dsp:spPr>
        <a:xfrm>
          <a:off x="2911415" y="3140506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Monthly pension benefits are payable until your death</a:t>
          </a:r>
        </a:p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Benefits reviewed each year for indexation</a:t>
          </a:r>
        </a:p>
      </dsp:txBody>
      <dsp:txXfrm>
        <a:off x="2911415" y="3140506"/>
        <a:ext cx="8286335" cy="995832"/>
      </dsp:txXfrm>
    </dsp:sp>
    <dsp:sp modelId="{CBDFA34B-8B72-433B-9B8F-9469E419A5BC}">
      <dsp:nvSpPr>
        <dsp:cNvPr id="0" name=""/>
        <dsp:cNvSpPr/>
      </dsp:nvSpPr>
      <dsp:spPr>
        <a:xfrm>
          <a:off x="0" y="3140506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5">
            <a:hueOff val="-4376655"/>
            <a:satOff val="5644"/>
            <a:lumOff val="-1765"/>
            <a:alphaOff val="0"/>
          </a:schemeClr>
        </a:solidFill>
        <a:ln w="12700" cap="flat" cmpd="sng" algn="ctr">
          <a:solidFill>
            <a:schemeClr val="accent5">
              <a:hueOff val="-4376655"/>
              <a:satOff val="5644"/>
              <a:lumOff val="-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If you become a Beneficiary</a:t>
          </a:r>
        </a:p>
      </dsp:txBody>
      <dsp:txXfrm>
        <a:off x="48621" y="3189127"/>
        <a:ext cx="2814173" cy="947211"/>
      </dsp:txXfrm>
    </dsp:sp>
    <dsp:sp modelId="{C1BF0092-A082-4C49-966E-D232EDBDD4A1}">
      <dsp:nvSpPr>
        <dsp:cNvPr id="0" name=""/>
        <dsp:cNvSpPr/>
      </dsp:nvSpPr>
      <dsp:spPr>
        <a:xfrm>
          <a:off x="2911415" y="4186130"/>
          <a:ext cx="8286335" cy="995832"/>
        </a:xfrm>
        <a:prstGeom prst="rect">
          <a:avLst/>
        </a:prstGeom>
        <a:solidFill>
          <a:schemeClr val="tx2">
            <a:lumMod val="10000"/>
            <a:lumOff val="90000"/>
          </a:schemeClr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/>
            <a:t>Benefits payable to you or your survivors for eligible family scenarios</a:t>
          </a:r>
        </a:p>
      </dsp:txBody>
      <dsp:txXfrm>
        <a:off x="2911415" y="4186130"/>
        <a:ext cx="8286335" cy="995832"/>
      </dsp:txXfrm>
    </dsp:sp>
    <dsp:sp modelId="{149731C3-566A-437C-97F5-8E98268099CC}">
      <dsp:nvSpPr>
        <dsp:cNvPr id="0" name=""/>
        <dsp:cNvSpPr/>
      </dsp:nvSpPr>
      <dsp:spPr>
        <a:xfrm>
          <a:off x="0" y="4186130"/>
          <a:ext cx="2911415" cy="995832"/>
        </a:xfrm>
        <a:prstGeom prst="round2SameRect">
          <a:avLst>
            <a:gd name="adj1" fmla="val 16670"/>
            <a:gd name="adj2" fmla="val 0"/>
          </a:avLst>
        </a:prstGeom>
        <a:solidFill>
          <a:schemeClr val="accent6"/>
        </a:solidFill>
        <a:ln w="1270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kern="1200" dirty="0">
              <a:solidFill>
                <a:schemeClr val="bg1"/>
              </a:solidFill>
            </a:rPr>
            <a:t>Insurance against death or disability</a:t>
          </a:r>
        </a:p>
      </dsp:txBody>
      <dsp:txXfrm>
        <a:off x="48621" y="4234751"/>
        <a:ext cx="2814173" cy="94721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D42FA0-66A0-47C9-9B6E-FCC7E51C85AF}">
      <dsp:nvSpPr>
        <dsp:cNvPr id="0" name=""/>
        <dsp:cNvSpPr/>
      </dsp:nvSpPr>
      <dsp:spPr>
        <a:xfrm>
          <a:off x="3864" y="47952"/>
          <a:ext cx="2323799" cy="8113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700" kern="1200" noProof="0" dirty="0"/>
            <a:t>Arrival letter and factsheet</a:t>
          </a:r>
        </a:p>
      </dsp:txBody>
      <dsp:txXfrm>
        <a:off x="3864" y="47952"/>
        <a:ext cx="2323799" cy="811377"/>
      </dsp:txXfrm>
    </dsp:sp>
    <dsp:sp modelId="{4470786D-318D-48F8-8086-35C6A07D14EF}">
      <dsp:nvSpPr>
        <dsp:cNvPr id="0" name=""/>
        <dsp:cNvSpPr/>
      </dsp:nvSpPr>
      <dsp:spPr>
        <a:xfrm>
          <a:off x="3864" y="859329"/>
          <a:ext cx="2323799" cy="2750318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/>
            <a:t>A letter confirming your membership of the Fund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/>
            <a:t>Key information for members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/>
            <a:t>A link to our </a:t>
          </a:r>
          <a:r>
            <a:rPr lang="en-GB" sz="1700" kern="1200" noProof="0" dirty="0">
              <a:hlinkClick xmlns:r="http://schemas.openxmlformats.org/officeDocument/2006/relationships" r:id="rId1"/>
            </a:rPr>
            <a:t>website</a:t>
          </a:r>
          <a:r>
            <a:rPr lang="en-GB" sz="1700" kern="1200" noProof="0" dirty="0"/>
            <a:t>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/>
            <a:t>Contact details for the </a:t>
          </a:r>
          <a:r>
            <a:rPr lang="en-GB" sz="1700" kern="1200" noProof="0" dirty="0">
              <a:hlinkClick xmlns:r="http://schemas.openxmlformats.org/officeDocument/2006/relationships" r:id="rId2"/>
            </a:rPr>
            <a:t>Benefits Service</a:t>
          </a:r>
          <a:endParaRPr lang="en-GB" sz="1700" kern="1200" noProof="0" dirty="0"/>
        </a:p>
      </dsp:txBody>
      <dsp:txXfrm>
        <a:off x="3864" y="859329"/>
        <a:ext cx="2323799" cy="2750318"/>
      </dsp:txXfrm>
    </dsp:sp>
    <dsp:sp modelId="{99B5784F-84C9-48EF-983F-3DAA353B60C6}">
      <dsp:nvSpPr>
        <dsp:cNvPr id="0" name=""/>
        <dsp:cNvSpPr/>
      </dsp:nvSpPr>
      <dsp:spPr>
        <a:xfrm>
          <a:off x="2652996" y="47952"/>
          <a:ext cx="2323799" cy="811377"/>
        </a:xfrm>
        <a:prstGeom prst="rect">
          <a:avLst/>
        </a:prstGeom>
        <a:solidFill>
          <a:schemeClr val="accent4">
            <a:hueOff val="1329733"/>
            <a:satOff val="13192"/>
            <a:lumOff val="-16144"/>
            <a:alphaOff val="0"/>
          </a:schemeClr>
        </a:solidFill>
        <a:ln w="12700" cap="flat" cmpd="sng" algn="ctr">
          <a:solidFill>
            <a:schemeClr val="accent4">
              <a:hueOff val="1329733"/>
              <a:satOff val="13192"/>
              <a:lumOff val="-161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 err="1"/>
            <a:t>Individual</a:t>
          </a:r>
          <a:r>
            <a:rPr lang="fr-CH" sz="1700" kern="1200" dirty="0"/>
            <a:t> breakdown of pension </a:t>
          </a:r>
          <a:r>
            <a:rPr lang="fr-CH" sz="1700" kern="1200" dirty="0" err="1"/>
            <a:t>rights</a:t>
          </a:r>
          <a:endParaRPr lang="en-US" sz="1700" kern="1200" dirty="0"/>
        </a:p>
      </dsp:txBody>
      <dsp:txXfrm>
        <a:off x="2652996" y="47952"/>
        <a:ext cx="2323799" cy="811377"/>
      </dsp:txXfrm>
    </dsp:sp>
    <dsp:sp modelId="{EE921294-5D2B-46D3-AB5F-9148F20B1345}">
      <dsp:nvSpPr>
        <dsp:cNvPr id="0" name=""/>
        <dsp:cNvSpPr/>
      </dsp:nvSpPr>
      <dsp:spPr>
        <a:xfrm>
          <a:off x="2652996" y="859329"/>
          <a:ext cx="2323799" cy="2750318"/>
        </a:xfrm>
        <a:prstGeom prst="rect">
          <a:avLst/>
        </a:prstGeom>
        <a:solidFill>
          <a:schemeClr val="accent4">
            <a:tint val="40000"/>
            <a:alpha val="90000"/>
            <a:hueOff val="1395862"/>
            <a:satOff val="-373"/>
            <a:lumOff val="-332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395862"/>
              <a:satOff val="-373"/>
              <a:lumOff val="-3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/>
            <a:t>This will give you an estimate of your benefits at the end of your contract</a:t>
          </a:r>
        </a:p>
      </dsp:txBody>
      <dsp:txXfrm>
        <a:off x="2652996" y="859329"/>
        <a:ext cx="2323799" cy="2750318"/>
      </dsp:txXfrm>
    </dsp:sp>
    <dsp:sp modelId="{6539E3F3-A460-4D9E-A11D-AFD12FC0D585}">
      <dsp:nvSpPr>
        <dsp:cNvPr id="0" name=""/>
        <dsp:cNvSpPr/>
      </dsp:nvSpPr>
      <dsp:spPr>
        <a:xfrm>
          <a:off x="5302127" y="47952"/>
          <a:ext cx="2323799" cy="811377"/>
        </a:xfrm>
        <a:prstGeom prst="rect">
          <a:avLst/>
        </a:prstGeom>
        <a:solidFill>
          <a:schemeClr val="accent4">
            <a:hueOff val="2659465"/>
            <a:satOff val="26385"/>
            <a:lumOff val="-32288"/>
            <a:alphaOff val="0"/>
          </a:schemeClr>
        </a:solidFill>
        <a:ln w="12700" cap="flat" cmpd="sng" algn="ctr">
          <a:solidFill>
            <a:schemeClr val="accent4">
              <a:hueOff val="2659465"/>
              <a:satOff val="26385"/>
              <a:lumOff val="-322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 err="1"/>
            <a:t>Annual</a:t>
          </a:r>
          <a:r>
            <a:rPr lang="fr-CH" sz="1700" kern="1200" dirty="0"/>
            <a:t> Report and </a:t>
          </a:r>
          <a:r>
            <a:rPr lang="fr-CH" sz="1700" kern="1200" dirty="0" err="1"/>
            <a:t>Annual</a:t>
          </a:r>
          <a:r>
            <a:rPr lang="fr-CH" sz="1700" kern="1200" dirty="0"/>
            <a:t> Information meeting</a:t>
          </a:r>
          <a:endParaRPr lang="en-US" sz="1700" kern="1200" dirty="0"/>
        </a:p>
      </dsp:txBody>
      <dsp:txXfrm>
        <a:off x="5302127" y="47952"/>
        <a:ext cx="2323799" cy="811377"/>
      </dsp:txXfrm>
    </dsp:sp>
    <dsp:sp modelId="{7EC11D0D-A0AD-4164-860A-C0AAEAA7A3DE}">
      <dsp:nvSpPr>
        <dsp:cNvPr id="0" name=""/>
        <dsp:cNvSpPr/>
      </dsp:nvSpPr>
      <dsp:spPr>
        <a:xfrm>
          <a:off x="5302127" y="859329"/>
          <a:ext cx="2323799" cy="2750318"/>
        </a:xfrm>
        <a:prstGeom prst="rect">
          <a:avLst/>
        </a:prstGeom>
        <a:solidFill>
          <a:schemeClr val="accent4">
            <a:tint val="40000"/>
            <a:alpha val="90000"/>
            <a:hueOff val="2791725"/>
            <a:satOff val="-746"/>
            <a:lumOff val="-664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791725"/>
              <a:satOff val="-746"/>
              <a:lumOff val="-6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/>
            <a:t>Provide members and beneficiaries with an update on the benefits, governance matters and investment performance.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/>
            <a:t>Opportunity to ask questions during the Annual Information meeting</a:t>
          </a:r>
        </a:p>
      </dsp:txBody>
      <dsp:txXfrm>
        <a:off x="5302127" y="859329"/>
        <a:ext cx="2323799" cy="2750318"/>
      </dsp:txXfrm>
    </dsp:sp>
    <dsp:sp modelId="{D23E1843-1531-4800-B531-1F19C76BE883}">
      <dsp:nvSpPr>
        <dsp:cNvPr id="0" name=""/>
        <dsp:cNvSpPr/>
      </dsp:nvSpPr>
      <dsp:spPr>
        <a:xfrm>
          <a:off x="7951258" y="47952"/>
          <a:ext cx="2323799" cy="811377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69088" rIns="120904" bIns="69088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700" kern="1200" dirty="0" err="1"/>
            <a:t>Departure</a:t>
          </a:r>
          <a:r>
            <a:rPr lang="fr-CH" sz="1700" kern="1200" dirty="0"/>
            <a:t> </a:t>
          </a:r>
          <a:r>
            <a:rPr lang="fr-CH" sz="1700" kern="1200" dirty="0" err="1"/>
            <a:t>formalities</a:t>
          </a:r>
          <a:endParaRPr lang="en-US" sz="1700" kern="1200" dirty="0"/>
        </a:p>
      </dsp:txBody>
      <dsp:txXfrm>
        <a:off x="7951258" y="47952"/>
        <a:ext cx="2323799" cy="811377"/>
      </dsp:txXfrm>
    </dsp:sp>
    <dsp:sp modelId="{42B6FAE2-088D-4DF3-AEDA-391E8C1003A5}">
      <dsp:nvSpPr>
        <dsp:cNvPr id="0" name=""/>
        <dsp:cNvSpPr/>
      </dsp:nvSpPr>
      <dsp:spPr>
        <a:xfrm>
          <a:off x="7951258" y="859329"/>
          <a:ext cx="2323799" cy="2750318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/>
            <a:t>Two months before the end of your contract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/>
            <a:t>Departure form to be completed and returned to the </a:t>
          </a:r>
          <a:r>
            <a:rPr lang="en-GB" sz="1700" kern="1200" noProof="0" dirty="0">
              <a:hlinkClick xmlns:r="http://schemas.openxmlformats.org/officeDocument/2006/relationships" r:id="rId2"/>
            </a:rPr>
            <a:t>Benefits Service</a:t>
          </a:r>
          <a:endParaRPr lang="en-GB" sz="1700" kern="1200" noProof="0" dirty="0"/>
        </a:p>
      </dsp:txBody>
      <dsp:txXfrm>
        <a:off x="7951258" y="859329"/>
        <a:ext cx="2323799" cy="275031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4277" y="717083"/>
          <a:ext cx="2571825" cy="8640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000" kern="1200" dirty="0" err="1"/>
            <a:t>Why</a:t>
          </a:r>
          <a:r>
            <a:rPr lang="fr-CH" sz="3000" kern="1200" dirty="0"/>
            <a:t>?</a:t>
          </a:r>
          <a:endParaRPr lang="en-US" sz="3000" kern="1200" dirty="0"/>
        </a:p>
      </dsp:txBody>
      <dsp:txXfrm>
        <a:off x="4277" y="717083"/>
        <a:ext cx="2571825" cy="864000"/>
      </dsp:txXfrm>
    </dsp:sp>
    <dsp:sp modelId="{A04EC47E-4C44-4D06-B7A4-5342259C332B}">
      <dsp:nvSpPr>
        <dsp:cNvPr id="0" name=""/>
        <dsp:cNvSpPr/>
      </dsp:nvSpPr>
      <dsp:spPr>
        <a:xfrm>
          <a:off x="4277" y="1581107"/>
          <a:ext cx="2571825" cy="2099925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Provide continuity of your pension savings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Increase your benefits at the end of your contract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Become entitled to a pension (if at least 5 years of service)</a:t>
          </a:r>
        </a:p>
      </dsp:txBody>
      <dsp:txXfrm>
        <a:off x="4277" y="1581107"/>
        <a:ext cx="2571825" cy="2099925"/>
      </dsp:txXfrm>
    </dsp:sp>
    <dsp:sp modelId="{84D80CD7-197C-466E-A38A-9927B23F7925}">
      <dsp:nvSpPr>
        <dsp:cNvPr id="0" name=""/>
        <dsp:cNvSpPr/>
      </dsp:nvSpPr>
      <dsp:spPr>
        <a:xfrm>
          <a:off x="2936158" y="717083"/>
          <a:ext cx="2571825" cy="864000"/>
        </a:xfrm>
        <a:prstGeom prst="rect">
          <a:avLst/>
        </a:prstGeom>
        <a:solidFill>
          <a:schemeClr val="accent4">
            <a:hueOff val="1329733"/>
            <a:satOff val="13192"/>
            <a:lumOff val="-16144"/>
            <a:alphaOff val="0"/>
          </a:schemeClr>
        </a:solidFill>
        <a:ln w="12700" cap="flat" cmpd="sng" algn="ctr">
          <a:solidFill>
            <a:schemeClr val="accent4">
              <a:hueOff val="1329733"/>
              <a:satOff val="13192"/>
              <a:lumOff val="-161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/>
            <a:t>What?</a:t>
          </a:r>
        </a:p>
      </dsp:txBody>
      <dsp:txXfrm>
        <a:off x="2936158" y="717083"/>
        <a:ext cx="2571825" cy="864000"/>
      </dsp:txXfrm>
    </dsp:sp>
    <dsp:sp modelId="{F028EC18-59CE-4535-9978-47680AF9B639}">
      <dsp:nvSpPr>
        <dsp:cNvPr id="0" name=""/>
        <dsp:cNvSpPr/>
      </dsp:nvSpPr>
      <dsp:spPr>
        <a:xfrm>
          <a:off x="2936158" y="1581107"/>
          <a:ext cx="2571825" cy="2099925"/>
        </a:xfrm>
        <a:prstGeom prst="rect">
          <a:avLst/>
        </a:prstGeom>
        <a:solidFill>
          <a:schemeClr val="accent4">
            <a:tint val="40000"/>
            <a:alpha val="90000"/>
            <a:hueOff val="1395862"/>
            <a:satOff val="-373"/>
            <a:lumOff val="-3322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1395862"/>
              <a:satOff val="-373"/>
              <a:lumOff val="-332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Transfers are accepted from employer pension schemes</a:t>
          </a:r>
        </a:p>
      </dsp:txBody>
      <dsp:txXfrm>
        <a:off x="2936158" y="1581107"/>
        <a:ext cx="2571825" cy="2099925"/>
      </dsp:txXfrm>
    </dsp:sp>
    <dsp:sp modelId="{03C11F54-3D21-411A-A56B-FA31575ADAD4}">
      <dsp:nvSpPr>
        <dsp:cNvPr id="0" name=""/>
        <dsp:cNvSpPr/>
      </dsp:nvSpPr>
      <dsp:spPr>
        <a:xfrm>
          <a:off x="5868040" y="717083"/>
          <a:ext cx="2571825" cy="864000"/>
        </a:xfrm>
        <a:prstGeom prst="rect">
          <a:avLst/>
        </a:prstGeom>
        <a:solidFill>
          <a:schemeClr val="accent4">
            <a:hueOff val="2659465"/>
            <a:satOff val="26385"/>
            <a:lumOff val="-32288"/>
            <a:alphaOff val="0"/>
          </a:schemeClr>
        </a:solidFill>
        <a:ln w="12700" cap="flat" cmpd="sng" algn="ctr">
          <a:solidFill>
            <a:schemeClr val="accent4">
              <a:hueOff val="2659465"/>
              <a:satOff val="26385"/>
              <a:lumOff val="-3228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000" kern="1200" noProof="0" dirty="0"/>
            <a:t>When?</a:t>
          </a:r>
        </a:p>
      </dsp:txBody>
      <dsp:txXfrm>
        <a:off x="5868040" y="717083"/>
        <a:ext cx="2571825" cy="864000"/>
      </dsp:txXfrm>
    </dsp:sp>
    <dsp:sp modelId="{7C549C5B-1CCC-4FB4-B134-CE9398BA2403}">
      <dsp:nvSpPr>
        <dsp:cNvPr id="0" name=""/>
        <dsp:cNvSpPr/>
      </dsp:nvSpPr>
      <dsp:spPr>
        <a:xfrm>
          <a:off x="5868040" y="1581107"/>
          <a:ext cx="2571825" cy="2099925"/>
        </a:xfrm>
        <a:prstGeom prst="rect">
          <a:avLst/>
        </a:prstGeom>
        <a:solidFill>
          <a:schemeClr val="accent4">
            <a:tint val="40000"/>
            <a:alpha val="90000"/>
            <a:hueOff val="2791725"/>
            <a:satOff val="-746"/>
            <a:lumOff val="-664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791725"/>
              <a:satOff val="-746"/>
              <a:lumOff val="-6644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Can be made at any time during your contract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Must be received before the end of your contract</a:t>
          </a:r>
        </a:p>
      </dsp:txBody>
      <dsp:txXfrm>
        <a:off x="5868040" y="1581107"/>
        <a:ext cx="2571825" cy="2099925"/>
      </dsp:txXfrm>
    </dsp:sp>
    <dsp:sp modelId="{6923399D-40C6-4C13-8C75-D09B7EC0781A}">
      <dsp:nvSpPr>
        <dsp:cNvPr id="0" name=""/>
        <dsp:cNvSpPr/>
      </dsp:nvSpPr>
      <dsp:spPr>
        <a:xfrm>
          <a:off x="8799921" y="717083"/>
          <a:ext cx="2571825" cy="864000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3360" tIns="121920" rIns="213360" bIns="12192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000" kern="1200" dirty="0"/>
            <a:t>Calculation?</a:t>
          </a:r>
          <a:endParaRPr lang="en-GB" sz="3000" kern="1200" dirty="0"/>
        </a:p>
      </dsp:txBody>
      <dsp:txXfrm>
        <a:off x="8799921" y="717083"/>
        <a:ext cx="2571825" cy="864000"/>
      </dsp:txXfrm>
    </dsp:sp>
    <dsp:sp modelId="{09E01401-0BE7-430E-B0FD-A94209AC2878}">
      <dsp:nvSpPr>
        <dsp:cNvPr id="0" name=""/>
        <dsp:cNvSpPr/>
      </dsp:nvSpPr>
      <dsp:spPr>
        <a:xfrm>
          <a:off x="8799921" y="1581107"/>
          <a:ext cx="2571825" cy="2099925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678" tIns="90678" rIns="120904" bIns="136017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Reference salary on the date of application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700" kern="1200" noProof="0" dirty="0">
              <a:solidFill>
                <a:srgbClr val="0033A0">
                  <a:hueOff val="0"/>
                  <a:satOff val="0"/>
                  <a:lumOff val="0"/>
                  <a:alphaOff val="0"/>
                </a:srgbClr>
              </a:solidFill>
              <a:latin typeface="Arial"/>
              <a:ea typeface="+mn-ea"/>
              <a:cs typeface="+mn-cs"/>
            </a:rPr>
            <a:t>Transfer rates depend on your age on the date of application</a:t>
          </a: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n-GB" sz="1700" kern="1200" dirty="0">
            <a:solidFill>
              <a:srgbClr val="0033A0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8799921" y="1581107"/>
        <a:ext cx="2571825" cy="209992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5E8229-EBF9-4852-9549-26478D365895}">
      <dsp:nvSpPr>
        <dsp:cNvPr id="0" name=""/>
        <dsp:cNvSpPr/>
      </dsp:nvSpPr>
      <dsp:spPr>
        <a:xfrm>
          <a:off x="3555" y="69428"/>
          <a:ext cx="3466132" cy="5472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dirty="0"/>
            <a:t>Transfer Value</a:t>
          </a:r>
          <a:endParaRPr lang="en-US" sz="1900" kern="1200" dirty="0"/>
        </a:p>
      </dsp:txBody>
      <dsp:txXfrm>
        <a:off x="3555" y="69428"/>
        <a:ext cx="3466132" cy="547200"/>
      </dsp:txXfrm>
    </dsp:sp>
    <dsp:sp modelId="{A04EC47E-4C44-4D06-B7A4-5342259C332B}">
      <dsp:nvSpPr>
        <dsp:cNvPr id="0" name=""/>
        <dsp:cNvSpPr/>
      </dsp:nvSpPr>
      <dsp:spPr>
        <a:xfrm>
          <a:off x="3555" y="616628"/>
          <a:ext cx="3466132" cy="4276709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Compulsory for less than 5 years of service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Transfer to another pension scheme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Payment in Swiss francs to your personal bank account (if relevant)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Tax treatment depends on your country of residence</a:t>
          </a:r>
        </a:p>
      </dsp:txBody>
      <dsp:txXfrm>
        <a:off x="3555" y="616628"/>
        <a:ext cx="3466132" cy="4276709"/>
      </dsp:txXfrm>
    </dsp:sp>
    <dsp:sp modelId="{84D80CD7-197C-466E-A38A-9927B23F7925}">
      <dsp:nvSpPr>
        <dsp:cNvPr id="0" name=""/>
        <dsp:cNvSpPr/>
      </dsp:nvSpPr>
      <dsp:spPr>
        <a:xfrm>
          <a:off x="3954946" y="69428"/>
          <a:ext cx="3466132" cy="547200"/>
        </a:xfrm>
        <a:prstGeom prst="rect">
          <a:avLst/>
        </a:prstGeom>
        <a:solidFill>
          <a:schemeClr val="accent4">
            <a:hueOff val="1994599"/>
            <a:satOff val="19788"/>
            <a:lumOff val="-24216"/>
            <a:alphaOff val="0"/>
          </a:schemeClr>
        </a:solidFill>
        <a:ln w="12700" cap="flat" cmpd="sng" algn="ctr">
          <a:solidFill>
            <a:schemeClr val="accent4">
              <a:hueOff val="1994599"/>
              <a:satOff val="19788"/>
              <a:lumOff val="-2421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 dirty="0"/>
            <a:t>Deferred Retirement Pension</a:t>
          </a:r>
        </a:p>
      </dsp:txBody>
      <dsp:txXfrm>
        <a:off x="3954946" y="69428"/>
        <a:ext cx="3466132" cy="547200"/>
      </dsp:txXfrm>
    </dsp:sp>
    <dsp:sp modelId="{F028EC18-59CE-4535-9978-47680AF9B639}">
      <dsp:nvSpPr>
        <dsp:cNvPr id="0" name=""/>
        <dsp:cNvSpPr/>
      </dsp:nvSpPr>
      <dsp:spPr>
        <a:xfrm>
          <a:off x="3954946" y="616628"/>
          <a:ext cx="3466132" cy="4276709"/>
        </a:xfrm>
        <a:prstGeom prst="rect">
          <a:avLst/>
        </a:prstGeom>
        <a:solidFill>
          <a:schemeClr val="accent4">
            <a:tint val="40000"/>
            <a:alpha val="90000"/>
            <a:hueOff val="2093794"/>
            <a:satOff val="-560"/>
            <a:lumOff val="-4983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93794"/>
              <a:satOff val="-560"/>
              <a:lumOff val="-49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At least 5 years of service required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End of contract before the age of 67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Defer payment of pension until retirement age of 67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Early retirement option available from age of 52</a:t>
          </a:r>
        </a:p>
      </dsp:txBody>
      <dsp:txXfrm>
        <a:off x="3954946" y="616628"/>
        <a:ext cx="3466132" cy="4276709"/>
      </dsp:txXfrm>
    </dsp:sp>
    <dsp:sp modelId="{03C11F54-3D21-411A-A56B-FA31575ADAD4}">
      <dsp:nvSpPr>
        <dsp:cNvPr id="0" name=""/>
        <dsp:cNvSpPr/>
      </dsp:nvSpPr>
      <dsp:spPr>
        <a:xfrm>
          <a:off x="7906337" y="69428"/>
          <a:ext cx="3466132" cy="547200"/>
        </a:xfrm>
        <a:prstGeom prst="rect">
          <a:avLst/>
        </a:prstGeom>
        <a:solidFill>
          <a:schemeClr val="accent4">
            <a:hueOff val="3989198"/>
            <a:satOff val="39577"/>
            <a:lumOff val="-48432"/>
            <a:alphaOff val="0"/>
          </a:schemeClr>
        </a:solidFill>
        <a:ln w="12700" cap="flat" cmpd="sng" algn="ctr">
          <a:solidFill>
            <a:schemeClr val="accent4">
              <a:hueOff val="3989198"/>
              <a:satOff val="39577"/>
              <a:lumOff val="-48432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noProof="0" dirty="0"/>
            <a:t>Postponement of decision</a:t>
          </a:r>
        </a:p>
      </dsp:txBody>
      <dsp:txXfrm>
        <a:off x="7906337" y="69428"/>
        <a:ext cx="3466132" cy="547200"/>
      </dsp:txXfrm>
    </dsp:sp>
    <dsp:sp modelId="{7C549C5B-1CCC-4FB4-B134-CE9398BA2403}">
      <dsp:nvSpPr>
        <dsp:cNvPr id="0" name=""/>
        <dsp:cNvSpPr/>
      </dsp:nvSpPr>
      <dsp:spPr>
        <a:xfrm>
          <a:off x="7906337" y="616628"/>
          <a:ext cx="3466132" cy="4276709"/>
        </a:xfrm>
        <a:prstGeom prst="rect">
          <a:avLst/>
        </a:prstGeom>
        <a:solidFill>
          <a:schemeClr val="accent4">
            <a:tint val="40000"/>
            <a:alpha val="90000"/>
            <a:hueOff val="4187587"/>
            <a:satOff val="-1119"/>
            <a:lumOff val="-9966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4187587"/>
              <a:satOff val="-1119"/>
              <a:lumOff val="-9966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No matter the duration of service</a:t>
          </a:r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2400" kern="1200" noProof="0" dirty="0"/>
            <a:t>Possibility to postpone your decision for up to 12 months</a:t>
          </a:r>
        </a:p>
      </dsp:txBody>
      <dsp:txXfrm>
        <a:off x="7906337" y="616628"/>
        <a:ext cx="3466132" cy="4276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8" y="9428586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0"/>
            <a:ext cx="2889938" cy="498056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2/14/2025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9"/>
            <a:ext cx="5335270" cy="3908614"/>
          </a:xfrm>
          <a:prstGeom prst="rect">
            <a:avLst/>
          </a:prstGeom>
        </p:spPr>
        <p:txBody>
          <a:bodyPr vert="horz" lIns="91126" tIns="45563" rIns="91126" bIns="45563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6"/>
            <a:ext cx="2889938" cy="498055"/>
          </a:xfrm>
          <a:prstGeom prst="rect">
            <a:avLst/>
          </a:prstGeom>
        </p:spPr>
        <p:txBody>
          <a:bodyPr vert="horz" lIns="91126" tIns="45563" rIns="91126" bIns="45563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8013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3120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698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3632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810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0559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8268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7600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6506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968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7662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5806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52431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4439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4070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62172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20718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80813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73302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037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0577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0390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3420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602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118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9890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10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2/14/2025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2/14/2025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2/14/2025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pensionfund.cern.ch/en/members-0/purchasetransfer-other-scheme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ensionfund.cern.ch/sites/default/files/2024-01/PF%20Rules%20and%20Regulations%20-%20amended%20version%2001.02.2024_2.pdf" TargetMode="External"/><Relationship Id="rId5" Type="http://schemas.openxmlformats.org/officeDocument/2006/relationships/hyperlink" Target="https://pensionfund.cern.ch/en/members-0" TargetMode="Externa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png"/><Relationship Id="rId5" Type="http://schemas.openxmlformats.org/officeDocument/2006/relationships/hyperlink" Target="https://pensionfund.cern.ch/en" TargetMode="External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sv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44E6B-ED19-250F-F8B6-7BD27B3E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</a:t>
            </a:fld>
            <a:endParaRPr lang="en-US"/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9B9DFAA0-36B0-6CA5-33D0-30B50CEEF688}"/>
              </a:ext>
            </a:extLst>
          </p:cNvPr>
          <p:cNvSpPr>
            <a:spLocks noChangeAspect="1"/>
          </p:cNvSpPr>
          <p:nvPr/>
        </p:nvSpPr>
        <p:spPr>
          <a:xfrm>
            <a:off x="8907074" y="3209374"/>
            <a:ext cx="2297852" cy="2710660"/>
          </a:xfrm>
          <a:custGeom>
            <a:avLst/>
            <a:gdLst/>
            <a:ahLst/>
            <a:cxnLst/>
            <a:rect l="l" t="t" r="r" b="b"/>
            <a:pathLst>
              <a:path w="3004523" h="4052420">
                <a:moveTo>
                  <a:pt x="0" y="0"/>
                </a:moveTo>
                <a:lnTo>
                  <a:pt x="3004523" y="0"/>
                </a:lnTo>
                <a:lnTo>
                  <a:pt x="3004523" y="4052419"/>
                </a:lnTo>
                <a:lnTo>
                  <a:pt x="0" y="4052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94097" t="-59737" r="-18853" b="-3664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B408208F-2F61-35FF-DFD8-31054BD8641C}"/>
              </a:ext>
            </a:extLst>
          </p:cNvPr>
          <p:cNvSpPr>
            <a:spLocks noChangeAspect="1"/>
          </p:cNvSpPr>
          <p:nvPr/>
        </p:nvSpPr>
        <p:spPr>
          <a:xfrm>
            <a:off x="987074" y="3209374"/>
            <a:ext cx="2279806" cy="3087574"/>
          </a:xfrm>
          <a:custGeom>
            <a:avLst/>
            <a:gdLst/>
            <a:ahLst/>
            <a:cxnLst/>
            <a:rect l="l" t="t" r="r" b="b"/>
            <a:pathLst>
              <a:path w="2831190" h="4113028">
                <a:moveTo>
                  <a:pt x="0" y="0"/>
                </a:moveTo>
                <a:lnTo>
                  <a:pt x="2831191" y="0"/>
                </a:lnTo>
                <a:lnTo>
                  <a:pt x="2831191" y="4113028"/>
                </a:lnTo>
                <a:lnTo>
                  <a:pt x="0" y="41130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5080" t="-50222" r="-310774" b="-3446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75EA4746-2278-C7FB-2EBE-B888D669F532}"/>
              </a:ext>
            </a:extLst>
          </p:cNvPr>
          <p:cNvSpPr/>
          <p:nvPr/>
        </p:nvSpPr>
        <p:spPr>
          <a:xfrm>
            <a:off x="1778514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13201" h="813201">
                <a:moveTo>
                  <a:pt x="0" y="0"/>
                </a:moveTo>
                <a:lnTo>
                  <a:pt x="813201" y="0"/>
                </a:lnTo>
                <a:lnTo>
                  <a:pt x="813201" y="813201"/>
                </a:lnTo>
                <a:lnTo>
                  <a:pt x="0" y="8132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ACEF71D3-555C-983E-9026-45C9ADAB1D82}"/>
              </a:ext>
            </a:extLst>
          </p:cNvPr>
          <p:cNvSpPr/>
          <p:nvPr/>
        </p:nvSpPr>
        <p:spPr>
          <a:xfrm>
            <a:off x="570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58077" h="858077">
                <a:moveTo>
                  <a:pt x="0" y="0"/>
                </a:moveTo>
                <a:lnTo>
                  <a:pt x="858077" y="0"/>
                </a:lnTo>
                <a:lnTo>
                  <a:pt x="858077" y="858077"/>
                </a:lnTo>
                <a:lnTo>
                  <a:pt x="0" y="8580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4C47163A-0826-C658-049C-2843317B5FDA}"/>
              </a:ext>
            </a:extLst>
          </p:cNvPr>
          <p:cNvSpPr/>
          <p:nvPr/>
        </p:nvSpPr>
        <p:spPr>
          <a:xfrm>
            <a:off x="966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69907" h="869907">
                <a:moveTo>
                  <a:pt x="0" y="0"/>
                </a:moveTo>
                <a:lnTo>
                  <a:pt x="869907" y="0"/>
                </a:lnTo>
                <a:lnTo>
                  <a:pt x="869907" y="869907"/>
                </a:lnTo>
                <a:lnTo>
                  <a:pt x="0" y="86990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E9C8A094-9CEE-C825-C169-6823E17C052E}"/>
              </a:ext>
            </a:extLst>
          </p:cNvPr>
          <p:cNvSpPr txBox="1"/>
          <p:nvPr/>
        </p:nvSpPr>
        <p:spPr>
          <a:xfrm>
            <a:off x="473259" y="116632"/>
            <a:ext cx="11245483" cy="7956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53"/>
              </a:lnSpc>
            </a:pPr>
            <a:r>
              <a:rPr lang="en-US" sz="3200" b="1" dirty="0">
                <a:solidFill>
                  <a:srgbClr val="0033A0"/>
                </a:solidFill>
                <a:ea typeface="ZEN角ゴシックNEW Bold"/>
                <a:cs typeface="ZEN角ゴシックNEW Bold"/>
                <a:sym typeface="ZEN角ゴシックNEW Bold"/>
              </a:rPr>
              <a:t>Please confirm your attendance on the Learning Hub </a:t>
            </a:r>
          </a:p>
        </p:txBody>
      </p:sp>
      <p:sp>
        <p:nvSpPr>
          <p:cNvPr id="13" name="AutoShape 11">
            <a:extLst>
              <a:ext uri="{FF2B5EF4-FFF2-40B4-BE49-F238E27FC236}">
                <a16:creationId xmlns:a16="http://schemas.microsoft.com/office/drawing/2014/main" id="{A92249AE-2928-01A9-4B8D-30C43F883E8A}"/>
              </a:ext>
            </a:extLst>
          </p:cNvPr>
          <p:cNvSpPr/>
          <p:nvPr/>
        </p:nvSpPr>
        <p:spPr>
          <a:xfrm flipH="1">
            <a:off x="3863752" y="2994630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68DBAFE6-9CB2-E39A-705D-61D5CEE95B3E}"/>
              </a:ext>
            </a:extLst>
          </p:cNvPr>
          <p:cNvSpPr txBox="1"/>
          <p:nvPr/>
        </p:nvSpPr>
        <p:spPr>
          <a:xfrm>
            <a:off x="156000" y="2132856"/>
            <a:ext cx="3924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Scan the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QR Code</a:t>
            </a: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62C05D49-6413-3597-54BF-6A1F51CFC8DE}"/>
              </a:ext>
            </a:extLst>
          </p:cNvPr>
          <p:cNvSpPr txBox="1"/>
          <p:nvPr/>
        </p:nvSpPr>
        <p:spPr>
          <a:xfrm>
            <a:off x="411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Go to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‘My Learning’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676F194D-C324-4CA6-C2CA-A34E0C048B00}"/>
              </a:ext>
            </a:extLst>
          </p:cNvPr>
          <p:cNvSpPr txBox="1"/>
          <p:nvPr/>
        </p:nvSpPr>
        <p:spPr>
          <a:xfrm>
            <a:off x="807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Click on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‘Mark as Completed’</a:t>
            </a:r>
          </a:p>
        </p:txBody>
      </p:sp>
      <p:sp>
        <p:nvSpPr>
          <p:cNvPr id="17" name="AutoShape 11">
            <a:extLst>
              <a:ext uri="{FF2B5EF4-FFF2-40B4-BE49-F238E27FC236}">
                <a16:creationId xmlns:a16="http://schemas.microsoft.com/office/drawing/2014/main" id="{B222E4C1-9EB1-B3F0-77CA-0F5C8A8D29AC}"/>
              </a:ext>
            </a:extLst>
          </p:cNvPr>
          <p:cNvSpPr/>
          <p:nvPr/>
        </p:nvSpPr>
        <p:spPr>
          <a:xfrm flipH="1">
            <a:off x="8256240" y="3020948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9A6678-B9F1-C54B-0019-1286EEBC932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4973"/>
          <a:stretch/>
        </p:blipFill>
        <p:spPr>
          <a:xfrm>
            <a:off x="9085060" y="5808100"/>
            <a:ext cx="2088226" cy="21600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8A73A6-6569-F5FB-9F71-E7870AAF6EE6}"/>
              </a:ext>
            </a:extLst>
          </p:cNvPr>
          <p:cNvSpPr/>
          <p:nvPr/>
        </p:nvSpPr>
        <p:spPr>
          <a:xfrm>
            <a:off x="9912424" y="5808100"/>
            <a:ext cx="432000" cy="216000"/>
          </a:xfrm>
          <a:prstGeom prst="roundRect">
            <a:avLst/>
          </a:prstGeom>
          <a:solidFill>
            <a:schemeClr val="accent2">
              <a:alpha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11FE19-3E21-A650-895C-6074B029449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671" y="3087988"/>
            <a:ext cx="3552695" cy="2936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07606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479213" cy="1065742"/>
          </a:xfrm>
        </p:spPr>
        <p:txBody>
          <a:bodyPr/>
          <a:lstStyle/>
          <a:p>
            <a:r>
              <a:rPr lang="en-GB" dirty="0"/>
              <a:t>What c</a:t>
            </a:r>
            <a:r>
              <a:rPr lang="en-GB" sz="3600" b="1" dirty="0"/>
              <a:t>ommunication will I receive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C3029E8B-2BFF-A791-D362-0D9FBA08CB5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6510535"/>
              </p:ext>
            </p:extLst>
          </p:nvPr>
        </p:nvGraphicFramePr>
        <p:xfrm>
          <a:off x="463993" y="2514599"/>
          <a:ext cx="10278923" cy="36576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Arrow: Right 4">
            <a:extLst>
              <a:ext uri="{FF2B5EF4-FFF2-40B4-BE49-F238E27FC236}">
                <a16:creationId xmlns:a16="http://schemas.microsoft.com/office/drawing/2014/main" id="{1E3EE51D-203E-1D1E-C563-712313EBC5CF}"/>
              </a:ext>
            </a:extLst>
          </p:cNvPr>
          <p:cNvSpPr/>
          <p:nvPr/>
        </p:nvSpPr>
        <p:spPr>
          <a:xfrm>
            <a:off x="457200" y="1074255"/>
            <a:ext cx="11282388" cy="1752600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F48F47F-0CD8-B06E-5C39-C5A6208F974F}"/>
              </a:ext>
            </a:extLst>
          </p:cNvPr>
          <p:cNvSpPr/>
          <p:nvPr/>
        </p:nvSpPr>
        <p:spPr>
          <a:xfrm>
            <a:off x="463993" y="1840832"/>
            <a:ext cx="23458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Arrival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6BD71544-7122-2EDA-6E7F-64086F08D30C}"/>
              </a:ext>
            </a:extLst>
          </p:cNvPr>
          <p:cNvSpPr/>
          <p:nvPr/>
        </p:nvSpPr>
        <p:spPr>
          <a:xfrm>
            <a:off x="3048000" y="1828800"/>
            <a:ext cx="5105400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/>
              <a:t>Annually</a:t>
            </a:r>
            <a:endParaRPr lang="en-US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965DBBFE-DB7D-C2D9-1B3A-E955D3F23A1A}"/>
              </a:ext>
            </a:extLst>
          </p:cNvPr>
          <p:cNvSpPr/>
          <p:nvPr/>
        </p:nvSpPr>
        <p:spPr>
          <a:xfrm>
            <a:off x="8385439" y="1840832"/>
            <a:ext cx="2345896" cy="4572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/>
              <a:t>End of </a:t>
            </a:r>
            <a:r>
              <a:rPr lang="fr-CH" dirty="0" err="1"/>
              <a:t>contract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1365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Transfers from other schemes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3467144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542109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/>
              <a:t>What are the transfer-in rates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DE897B1-ECF3-4145-9713-40FBAD982CA7}"/>
              </a:ext>
            </a:extLst>
          </p:cNvPr>
          <p:cNvSpPr/>
          <p:nvPr/>
        </p:nvSpPr>
        <p:spPr>
          <a:xfrm>
            <a:off x="869913" y="2982269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The transfer-in rates </a:t>
            </a:r>
            <a:r>
              <a:rPr lang="en-GB" sz="1800" noProof="0" dirty="0">
                <a:solidFill>
                  <a:schemeClr val="accent1"/>
                </a:solidFill>
              </a:rPr>
              <a:t>depend on your age on the date of application.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7" name="Arrow: Left 6">
            <a:extLst>
              <a:ext uri="{FF2B5EF4-FFF2-40B4-BE49-F238E27FC236}">
                <a16:creationId xmlns:a16="http://schemas.microsoft.com/office/drawing/2014/main" id="{FC51CDB9-E553-3EC8-FFBF-FCF4A5DBF789}"/>
              </a:ext>
            </a:extLst>
          </p:cNvPr>
          <p:cNvSpPr/>
          <p:nvPr/>
        </p:nvSpPr>
        <p:spPr>
          <a:xfrm rot="10800000">
            <a:off x="4247671" y="3420592"/>
            <a:ext cx="933929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FF1C2F5-67CA-0D50-CBEC-385610A777EE}"/>
              </a:ext>
            </a:extLst>
          </p:cNvPr>
          <p:cNvSpPr/>
          <p:nvPr/>
        </p:nvSpPr>
        <p:spPr>
          <a:xfrm>
            <a:off x="888306" y="4525203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More information is available on our </a:t>
            </a:r>
            <a:r>
              <a:rPr lang="en-GB" dirty="0">
                <a:solidFill>
                  <a:schemeClr val="accent1"/>
                </a:solidFill>
                <a:hlinkClick r:id="rId3"/>
              </a:rPr>
              <a:t>website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C94BD16-0A46-6132-7ECD-9D0D80103D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9132" y="1115209"/>
            <a:ext cx="5563079" cy="4968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264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What are my end of contract options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B6D55494-2B2C-AD53-81A8-4C6D6FA4F6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6068738"/>
              </p:ext>
            </p:extLst>
          </p:nvPr>
        </p:nvGraphicFramePr>
        <p:xfrm>
          <a:off x="403199" y="1195778"/>
          <a:ext cx="11376025" cy="49627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105579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 err="1"/>
              <a:t>What</a:t>
            </a:r>
            <a:r>
              <a:rPr lang="fr-CH" sz="3600" b="1" dirty="0"/>
              <a:t> about the </a:t>
            </a:r>
            <a:r>
              <a:rPr lang="fr-CH" sz="3600" b="1" dirty="0" err="1"/>
              <a:t>transfer</a:t>
            </a:r>
            <a:r>
              <a:rPr lang="fr-CH" sz="3600" b="1" dirty="0"/>
              <a:t> value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400" dirty="0" err="1"/>
              <a:t>Amount</a:t>
            </a:r>
            <a:endParaRPr lang="en-GB" sz="2400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en-GB" sz="2000" b="0" dirty="0">
                <a:solidFill>
                  <a:schemeClr val="tx1"/>
                </a:solidFill>
              </a:rPr>
              <a:t>14.7% of the last reference salary for the first 10 years of service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22% of the last reference salary for each further year of service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Payment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The month following your contract end date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In Swiss francs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To another private pension scheme (if they agree)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Into your personal bank account (if you have less than 10 years of service) 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Tax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 err="1">
                <a:solidFill>
                  <a:schemeClr val="tx1"/>
                </a:solidFill>
              </a:rPr>
              <a:t>Tax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treatment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depends</a:t>
            </a:r>
            <a:r>
              <a:rPr lang="fr-CH" sz="2000" b="0" dirty="0">
                <a:solidFill>
                  <a:schemeClr val="tx1"/>
                </a:solidFill>
              </a:rPr>
              <a:t> on </a:t>
            </a:r>
            <a:r>
              <a:rPr lang="fr-CH" sz="2000" b="0" dirty="0" err="1">
                <a:solidFill>
                  <a:schemeClr val="tx1"/>
                </a:solidFill>
              </a:rPr>
              <a:t>your</a:t>
            </a:r>
            <a:r>
              <a:rPr lang="fr-CH" sz="2000" b="0" dirty="0">
                <a:solidFill>
                  <a:schemeClr val="tx1"/>
                </a:solidFill>
              </a:rPr>
              <a:t> countr</a:t>
            </a:r>
            <a:r>
              <a:rPr lang="fr-CH" sz="2000" dirty="0">
                <a:solidFill>
                  <a:schemeClr val="tx1"/>
                </a:solidFill>
              </a:rPr>
              <a:t>y of </a:t>
            </a:r>
            <a:r>
              <a:rPr lang="fr-CH" sz="2000" dirty="0" err="1">
                <a:solidFill>
                  <a:schemeClr val="tx1"/>
                </a:solidFill>
              </a:rPr>
              <a:t>residence</a:t>
            </a:r>
            <a:endParaRPr lang="fr-CH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014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533400" y="1066801"/>
            <a:ext cx="10972800" cy="49530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Basic salary = 6 319 CHF</a:t>
            </a: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C factor = 1.2888</a:t>
            </a:r>
          </a:p>
          <a:p>
            <a:pPr marL="36576" indent="0" algn="ctr">
              <a:buNone/>
            </a:pPr>
            <a:endParaRPr lang="en-GB" sz="2800" dirty="0">
              <a:solidFill>
                <a:schemeClr val="accent1"/>
              </a:solidFill>
            </a:endParaRPr>
          </a:p>
          <a:p>
            <a:pPr marL="493776" indent="-457200" algn="ctr">
              <a:buFont typeface="Wingdings" panose="05000000000000000000" pitchFamily="2" charset="2"/>
              <a:buChar char="è"/>
            </a:pPr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Reference </a:t>
            </a:r>
            <a:r>
              <a:rPr lang="fr-CH" sz="2800" dirty="0" err="1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salary</a:t>
            </a:r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 = 8 144 CHF</a:t>
            </a:r>
          </a:p>
          <a:p>
            <a:pPr marL="493776" indent="-457200" algn="ctr">
              <a:buFont typeface="Wingdings" panose="05000000000000000000" pitchFamily="2" charset="2"/>
              <a:buChar char="è"/>
            </a:pPr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Service duration = 60 </a:t>
            </a:r>
            <a:r>
              <a:rPr lang="fr-CH" sz="2800" dirty="0" err="1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months</a:t>
            </a:r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*</a:t>
            </a: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Ratio for full time contribution = 1</a:t>
            </a:r>
          </a:p>
          <a:p>
            <a:pPr marL="36576" algn="ctr"/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  <a:p>
            <a:pPr marL="36576" algn="ctr"/>
            <a:r>
              <a:rPr lang="fr-CH" sz="2800" dirty="0">
                <a:solidFill>
                  <a:schemeClr val="accent1"/>
                </a:solidFill>
                <a:ea typeface="ＭＳ Ｐゴシック" charset="-128"/>
                <a:sym typeface="Wingdings" panose="05000000000000000000" pitchFamily="2" charset="2"/>
              </a:rPr>
              <a:t>8 144 CHF x 60 x 14.7% x 1 = 71 830 CHF</a:t>
            </a:r>
          </a:p>
          <a:p>
            <a:pPr marL="36576" algn="ctr"/>
            <a:endParaRPr lang="fr-CH" sz="1500" i="1" dirty="0">
              <a:solidFill>
                <a:schemeClr val="accent1"/>
              </a:solidFill>
              <a:ea typeface="ＭＳ Ｐゴシック" charset="-128"/>
            </a:endParaRPr>
          </a:p>
          <a:p>
            <a:pPr marL="36576" algn="ctr"/>
            <a:r>
              <a:rPr lang="fr-CH" sz="1500" i="1" dirty="0">
                <a:solidFill>
                  <a:schemeClr val="accent1"/>
                </a:solidFill>
                <a:ea typeface="ＭＳ Ｐゴシック" charset="-128"/>
              </a:rPr>
              <a:t>*In case of </a:t>
            </a:r>
            <a:r>
              <a:rPr lang="fr-CH" sz="1500" i="1" dirty="0" err="1">
                <a:solidFill>
                  <a:schemeClr val="accent1"/>
                </a:solidFill>
                <a:ea typeface="ＭＳ Ｐゴシック" charset="-128"/>
              </a:rPr>
              <a:t>resignation</a:t>
            </a:r>
            <a:r>
              <a:rPr lang="fr-CH" sz="1500" i="1" dirty="0">
                <a:solidFill>
                  <a:schemeClr val="accent1"/>
                </a:solidFill>
                <a:ea typeface="ＭＳ Ｐゴシック" charset="-128"/>
              </a:rPr>
              <a:t>, the duration of service </a:t>
            </a:r>
            <a:r>
              <a:rPr lang="fr-CH" sz="1500" i="1" dirty="0" err="1">
                <a:solidFill>
                  <a:schemeClr val="accent1"/>
                </a:solidFill>
                <a:ea typeface="ＭＳ Ｐゴシック" charset="-128"/>
              </a:rPr>
              <a:t>is</a:t>
            </a:r>
            <a:r>
              <a:rPr lang="fr-CH" sz="1500" i="1" dirty="0">
                <a:solidFill>
                  <a:schemeClr val="accent1"/>
                </a:solidFill>
                <a:ea typeface="ＭＳ Ｐゴシック" charset="-128"/>
              </a:rPr>
              <a:t> </a:t>
            </a:r>
            <a:r>
              <a:rPr lang="fr-CH" sz="1500" i="1" dirty="0" err="1">
                <a:solidFill>
                  <a:schemeClr val="accent1"/>
                </a:solidFill>
                <a:ea typeface="ＭＳ Ｐゴシック" charset="-128"/>
              </a:rPr>
              <a:t>adjusted</a:t>
            </a:r>
            <a:r>
              <a:rPr lang="fr-CH" sz="1500" i="1" dirty="0">
                <a:solidFill>
                  <a:schemeClr val="accent1"/>
                </a:solidFill>
                <a:ea typeface="ＭＳ Ｐゴシック" charset="-128"/>
              </a:rPr>
              <a:t> </a:t>
            </a:r>
            <a:r>
              <a:rPr lang="fr-CH" sz="1500" i="1" dirty="0" err="1">
                <a:solidFill>
                  <a:schemeClr val="accent1"/>
                </a:solidFill>
                <a:ea typeface="ＭＳ Ｐゴシック" charset="-128"/>
              </a:rPr>
              <a:t>accordingly</a:t>
            </a:r>
            <a:endParaRPr lang="fr-CH" sz="2800" dirty="0">
              <a:solidFill>
                <a:schemeClr val="accent1"/>
              </a:solidFill>
              <a:ea typeface="ＭＳ Ｐゴシック" charset="-128"/>
              <a:sym typeface="Wingdings" panose="05000000000000000000" pitchFamily="2" charset="2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Transfer value – example calculation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5382865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 err="1"/>
              <a:t>What</a:t>
            </a:r>
            <a:r>
              <a:rPr lang="fr-CH" sz="3600" b="1" dirty="0"/>
              <a:t> about the </a:t>
            </a:r>
            <a:r>
              <a:rPr lang="fr-CH" dirty="0" err="1"/>
              <a:t>deferred</a:t>
            </a:r>
            <a:r>
              <a:rPr lang="fr-CH" dirty="0"/>
              <a:t> retirement pension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53384" y="1925422"/>
            <a:ext cx="2046969" cy="1571429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Entitlement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383797" y="1925422"/>
            <a:ext cx="9345784" cy="1571429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endParaRPr lang="en-GB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At least 5 years of service</a:t>
            </a: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Contract end before the applicable retirement age (67) for a reason other than death or total disability</a:t>
            </a:r>
          </a:p>
          <a:p>
            <a:pPr marL="284400" indent="-285750">
              <a:buFontTx/>
              <a:buChar char="-"/>
            </a:pPr>
            <a:r>
              <a:rPr lang="fr-CH" sz="2000" dirty="0" err="1">
                <a:solidFill>
                  <a:schemeClr val="tx1"/>
                </a:solidFill>
              </a:rPr>
              <a:t>Payment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deferred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until</a:t>
            </a:r>
            <a:r>
              <a:rPr lang="fr-CH" sz="2000" dirty="0">
                <a:solidFill>
                  <a:schemeClr val="tx1"/>
                </a:solidFill>
              </a:rPr>
              <a:t> the applicable retirement </a:t>
            </a:r>
            <a:r>
              <a:rPr lang="fr-CH" sz="2000" dirty="0" err="1">
                <a:solidFill>
                  <a:schemeClr val="tx1"/>
                </a:solidFill>
              </a:rPr>
              <a:t>age</a:t>
            </a:r>
            <a:r>
              <a:rPr lang="fr-CH" sz="2000" dirty="0">
                <a:solidFill>
                  <a:schemeClr val="tx1"/>
                </a:solidFill>
              </a:rPr>
              <a:t> at the </a:t>
            </a:r>
            <a:r>
              <a:rPr lang="fr-CH" sz="2000" dirty="0" err="1">
                <a:solidFill>
                  <a:schemeClr val="tx1"/>
                </a:solidFill>
              </a:rPr>
              <a:t>latest</a:t>
            </a:r>
            <a:endParaRPr lang="fr-CH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r>
              <a:rPr lang="en-GB" sz="2000" dirty="0">
                <a:solidFill>
                  <a:schemeClr val="tx1"/>
                </a:solidFill>
              </a:rPr>
              <a:t>Early retirement option available from age of 52</a:t>
            </a:r>
            <a:endParaRPr lang="fr-CH" sz="2000" dirty="0">
              <a:solidFill>
                <a:schemeClr val="tx1"/>
              </a:solidFill>
            </a:endParaRPr>
          </a:p>
          <a:p>
            <a:pPr marL="284400" indent="-285750">
              <a:buFontTx/>
              <a:buChar char="-"/>
            </a:pPr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62910" y="3649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Amount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393323" y="3649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4400" indent="-285750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1</a:t>
            </a:r>
            <a:r>
              <a:rPr lang="en-GB" sz="2000" dirty="0">
                <a:solidFill>
                  <a:schemeClr val="tx1"/>
                </a:solidFill>
              </a:rPr>
              <a:t>.85% of the average of the last 3 years’ reference salary* per year of membership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3E25CA-00F9-5621-74B9-E45ED00DE9F6}"/>
              </a:ext>
            </a:extLst>
          </p:cNvPr>
          <p:cNvSpPr txBox="1"/>
          <p:nvPr/>
        </p:nvSpPr>
        <p:spPr>
          <a:xfrm>
            <a:off x="353384" y="5899539"/>
            <a:ext cx="6094562" cy="3231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500" dirty="0">
                <a:latin typeface="+mn-lt"/>
              </a:rPr>
              <a:t>*</a:t>
            </a:r>
            <a:r>
              <a:rPr lang="en-US" sz="1500" i="1" dirty="0">
                <a:latin typeface="+mn-lt"/>
              </a:rPr>
              <a:t>based on the salary scale at the end of the contract</a:t>
            </a:r>
          </a:p>
        </p:txBody>
      </p:sp>
    </p:spTree>
    <p:extLst>
      <p:ext uri="{BB962C8B-B14F-4D97-AF65-F5344CB8AC3E}">
        <p14:creationId xmlns:p14="http://schemas.microsoft.com/office/powerpoint/2010/main" val="655840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b="1" dirty="0" err="1"/>
              <a:t>Leaving</a:t>
            </a:r>
            <a:r>
              <a:rPr lang="fr-CH" sz="3600" b="1" dirty="0"/>
              <a:t> CERN &lt; 5 </a:t>
            </a:r>
            <a:r>
              <a:rPr lang="fr-CH" sz="3600" b="1" dirty="0" err="1"/>
              <a:t>years</a:t>
            </a:r>
            <a:endParaRPr lang="fr-CH" sz="3600" b="1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" name="AutoShape 8">
            <a:extLst>
              <a:ext uri="{FF2B5EF4-FFF2-40B4-BE49-F238E27FC236}">
                <a16:creationId xmlns:a16="http://schemas.microsoft.com/office/drawing/2014/main" id="{B0A6A859-3FB9-97BA-369F-98288A6F41C4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3265487" y="1600744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4" name="AutoShape 9">
            <a:extLst>
              <a:ext uri="{FF2B5EF4-FFF2-40B4-BE49-F238E27FC236}">
                <a16:creationId xmlns:a16="http://schemas.microsoft.com/office/drawing/2014/main" id="{96600C43-833E-9217-1AAB-06F6E909E611}"/>
              </a:ext>
            </a:extLst>
          </p:cNvPr>
          <p:cNvSpPr>
            <a:spLocks noChangeArrowheads="1"/>
          </p:cNvSpPr>
          <p:nvPr/>
        </p:nvSpPr>
        <p:spPr bwMode="auto">
          <a:xfrm rot="-2230715">
            <a:off x="7529332" y="1600396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5" name="Group 38">
            <a:extLst>
              <a:ext uri="{FF2B5EF4-FFF2-40B4-BE49-F238E27FC236}">
                <a16:creationId xmlns:a16="http://schemas.microsoft.com/office/drawing/2014/main" id="{107CD7E6-AADD-7E81-76B6-C8DD828EEF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820238"/>
              </p:ext>
            </p:extLst>
          </p:nvPr>
        </p:nvGraphicFramePr>
        <p:xfrm>
          <a:off x="5719971" y="2903172"/>
          <a:ext cx="5257800" cy="1456944"/>
        </p:xfrm>
        <a:graphic>
          <a:graphicData uri="http://schemas.openxmlformats.org/drawingml/2006/table">
            <a:tbl>
              <a:tblPr/>
              <a:tblGrid>
                <a:gridCol w="5257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transfer value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can be paid to the </a:t>
                      </a:r>
                      <a: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member</a:t>
                      </a:r>
                      <a:b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2800" dirty="0"/>
                        <a:t>(in CHF)</a:t>
                      </a:r>
                      <a:endParaRPr kumimoji="0" lang="en-US" sz="2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 Box 72">
            <a:extLst>
              <a:ext uri="{FF2B5EF4-FFF2-40B4-BE49-F238E27FC236}">
                <a16:creationId xmlns:a16="http://schemas.microsoft.com/office/drawing/2014/main" id="{05AE86C0-D015-42AB-FC03-ECAF9F9B6F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9302" y="2879699"/>
            <a:ext cx="3908498" cy="233294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800" dirty="0"/>
              <a:t>the transfer value can be paid into </a:t>
            </a:r>
            <a:r>
              <a:rPr lang="en-US" sz="2800" b="1" dirty="0"/>
              <a:t>another private pension scheme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2800" dirty="0"/>
              <a:t>(in CHF in any country)</a:t>
            </a:r>
          </a:p>
        </p:txBody>
      </p:sp>
    </p:spTree>
    <p:extLst>
      <p:ext uri="{BB962C8B-B14F-4D97-AF65-F5344CB8AC3E}">
        <p14:creationId xmlns:p14="http://schemas.microsoft.com/office/powerpoint/2010/main" val="223831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>
                <a:cs typeface="Arial" charset="0"/>
              </a:rPr>
              <a:t>5 </a:t>
            </a:r>
            <a:r>
              <a:rPr lang="fr-CH" sz="3600" b="1" dirty="0" err="1">
                <a:cs typeface="Arial" charset="0"/>
              </a:rPr>
              <a:t>years</a:t>
            </a:r>
            <a:r>
              <a:rPr lang="fr-CH" sz="3600" b="1" dirty="0">
                <a:cs typeface="Arial" charset="0"/>
              </a:rPr>
              <a:t> ≤ </a:t>
            </a:r>
            <a:r>
              <a:rPr lang="fr-CH" sz="3600" b="1" dirty="0" err="1">
                <a:cs typeface="Arial" charset="0"/>
              </a:rPr>
              <a:t>Leaving</a:t>
            </a:r>
            <a:r>
              <a:rPr lang="fr-CH" sz="3600" b="1" dirty="0">
                <a:cs typeface="Arial" charset="0"/>
              </a:rPr>
              <a:t> CERN &lt; 10 </a:t>
            </a:r>
            <a:r>
              <a:rPr lang="fr-CH" sz="3600" b="1" dirty="0" err="1">
                <a:cs typeface="Arial" charset="0"/>
              </a:rPr>
              <a:t>years</a:t>
            </a:r>
            <a:endParaRPr lang="en-US" sz="3600" b="1" dirty="0">
              <a:cs typeface="Arial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A757117-14FA-073D-6278-65CB99C84967}"/>
              </a:ext>
            </a:extLst>
          </p:cNvPr>
          <p:cNvSpPr txBox="1"/>
          <p:nvPr/>
        </p:nvSpPr>
        <p:spPr>
          <a:xfrm>
            <a:off x="418498" y="5882614"/>
            <a:ext cx="11049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CH" sz="1500" i="1" dirty="0" err="1"/>
              <a:t>Please</a:t>
            </a:r>
            <a:r>
              <a:rPr lang="fr-CH" sz="1500" i="1" dirty="0"/>
              <a:t> note: </a:t>
            </a:r>
            <a:r>
              <a:rPr lang="fr-CH" sz="1500" i="1" dirty="0" err="1"/>
              <a:t>periods</a:t>
            </a:r>
            <a:r>
              <a:rPr lang="fr-CH" sz="1500" i="1" dirty="0"/>
              <a:t> of </a:t>
            </a:r>
            <a:r>
              <a:rPr lang="fr-CH" sz="1500" i="1" dirty="0" err="1"/>
              <a:t>Unpaid</a:t>
            </a:r>
            <a:r>
              <a:rPr lang="fr-CH" sz="1500" i="1" dirty="0"/>
              <a:t> Leave (</a:t>
            </a:r>
            <a:r>
              <a:rPr lang="fr-CH" sz="1500" i="1" dirty="0" err="1"/>
              <a:t>without</a:t>
            </a:r>
            <a:r>
              <a:rPr lang="fr-CH" sz="1500" i="1" dirty="0"/>
              <a:t> contributions to the Fund) are not </a:t>
            </a:r>
            <a:r>
              <a:rPr lang="fr-CH" sz="1500" i="1" dirty="0" err="1"/>
              <a:t>considered</a:t>
            </a:r>
            <a:r>
              <a:rPr lang="fr-CH" sz="1500" i="1" dirty="0"/>
              <a:t> as </a:t>
            </a:r>
            <a:r>
              <a:rPr lang="fr-CH" sz="1500" i="1" dirty="0" err="1"/>
              <a:t>periods</a:t>
            </a:r>
            <a:r>
              <a:rPr lang="fr-CH" sz="1500" i="1" dirty="0"/>
              <a:t> of service</a:t>
            </a:r>
            <a:endParaRPr lang="en-US" sz="1500" i="1" dirty="0"/>
          </a:p>
        </p:txBody>
      </p:sp>
      <p:sp>
        <p:nvSpPr>
          <p:cNvPr id="18" name="AutoShape 15">
            <a:extLst>
              <a:ext uri="{FF2B5EF4-FFF2-40B4-BE49-F238E27FC236}">
                <a16:creationId xmlns:a16="http://schemas.microsoft.com/office/drawing/2014/main" id="{0E1361AA-7F8D-5578-91A0-A238D619FDC3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2270198" y="152553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19" name="AutoShape 16">
            <a:extLst>
              <a:ext uri="{FF2B5EF4-FFF2-40B4-BE49-F238E27FC236}">
                <a16:creationId xmlns:a16="http://schemas.microsoft.com/office/drawing/2014/main" id="{178C4563-8E67-807C-BE75-CD6D0D284A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10200" y="1564583"/>
            <a:ext cx="838200" cy="2667000"/>
          </a:xfrm>
          <a:prstGeom prst="downArrow">
            <a:avLst>
              <a:gd name="adj1" fmla="val 50000"/>
              <a:gd name="adj2" fmla="val 7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20" name="AutoShape 17">
            <a:extLst>
              <a:ext uri="{FF2B5EF4-FFF2-40B4-BE49-F238E27FC236}">
                <a16:creationId xmlns:a16="http://schemas.microsoft.com/office/drawing/2014/main" id="{41B3FAFC-A293-D106-DBEB-BA009051A69D}"/>
              </a:ext>
            </a:extLst>
          </p:cNvPr>
          <p:cNvSpPr>
            <a:spLocks noChangeArrowheads="1"/>
          </p:cNvSpPr>
          <p:nvPr/>
        </p:nvSpPr>
        <p:spPr bwMode="auto">
          <a:xfrm rot="-2289592">
            <a:off x="8470341" y="1524694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sp>
        <p:nvSpPr>
          <p:cNvPr id="21" name="Text Box 72">
            <a:extLst>
              <a:ext uri="{FF2B5EF4-FFF2-40B4-BE49-F238E27FC236}">
                <a16:creationId xmlns:a16="http://schemas.microsoft.com/office/drawing/2014/main" id="{438D312A-9496-D0B3-117B-1348600A9C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498" y="2779339"/>
            <a:ext cx="3733800" cy="156966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/>
              <a:t>the transfer value can be paid into </a:t>
            </a:r>
            <a:r>
              <a:rPr lang="en-US" sz="2400" b="1" dirty="0"/>
              <a:t>another private pension scheme</a:t>
            </a:r>
          </a:p>
          <a:p>
            <a:pPr algn="ctr" eaLnBrk="0" hangingPunct="0">
              <a:spcBef>
                <a:spcPct val="20000"/>
              </a:spcBef>
            </a:pPr>
            <a:r>
              <a:rPr lang="en-US" sz="2000" dirty="0"/>
              <a:t>(in CHF in any country)</a:t>
            </a:r>
          </a:p>
        </p:txBody>
      </p:sp>
      <p:sp>
        <p:nvSpPr>
          <p:cNvPr id="22" name="Text Box 73">
            <a:extLst>
              <a:ext uri="{FF2B5EF4-FFF2-40B4-BE49-F238E27FC236}">
                <a16:creationId xmlns:a16="http://schemas.microsoft.com/office/drawing/2014/main" id="{B3F21775-FA2E-5E4A-737E-B88A507C7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3800" y="2779339"/>
            <a:ext cx="3657600" cy="113877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/>
              <a:t>the transfer value can be paid to the </a:t>
            </a:r>
            <a:r>
              <a:rPr lang="en-US" sz="2400" b="1" dirty="0"/>
              <a:t>member</a:t>
            </a:r>
            <a:br>
              <a:rPr lang="en-US" sz="2400" b="1" dirty="0"/>
            </a:br>
            <a:r>
              <a:rPr lang="en-US" sz="2000" dirty="0"/>
              <a:t>(in CHF)</a:t>
            </a:r>
            <a:endParaRPr lang="en-US" sz="2400" dirty="0"/>
          </a:p>
        </p:txBody>
      </p:sp>
      <p:sp>
        <p:nvSpPr>
          <p:cNvPr id="2" name="Text Box 69">
            <a:extLst>
              <a:ext uri="{FF2B5EF4-FFF2-40B4-BE49-F238E27FC236}">
                <a16:creationId xmlns:a16="http://schemas.microsoft.com/office/drawing/2014/main" id="{C7DE5654-9860-A669-EEAD-0976A82D2B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29100" y="4416254"/>
            <a:ext cx="3200400" cy="175432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en-US" sz="2400" dirty="0"/>
              <a:t>the member is entitled to a </a:t>
            </a:r>
            <a:r>
              <a:rPr lang="en-US" sz="2400" b="1" dirty="0"/>
              <a:t>deferred retirement pension</a:t>
            </a:r>
          </a:p>
          <a:p>
            <a:pPr>
              <a:spcBef>
                <a:spcPct val="50000"/>
              </a:spcBef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89570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cs typeface="Arial" charset="0"/>
              </a:rPr>
              <a:t>Leaving CERN ≥ 10 years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2" name="Rectangle 4">
            <a:extLst>
              <a:ext uri="{FF2B5EF4-FFF2-40B4-BE49-F238E27FC236}">
                <a16:creationId xmlns:a16="http://schemas.microsoft.com/office/drawing/2014/main" id="{BE881565-79F1-4E26-315C-821A74EE38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2" name="AutoShape 7">
            <a:extLst>
              <a:ext uri="{FF2B5EF4-FFF2-40B4-BE49-F238E27FC236}">
                <a16:creationId xmlns:a16="http://schemas.microsoft.com/office/drawing/2014/main" id="{05B190E6-7F39-CBEC-BFAF-9462E15450BF}"/>
              </a:ext>
            </a:extLst>
          </p:cNvPr>
          <p:cNvSpPr>
            <a:spLocks noChangeArrowheads="1"/>
          </p:cNvSpPr>
          <p:nvPr/>
        </p:nvSpPr>
        <p:spPr bwMode="auto">
          <a:xfrm rot="2198955">
            <a:off x="3276600" y="1661009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  <p:graphicFrame>
        <p:nvGraphicFramePr>
          <p:cNvPr id="4" name="Group 18">
            <a:extLst>
              <a:ext uri="{FF2B5EF4-FFF2-40B4-BE49-F238E27FC236}">
                <a16:creationId xmlns:a16="http://schemas.microsoft.com/office/drawing/2014/main" id="{D6AB06BD-2B66-A4DD-DEDE-5CBFBCD84E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9456805"/>
              </p:ext>
            </p:extLst>
          </p:nvPr>
        </p:nvGraphicFramePr>
        <p:xfrm>
          <a:off x="6019800" y="2971800"/>
          <a:ext cx="4114800" cy="2529840"/>
        </p:xfrm>
        <a:graphic>
          <a:graphicData uri="http://schemas.openxmlformats.org/drawingml/2006/table">
            <a:tbl>
              <a:tblPr/>
              <a:tblGrid>
                <a:gridCol w="4114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00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the transfer value can be paid into </a:t>
                      </a:r>
                      <a:r>
                        <a:rPr kumimoji="0" lang="en-US" sz="28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another private pension scheme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latin typeface="+mn-lt"/>
                        </a:rPr>
                        <a:t>(</a:t>
                      </a:r>
                      <a:r>
                        <a:rPr lang="en-US" sz="2000" dirty="0"/>
                        <a:t>in CHF in any country</a:t>
                      </a:r>
                      <a:r>
                        <a:rPr lang="en-US" sz="2000" dirty="0">
                          <a:latin typeface="+mn-lt"/>
                        </a:rPr>
                        <a:t>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Rectangle 16">
            <a:extLst>
              <a:ext uri="{FF2B5EF4-FFF2-40B4-BE49-F238E27FC236}">
                <a16:creationId xmlns:a16="http://schemas.microsoft.com/office/drawing/2014/main" id="{07D225BF-0CD9-563E-A31E-32E2B4F1B0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47800" y="2971800"/>
            <a:ext cx="3733800" cy="1373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2800" dirty="0"/>
              <a:t>the member is entitled </a:t>
            </a:r>
          </a:p>
          <a:p>
            <a:pPr algn="ctr"/>
            <a:r>
              <a:rPr lang="en-US" sz="2800" dirty="0"/>
              <a:t>to a </a:t>
            </a:r>
            <a:r>
              <a:rPr lang="en-US" sz="2800" b="1" dirty="0"/>
              <a:t>deferred retirement pension</a:t>
            </a:r>
          </a:p>
        </p:txBody>
      </p:sp>
      <p:sp>
        <p:nvSpPr>
          <p:cNvPr id="7" name="AutoShape 7">
            <a:extLst>
              <a:ext uri="{FF2B5EF4-FFF2-40B4-BE49-F238E27FC236}">
                <a16:creationId xmlns:a16="http://schemas.microsoft.com/office/drawing/2014/main" id="{F9668688-4499-044C-55E2-6318390A4989}"/>
              </a:ext>
            </a:extLst>
          </p:cNvPr>
          <p:cNvSpPr>
            <a:spLocks noChangeArrowheads="1"/>
          </p:cNvSpPr>
          <p:nvPr/>
        </p:nvSpPr>
        <p:spPr bwMode="auto">
          <a:xfrm rot="20073246">
            <a:off x="7219246" y="1656248"/>
            <a:ext cx="838200" cy="990600"/>
          </a:xfrm>
          <a:prstGeom prst="downArrow">
            <a:avLst>
              <a:gd name="adj1" fmla="val 50000"/>
              <a:gd name="adj2" fmla="val 2954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anchor="ctr"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1869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500" dirty="0"/>
              <a:t>PENSION FUND</a:t>
            </a:r>
            <a:br>
              <a:rPr lang="en-US" sz="4500" dirty="0"/>
            </a:br>
            <a:br>
              <a:rPr lang="en-US" sz="4500" dirty="0"/>
            </a:br>
            <a:r>
              <a:rPr lang="en-US" sz="4500" dirty="0"/>
              <a:t>Information for new members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1800" dirty="0"/>
          </a:p>
          <a:p>
            <a:r>
              <a:rPr lang="en-US" sz="1800" dirty="0"/>
              <a:t>Garance Louvin – Benefits Service 							17 February 2025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 err="1"/>
              <a:t>What</a:t>
            </a:r>
            <a:r>
              <a:rPr lang="fr-CH" sz="3600" b="1" dirty="0"/>
              <a:t> about the retirement pension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Entitlement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>
                <a:solidFill>
                  <a:schemeClr val="tx1"/>
                </a:solidFill>
              </a:rPr>
              <a:t>At least 5 </a:t>
            </a:r>
            <a:r>
              <a:rPr lang="fr-CH" sz="2000" b="0" dirty="0" err="1">
                <a:solidFill>
                  <a:schemeClr val="tx1"/>
                </a:solidFill>
              </a:rPr>
              <a:t>years</a:t>
            </a:r>
            <a:r>
              <a:rPr lang="fr-CH" sz="2000" b="0" dirty="0">
                <a:solidFill>
                  <a:schemeClr val="tx1"/>
                </a:solidFill>
              </a:rPr>
              <a:t> of service </a:t>
            </a:r>
            <a:r>
              <a:rPr lang="fr-CH" sz="2000" b="0" dirty="0" err="1">
                <a:solidFill>
                  <a:schemeClr val="tx1"/>
                </a:solidFill>
              </a:rPr>
              <a:t>is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required</a:t>
            </a:r>
            <a:r>
              <a:rPr lang="fr-CH" sz="2000" b="0" dirty="0">
                <a:solidFill>
                  <a:schemeClr val="tx1"/>
                </a:solidFill>
              </a:rPr>
              <a:t> to </a:t>
            </a:r>
            <a:r>
              <a:rPr lang="fr-CH" sz="2000" b="0" dirty="0" err="1">
                <a:solidFill>
                  <a:schemeClr val="tx1"/>
                </a:solidFill>
              </a:rPr>
              <a:t>be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entitled</a:t>
            </a:r>
            <a:r>
              <a:rPr lang="fr-CH" sz="2000" b="0" dirty="0">
                <a:solidFill>
                  <a:schemeClr val="tx1"/>
                </a:solidFill>
              </a:rPr>
              <a:t> to a retirement pension </a:t>
            </a:r>
          </a:p>
          <a:p>
            <a:pPr marL="284400" indent="-28575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Applicable </a:t>
            </a:r>
            <a:r>
              <a:rPr lang="fr-CH" sz="2000" b="0" dirty="0" err="1">
                <a:solidFill>
                  <a:schemeClr val="tx1"/>
                </a:solidFill>
              </a:rPr>
              <a:t>age</a:t>
            </a:r>
            <a:r>
              <a:rPr lang="fr-CH" sz="2000" b="0" dirty="0">
                <a:solidFill>
                  <a:schemeClr val="tx1"/>
                </a:solidFill>
              </a:rPr>
              <a:t> of retirement </a:t>
            </a:r>
            <a:r>
              <a:rPr lang="fr-CH" sz="2000" b="0" dirty="0" err="1">
                <a:solidFill>
                  <a:schemeClr val="tx1"/>
                </a:solidFill>
              </a:rPr>
              <a:t>is</a:t>
            </a:r>
            <a:r>
              <a:rPr lang="fr-CH" sz="2000" b="0" dirty="0">
                <a:solidFill>
                  <a:schemeClr val="tx1"/>
                </a:solidFill>
              </a:rPr>
              <a:t> 67</a:t>
            </a:r>
          </a:p>
          <a:p>
            <a:pPr marL="284400" indent="-285750">
              <a:buFontTx/>
              <a:buChar char="-"/>
            </a:pPr>
            <a:r>
              <a:rPr lang="fr-CH" sz="2000" dirty="0" err="1">
                <a:solidFill>
                  <a:schemeClr val="tx1"/>
                </a:solidFill>
              </a:rPr>
              <a:t>Early</a:t>
            </a:r>
            <a:r>
              <a:rPr lang="fr-CH" sz="2000" dirty="0">
                <a:solidFill>
                  <a:schemeClr val="tx1"/>
                </a:solidFill>
              </a:rPr>
              <a:t> retirement option </a:t>
            </a:r>
            <a:r>
              <a:rPr lang="fr-CH" sz="2000" dirty="0" err="1">
                <a:solidFill>
                  <a:schemeClr val="tx1"/>
                </a:solidFill>
              </a:rPr>
              <a:t>is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available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from</a:t>
            </a:r>
            <a:r>
              <a:rPr lang="fr-CH" sz="2000" dirty="0">
                <a:solidFill>
                  <a:schemeClr val="tx1"/>
                </a:solidFill>
              </a:rPr>
              <a:t> 52 </a:t>
            </a:r>
            <a:r>
              <a:rPr lang="fr-CH" sz="2000" dirty="0" err="1">
                <a:solidFill>
                  <a:schemeClr val="tx1"/>
                </a:solidFill>
              </a:rPr>
              <a:t>years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old</a:t>
            </a:r>
            <a:endParaRPr lang="en-GB" sz="18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Amount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2000" b="0" dirty="0">
                <a:solidFill>
                  <a:schemeClr val="tx1"/>
                </a:solidFill>
              </a:rPr>
              <a:t>Calculated on the basis of 1.85% of the average of the last 3 years’ reference salary* per year of membership (maximum 37 years and 10 months)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400" dirty="0"/>
              <a:t>T</a:t>
            </a:r>
            <a:r>
              <a:rPr lang="en-GB" sz="2400" dirty="0" err="1"/>
              <a:t>ax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dirty="0" err="1">
                <a:solidFill>
                  <a:schemeClr val="tx1"/>
                </a:solidFill>
              </a:rPr>
              <a:t>Tax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treatement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depends</a:t>
            </a:r>
            <a:r>
              <a:rPr lang="fr-CH" sz="2000" dirty="0">
                <a:solidFill>
                  <a:schemeClr val="tx1"/>
                </a:solidFill>
              </a:rPr>
              <a:t> on </a:t>
            </a:r>
            <a:r>
              <a:rPr lang="fr-CH" sz="2000" dirty="0" err="1">
                <a:solidFill>
                  <a:schemeClr val="tx1"/>
                </a:solidFill>
              </a:rPr>
              <a:t>your</a:t>
            </a:r>
            <a:r>
              <a:rPr lang="fr-CH" sz="2000" dirty="0">
                <a:solidFill>
                  <a:schemeClr val="tx1"/>
                </a:solidFill>
              </a:rPr>
              <a:t> country of </a:t>
            </a:r>
            <a:r>
              <a:rPr lang="fr-CH" sz="2000" dirty="0" err="1">
                <a:solidFill>
                  <a:schemeClr val="tx1"/>
                </a:solidFill>
              </a:rPr>
              <a:t>residence</a:t>
            </a:r>
            <a:endParaRPr lang="fr-CH" sz="1800" b="0" dirty="0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390EC86-E419-6088-5769-4D49D5993D07}"/>
              </a:ext>
            </a:extLst>
          </p:cNvPr>
          <p:cNvSpPr txBox="1"/>
          <p:nvPr/>
        </p:nvSpPr>
        <p:spPr>
          <a:xfrm>
            <a:off x="407988" y="5943600"/>
            <a:ext cx="5459412" cy="2308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CH" sz="1500" dirty="0">
                <a:latin typeface="+mn-lt"/>
              </a:rPr>
              <a:t>*</a:t>
            </a:r>
            <a:r>
              <a:rPr lang="en-US" sz="1500" i="1" dirty="0">
                <a:latin typeface="+mn-lt"/>
              </a:rPr>
              <a:t>based on the salary scale at the end of the contract</a:t>
            </a:r>
          </a:p>
        </p:txBody>
      </p:sp>
    </p:spTree>
    <p:extLst>
      <p:ext uri="{BB962C8B-B14F-4D97-AF65-F5344CB8AC3E}">
        <p14:creationId xmlns:p14="http://schemas.microsoft.com/office/powerpoint/2010/main" val="198985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sz="3600" b="1" dirty="0"/>
              <a:t>Will </a:t>
            </a:r>
            <a:r>
              <a:rPr lang="fr-CH" sz="3600" b="1" dirty="0" err="1"/>
              <a:t>my</a:t>
            </a:r>
            <a:r>
              <a:rPr lang="fr-CH" sz="3600" b="1" dirty="0"/>
              <a:t> </a:t>
            </a:r>
            <a:r>
              <a:rPr lang="fr-CH" sz="3600" b="1" dirty="0" err="1"/>
              <a:t>spouse</a:t>
            </a:r>
            <a:r>
              <a:rPr lang="fr-CH" sz="3600" b="1" dirty="0"/>
              <a:t>/</a:t>
            </a:r>
            <a:r>
              <a:rPr lang="fr-CH" sz="3600" b="1" dirty="0" err="1"/>
              <a:t>partner</a:t>
            </a:r>
            <a:r>
              <a:rPr lang="fr-CH" sz="3600" b="1" dirty="0"/>
              <a:t> </a:t>
            </a:r>
            <a:r>
              <a:rPr lang="fr-CH" sz="3600" b="1" dirty="0" err="1"/>
              <a:t>receive</a:t>
            </a:r>
            <a:r>
              <a:rPr lang="fr-CH" sz="3600" b="1" dirty="0"/>
              <a:t> a pension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98289" y="1439335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Entitlement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428702" y="1439335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CH" sz="2000" b="0" dirty="0" err="1">
                <a:solidFill>
                  <a:schemeClr val="tx1"/>
                </a:solidFill>
              </a:rPr>
              <a:t>Surviving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spouse’s</a:t>
            </a:r>
            <a:r>
              <a:rPr lang="fr-CH" sz="2000" b="0" dirty="0">
                <a:solidFill>
                  <a:schemeClr val="tx1"/>
                </a:solidFill>
              </a:rPr>
              <a:t> pension payable to the </a:t>
            </a:r>
            <a:r>
              <a:rPr lang="fr-CH" sz="2000" b="0" dirty="0" err="1">
                <a:solidFill>
                  <a:schemeClr val="tx1"/>
                </a:solidFill>
              </a:rPr>
              <a:t>spouse</a:t>
            </a:r>
            <a:r>
              <a:rPr lang="fr-CH" sz="2000" b="0" dirty="0">
                <a:solidFill>
                  <a:schemeClr val="tx1"/>
                </a:solidFill>
              </a:rPr>
              <a:t>/</a:t>
            </a:r>
            <a:r>
              <a:rPr lang="fr-CH" sz="2000" b="0" dirty="0" err="1">
                <a:solidFill>
                  <a:schemeClr val="tx1"/>
                </a:solidFill>
              </a:rPr>
              <a:t>partner</a:t>
            </a:r>
            <a:r>
              <a:rPr lang="fr-CH" sz="2000" b="0" dirty="0">
                <a:solidFill>
                  <a:schemeClr val="tx1"/>
                </a:solidFill>
              </a:rPr>
              <a:t> of a </a:t>
            </a:r>
            <a:r>
              <a:rPr lang="fr-CH" sz="2000" b="0" dirty="0" err="1">
                <a:solidFill>
                  <a:schemeClr val="tx1"/>
                </a:solidFill>
              </a:rPr>
              <a:t>member</a:t>
            </a:r>
            <a:r>
              <a:rPr lang="fr-CH" sz="2000" dirty="0">
                <a:solidFill>
                  <a:schemeClr val="tx1"/>
                </a:solidFill>
              </a:rPr>
              <a:t> i</a:t>
            </a:r>
            <a:r>
              <a:rPr lang="fr-CH" sz="2000" b="0" dirty="0">
                <a:solidFill>
                  <a:schemeClr val="tx1"/>
                </a:solidFill>
              </a:rPr>
              <a:t>f the </a:t>
            </a:r>
            <a:r>
              <a:rPr lang="fr-CH" sz="2000" b="0" dirty="0" err="1">
                <a:solidFill>
                  <a:schemeClr val="tx1"/>
                </a:solidFill>
              </a:rPr>
              <a:t>marriage</a:t>
            </a:r>
            <a:r>
              <a:rPr lang="fr-CH" sz="2000" b="0" dirty="0">
                <a:solidFill>
                  <a:schemeClr val="tx1"/>
                </a:solidFill>
              </a:rPr>
              <a:t>/</a:t>
            </a:r>
            <a:r>
              <a:rPr lang="fr-CH" sz="2000" b="0" dirty="0" err="1">
                <a:solidFill>
                  <a:schemeClr val="tx1"/>
                </a:solidFill>
              </a:rPr>
              <a:t>legally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registered</a:t>
            </a:r>
            <a:r>
              <a:rPr lang="fr-CH" sz="2000" b="0" dirty="0">
                <a:solidFill>
                  <a:schemeClr val="tx1"/>
                </a:solidFill>
              </a:rPr>
              <a:t> partnership dates </a:t>
            </a:r>
            <a:r>
              <a:rPr lang="fr-CH" sz="2000" b="0" dirty="0" err="1">
                <a:solidFill>
                  <a:schemeClr val="tx1"/>
                </a:solidFill>
              </a:rPr>
              <a:t>from</a:t>
            </a:r>
            <a:r>
              <a:rPr lang="fr-CH" sz="2000" b="0" dirty="0">
                <a:solidFill>
                  <a:schemeClr val="tx1"/>
                </a:solidFill>
              </a:rPr>
              <a:t> at least 1 </a:t>
            </a:r>
            <a:r>
              <a:rPr lang="fr-CH" sz="2000" b="0" dirty="0" err="1">
                <a:solidFill>
                  <a:schemeClr val="tx1"/>
                </a:solidFill>
              </a:rPr>
              <a:t>year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prior</a:t>
            </a:r>
            <a:r>
              <a:rPr lang="fr-CH" sz="2000" b="0" dirty="0">
                <a:solidFill>
                  <a:schemeClr val="tx1"/>
                </a:solidFill>
              </a:rPr>
              <a:t> to the </a:t>
            </a:r>
            <a:r>
              <a:rPr lang="fr-CH" sz="2000" b="0" dirty="0" err="1">
                <a:solidFill>
                  <a:schemeClr val="tx1"/>
                </a:solidFill>
              </a:rPr>
              <a:t>death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407815" y="28870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Amount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38228" y="2887077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dirty="0">
                <a:solidFill>
                  <a:schemeClr val="tx1"/>
                </a:solidFill>
              </a:rPr>
              <a:t>1.1</a:t>
            </a:r>
            <a:r>
              <a:rPr lang="fr-CH" sz="2000" b="0" dirty="0">
                <a:solidFill>
                  <a:schemeClr val="tx1"/>
                </a:solidFill>
              </a:rPr>
              <a:t>% of the last </a:t>
            </a:r>
            <a:r>
              <a:rPr lang="fr-CH" sz="2000" b="0" dirty="0" err="1">
                <a:solidFill>
                  <a:schemeClr val="tx1"/>
                </a:solidFill>
              </a:rPr>
              <a:t>reference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salary</a:t>
            </a:r>
            <a:r>
              <a:rPr lang="fr-CH" sz="2000" b="0" dirty="0">
                <a:solidFill>
                  <a:schemeClr val="tx1"/>
                </a:solidFill>
              </a:rPr>
              <a:t> of the </a:t>
            </a:r>
            <a:r>
              <a:rPr lang="fr-CH" sz="2000" b="0" dirty="0" err="1">
                <a:solidFill>
                  <a:schemeClr val="tx1"/>
                </a:solidFill>
              </a:rPr>
              <a:t>deceased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member</a:t>
            </a:r>
            <a:r>
              <a:rPr lang="fr-CH" sz="2000" b="0" dirty="0">
                <a:solidFill>
                  <a:schemeClr val="tx1"/>
                </a:solidFill>
              </a:rPr>
              <a:t> per </a:t>
            </a:r>
            <a:r>
              <a:rPr lang="fr-CH" sz="2000" b="0" dirty="0" err="1">
                <a:solidFill>
                  <a:schemeClr val="tx1"/>
                </a:solidFill>
              </a:rPr>
              <a:t>year</a:t>
            </a:r>
            <a:r>
              <a:rPr lang="fr-CH" sz="2000" b="0" dirty="0">
                <a:solidFill>
                  <a:schemeClr val="tx1"/>
                </a:solidFill>
              </a:rPr>
              <a:t> of </a:t>
            </a:r>
            <a:r>
              <a:rPr lang="fr-CH" sz="2000" b="0" dirty="0" err="1">
                <a:solidFill>
                  <a:schemeClr val="tx1"/>
                </a:solidFill>
              </a:rPr>
              <a:t>membership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he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would</a:t>
            </a:r>
            <a:r>
              <a:rPr lang="fr-CH" sz="2000" b="0" dirty="0">
                <a:solidFill>
                  <a:schemeClr val="tx1"/>
                </a:solidFill>
              </a:rPr>
              <a:t> have </a:t>
            </a:r>
            <a:r>
              <a:rPr lang="fr-CH" sz="2000" b="0" dirty="0" err="1">
                <a:solidFill>
                  <a:schemeClr val="tx1"/>
                </a:solidFill>
              </a:rPr>
              <a:t>had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until</a:t>
            </a:r>
            <a:r>
              <a:rPr lang="fr-CH" sz="2000" b="0" dirty="0">
                <a:solidFill>
                  <a:schemeClr val="tx1"/>
                </a:solidFill>
              </a:rPr>
              <a:t> the applicable retirement </a:t>
            </a:r>
            <a:r>
              <a:rPr lang="fr-CH" sz="2000" b="0" dirty="0" err="1">
                <a:solidFill>
                  <a:schemeClr val="tx1"/>
                </a:solidFill>
              </a:rPr>
              <a:t>age</a:t>
            </a:r>
            <a:r>
              <a:rPr lang="fr-CH" sz="2000" b="0" dirty="0">
                <a:solidFill>
                  <a:schemeClr val="tx1"/>
                </a:solidFill>
              </a:rPr>
              <a:t> (no </a:t>
            </a:r>
            <a:r>
              <a:rPr lang="fr-CH" sz="2000" b="0" dirty="0" err="1">
                <a:solidFill>
                  <a:schemeClr val="tx1"/>
                </a:solidFill>
              </a:rPr>
              <a:t>matter</a:t>
            </a:r>
            <a:r>
              <a:rPr lang="fr-CH" sz="2000" b="0" dirty="0">
                <a:solidFill>
                  <a:schemeClr val="tx1"/>
                </a:solidFill>
              </a:rPr>
              <a:t> the initial </a:t>
            </a:r>
            <a:r>
              <a:rPr lang="fr-CH" sz="2000" b="0" dirty="0" err="1">
                <a:solidFill>
                  <a:schemeClr val="tx1"/>
                </a:solidFill>
              </a:rPr>
              <a:t>contract</a:t>
            </a:r>
            <a:r>
              <a:rPr lang="fr-CH" sz="2000" b="0" dirty="0">
                <a:solidFill>
                  <a:schemeClr val="tx1"/>
                </a:solidFill>
              </a:rPr>
              <a:t> duration)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CEAD718-53F0-4EE3-7C56-18EB55ECC135}"/>
              </a:ext>
            </a:extLst>
          </p:cNvPr>
          <p:cNvSpPr/>
          <p:nvPr/>
        </p:nvSpPr>
        <p:spPr>
          <a:xfrm>
            <a:off x="398289" y="4334819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2400" dirty="0"/>
              <a:t>D</a:t>
            </a:r>
            <a:r>
              <a:rPr lang="en-GB" sz="2400" dirty="0" err="1"/>
              <a:t>uration</a:t>
            </a:r>
            <a:endParaRPr lang="en-GB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3A599839-19E2-3A76-F16C-5DD516EA4DEC}"/>
              </a:ext>
            </a:extLst>
          </p:cNvPr>
          <p:cNvSpPr/>
          <p:nvPr/>
        </p:nvSpPr>
        <p:spPr>
          <a:xfrm>
            <a:off x="2428702" y="4334819"/>
            <a:ext cx="9345784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Tx/>
              <a:buChar char="-"/>
            </a:pPr>
            <a:r>
              <a:rPr lang="fr-CH" sz="2000" b="0" dirty="0" err="1">
                <a:solidFill>
                  <a:schemeClr val="tx1"/>
                </a:solidFill>
              </a:rPr>
              <a:t>From</a:t>
            </a:r>
            <a:r>
              <a:rPr lang="fr-CH" sz="2000" b="0" dirty="0">
                <a:solidFill>
                  <a:schemeClr val="tx1"/>
                </a:solidFill>
              </a:rPr>
              <a:t> the 1st </a:t>
            </a:r>
            <a:r>
              <a:rPr lang="fr-CH" sz="2000" b="0" dirty="0" err="1">
                <a:solidFill>
                  <a:schemeClr val="tx1"/>
                </a:solidFill>
              </a:rPr>
              <a:t>day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following</a:t>
            </a:r>
            <a:r>
              <a:rPr lang="fr-CH" sz="2000" b="0" dirty="0">
                <a:solidFill>
                  <a:schemeClr val="tx1"/>
                </a:solidFill>
              </a:rPr>
              <a:t> the </a:t>
            </a:r>
            <a:r>
              <a:rPr lang="fr-CH" sz="2000" b="0" dirty="0" err="1">
                <a:solidFill>
                  <a:schemeClr val="tx1"/>
                </a:solidFill>
              </a:rPr>
              <a:t>member’s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death</a:t>
            </a:r>
            <a:endParaRPr lang="fr-CH" sz="2000" dirty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fr-CH" sz="2000" dirty="0" err="1">
                <a:solidFill>
                  <a:schemeClr val="tx1"/>
                </a:solidFill>
              </a:rPr>
              <a:t>Until</a:t>
            </a:r>
            <a:r>
              <a:rPr lang="fr-CH" sz="2000" dirty="0">
                <a:solidFill>
                  <a:schemeClr val="tx1"/>
                </a:solidFill>
              </a:rPr>
              <a:t> the </a:t>
            </a:r>
            <a:r>
              <a:rPr lang="fr-CH" sz="2000" dirty="0" err="1">
                <a:solidFill>
                  <a:schemeClr val="tx1"/>
                </a:solidFill>
              </a:rPr>
              <a:t>death</a:t>
            </a:r>
            <a:r>
              <a:rPr lang="fr-CH" sz="2000" dirty="0">
                <a:solidFill>
                  <a:schemeClr val="tx1"/>
                </a:solidFill>
              </a:rPr>
              <a:t> or </a:t>
            </a:r>
            <a:r>
              <a:rPr lang="fr-CH" sz="2000" dirty="0" err="1">
                <a:solidFill>
                  <a:schemeClr val="tx1"/>
                </a:solidFill>
              </a:rPr>
              <a:t>remarriage</a:t>
            </a:r>
            <a:r>
              <a:rPr lang="fr-CH" sz="2000" dirty="0">
                <a:solidFill>
                  <a:schemeClr val="tx1"/>
                </a:solidFill>
              </a:rPr>
              <a:t> of the </a:t>
            </a:r>
            <a:r>
              <a:rPr lang="fr-CH" sz="2000" dirty="0" err="1">
                <a:solidFill>
                  <a:schemeClr val="tx1"/>
                </a:solidFill>
              </a:rPr>
              <a:t>spouse</a:t>
            </a:r>
            <a:r>
              <a:rPr lang="fr-CH" sz="2000" dirty="0">
                <a:solidFill>
                  <a:schemeClr val="tx1"/>
                </a:solidFill>
              </a:rPr>
              <a:t>/</a:t>
            </a:r>
            <a:r>
              <a:rPr lang="fr-CH" sz="2000" dirty="0" err="1">
                <a:solidFill>
                  <a:schemeClr val="tx1"/>
                </a:solidFill>
              </a:rPr>
              <a:t>partner</a:t>
            </a:r>
            <a:endParaRPr lang="fr-CH" sz="2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1546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about </a:t>
            </a:r>
            <a:r>
              <a:rPr lang="fr-CH" sz="3600" b="1" dirty="0" err="1"/>
              <a:t>my</a:t>
            </a:r>
            <a:r>
              <a:rPr lang="fr-CH" sz="3600" b="1" dirty="0"/>
              <a:t> </a:t>
            </a:r>
            <a:r>
              <a:rPr lang="fr-CH" sz="3600" b="1"/>
              <a:t>children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DB275E3-662A-EDFA-836F-B3F39E7DAEA7}"/>
              </a:ext>
            </a:extLst>
          </p:cNvPr>
          <p:cNvSpPr/>
          <p:nvPr/>
        </p:nvSpPr>
        <p:spPr>
          <a:xfrm>
            <a:off x="367177" y="2081835"/>
            <a:ext cx="2046969" cy="1675342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Entitlement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1B757F-99CF-6A5D-21B7-D844840464EB}"/>
              </a:ext>
            </a:extLst>
          </p:cNvPr>
          <p:cNvSpPr/>
          <p:nvPr/>
        </p:nvSpPr>
        <p:spPr>
          <a:xfrm>
            <a:off x="2397590" y="2081835"/>
            <a:ext cx="9376896" cy="1675342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53100"/>
            <a:r>
              <a:rPr lang="fr-CH" sz="2000" b="0" dirty="0" err="1">
                <a:solidFill>
                  <a:schemeClr val="tx1"/>
                </a:solidFill>
              </a:rPr>
              <a:t>Orphan’s</a:t>
            </a:r>
            <a:r>
              <a:rPr lang="fr-CH" sz="2000" b="0" dirty="0">
                <a:solidFill>
                  <a:schemeClr val="tx1"/>
                </a:solidFill>
              </a:rPr>
              <a:t> pension </a:t>
            </a:r>
            <a:r>
              <a:rPr lang="fr-CH" sz="2000" b="0" dirty="0" err="1">
                <a:solidFill>
                  <a:schemeClr val="tx1"/>
                </a:solidFill>
              </a:rPr>
              <a:t>paid</a:t>
            </a:r>
            <a:r>
              <a:rPr lang="fr-CH" sz="2000" b="0" dirty="0">
                <a:solidFill>
                  <a:schemeClr val="tx1"/>
                </a:solidFill>
              </a:rPr>
              <a:t> to </a:t>
            </a:r>
            <a:r>
              <a:rPr lang="fr-CH" sz="2000" dirty="0" err="1">
                <a:solidFill>
                  <a:schemeClr val="tx1"/>
                </a:solidFill>
              </a:rPr>
              <a:t>dependent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dirty="0" err="1">
                <a:solidFill>
                  <a:schemeClr val="tx1"/>
                </a:solidFill>
              </a:rPr>
              <a:t>children</a:t>
            </a:r>
            <a:r>
              <a:rPr lang="fr-CH" sz="200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recognised</a:t>
            </a:r>
            <a:r>
              <a:rPr lang="fr-CH" sz="2000" b="0" dirty="0">
                <a:solidFill>
                  <a:schemeClr val="tx1"/>
                </a:solidFill>
              </a:rPr>
              <a:t> by CERN  </a:t>
            </a:r>
          </a:p>
          <a:p>
            <a:pPr marL="396000" indent="-342900">
              <a:buFontTx/>
              <a:buChar char="-"/>
            </a:pPr>
            <a:r>
              <a:rPr lang="fr-CH" sz="2000" b="0" dirty="0">
                <a:solidFill>
                  <a:schemeClr val="tx1"/>
                </a:solidFill>
              </a:rPr>
              <a:t>Up to the </a:t>
            </a:r>
            <a:r>
              <a:rPr lang="fr-CH" sz="2000" b="0" dirty="0" err="1">
                <a:solidFill>
                  <a:schemeClr val="tx1"/>
                </a:solidFill>
              </a:rPr>
              <a:t>age</a:t>
            </a:r>
            <a:r>
              <a:rPr lang="fr-CH" sz="2000" b="0" dirty="0">
                <a:solidFill>
                  <a:schemeClr val="tx1"/>
                </a:solidFill>
              </a:rPr>
              <a:t> of 20 if </a:t>
            </a:r>
            <a:r>
              <a:rPr lang="fr-CH" sz="2000" b="0" dirty="0" err="1">
                <a:solidFill>
                  <a:schemeClr val="tx1"/>
                </a:solidFill>
              </a:rPr>
              <a:t>unmarried</a:t>
            </a:r>
            <a:r>
              <a:rPr lang="fr-CH" sz="2000" b="0" dirty="0">
                <a:solidFill>
                  <a:schemeClr val="tx1"/>
                </a:solidFill>
              </a:rPr>
              <a:t> and not in a </a:t>
            </a:r>
            <a:r>
              <a:rPr lang="en-US" sz="2000" b="0" dirty="0">
                <a:solidFill>
                  <a:schemeClr val="tx1"/>
                </a:solidFill>
              </a:rPr>
              <a:t>full-time employment</a:t>
            </a:r>
            <a:endParaRPr lang="fr-CH" sz="2000" b="0" dirty="0">
              <a:solidFill>
                <a:schemeClr val="tx1"/>
              </a:solidFill>
            </a:endParaRPr>
          </a:p>
          <a:p>
            <a:pPr marL="396000" indent="-342900">
              <a:buFontTx/>
              <a:buChar char="-"/>
            </a:pPr>
            <a:r>
              <a:rPr lang="fr-CH" sz="2000" b="0" dirty="0" err="1">
                <a:solidFill>
                  <a:schemeClr val="tx1"/>
                </a:solidFill>
              </a:rPr>
              <a:t>Between</a:t>
            </a:r>
            <a:r>
              <a:rPr lang="fr-CH" sz="2000" b="0" dirty="0">
                <a:solidFill>
                  <a:schemeClr val="tx1"/>
                </a:solidFill>
              </a:rPr>
              <a:t> 20 and 25 </a:t>
            </a:r>
            <a:r>
              <a:rPr lang="fr-CH" sz="2000" b="0" dirty="0" err="1">
                <a:solidFill>
                  <a:schemeClr val="tx1"/>
                </a:solidFill>
              </a:rPr>
              <a:t>years</a:t>
            </a:r>
            <a:r>
              <a:rPr lang="fr-CH" sz="2000" b="0" dirty="0">
                <a:solidFill>
                  <a:schemeClr val="tx1"/>
                </a:solidFill>
              </a:rPr>
              <a:t> of </a:t>
            </a:r>
            <a:r>
              <a:rPr lang="fr-CH" sz="2000" b="0" dirty="0" err="1">
                <a:solidFill>
                  <a:schemeClr val="tx1"/>
                </a:solidFill>
              </a:rPr>
              <a:t>age</a:t>
            </a:r>
            <a:r>
              <a:rPr lang="fr-CH" sz="2000" b="0" dirty="0">
                <a:solidFill>
                  <a:schemeClr val="tx1"/>
                </a:solidFill>
              </a:rPr>
              <a:t> if in full-time </a:t>
            </a:r>
            <a:r>
              <a:rPr lang="fr-CH" sz="2000" b="0" dirty="0" err="1">
                <a:solidFill>
                  <a:schemeClr val="tx1"/>
                </a:solidFill>
              </a:rPr>
              <a:t>education</a:t>
            </a:r>
            <a:r>
              <a:rPr lang="fr-CH" sz="2000" dirty="0">
                <a:solidFill>
                  <a:schemeClr val="tx1"/>
                </a:solidFill>
              </a:rPr>
              <a:t>, </a:t>
            </a:r>
            <a:r>
              <a:rPr lang="fr-CH" sz="2000" dirty="0" err="1">
                <a:solidFill>
                  <a:schemeClr val="tx1"/>
                </a:solidFill>
              </a:rPr>
              <a:t>unemployed</a:t>
            </a:r>
            <a:r>
              <a:rPr lang="fr-CH" sz="2000" dirty="0">
                <a:solidFill>
                  <a:schemeClr val="tx1"/>
                </a:solidFill>
              </a:rPr>
              <a:t> and </a:t>
            </a:r>
            <a:r>
              <a:rPr lang="fr-CH" sz="2000" dirty="0" err="1">
                <a:solidFill>
                  <a:schemeClr val="tx1"/>
                </a:solidFill>
              </a:rPr>
              <a:t>unmarried</a:t>
            </a:r>
            <a:endParaRPr lang="fr-CH" sz="2000" b="0" dirty="0">
              <a:solidFill>
                <a:schemeClr val="tx1"/>
              </a:solidFill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250D88C-44FB-EE9C-EF52-12124696DA66}"/>
              </a:ext>
            </a:extLst>
          </p:cNvPr>
          <p:cNvSpPr/>
          <p:nvPr/>
        </p:nvSpPr>
        <p:spPr>
          <a:xfrm>
            <a:off x="376703" y="3834377"/>
            <a:ext cx="2046969" cy="1295516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Amount</a:t>
            </a:r>
            <a:endParaRPr lang="en-GB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3CBD99DB-855E-B2E0-8ABB-9A4338A83DA9}"/>
              </a:ext>
            </a:extLst>
          </p:cNvPr>
          <p:cNvSpPr/>
          <p:nvPr/>
        </p:nvSpPr>
        <p:spPr>
          <a:xfrm>
            <a:off x="2407116" y="3834377"/>
            <a:ext cx="9376896" cy="129551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just">
              <a:buFontTx/>
              <a:buChar char="-"/>
            </a:pPr>
            <a:r>
              <a:rPr lang="fr-CH" sz="2000" dirty="0">
                <a:solidFill>
                  <a:schemeClr val="tx1"/>
                </a:solidFill>
              </a:rPr>
              <a:t>Percentage</a:t>
            </a:r>
            <a:r>
              <a:rPr lang="fr-CH" sz="2000" b="0" dirty="0">
                <a:solidFill>
                  <a:schemeClr val="tx1"/>
                </a:solidFill>
              </a:rPr>
              <a:t> of the last </a:t>
            </a:r>
            <a:r>
              <a:rPr lang="fr-CH" sz="2000" b="0" dirty="0" err="1">
                <a:solidFill>
                  <a:schemeClr val="tx1"/>
                </a:solidFill>
              </a:rPr>
              <a:t>reference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salary</a:t>
            </a:r>
            <a:r>
              <a:rPr lang="fr-CH" sz="2000" b="0" dirty="0">
                <a:solidFill>
                  <a:schemeClr val="tx1"/>
                </a:solidFill>
              </a:rPr>
              <a:t> of the </a:t>
            </a:r>
            <a:r>
              <a:rPr lang="fr-CH" sz="2000" b="0" dirty="0" err="1">
                <a:solidFill>
                  <a:schemeClr val="tx1"/>
                </a:solidFill>
              </a:rPr>
              <a:t>deceased</a:t>
            </a:r>
            <a:r>
              <a:rPr lang="fr-CH" sz="2000" b="0" dirty="0">
                <a:solidFill>
                  <a:schemeClr val="tx1"/>
                </a:solidFill>
              </a:rPr>
              <a:t> </a:t>
            </a:r>
            <a:r>
              <a:rPr lang="fr-CH" sz="2000" b="0" dirty="0" err="1">
                <a:solidFill>
                  <a:schemeClr val="tx1"/>
                </a:solidFill>
              </a:rPr>
              <a:t>member</a:t>
            </a:r>
            <a:r>
              <a:rPr lang="fr-CH" sz="2000" b="0" dirty="0">
                <a:solidFill>
                  <a:schemeClr val="tx1"/>
                </a:solidFill>
              </a:rPr>
              <a:t>: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24% for 1 </a:t>
            </a:r>
            <a:r>
              <a:rPr lang="fr-CH" sz="2000" b="0" dirty="0" err="1">
                <a:solidFill>
                  <a:schemeClr val="tx1"/>
                </a:solidFill>
              </a:rPr>
              <a:t>orphan</a:t>
            </a:r>
            <a:endParaRPr lang="fr-CH" sz="2000" dirty="0">
              <a:solidFill>
                <a:schemeClr val="tx1"/>
              </a:solidFill>
            </a:endParaRPr>
          </a:p>
          <a:p>
            <a:pPr marL="800100" lvl="1" indent="-342900" algn="just">
              <a:buFont typeface="Wingdings" panose="05000000000000000000" pitchFamily="2" charset="2"/>
              <a:buChar char="§"/>
            </a:pPr>
            <a:r>
              <a:rPr lang="fr-CH" sz="2000" b="0" dirty="0">
                <a:solidFill>
                  <a:schemeClr val="tx1"/>
                </a:solidFill>
              </a:rPr>
              <a:t>34% for 2 </a:t>
            </a:r>
            <a:r>
              <a:rPr lang="fr-CH" sz="2000" b="0" dirty="0" err="1">
                <a:solidFill>
                  <a:schemeClr val="tx1"/>
                </a:solidFill>
              </a:rPr>
              <a:t>orphans</a:t>
            </a:r>
            <a:r>
              <a:rPr lang="fr-CH" sz="2000" b="0" dirty="0">
                <a:solidFill>
                  <a:schemeClr val="tx1"/>
                </a:solidFill>
              </a:rPr>
              <a:t>, etc.</a:t>
            </a:r>
          </a:p>
        </p:txBody>
      </p:sp>
    </p:spTree>
    <p:extLst>
      <p:ext uri="{BB962C8B-B14F-4D97-AF65-F5344CB8AC3E}">
        <p14:creationId xmlns:p14="http://schemas.microsoft.com/office/powerpoint/2010/main" val="10923663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3C94EF4F-A5C9-2FA8-2D9A-728F3AB1AA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4200" y="1471594"/>
            <a:ext cx="3178568" cy="449004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Where can I find out more about my benefits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EE1BF26-8F61-A885-2F42-26D3AFCA59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990" y="1902512"/>
            <a:ext cx="3028584" cy="2821347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78B5E63-7788-A214-F9B0-3159B5AA0E7C}"/>
              </a:ext>
            </a:extLst>
          </p:cNvPr>
          <p:cNvSpPr/>
          <p:nvPr/>
        </p:nvSpPr>
        <p:spPr>
          <a:xfrm>
            <a:off x="457200" y="1112904"/>
            <a:ext cx="5306794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Our </a:t>
            </a:r>
            <a:r>
              <a:rPr lang="en-GB" dirty="0">
                <a:solidFill>
                  <a:schemeClr val="accent1"/>
                </a:solidFill>
                <a:hlinkClick r:id="rId5"/>
              </a:rPr>
              <a:t>website</a:t>
            </a:r>
            <a:r>
              <a:rPr lang="en-GB" dirty="0">
                <a:solidFill>
                  <a:schemeClr val="accent1"/>
                </a:solidFill>
              </a:rPr>
              <a:t> has a section dedicated for members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695F6BC-092A-ECCF-6B74-108D607F43E6}"/>
              </a:ext>
            </a:extLst>
          </p:cNvPr>
          <p:cNvSpPr/>
          <p:nvPr/>
        </p:nvSpPr>
        <p:spPr>
          <a:xfrm>
            <a:off x="9431806" y="1112904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Pension Fund </a:t>
            </a:r>
            <a:r>
              <a:rPr lang="en-GB" dirty="0">
                <a:solidFill>
                  <a:schemeClr val="accent1"/>
                </a:solidFill>
                <a:hlinkClick r:id="rId6"/>
              </a:rPr>
              <a:t>Rules &amp; Regulations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6574B63-F8F4-0A6B-CEB6-6FD7789C2C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432654" y="2940194"/>
            <a:ext cx="3331340" cy="3308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25537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US" dirty="0">
                <a:solidFill>
                  <a:srgbClr val="0033A0"/>
                </a:solidFill>
              </a:rPr>
              <a:t>Where can I find out more about the Pension Fund?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9D29AF2E-19AD-4683-A8B3-3950D4B7CA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18F95A2-8899-72F3-69EA-7FC0B5F0B1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9000" y="2201992"/>
            <a:ext cx="2630500" cy="37211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9BF28F-EF16-9604-384D-5F0FD8AAB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96400" y="2636519"/>
            <a:ext cx="2474982" cy="3632731"/>
          </a:xfrm>
          <a:prstGeom prst="rect">
            <a:avLst/>
          </a:prstGeom>
        </p:spPr>
      </p:pic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710F933-2E74-23B8-D177-A38A4BAC9708}"/>
              </a:ext>
            </a:extLst>
          </p:cNvPr>
          <p:cNvSpPr/>
          <p:nvPr/>
        </p:nvSpPr>
        <p:spPr>
          <a:xfrm>
            <a:off x="403200" y="1202062"/>
            <a:ext cx="4414472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Our </a:t>
            </a:r>
            <a:r>
              <a:rPr lang="en-GB" dirty="0">
                <a:solidFill>
                  <a:schemeClr val="accent1"/>
                </a:solidFill>
                <a:hlinkClick r:id="rId5"/>
              </a:rPr>
              <a:t>website</a:t>
            </a:r>
            <a:r>
              <a:rPr lang="en-GB" dirty="0">
                <a:solidFill>
                  <a:schemeClr val="accent1"/>
                </a:solidFill>
              </a:rPr>
              <a:t> has general information on the Pension Fund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F9B791C9-12DA-30E3-E0A9-2156F21A1FDA}"/>
              </a:ext>
            </a:extLst>
          </p:cNvPr>
          <p:cNvSpPr/>
          <p:nvPr/>
        </p:nvSpPr>
        <p:spPr>
          <a:xfrm>
            <a:off x="7245016" y="1177057"/>
            <a:ext cx="4594349" cy="639155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Our Annual Report and Financial Statements includes updates from the year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24EB2CB4-39E0-3A3B-2AA3-0F71B77D8B7C}"/>
              </a:ext>
            </a:extLst>
          </p:cNvPr>
          <p:cNvSpPr/>
          <p:nvPr/>
        </p:nvSpPr>
        <p:spPr>
          <a:xfrm>
            <a:off x="4934953" y="2675476"/>
            <a:ext cx="2133600" cy="914400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Annual Information Meeting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3F2B973E-C06E-7FAB-C464-692C5CB00B14}"/>
              </a:ext>
            </a:extLst>
          </p:cNvPr>
          <p:cNvSpPr/>
          <p:nvPr/>
        </p:nvSpPr>
        <p:spPr>
          <a:xfrm>
            <a:off x="4953000" y="3733800"/>
            <a:ext cx="2133600" cy="9144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14 October 2025</a:t>
            </a:r>
          </a:p>
          <a:p>
            <a:pPr algn="ctr"/>
            <a:r>
              <a:rPr lang="en-GB"/>
              <a:t>Council Chamber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5598C52-6BA0-D119-6E2F-B98142395E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200" y="2036708"/>
            <a:ext cx="4357214" cy="3221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3863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Benefits Service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950D862A-0B36-B6BD-3D38-F7E12F80C4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13A219B-889B-DE7B-C4A8-B82EB6BB4D7C}"/>
              </a:ext>
            </a:extLst>
          </p:cNvPr>
          <p:cNvGrpSpPr/>
          <p:nvPr/>
        </p:nvGrpSpPr>
        <p:grpSpPr>
          <a:xfrm>
            <a:off x="671395" y="5173823"/>
            <a:ext cx="2686869" cy="610397"/>
            <a:chOff x="163" y="202632"/>
            <a:chExt cx="2686869" cy="610397"/>
          </a:xfrm>
        </p:grpSpPr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6C328DA-7059-CE6A-7C16-B258AF3A7A0C}"/>
                </a:ext>
              </a:extLst>
            </p:cNvPr>
            <p:cNvSpPr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D331821-7383-E3D0-86E6-98DCF01248EA}"/>
                </a:ext>
              </a:extLst>
            </p:cNvPr>
            <p:cNvSpPr txBox="1"/>
            <p:nvPr/>
          </p:nvSpPr>
          <p:spPr>
            <a:xfrm>
              <a:off x="163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pension-benefits@cern.ch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FF9D9F-E615-FB2A-E2FC-BA14DEA2D65D}"/>
              </a:ext>
            </a:extLst>
          </p:cNvPr>
          <p:cNvGrpSpPr/>
          <p:nvPr/>
        </p:nvGrpSpPr>
        <p:grpSpPr>
          <a:xfrm>
            <a:off x="3459998" y="5173823"/>
            <a:ext cx="2686869" cy="610397"/>
            <a:chOff x="2788766" y="202632"/>
            <a:chExt cx="2686869" cy="61039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B6964A0-325E-0164-5827-3EADB05406CB}"/>
                </a:ext>
              </a:extLst>
            </p:cNvPr>
            <p:cNvSpPr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22BA4E0-50C1-6FBB-64A3-786C5D89F1FB}"/>
                </a:ext>
              </a:extLst>
            </p:cNvPr>
            <p:cNvSpPr txBox="1"/>
            <p:nvPr/>
          </p:nvSpPr>
          <p:spPr>
            <a:xfrm>
              <a:off x="2788766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CH" sz="1700" kern="1200" dirty="0"/>
                <a:t>+41 22 767 88 11</a:t>
              </a:r>
              <a:endParaRPr lang="en-GB" sz="1700" kern="12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2E0E343-8B4A-D836-C777-1579E442B51C}"/>
              </a:ext>
            </a:extLst>
          </p:cNvPr>
          <p:cNvGrpSpPr/>
          <p:nvPr/>
        </p:nvGrpSpPr>
        <p:grpSpPr>
          <a:xfrm>
            <a:off x="6248600" y="5173823"/>
            <a:ext cx="2686869" cy="610397"/>
            <a:chOff x="5577368" y="202632"/>
            <a:chExt cx="2686869" cy="610397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BDC505A-39A9-B41D-E924-E37282BDE036}"/>
                </a:ext>
              </a:extLst>
            </p:cNvPr>
            <p:cNvSpPr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6D5B2EB-151F-4ECD-B319-D646164E8451}"/>
                </a:ext>
              </a:extLst>
            </p:cNvPr>
            <p:cNvSpPr txBox="1"/>
            <p:nvPr/>
          </p:nvSpPr>
          <p:spPr>
            <a:xfrm>
              <a:off x="5577368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http://pensionfund.cern.ch  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CC9708-A202-26FC-2ABA-CC2E7BFE45AA}"/>
              </a:ext>
            </a:extLst>
          </p:cNvPr>
          <p:cNvGrpSpPr/>
          <p:nvPr/>
        </p:nvGrpSpPr>
        <p:grpSpPr>
          <a:xfrm>
            <a:off x="9037203" y="5173823"/>
            <a:ext cx="2686869" cy="610397"/>
            <a:chOff x="8365971" y="202632"/>
            <a:chExt cx="2686869" cy="610397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7F9C8CA-A231-4B09-4A18-39AA6AD468AA}"/>
                </a:ext>
              </a:extLst>
            </p:cNvPr>
            <p:cNvSpPr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755C0A-276A-1A19-6C6B-596748E815C5}"/>
                </a:ext>
              </a:extLst>
            </p:cNvPr>
            <p:cNvSpPr txBox="1"/>
            <p:nvPr/>
          </p:nvSpPr>
          <p:spPr>
            <a:xfrm>
              <a:off x="8365971" y="202632"/>
              <a:ext cx="2686869" cy="61039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Building 5/</a:t>
              </a:r>
              <a:r>
                <a:rPr lang="en-GB" sz="1700" dirty="0"/>
                <a:t>5</a:t>
              </a:r>
              <a:r>
                <a:rPr lang="en-GB" sz="1700" kern="1200" dirty="0"/>
                <a:t> (</a:t>
              </a:r>
              <a:r>
                <a:rPr lang="en-GB" sz="1700" kern="1200" dirty="0" err="1"/>
                <a:t>Meyrin</a:t>
              </a:r>
              <a:r>
                <a:rPr lang="en-GB" sz="1700" kern="1200" dirty="0"/>
                <a:t>)</a:t>
              </a: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DD03D3B9-D883-4339-1002-5E784D97DA8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46" b="746"/>
          <a:stretch/>
        </p:blipFill>
        <p:spPr>
          <a:xfrm>
            <a:off x="838200" y="1545878"/>
            <a:ext cx="2332411" cy="2332411"/>
          </a:xfrm>
          <a:prstGeom prst="ellipse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CDF3BBA-544B-FD5E-8E91-E79FFDDEEEE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333" y="1545879"/>
            <a:ext cx="2328523" cy="2332411"/>
          </a:xfrm>
          <a:prstGeom prst="ellipse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C60F1F4-019A-74A6-2BC7-B28B2AB3408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789" y="1550917"/>
            <a:ext cx="2332411" cy="2332411"/>
          </a:xfrm>
          <a:prstGeom prst="ellipse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283B215-9AA3-89E3-4393-0206891092A0}"/>
              </a:ext>
            </a:extLst>
          </p:cNvPr>
          <p:cNvSpPr/>
          <p:nvPr/>
        </p:nvSpPr>
        <p:spPr>
          <a:xfrm>
            <a:off x="791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Aïsha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r>
              <a:rPr lang="en-GB" dirty="0" err="1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Bankolé</a:t>
            </a:r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3945E6-F0D0-B4DD-909E-166D7AB1F93A}"/>
              </a:ext>
            </a:extLst>
          </p:cNvPr>
          <p:cNvSpPr/>
          <p:nvPr/>
        </p:nvSpPr>
        <p:spPr>
          <a:xfrm>
            <a:off x="63543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Pilar Herguedas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B4E337-2928-E08C-149B-961DD96E6A74}"/>
              </a:ext>
            </a:extLst>
          </p:cNvPr>
          <p:cNvSpPr/>
          <p:nvPr/>
        </p:nvSpPr>
        <p:spPr>
          <a:xfrm>
            <a:off x="9173789" y="3959995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en-US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Garance Louvin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5B34F01-B6FA-1F53-E6B5-BCE0814904B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189" y="1562721"/>
            <a:ext cx="2332411" cy="2332411"/>
          </a:xfrm>
          <a:prstGeom prst="ellipse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5DA30A7-373C-2EE1-6AB2-E4E636889880}"/>
              </a:ext>
            </a:extLst>
          </p:cNvPr>
          <p:cNvSpPr/>
          <p:nvPr/>
        </p:nvSpPr>
        <p:spPr>
          <a:xfrm>
            <a:off x="3611189" y="3976838"/>
            <a:ext cx="2332411" cy="4427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>
                <a:solidFill>
                  <a:schemeClr val="bg2"/>
                </a:solidFill>
                <a:latin typeface="Calibri"/>
                <a:ea typeface="ＭＳ Ｐゴシック" charset="-128"/>
                <a:cs typeface="Arial" charset="0"/>
              </a:rPr>
              <a:t>Emilie Clerc </a:t>
            </a:r>
            <a:endParaRPr lang="en-GB" dirty="0">
              <a:solidFill>
                <a:schemeClr val="bg2"/>
              </a:solidFill>
            </a:endParaRPr>
          </a:p>
          <a:p>
            <a:pPr algn="ctr"/>
            <a:endParaRPr lang="en-GB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325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D44E6B-ED19-250F-F8B6-7BD27B3E9C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27</a:t>
            </a:fld>
            <a:endParaRPr lang="en-US"/>
          </a:p>
        </p:txBody>
      </p:sp>
      <p:sp>
        <p:nvSpPr>
          <p:cNvPr id="5" name="Freeform 2">
            <a:extLst>
              <a:ext uri="{FF2B5EF4-FFF2-40B4-BE49-F238E27FC236}">
                <a16:creationId xmlns:a16="http://schemas.microsoft.com/office/drawing/2014/main" id="{9B9DFAA0-36B0-6CA5-33D0-30B50CEEF688}"/>
              </a:ext>
            </a:extLst>
          </p:cNvPr>
          <p:cNvSpPr>
            <a:spLocks noChangeAspect="1"/>
          </p:cNvSpPr>
          <p:nvPr/>
        </p:nvSpPr>
        <p:spPr>
          <a:xfrm>
            <a:off x="8907074" y="3209374"/>
            <a:ext cx="2297852" cy="2710660"/>
          </a:xfrm>
          <a:custGeom>
            <a:avLst/>
            <a:gdLst/>
            <a:ahLst/>
            <a:cxnLst/>
            <a:rect l="l" t="t" r="r" b="b"/>
            <a:pathLst>
              <a:path w="3004523" h="4052420">
                <a:moveTo>
                  <a:pt x="0" y="0"/>
                </a:moveTo>
                <a:lnTo>
                  <a:pt x="3004523" y="0"/>
                </a:lnTo>
                <a:lnTo>
                  <a:pt x="3004523" y="4052419"/>
                </a:lnTo>
                <a:lnTo>
                  <a:pt x="0" y="405241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294097" t="-59737" r="-18853" b="-36643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B408208F-2F61-35FF-DFD8-31054BD8641C}"/>
              </a:ext>
            </a:extLst>
          </p:cNvPr>
          <p:cNvSpPr>
            <a:spLocks noChangeAspect="1"/>
          </p:cNvSpPr>
          <p:nvPr/>
        </p:nvSpPr>
        <p:spPr>
          <a:xfrm>
            <a:off x="987074" y="3209374"/>
            <a:ext cx="2279806" cy="3087574"/>
          </a:xfrm>
          <a:custGeom>
            <a:avLst/>
            <a:gdLst/>
            <a:ahLst/>
            <a:cxnLst/>
            <a:rect l="l" t="t" r="r" b="b"/>
            <a:pathLst>
              <a:path w="2831190" h="4113028">
                <a:moveTo>
                  <a:pt x="0" y="0"/>
                </a:moveTo>
                <a:lnTo>
                  <a:pt x="2831191" y="0"/>
                </a:lnTo>
                <a:lnTo>
                  <a:pt x="2831191" y="4113028"/>
                </a:lnTo>
                <a:lnTo>
                  <a:pt x="0" y="411302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-35080" t="-50222" r="-310774" b="-34460"/>
            </a:stretch>
          </a:blipFill>
        </p:spPr>
        <p:txBody>
          <a:bodyPr/>
          <a:lstStyle/>
          <a:p>
            <a:endParaRPr lang="en-GB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75EA4746-2278-C7FB-2EBE-B888D669F532}"/>
              </a:ext>
            </a:extLst>
          </p:cNvPr>
          <p:cNvSpPr/>
          <p:nvPr/>
        </p:nvSpPr>
        <p:spPr>
          <a:xfrm>
            <a:off x="1778514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13201" h="813201">
                <a:moveTo>
                  <a:pt x="0" y="0"/>
                </a:moveTo>
                <a:lnTo>
                  <a:pt x="813201" y="0"/>
                </a:lnTo>
                <a:lnTo>
                  <a:pt x="813201" y="813201"/>
                </a:lnTo>
                <a:lnTo>
                  <a:pt x="0" y="813201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ACEF71D3-555C-983E-9026-45C9ADAB1D82}"/>
              </a:ext>
            </a:extLst>
          </p:cNvPr>
          <p:cNvSpPr/>
          <p:nvPr/>
        </p:nvSpPr>
        <p:spPr>
          <a:xfrm>
            <a:off x="570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58077" h="858077">
                <a:moveTo>
                  <a:pt x="0" y="0"/>
                </a:moveTo>
                <a:lnTo>
                  <a:pt x="858077" y="0"/>
                </a:lnTo>
                <a:lnTo>
                  <a:pt x="858077" y="858077"/>
                </a:lnTo>
                <a:lnTo>
                  <a:pt x="0" y="858077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4C47163A-0826-C658-049C-2843317B5FDA}"/>
              </a:ext>
            </a:extLst>
          </p:cNvPr>
          <p:cNvSpPr/>
          <p:nvPr/>
        </p:nvSpPr>
        <p:spPr>
          <a:xfrm>
            <a:off x="9660000" y="1124744"/>
            <a:ext cx="792000" cy="792000"/>
          </a:xfrm>
          <a:custGeom>
            <a:avLst/>
            <a:gdLst/>
            <a:ahLst/>
            <a:cxnLst/>
            <a:rect l="l" t="t" r="r" b="b"/>
            <a:pathLst>
              <a:path w="869907" h="869907">
                <a:moveTo>
                  <a:pt x="0" y="0"/>
                </a:moveTo>
                <a:lnTo>
                  <a:pt x="869907" y="0"/>
                </a:lnTo>
                <a:lnTo>
                  <a:pt x="869907" y="869907"/>
                </a:lnTo>
                <a:lnTo>
                  <a:pt x="0" y="869907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  <p:txBody>
          <a:bodyPr anchor="ctr"/>
          <a:lstStyle/>
          <a:p>
            <a:pPr algn="ctr"/>
            <a:r>
              <a:rPr lang="en-GB" sz="4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" name="TextBox 10">
            <a:extLst>
              <a:ext uri="{FF2B5EF4-FFF2-40B4-BE49-F238E27FC236}">
                <a16:creationId xmlns:a16="http://schemas.microsoft.com/office/drawing/2014/main" id="{E9C8A094-9CEE-C825-C169-6823E17C052E}"/>
              </a:ext>
            </a:extLst>
          </p:cNvPr>
          <p:cNvSpPr txBox="1"/>
          <p:nvPr/>
        </p:nvSpPr>
        <p:spPr>
          <a:xfrm>
            <a:off x="473259" y="116632"/>
            <a:ext cx="11245483" cy="7956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7253"/>
              </a:lnSpc>
            </a:pPr>
            <a:r>
              <a:rPr lang="en-US" sz="3200" b="1" dirty="0">
                <a:solidFill>
                  <a:srgbClr val="0033A0"/>
                </a:solidFill>
                <a:ea typeface="ZEN角ゴシックNEW Bold"/>
                <a:cs typeface="ZEN角ゴシックNEW Bold"/>
                <a:sym typeface="ZEN角ゴシックNEW Bold"/>
              </a:rPr>
              <a:t>Please confirm your attendance on the Learning Hub </a:t>
            </a:r>
          </a:p>
        </p:txBody>
      </p:sp>
      <p:sp>
        <p:nvSpPr>
          <p:cNvPr id="13" name="AutoShape 11">
            <a:extLst>
              <a:ext uri="{FF2B5EF4-FFF2-40B4-BE49-F238E27FC236}">
                <a16:creationId xmlns:a16="http://schemas.microsoft.com/office/drawing/2014/main" id="{A92249AE-2928-01A9-4B8D-30C43F883E8A}"/>
              </a:ext>
            </a:extLst>
          </p:cNvPr>
          <p:cNvSpPr/>
          <p:nvPr/>
        </p:nvSpPr>
        <p:spPr>
          <a:xfrm flipH="1">
            <a:off x="3863752" y="2994630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14" name="TextBox 12">
            <a:extLst>
              <a:ext uri="{FF2B5EF4-FFF2-40B4-BE49-F238E27FC236}">
                <a16:creationId xmlns:a16="http://schemas.microsoft.com/office/drawing/2014/main" id="{68DBAFE6-9CB2-E39A-705D-61D5CEE95B3E}"/>
              </a:ext>
            </a:extLst>
          </p:cNvPr>
          <p:cNvSpPr txBox="1"/>
          <p:nvPr/>
        </p:nvSpPr>
        <p:spPr>
          <a:xfrm>
            <a:off x="156000" y="2132856"/>
            <a:ext cx="3924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Scan the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QR Code</a:t>
            </a:r>
          </a:p>
        </p:txBody>
      </p:sp>
      <p:sp>
        <p:nvSpPr>
          <p:cNvPr id="15" name="TextBox 13">
            <a:extLst>
              <a:ext uri="{FF2B5EF4-FFF2-40B4-BE49-F238E27FC236}">
                <a16:creationId xmlns:a16="http://schemas.microsoft.com/office/drawing/2014/main" id="{62C05D49-6413-3597-54BF-6A1F51CFC8DE}"/>
              </a:ext>
            </a:extLst>
          </p:cNvPr>
          <p:cNvSpPr txBox="1"/>
          <p:nvPr/>
        </p:nvSpPr>
        <p:spPr>
          <a:xfrm>
            <a:off x="411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Go to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‘My Learning’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676F194D-C324-4CA6-C2CA-A34E0C048B00}"/>
              </a:ext>
            </a:extLst>
          </p:cNvPr>
          <p:cNvSpPr txBox="1"/>
          <p:nvPr/>
        </p:nvSpPr>
        <p:spPr>
          <a:xfrm>
            <a:off x="8076000" y="2132856"/>
            <a:ext cx="3960000" cy="8617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Click on </a:t>
            </a:r>
          </a:p>
          <a:p>
            <a:pPr algn="ctr"/>
            <a:r>
              <a:rPr lang="en-US" sz="2800" dirty="0">
                <a:solidFill>
                  <a:srgbClr val="000000"/>
                </a:solidFill>
                <a:ea typeface="Garet"/>
                <a:cs typeface="Garet"/>
                <a:sym typeface="Garet"/>
              </a:rPr>
              <a:t>‘Mark as Completed’</a:t>
            </a:r>
          </a:p>
        </p:txBody>
      </p:sp>
      <p:sp>
        <p:nvSpPr>
          <p:cNvPr id="17" name="AutoShape 11">
            <a:extLst>
              <a:ext uri="{FF2B5EF4-FFF2-40B4-BE49-F238E27FC236}">
                <a16:creationId xmlns:a16="http://schemas.microsoft.com/office/drawing/2014/main" id="{B222E4C1-9EB1-B3F0-77CA-0F5C8A8D29AC}"/>
              </a:ext>
            </a:extLst>
          </p:cNvPr>
          <p:cNvSpPr/>
          <p:nvPr/>
        </p:nvSpPr>
        <p:spPr>
          <a:xfrm flipH="1">
            <a:off x="8256240" y="3020948"/>
            <a:ext cx="0" cy="3240000"/>
          </a:xfrm>
          <a:prstGeom prst="line">
            <a:avLst/>
          </a:prstGeom>
          <a:ln w="57150" cap="flat">
            <a:solidFill>
              <a:srgbClr val="0033A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09A6678-B9F1-C54B-0019-1286EEBC932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t="34973"/>
          <a:stretch/>
        </p:blipFill>
        <p:spPr>
          <a:xfrm>
            <a:off x="9085060" y="5808100"/>
            <a:ext cx="2088226" cy="216000"/>
          </a:xfrm>
          <a:prstGeom prst="rect">
            <a:avLst/>
          </a:prstGeom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F18A73A6-6569-F5FB-9F71-E7870AAF6EE6}"/>
              </a:ext>
            </a:extLst>
          </p:cNvPr>
          <p:cNvSpPr/>
          <p:nvPr/>
        </p:nvSpPr>
        <p:spPr>
          <a:xfrm>
            <a:off x="9912424" y="5808100"/>
            <a:ext cx="432000" cy="216000"/>
          </a:xfrm>
          <a:prstGeom prst="roundRect">
            <a:avLst/>
          </a:prstGeom>
          <a:solidFill>
            <a:schemeClr val="accent2">
              <a:alpha val="3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11FE19-3E21-A650-895C-6074B0294498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6671" y="3087988"/>
            <a:ext cx="3552695" cy="29361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8606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7603860"/>
              </p:ext>
            </p:extLst>
          </p:nvPr>
        </p:nvGraphicFramePr>
        <p:xfrm>
          <a:off x="980650" y="1077761"/>
          <a:ext cx="9347430" cy="5018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Title 13"/>
          <p:cNvSpPr txBox="1">
            <a:spLocks/>
          </p:cNvSpPr>
          <p:nvPr/>
        </p:nvSpPr>
        <p:spPr bwMode="auto">
          <a:xfrm>
            <a:off x="179512" y="135260"/>
            <a:ext cx="7022976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defRPr/>
            </a:pPr>
            <a:r>
              <a:rPr lang="en-US" sz="3600" b="1" dirty="0"/>
              <a:t>Agenda for today</a:t>
            </a:r>
          </a:p>
        </p:txBody>
      </p:sp>
      <p:sp>
        <p:nvSpPr>
          <p:cNvPr id="2" name="Oval 1"/>
          <p:cNvSpPr/>
          <p:nvPr/>
        </p:nvSpPr>
        <p:spPr>
          <a:xfrm>
            <a:off x="321273" y="10668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1</a:t>
            </a:r>
            <a:endParaRPr lang="en-GB" b="1" dirty="0"/>
          </a:p>
        </p:txBody>
      </p:sp>
      <p:sp>
        <p:nvSpPr>
          <p:cNvPr id="9" name="Oval 8"/>
          <p:cNvSpPr/>
          <p:nvPr/>
        </p:nvSpPr>
        <p:spPr>
          <a:xfrm>
            <a:off x="321265" y="16764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2</a:t>
            </a:r>
            <a:endParaRPr lang="en-GB" b="1" dirty="0"/>
          </a:p>
        </p:txBody>
      </p:sp>
      <p:sp>
        <p:nvSpPr>
          <p:cNvPr id="10" name="Oval 9"/>
          <p:cNvSpPr/>
          <p:nvPr/>
        </p:nvSpPr>
        <p:spPr>
          <a:xfrm>
            <a:off x="321266" y="23622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3</a:t>
            </a:r>
            <a:endParaRPr lang="en-GB" b="1" dirty="0"/>
          </a:p>
        </p:txBody>
      </p:sp>
      <p:sp>
        <p:nvSpPr>
          <p:cNvPr id="11" name="Oval 10"/>
          <p:cNvSpPr/>
          <p:nvPr/>
        </p:nvSpPr>
        <p:spPr>
          <a:xfrm>
            <a:off x="321266" y="29718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4</a:t>
            </a:r>
            <a:endParaRPr lang="en-GB" b="1" dirty="0"/>
          </a:p>
        </p:txBody>
      </p:sp>
      <p:sp>
        <p:nvSpPr>
          <p:cNvPr id="12" name="Oval 11"/>
          <p:cNvSpPr/>
          <p:nvPr/>
        </p:nvSpPr>
        <p:spPr>
          <a:xfrm>
            <a:off x="321267" y="35814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5</a:t>
            </a:r>
            <a:endParaRPr lang="en-GB" b="1" dirty="0"/>
          </a:p>
        </p:txBody>
      </p:sp>
      <p:sp>
        <p:nvSpPr>
          <p:cNvPr id="13" name="Oval 12"/>
          <p:cNvSpPr/>
          <p:nvPr/>
        </p:nvSpPr>
        <p:spPr>
          <a:xfrm>
            <a:off x="321268" y="4191000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6</a:t>
            </a:r>
            <a:endParaRPr lang="en-GB" b="1" dirty="0"/>
          </a:p>
        </p:txBody>
      </p:sp>
      <p:sp>
        <p:nvSpPr>
          <p:cNvPr id="14" name="Oval 13"/>
          <p:cNvSpPr/>
          <p:nvPr/>
        </p:nvSpPr>
        <p:spPr>
          <a:xfrm>
            <a:off x="321269" y="5492578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8</a:t>
            </a:r>
            <a:endParaRPr lang="en-GB" b="1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0A8F9A4-F9BD-261E-C7BF-0AEB62CD57BE}"/>
              </a:ext>
            </a:extLst>
          </p:cNvPr>
          <p:cNvSpPr/>
          <p:nvPr/>
        </p:nvSpPr>
        <p:spPr>
          <a:xfrm>
            <a:off x="304800" y="4882978"/>
            <a:ext cx="560173" cy="527222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/>
              <a:t>7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636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5" name="Title 13"/>
          <p:cNvSpPr txBox="1">
            <a:spLocks/>
          </p:cNvSpPr>
          <p:nvPr/>
        </p:nvSpPr>
        <p:spPr bwMode="auto">
          <a:xfrm>
            <a:off x="179511" y="135260"/>
            <a:ext cx="9975141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lnSpc>
                <a:spcPct val="90000"/>
              </a:lnSpc>
              <a:defRPr/>
            </a:pPr>
            <a:r>
              <a:rPr lang="en-US" sz="3600" b="1"/>
              <a:t>The purpose of the CERN Pension Fund</a:t>
            </a:r>
            <a:endParaRPr lang="en-US" sz="3600" b="1" dirty="0"/>
          </a:p>
        </p:txBody>
      </p:sp>
      <p:sp>
        <p:nvSpPr>
          <p:cNvPr id="9" name="Rounded Rectangle 8"/>
          <p:cNvSpPr/>
          <p:nvPr/>
        </p:nvSpPr>
        <p:spPr>
          <a:xfrm>
            <a:off x="1060070" y="1004256"/>
            <a:ext cx="10047476" cy="1418296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i="1" dirty="0"/>
              <a:t>Our purpose is to insure our members and beneficiaries, together with their families, against the financial consequences of disability, old age and death.</a:t>
            </a:r>
          </a:p>
          <a:p>
            <a:pPr lvl="0" algn="ctr" defTabSz="9779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dirty="0"/>
              <a:t>(Article I 1.01)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454454503"/>
              </p:ext>
            </p:extLst>
          </p:nvPr>
        </p:nvGraphicFramePr>
        <p:xfrm>
          <a:off x="562230" y="2621019"/>
          <a:ext cx="11226569" cy="33658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60768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09889" y="6383847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5" name="Title 13"/>
          <p:cNvSpPr txBox="1">
            <a:spLocks/>
          </p:cNvSpPr>
          <p:nvPr/>
        </p:nvSpPr>
        <p:spPr bwMode="auto">
          <a:xfrm>
            <a:off x="340735" y="135260"/>
            <a:ext cx="994626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>
              <a:lnSpc>
                <a:spcPct val="90000"/>
              </a:lnSpc>
              <a:defRPr/>
            </a:pPr>
            <a:r>
              <a:rPr lang="en-US" sz="3600" b="1" dirty="0"/>
              <a:t>How your membership works</a:t>
            </a: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054815487"/>
              </p:ext>
            </p:extLst>
          </p:nvPr>
        </p:nvGraphicFramePr>
        <p:xfrm>
          <a:off x="458442" y="914400"/>
          <a:ext cx="11197751" cy="51855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4">
            <a:extLst>
              <a:ext uri="{FF2B5EF4-FFF2-40B4-BE49-F238E27FC236}">
                <a16:creationId xmlns:a16="http://schemas.microsoft.com/office/drawing/2014/main" id="{2FEB1D5D-5470-6E2A-EB41-E22D60E2EB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792481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1610178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628891"/>
          </a:xfrm>
        </p:spPr>
        <p:txBody>
          <a:bodyPr/>
          <a:lstStyle/>
          <a:p>
            <a:r>
              <a:rPr lang="en-GB" sz="3600" b="1" dirty="0"/>
              <a:t>How your</a:t>
            </a:r>
            <a:r>
              <a:rPr lang="en-GB" dirty="0"/>
              <a:t> contributions 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AA6A9AF-C4B5-A8B3-5BF4-BEF43489A9B0}"/>
              </a:ext>
            </a:extLst>
          </p:cNvPr>
          <p:cNvSpPr/>
          <p:nvPr/>
        </p:nvSpPr>
        <p:spPr>
          <a:xfrm>
            <a:off x="1931442" y="1815230"/>
            <a:ext cx="7441158" cy="141263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2000" dirty="0">
                <a:solidFill>
                  <a:schemeClr val="accent1"/>
                </a:solidFill>
              </a:rPr>
              <a:t>Your monthly contributions are 12.64% of your reference salary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E373436-F038-9501-5BE1-D5C20B409612}"/>
              </a:ext>
            </a:extLst>
          </p:cNvPr>
          <p:cNvSpPr/>
          <p:nvPr/>
        </p:nvSpPr>
        <p:spPr>
          <a:xfrm>
            <a:off x="1931442" y="3579517"/>
            <a:ext cx="7441158" cy="1433663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GB" sz="2000" dirty="0">
                <a:solidFill>
                  <a:schemeClr val="accent1"/>
                </a:solidFill>
              </a:rPr>
              <a:t>Monthly contributions from           and   </a:t>
            </a:r>
          </a:p>
        </p:txBody>
      </p:sp>
      <p:pic>
        <p:nvPicPr>
          <p:cNvPr id="12" name="Picture 12" descr="http://t2.gstatic.com/images?q=tbn:ANd9GcT1vdlt9z6lA8Iy_pq-jhcAuT_BCQzAwZnYK0qWcaxsHSP0nurp">
            <a:extLst>
              <a:ext uri="{FF2B5EF4-FFF2-40B4-BE49-F238E27FC236}">
                <a16:creationId xmlns:a16="http://schemas.microsoft.com/office/drawing/2014/main" id="{CE776457-7634-58B3-8FB3-84A91B44C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4002754"/>
            <a:ext cx="533400" cy="533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14" descr="http://www.jenam2010.org/pdfs/eso">
            <a:extLst>
              <a:ext uri="{FF2B5EF4-FFF2-40B4-BE49-F238E27FC236}">
                <a16:creationId xmlns:a16="http://schemas.microsoft.com/office/drawing/2014/main" id="{CB373C09-6B8A-7F73-093A-F657A0791A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91836" y="4002754"/>
            <a:ext cx="457200" cy="595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2864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1945411" y="2298797"/>
            <a:ext cx="8301176" cy="2429604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en-GB" sz="4400" b="1" dirty="0">
                <a:solidFill>
                  <a:schemeClr val="accent1"/>
                </a:solidFill>
              </a:rPr>
              <a:t>Staff members</a:t>
            </a:r>
          </a:p>
          <a:p>
            <a:pPr algn="ctr">
              <a:buFontTx/>
              <a:buNone/>
            </a:pPr>
            <a:endParaRPr lang="en-GB" sz="1600" b="1" dirty="0">
              <a:solidFill>
                <a:schemeClr val="accent1"/>
              </a:solidFill>
            </a:endParaRPr>
          </a:p>
          <a:p>
            <a:pPr marL="36576" indent="0">
              <a:buNone/>
            </a:pPr>
            <a:r>
              <a:rPr lang="en-GB" sz="2800" dirty="0">
                <a:solidFill>
                  <a:schemeClr val="accent1"/>
                </a:solidFill>
              </a:rPr>
              <a:t>Reference Salary = Basic salary * Coefficient C</a:t>
            </a:r>
            <a:endParaRPr lang="en-GB" sz="1600" dirty="0">
              <a:solidFill>
                <a:schemeClr val="accent1"/>
              </a:solidFill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chemeClr val="accent1"/>
                </a:solidFill>
              </a:rPr>
              <a:t>Basic </a:t>
            </a:r>
            <a:r>
              <a:rPr lang="fr-FR" sz="2400" b="1" dirty="0" err="1">
                <a:solidFill>
                  <a:schemeClr val="accent1"/>
                </a:solidFill>
              </a:rPr>
              <a:t>salary</a:t>
            </a:r>
            <a:r>
              <a:rPr lang="fr-FR" sz="2400" b="1" dirty="0">
                <a:solidFill>
                  <a:schemeClr val="accent1"/>
                </a:solidFill>
              </a:rPr>
              <a:t>: </a:t>
            </a:r>
            <a:r>
              <a:rPr lang="fr-FR" sz="2400" dirty="0">
                <a:solidFill>
                  <a:schemeClr val="accent1"/>
                </a:solidFill>
              </a:rPr>
              <a:t>percentage of a </a:t>
            </a:r>
            <a:r>
              <a:rPr lang="fr-FR" sz="2400" dirty="0" err="1">
                <a:solidFill>
                  <a:schemeClr val="accent1"/>
                </a:solidFill>
              </a:rPr>
              <a:t>midpoint</a:t>
            </a:r>
            <a:r>
              <a:rPr lang="fr-FR" sz="2400" dirty="0">
                <a:solidFill>
                  <a:schemeClr val="accent1"/>
                </a:solidFill>
              </a:rPr>
              <a:t> of a grade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r-FR" sz="2400" b="1" dirty="0">
                <a:solidFill>
                  <a:schemeClr val="accent1"/>
                </a:solidFill>
              </a:rPr>
              <a:t>Coefficient C:</a:t>
            </a:r>
            <a:r>
              <a:rPr lang="en-GB" sz="2400" dirty="0">
                <a:solidFill>
                  <a:schemeClr val="accent1"/>
                </a:solidFill>
              </a:rPr>
              <a:t> factor based on the basic salary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How to calculate your reference salary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4B3242B-4870-D7A4-3120-31A06419E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324" y="924757"/>
            <a:ext cx="5635411" cy="5238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8B908A9-F50F-2D2E-C150-B1F62C047B83}"/>
              </a:ext>
            </a:extLst>
          </p:cNvPr>
          <p:cNvSpPr/>
          <p:nvPr/>
        </p:nvSpPr>
        <p:spPr>
          <a:xfrm>
            <a:off x="1698079" y="5791200"/>
            <a:ext cx="785237" cy="21247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43E910-6F7A-5E74-1E81-21A27E6F4B5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046973" y="3027375"/>
            <a:ext cx="3280625" cy="256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141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FF705C2C-CA6A-9ADA-DBC9-813F4C2B4BA1}"/>
              </a:ext>
            </a:extLst>
          </p:cNvPr>
          <p:cNvSpPr/>
          <p:nvPr/>
        </p:nvSpPr>
        <p:spPr>
          <a:xfrm>
            <a:off x="1295400" y="1990499"/>
            <a:ext cx="8301176" cy="2429604"/>
          </a:xfrm>
          <a:prstGeom prst="roundRect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Tx/>
              <a:buNone/>
            </a:pPr>
            <a:r>
              <a:rPr lang="en-GB" sz="4400" b="1" dirty="0">
                <a:solidFill>
                  <a:schemeClr val="accent1"/>
                </a:solidFill>
              </a:rPr>
              <a:t>Graduates</a:t>
            </a:r>
          </a:p>
          <a:p>
            <a:pPr algn="ctr">
              <a:buFontTx/>
              <a:buNone/>
            </a:pPr>
            <a:endParaRPr lang="en-GB" sz="1600" b="1" dirty="0">
              <a:solidFill>
                <a:schemeClr val="accent1"/>
              </a:solidFill>
            </a:endParaRP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A unique reference salary </a:t>
            </a:r>
          </a:p>
          <a:p>
            <a:pPr marL="36576" indent="0" algn="ctr">
              <a:buNone/>
            </a:pPr>
            <a:r>
              <a:rPr lang="en-GB" sz="2800" dirty="0">
                <a:solidFill>
                  <a:schemeClr val="accent1"/>
                </a:solidFill>
              </a:rPr>
              <a:t>5 748 CHF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631613" cy="1065742"/>
          </a:xfrm>
        </p:spPr>
        <p:txBody>
          <a:bodyPr/>
          <a:lstStyle/>
          <a:p>
            <a:r>
              <a:rPr lang="en-GB" sz="3600" b="1" dirty="0"/>
              <a:t>How much is </a:t>
            </a:r>
            <a:r>
              <a:rPr lang="en-GB" dirty="0"/>
              <a:t>a Graduate </a:t>
            </a:r>
            <a:r>
              <a:rPr lang="en-GB" sz="3600" b="1" dirty="0"/>
              <a:t>reference salary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</p:spTree>
    <p:extLst>
      <p:ext uri="{BB962C8B-B14F-4D97-AF65-F5344CB8AC3E}">
        <p14:creationId xmlns:p14="http://schemas.microsoft.com/office/powerpoint/2010/main" val="7595670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25A4FA4-EEDB-4329-4344-E8A1416AB4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1697" y="1105196"/>
            <a:ext cx="6075849" cy="4626627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3593"/>
            <a:ext cx="11376025" cy="1065742"/>
          </a:xfrm>
        </p:spPr>
        <p:txBody>
          <a:bodyPr/>
          <a:lstStyle/>
          <a:p>
            <a:r>
              <a:rPr lang="en-GB" sz="3600" b="1" dirty="0"/>
              <a:t>How do I know what my reference salary is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09889" y="6383848"/>
            <a:ext cx="6572221" cy="365125"/>
          </a:xfrm>
        </p:spPr>
        <p:txBody>
          <a:bodyPr/>
          <a:lstStyle/>
          <a:p>
            <a:r>
              <a:rPr lang="en-US" dirty="0"/>
              <a:t>Pension Fund | Benefits Service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9B8C92C-683A-E2C8-4C60-B1E3FBCFD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7988" y="924757"/>
            <a:ext cx="11380812" cy="45719"/>
          </a:xfrm>
          <a:prstGeom prst="rect">
            <a:avLst/>
          </a:prstGeom>
          <a:gradFill rotWithShape="1">
            <a:gsLst>
              <a:gs pos="0">
                <a:srgbClr val="666699"/>
              </a:gs>
              <a:gs pos="100000">
                <a:schemeClr val="accent1">
                  <a:alpha val="35001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fr-FR" sz="135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5C15A5C-72CB-DC47-06A1-75BE196F76B1}"/>
              </a:ext>
            </a:extLst>
          </p:cNvPr>
          <p:cNvSpPr/>
          <p:nvPr/>
        </p:nvSpPr>
        <p:spPr>
          <a:xfrm>
            <a:off x="6111765" y="5381296"/>
            <a:ext cx="1040524" cy="181304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6F619C-85B8-67EB-6285-50AD5A18C3B2}"/>
              </a:ext>
            </a:extLst>
          </p:cNvPr>
          <p:cNvSpPr/>
          <p:nvPr/>
        </p:nvSpPr>
        <p:spPr>
          <a:xfrm>
            <a:off x="8018530" y="5389177"/>
            <a:ext cx="639366" cy="168167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4B9F08C-0EC1-0E13-DB2B-BDD6B8874528}"/>
              </a:ext>
            </a:extLst>
          </p:cNvPr>
          <p:cNvCxnSpPr>
            <a:stCxn id="4" idx="3"/>
          </p:cNvCxnSpPr>
          <p:nvPr/>
        </p:nvCxnSpPr>
        <p:spPr>
          <a:xfrm>
            <a:off x="7152289" y="5471948"/>
            <a:ext cx="86624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A9F18519-CE2A-CAAB-A7B4-0C901BC6B38F}"/>
              </a:ext>
            </a:extLst>
          </p:cNvPr>
          <p:cNvSpPr/>
          <p:nvPr/>
        </p:nvSpPr>
        <p:spPr>
          <a:xfrm>
            <a:off x="904504" y="4692800"/>
            <a:ext cx="2997087" cy="1257646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1"/>
                </a:solidFill>
              </a:rPr>
              <a:t>Your reference salary is shown on your monthly pay slip</a:t>
            </a:r>
          </a:p>
        </p:txBody>
      </p:sp>
      <p:sp>
        <p:nvSpPr>
          <p:cNvPr id="11" name="Arrow: Left 10">
            <a:extLst>
              <a:ext uri="{FF2B5EF4-FFF2-40B4-BE49-F238E27FC236}">
                <a16:creationId xmlns:a16="http://schemas.microsoft.com/office/drawing/2014/main" id="{B7E6F4AE-3E74-7B62-F120-4C6563DC8C9F}"/>
              </a:ext>
            </a:extLst>
          </p:cNvPr>
          <p:cNvSpPr/>
          <p:nvPr/>
        </p:nvSpPr>
        <p:spPr>
          <a:xfrm rot="10800000">
            <a:off x="4157387" y="5293992"/>
            <a:ext cx="933929" cy="381000"/>
          </a:xfrm>
          <a:prstGeom prst="leftArrow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681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Cobranding 16x9_PPT_Arial</Template>
  <TotalTime>15244</TotalTime>
  <Words>1629</Words>
  <Application>Microsoft Office PowerPoint</Application>
  <PresentationFormat>Widescreen</PresentationFormat>
  <Paragraphs>296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ＭＳ Ｐゴシック</vt:lpstr>
      <vt:lpstr>Arial</vt:lpstr>
      <vt:lpstr>Calibri</vt:lpstr>
      <vt:lpstr>Garet</vt:lpstr>
      <vt:lpstr>Wingdings</vt:lpstr>
      <vt:lpstr>ZEN角ゴシックNEW Bold</vt:lpstr>
      <vt:lpstr>Office Theme</vt:lpstr>
      <vt:lpstr>PowerPoint Presentation</vt:lpstr>
      <vt:lpstr>PENSION FUND  Information for new members</vt:lpstr>
      <vt:lpstr>PowerPoint Presentation</vt:lpstr>
      <vt:lpstr>PowerPoint Presentation</vt:lpstr>
      <vt:lpstr>PowerPoint Presentation</vt:lpstr>
      <vt:lpstr>How your contributions work</vt:lpstr>
      <vt:lpstr>How to calculate your reference salary</vt:lpstr>
      <vt:lpstr>How much is a Graduate reference salary</vt:lpstr>
      <vt:lpstr>How do I know what my reference salary is</vt:lpstr>
      <vt:lpstr>What communication will I receive</vt:lpstr>
      <vt:lpstr>Transfers from other schemes</vt:lpstr>
      <vt:lpstr>What are the transfer-in rates</vt:lpstr>
      <vt:lpstr>What are my end of contract options</vt:lpstr>
      <vt:lpstr>What about the transfer value</vt:lpstr>
      <vt:lpstr>Transfer value – example calculation</vt:lpstr>
      <vt:lpstr>What about the deferred retirement pension</vt:lpstr>
      <vt:lpstr>Leaving CERN &lt; 5 years</vt:lpstr>
      <vt:lpstr>5 years ≤ Leaving CERN &lt; 10 years</vt:lpstr>
      <vt:lpstr>Leaving CERN ≥ 10 years</vt:lpstr>
      <vt:lpstr>What about the retirement pension</vt:lpstr>
      <vt:lpstr>Will my spouse/partner receive a pension</vt:lpstr>
      <vt:lpstr>What about my children</vt:lpstr>
      <vt:lpstr>Where can I find out more about my benefits</vt:lpstr>
      <vt:lpstr>Where can I find out more about the Pension Fund?</vt:lpstr>
      <vt:lpstr>Benefits Service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Benefits Service Dashboard</dc:title>
  <dc:creator>Kandy Elizabeth Mitchell</dc:creator>
  <cp:lastModifiedBy>Garance Juliette Louvin</cp:lastModifiedBy>
  <cp:revision>1232</cp:revision>
  <cp:lastPrinted>2024-11-18T10:23:59Z</cp:lastPrinted>
  <dcterms:created xsi:type="dcterms:W3CDTF">2021-09-10T12:54:27Z</dcterms:created>
  <dcterms:modified xsi:type="dcterms:W3CDTF">2025-02-14T11:01:58Z</dcterms:modified>
</cp:coreProperties>
</file>