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9" r:id="rId2"/>
    <p:sldId id="390" r:id="rId3"/>
    <p:sldId id="349" r:id="rId4"/>
    <p:sldId id="309" r:id="rId5"/>
    <p:sldId id="379" r:id="rId6"/>
    <p:sldId id="391" r:id="rId7"/>
    <p:sldId id="380" r:id="rId8"/>
    <p:sldId id="381" r:id="rId9"/>
    <p:sldId id="366" r:id="rId10"/>
    <p:sldId id="382" r:id="rId11"/>
    <p:sldId id="320" r:id="rId12"/>
    <p:sldId id="363" r:id="rId13"/>
    <p:sldId id="384" r:id="rId14"/>
    <p:sldId id="385" r:id="rId15"/>
    <p:sldId id="392" r:id="rId16"/>
    <p:sldId id="383" r:id="rId17"/>
    <p:sldId id="388" r:id="rId18"/>
    <p:sldId id="389" r:id="rId19"/>
    <p:sldId id="374" r:id="rId20"/>
    <p:sldId id="386" r:id="rId21"/>
    <p:sldId id="377" r:id="rId22"/>
    <p:sldId id="371" r:id="rId23"/>
    <p:sldId id="373" r:id="rId24"/>
    <p:sldId id="337" r:id="rId25"/>
    <p:sldId id="288" r:id="rId26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0046E2"/>
    <a:srgbClr val="73A0FF"/>
    <a:srgbClr val="5F6AAF"/>
    <a:srgbClr val="B3B6D2"/>
    <a:srgbClr val="898FBE"/>
    <a:srgbClr val="2F2F2F"/>
    <a:srgbClr val="E89418"/>
    <a:srgbClr val="A9D08E"/>
    <a:srgbClr val="A9CB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02" autoAdjust="0"/>
    <p:restoredTop sz="94686"/>
  </p:normalViewPr>
  <p:slideViewPr>
    <p:cSldViewPr snapToObjects="1">
      <p:cViewPr varScale="1">
        <p:scale>
          <a:sx n="117" d="100"/>
          <a:sy n="117" d="100"/>
        </p:scale>
        <p:origin x="108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hyperlink" Target="https://pensionfund.cern.ch/fr/contact" TargetMode="External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hyperlink" Target="https://pensionfund.cern.ch/fr/contact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A8EECF-4498-41A0-B3D1-96D9EBA5FD1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BF62FC1-22A5-4F68-87BA-622FF59763B0}">
      <dgm:prSet custT="1"/>
      <dgm:spPr/>
      <dgm:t>
        <a:bodyPr/>
        <a:lstStyle/>
        <a:p>
          <a:pPr algn="l" rtl="0"/>
          <a:r>
            <a:rPr lang="fr-CH" sz="1700" dirty="0"/>
            <a:t>Le but de la Caisse de pensions</a:t>
          </a:r>
          <a:endParaRPr lang="en-GB" sz="1700" dirty="0"/>
        </a:p>
      </dgm:t>
    </dgm:pt>
    <dgm:pt modelId="{7B250F9A-4644-4508-AA6D-9DC8C30489EE}" type="parTrans" cxnId="{F99CC2AD-AF08-48C6-930B-0CBE41D10ACB}">
      <dgm:prSet/>
      <dgm:spPr/>
      <dgm:t>
        <a:bodyPr/>
        <a:lstStyle/>
        <a:p>
          <a:pPr algn="l"/>
          <a:endParaRPr lang="en-US" sz="1700"/>
        </a:p>
      </dgm:t>
    </dgm:pt>
    <dgm:pt modelId="{AC0A8B6F-6DAA-4FCF-A5BE-B8E68E90BC64}" type="sibTrans" cxnId="{F99CC2AD-AF08-48C6-930B-0CBE41D10ACB}">
      <dgm:prSet/>
      <dgm:spPr/>
      <dgm:t>
        <a:bodyPr/>
        <a:lstStyle/>
        <a:p>
          <a:pPr algn="l"/>
          <a:endParaRPr lang="en-US" sz="1700"/>
        </a:p>
      </dgm:t>
    </dgm:pt>
    <dgm:pt modelId="{EE9B9EC0-343C-413A-BAFD-95F86862C71D}">
      <dgm:prSet custT="1"/>
      <dgm:spPr/>
      <dgm:t>
        <a:bodyPr/>
        <a:lstStyle/>
        <a:p>
          <a:pPr algn="l" rtl="0"/>
          <a:r>
            <a:rPr lang="en-US" sz="1700" b="0" dirty="0" err="1"/>
            <a:t>Transferts</a:t>
          </a:r>
          <a:r>
            <a:rPr lang="en-US" sz="1700" b="0" dirty="0"/>
            <a:t> </a:t>
          </a:r>
          <a:r>
            <a:rPr lang="en-US" sz="1700" b="0" dirty="0" err="1"/>
            <a:t>d’autres</a:t>
          </a:r>
          <a:r>
            <a:rPr lang="en-US" sz="1700" b="0" dirty="0"/>
            <a:t> </a:t>
          </a:r>
          <a:r>
            <a:rPr lang="en-US" sz="1700" b="0" dirty="0" err="1"/>
            <a:t>caisses</a:t>
          </a:r>
          <a:r>
            <a:rPr lang="en-US" sz="1700" b="0" dirty="0"/>
            <a:t> de pensions</a:t>
          </a:r>
          <a:endParaRPr lang="en-GB" sz="1700" dirty="0"/>
        </a:p>
      </dgm:t>
    </dgm:pt>
    <dgm:pt modelId="{B5F0E1F5-3961-492C-A6F3-FB8B5AE02C96}" type="parTrans" cxnId="{180EC853-0DB4-4F0E-B957-417A1892C0E1}">
      <dgm:prSet/>
      <dgm:spPr/>
      <dgm:t>
        <a:bodyPr/>
        <a:lstStyle/>
        <a:p>
          <a:pPr algn="l"/>
          <a:endParaRPr lang="en-US" sz="1700"/>
        </a:p>
      </dgm:t>
    </dgm:pt>
    <dgm:pt modelId="{DB01395A-D6B3-4BEB-9374-9E87AECD2ED9}" type="sibTrans" cxnId="{180EC853-0DB4-4F0E-B957-417A1892C0E1}">
      <dgm:prSet/>
      <dgm:spPr/>
      <dgm:t>
        <a:bodyPr/>
        <a:lstStyle/>
        <a:p>
          <a:pPr algn="l"/>
          <a:endParaRPr lang="en-US" sz="1700"/>
        </a:p>
      </dgm:t>
    </dgm:pt>
    <dgm:pt modelId="{0DBEB2C4-363E-4394-A8F9-81B8CA270A97}">
      <dgm:prSet custT="1"/>
      <dgm:spPr/>
      <dgm:t>
        <a:bodyPr/>
        <a:lstStyle/>
        <a:p>
          <a:pPr algn="l" rtl="0"/>
          <a:r>
            <a:rPr lang="en-US" sz="1700" b="0" dirty="0"/>
            <a:t>Options à la fin du </a:t>
          </a:r>
          <a:r>
            <a:rPr lang="en-US" sz="1700" b="0" dirty="0" err="1"/>
            <a:t>contrat</a:t>
          </a:r>
          <a:endParaRPr lang="en-GB" sz="1700" dirty="0"/>
        </a:p>
      </dgm:t>
    </dgm:pt>
    <dgm:pt modelId="{5B062DBC-AF1C-4077-AB99-A8971D520FB4}" type="parTrans" cxnId="{552E5722-07D3-4A97-96C4-C98EEC2F8D89}">
      <dgm:prSet/>
      <dgm:spPr/>
      <dgm:t>
        <a:bodyPr/>
        <a:lstStyle/>
        <a:p>
          <a:pPr algn="l"/>
          <a:endParaRPr lang="en-US" sz="1700"/>
        </a:p>
      </dgm:t>
    </dgm:pt>
    <dgm:pt modelId="{2CA001E9-EC30-4CF8-B392-451963AFEBC8}" type="sibTrans" cxnId="{552E5722-07D3-4A97-96C4-C98EEC2F8D89}">
      <dgm:prSet/>
      <dgm:spPr/>
      <dgm:t>
        <a:bodyPr/>
        <a:lstStyle/>
        <a:p>
          <a:pPr algn="l"/>
          <a:endParaRPr lang="en-US" sz="1700"/>
        </a:p>
      </dgm:t>
    </dgm:pt>
    <dgm:pt modelId="{1D104787-99C4-47A0-B8EB-FECBBC240EEE}">
      <dgm:prSet custT="1"/>
      <dgm:spPr/>
      <dgm:t>
        <a:bodyPr/>
        <a:lstStyle/>
        <a:p>
          <a:pPr algn="l" rtl="0"/>
          <a:r>
            <a:rPr lang="en-US" sz="1700" b="0" dirty="0" err="1"/>
            <a:t>Prestations</a:t>
          </a:r>
          <a:r>
            <a:rPr lang="en-US" sz="1700" b="0" dirty="0"/>
            <a:t> du </a:t>
          </a:r>
          <a:r>
            <a:rPr lang="en-US" sz="1700" b="0" dirty="0" err="1"/>
            <a:t>membre</a:t>
          </a:r>
          <a:r>
            <a:rPr lang="en-US" sz="1700" b="0" dirty="0"/>
            <a:t> et de </a:t>
          </a:r>
          <a:r>
            <a:rPr lang="en-US" sz="1700" b="0" dirty="0" err="1"/>
            <a:t>sa</a:t>
          </a:r>
          <a:r>
            <a:rPr lang="en-US" sz="1700" b="0" dirty="0"/>
            <a:t> </a:t>
          </a:r>
          <a:r>
            <a:rPr lang="en-US" sz="1700" b="0" dirty="0" err="1"/>
            <a:t>famille</a:t>
          </a:r>
          <a:endParaRPr lang="en-GB" sz="1700" dirty="0"/>
        </a:p>
      </dgm:t>
    </dgm:pt>
    <dgm:pt modelId="{859F5FD8-B63A-44FC-BCF4-5889EC0C7A7D}" type="parTrans" cxnId="{668D80A4-41DF-41E4-8E5B-89A270F8320D}">
      <dgm:prSet/>
      <dgm:spPr/>
      <dgm:t>
        <a:bodyPr/>
        <a:lstStyle/>
        <a:p>
          <a:pPr algn="l"/>
          <a:endParaRPr lang="en-US" sz="1700"/>
        </a:p>
      </dgm:t>
    </dgm:pt>
    <dgm:pt modelId="{A6378511-19CF-4DA8-92FE-EE194BA955E9}" type="sibTrans" cxnId="{668D80A4-41DF-41E4-8E5B-89A270F8320D}">
      <dgm:prSet/>
      <dgm:spPr/>
      <dgm:t>
        <a:bodyPr/>
        <a:lstStyle/>
        <a:p>
          <a:pPr algn="l"/>
          <a:endParaRPr lang="en-US" sz="1700"/>
        </a:p>
      </dgm:t>
    </dgm:pt>
    <dgm:pt modelId="{F38F566C-57F1-48D9-A510-23614D28C087}">
      <dgm:prSet custT="1"/>
      <dgm:spPr/>
      <dgm:t>
        <a:bodyPr/>
        <a:lstStyle/>
        <a:p>
          <a:pPr algn="l" rtl="0"/>
          <a:r>
            <a:rPr lang="en-GB" sz="1700" dirty="0"/>
            <a:t>Comment </a:t>
          </a:r>
          <a:r>
            <a:rPr lang="en-GB" sz="1700" dirty="0" err="1"/>
            <a:t>fonctionne</a:t>
          </a:r>
          <a:r>
            <a:rPr lang="en-GB" sz="1700" dirty="0"/>
            <a:t> </a:t>
          </a:r>
          <a:r>
            <a:rPr lang="en-GB" sz="1700" dirty="0" err="1"/>
            <a:t>votre</a:t>
          </a:r>
          <a:r>
            <a:rPr lang="en-GB" sz="1700" dirty="0"/>
            <a:t> affiliation</a:t>
          </a:r>
        </a:p>
      </dgm:t>
    </dgm:pt>
    <dgm:pt modelId="{EF87BFB9-1A1B-4125-8FDD-8B993F07746A}" type="parTrans" cxnId="{85BA4876-3E39-49BD-B6DA-8FF5266CC055}">
      <dgm:prSet/>
      <dgm:spPr/>
      <dgm:t>
        <a:bodyPr/>
        <a:lstStyle/>
        <a:p>
          <a:endParaRPr lang="en-US"/>
        </a:p>
      </dgm:t>
    </dgm:pt>
    <dgm:pt modelId="{592131F1-80B3-44C4-927E-FE84BB44E91F}" type="sibTrans" cxnId="{85BA4876-3E39-49BD-B6DA-8FF5266CC055}">
      <dgm:prSet/>
      <dgm:spPr/>
      <dgm:t>
        <a:bodyPr/>
        <a:lstStyle/>
        <a:p>
          <a:endParaRPr lang="en-US"/>
        </a:p>
      </dgm:t>
    </dgm:pt>
    <dgm:pt modelId="{646BBBB5-D518-408A-998D-D04A8F07F3CC}">
      <dgm:prSet custT="1"/>
      <dgm:spPr/>
      <dgm:t>
        <a:bodyPr/>
        <a:lstStyle/>
        <a:p>
          <a:pPr algn="l" rtl="0"/>
          <a:r>
            <a:rPr lang="en-GB" sz="1700" dirty="0" err="1"/>
            <a:t>Quelles</a:t>
          </a:r>
          <a:r>
            <a:rPr lang="en-GB" sz="1700" dirty="0"/>
            <a:t> communications </a:t>
          </a:r>
          <a:r>
            <a:rPr lang="en-GB" sz="1700" dirty="0" err="1"/>
            <a:t>allez-vous</a:t>
          </a:r>
          <a:r>
            <a:rPr lang="en-GB" sz="1700" dirty="0"/>
            <a:t> </a:t>
          </a:r>
          <a:r>
            <a:rPr lang="en-GB" sz="1700" dirty="0" err="1"/>
            <a:t>recevoir</a:t>
          </a:r>
          <a:r>
            <a:rPr lang="en-GB" sz="1700" dirty="0"/>
            <a:t> de la Caisse</a:t>
          </a:r>
        </a:p>
      </dgm:t>
    </dgm:pt>
    <dgm:pt modelId="{FBED9FBE-0D7A-4042-80D1-6E4A0FEB9B19}" type="parTrans" cxnId="{C62C47F2-1800-4398-8448-14C3B5F6CD1B}">
      <dgm:prSet/>
      <dgm:spPr/>
      <dgm:t>
        <a:bodyPr/>
        <a:lstStyle/>
        <a:p>
          <a:endParaRPr lang="en-US"/>
        </a:p>
      </dgm:t>
    </dgm:pt>
    <dgm:pt modelId="{9E1A9132-9B3E-4F81-9E51-4429D8A082AA}" type="sibTrans" cxnId="{C62C47F2-1800-4398-8448-14C3B5F6CD1B}">
      <dgm:prSet/>
      <dgm:spPr/>
      <dgm:t>
        <a:bodyPr/>
        <a:lstStyle/>
        <a:p>
          <a:endParaRPr lang="en-US"/>
        </a:p>
      </dgm:t>
    </dgm:pt>
    <dgm:pt modelId="{5FEBD563-2B5D-4B17-9BEF-15CC790E974D}">
      <dgm:prSet custT="1"/>
      <dgm:spPr/>
      <dgm:t>
        <a:bodyPr/>
        <a:lstStyle/>
        <a:p>
          <a:pPr algn="l" rtl="0"/>
          <a:r>
            <a:rPr lang="en-GB" sz="1700" dirty="0"/>
            <a:t>Pour en savoir plus sur la Caisse de pensions</a:t>
          </a:r>
        </a:p>
      </dgm:t>
    </dgm:pt>
    <dgm:pt modelId="{6A12E471-BC59-4B5A-9998-673A8FBAD2EE}" type="parTrans" cxnId="{0B13F3B5-1F11-4B8A-976C-148E545CF6D7}">
      <dgm:prSet/>
      <dgm:spPr/>
      <dgm:t>
        <a:bodyPr/>
        <a:lstStyle/>
        <a:p>
          <a:endParaRPr lang="en-US"/>
        </a:p>
      </dgm:t>
    </dgm:pt>
    <dgm:pt modelId="{0E12FF58-97DC-4D59-94BB-10FBF94BA811}" type="sibTrans" cxnId="{0B13F3B5-1F11-4B8A-976C-148E545CF6D7}">
      <dgm:prSet/>
      <dgm:spPr/>
      <dgm:t>
        <a:bodyPr/>
        <a:lstStyle/>
        <a:p>
          <a:endParaRPr lang="en-US"/>
        </a:p>
      </dgm:t>
    </dgm:pt>
    <dgm:pt modelId="{3A98E832-C325-4718-A19B-5D49DE99FF57}">
      <dgm:prSet custT="1"/>
      <dgm:spPr/>
      <dgm:t>
        <a:bodyPr/>
        <a:lstStyle/>
        <a:p>
          <a:pPr algn="l" rtl="0"/>
          <a:r>
            <a:rPr lang="en-GB" sz="1700" dirty="0"/>
            <a:t>Service des </a:t>
          </a:r>
          <a:r>
            <a:rPr lang="en-GB" sz="1700" dirty="0" err="1"/>
            <a:t>prestations</a:t>
          </a:r>
          <a:endParaRPr lang="en-GB" sz="1700" dirty="0"/>
        </a:p>
      </dgm:t>
    </dgm:pt>
    <dgm:pt modelId="{A2C27610-3F5B-43AF-A8AA-0518B95780E5}" type="parTrans" cxnId="{BC11AEC1-1DA3-4693-AFAA-5867BEEA688D}">
      <dgm:prSet/>
      <dgm:spPr/>
      <dgm:t>
        <a:bodyPr/>
        <a:lstStyle/>
        <a:p>
          <a:endParaRPr lang="en-US"/>
        </a:p>
      </dgm:t>
    </dgm:pt>
    <dgm:pt modelId="{75899B17-8A67-465E-9194-8C74D518E4FA}" type="sibTrans" cxnId="{BC11AEC1-1DA3-4693-AFAA-5867BEEA688D}">
      <dgm:prSet/>
      <dgm:spPr/>
      <dgm:t>
        <a:bodyPr/>
        <a:lstStyle/>
        <a:p>
          <a:endParaRPr lang="en-US"/>
        </a:p>
      </dgm:t>
    </dgm:pt>
    <dgm:pt modelId="{3BCA3360-9883-40B8-A955-103DBD6992DC}" type="pres">
      <dgm:prSet presAssocID="{D7A8EECF-4498-41A0-B3D1-96D9EBA5FD14}" presName="vert0" presStyleCnt="0">
        <dgm:presLayoutVars>
          <dgm:dir/>
          <dgm:animOne val="branch"/>
          <dgm:animLvl val="lvl"/>
        </dgm:presLayoutVars>
      </dgm:prSet>
      <dgm:spPr/>
    </dgm:pt>
    <dgm:pt modelId="{7C690535-39AB-40C2-812D-9147B2A48B7A}" type="pres">
      <dgm:prSet presAssocID="{2BF62FC1-22A5-4F68-87BA-622FF59763B0}" presName="thickLine" presStyleLbl="alignNode1" presStyleIdx="0" presStyleCnt="8"/>
      <dgm:spPr/>
    </dgm:pt>
    <dgm:pt modelId="{6CFD23C2-ACD5-4FC0-BF7E-AC30D83418EB}" type="pres">
      <dgm:prSet presAssocID="{2BF62FC1-22A5-4F68-87BA-622FF59763B0}" presName="horz1" presStyleCnt="0"/>
      <dgm:spPr/>
    </dgm:pt>
    <dgm:pt modelId="{A3F90B6F-2500-4153-AB39-DEFFD08F482A}" type="pres">
      <dgm:prSet presAssocID="{2BF62FC1-22A5-4F68-87BA-622FF59763B0}" presName="tx1" presStyleLbl="revTx" presStyleIdx="0" presStyleCnt="8"/>
      <dgm:spPr/>
    </dgm:pt>
    <dgm:pt modelId="{1A5D2C54-C5B0-4B34-A44F-F48576269DEC}" type="pres">
      <dgm:prSet presAssocID="{2BF62FC1-22A5-4F68-87BA-622FF59763B0}" presName="vert1" presStyleCnt="0"/>
      <dgm:spPr/>
    </dgm:pt>
    <dgm:pt modelId="{C6B00E6A-BCC1-4B56-8923-42EBAD1633E1}" type="pres">
      <dgm:prSet presAssocID="{F38F566C-57F1-48D9-A510-23614D28C087}" presName="thickLine" presStyleLbl="alignNode1" presStyleIdx="1" presStyleCnt="8"/>
      <dgm:spPr/>
    </dgm:pt>
    <dgm:pt modelId="{EBF39825-FB80-42FF-A6E5-1898AFF34EFF}" type="pres">
      <dgm:prSet presAssocID="{F38F566C-57F1-48D9-A510-23614D28C087}" presName="horz1" presStyleCnt="0"/>
      <dgm:spPr/>
    </dgm:pt>
    <dgm:pt modelId="{6C477D3D-6A26-4CB1-BCA7-2E796C0890F8}" type="pres">
      <dgm:prSet presAssocID="{F38F566C-57F1-48D9-A510-23614D28C087}" presName="tx1" presStyleLbl="revTx" presStyleIdx="1" presStyleCnt="8"/>
      <dgm:spPr/>
    </dgm:pt>
    <dgm:pt modelId="{4F8C4B7F-C755-40B3-851E-7E7986EB3EA7}" type="pres">
      <dgm:prSet presAssocID="{F38F566C-57F1-48D9-A510-23614D28C087}" presName="vert1" presStyleCnt="0"/>
      <dgm:spPr/>
    </dgm:pt>
    <dgm:pt modelId="{62456CC6-A8F3-4369-B8C5-666D3701564B}" type="pres">
      <dgm:prSet presAssocID="{646BBBB5-D518-408A-998D-D04A8F07F3CC}" presName="thickLine" presStyleLbl="alignNode1" presStyleIdx="2" presStyleCnt="8"/>
      <dgm:spPr/>
    </dgm:pt>
    <dgm:pt modelId="{60B13AAA-C526-44DC-9092-A43E3D039217}" type="pres">
      <dgm:prSet presAssocID="{646BBBB5-D518-408A-998D-D04A8F07F3CC}" presName="horz1" presStyleCnt="0"/>
      <dgm:spPr/>
    </dgm:pt>
    <dgm:pt modelId="{9F60F41B-3A94-432A-878D-DBECAAE0F640}" type="pres">
      <dgm:prSet presAssocID="{646BBBB5-D518-408A-998D-D04A8F07F3CC}" presName="tx1" presStyleLbl="revTx" presStyleIdx="2" presStyleCnt="8"/>
      <dgm:spPr/>
    </dgm:pt>
    <dgm:pt modelId="{34E0293F-F67A-4E30-B9A3-3AE0695D1299}" type="pres">
      <dgm:prSet presAssocID="{646BBBB5-D518-408A-998D-D04A8F07F3CC}" presName="vert1" presStyleCnt="0"/>
      <dgm:spPr/>
    </dgm:pt>
    <dgm:pt modelId="{1FDDA26B-F129-4CE7-B3A3-BA063AE7F13B}" type="pres">
      <dgm:prSet presAssocID="{EE9B9EC0-343C-413A-BAFD-95F86862C71D}" presName="thickLine" presStyleLbl="alignNode1" presStyleIdx="3" presStyleCnt="8"/>
      <dgm:spPr/>
    </dgm:pt>
    <dgm:pt modelId="{8F33D6BB-9F22-4ED9-97B0-B046C9245C88}" type="pres">
      <dgm:prSet presAssocID="{EE9B9EC0-343C-413A-BAFD-95F86862C71D}" presName="horz1" presStyleCnt="0"/>
      <dgm:spPr/>
    </dgm:pt>
    <dgm:pt modelId="{EFAD72D4-A0E6-4710-BFCD-B4F2549FE017}" type="pres">
      <dgm:prSet presAssocID="{EE9B9EC0-343C-413A-BAFD-95F86862C71D}" presName="tx1" presStyleLbl="revTx" presStyleIdx="3" presStyleCnt="8"/>
      <dgm:spPr/>
    </dgm:pt>
    <dgm:pt modelId="{99B328B4-DF8F-4E20-B1CC-DB1212D53CF6}" type="pres">
      <dgm:prSet presAssocID="{EE9B9EC0-343C-413A-BAFD-95F86862C71D}" presName="vert1" presStyleCnt="0"/>
      <dgm:spPr/>
    </dgm:pt>
    <dgm:pt modelId="{880FF98A-0685-4B03-ABBD-D85F67C6A433}" type="pres">
      <dgm:prSet presAssocID="{0DBEB2C4-363E-4394-A8F9-81B8CA270A97}" presName="thickLine" presStyleLbl="alignNode1" presStyleIdx="4" presStyleCnt="8"/>
      <dgm:spPr/>
    </dgm:pt>
    <dgm:pt modelId="{86228ADC-A350-430A-B5B4-2E7FB3376641}" type="pres">
      <dgm:prSet presAssocID="{0DBEB2C4-363E-4394-A8F9-81B8CA270A97}" presName="horz1" presStyleCnt="0"/>
      <dgm:spPr/>
    </dgm:pt>
    <dgm:pt modelId="{5C2E8F3F-9140-436E-A237-143D7BF4D63D}" type="pres">
      <dgm:prSet presAssocID="{0DBEB2C4-363E-4394-A8F9-81B8CA270A97}" presName="tx1" presStyleLbl="revTx" presStyleIdx="4" presStyleCnt="8"/>
      <dgm:spPr/>
    </dgm:pt>
    <dgm:pt modelId="{4A6F3811-CEF5-4991-899D-2736727C7995}" type="pres">
      <dgm:prSet presAssocID="{0DBEB2C4-363E-4394-A8F9-81B8CA270A97}" presName="vert1" presStyleCnt="0"/>
      <dgm:spPr/>
    </dgm:pt>
    <dgm:pt modelId="{C1501C10-775D-416E-B413-FB27212CB848}" type="pres">
      <dgm:prSet presAssocID="{1D104787-99C4-47A0-B8EB-FECBBC240EEE}" presName="thickLine" presStyleLbl="alignNode1" presStyleIdx="5" presStyleCnt="8"/>
      <dgm:spPr/>
    </dgm:pt>
    <dgm:pt modelId="{E9F4E5DD-9F39-44AA-AB36-AAE3740678EE}" type="pres">
      <dgm:prSet presAssocID="{1D104787-99C4-47A0-B8EB-FECBBC240EEE}" presName="horz1" presStyleCnt="0"/>
      <dgm:spPr/>
    </dgm:pt>
    <dgm:pt modelId="{74624FC5-FE3E-4C47-8023-60D79E50687F}" type="pres">
      <dgm:prSet presAssocID="{1D104787-99C4-47A0-B8EB-FECBBC240EEE}" presName="tx1" presStyleLbl="revTx" presStyleIdx="5" presStyleCnt="8"/>
      <dgm:spPr/>
    </dgm:pt>
    <dgm:pt modelId="{10587255-1376-4891-AD4A-52FC14AE8731}" type="pres">
      <dgm:prSet presAssocID="{1D104787-99C4-47A0-B8EB-FECBBC240EEE}" presName="vert1" presStyleCnt="0"/>
      <dgm:spPr/>
    </dgm:pt>
    <dgm:pt modelId="{4EE179D3-8C5E-4BD2-A6CC-59325603B680}" type="pres">
      <dgm:prSet presAssocID="{5FEBD563-2B5D-4B17-9BEF-15CC790E974D}" presName="thickLine" presStyleLbl="alignNode1" presStyleIdx="6" presStyleCnt="8"/>
      <dgm:spPr/>
    </dgm:pt>
    <dgm:pt modelId="{1D55012B-5136-41FA-A449-A10B79ED6356}" type="pres">
      <dgm:prSet presAssocID="{5FEBD563-2B5D-4B17-9BEF-15CC790E974D}" presName="horz1" presStyleCnt="0"/>
      <dgm:spPr/>
    </dgm:pt>
    <dgm:pt modelId="{770DB704-3BE9-45A4-A5F1-DA1A95014A2E}" type="pres">
      <dgm:prSet presAssocID="{5FEBD563-2B5D-4B17-9BEF-15CC790E974D}" presName="tx1" presStyleLbl="revTx" presStyleIdx="6" presStyleCnt="8"/>
      <dgm:spPr/>
    </dgm:pt>
    <dgm:pt modelId="{727DF6C1-A051-4D37-865C-B88DFC6C2486}" type="pres">
      <dgm:prSet presAssocID="{5FEBD563-2B5D-4B17-9BEF-15CC790E974D}" presName="vert1" presStyleCnt="0"/>
      <dgm:spPr/>
    </dgm:pt>
    <dgm:pt modelId="{D9780BD5-3DC2-452E-8059-30CC57E3295C}" type="pres">
      <dgm:prSet presAssocID="{3A98E832-C325-4718-A19B-5D49DE99FF57}" presName="thickLine" presStyleLbl="alignNode1" presStyleIdx="7" presStyleCnt="8"/>
      <dgm:spPr/>
    </dgm:pt>
    <dgm:pt modelId="{BE746C3B-22D6-4E91-ADBD-1C95B1C79910}" type="pres">
      <dgm:prSet presAssocID="{3A98E832-C325-4718-A19B-5D49DE99FF57}" presName="horz1" presStyleCnt="0"/>
      <dgm:spPr/>
    </dgm:pt>
    <dgm:pt modelId="{732F8253-422B-44F8-84F2-2CE2C4BBACAA}" type="pres">
      <dgm:prSet presAssocID="{3A98E832-C325-4718-A19B-5D49DE99FF57}" presName="tx1" presStyleLbl="revTx" presStyleIdx="7" presStyleCnt="8"/>
      <dgm:spPr/>
    </dgm:pt>
    <dgm:pt modelId="{058E59AE-C047-403C-A94E-B45686EDBBA8}" type="pres">
      <dgm:prSet presAssocID="{3A98E832-C325-4718-A19B-5D49DE99FF57}" presName="vert1" presStyleCnt="0"/>
      <dgm:spPr/>
    </dgm:pt>
  </dgm:ptLst>
  <dgm:cxnLst>
    <dgm:cxn modelId="{A5091A0B-5876-4DA6-BD45-085249F3E2DC}" type="presOf" srcId="{0DBEB2C4-363E-4394-A8F9-81B8CA270A97}" destId="{5C2E8F3F-9140-436E-A237-143D7BF4D63D}" srcOrd="0" destOrd="0" presId="urn:microsoft.com/office/officeart/2008/layout/LinedList"/>
    <dgm:cxn modelId="{A54C6A15-5810-4CAD-99C5-1845C1244702}" type="presOf" srcId="{2BF62FC1-22A5-4F68-87BA-622FF59763B0}" destId="{A3F90B6F-2500-4153-AB39-DEFFD08F482A}" srcOrd="0" destOrd="0" presId="urn:microsoft.com/office/officeart/2008/layout/LinedList"/>
    <dgm:cxn modelId="{552E5722-07D3-4A97-96C4-C98EEC2F8D89}" srcId="{D7A8EECF-4498-41A0-B3D1-96D9EBA5FD14}" destId="{0DBEB2C4-363E-4394-A8F9-81B8CA270A97}" srcOrd="4" destOrd="0" parTransId="{5B062DBC-AF1C-4077-AB99-A8971D520FB4}" sibTransId="{2CA001E9-EC30-4CF8-B392-451963AFEBC8}"/>
    <dgm:cxn modelId="{E4F30E2C-4B8E-40B5-A74C-2C00907B339E}" type="presOf" srcId="{646BBBB5-D518-408A-998D-D04A8F07F3CC}" destId="{9F60F41B-3A94-432A-878D-DBECAAE0F640}" srcOrd="0" destOrd="0" presId="urn:microsoft.com/office/officeart/2008/layout/LinedList"/>
    <dgm:cxn modelId="{B0E9462E-E4BF-43F5-90E2-070E932C2A13}" type="presOf" srcId="{EE9B9EC0-343C-413A-BAFD-95F86862C71D}" destId="{EFAD72D4-A0E6-4710-BFCD-B4F2549FE017}" srcOrd="0" destOrd="0" presId="urn:microsoft.com/office/officeart/2008/layout/LinedList"/>
    <dgm:cxn modelId="{A7A27E4A-4DDE-4080-9BDA-44CBECD7BC4B}" type="presOf" srcId="{F38F566C-57F1-48D9-A510-23614D28C087}" destId="{6C477D3D-6A26-4CB1-BCA7-2E796C0890F8}" srcOrd="0" destOrd="0" presId="urn:microsoft.com/office/officeart/2008/layout/LinedList"/>
    <dgm:cxn modelId="{180EC853-0DB4-4F0E-B957-417A1892C0E1}" srcId="{D7A8EECF-4498-41A0-B3D1-96D9EBA5FD14}" destId="{EE9B9EC0-343C-413A-BAFD-95F86862C71D}" srcOrd="3" destOrd="0" parTransId="{B5F0E1F5-3961-492C-A6F3-FB8B5AE02C96}" sibTransId="{DB01395A-D6B3-4BEB-9374-9E87AECD2ED9}"/>
    <dgm:cxn modelId="{85BA4876-3E39-49BD-B6DA-8FF5266CC055}" srcId="{D7A8EECF-4498-41A0-B3D1-96D9EBA5FD14}" destId="{F38F566C-57F1-48D9-A510-23614D28C087}" srcOrd="1" destOrd="0" parTransId="{EF87BFB9-1A1B-4125-8FDD-8B993F07746A}" sibTransId="{592131F1-80B3-44C4-927E-FE84BB44E91F}"/>
    <dgm:cxn modelId="{668D80A4-41DF-41E4-8E5B-89A270F8320D}" srcId="{D7A8EECF-4498-41A0-B3D1-96D9EBA5FD14}" destId="{1D104787-99C4-47A0-B8EB-FECBBC240EEE}" srcOrd="5" destOrd="0" parTransId="{859F5FD8-B63A-44FC-BCF4-5889EC0C7A7D}" sibTransId="{A6378511-19CF-4DA8-92FE-EE194BA955E9}"/>
    <dgm:cxn modelId="{F99CC2AD-AF08-48C6-930B-0CBE41D10ACB}" srcId="{D7A8EECF-4498-41A0-B3D1-96D9EBA5FD14}" destId="{2BF62FC1-22A5-4F68-87BA-622FF59763B0}" srcOrd="0" destOrd="0" parTransId="{7B250F9A-4644-4508-AA6D-9DC8C30489EE}" sibTransId="{AC0A8B6F-6DAA-4FCF-A5BE-B8E68E90BC64}"/>
    <dgm:cxn modelId="{0B13F3B5-1F11-4B8A-976C-148E545CF6D7}" srcId="{D7A8EECF-4498-41A0-B3D1-96D9EBA5FD14}" destId="{5FEBD563-2B5D-4B17-9BEF-15CC790E974D}" srcOrd="6" destOrd="0" parTransId="{6A12E471-BC59-4B5A-9998-673A8FBAD2EE}" sibTransId="{0E12FF58-97DC-4D59-94BB-10FBF94BA811}"/>
    <dgm:cxn modelId="{BC11AEC1-1DA3-4693-AFAA-5867BEEA688D}" srcId="{D7A8EECF-4498-41A0-B3D1-96D9EBA5FD14}" destId="{3A98E832-C325-4718-A19B-5D49DE99FF57}" srcOrd="7" destOrd="0" parTransId="{A2C27610-3F5B-43AF-A8AA-0518B95780E5}" sibTransId="{75899B17-8A67-465E-9194-8C74D518E4FA}"/>
    <dgm:cxn modelId="{99A7FACB-BB17-442F-A3E2-188F8C09E6C6}" type="presOf" srcId="{1D104787-99C4-47A0-B8EB-FECBBC240EEE}" destId="{74624FC5-FE3E-4C47-8023-60D79E50687F}" srcOrd="0" destOrd="0" presId="urn:microsoft.com/office/officeart/2008/layout/LinedList"/>
    <dgm:cxn modelId="{73B449E9-1F3A-45EB-801B-2081BB86CEEF}" type="presOf" srcId="{3A98E832-C325-4718-A19B-5D49DE99FF57}" destId="{732F8253-422B-44F8-84F2-2CE2C4BBACAA}" srcOrd="0" destOrd="0" presId="urn:microsoft.com/office/officeart/2008/layout/LinedList"/>
    <dgm:cxn modelId="{296F76EF-9572-42F7-A010-B89197C5BB37}" type="presOf" srcId="{5FEBD563-2B5D-4B17-9BEF-15CC790E974D}" destId="{770DB704-3BE9-45A4-A5F1-DA1A95014A2E}" srcOrd="0" destOrd="0" presId="urn:microsoft.com/office/officeart/2008/layout/LinedList"/>
    <dgm:cxn modelId="{C62C47F2-1800-4398-8448-14C3B5F6CD1B}" srcId="{D7A8EECF-4498-41A0-B3D1-96D9EBA5FD14}" destId="{646BBBB5-D518-408A-998D-D04A8F07F3CC}" srcOrd="2" destOrd="0" parTransId="{FBED9FBE-0D7A-4042-80D1-6E4A0FEB9B19}" sibTransId="{9E1A9132-9B3E-4F81-9E51-4429D8A082AA}"/>
    <dgm:cxn modelId="{79552CFA-8546-4440-B2A0-E09EB87F2DE2}" type="presOf" srcId="{D7A8EECF-4498-41A0-B3D1-96D9EBA5FD14}" destId="{3BCA3360-9883-40B8-A955-103DBD6992DC}" srcOrd="0" destOrd="0" presId="urn:microsoft.com/office/officeart/2008/layout/LinedList"/>
    <dgm:cxn modelId="{D79E073E-7CEE-4AEB-B120-03DABF957960}" type="presParOf" srcId="{3BCA3360-9883-40B8-A955-103DBD6992DC}" destId="{7C690535-39AB-40C2-812D-9147B2A48B7A}" srcOrd="0" destOrd="0" presId="urn:microsoft.com/office/officeart/2008/layout/LinedList"/>
    <dgm:cxn modelId="{FF86EC23-12F5-4EB1-BDED-7B3BD9D27E8C}" type="presParOf" srcId="{3BCA3360-9883-40B8-A955-103DBD6992DC}" destId="{6CFD23C2-ACD5-4FC0-BF7E-AC30D83418EB}" srcOrd="1" destOrd="0" presId="urn:microsoft.com/office/officeart/2008/layout/LinedList"/>
    <dgm:cxn modelId="{C60C9B7A-2113-44DC-BCFA-C505FEFA184B}" type="presParOf" srcId="{6CFD23C2-ACD5-4FC0-BF7E-AC30D83418EB}" destId="{A3F90B6F-2500-4153-AB39-DEFFD08F482A}" srcOrd="0" destOrd="0" presId="urn:microsoft.com/office/officeart/2008/layout/LinedList"/>
    <dgm:cxn modelId="{813BD719-14DA-4142-B68A-801661921485}" type="presParOf" srcId="{6CFD23C2-ACD5-4FC0-BF7E-AC30D83418EB}" destId="{1A5D2C54-C5B0-4B34-A44F-F48576269DEC}" srcOrd="1" destOrd="0" presId="urn:microsoft.com/office/officeart/2008/layout/LinedList"/>
    <dgm:cxn modelId="{00E03EAD-B5A7-478F-BE9F-2163A710472F}" type="presParOf" srcId="{3BCA3360-9883-40B8-A955-103DBD6992DC}" destId="{C6B00E6A-BCC1-4B56-8923-42EBAD1633E1}" srcOrd="2" destOrd="0" presId="urn:microsoft.com/office/officeart/2008/layout/LinedList"/>
    <dgm:cxn modelId="{7E7AC0F3-8E40-4C4E-A147-37886024230B}" type="presParOf" srcId="{3BCA3360-9883-40B8-A955-103DBD6992DC}" destId="{EBF39825-FB80-42FF-A6E5-1898AFF34EFF}" srcOrd="3" destOrd="0" presId="urn:microsoft.com/office/officeart/2008/layout/LinedList"/>
    <dgm:cxn modelId="{48642D1B-6BED-46E9-9E48-7B08B85795EE}" type="presParOf" srcId="{EBF39825-FB80-42FF-A6E5-1898AFF34EFF}" destId="{6C477D3D-6A26-4CB1-BCA7-2E796C0890F8}" srcOrd="0" destOrd="0" presId="urn:microsoft.com/office/officeart/2008/layout/LinedList"/>
    <dgm:cxn modelId="{8CAAD822-B8BF-42FD-A951-EDB157575BE3}" type="presParOf" srcId="{EBF39825-FB80-42FF-A6E5-1898AFF34EFF}" destId="{4F8C4B7F-C755-40B3-851E-7E7986EB3EA7}" srcOrd="1" destOrd="0" presId="urn:microsoft.com/office/officeart/2008/layout/LinedList"/>
    <dgm:cxn modelId="{41E69C0F-262C-4082-BFA3-7B9FC984A347}" type="presParOf" srcId="{3BCA3360-9883-40B8-A955-103DBD6992DC}" destId="{62456CC6-A8F3-4369-B8C5-666D3701564B}" srcOrd="4" destOrd="0" presId="urn:microsoft.com/office/officeart/2008/layout/LinedList"/>
    <dgm:cxn modelId="{CD4939DD-17CD-440C-8058-DF295CE4CE0C}" type="presParOf" srcId="{3BCA3360-9883-40B8-A955-103DBD6992DC}" destId="{60B13AAA-C526-44DC-9092-A43E3D039217}" srcOrd="5" destOrd="0" presId="urn:microsoft.com/office/officeart/2008/layout/LinedList"/>
    <dgm:cxn modelId="{7A1E2DE1-9E3C-41A4-9045-FA325CCE5C4C}" type="presParOf" srcId="{60B13AAA-C526-44DC-9092-A43E3D039217}" destId="{9F60F41B-3A94-432A-878D-DBECAAE0F640}" srcOrd="0" destOrd="0" presId="urn:microsoft.com/office/officeart/2008/layout/LinedList"/>
    <dgm:cxn modelId="{F524EC4B-A53C-47BF-9D77-25F88D7084A4}" type="presParOf" srcId="{60B13AAA-C526-44DC-9092-A43E3D039217}" destId="{34E0293F-F67A-4E30-B9A3-3AE0695D1299}" srcOrd="1" destOrd="0" presId="urn:microsoft.com/office/officeart/2008/layout/LinedList"/>
    <dgm:cxn modelId="{2B688608-4DCB-4C78-A52A-E78E547227E3}" type="presParOf" srcId="{3BCA3360-9883-40B8-A955-103DBD6992DC}" destId="{1FDDA26B-F129-4CE7-B3A3-BA063AE7F13B}" srcOrd="6" destOrd="0" presId="urn:microsoft.com/office/officeart/2008/layout/LinedList"/>
    <dgm:cxn modelId="{B990871B-72DC-4C2C-9FC1-000D46CC284D}" type="presParOf" srcId="{3BCA3360-9883-40B8-A955-103DBD6992DC}" destId="{8F33D6BB-9F22-4ED9-97B0-B046C9245C88}" srcOrd="7" destOrd="0" presId="urn:microsoft.com/office/officeart/2008/layout/LinedList"/>
    <dgm:cxn modelId="{F3BB0DDC-A70B-4AF4-903A-2DA03EB1A613}" type="presParOf" srcId="{8F33D6BB-9F22-4ED9-97B0-B046C9245C88}" destId="{EFAD72D4-A0E6-4710-BFCD-B4F2549FE017}" srcOrd="0" destOrd="0" presId="urn:microsoft.com/office/officeart/2008/layout/LinedList"/>
    <dgm:cxn modelId="{E2CB6800-D420-49E3-B985-D62FA0018A99}" type="presParOf" srcId="{8F33D6BB-9F22-4ED9-97B0-B046C9245C88}" destId="{99B328B4-DF8F-4E20-B1CC-DB1212D53CF6}" srcOrd="1" destOrd="0" presId="urn:microsoft.com/office/officeart/2008/layout/LinedList"/>
    <dgm:cxn modelId="{18961411-5A64-4215-B3BA-2DA17CDF1080}" type="presParOf" srcId="{3BCA3360-9883-40B8-A955-103DBD6992DC}" destId="{880FF98A-0685-4B03-ABBD-D85F67C6A433}" srcOrd="8" destOrd="0" presId="urn:microsoft.com/office/officeart/2008/layout/LinedList"/>
    <dgm:cxn modelId="{7D4137AF-82E9-4A9F-8148-B6EF69A3806E}" type="presParOf" srcId="{3BCA3360-9883-40B8-A955-103DBD6992DC}" destId="{86228ADC-A350-430A-B5B4-2E7FB3376641}" srcOrd="9" destOrd="0" presId="urn:microsoft.com/office/officeart/2008/layout/LinedList"/>
    <dgm:cxn modelId="{B1D984B3-8384-40BD-B158-E86719CF0B12}" type="presParOf" srcId="{86228ADC-A350-430A-B5B4-2E7FB3376641}" destId="{5C2E8F3F-9140-436E-A237-143D7BF4D63D}" srcOrd="0" destOrd="0" presId="urn:microsoft.com/office/officeart/2008/layout/LinedList"/>
    <dgm:cxn modelId="{3012C3AE-69D4-47D6-8683-2D3CFAE2FCA1}" type="presParOf" srcId="{86228ADC-A350-430A-B5B4-2E7FB3376641}" destId="{4A6F3811-CEF5-4991-899D-2736727C7995}" srcOrd="1" destOrd="0" presId="urn:microsoft.com/office/officeart/2008/layout/LinedList"/>
    <dgm:cxn modelId="{5B85EA0C-8EA8-456A-9F97-6AEA9E1F932C}" type="presParOf" srcId="{3BCA3360-9883-40B8-A955-103DBD6992DC}" destId="{C1501C10-775D-416E-B413-FB27212CB848}" srcOrd="10" destOrd="0" presId="urn:microsoft.com/office/officeart/2008/layout/LinedList"/>
    <dgm:cxn modelId="{EC955907-FBA5-45DD-A7D7-429E0A11B8A3}" type="presParOf" srcId="{3BCA3360-9883-40B8-A955-103DBD6992DC}" destId="{E9F4E5DD-9F39-44AA-AB36-AAE3740678EE}" srcOrd="11" destOrd="0" presId="urn:microsoft.com/office/officeart/2008/layout/LinedList"/>
    <dgm:cxn modelId="{062493A4-D8E3-404C-9EA0-230B2A719381}" type="presParOf" srcId="{E9F4E5DD-9F39-44AA-AB36-AAE3740678EE}" destId="{74624FC5-FE3E-4C47-8023-60D79E50687F}" srcOrd="0" destOrd="0" presId="urn:microsoft.com/office/officeart/2008/layout/LinedList"/>
    <dgm:cxn modelId="{B1BDD8D3-71D0-4D26-9172-66D9473E5DFA}" type="presParOf" srcId="{E9F4E5DD-9F39-44AA-AB36-AAE3740678EE}" destId="{10587255-1376-4891-AD4A-52FC14AE8731}" srcOrd="1" destOrd="0" presId="urn:microsoft.com/office/officeart/2008/layout/LinedList"/>
    <dgm:cxn modelId="{9F208794-CA96-4175-9317-B6E318716BAE}" type="presParOf" srcId="{3BCA3360-9883-40B8-A955-103DBD6992DC}" destId="{4EE179D3-8C5E-4BD2-A6CC-59325603B680}" srcOrd="12" destOrd="0" presId="urn:microsoft.com/office/officeart/2008/layout/LinedList"/>
    <dgm:cxn modelId="{95830913-954E-4D6A-B49C-88D83907536B}" type="presParOf" srcId="{3BCA3360-9883-40B8-A955-103DBD6992DC}" destId="{1D55012B-5136-41FA-A449-A10B79ED6356}" srcOrd="13" destOrd="0" presId="urn:microsoft.com/office/officeart/2008/layout/LinedList"/>
    <dgm:cxn modelId="{B76FE384-A35F-4A85-A47E-38BA07667F57}" type="presParOf" srcId="{1D55012B-5136-41FA-A449-A10B79ED6356}" destId="{770DB704-3BE9-45A4-A5F1-DA1A95014A2E}" srcOrd="0" destOrd="0" presId="urn:microsoft.com/office/officeart/2008/layout/LinedList"/>
    <dgm:cxn modelId="{0AC2EEB3-63C0-4715-B18C-3C13A9E36608}" type="presParOf" srcId="{1D55012B-5136-41FA-A449-A10B79ED6356}" destId="{727DF6C1-A051-4D37-865C-B88DFC6C2486}" srcOrd="1" destOrd="0" presId="urn:microsoft.com/office/officeart/2008/layout/LinedList"/>
    <dgm:cxn modelId="{30B84209-1B4F-4EB3-A0F8-B8C0AB731E65}" type="presParOf" srcId="{3BCA3360-9883-40B8-A955-103DBD6992DC}" destId="{D9780BD5-3DC2-452E-8059-30CC57E3295C}" srcOrd="14" destOrd="0" presId="urn:microsoft.com/office/officeart/2008/layout/LinedList"/>
    <dgm:cxn modelId="{28E70C33-7DB2-4464-ABA1-5487E5568F0C}" type="presParOf" srcId="{3BCA3360-9883-40B8-A955-103DBD6992DC}" destId="{BE746C3B-22D6-4E91-ADBD-1C95B1C79910}" srcOrd="15" destOrd="0" presId="urn:microsoft.com/office/officeart/2008/layout/LinedList"/>
    <dgm:cxn modelId="{210F4175-3EE1-4671-9F94-0C0B806FD068}" type="presParOf" srcId="{BE746C3B-22D6-4E91-ADBD-1C95B1C79910}" destId="{732F8253-422B-44F8-84F2-2CE2C4BBACAA}" srcOrd="0" destOrd="0" presId="urn:microsoft.com/office/officeart/2008/layout/LinedList"/>
    <dgm:cxn modelId="{D4EAAE8C-76BA-45B6-A091-5B74851D25E8}" type="presParOf" srcId="{BE746C3B-22D6-4E91-ADBD-1C95B1C79910}" destId="{058E59AE-C047-403C-A94E-B45686EDBBA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3B2482-D9BE-46F9-AF95-1D58107618AE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945348-7AFD-4982-81AB-603702A815A5}">
      <dgm:prSet custT="1"/>
      <dgm:spPr/>
      <dgm:t>
        <a:bodyPr/>
        <a:lstStyle/>
        <a:p>
          <a:pPr rtl="0"/>
          <a:r>
            <a:rPr lang="en-GB" sz="2000" dirty="0"/>
            <a:t>En tant </a:t>
          </a:r>
          <a:r>
            <a:rPr lang="en-GB" sz="2000" dirty="0" err="1"/>
            <a:t>qu’organisation</a:t>
          </a:r>
          <a:r>
            <a:rPr lang="en-GB" sz="2000" dirty="0"/>
            <a:t> </a:t>
          </a:r>
          <a:r>
            <a:rPr lang="en-GB" sz="2000" dirty="0" err="1"/>
            <a:t>internationale</a:t>
          </a:r>
          <a:r>
            <a:rPr lang="en-GB" sz="2000" dirty="0"/>
            <a:t>, le CERN a </a:t>
          </a:r>
          <a:r>
            <a:rPr lang="fr-FR" sz="2000" dirty="0"/>
            <a:t>développé son propre système de protection sociale</a:t>
          </a:r>
          <a:r>
            <a:rPr lang="en-GB" sz="2000" dirty="0"/>
            <a:t>, </a:t>
          </a:r>
          <a:r>
            <a:rPr lang="fr-FR" sz="2000" dirty="0"/>
            <a:t>dont fait partie la Caisse de pensions du CERN</a:t>
          </a:r>
          <a:endParaRPr lang="en-GB" sz="2000" dirty="0"/>
        </a:p>
      </dgm:t>
    </dgm:pt>
    <dgm:pt modelId="{634B6DA2-E098-49C0-AFB5-877D18F57C64}" type="parTrans" cxnId="{979FFE9C-65A4-4708-B795-2D3ACE31F458}">
      <dgm:prSet/>
      <dgm:spPr/>
      <dgm:t>
        <a:bodyPr/>
        <a:lstStyle/>
        <a:p>
          <a:endParaRPr lang="en-US"/>
        </a:p>
      </dgm:t>
    </dgm:pt>
    <dgm:pt modelId="{F012EB55-22AC-4825-B6CD-6C91443EDED9}" type="sibTrans" cxnId="{979FFE9C-65A4-4708-B795-2D3ACE31F458}">
      <dgm:prSet/>
      <dgm:spPr/>
      <dgm:t>
        <a:bodyPr/>
        <a:lstStyle/>
        <a:p>
          <a:endParaRPr lang="en-US"/>
        </a:p>
      </dgm:t>
    </dgm:pt>
    <dgm:pt modelId="{F489F977-A718-4CA1-97D7-D2C667CE7A93}">
      <dgm:prSet/>
      <dgm:spPr/>
      <dgm:t>
        <a:bodyPr/>
        <a:lstStyle/>
        <a:p>
          <a:pPr rtl="0"/>
          <a:r>
            <a:rPr lang="fr-CH" dirty="0"/>
            <a:t>Primauté de prestations</a:t>
          </a:r>
          <a:endParaRPr lang="en-GB" dirty="0"/>
        </a:p>
      </dgm:t>
    </dgm:pt>
    <dgm:pt modelId="{808A9750-0046-4E37-9C97-C9C6C8545DD2}" type="parTrans" cxnId="{118DF6E2-8A1C-43ED-93BD-BBABCF16201E}">
      <dgm:prSet/>
      <dgm:spPr/>
      <dgm:t>
        <a:bodyPr/>
        <a:lstStyle/>
        <a:p>
          <a:endParaRPr lang="en-US"/>
        </a:p>
      </dgm:t>
    </dgm:pt>
    <dgm:pt modelId="{C6105020-A840-4ECA-B80E-928F8152FEED}" type="sibTrans" cxnId="{118DF6E2-8A1C-43ED-93BD-BBABCF16201E}">
      <dgm:prSet/>
      <dgm:spPr/>
      <dgm:t>
        <a:bodyPr/>
        <a:lstStyle/>
        <a:p>
          <a:endParaRPr lang="en-US"/>
        </a:p>
      </dgm:t>
    </dgm:pt>
    <dgm:pt modelId="{FD7D245A-3FC0-479F-931C-4EF441A851A8}">
      <dgm:prSet custT="1"/>
      <dgm:spPr/>
      <dgm:t>
        <a:bodyPr/>
        <a:lstStyle/>
        <a:p>
          <a:pPr rtl="0"/>
          <a:r>
            <a:rPr lang="en-GB" sz="2800" dirty="0"/>
            <a:t>Caisse de pensions du CERN</a:t>
          </a:r>
        </a:p>
      </dgm:t>
    </dgm:pt>
    <dgm:pt modelId="{56FBAEAB-1B52-4A48-9F1E-6EB5BFBAB889}" type="parTrans" cxnId="{D0348FBB-6249-46D8-9811-0B5BFE054F98}">
      <dgm:prSet/>
      <dgm:spPr/>
      <dgm:t>
        <a:bodyPr/>
        <a:lstStyle/>
        <a:p>
          <a:endParaRPr lang="en-US"/>
        </a:p>
      </dgm:t>
    </dgm:pt>
    <dgm:pt modelId="{CF5EFF9A-42FD-49F4-8059-CEB35FC7FEE4}" type="sibTrans" cxnId="{D0348FBB-6249-46D8-9811-0B5BFE054F98}">
      <dgm:prSet/>
      <dgm:spPr/>
      <dgm:t>
        <a:bodyPr/>
        <a:lstStyle/>
        <a:p>
          <a:endParaRPr lang="en-US"/>
        </a:p>
      </dgm:t>
    </dgm:pt>
    <dgm:pt modelId="{19CE0EBD-9813-4980-A1AF-B5E9142A847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Les </a:t>
          </a:r>
          <a:r>
            <a:rPr lang="en-US" sz="2000" dirty="0" err="1"/>
            <a:t>prestations</a:t>
          </a:r>
          <a:r>
            <a:rPr lang="en-US" sz="2000" dirty="0"/>
            <a:t> </a:t>
          </a:r>
          <a:r>
            <a:rPr lang="en-US" sz="2000" dirty="0" err="1"/>
            <a:t>payées</a:t>
          </a:r>
          <a:r>
            <a:rPr lang="en-US" sz="2000" dirty="0"/>
            <a:t> </a:t>
          </a:r>
          <a:r>
            <a:rPr lang="en-US" sz="2000" dirty="0" err="1"/>
            <a:t>sont</a:t>
          </a:r>
          <a:r>
            <a:rPr lang="en-US" sz="2000" dirty="0"/>
            <a:t> </a:t>
          </a:r>
          <a:r>
            <a:rPr lang="en-US" sz="2000" dirty="0" err="1"/>
            <a:t>basées</a:t>
          </a:r>
          <a:r>
            <a:rPr lang="en-US" sz="2000" dirty="0"/>
            <a:t> sur </a:t>
          </a:r>
          <a:r>
            <a:rPr lang="en-US" sz="2000" dirty="0" err="1"/>
            <a:t>votre</a:t>
          </a:r>
          <a:r>
            <a:rPr lang="en-US" sz="2000" dirty="0"/>
            <a:t> </a:t>
          </a:r>
          <a:r>
            <a:rPr lang="en-US" sz="2000" dirty="0" err="1"/>
            <a:t>salaire</a:t>
          </a:r>
          <a:r>
            <a:rPr lang="en-US" sz="2000" dirty="0"/>
            <a:t> de </a:t>
          </a:r>
          <a:r>
            <a:rPr lang="en-US" sz="2000" dirty="0" err="1"/>
            <a:t>référence</a:t>
          </a:r>
          <a:r>
            <a:rPr lang="en-US" sz="2000" dirty="0"/>
            <a:t> </a:t>
          </a:r>
        </a:p>
      </dgm:t>
    </dgm:pt>
    <dgm:pt modelId="{33221086-5B2C-46B3-98E5-F3906D9D1052}" type="parTrans" cxnId="{EBD1E9D4-59EA-4DEE-A806-F03AA6CB9911}">
      <dgm:prSet/>
      <dgm:spPr/>
      <dgm:t>
        <a:bodyPr/>
        <a:lstStyle/>
        <a:p>
          <a:endParaRPr lang="en-US"/>
        </a:p>
      </dgm:t>
    </dgm:pt>
    <dgm:pt modelId="{A900A9E0-C674-46C1-99D6-5381585A41B9}" type="sibTrans" cxnId="{EBD1E9D4-59EA-4DEE-A806-F03AA6CB9911}">
      <dgm:prSet/>
      <dgm:spPr/>
      <dgm:t>
        <a:bodyPr/>
        <a:lstStyle/>
        <a:p>
          <a:endParaRPr lang="en-US"/>
        </a:p>
      </dgm:t>
    </dgm:pt>
    <dgm:pt modelId="{B6DB03B2-44EE-46FC-AEEA-8F6D72B9CF53}">
      <dgm:prSet custT="1"/>
      <dgm:spPr/>
      <dgm:t>
        <a:bodyPr/>
        <a:lstStyle/>
        <a:p>
          <a:pPr rtl="0"/>
          <a:r>
            <a:rPr lang="en-US" sz="2000" dirty="0"/>
            <a:t>Les members </a:t>
          </a:r>
          <a:r>
            <a:rPr lang="en-US" sz="2000" dirty="0" err="1"/>
            <a:t>n’ont</a:t>
          </a:r>
          <a:r>
            <a:rPr lang="en-US" sz="2000" dirty="0"/>
            <a:t> pas de </a:t>
          </a:r>
          <a:r>
            <a:rPr lang="en-US" sz="2000" dirty="0" err="1"/>
            <a:t>solde</a:t>
          </a:r>
          <a:r>
            <a:rPr lang="en-US" sz="2000" dirty="0"/>
            <a:t> </a:t>
          </a:r>
          <a:r>
            <a:rPr lang="en-US" sz="2000" dirty="0" err="1"/>
            <a:t>individuelle</a:t>
          </a:r>
          <a:r>
            <a:rPr lang="en-US" sz="2000" dirty="0"/>
            <a:t>, </a:t>
          </a:r>
          <a:r>
            <a:rPr lang="en-US" sz="2000" dirty="0" err="1"/>
            <a:t>toutes</a:t>
          </a:r>
          <a:r>
            <a:rPr lang="en-US" sz="2000" dirty="0"/>
            <a:t> les </a:t>
          </a:r>
          <a:r>
            <a:rPr lang="en-US" sz="2000" dirty="0" err="1"/>
            <a:t>prestations</a:t>
          </a:r>
          <a:r>
            <a:rPr lang="en-US" sz="2000" dirty="0"/>
            <a:t> </a:t>
          </a:r>
          <a:r>
            <a:rPr lang="en-US" sz="2000" dirty="0" err="1"/>
            <a:t>sont</a:t>
          </a:r>
          <a:r>
            <a:rPr lang="en-US" sz="2000" dirty="0"/>
            <a:t> </a:t>
          </a:r>
          <a:r>
            <a:rPr lang="en-US" sz="2000" dirty="0" err="1"/>
            <a:t>payées</a:t>
          </a:r>
          <a:r>
            <a:rPr lang="en-US" sz="2000" dirty="0"/>
            <a:t> à </a:t>
          </a:r>
          <a:r>
            <a:rPr lang="en-US" sz="2000" dirty="0" err="1"/>
            <a:t>partir</a:t>
          </a:r>
          <a:r>
            <a:rPr lang="en-US" sz="2000" dirty="0"/>
            <a:t> d’un fonds </a:t>
          </a:r>
          <a:r>
            <a:rPr lang="en-US" sz="2000" dirty="0" err="1"/>
            <a:t>commun</a:t>
          </a:r>
          <a:endParaRPr lang="en-US" sz="2000" dirty="0"/>
        </a:p>
      </dgm:t>
    </dgm:pt>
    <dgm:pt modelId="{23DB05C6-B142-4E1F-941C-49CDF42243DE}" type="parTrans" cxnId="{949F90A7-0379-4901-8D11-36C922A92780}">
      <dgm:prSet/>
      <dgm:spPr/>
      <dgm:t>
        <a:bodyPr/>
        <a:lstStyle/>
        <a:p>
          <a:endParaRPr lang="en-US"/>
        </a:p>
      </dgm:t>
    </dgm:pt>
    <dgm:pt modelId="{67071AC6-40A0-4448-B1D1-D55D2D99A31B}" type="sibTrans" cxnId="{949F90A7-0379-4901-8D11-36C922A92780}">
      <dgm:prSet/>
      <dgm:spPr/>
      <dgm:t>
        <a:bodyPr/>
        <a:lstStyle/>
        <a:p>
          <a:endParaRPr lang="en-US"/>
        </a:p>
      </dgm:t>
    </dgm:pt>
    <dgm:pt modelId="{C37A2A09-FF5B-47AE-9C6C-F2921816A93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Une Caisse </a:t>
          </a:r>
          <a:r>
            <a:rPr lang="en-US" dirty="0" err="1"/>
            <a:t>solidaire</a:t>
          </a:r>
          <a:endParaRPr lang="en-US" dirty="0"/>
        </a:p>
      </dgm:t>
    </dgm:pt>
    <dgm:pt modelId="{E337D424-78EB-4B39-9F2C-8DF3480C0C2A}" type="parTrans" cxnId="{FBAFDC36-BEFC-4866-9F21-F99F9883FF35}">
      <dgm:prSet/>
      <dgm:spPr/>
      <dgm:t>
        <a:bodyPr/>
        <a:lstStyle/>
        <a:p>
          <a:endParaRPr lang="en-US"/>
        </a:p>
      </dgm:t>
    </dgm:pt>
    <dgm:pt modelId="{CDE87A2F-0254-41D6-8924-053200458F65}" type="sibTrans" cxnId="{FBAFDC36-BEFC-4866-9F21-F99F9883FF35}">
      <dgm:prSet/>
      <dgm:spPr/>
      <dgm:t>
        <a:bodyPr/>
        <a:lstStyle/>
        <a:p>
          <a:endParaRPr lang="en-US"/>
        </a:p>
      </dgm:t>
    </dgm:pt>
    <dgm:pt modelId="{185E8E3B-3C06-44B9-B101-923346388176}" type="pres">
      <dgm:prSet presAssocID="{4C3B2482-D9BE-46F9-AF95-1D58107618AE}" presName="theList" presStyleCnt="0">
        <dgm:presLayoutVars>
          <dgm:dir/>
          <dgm:animLvl val="lvl"/>
          <dgm:resizeHandles val="exact"/>
        </dgm:presLayoutVars>
      </dgm:prSet>
      <dgm:spPr/>
    </dgm:pt>
    <dgm:pt modelId="{5705F458-CD5C-45C6-A15D-0680B5A54157}" type="pres">
      <dgm:prSet presAssocID="{FD7D245A-3FC0-479F-931C-4EF441A851A8}" presName="compNode" presStyleCnt="0"/>
      <dgm:spPr/>
    </dgm:pt>
    <dgm:pt modelId="{E6A3DE2C-C928-4B6B-A708-F9B6E8FBAEA8}" type="pres">
      <dgm:prSet presAssocID="{FD7D245A-3FC0-479F-931C-4EF441A851A8}" presName="aNode" presStyleLbl="bgShp" presStyleIdx="0" presStyleCnt="3"/>
      <dgm:spPr/>
    </dgm:pt>
    <dgm:pt modelId="{7E76BB8C-F1AE-4816-9054-F5D276907673}" type="pres">
      <dgm:prSet presAssocID="{FD7D245A-3FC0-479F-931C-4EF441A851A8}" presName="textNode" presStyleLbl="bgShp" presStyleIdx="0" presStyleCnt="3"/>
      <dgm:spPr/>
    </dgm:pt>
    <dgm:pt modelId="{A19F99EE-A39A-4F07-A06F-F13EF70F508B}" type="pres">
      <dgm:prSet presAssocID="{FD7D245A-3FC0-479F-931C-4EF441A851A8}" presName="compChildNode" presStyleCnt="0"/>
      <dgm:spPr/>
    </dgm:pt>
    <dgm:pt modelId="{B04BC74F-951B-4C71-9793-B097E69A7835}" type="pres">
      <dgm:prSet presAssocID="{FD7D245A-3FC0-479F-931C-4EF441A851A8}" presName="theInnerList" presStyleCnt="0"/>
      <dgm:spPr/>
    </dgm:pt>
    <dgm:pt modelId="{024E08D6-B747-45A0-BAF0-F9EF7A3A89F8}" type="pres">
      <dgm:prSet presAssocID="{15945348-7AFD-4982-81AB-603702A815A5}" presName="childNode" presStyleLbl="node1" presStyleIdx="0" presStyleCnt="3">
        <dgm:presLayoutVars>
          <dgm:bulletEnabled val="1"/>
        </dgm:presLayoutVars>
      </dgm:prSet>
      <dgm:spPr/>
    </dgm:pt>
    <dgm:pt modelId="{2712AD5B-1133-4CF1-8B8B-3454BC74C03E}" type="pres">
      <dgm:prSet presAssocID="{FD7D245A-3FC0-479F-931C-4EF441A851A8}" presName="aSpace" presStyleCnt="0"/>
      <dgm:spPr/>
    </dgm:pt>
    <dgm:pt modelId="{3FB7226F-8AEF-4E77-A939-6D7C21C162A0}" type="pres">
      <dgm:prSet presAssocID="{F489F977-A718-4CA1-97D7-D2C667CE7A93}" presName="compNode" presStyleCnt="0"/>
      <dgm:spPr/>
    </dgm:pt>
    <dgm:pt modelId="{B3339A92-F396-4AC3-B472-A7099470A484}" type="pres">
      <dgm:prSet presAssocID="{F489F977-A718-4CA1-97D7-D2C667CE7A93}" presName="aNode" presStyleLbl="bgShp" presStyleIdx="1" presStyleCnt="3"/>
      <dgm:spPr/>
    </dgm:pt>
    <dgm:pt modelId="{CDFAB280-A737-4E22-BFBE-34E3045BE1F6}" type="pres">
      <dgm:prSet presAssocID="{F489F977-A718-4CA1-97D7-D2C667CE7A93}" presName="textNode" presStyleLbl="bgShp" presStyleIdx="1" presStyleCnt="3"/>
      <dgm:spPr/>
    </dgm:pt>
    <dgm:pt modelId="{078AF5EE-BAFD-4DA0-8881-E0962DF3E239}" type="pres">
      <dgm:prSet presAssocID="{F489F977-A718-4CA1-97D7-D2C667CE7A93}" presName="compChildNode" presStyleCnt="0"/>
      <dgm:spPr/>
    </dgm:pt>
    <dgm:pt modelId="{83F84401-9FA1-4A14-A0FB-2F606C80DAB1}" type="pres">
      <dgm:prSet presAssocID="{F489F977-A718-4CA1-97D7-D2C667CE7A93}" presName="theInnerList" presStyleCnt="0"/>
      <dgm:spPr/>
    </dgm:pt>
    <dgm:pt modelId="{CE15D6B5-A608-4846-A02D-9D4C781AEFF8}" type="pres">
      <dgm:prSet presAssocID="{19CE0EBD-9813-4980-A1AF-B5E9142A8478}" presName="childNode" presStyleLbl="node1" presStyleIdx="1" presStyleCnt="3">
        <dgm:presLayoutVars>
          <dgm:bulletEnabled val="1"/>
        </dgm:presLayoutVars>
      </dgm:prSet>
      <dgm:spPr/>
    </dgm:pt>
    <dgm:pt modelId="{F23FD689-8AA7-412B-AF48-B5332BD090FF}" type="pres">
      <dgm:prSet presAssocID="{F489F977-A718-4CA1-97D7-D2C667CE7A93}" presName="aSpace" presStyleCnt="0"/>
      <dgm:spPr/>
    </dgm:pt>
    <dgm:pt modelId="{3CA27CF3-7364-4596-B397-93A2B07910AD}" type="pres">
      <dgm:prSet presAssocID="{C37A2A09-FF5B-47AE-9C6C-F2921816A935}" presName="compNode" presStyleCnt="0"/>
      <dgm:spPr/>
    </dgm:pt>
    <dgm:pt modelId="{63436C16-1DA3-48AC-B817-5CBE0C474FE3}" type="pres">
      <dgm:prSet presAssocID="{C37A2A09-FF5B-47AE-9C6C-F2921816A935}" presName="aNode" presStyleLbl="bgShp" presStyleIdx="2" presStyleCnt="3"/>
      <dgm:spPr/>
    </dgm:pt>
    <dgm:pt modelId="{B97E2922-3372-4E12-B12A-328FCB933B5F}" type="pres">
      <dgm:prSet presAssocID="{C37A2A09-FF5B-47AE-9C6C-F2921816A935}" presName="textNode" presStyleLbl="bgShp" presStyleIdx="2" presStyleCnt="3"/>
      <dgm:spPr/>
    </dgm:pt>
    <dgm:pt modelId="{33F92982-0974-43EB-AF0D-FD5CBB304F0B}" type="pres">
      <dgm:prSet presAssocID="{C37A2A09-FF5B-47AE-9C6C-F2921816A935}" presName="compChildNode" presStyleCnt="0"/>
      <dgm:spPr/>
    </dgm:pt>
    <dgm:pt modelId="{851ED62E-57AD-4D3F-ACBB-01A91D64CC5E}" type="pres">
      <dgm:prSet presAssocID="{C37A2A09-FF5B-47AE-9C6C-F2921816A935}" presName="theInnerList" presStyleCnt="0"/>
      <dgm:spPr/>
    </dgm:pt>
    <dgm:pt modelId="{B67B6282-9AFA-4ACD-B1AC-AEECBDC0E6AD}" type="pres">
      <dgm:prSet presAssocID="{B6DB03B2-44EE-46FC-AEEA-8F6D72B9CF53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9F33140B-09C2-42D7-957F-6E384953F739}" type="presOf" srcId="{F489F977-A718-4CA1-97D7-D2C667CE7A93}" destId="{CDFAB280-A737-4E22-BFBE-34E3045BE1F6}" srcOrd="1" destOrd="0" presId="urn:microsoft.com/office/officeart/2005/8/layout/lProcess2"/>
    <dgm:cxn modelId="{EF96F71B-9930-4D94-BDE8-53352C02CF32}" type="presOf" srcId="{15945348-7AFD-4982-81AB-603702A815A5}" destId="{024E08D6-B747-45A0-BAF0-F9EF7A3A89F8}" srcOrd="0" destOrd="0" presId="urn:microsoft.com/office/officeart/2005/8/layout/lProcess2"/>
    <dgm:cxn modelId="{FBAFDC36-BEFC-4866-9F21-F99F9883FF35}" srcId="{4C3B2482-D9BE-46F9-AF95-1D58107618AE}" destId="{C37A2A09-FF5B-47AE-9C6C-F2921816A935}" srcOrd="2" destOrd="0" parTransId="{E337D424-78EB-4B39-9F2C-8DF3480C0C2A}" sibTransId="{CDE87A2F-0254-41D6-8924-053200458F65}"/>
    <dgm:cxn modelId="{88DEAD45-3FBF-45DF-AD50-0C29AAF86B21}" type="presOf" srcId="{F489F977-A718-4CA1-97D7-D2C667CE7A93}" destId="{B3339A92-F396-4AC3-B472-A7099470A484}" srcOrd="0" destOrd="0" presId="urn:microsoft.com/office/officeart/2005/8/layout/lProcess2"/>
    <dgm:cxn modelId="{6F480267-FB31-4D91-A4C6-AB26939F147C}" type="presOf" srcId="{FD7D245A-3FC0-479F-931C-4EF441A851A8}" destId="{7E76BB8C-F1AE-4816-9054-F5D276907673}" srcOrd="1" destOrd="0" presId="urn:microsoft.com/office/officeart/2005/8/layout/lProcess2"/>
    <dgm:cxn modelId="{A7E9CE68-9353-4519-86AF-34514805575A}" type="presOf" srcId="{FD7D245A-3FC0-479F-931C-4EF441A851A8}" destId="{E6A3DE2C-C928-4B6B-A708-F9B6E8FBAEA8}" srcOrd="0" destOrd="0" presId="urn:microsoft.com/office/officeart/2005/8/layout/lProcess2"/>
    <dgm:cxn modelId="{A84D5674-BE06-467D-8D76-ADCD9C728206}" type="presOf" srcId="{19CE0EBD-9813-4980-A1AF-B5E9142A8478}" destId="{CE15D6B5-A608-4846-A02D-9D4C781AEFF8}" srcOrd="0" destOrd="0" presId="urn:microsoft.com/office/officeart/2005/8/layout/lProcess2"/>
    <dgm:cxn modelId="{DDF29884-74DA-431B-AB27-8F6F6721386C}" type="presOf" srcId="{C37A2A09-FF5B-47AE-9C6C-F2921816A935}" destId="{63436C16-1DA3-48AC-B817-5CBE0C474FE3}" srcOrd="0" destOrd="0" presId="urn:microsoft.com/office/officeart/2005/8/layout/lProcess2"/>
    <dgm:cxn modelId="{979FFE9C-65A4-4708-B795-2D3ACE31F458}" srcId="{FD7D245A-3FC0-479F-931C-4EF441A851A8}" destId="{15945348-7AFD-4982-81AB-603702A815A5}" srcOrd="0" destOrd="0" parTransId="{634B6DA2-E098-49C0-AFB5-877D18F57C64}" sibTransId="{F012EB55-22AC-4825-B6CD-6C91443EDED9}"/>
    <dgm:cxn modelId="{949F90A7-0379-4901-8D11-36C922A92780}" srcId="{C37A2A09-FF5B-47AE-9C6C-F2921816A935}" destId="{B6DB03B2-44EE-46FC-AEEA-8F6D72B9CF53}" srcOrd="0" destOrd="0" parTransId="{23DB05C6-B142-4E1F-941C-49CDF42243DE}" sibTransId="{67071AC6-40A0-4448-B1D1-D55D2D99A31B}"/>
    <dgm:cxn modelId="{D0348FBB-6249-46D8-9811-0B5BFE054F98}" srcId="{4C3B2482-D9BE-46F9-AF95-1D58107618AE}" destId="{FD7D245A-3FC0-479F-931C-4EF441A851A8}" srcOrd="0" destOrd="0" parTransId="{56FBAEAB-1B52-4A48-9F1E-6EB5BFBAB889}" sibTransId="{CF5EFF9A-42FD-49F4-8059-CEB35FC7FEE4}"/>
    <dgm:cxn modelId="{EBD1E9D4-59EA-4DEE-A806-F03AA6CB9911}" srcId="{F489F977-A718-4CA1-97D7-D2C667CE7A93}" destId="{19CE0EBD-9813-4980-A1AF-B5E9142A8478}" srcOrd="0" destOrd="0" parTransId="{33221086-5B2C-46B3-98E5-F3906D9D1052}" sibTransId="{A900A9E0-C674-46C1-99D6-5381585A41B9}"/>
    <dgm:cxn modelId="{EA5C32D5-83B4-4530-9C72-3B8BA9E88D2B}" type="presOf" srcId="{4C3B2482-D9BE-46F9-AF95-1D58107618AE}" destId="{185E8E3B-3C06-44B9-B101-923346388176}" srcOrd="0" destOrd="0" presId="urn:microsoft.com/office/officeart/2005/8/layout/lProcess2"/>
    <dgm:cxn modelId="{118DF6E2-8A1C-43ED-93BD-BBABCF16201E}" srcId="{4C3B2482-D9BE-46F9-AF95-1D58107618AE}" destId="{F489F977-A718-4CA1-97D7-D2C667CE7A93}" srcOrd="1" destOrd="0" parTransId="{808A9750-0046-4E37-9C97-C9C6C8545DD2}" sibTransId="{C6105020-A840-4ECA-B80E-928F8152FEED}"/>
    <dgm:cxn modelId="{1F77EFF5-8262-48BC-8465-37A71900A4F3}" type="presOf" srcId="{C37A2A09-FF5B-47AE-9C6C-F2921816A935}" destId="{B97E2922-3372-4E12-B12A-328FCB933B5F}" srcOrd="1" destOrd="0" presId="urn:microsoft.com/office/officeart/2005/8/layout/lProcess2"/>
    <dgm:cxn modelId="{5E356FFB-1C72-418F-8940-06F23D5D7CB7}" type="presOf" srcId="{B6DB03B2-44EE-46FC-AEEA-8F6D72B9CF53}" destId="{B67B6282-9AFA-4ACD-B1AC-AEECBDC0E6AD}" srcOrd="0" destOrd="0" presId="urn:microsoft.com/office/officeart/2005/8/layout/lProcess2"/>
    <dgm:cxn modelId="{A6F86AD5-C243-40B9-AB73-BC35E386665C}" type="presParOf" srcId="{185E8E3B-3C06-44B9-B101-923346388176}" destId="{5705F458-CD5C-45C6-A15D-0680B5A54157}" srcOrd="0" destOrd="0" presId="urn:microsoft.com/office/officeart/2005/8/layout/lProcess2"/>
    <dgm:cxn modelId="{A62212B8-0CA0-4CAF-A94D-6BB10C28DC8F}" type="presParOf" srcId="{5705F458-CD5C-45C6-A15D-0680B5A54157}" destId="{E6A3DE2C-C928-4B6B-A708-F9B6E8FBAEA8}" srcOrd="0" destOrd="0" presId="urn:microsoft.com/office/officeart/2005/8/layout/lProcess2"/>
    <dgm:cxn modelId="{3320F12B-643C-4C87-83B9-BC66FD094D87}" type="presParOf" srcId="{5705F458-CD5C-45C6-A15D-0680B5A54157}" destId="{7E76BB8C-F1AE-4816-9054-F5D276907673}" srcOrd="1" destOrd="0" presId="urn:microsoft.com/office/officeart/2005/8/layout/lProcess2"/>
    <dgm:cxn modelId="{C7EEF590-0047-412F-BF07-99DF91EA3AC2}" type="presParOf" srcId="{5705F458-CD5C-45C6-A15D-0680B5A54157}" destId="{A19F99EE-A39A-4F07-A06F-F13EF70F508B}" srcOrd="2" destOrd="0" presId="urn:microsoft.com/office/officeart/2005/8/layout/lProcess2"/>
    <dgm:cxn modelId="{977FE6B3-B3C8-4A15-8EC0-21CA4B9D9E96}" type="presParOf" srcId="{A19F99EE-A39A-4F07-A06F-F13EF70F508B}" destId="{B04BC74F-951B-4C71-9793-B097E69A7835}" srcOrd="0" destOrd="0" presId="urn:microsoft.com/office/officeart/2005/8/layout/lProcess2"/>
    <dgm:cxn modelId="{A121655D-8F24-40F1-8CA5-2378F88C825F}" type="presParOf" srcId="{B04BC74F-951B-4C71-9793-B097E69A7835}" destId="{024E08D6-B747-45A0-BAF0-F9EF7A3A89F8}" srcOrd="0" destOrd="0" presId="urn:microsoft.com/office/officeart/2005/8/layout/lProcess2"/>
    <dgm:cxn modelId="{0688FEEF-C029-469F-BCA7-94A4A8B1445E}" type="presParOf" srcId="{185E8E3B-3C06-44B9-B101-923346388176}" destId="{2712AD5B-1133-4CF1-8B8B-3454BC74C03E}" srcOrd="1" destOrd="0" presId="urn:microsoft.com/office/officeart/2005/8/layout/lProcess2"/>
    <dgm:cxn modelId="{8E014675-D309-43F9-AE2C-71FE7E8A38CC}" type="presParOf" srcId="{185E8E3B-3C06-44B9-B101-923346388176}" destId="{3FB7226F-8AEF-4E77-A939-6D7C21C162A0}" srcOrd="2" destOrd="0" presId="urn:microsoft.com/office/officeart/2005/8/layout/lProcess2"/>
    <dgm:cxn modelId="{767A74AC-7D4E-4E57-B8D2-CFDC1C89A84A}" type="presParOf" srcId="{3FB7226F-8AEF-4E77-A939-6D7C21C162A0}" destId="{B3339A92-F396-4AC3-B472-A7099470A484}" srcOrd="0" destOrd="0" presId="urn:microsoft.com/office/officeart/2005/8/layout/lProcess2"/>
    <dgm:cxn modelId="{934AD2C1-7349-4B3C-9D77-CACDEEBEDD2B}" type="presParOf" srcId="{3FB7226F-8AEF-4E77-A939-6D7C21C162A0}" destId="{CDFAB280-A737-4E22-BFBE-34E3045BE1F6}" srcOrd="1" destOrd="0" presId="urn:microsoft.com/office/officeart/2005/8/layout/lProcess2"/>
    <dgm:cxn modelId="{57E1D0F3-3552-46B1-9703-6ED04FDDA0B0}" type="presParOf" srcId="{3FB7226F-8AEF-4E77-A939-6D7C21C162A0}" destId="{078AF5EE-BAFD-4DA0-8881-E0962DF3E239}" srcOrd="2" destOrd="0" presId="urn:microsoft.com/office/officeart/2005/8/layout/lProcess2"/>
    <dgm:cxn modelId="{34D76419-961D-4430-8272-43A5CD1948D1}" type="presParOf" srcId="{078AF5EE-BAFD-4DA0-8881-E0962DF3E239}" destId="{83F84401-9FA1-4A14-A0FB-2F606C80DAB1}" srcOrd="0" destOrd="0" presId="urn:microsoft.com/office/officeart/2005/8/layout/lProcess2"/>
    <dgm:cxn modelId="{7A186F80-7BA0-46C9-94B1-81F30A7DEFB6}" type="presParOf" srcId="{83F84401-9FA1-4A14-A0FB-2F606C80DAB1}" destId="{CE15D6B5-A608-4846-A02D-9D4C781AEFF8}" srcOrd="0" destOrd="0" presId="urn:microsoft.com/office/officeart/2005/8/layout/lProcess2"/>
    <dgm:cxn modelId="{FE89DF6C-0BDE-4DC6-B83B-EA4BAAE126E8}" type="presParOf" srcId="{185E8E3B-3C06-44B9-B101-923346388176}" destId="{F23FD689-8AA7-412B-AF48-B5332BD090FF}" srcOrd="3" destOrd="0" presId="urn:microsoft.com/office/officeart/2005/8/layout/lProcess2"/>
    <dgm:cxn modelId="{614D111F-44B5-4EA9-BBA8-B65D4F8A249C}" type="presParOf" srcId="{185E8E3B-3C06-44B9-B101-923346388176}" destId="{3CA27CF3-7364-4596-B397-93A2B07910AD}" srcOrd="4" destOrd="0" presId="urn:microsoft.com/office/officeart/2005/8/layout/lProcess2"/>
    <dgm:cxn modelId="{BF49CAA8-58B2-4394-BFEE-F119E9022B40}" type="presParOf" srcId="{3CA27CF3-7364-4596-B397-93A2B07910AD}" destId="{63436C16-1DA3-48AC-B817-5CBE0C474FE3}" srcOrd="0" destOrd="0" presId="urn:microsoft.com/office/officeart/2005/8/layout/lProcess2"/>
    <dgm:cxn modelId="{44641118-75F7-4F47-8244-0821B089D10C}" type="presParOf" srcId="{3CA27CF3-7364-4596-B397-93A2B07910AD}" destId="{B97E2922-3372-4E12-B12A-328FCB933B5F}" srcOrd="1" destOrd="0" presId="urn:microsoft.com/office/officeart/2005/8/layout/lProcess2"/>
    <dgm:cxn modelId="{C2ECBB6C-8443-456F-9074-4496932870AA}" type="presParOf" srcId="{3CA27CF3-7364-4596-B397-93A2B07910AD}" destId="{33F92982-0974-43EB-AF0D-FD5CBB304F0B}" srcOrd="2" destOrd="0" presId="urn:microsoft.com/office/officeart/2005/8/layout/lProcess2"/>
    <dgm:cxn modelId="{58624A2A-7A8C-4695-8D6C-E6FB8864DF91}" type="presParOf" srcId="{33F92982-0974-43EB-AF0D-FD5CBB304F0B}" destId="{851ED62E-57AD-4D3F-ACBB-01A91D64CC5E}" srcOrd="0" destOrd="0" presId="urn:microsoft.com/office/officeart/2005/8/layout/lProcess2"/>
    <dgm:cxn modelId="{5854CCEA-759F-4E87-90A3-684A0F9F2E17}" type="presParOf" srcId="{851ED62E-57AD-4D3F-ACBB-01A91D64CC5E}" destId="{B67B6282-9AFA-4ACD-B1AC-AEECBDC0E6AD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361C25-A90D-41B6-8F26-E202CAD424E6}" type="doc">
      <dgm:prSet loTypeId="urn:microsoft.com/office/officeart/2011/layout/Tab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C32A670-0125-47FF-BCB0-3BEC5C561F04}">
      <dgm:prSet custT="1"/>
      <dgm:spPr/>
      <dgm:t>
        <a:bodyPr/>
        <a:lstStyle/>
        <a:p>
          <a:pPr rtl="0"/>
          <a:r>
            <a:rPr lang="fr-CH" sz="1800" dirty="0"/>
            <a:t>Devenir un membre</a:t>
          </a:r>
          <a:endParaRPr lang="en-GB" sz="1800" dirty="0"/>
        </a:p>
      </dgm:t>
    </dgm:pt>
    <dgm:pt modelId="{CBA89ACB-9FA9-49F4-B5AA-F37E0134FCE2}" type="parTrans" cxnId="{5234CCEB-01C0-4EDC-9B64-BD207E70C864}">
      <dgm:prSet/>
      <dgm:spPr/>
      <dgm:t>
        <a:bodyPr/>
        <a:lstStyle/>
        <a:p>
          <a:endParaRPr lang="en-US"/>
        </a:p>
      </dgm:t>
    </dgm:pt>
    <dgm:pt modelId="{3769340D-05F4-4AC0-8BCD-8DE5C2C90B21}" type="sibTrans" cxnId="{5234CCEB-01C0-4EDC-9B64-BD207E70C864}">
      <dgm:prSet/>
      <dgm:spPr/>
      <dgm:t>
        <a:bodyPr/>
        <a:lstStyle/>
        <a:p>
          <a:endParaRPr lang="en-US"/>
        </a:p>
      </dgm:t>
    </dgm:pt>
    <dgm:pt modelId="{EE487E81-374C-41A6-875D-E290FBBBCD93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10000"/>
            <a:lumOff val="90000"/>
          </a:schemeClr>
        </a:solidFill>
      </dgm:spPr>
      <dgm:t>
        <a:bodyPr anchor="ctr"/>
        <a:lstStyle/>
        <a:p>
          <a:pPr lvl="0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dirty="0" err="1"/>
            <a:t>L’affiliation</a:t>
          </a:r>
          <a:r>
            <a:rPr lang="en-GB" sz="1600" dirty="0"/>
            <a:t> </a:t>
          </a:r>
          <a:r>
            <a:rPr lang="en-GB" sz="1600" dirty="0" err="1"/>
            <a:t>est</a:t>
          </a:r>
          <a:r>
            <a:rPr lang="en-GB" sz="1600" dirty="0"/>
            <a:t> </a:t>
          </a:r>
          <a:r>
            <a:rPr lang="en-GB" sz="1600" dirty="0" err="1"/>
            <a:t>automatique</a:t>
          </a:r>
          <a:r>
            <a:rPr lang="en-GB" sz="1600" dirty="0"/>
            <a:t> et </a:t>
          </a:r>
          <a:r>
            <a:rPr lang="en-GB" sz="1600" dirty="0" err="1"/>
            <a:t>obligatoire</a:t>
          </a:r>
          <a:r>
            <a:rPr lang="en-GB" sz="1600" dirty="0"/>
            <a:t> pour les members du personnel, Fellow et Nouveaux </a:t>
          </a:r>
          <a:r>
            <a:rPr lang="en-GB" sz="1600" dirty="0" err="1"/>
            <a:t>diplômés</a:t>
          </a:r>
          <a:r>
            <a:rPr lang="en-GB" sz="1600" dirty="0"/>
            <a:t> du CERN et de </a:t>
          </a:r>
          <a:r>
            <a:rPr lang="en-GB" sz="1600" dirty="0" err="1"/>
            <a:t>l’ESO</a:t>
          </a:r>
          <a:endParaRPr lang="en-GB" sz="1600" dirty="0"/>
        </a:p>
        <a:p>
          <a:pPr lvl="0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dirty="0"/>
            <a:t>Le Service des </a:t>
          </a:r>
          <a:r>
            <a:rPr lang="en-GB" sz="1600" dirty="0" err="1"/>
            <a:t>prestations</a:t>
          </a:r>
          <a:r>
            <a:rPr lang="en-GB" sz="1600" dirty="0"/>
            <a:t> </a:t>
          </a:r>
          <a:r>
            <a:rPr lang="en-GB" sz="1600" dirty="0" err="1"/>
            <a:t>est</a:t>
          </a:r>
          <a:r>
            <a:rPr lang="en-GB" sz="1600" dirty="0"/>
            <a:t> </a:t>
          </a:r>
          <a:r>
            <a:rPr lang="en-GB" sz="1600" dirty="0" err="1"/>
            <a:t>votre</a:t>
          </a:r>
          <a:r>
            <a:rPr lang="en-GB" sz="1600" dirty="0"/>
            <a:t> point de contact pour </a:t>
          </a:r>
          <a:r>
            <a:rPr lang="en-GB" sz="1600" dirty="0" err="1"/>
            <a:t>toutes</a:t>
          </a:r>
          <a:r>
            <a:rPr lang="en-GB" sz="1600" dirty="0"/>
            <a:t> questions relatives aux pensions</a:t>
          </a:r>
        </a:p>
      </dgm:t>
    </dgm:pt>
    <dgm:pt modelId="{E82ACEF8-2836-4CEF-86EC-FF218004AB5F}" type="parTrans" cxnId="{CEC79207-1DFD-4459-ABE9-6783AF7841E7}">
      <dgm:prSet/>
      <dgm:spPr/>
      <dgm:t>
        <a:bodyPr/>
        <a:lstStyle/>
        <a:p>
          <a:endParaRPr lang="en-US"/>
        </a:p>
      </dgm:t>
    </dgm:pt>
    <dgm:pt modelId="{B45F7BCA-C453-4EC1-B802-5F99ABE3F2BB}" type="sibTrans" cxnId="{CEC79207-1DFD-4459-ABE9-6783AF7841E7}">
      <dgm:prSet/>
      <dgm:spPr/>
      <dgm:t>
        <a:bodyPr/>
        <a:lstStyle/>
        <a:p>
          <a:endParaRPr lang="en-US"/>
        </a:p>
      </dgm:t>
    </dgm:pt>
    <dgm:pt modelId="{333C6754-D813-4DA3-86F4-1448211E486A}">
      <dgm:prSet custT="1"/>
      <dgm:spPr/>
      <dgm:t>
        <a:bodyPr/>
        <a:lstStyle/>
        <a:p>
          <a:pPr rtl="0"/>
          <a:r>
            <a:rPr lang="en-GB" sz="1800" dirty="0"/>
            <a:t>A la fin du </a:t>
          </a:r>
          <a:r>
            <a:rPr lang="en-GB" sz="1800" dirty="0" err="1"/>
            <a:t>contrat</a:t>
          </a:r>
          <a:endParaRPr lang="en-GB" sz="1800" dirty="0"/>
        </a:p>
      </dgm:t>
    </dgm:pt>
    <dgm:pt modelId="{BFCBF5B5-0CCB-44AC-9EEE-83D0B4E3956D}" type="parTrans" cxnId="{3968A3C3-5C30-46AC-BC8A-C027685143E8}">
      <dgm:prSet/>
      <dgm:spPr/>
      <dgm:t>
        <a:bodyPr/>
        <a:lstStyle/>
        <a:p>
          <a:endParaRPr lang="en-US"/>
        </a:p>
      </dgm:t>
    </dgm:pt>
    <dgm:pt modelId="{98154DB9-BDB3-4513-9915-93468675C04B}" type="sibTrans" cxnId="{3968A3C3-5C30-46AC-BC8A-C027685143E8}">
      <dgm:prSet/>
      <dgm:spPr/>
      <dgm:t>
        <a:bodyPr/>
        <a:lstStyle/>
        <a:p>
          <a:endParaRPr lang="en-US"/>
        </a:p>
      </dgm:t>
    </dgm:pt>
    <dgm:pt modelId="{9A8B913B-B773-4A23-99A9-17A277F5FBE7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10000"/>
            <a:lumOff val="90000"/>
          </a:schemeClr>
        </a:solidFill>
      </dgm:spPr>
      <dgm:t>
        <a:bodyPr anchor="ctr"/>
        <a:lstStyle/>
        <a:p>
          <a:pPr rtl="0"/>
          <a:r>
            <a:rPr lang="en-GB" sz="1600" dirty="0" err="1"/>
            <a:t>Paiement</a:t>
          </a:r>
          <a:r>
            <a:rPr lang="en-GB" sz="1600" dirty="0"/>
            <a:t> </a:t>
          </a:r>
          <a:r>
            <a:rPr lang="en-GB" sz="1600" dirty="0" err="1"/>
            <a:t>d’une</a:t>
          </a:r>
          <a:r>
            <a:rPr lang="en-GB" sz="1600" dirty="0"/>
            <a:t> </a:t>
          </a:r>
          <a:r>
            <a:rPr lang="en-GB" sz="1600" dirty="0" err="1"/>
            <a:t>valeur</a:t>
          </a:r>
          <a:r>
            <a:rPr lang="en-GB" sz="1600" dirty="0"/>
            <a:t> de </a:t>
          </a:r>
          <a:r>
            <a:rPr lang="en-GB" sz="1600" dirty="0" err="1"/>
            <a:t>transfert</a:t>
          </a:r>
          <a:r>
            <a:rPr lang="en-GB" sz="1600" dirty="0"/>
            <a:t> (non-</a:t>
          </a:r>
          <a:r>
            <a:rPr lang="en-GB" sz="1600" dirty="0" err="1"/>
            <a:t>optionnel</a:t>
          </a:r>
          <a:r>
            <a:rPr lang="en-GB" sz="1600" dirty="0"/>
            <a:t> </a:t>
          </a:r>
          <a:r>
            <a:rPr lang="en-GB" sz="1600" dirty="0" err="1"/>
            <a:t>si</a:t>
          </a:r>
          <a:r>
            <a:rPr lang="en-GB" sz="1600" dirty="0"/>
            <a:t> </a:t>
          </a:r>
          <a:r>
            <a:rPr lang="en-GB" sz="1600" dirty="0" err="1"/>
            <a:t>moins</a:t>
          </a:r>
          <a:r>
            <a:rPr lang="en-GB" sz="1600" dirty="0"/>
            <a:t> de 5 </a:t>
          </a:r>
          <a:r>
            <a:rPr lang="en-GB" sz="1600" dirty="0" err="1"/>
            <a:t>années</a:t>
          </a:r>
          <a:r>
            <a:rPr lang="en-GB" sz="1600" dirty="0"/>
            <a:t> de service)</a:t>
          </a:r>
        </a:p>
        <a:p>
          <a:pPr rtl="0"/>
          <a:r>
            <a:rPr lang="en-GB" sz="1600" dirty="0" err="1"/>
            <a:t>Devenir</a:t>
          </a:r>
          <a:r>
            <a:rPr lang="en-GB" sz="1600" dirty="0"/>
            <a:t> </a:t>
          </a:r>
          <a:r>
            <a:rPr lang="en-GB" sz="1600" dirty="0" err="1"/>
            <a:t>bénéficiaire</a:t>
          </a:r>
          <a:r>
            <a:rPr lang="en-GB" sz="1600" dirty="0"/>
            <a:t> </a:t>
          </a:r>
          <a:r>
            <a:rPr lang="en-GB" sz="1600" dirty="0" err="1"/>
            <a:t>d’une</a:t>
          </a:r>
          <a:r>
            <a:rPr lang="en-GB" sz="1600" dirty="0"/>
            <a:t> pension de </a:t>
          </a:r>
          <a:r>
            <a:rPr lang="en-GB" sz="1600" dirty="0" err="1"/>
            <a:t>retraite</a:t>
          </a:r>
          <a:r>
            <a:rPr lang="en-GB" sz="1600" dirty="0"/>
            <a:t> </a:t>
          </a:r>
          <a:r>
            <a:rPr lang="en-GB" sz="1600" dirty="0" err="1"/>
            <a:t>différée</a:t>
          </a:r>
          <a:r>
            <a:rPr lang="en-GB" sz="1600" dirty="0"/>
            <a:t> (et </a:t>
          </a:r>
          <a:r>
            <a:rPr lang="en-GB" sz="1600" dirty="0" err="1"/>
            <a:t>recevez</a:t>
          </a:r>
          <a:r>
            <a:rPr lang="en-GB" sz="1600" dirty="0"/>
            <a:t> </a:t>
          </a:r>
          <a:r>
            <a:rPr lang="en-GB" sz="1600" dirty="0" err="1"/>
            <a:t>votre</a:t>
          </a:r>
          <a:r>
            <a:rPr lang="en-GB" sz="1600" dirty="0"/>
            <a:t> pension plus tard)</a:t>
          </a:r>
        </a:p>
        <a:p>
          <a:pPr rtl="0"/>
          <a:r>
            <a:rPr lang="en-GB" sz="1600" dirty="0" err="1"/>
            <a:t>Devenir</a:t>
          </a:r>
          <a:r>
            <a:rPr lang="en-GB" sz="1600" dirty="0"/>
            <a:t> </a:t>
          </a:r>
          <a:r>
            <a:rPr lang="en-GB" sz="1600" dirty="0" err="1"/>
            <a:t>bénéficiaire</a:t>
          </a:r>
          <a:r>
            <a:rPr lang="en-GB" sz="1600" dirty="0"/>
            <a:t> </a:t>
          </a:r>
          <a:r>
            <a:rPr lang="en-GB" sz="1600" dirty="0" err="1"/>
            <a:t>d’une</a:t>
          </a:r>
          <a:r>
            <a:rPr lang="en-GB" sz="1600" dirty="0"/>
            <a:t> pension de </a:t>
          </a:r>
          <a:r>
            <a:rPr lang="en-GB" sz="1600" dirty="0" err="1"/>
            <a:t>retraite</a:t>
          </a:r>
          <a:r>
            <a:rPr lang="en-GB" sz="1600" dirty="0"/>
            <a:t> (</a:t>
          </a:r>
          <a:r>
            <a:rPr lang="en-GB" sz="1600" dirty="0" err="1"/>
            <a:t>si</a:t>
          </a:r>
          <a:r>
            <a:rPr lang="en-GB" sz="1600" dirty="0"/>
            <a:t> </a:t>
          </a:r>
          <a:r>
            <a:rPr lang="en-GB" sz="1600" dirty="0" err="1"/>
            <a:t>vous</a:t>
          </a:r>
          <a:r>
            <a:rPr lang="en-GB" sz="1600" dirty="0"/>
            <a:t> </a:t>
          </a:r>
          <a:r>
            <a:rPr lang="en-GB" sz="1600" dirty="0" err="1"/>
            <a:t>avez</a:t>
          </a:r>
          <a:r>
            <a:rPr lang="en-GB" sz="1600" dirty="0"/>
            <a:t> </a:t>
          </a:r>
          <a:r>
            <a:rPr lang="en-GB" sz="1600" dirty="0" err="1"/>
            <a:t>atteint</a:t>
          </a:r>
          <a:r>
            <a:rPr lang="en-GB" sz="1600" dirty="0"/>
            <a:t> 67 </a:t>
          </a:r>
          <a:r>
            <a:rPr lang="en-GB" sz="1600" dirty="0" err="1"/>
            <a:t>ans</a:t>
          </a:r>
          <a:r>
            <a:rPr lang="en-GB" sz="1600" dirty="0"/>
            <a:t>)</a:t>
          </a:r>
        </a:p>
      </dgm:t>
    </dgm:pt>
    <dgm:pt modelId="{702E5F44-B03C-49E3-9355-8437CFB19A8A}" type="parTrans" cxnId="{3D9E061E-BB70-4481-8B67-E75EBA30CB7E}">
      <dgm:prSet/>
      <dgm:spPr/>
      <dgm:t>
        <a:bodyPr/>
        <a:lstStyle/>
        <a:p>
          <a:endParaRPr lang="en-US"/>
        </a:p>
      </dgm:t>
    </dgm:pt>
    <dgm:pt modelId="{127E0152-B8D5-43D1-88A1-829DEEED5287}" type="sibTrans" cxnId="{3D9E061E-BB70-4481-8B67-E75EBA30CB7E}">
      <dgm:prSet/>
      <dgm:spPr/>
      <dgm:t>
        <a:bodyPr/>
        <a:lstStyle/>
        <a:p>
          <a:endParaRPr lang="en-US"/>
        </a:p>
      </dgm:t>
    </dgm:pt>
    <dgm:pt modelId="{5198A94F-4D8A-4E52-8DA9-843E3B4FE446}">
      <dgm:prSet custT="1"/>
      <dgm:spPr/>
      <dgm:t>
        <a:bodyPr/>
        <a:lstStyle/>
        <a:p>
          <a:pPr rtl="0"/>
          <a:r>
            <a:rPr lang="en-GB" sz="1800" dirty="0"/>
            <a:t>Si </a:t>
          </a:r>
          <a:r>
            <a:rPr lang="en-GB" sz="1800" dirty="0" err="1"/>
            <a:t>vous</a:t>
          </a:r>
          <a:r>
            <a:rPr lang="en-GB" sz="1800" dirty="0"/>
            <a:t> </a:t>
          </a:r>
          <a:r>
            <a:rPr lang="en-GB" sz="1800" dirty="0" err="1"/>
            <a:t>devenez</a:t>
          </a:r>
          <a:r>
            <a:rPr lang="en-GB" sz="1800" dirty="0"/>
            <a:t> un </a:t>
          </a:r>
          <a:r>
            <a:rPr lang="en-GB" sz="1800" dirty="0" err="1"/>
            <a:t>bénéficiaire</a:t>
          </a:r>
          <a:endParaRPr lang="en-GB" sz="1800" dirty="0"/>
        </a:p>
      </dgm:t>
    </dgm:pt>
    <dgm:pt modelId="{B02D7568-2BAB-4CBF-9D92-E94F610CAACB}" type="parTrans" cxnId="{13C3C233-03B0-41BD-B2B5-58522516F0C2}">
      <dgm:prSet/>
      <dgm:spPr/>
      <dgm:t>
        <a:bodyPr/>
        <a:lstStyle/>
        <a:p>
          <a:endParaRPr lang="en-US"/>
        </a:p>
      </dgm:t>
    </dgm:pt>
    <dgm:pt modelId="{974ABD6E-4FCC-4D11-BBA1-BFC79B78849D}" type="sibTrans" cxnId="{13C3C233-03B0-41BD-B2B5-58522516F0C2}">
      <dgm:prSet/>
      <dgm:spPr/>
      <dgm:t>
        <a:bodyPr/>
        <a:lstStyle/>
        <a:p>
          <a:endParaRPr lang="en-US"/>
        </a:p>
      </dgm:t>
    </dgm:pt>
    <dgm:pt modelId="{709BDD43-52C5-4600-980F-4C38D5203A72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10000"/>
            <a:lumOff val="90000"/>
          </a:schemeClr>
        </a:solidFill>
      </dgm:spPr>
      <dgm:t>
        <a:bodyPr anchor="ctr"/>
        <a:lstStyle/>
        <a:p>
          <a:pPr rtl="0"/>
          <a:r>
            <a:rPr lang="en-GB" sz="1600" dirty="0"/>
            <a:t>Pension de </a:t>
          </a:r>
          <a:r>
            <a:rPr lang="en-GB" sz="1600" dirty="0" err="1"/>
            <a:t>retraite</a:t>
          </a:r>
          <a:r>
            <a:rPr lang="en-GB" sz="1600" dirty="0"/>
            <a:t> </a:t>
          </a:r>
          <a:r>
            <a:rPr lang="en-GB" sz="1600" dirty="0" err="1"/>
            <a:t>mensuelle</a:t>
          </a:r>
          <a:r>
            <a:rPr lang="en-GB" sz="1600" dirty="0"/>
            <a:t> payable à vie</a:t>
          </a:r>
        </a:p>
        <a:p>
          <a:pPr rtl="0"/>
          <a:r>
            <a:rPr lang="en-GB" sz="1600" dirty="0"/>
            <a:t>Indexation </a:t>
          </a:r>
          <a:r>
            <a:rPr lang="en-GB" sz="1600" dirty="0" err="1"/>
            <a:t>annuelle</a:t>
          </a:r>
          <a:r>
            <a:rPr lang="en-GB" sz="1600" dirty="0"/>
            <a:t> des pensions (</a:t>
          </a:r>
          <a:r>
            <a:rPr lang="en-GB" sz="1600" dirty="0" err="1"/>
            <a:t>si</a:t>
          </a:r>
          <a:r>
            <a:rPr lang="en-GB" sz="1600" dirty="0"/>
            <a:t> applicable)</a:t>
          </a:r>
        </a:p>
      </dgm:t>
    </dgm:pt>
    <dgm:pt modelId="{007F5E65-EC8A-46EF-9B22-1DA67009BDDD}" type="parTrans" cxnId="{513B24DC-A9D9-4316-B3D5-000231E7B30B}">
      <dgm:prSet/>
      <dgm:spPr/>
      <dgm:t>
        <a:bodyPr/>
        <a:lstStyle/>
        <a:p>
          <a:endParaRPr lang="en-US"/>
        </a:p>
      </dgm:t>
    </dgm:pt>
    <dgm:pt modelId="{CE10A7A7-2B5C-4EB8-B1DC-F1913BABA12B}" type="sibTrans" cxnId="{513B24DC-A9D9-4316-B3D5-000231E7B30B}">
      <dgm:prSet/>
      <dgm:spPr/>
      <dgm:t>
        <a:bodyPr/>
        <a:lstStyle/>
        <a:p>
          <a:endParaRPr lang="en-US"/>
        </a:p>
      </dgm:t>
    </dgm:pt>
    <dgm:pt modelId="{C9DDB9A3-851B-4D40-8C38-3DF5CA7F743C}">
      <dgm:prSet custT="1"/>
      <dgm:spPr/>
      <dgm:t>
        <a:bodyPr/>
        <a:lstStyle/>
        <a:p>
          <a:pPr rtl="0"/>
          <a:r>
            <a:rPr lang="en-GB" sz="1800" dirty="0"/>
            <a:t>Assurance en </a:t>
          </a:r>
          <a:r>
            <a:rPr lang="en-GB" sz="1800" dirty="0" err="1"/>
            <a:t>cas</a:t>
          </a:r>
          <a:r>
            <a:rPr lang="en-GB" sz="1800" dirty="0"/>
            <a:t> </a:t>
          </a:r>
          <a:r>
            <a:rPr lang="en-GB" sz="1800" dirty="0" err="1"/>
            <a:t>d’invalidité</a:t>
          </a:r>
          <a:r>
            <a:rPr lang="en-GB" sz="1800" dirty="0"/>
            <a:t> </a:t>
          </a:r>
          <a:r>
            <a:rPr lang="en-GB" sz="1800" dirty="0" err="1"/>
            <a:t>ou</a:t>
          </a:r>
          <a:r>
            <a:rPr lang="en-GB" sz="1800" dirty="0"/>
            <a:t> de </a:t>
          </a:r>
          <a:r>
            <a:rPr lang="en-GB" sz="1800" dirty="0" err="1"/>
            <a:t>décès</a:t>
          </a:r>
          <a:endParaRPr lang="en-GB" sz="1800" dirty="0"/>
        </a:p>
      </dgm:t>
    </dgm:pt>
    <dgm:pt modelId="{DC5E11A6-40E9-489C-B9FE-C2F75B8BE3F5}" type="parTrans" cxnId="{71F4DD7D-0F36-4E32-8B34-5940246D2DC5}">
      <dgm:prSet/>
      <dgm:spPr/>
      <dgm:t>
        <a:bodyPr/>
        <a:lstStyle/>
        <a:p>
          <a:endParaRPr lang="en-US"/>
        </a:p>
      </dgm:t>
    </dgm:pt>
    <dgm:pt modelId="{22ABE53B-C009-459C-9AC8-68E901CF56B2}" type="sibTrans" cxnId="{71F4DD7D-0F36-4E32-8B34-5940246D2DC5}">
      <dgm:prSet/>
      <dgm:spPr/>
      <dgm:t>
        <a:bodyPr/>
        <a:lstStyle/>
        <a:p>
          <a:endParaRPr lang="en-US"/>
        </a:p>
      </dgm:t>
    </dgm:pt>
    <dgm:pt modelId="{541D510D-34BF-41BD-9B2D-3C10978013E0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10000"/>
            <a:lumOff val="90000"/>
          </a:schemeClr>
        </a:solidFill>
      </dgm:spPr>
      <dgm:t>
        <a:bodyPr anchor="ctr"/>
        <a:lstStyle/>
        <a:p>
          <a:pPr rtl="0"/>
          <a:r>
            <a:rPr lang="en-GB" sz="1600" dirty="0" err="1"/>
            <a:t>Prestations</a:t>
          </a:r>
          <a:r>
            <a:rPr lang="en-GB" sz="1600" dirty="0"/>
            <a:t> payables à </a:t>
          </a:r>
          <a:r>
            <a:rPr lang="en-GB" sz="1600" dirty="0" err="1"/>
            <a:t>vos</a:t>
          </a:r>
          <a:r>
            <a:rPr lang="en-GB" sz="1600" dirty="0"/>
            <a:t> survivants </a:t>
          </a:r>
          <a:r>
            <a:rPr lang="en-GB" sz="1600" dirty="0" err="1"/>
            <a:t>éligibles</a:t>
          </a:r>
          <a:r>
            <a:rPr lang="en-GB" sz="1600" dirty="0"/>
            <a:t> </a:t>
          </a:r>
          <a:r>
            <a:rPr lang="en-GB" sz="1600" dirty="0" err="1"/>
            <a:t>ou</a:t>
          </a:r>
          <a:r>
            <a:rPr lang="en-GB" sz="1600" dirty="0"/>
            <a:t> à </a:t>
          </a:r>
          <a:r>
            <a:rPr lang="en-GB" sz="1600" dirty="0" err="1"/>
            <a:t>vous-même</a:t>
          </a:r>
          <a:endParaRPr lang="en-GB" sz="1600" dirty="0"/>
        </a:p>
      </dgm:t>
    </dgm:pt>
    <dgm:pt modelId="{BB7A3BE1-75B1-43F3-B7F2-46F639F54426}" type="parTrans" cxnId="{543DF223-F8FF-4A5E-B007-0545139A97A7}">
      <dgm:prSet/>
      <dgm:spPr/>
      <dgm:t>
        <a:bodyPr/>
        <a:lstStyle/>
        <a:p>
          <a:endParaRPr lang="en-US"/>
        </a:p>
      </dgm:t>
    </dgm:pt>
    <dgm:pt modelId="{26A5DAE4-ABF9-41B2-BEA8-3682D9F73934}" type="sibTrans" cxnId="{543DF223-F8FF-4A5E-B007-0545139A97A7}">
      <dgm:prSet/>
      <dgm:spPr/>
      <dgm:t>
        <a:bodyPr/>
        <a:lstStyle/>
        <a:p>
          <a:endParaRPr lang="en-US"/>
        </a:p>
      </dgm:t>
    </dgm:pt>
    <dgm:pt modelId="{CE2E5FA7-BD17-4D95-8C73-C75A2ACBFEDD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accent6"/>
        </a:solidFill>
      </dgm:spPr>
      <dgm:t>
        <a:bodyPr anchor="ctr"/>
        <a:lstStyle/>
        <a:p>
          <a:pPr rtl="0"/>
          <a:r>
            <a:rPr lang="fr-CH" sz="1800" dirty="0">
              <a:solidFill>
                <a:schemeClr val="bg2"/>
              </a:solidFill>
            </a:rPr>
            <a:t>Transferts d’autres caisses</a:t>
          </a:r>
          <a:endParaRPr lang="en-GB" sz="1800" dirty="0">
            <a:solidFill>
              <a:schemeClr val="bg2"/>
            </a:solidFill>
          </a:endParaRPr>
        </a:p>
      </dgm:t>
    </dgm:pt>
    <dgm:pt modelId="{50F4B299-32A5-4807-A674-19ECEB8DCFD9}" type="parTrans" cxnId="{4BCD47CD-D2C5-4E41-8E57-6BFAF525DB10}">
      <dgm:prSet/>
      <dgm:spPr/>
      <dgm:t>
        <a:bodyPr/>
        <a:lstStyle/>
        <a:p>
          <a:endParaRPr lang="en-US"/>
        </a:p>
      </dgm:t>
    </dgm:pt>
    <dgm:pt modelId="{37428BDC-833D-4A6C-B2AB-30B015D06089}" type="sibTrans" cxnId="{4BCD47CD-D2C5-4E41-8E57-6BFAF525DB10}">
      <dgm:prSet/>
      <dgm:spPr/>
      <dgm:t>
        <a:bodyPr/>
        <a:lstStyle/>
        <a:p>
          <a:endParaRPr lang="en-US"/>
        </a:p>
      </dgm:t>
    </dgm:pt>
    <dgm:pt modelId="{47F25926-D26C-41DB-82C7-1B5A8EE4DA8E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10000"/>
            <a:lumOff val="90000"/>
          </a:schemeClr>
        </a:solidFill>
      </dgm:spPr>
      <dgm:t>
        <a:bodyPr anchor="ctr"/>
        <a:lstStyle/>
        <a:p>
          <a:pPr rtl="0"/>
          <a:r>
            <a:rPr lang="en-GB" sz="1600" dirty="0" err="1"/>
            <a:t>Possibilité</a:t>
          </a:r>
          <a:r>
            <a:rPr lang="en-GB" sz="1600" dirty="0"/>
            <a:t> de </a:t>
          </a:r>
          <a:r>
            <a:rPr lang="en-GB" sz="1600" dirty="0" err="1"/>
            <a:t>tranférer</a:t>
          </a:r>
          <a:r>
            <a:rPr lang="en-GB" sz="1600" dirty="0"/>
            <a:t> </a:t>
          </a:r>
          <a:r>
            <a:rPr lang="en-GB" sz="1600" dirty="0" err="1"/>
            <a:t>vos</a:t>
          </a:r>
          <a:r>
            <a:rPr lang="en-GB" sz="1600" dirty="0"/>
            <a:t> </a:t>
          </a:r>
          <a:r>
            <a:rPr lang="en-GB" sz="1600" dirty="0" err="1"/>
            <a:t>avoirs</a:t>
          </a:r>
          <a:r>
            <a:rPr lang="en-GB" sz="1600" dirty="0"/>
            <a:t> en provenance et/</a:t>
          </a:r>
          <a:r>
            <a:rPr lang="en-GB" sz="1600" dirty="0" err="1"/>
            <a:t>ou</a:t>
          </a:r>
          <a:r>
            <a:rPr lang="en-GB" sz="1600" dirty="0"/>
            <a:t> </a:t>
          </a:r>
          <a:r>
            <a:rPr lang="en-GB" sz="1600" dirty="0" err="1"/>
            <a:t>vers</a:t>
          </a:r>
          <a:r>
            <a:rPr lang="en-GB" sz="1600" dirty="0"/>
            <a:t> </a:t>
          </a:r>
          <a:r>
            <a:rPr lang="en-GB" sz="1600" dirty="0" err="1"/>
            <a:t>une</a:t>
          </a:r>
          <a:r>
            <a:rPr lang="en-GB" sz="1600" dirty="0"/>
            <a:t> </a:t>
          </a:r>
          <a:r>
            <a:rPr lang="en-GB" sz="1600" dirty="0" err="1"/>
            <a:t>autre</a:t>
          </a:r>
          <a:r>
            <a:rPr lang="en-GB" sz="1600" dirty="0"/>
            <a:t> </a:t>
          </a:r>
          <a:r>
            <a:rPr lang="en-GB" sz="1600" dirty="0" err="1"/>
            <a:t>caisse</a:t>
          </a:r>
          <a:r>
            <a:rPr lang="en-GB" sz="1600" dirty="0"/>
            <a:t> de pensions </a:t>
          </a:r>
          <a:r>
            <a:rPr lang="en-GB" sz="1600" dirty="0" err="1"/>
            <a:t>afin</a:t>
          </a:r>
          <a:r>
            <a:rPr lang="en-GB" sz="1600" dirty="0"/>
            <a:t> de </a:t>
          </a:r>
          <a:r>
            <a:rPr lang="en-GB" sz="1600" dirty="0" err="1"/>
            <a:t>permettre</a:t>
          </a:r>
          <a:r>
            <a:rPr lang="en-GB" sz="1600" dirty="0"/>
            <a:t> </a:t>
          </a:r>
          <a:r>
            <a:rPr lang="en-GB" sz="1600" dirty="0" err="1"/>
            <a:t>une</a:t>
          </a:r>
          <a:r>
            <a:rPr lang="en-GB" sz="1600" dirty="0"/>
            <a:t> </a:t>
          </a:r>
          <a:r>
            <a:rPr lang="en-GB" sz="1600" dirty="0" err="1"/>
            <a:t>continuité</a:t>
          </a:r>
          <a:r>
            <a:rPr lang="en-GB" sz="1600" dirty="0"/>
            <a:t> de </a:t>
          </a:r>
          <a:r>
            <a:rPr lang="en-GB" sz="1600" dirty="0" err="1"/>
            <a:t>vos</a:t>
          </a:r>
          <a:r>
            <a:rPr lang="en-GB" sz="1600" dirty="0"/>
            <a:t> </a:t>
          </a:r>
          <a:r>
            <a:rPr lang="en-GB" sz="1600" dirty="0" err="1"/>
            <a:t>années</a:t>
          </a:r>
          <a:r>
            <a:rPr lang="en-GB" sz="1600" dirty="0"/>
            <a:t> </a:t>
          </a:r>
          <a:r>
            <a:rPr lang="en-GB" sz="1600" dirty="0" err="1"/>
            <a:t>cotisées</a:t>
          </a:r>
          <a:r>
            <a:rPr lang="en-GB" sz="1600" dirty="0"/>
            <a:t> </a:t>
          </a:r>
        </a:p>
      </dgm:t>
    </dgm:pt>
    <dgm:pt modelId="{BCC77789-E470-429A-A6FE-182AB3C4A2FA}" type="parTrans" cxnId="{CC08EBAD-F78A-41BA-980A-F409C8F25045}">
      <dgm:prSet/>
      <dgm:spPr/>
      <dgm:t>
        <a:bodyPr/>
        <a:lstStyle/>
        <a:p>
          <a:endParaRPr lang="en-US"/>
        </a:p>
      </dgm:t>
    </dgm:pt>
    <dgm:pt modelId="{2EE87D06-6563-456A-82BF-AAB5B8EB2338}" type="sibTrans" cxnId="{CC08EBAD-F78A-41BA-980A-F409C8F25045}">
      <dgm:prSet/>
      <dgm:spPr/>
      <dgm:t>
        <a:bodyPr/>
        <a:lstStyle/>
        <a:p>
          <a:endParaRPr lang="en-US"/>
        </a:p>
      </dgm:t>
    </dgm:pt>
    <dgm:pt modelId="{85699260-F049-4653-9374-5DFF29B6B994}" type="pres">
      <dgm:prSet presAssocID="{BD361C25-A90D-41B6-8F26-E202CAD424E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4FD49257-1EA7-4DAE-AE03-6C4DC31ECBE2}" type="pres">
      <dgm:prSet presAssocID="{0C32A670-0125-47FF-BCB0-3BEC5C561F04}" presName="composite" presStyleCnt="0"/>
      <dgm:spPr/>
    </dgm:pt>
    <dgm:pt modelId="{6CB29435-C4DF-4E19-B59A-0D02BB3FEC0B}" type="pres">
      <dgm:prSet presAssocID="{0C32A670-0125-47FF-BCB0-3BEC5C561F04}" presName="First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10943EF9-D688-4BA2-AE1E-CBC888F3E0A2}" type="pres">
      <dgm:prSet presAssocID="{0C32A670-0125-47FF-BCB0-3BEC5C561F04}" presName="Parent" presStyleLbl="alignNode1" presStyleIdx="0" presStyleCnt="5">
        <dgm:presLayoutVars>
          <dgm:chMax val="3"/>
          <dgm:chPref val="3"/>
          <dgm:bulletEnabled val="1"/>
        </dgm:presLayoutVars>
      </dgm:prSet>
      <dgm:spPr/>
    </dgm:pt>
    <dgm:pt modelId="{793AD83A-702D-40EE-B7ED-3339BC14A47E}" type="pres">
      <dgm:prSet presAssocID="{0C32A670-0125-47FF-BCB0-3BEC5C561F04}" presName="Accent" presStyleLbl="parChTrans1D1" presStyleIdx="0" presStyleCnt="5"/>
      <dgm:spPr/>
    </dgm:pt>
    <dgm:pt modelId="{32616163-D935-4EE1-A3C6-0ED30C64FF59}" type="pres">
      <dgm:prSet presAssocID="{3769340D-05F4-4AC0-8BCD-8DE5C2C90B21}" presName="sibTrans" presStyleCnt="0"/>
      <dgm:spPr/>
    </dgm:pt>
    <dgm:pt modelId="{14C7A462-6D61-4F5D-8C3A-083E8DA4CC1B}" type="pres">
      <dgm:prSet presAssocID="{CE2E5FA7-BD17-4D95-8C73-C75A2ACBFEDD}" presName="composite" presStyleCnt="0"/>
      <dgm:spPr/>
    </dgm:pt>
    <dgm:pt modelId="{C1BF0092-A082-4C49-966E-D232EDBDD4A1}" type="pres">
      <dgm:prSet presAssocID="{CE2E5FA7-BD17-4D95-8C73-C75A2ACBFEDD}" presName="FirstChild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149731C3-566A-437C-97F5-8E98268099CC}" type="pres">
      <dgm:prSet presAssocID="{CE2E5FA7-BD17-4D95-8C73-C75A2ACBFEDD}" presName="Parent" presStyleLbl="alignNode1" presStyleIdx="1" presStyleCnt="5">
        <dgm:presLayoutVars>
          <dgm:chMax val="3"/>
          <dgm:chPref val="3"/>
          <dgm:bulletEnabled val="1"/>
        </dgm:presLayoutVars>
      </dgm:prSet>
      <dgm:spPr/>
    </dgm:pt>
    <dgm:pt modelId="{CB963CEB-9060-4838-A323-CDF8E7446FE7}" type="pres">
      <dgm:prSet presAssocID="{CE2E5FA7-BD17-4D95-8C73-C75A2ACBFEDD}" presName="Accent" presStyleLbl="parChTrans1D1" presStyleIdx="1" presStyleCnt="5"/>
      <dgm:spPr/>
    </dgm:pt>
    <dgm:pt modelId="{23D5DEB5-58B8-49E2-B023-666DA43DBB9E}" type="pres">
      <dgm:prSet presAssocID="{37428BDC-833D-4A6C-B2AB-30B015D06089}" presName="sibTrans" presStyleCnt="0"/>
      <dgm:spPr/>
    </dgm:pt>
    <dgm:pt modelId="{E233F059-1D66-4CA9-AC69-42E6A63EA728}" type="pres">
      <dgm:prSet presAssocID="{333C6754-D813-4DA3-86F4-1448211E486A}" presName="composite" presStyleCnt="0"/>
      <dgm:spPr/>
    </dgm:pt>
    <dgm:pt modelId="{98CBBF8B-572D-4AEC-890C-B043E42B3D05}" type="pres">
      <dgm:prSet presAssocID="{333C6754-D813-4DA3-86F4-1448211E486A}" presName="FirstChild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166C2E40-7F16-4462-9826-EE91FC3BBA13}" type="pres">
      <dgm:prSet presAssocID="{333C6754-D813-4DA3-86F4-1448211E486A}" presName="Parent" presStyleLbl="alignNode1" presStyleIdx="2" presStyleCnt="5">
        <dgm:presLayoutVars>
          <dgm:chMax val="3"/>
          <dgm:chPref val="3"/>
          <dgm:bulletEnabled val="1"/>
        </dgm:presLayoutVars>
      </dgm:prSet>
      <dgm:spPr/>
    </dgm:pt>
    <dgm:pt modelId="{80E49654-D82B-4399-872C-55F66E49A89F}" type="pres">
      <dgm:prSet presAssocID="{333C6754-D813-4DA3-86F4-1448211E486A}" presName="Accent" presStyleLbl="parChTrans1D1" presStyleIdx="2" presStyleCnt="5"/>
      <dgm:spPr/>
    </dgm:pt>
    <dgm:pt modelId="{8B553854-E564-4422-8896-6F236CC6F2C8}" type="pres">
      <dgm:prSet presAssocID="{98154DB9-BDB3-4513-9915-93468675C04B}" presName="sibTrans" presStyleCnt="0"/>
      <dgm:spPr/>
    </dgm:pt>
    <dgm:pt modelId="{CFCF5FC7-BED1-4FA0-A3C4-9AB55EF013A5}" type="pres">
      <dgm:prSet presAssocID="{5198A94F-4D8A-4E52-8DA9-843E3B4FE446}" presName="composite" presStyleCnt="0"/>
      <dgm:spPr/>
    </dgm:pt>
    <dgm:pt modelId="{0B954BD6-2DF2-45B5-BEE6-4E5FE16B5683}" type="pres">
      <dgm:prSet presAssocID="{5198A94F-4D8A-4E52-8DA9-843E3B4FE446}" presName="FirstChild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326B7DB4-7BCF-45E1-B072-C72AEF76F17A}" type="pres">
      <dgm:prSet presAssocID="{5198A94F-4D8A-4E52-8DA9-843E3B4FE446}" presName="Parent" presStyleLbl="alignNode1" presStyleIdx="3" presStyleCnt="5">
        <dgm:presLayoutVars>
          <dgm:chMax val="3"/>
          <dgm:chPref val="3"/>
          <dgm:bulletEnabled val="1"/>
        </dgm:presLayoutVars>
      </dgm:prSet>
      <dgm:spPr/>
    </dgm:pt>
    <dgm:pt modelId="{0B29AA9F-1A33-4410-9B26-8C72FC08E74F}" type="pres">
      <dgm:prSet presAssocID="{5198A94F-4D8A-4E52-8DA9-843E3B4FE446}" presName="Accent" presStyleLbl="parChTrans1D1" presStyleIdx="3" presStyleCnt="5"/>
      <dgm:spPr/>
    </dgm:pt>
    <dgm:pt modelId="{5C9238F0-0BBC-4519-9D21-C963A94CA816}" type="pres">
      <dgm:prSet presAssocID="{974ABD6E-4FCC-4D11-BBA1-BFC79B78849D}" presName="sibTrans" presStyleCnt="0"/>
      <dgm:spPr/>
    </dgm:pt>
    <dgm:pt modelId="{2CA54134-BEF9-4E7C-BB25-FB444623BBD9}" type="pres">
      <dgm:prSet presAssocID="{C9DDB9A3-851B-4D40-8C38-3DF5CA7F743C}" presName="composite" presStyleCnt="0"/>
      <dgm:spPr/>
    </dgm:pt>
    <dgm:pt modelId="{AE47567D-8174-4037-AE35-C520FF86B5A6}" type="pres">
      <dgm:prSet presAssocID="{C9DDB9A3-851B-4D40-8C38-3DF5CA7F743C}" presName="FirstChild" presStyleLbl="revTx" presStyleIdx="4" presStyleCnt="5">
        <dgm:presLayoutVars>
          <dgm:chMax val="0"/>
          <dgm:chPref val="0"/>
          <dgm:bulletEnabled val="1"/>
        </dgm:presLayoutVars>
      </dgm:prSet>
      <dgm:spPr/>
    </dgm:pt>
    <dgm:pt modelId="{CBDFA34B-8B72-433B-9B8F-9469E419A5BC}" type="pres">
      <dgm:prSet presAssocID="{C9DDB9A3-851B-4D40-8C38-3DF5CA7F743C}" presName="Parent" presStyleLbl="alignNode1" presStyleIdx="4" presStyleCnt="5">
        <dgm:presLayoutVars>
          <dgm:chMax val="3"/>
          <dgm:chPref val="3"/>
          <dgm:bulletEnabled val="1"/>
        </dgm:presLayoutVars>
      </dgm:prSet>
      <dgm:spPr/>
    </dgm:pt>
    <dgm:pt modelId="{9E6BFD2C-8D03-44B4-BC0E-90E3F7D5F77A}" type="pres">
      <dgm:prSet presAssocID="{C9DDB9A3-851B-4D40-8C38-3DF5CA7F743C}" presName="Accent" presStyleLbl="parChTrans1D1" presStyleIdx="4" presStyleCnt="5"/>
      <dgm:spPr/>
    </dgm:pt>
  </dgm:ptLst>
  <dgm:cxnLst>
    <dgm:cxn modelId="{CEC79207-1DFD-4459-ABE9-6783AF7841E7}" srcId="{0C32A670-0125-47FF-BCB0-3BEC5C561F04}" destId="{EE487E81-374C-41A6-875D-E290FBBBCD93}" srcOrd="0" destOrd="0" parTransId="{E82ACEF8-2836-4CEF-86EC-FF218004AB5F}" sibTransId="{B45F7BCA-C453-4EC1-B802-5F99ABE3F2BB}"/>
    <dgm:cxn modelId="{00816A17-46AA-4FF7-AD1D-8B85CFF75BF8}" type="presOf" srcId="{EE487E81-374C-41A6-875D-E290FBBBCD93}" destId="{6CB29435-C4DF-4E19-B59A-0D02BB3FEC0B}" srcOrd="0" destOrd="0" presId="urn:microsoft.com/office/officeart/2011/layout/TabList"/>
    <dgm:cxn modelId="{3D9E061E-BB70-4481-8B67-E75EBA30CB7E}" srcId="{333C6754-D813-4DA3-86F4-1448211E486A}" destId="{9A8B913B-B773-4A23-99A9-17A277F5FBE7}" srcOrd="0" destOrd="0" parTransId="{702E5F44-B03C-49E3-9355-8437CFB19A8A}" sibTransId="{127E0152-B8D5-43D1-88A1-829DEEED5287}"/>
    <dgm:cxn modelId="{543DF223-F8FF-4A5E-B007-0545139A97A7}" srcId="{C9DDB9A3-851B-4D40-8C38-3DF5CA7F743C}" destId="{541D510D-34BF-41BD-9B2D-3C10978013E0}" srcOrd="0" destOrd="0" parTransId="{BB7A3BE1-75B1-43F3-B7F2-46F639F54426}" sibTransId="{26A5DAE4-ABF9-41B2-BEA8-3682D9F73934}"/>
    <dgm:cxn modelId="{362CB624-31B1-476A-8BE5-56E76EEFE90B}" type="presOf" srcId="{CE2E5FA7-BD17-4D95-8C73-C75A2ACBFEDD}" destId="{149731C3-566A-437C-97F5-8E98268099CC}" srcOrd="0" destOrd="0" presId="urn:microsoft.com/office/officeart/2011/layout/TabList"/>
    <dgm:cxn modelId="{13C3C233-03B0-41BD-B2B5-58522516F0C2}" srcId="{BD361C25-A90D-41B6-8F26-E202CAD424E6}" destId="{5198A94F-4D8A-4E52-8DA9-843E3B4FE446}" srcOrd="3" destOrd="0" parTransId="{B02D7568-2BAB-4CBF-9D92-E94F610CAACB}" sibTransId="{974ABD6E-4FCC-4D11-BBA1-BFC79B78849D}"/>
    <dgm:cxn modelId="{E12D705C-4A07-4D93-B7EF-A07737BD6340}" type="presOf" srcId="{9A8B913B-B773-4A23-99A9-17A277F5FBE7}" destId="{98CBBF8B-572D-4AEC-890C-B043E42B3D05}" srcOrd="0" destOrd="0" presId="urn:microsoft.com/office/officeart/2011/layout/TabList"/>
    <dgm:cxn modelId="{5D78C05E-E104-4440-82BA-FF80439F93CC}" type="presOf" srcId="{C9DDB9A3-851B-4D40-8C38-3DF5CA7F743C}" destId="{CBDFA34B-8B72-433B-9B8F-9469E419A5BC}" srcOrd="0" destOrd="0" presId="urn:microsoft.com/office/officeart/2011/layout/TabList"/>
    <dgm:cxn modelId="{28C75574-AEE1-4811-A27C-4186BC7540F0}" type="presOf" srcId="{541D510D-34BF-41BD-9B2D-3C10978013E0}" destId="{AE47567D-8174-4037-AE35-C520FF86B5A6}" srcOrd="0" destOrd="0" presId="urn:microsoft.com/office/officeart/2011/layout/TabList"/>
    <dgm:cxn modelId="{5CB3B458-87A0-4073-B2AA-31111B28E507}" type="presOf" srcId="{0C32A670-0125-47FF-BCB0-3BEC5C561F04}" destId="{10943EF9-D688-4BA2-AE1E-CBC888F3E0A2}" srcOrd="0" destOrd="0" presId="urn:microsoft.com/office/officeart/2011/layout/TabList"/>
    <dgm:cxn modelId="{71F4DD7D-0F36-4E32-8B34-5940246D2DC5}" srcId="{BD361C25-A90D-41B6-8F26-E202CAD424E6}" destId="{C9DDB9A3-851B-4D40-8C38-3DF5CA7F743C}" srcOrd="4" destOrd="0" parTransId="{DC5E11A6-40E9-489C-B9FE-C2F75B8BE3F5}" sibTransId="{22ABE53B-C009-459C-9AC8-68E901CF56B2}"/>
    <dgm:cxn modelId="{2A50ED85-A212-4891-8B9A-4A430BECD2AD}" type="presOf" srcId="{333C6754-D813-4DA3-86F4-1448211E486A}" destId="{166C2E40-7F16-4462-9826-EE91FC3BBA13}" srcOrd="0" destOrd="0" presId="urn:microsoft.com/office/officeart/2011/layout/TabList"/>
    <dgm:cxn modelId="{CC08EBAD-F78A-41BA-980A-F409C8F25045}" srcId="{CE2E5FA7-BD17-4D95-8C73-C75A2ACBFEDD}" destId="{47F25926-D26C-41DB-82C7-1B5A8EE4DA8E}" srcOrd="0" destOrd="0" parTransId="{BCC77789-E470-429A-A6FE-182AB3C4A2FA}" sibTransId="{2EE87D06-6563-456A-82BF-AAB5B8EB2338}"/>
    <dgm:cxn modelId="{DB88CEAE-D788-49D8-9AB8-63D7698D512A}" type="presOf" srcId="{BD361C25-A90D-41B6-8F26-E202CAD424E6}" destId="{85699260-F049-4653-9374-5DFF29B6B994}" srcOrd="0" destOrd="0" presId="urn:microsoft.com/office/officeart/2011/layout/TabList"/>
    <dgm:cxn modelId="{904C9FC0-F0A3-46A5-B64B-0458852C0827}" type="presOf" srcId="{709BDD43-52C5-4600-980F-4C38D5203A72}" destId="{0B954BD6-2DF2-45B5-BEE6-4E5FE16B5683}" srcOrd="0" destOrd="0" presId="urn:microsoft.com/office/officeart/2011/layout/TabList"/>
    <dgm:cxn modelId="{3968A3C3-5C30-46AC-BC8A-C027685143E8}" srcId="{BD361C25-A90D-41B6-8F26-E202CAD424E6}" destId="{333C6754-D813-4DA3-86F4-1448211E486A}" srcOrd="2" destOrd="0" parTransId="{BFCBF5B5-0CCB-44AC-9EEE-83D0B4E3956D}" sibTransId="{98154DB9-BDB3-4513-9915-93468675C04B}"/>
    <dgm:cxn modelId="{4BCD47CD-D2C5-4E41-8E57-6BFAF525DB10}" srcId="{BD361C25-A90D-41B6-8F26-E202CAD424E6}" destId="{CE2E5FA7-BD17-4D95-8C73-C75A2ACBFEDD}" srcOrd="1" destOrd="0" parTransId="{50F4B299-32A5-4807-A674-19ECEB8DCFD9}" sibTransId="{37428BDC-833D-4A6C-B2AB-30B015D06089}"/>
    <dgm:cxn modelId="{513B24DC-A9D9-4316-B3D5-000231E7B30B}" srcId="{5198A94F-4D8A-4E52-8DA9-843E3B4FE446}" destId="{709BDD43-52C5-4600-980F-4C38D5203A72}" srcOrd="0" destOrd="0" parTransId="{007F5E65-EC8A-46EF-9B22-1DA67009BDDD}" sibTransId="{CE10A7A7-2B5C-4EB8-B1DC-F1913BABA12B}"/>
    <dgm:cxn modelId="{ED73D3DE-C2D1-41D5-9FE5-C51065E35CAB}" type="presOf" srcId="{5198A94F-4D8A-4E52-8DA9-843E3B4FE446}" destId="{326B7DB4-7BCF-45E1-B072-C72AEF76F17A}" srcOrd="0" destOrd="0" presId="urn:microsoft.com/office/officeart/2011/layout/TabList"/>
    <dgm:cxn modelId="{5234CCEB-01C0-4EDC-9B64-BD207E70C864}" srcId="{BD361C25-A90D-41B6-8F26-E202CAD424E6}" destId="{0C32A670-0125-47FF-BCB0-3BEC5C561F04}" srcOrd="0" destOrd="0" parTransId="{CBA89ACB-9FA9-49F4-B5AA-F37E0134FCE2}" sibTransId="{3769340D-05F4-4AC0-8BCD-8DE5C2C90B21}"/>
    <dgm:cxn modelId="{397873F1-229C-414F-88F7-41F6A6F56D24}" type="presOf" srcId="{47F25926-D26C-41DB-82C7-1B5A8EE4DA8E}" destId="{C1BF0092-A082-4C49-966E-D232EDBDD4A1}" srcOrd="0" destOrd="0" presId="urn:microsoft.com/office/officeart/2011/layout/TabList"/>
    <dgm:cxn modelId="{3FAB4B6E-67B9-4F7F-8422-FE442C96AD8B}" type="presParOf" srcId="{85699260-F049-4653-9374-5DFF29B6B994}" destId="{4FD49257-1EA7-4DAE-AE03-6C4DC31ECBE2}" srcOrd="0" destOrd="0" presId="urn:microsoft.com/office/officeart/2011/layout/TabList"/>
    <dgm:cxn modelId="{15078666-0A2B-4734-9B8C-095F7F624310}" type="presParOf" srcId="{4FD49257-1EA7-4DAE-AE03-6C4DC31ECBE2}" destId="{6CB29435-C4DF-4E19-B59A-0D02BB3FEC0B}" srcOrd="0" destOrd="0" presId="urn:microsoft.com/office/officeart/2011/layout/TabList"/>
    <dgm:cxn modelId="{A757C6DB-9CBF-40B1-A1D5-AD489B01B67B}" type="presParOf" srcId="{4FD49257-1EA7-4DAE-AE03-6C4DC31ECBE2}" destId="{10943EF9-D688-4BA2-AE1E-CBC888F3E0A2}" srcOrd="1" destOrd="0" presId="urn:microsoft.com/office/officeart/2011/layout/TabList"/>
    <dgm:cxn modelId="{9F5CA2DF-0BEE-4ACE-88F0-941CF55D33EF}" type="presParOf" srcId="{4FD49257-1EA7-4DAE-AE03-6C4DC31ECBE2}" destId="{793AD83A-702D-40EE-B7ED-3339BC14A47E}" srcOrd="2" destOrd="0" presId="urn:microsoft.com/office/officeart/2011/layout/TabList"/>
    <dgm:cxn modelId="{87AF3915-B9EE-457C-A6C1-3715263239DB}" type="presParOf" srcId="{85699260-F049-4653-9374-5DFF29B6B994}" destId="{32616163-D935-4EE1-A3C6-0ED30C64FF59}" srcOrd="1" destOrd="0" presId="urn:microsoft.com/office/officeart/2011/layout/TabList"/>
    <dgm:cxn modelId="{7BF475AE-16B5-4C50-A910-F5FDD50A268E}" type="presParOf" srcId="{85699260-F049-4653-9374-5DFF29B6B994}" destId="{14C7A462-6D61-4F5D-8C3A-083E8DA4CC1B}" srcOrd="2" destOrd="0" presId="urn:microsoft.com/office/officeart/2011/layout/TabList"/>
    <dgm:cxn modelId="{23954801-7890-4EF9-99DF-8DF08ADC8D27}" type="presParOf" srcId="{14C7A462-6D61-4F5D-8C3A-083E8DA4CC1B}" destId="{C1BF0092-A082-4C49-966E-D232EDBDD4A1}" srcOrd="0" destOrd="0" presId="urn:microsoft.com/office/officeart/2011/layout/TabList"/>
    <dgm:cxn modelId="{6B5C5BFF-BD46-4709-88E3-2DC8F7C9E95D}" type="presParOf" srcId="{14C7A462-6D61-4F5D-8C3A-083E8DA4CC1B}" destId="{149731C3-566A-437C-97F5-8E98268099CC}" srcOrd="1" destOrd="0" presId="urn:microsoft.com/office/officeart/2011/layout/TabList"/>
    <dgm:cxn modelId="{910F60B9-0091-49D5-B170-0FEA2801449B}" type="presParOf" srcId="{14C7A462-6D61-4F5D-8C3A-083E8DA4CC1B}" destId="{CB963CEB-9060-4838-A323-CDF8E7446FE7}" srcOrd="2" destOrd="0" presId="urn:microsoft.com/office/officeart/2011/layout/TabList"/>
    <dgm:cxn modelId="{BE2799A0-1715-464D-82F9-666453E1AF02}" type="presParOf" srcId="{85699260-F049-4653-9374-5DFF29B6B994}" destId="{23D5DEB5-58B8-49E2-B023-666DA43DBB9E}" srcOrd="3" destOrd="0" presId="urn:microsoft.com/office/officeart/2011/layout/TabList"/>
    <dgm:cxn modelId="{D56F8D72-8FC1-47B6-A02A-39A63FBB316E}" type="presParOf" srcId="{85699260-F049-4653-9374-5DFF29B6B994}" destId="{E233F059-1D66-4CA9-AC69-42E6A63EA728}" srcOrd="4" destOrd="0" presId="urn:microsoft.com/office/officeart/2011/layout/TabList"/>
    <dgm:cxn modelId="{47D06E2B-94BB-40B5-B2A5-9E7B13070483}" type="presParOf" srcId="{E233F059-1D66-4CA9-AC69-42E6A63EA728}" destId="{98CBBF8B-572D-4AEC-890C-B043E42B3D05}" srcOrd="0" destOrd="0" presId="urn:microsoft.com/office/officeart/2011/layout/TabList"/>
    <dgm:cxn modelId="{7D5160E4-5EA6-47FC-81AF-AA79DAD819C3}" type="presParOf" srcId="{E233F059-1D66-4CA9-AC69-42E6A63EA728}" destId="{166C2E40-7F16-4462-9826-EE91FC3BBA13}" srcOrd="1" destOrd="0" presId="urn:microsoft.com/office/officeart/2011/layout/TabList"/>
    <dgm:cxn modelId="{EB3A6F10-C36C-4591-A5FE-D1EF35795C20}" type="presParOf" srcId="{E233F059-1D66-4CA9-AC69-42E6A63EA728}" destId="{80E49654-D82B-4399-872C-55F66E49A89F}" srcOrd="2" destOrd="0" presId="urn:microsoft.com/office/officeart/2011/layout/TabList"/>
    <dgm:cxn modelId="{C1817E2B-00BE-4A2C-BA19-809B49C129EA}" type="presParOf" srcId="{85699260-F049-4653-9374-5DFF29B6B994}" destId="{8B553854-E564-4422-8896-6F236CC6F2C8}" srcOrd="5" destOrd="0" presId="urn:microsoft.com/office/officeart/2011/layout/TabList"/>
    <dgm:cxn modelId="{252CDB47-1648-4948-B131-6B398713B286}" type="presParOf" srcId="{85699260-F049-4653-9374-5DFF29B6B994}" destId="{CFCF5FC7-BED1-4FA0-A3C4-9AB55EF013A5}" srcOrd="6" destOrd="0" presId="urn:microsoft.com/office/officeart/2011/layout/TabList"/>
    <dgm:cxn modelId="{9C785E21-6138-4AF7-862A-E4DC881D9496}" type="presParOf" srcId="{CFCF5FC7-BED1-4FA0-A3C4-9AB55EF013A5}" destId="{0B954BD6-2DF2-45B5-BEE6-4E5FE16B5683}" srcOrd="0" destOrd="0" presId="urn:microsoft.com/office/officeart/2011/layout/TabList"/>
    <dgm:cxn modelId="{82CA4AB6-489D-4A41-B4A5-72A8CB6A3B4F}" type="presParOf" srcId="{CFCF5FC7-BED1-4FA0-A3C4-9AB55EF013A5}" destId="{326B7DB4-7BCF-45E1-B072-C72AEF76F17A}" srcOrd="1" destOrd="0" presId="urn:microsoft.com/office/officeart/2011/layout/TabList"/>
    <dgm:cxn modelId="{EB0B1EBD-3407-499B-9392-BA0CB35E65FF}" type="presParOf" srcId="{CFCF5FC7-BED1-4FA0-A3C4-9AB55EF013A5}" destId="{0B29AA9F-1A33-4410-9B26-8C72FC08E74F}" srcOrd="2" destOrd="0" presId="urn:microsoft.com/office/officeart/2011/layout/TabList"/>
    <dgm:cxn modelId="{58B6D960-7CE7-45C2-865D-0F4807456091}" type="presParOf" srcId="{85699260-F049-4653-9374-5DFF29B6B994}" destId="{5C9238F0-0BBC-4519-9D21-C963A94CA816}" srcOrd="7" destOrd="0" presId="urn:microsoft.com/office/officeart/2011/layout/TabList"/>
    <dgm:cxn modelId="{43830283-BB83-4DA2-9B98-B5E84B410FEB}" type="presParOf" srcId="{85699260-F049-4653-9374-5DFF29B6B994}" destId="{2CA54134-BEF9-4E7C-BB25-FB444623BBD9}" srcOrd="8" destOrd="0" presId="urn:microsoft.com/office/officeart/2011/layout/TabList"/>
    <dgm:cxn modelId="{BE9DA0DB-DEAB-48F3-9149-5D35F2D68CA9}" type="presParOf" srcId="{2CA54134-BEF9-4E7C-BB25-FB444623BBD9}" destId="{AE47567D-8174-4037-AE35-C520FF86B5A6}" srcOrd="0" destOrd="0" presId="urn:microsoft.com/office/officeart/2011/layout/TabList"/>
    <dgm:cxn modelId="{E4CB9BA8-ED71-4F09-BB30-78BECA6AD6FE}" type="presParOf" srcId="{2CA54134-BEF9-4E7C-BB25-FB444623BBD9}" destId="{CBDFA34B-8B72-433B-9B8F-9469E419A5BC}" srcOrd="1" destOrd="0" presId="urn:microsoft.com/office/officeart/2011/layout/TabList"/>
    <dgm:cxn modelId="{CB13A47F-540F-403E-89D1-36C0F1A13002}" type="presParOf" srcId="{2CA54134-BEF9-4E7C-BB25-FB444623BBD9}" destId="{9E6BFD2C-8D03-44B4-BC0E-90E3F7D5F77A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DEC9552-1BA3-4A2A-878B-39B82ED446B4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892D78C-4DDD-44A7-B187-CA916AA591D1}">
      <dgm:prSet phldrT="[Text]" custT="1"/>
      <dgm:spPr/>
      <dgm:t>
        <a:bodyPr/>
        <a:lstStyle/>
        <a:p>
          <a:r>
            <a:rPr lang="en-GB" sz="1700" noProof="0" dirty="0" err="1"/>
            <a:t>Lettre</a:t>
          </a:r>
          <a:r>
            <a:rPr lang="en-GB" sz="1700" noProof="0" dirty="0"/>
            <a:t> </a:t>
          </a:r>
          <a:r>
            <a:rPr lang="en-GB" sz="1700" noProof="0" dirty="0" err="1"/>
            <a:t>d’arrivée</a:t>
          </a:r>
          <a:r>
            <a:rPr lang="en-GB" sz="1700" noProof="0" dirty="0"/>
            <a:t> et fiche informative</a:t>
          </a:r>
        </a:p>
      </dgm:t>
    </dgm:pt>
    <dgm:pt modelId="{1E95CEA0-3965-40E3-BD93-7F6CA7054E90}" type="parTrans" cxnId="{50C3FE46-9125-4354-85D8-5A25F7C49277}">
      <dgm:prSet/>
      <dgm:spPr/>
      <dgm:t>
        <a:bodyPr/>
        <a:lstStyle/>
        <a:p>
          <a:endParaRPr lang="en-US"/>
        </a:p>
      </dgm:t>
    </dgm:pt>
    <dgm:pt modelId="{F093BE7E-C6C9-471F-9134-962E523A00B5}" type="sibTrans" cxnId="{50C3FE46-9125-4354-85D8-5A25F7C49277}">
      <dgm:prSet/>
      <dgm:spPr/>
      <dgm:t>
        <a:bodyPr/>
        <a:lstStyle/>
        <a:p>
          <a:endParaRPr lang="en-US"/>
        </a:p>
      </dgm:t>
    </dgm:pt>
    <dgm:pt modelId="{9DE6FDFE-EB0D-4DF3-ACA0-6B0C87BAD683}">
      <dgm:prSet phldrT="[Text]"/>
      <dgm:spPr/>
      <dgm:t>
        <a:bodyPr/>
        <a:lstStyle/>
        <a:p>
          <a:pPr algn="l"/>
          <a:r>
            <a:rPr lang="en-GB" noProof="0" dirty="0"/>
            <a:t>Une letter </a:t>
          </a:r>
          <a:r>
            <a:rPr lang="en-GB" noProof="0" dirty="0" err="1"/>
            <a:t>confirmant</a:t>
          </a:r>
          <a:r>
            <a:rPr lang="en-GB" noProof="0" dirty="0"/>
            <a:t> </a:t>
          </a:r>
          <a:r>
            <a:rPr lang="en-GB" noProof="0" dirty="0" err="1"/>
            <a:t>votre</a:t>
          </a:r>
          <a:r>
            <a:rPr lang="en-GB" noProof="0" dirty="0"/>
            <a:t> affiliation à la Caisse</a:t>
          </a:r>
        </a:p>
      </dgm:t>
    </dgm:pt>
    <dgm:pt modelId="{AB6D3277-1C81-4D9D-989B-2FAD8CA930B5}" type="parTrans" cxnId="{70D9F994-CC53-42ED-B32B-93473A83EA00}">
      <dgm:prSet/>
      <dgm:spPr/>
      <dgm:t>
        <a:bodyPr/>
        <a:lstStyle/>
        <a:p>
          <a:endParaRPr lang="en-US"/>
        </a:p>
      </dgm:t>
    </dgm:pt>
    <dgm:pt modelId="{507434E1-FF10-4563-9B84-88E41DD98974}" type="sibTrans" cxnId="{70D9F994-CC53-42ED-B32B-93473A83EA00}">
      <dgm:prSet/>
      <dgm:spPr/>
      <dgm:t>
        <a:bodyPr/>
        <a:lstStyle/>
        <a:p>
          <a:endParaRPr lang="en-US"/>
        </a:p>
      </dgm:t>
    </dgm:pt>
    <dgm:pt modelId="{1275F1EF-91D4-4A6B-A901-81463D226616}">
      <dgm:prSet phldrT="[Text]" custT="1"/>
      <dgm:spPr/>
      <dgm:t>
        <a:bodyPr/>
        <a:lstStyle/>
        <a:p>
          <a:r>
            <a:rPr lang="en-US" sz="1700" dirty="0" err="1"/>
            <a:t>Formalités</a:t>
          </a:r>
          <a:r>
            <a:rPr lang="en-US" sz="1700" dirty="0"/>
            <a:t> de </a:t>
          </a:r>
          <a:r>
            <a:rPr lang="en-US" sz="1700" dirty="0" err="1"/>
            <a:t>départ</a:t>
          </a:r>
          <a:endParaRPr lang="en-US" sz="1700" dirty="0"/>
        </a:p>
      </dgm:t>
    </dgm:pt>
    <dgm:pt modelId="{460DAE9A-0E5B-4BF1-857B-BFB1E03E7021}" type="parTrans" cxnId="{5ABD7628-C966-4ABA-8ABD-260D5B6F553B}">
      <dgm:prSet/>
      <dgm:spPr/>
      <dgm:t>
        <a:bodyPr/>
        <a:lstStyle/>
        <a:p>
          <a:endParaRPr lang="en-US"/>
        </a:p>
      </dgm:t>
    </dgm:pt>
    <dgm:pt modelId="{48B1AC7D-2442-4FE3-8810-100FE2309257}" type="sibTrans" cxnId="{5ABD7628-C966-4ABA-8ABD-260D5B6F553B}">
      <dgm:prSet/>
      <dgm:spPr/>
      <dgm:t>
        <a:bodyPr/>
        <a:lstStyle/>
        <a:p>
          <a:endParaRPr lang="en-US"/>
        </a:p>
      </dgm:t>
    </dgm:pt>
    <dgm:pt modelId="{6F63B1C3-DD6E-4C95-A004-87370AD29698}">
      <dgm:prSet phldrT="[Text]" custT="1"/>
      <dgm:spPr/>
      <dgm:t>
        <a:bodyPr/>
        <a:lstStyle/>
        <a:p>
          <a:r>
            <a:rPr lang="en-GB" sz="1600" noProof="0" dirty="0" err="1"/>
            <a:t>Envoyées</a:t>
          </a:r>
          <a:r>
            <a:rPr lang="en-GB" sz="1600" noProof="0" dirty="0"/>
            <a:t> deux </a:t>
          </a:r>
          <a:r>
            <a:rPr lang="en-GB" sz="1600" noProof="0" dirty="0" err="1"/>
            <a:t>mois</a:t>
          </a:r>
          <a:r>
            <a:rPr lang="en-GB" sz="1600" noProof="0" dirty="0"/>
            <a:t> </a:t>
          </a:r>
          <a:r>
            <a:rPr lang="en-GB" sz="1600" noProof="0" dirty="0" err="1"/>
            <a:t>avant</a:t>
          </a:r>
          <a:r>
            <a:rPr lang="en-GB" sz="1600" noProof="0" dirty="0"/>
            <a:t> la fin de </a:t>
          </a:r>
          <a:r>
            <a:rPr lang="en-GB" sz="1600" noProof="0" dirty="0" err="1"/>
            <a:t>contrat</a:t>
          </a:r>
          <a:endParaRPr lang="en-GB" sz="1600" noProof="0" dirty="0"/>
        </a:p>
      </dgm:t>
    </dgm:pt>
    <dgm:pt modelId="{011431B2-EC65-422B-959D-FEA460FAF3FC}" type="parTrans" cxnId="{F2C669C0-E34F-47CB-9ED2-3FFB7A97BBDE}">
      <dgm:prSet/>
      <dgm:spPr/>
      <dgm:t>
        <a:bodyPr/>
        <a:lstStyle/>
        <a:p>
          <a:endParaRPr lang="en-US"/>
        </a:p>
      </dgm:t>
    </dgm:pt>
    <dgm:pt modelId="{2B5B680A-3303-49DF-8701-ED34285209EA}" type="sibTrans" cxnId="{F2C669C0-E34F-47CB-9ED2-3FFB7A97BBDE}">
      <dgm:prSet/>
      <dgm:spPr/>
      <dgm:t>
        <a:bodyPr/>
        <a:lstStyle/>
        <a:p>
          <a:endParaRPr lang="en-US"/>
        </a:p>
      </dgm:t>
    </dgm:pt>
    <dgm:pt modelId="{AA63D5EE-C22F-478A-AAF6-3723F6CB42D3}">
      <dgm:prSet phldrT="[Text]" custT="1"/>
      <dgm:spPr/>
      <dgm:t>
        <a:bodyPr/>
        <a:lstStyle/>
        <a:p>
          <a:r>
            <a:rPr lang="fr-CH" sz="1700" dirty="0"/>
            <a:t>Rapport annuel et réunion d’information annuelle</a:t>
          </a:r>
          <a:endParaRPr lang="en-US" sz="1700" dirty="0"/>
        </a:p>
      </dgm:t>
    </dgm:pt>
    <dgm:pt modelId="{149CC303-243E-47F7-8202-F52478B735DB}" type="parTrans" cxnId="{CCA8D38B-CB4C-41B2-B5DB-6282DB9F3EC5}">
      <dgm:prSet/>
      <dgm:spPr/>
      <dgm:t>
        <a:bodyPr/>
        <a:lstStyle/>
        <a:p>
          <a:endParaRPr lang="en-US"/>
        </a:p>
      </dgm:t>
    </dgm:pt>
    <dgm:pt modelId="{541045F9-4C4C-48CF-AA71-E53092304CA7}" type="sibTrans" cxnId="{CCA8D38B-CB4C-41B2-B5DB-6282DB9F3EC5}">
      <dgm:prSet/>
      <dgm:spPr/>
      <dgm:t>
        <a:bodyPr/>
        <a:lstStyle/>
        <a:p>
          <a:endParaRPr lang="en-US"/>
        </a:p>
      </dgm:t>
    </dgm:pt>
    <dgm:pt modelId="{1AE30CB0-A30D-417E-BDF3-18EA071776A3}">
      <dgm:prSet phldrT="[Text]" custT="1"/>
      <dgm:spPr/>
      <dgm:t>
        <a:bodyPr/>
        <a:lstStyle/>
        <a:p>
          <a:r>
            <a:rPr lang="fr-CH" sz="1700" dirty="0"/>
            <a:t>Décompte individuel de droit à pension</a:t>
          </a:r>
          <a:endParaRPr lang="en-US" sz="1700" dirty="0"/>
        </a:p>
      </dgm:t>
    </dgm:pt>
    <dgm:pt modelId="{39576BEA-ED66-4786-A893-08CA36099974}" type="parTrans" cxnId="{E6159421-1AEA-4DAA-A3E0-B9A260DFCBED}">
      <dgm:prSet/>
      <dgm:spPr/>
      <dgm:t>
        <a:bodyPr/>
        <a:lstStyle/>
        <a:p>
          <a:endParaRPr lang="en-US"/>
        </a:p>
      </dgm:t>
    </dgm:pt>
    <dgm:pt modelId="{275BF5F1-B23A-42C6-95A3-FB08FB1B9409}" type="sibTrans" cxnId="{E6159421-1AEA-4DAA-A3E0-B9A260DFCBED}">
      <dgm:prSet/>
      <dgm:spPr/>
      <dgm:t>
        <a:bodyPr/>
        <a:lstStyle/>
        <a:p>
          <a:endParaRPr lang="en-US"/>
        </a:p>
      </dgm:t>
    </dgm:pt>
    <dgm:pt modelId="{798D52FC-45B4-422C-A0D2-1CA8DDDE9BF2}">
      <dgm:prSet phldrT="[Text]"/>
      <dgm:spPr/>
      <dgm:t>
        <a:bodyPr/>
        <a:lstStyle/>
        <a:p>
          <a:pPr algn="l"/>
          <a:r>
            <a:rPr lang="en-GB" noProof="0" dirty="0"/>
            <a:t>Ce document </a:t>
          </a:r>
          <a:r>
            <a:rPr lang="en-GB" noProof="0" dirty="0" err="1"/>
            <a:t>vous</a:t>
          </a:r>
          <a:r>
            <a:rPr lang="en-GB" noProof="0" dirty="0"/>
            <a:t> </a:t>
          </a:r>
          <a:r>
            <a:rPr lang="en-GB" noProof="0" dirty="0" err="1"/>
            <a:t>donne</a:t>
          </a:r>
          <a:r>
            <a:rPr lang="en-GB" noProof="0" dirty="0"/>
            <a:t> </a:t>
          </a:r>
          <a:r>
            <a:rPr lang="en-GB" noProof="0" dirty="0" err="1"/>
            <a:t>une</a:t>
          </a:r>
          <a:r>
            <a:rPr lang="en-GB" noProof="0" dirty="0"/>
            <a:t> estimation de </a:t>
          </a:r>
          <a:r>
            <a:rPr lang="en-GB" noProof="0" dirty="0" err="1"/>
            <a:t>vos</a:t>
          </a:r>
          <a:r>
            <a:rPr lang="en-GB" noProof="0" dirty="0"/>
            <a:t> </a:t>
          </a:r>
          <a:r>
            <a:rPr lang="en-GB" noProof="0" dirty="0" err="1"/>
            <a:t>prestations</a:t>
          </a:r>
          <a:r>
            <a:rPr lang="en-GB" noProof="0" dirty="0"/>
            <a:t> à la fin de </a:t>
          </a:r>
          <a:r>
            <a:rPr lang="en-GB" noProof="0" dirty="0" err="1"/>
            <a:t>votre</a:t>
          </a:r>
          <a:r>
            <a:rPr lang="en-GB" noProof="0" dirty="0"/>
            <a:t> </a:t>
          </a:r>
          <a:r>
            <a:rPr lang="en-GB" noProof="0" dirty="0" err="1"/>
            <a:t>contrat</a:t>
          </a:r>
          <a:endParaRPr lang="en-GB" noProof="0" dirty="0"/>
        </a:p>
      </dgm:t>
    </dgm:pt>
    <dgm:pt modelId="{11902290-6DE1-45D5-9B83-BAE108FAE2C4}" type="parTrans" cxnId="{28912497-041A-478C-919E-3E103142EB79}">
      <dgm:prSet/>
      <dgm:spPr/>
      <dgm:t>
        <a:bodyPr/>
        <a:lstStyle/>
        <a:p>
          <a:endParaRPr lang="en-US"/>
        </a:p>
      </dgm:t>
    </dgm:pt>
    <dgm:pt modelId="{E6B3D150-E419-429F-AEB3-1738AA5E8626}" type="sibTrans" cxnId="{28912497-041A-478C-919E-3E103142EB79}">
      <dgm:prSet/>
      <dgm:spPr/>
      <dgm:t>
        <a:bodyPr/>
        <a:lstStyle/>
        <a:p>
          <a:endParaRPr lang="en-US"/>
        </a:p>
      </dgm:t>
    </dgm:pt>
    <dgm:pt modelId="{5DA60A1E-A8CA-44C1-A21F-9B2A880F8ED0}">
      <dgm:prSet phldrT="[Text]"/>
      <dgm:spPr/>
      <dgm:t>
        <a:bodyPr/>
        <a:lstStyle/>
        <a:p>
          <a:r>
            <a:rPr lang="en-GB" noProof="0" dirty="0" err="1"/>
            <a:t>Fournis</a:t>
          </a:r>
          <a:r>
            <a:rPr lang="en-GB" noProof="0" dirty="0"/>
            <a:t> aux </a:t>
          </a:r>
          <a:r>
            <a:rPr lang="en-GB" noProof="0" dirty="0" err="1"/>
            <a:t>membres</a:t>
          </a:r>
          <a:r>
            <a:rPr lang="en-GB" noProof="0" dirty="0"/>
            <a:t> et aux </a:t>
          </a:r>
          <a:r>
            <a:rPr lang="en-GB" noProof="0" dirty="0" err="1"/>
            <a:t>bénéficiaires</a:t>
          </a:r>
          <a:r>
            <a:rPr lang="en-GB" noProof="0" dirty="0"/>
            <a:t> </a:t>
          </a:r>
          <a:r>
            <a:rPr lang="en-GB" noProof="0" dirty="0" err="1"/>
            <a:t>une</a:t>
          </a:r>
          <a:r>
            <a:rPr lang="en-GB" noProof="0" dirty="0"/>
            <a:t> mise à jour des </a:t>
          </a:r>
          <a:r>
            <a:rPr lang="en-GB" noProof="0" dirty="0" err="1"/>
            <a:t>prestations</a:t>
          </a:r>
          <a:r>
            <a:rPr lang="en-GB" noProof="0" dirty="0"/>
            <a:t>, les questions de </a:t>
          </a:r>
          <a:r>
            <a:rPr lang="en-GB" noProof="0" dirty="0" err="1"/>
            <a:t>gouvernance</a:t>
          </a:r>
          <a:r>
            <a:rPr lang="en-GB" noProof="0" dirty="0"/>
            <a:t> et la performance des </a:t>
          </a:r>
          <a:r>
            <a:rPr lang="en-GB" noProof="0" dirty="0" err="1"/>
            <a:t>investissements</a:t>
          </a:r>
          <a:endParaRPr lang="en-GB" noProof="0" dirty="0"/>
        </a:p>
      </dgm:t>
    </dgm:pt>
    <dgm:pt modelId="{8C920340-35EF-45B8-914B-EC21E136FB3F}" type="parTrans" cxnId="{415FD78E-F79C-41C7-B780-9F1D6EC096D8}">
      <dgm:prSet/>
      <dgm:spPr/>
      <dgm:t>
        <a:bodyPr/>
        <a:lstStyle/>
        <a:p>
          <a:endParaRPr lang="en-US"/>
        </a:p>
      </dgm:t>
    </dgm:pt>
    <dgm:pt modelId="{C50835A5-B5B6-40ED-8AE3-D8FB5A5A86C5}" type="sibTrans" cxnId="{415FD78E-F79C-41C7-B780-9F1D6EC096D8}">
      <dgm:prSet/>
      <dgm:spPr/>
      <dgm:t>
        <a:bodyPr/>
        <a:lstStyle/>
        <a:p>
          <a:endParaRPr lang="en-US"/>
        </a:p>
      </dgm:t>
    </dgm:pt>
    <dgm:pt modelId="{6044D4A1-F022-4DC5-8A75-91AF5635B00A}">
      <dgm:prSet phldrT="[Text]"/>
      <dgm:spPr/>
      <dgm:t>
        <a:bodyPr/>
        <a:lstStyle/>
        <a:p>
          <a:pPr algn="l"/>
          <a:r>
            <a:rPr lang="en-GB" noProof="0" dirty="0"/>
            <a:t>Information </a:t>
          </a:r>
          <a:r>
            <a:rPr lang="en-GB" noProof="0" dirty="0" err="1"/>
            <a:t>clé</a:t>
          </a:r>
          <a:r>
            <a:rPr lang="en-GB" noProof="0" dirty="0"/>
            <a:t> pour les </a:t>
          </a:r>
          <a:r>
            <a:rPr lang="en-GB" noProof="0" dirty="0" err="1"/>
            <a:t>membres</a:t>
          </a:r>
          <a:endParaRPr lang="en-GB" noProof="0" dirty="0"/>
        </a:p>
      </dgm:t>
    </dgm:pt>
    <dgm:pt modelId="{8659A1CB-7141-4305-8A78-26D84C604000}" type="sibTrans" cxnId="{40D037C3-D5D2-4500-8D28-831534CD70F1}">
      <dgm:prSet/>
      <dgm:spPr/>
      <dgm:t>
        <a:bodyPr/>
        <a:lstStyle/>
        <a:p>
          <a:endParaRPr lang="en-US"/>
        </a:p>
      </dgm:t>
    </dgm:pt>
    <dgm:pt modelId="{02D43187-B22C-4BF2-9DFB-06E9395D087A}" type="parTrans" cxnId="{40D037C3-D5D2-4500-8D28-831534CD70F1}">
      <dgm:prSet/>
      <dgm:spPr/>
      <dgm:t>
        <a:bodyPr/>
        <a:lstStyle/>
        <a:p>
          <a:endParaRPr lang="en-US"/>
        </a:p>
      </dgm:t>
    </dgm:pt>
    <dgm:pt modelId="{D0DF6BF9-19F1-4DAD-9741-914A295BF130}">
      <dgm:prSet phldrT="[Text]"/>
      <dgm:spPr/>
      <dgm:t>
        <a:bodyPr/>
        <a:lstStyle/>
        <a:p>
          <a:pPr algn="l"/>
          <a:r>
            <a:rPr lang="en-GB" noProof="0" dirty="0"/>
            <a:t>Contact du </a:t>
          </a:r>
          <a:r>
            <a:rPr lang="en-GB" noProof="0" dirty="0">
              <a:hlinkClick xmlns:r="http://schemas.openxmlformats.org/officeDocument/2006/relationships" r:id="rId1"/>
            </a:rPr>
            <a:t>Service des </a:t>
          </a:r>
          <a:r>
            <a:rPr lang="en-GB" noProof="0" dirty="0" err="1">
              <a:hlinkClick xmlns:r="http://schemas.openxmlformats.org/officeDocument/2006/relationships" r:id="rId1"/>
            </a:rPr>
            <a:t>prestations</a:t>
          </a:r>
          <a:endParaRPr lang="en-GB" noProof="0" dirty="0"/>
        </a:p>
      </dgm:t>
    </dgm:pt>
    <dgm:pt modelId="{D8E3D059-0CCF-4257-8A50-0489CCE22355}" type="sibTrans" cxnId="{39C32620-71B8-4B93-BED8-CF8167E43D4E}">
      <dgm:prSet/>
      <dgm:spPr/>
      <dgm:t>
        <a:bodyPr/>
        <a:lstStyle/>
        <a:p>
          <a:endParaRPr lang="en-US"/>
        </a:p>
      </dgm:t>
    </dgm:pt>
    <dgm:pt modelId="{1CF7B2D5-011B-4AD6-B03D-34BD152CB365}" type="parTrans" cxnId="{39C32620-71B8-4B93-BED8-CF8167E43D4E}">
      <dgm:prSet/>
      <dgm:spPr/>
      <dgm:t>
        <a:bodyPr/>
        <a:lstStyle/>
        <a:p>
          <a:endParaRPr lang="en-US"/>
        </a:p>
      </dgm:t>
    </dgm:pt>
    <dgm:pt modelId="{EA091CEE-2B8E-4C63-9A52-E7C86896AA68}">
      <dgm:prSet phldrT="[Text]"/>
      <dgm:spPr/>
      <dgm:t>
        <a:bodyPr/>
        <a:lstStyle/>
        <a:p>
          <a:pPr algn="l"/>
          <a:r>
            <a:rPr lang="en-GB" noProof="0" dirty="0"/>
            <a:t>Un lien </a:t>
          </a:r>
          <a:r>
            <a:rPr lang="en-GB" noProof="0" dirty="0" err="1"/>
            <a:t>vers</a:t>
          </a:r>
          <a:r>
            <a:rPr lang="en-GB" noProof="0" dirty="0"/>
            <a:t> </a:t>
          </a:r>
          <a:r>
            <a:rPr lang="en-GB" noProof="0" dirty="0" err="1"/>
            <a:t>notre</a:t>
          </a:r>
          <a:r>
            <a:rPr lang="en-GB" noProof="0" dirty="0"/>
            <a:t> site internet </a:t>
          </a:r>
        </a:p>
      </dgm:t>
    </dgm:pt>
    <dgm:pt modelId="{68408BFA-7A15-4713-A355-5F7B0FBB7B2B}" type="parTrans" cxnId="{D3734F94-5CA1-4F34-ABD0-E4B62140CC92}">
      <dgm:prSet/>
      <dgm:spPr/>
      <dgm:t>
        <a:bodyPr/>
        <a:lstStyle/>
        <a:p>
          <a:endParaRPr lang="en-US"/>
        </a:p>
      </dgm:t>
    </dgm:pt>
    <dgm:pt modelId="{70AFC046-5AD6-4173-B4D8-666B716547C4}" type="sibTrans" cxnId="{D3734F94-5CA1-4F34-ABD0-E4B62140CC92}">
      <dgm:prSet/>
      <dgm:spPr/>
      <dgm:t>
        <a:bodyPr/>
        <a:lstStyle/>
        <a:p>
          <a:endParaRPr lang="en-US"/>
        </a:p>
      </dgm:t>
    </dgm:pt>
    <dgm:pt modelId="{746BCBCE-B806-4E21-BF6F-F0C4F872AE22}">
      <dgm:prSet custT="1"/>
      <dgm:spPr/>
      <dgm:t>
        <a:bodyPr/>
        <a:lstStyle/>
        <a:p>
          <a:r>
            <a:rPr lang="en-GB" sz="1600" noProof="0" dirty="0" err="1"/>
            <a:t>Formulaire</a:t>
          </a:r>
          <a:r>
            <a:rPr lang="en-GB" sz="1600" noProof="0" dirty="0"/>
            <a:t> de </a:t>
          </a:r>
          <a:r>
            <a:rPr lang="en-GB" sz="1600" noProof="0" dirty="0" err="1"/>
            <a:t>départ</a:t>
          </a:r>
          <a:r>
            <a:rPr lang="en-GB" sz="1600" noProof="0" dirty="0"/>
            <a:t> doit </a:t>
          </a:r>
          <a:r>
            <a:rPr lang="en-GB" sz="1600" noProof="0" dirty="0" err="1"/>
            <a:t>être</a:t>
          </a:r>
          <a:r>
            <a:rPr lang="en-GB" sz="1600" noProof="0" dirty="0"/>
            <a:t> </a:t>
          </a:r>
          <a:r>
            <a:rPr lang="en-GB" sz="1600" noProof="0" dirty="0" err="1"/>
            <a:t>completé</a:t>
          </a:r>
          <a:r>
            <a:rPr lang="en-GB" sz="1600" noProof="0" dirty="0"/>
            <a:t> et </a:t>
          </a:r>
          <a:r>
            <a:rPr lang="en-GB" sz="1600" noProof="0" dirty="0" err="1"/>
            <a:t>retourné</a:t>
          </a:r>
          <a:r>
            <a:rPr lang="en-GB" sz="1600" noProof="0" dirty="0"/>
            <a:t> au </a:t>
          </a:r>
          <a:r>
            <a:rPr lang="en-GB" sz="1600" noProof="0" dirty="0">
              <a:hlinkClick xmlns:r="http://schemas.openxmlformats.org/officeDocument/2006/relationships" r:id="rId1"/>
            </a:rPr>
            <a:t>Service des </a:t>
          </a:r>
          <a:r>
            <a:rPr lang="en-GB" sz="1600" noProof="0" dirty="0" err="1">
              <a:hlinkClick xmlns:r="http://schemas.openxmlformats.org/officeDocument/2006/relationships" r:id="rId1"/>
            </a:rPr>
            <a:t>Prestations</a:t>
          </a:r>
          <a:r>
            <a:rPr lang="en-GB" sz="1600" noProof="0" dirty="0">
              <a:hlinkClick xmlns:r="http://schemas.openxmlformats.org/officeDocument/2006/relationships" r:id="rId1"/>
            </a:rPr>
            <a:t> </a:t>
          </a:r>
          <a:endParaRPr lang="en-GB" sz="1600" noProof="0" dirty="0"/>
        </a:p>
      </dgm:t>
    </dgm:pt>
    <dgm:pt modelId="{242651D0-4E32-4FC2-A1D7-2C9BFBC2758F}" type="parTrans" cxnId="{EEE86A02-A46A-4EBD-AD10-A0AD1B8A1DF7}">
      <dgm:prSet/>
      <dgm:spPr/>
      <dgm:t>
        <a:bodyPr/>
        <a:lstStyle/>
        <a:p>
          <a:endParaRPr lang="en-US"/>
        </a:p>
      </dgm:t>
    </dgm:pt>
    <dgm:pt modelId="{14AE3B8B-75DF-423C-A8AD-03A64F3AE777}" type="sibTrans" cxnId="{EEE86A02-A46A-4EBD-AD10-A0AD1B8A1DF7}">
      <dgm:prSet/>
      <dgm:spPr/>
      <dgm:t>
        <a:bodyPr/>
        <a:lstStyle/>
        <a:p>
          <a:endParaRPr lang="en-US"/>
        </a:p>
      </dgm:t>
    </dgm:pt>
    <dgm:pt modelId="{1200328C-2DAC-44FA-82B1-E35E2880BCE3}">
      <dgm:prSet phldrT="[Text]"/>
      <dgm:spPr/>
      <dgm:t>
        <a:bodyPr/>
        <a:lstStyle/>
        <a:p>
          <a:r>
            <a:rPr lang="en-GB" noProof="0" dirty="0"/>
            <a:t>La </a:t>
          </a:r>
          <a:r>
            <a:rPr lang="en-GB" noProof="0" dirty="0" err="1"/>
            <a:t>réunion</a:t>
          </a:r>
          <a:r>
            <a:rPr lang="en-GB" noProof="0" dirty="0"/>
            <a:t> </a:t>
          </a:r>
          <a:r>
            <a:rPr lang="en-GB" noProof="0" dirty="0" err="1"/>
            <a:t>d’information</a:t>
          </a:r>
          <a:r>
            <a:rPr lang="en-GB" noProof="0" dirty="0"/>
            <a:t> </a:t>
          </a:r>
          <a:r>
            <a:rPr lang="en-GB" noProof="0" dirty="0" err="1"/>
            <a:t>annuelle</a:t>
          </a:r>
          <a:r>
            <a:rPr lang="en-GB" noProof="0" dirty="0"/>
            <a:t> </a:t>
          </a:r>
          <a:r>
            <a:rPr lang="en-GB" noProof="0" dirty="0" err="1"/>
            <a:t>vous</a:t>
          </a:r>
          <a:r>
            <a:rPr lang="en-GB" noProof="0" dirty="0"/>
            <a:t> </a:t>
          </a:r>
          <a:r>
            <a:rPr lang="en-GB" noProof="0" dirty="0" err="1"/>
            <a:t>donne</a:t>
          </a:r>
          <a:r>
            <a:rPr lang="en-GB" noProof="0" dirty="0"/>
            <a:t> </a:t>
          </a:r>
          <a:r>
            <a:rPr lang="en-GB" noProof="0" dirty="0" err="1"/>
            <a:t>l’opportunité</a:t>
          </a:r>
          <a:r>
            <a:rPr lang="en-GB" noProof="0" dirty="0"/>
            <a:t> de poser des questions</a:t>
          </a:r>
        </a:p>
      </dgm:t>
    </dgm:pt>
    <dgm:pt modelId="{81184522-2903-4D3C-A1DA-BAC04D3655C3}" type="sibTrans" cxnId="{5A68C130-ED45-42C7-92EC-F789EF04B2C1}">
      <dgm:prSet/>
      <dgm:spPr/>
      <dgm:t>
        <a:bodyPr/>
        <a:lstStyle/>
        <a:p>
          <a:endParaRPr lang="en-US"/>
        </a:p>
      </dgm:t>
    </dgm:pt>
    <dgm:pt modelId="{D49E2D16-F477-41B1-BF4B-47CD0410817E}" type="parTrans" cxnId="{5A68C130-ED45-42C7-92EC-F789EF04B2C1}">
      <dgm:prSet/>
      <dgm:spPr/>
      <dgm:t>
        <a:bodyPr/>
        <a:lstStyle/>
        <a:p>
          <a:endParaRPr lang="en-US"/>
        </a:p>
      </dgm:t>
    </dgm:pt>
    <dgm:pt modelId="{13066591-B67E-4C15-B8E5-8A7B2EAD1A50}" type="pres">
      <dgm:prSet presAssocID="{8DEC9552-1BA3-4A2A-878B-39B82ED446B4}" presName="Name0" presStyleCnt="0">
        <dgm:presLayoutVars>
          <dgm:dir/>
          <dgm:animLvl val="lvl"/>
          <dgm:resizeHandles val="exact"/>
        </dgm:presLayoutVars>
      </dgm:prSet>
      <dgm:spPr/>
    </dgm:pt>
    <dgm:pt modelId="{FBEA77A1-9761-4383-8C90-4D8E24C93D46}" type="pres">
      <dgm:prSet presAssocID="{C892D78C-4DDD-44A7-B187-CA916AA591D1}" presName="composite" presStyleCnt="0"/>
      <dgm:spPr/>
    </dgm:pt>
    <dgm:pt modelId="{5DD42FA0-66A0-47C9-9B6E-FCC7E51C85AF}" type="pres">
      <dgm:prSet presAssocID="{C892D78C-4DDD-44A7-B187-CA916AA591D1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4470786D-318D-48F8-8086-35C6A07D14EF}" type="pres">
      <dgm:prSet presAssocID="{C892D78C-4DDD-44A7-B187-CA916AA591D1}" presName="desTx" presStyleLbl="alignAccFollowNode1" presStyleIdx="0" presStyleCnt="4">
        <dgm:presLayoutVars>
          <dgm:bulletEnabled val="1"/>
        </dgm:presLayoutVars>
      </dgm:prSet>
      <dgm:spPr/>
    </dgm:pt>
    <dgm:pt modelId="{FB0E35A1-3779-46B0-BB54-2EE94FE0592E}" type="pres">
      <dgm:prSet presAssocID="{F093BE7E-C6C9-471F-9134-962E523A00B5}" presName="space" presStyleCnt="0"/>
      <dgm:spPr/>
    </dgm:pt>
    <dgm:pt modelId="{5B1B92C8-B2F3-41CE-B753-3D6D6B03DF6B}" type="pres">
      <dgm:prSet presAssocID="{1AE30CB0-A30D-417E-BDF3-18EA071776A3}" presName="composite" presStyleCnt="0"/>
      <dgm:spPr/>
    </dgm:pt>
    <dgm:pt modelId="{99B5784F-84C9-48EF-983F-3DAA353B60C6}" type="pres">
      <dgm:prSet presAssocID="{1AE30CB0-A30D-417E-BDF3-18EA071776A3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EE921294-5D2B-46D3-AB5F-9148F20B1345}" type="pres">
      <dgm:prSet presAssocID="{1AE30CB0-A30D-417E-BDF3-18EA071776A3}" presName="desTx" presStyleLbl="alignAccFollowNode1" presStyleIdx="1" presStyleCnt="4">
        <dgm:presLayoutVars>
          <dgm:bulletEnabled val="1"/>
        </dgm:presLayoutVars>
      </dgm:prSet>
      <dgm:spPr/>
    </dgm:pt>
    <dgm:pt modelId="{B3629C0B-D35E-4F3F-B26C-6F66064003B5}" type="pres">
      <dgm:prSet presAssocID="{275BF5F1-B23A-42C6-95A3-FB08FB1B9409}" presName="space" presStyleCnt="0"/>
      <dgm:spPr/>
    </dgm:pt>
    <dgm:pt modelId="{AAB25D0C-F8AA-424C-9664-A80D0F51E09D}" type="pres">
      <dgm:prSet presAssocID="{AA63D5EE-C22F-478A-AAF6-3723F6CB42D3}" presName="composite" presStyleCnt="0"/>
      <dgm:spPr/>
    </dgm:pt>
    <dgm:pt modelId="{6539E3F3-A460-4D9E-A11D-AFD12FC0D585}" type="pres">
      <dgm:prSet presAssocID="{AA63D5EE-C22F-478A-AAF6-3723F6CB42D3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7EC11D0D-A0AD-4164-860A-C0AAEAA7A3DE}" type="pres">
      <dgm:prSet presAssocID="{AA63D5EE-C22F-478A-AAF6-3723F6CB42D3}" presName="desTx" presStyleLbl="alignAccFollowNode1" presStyleIdx="2" presStyleCnt="4">
        <dgm:presLayoutVars>
          <dgm:bulletEnabled val="1"/>
        </dgm:presLayoutVars>
      </dgm:prSet>
      <dgm:spPr/>
    </dgm:pt>
    <dgm:pt modelId="{EEDCA3F3-A924-4C79-8DB2-9445103BA479}" type="pres">
      <dgm:prSet presAssocID="{541045F9-4C4C-48CF-AA71-E53092304CA7}" presName="space" presStyleCnt="0"/>
      <dgm:spPr/>
    </dgm:pt>
    <dgm:pt modelId="{44BD5B90-51A8-4DE3-B9C5-0BA74267F0F4}" type="pres">
      <dgm:prSet presAssocID="{1275F1EF-91D4-4A6B-A901-81463D226616}" presName="composite" presStyleCnt="0"/>
      <dgm:spPr/>
    </dgm:pt>
    <dgm:pt modelId="{D23E1843-1531-4800-B531-1F19C76BE883}" type="pres">
      <dgm:prSet presAssocID="{1275F1EF-91D4-4A6B-A901-81463D226616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42B6FAE2-088D-4DF3-AEDA-391E8C1003A5}" type="pres">
      <dgm:prSet presAssocID="{1275F1EF-91D4-4A6B-A901-81463D226616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EEE86A02-A46A-4EBD-AD10-A0AD1B8A1DF7}" srcId="{1275F1EF-91D4-4A6B-A901-81463D226616}" destId="{746BCBCE-B806-4E21-BF6F-F0C4F872AE22}" srcOrd="1" destOrd="0" parTransId="{242651D0-4E32-4FC2-A1D7-2C9BFBC2758F}" sibTransId="{14AE3B8B-75DF-423C-A8AD-03A64F3AE777}"/>
    <dgm:cxn modelId="{39C32620-71B8-4B93-BED8-CF8167E43D4E}" srcId="{C892D78C-4DDD-44A7-B187-CA916AA591D1}" destId="{D0DF6BF9-19F1-4DAD-9741-914A295BF130}" srcOrd="3" destOrd="0" parTransId="{1CF7B2D5-011B-4AD6-B03D-34BD152CB365}" sibTransId="{D8E3D059-0CCF-4257-8A50-0489CCE22355}"/>
    <dgm:cxn modelId="{E6159421-1AEA-4DAA-A3E0-B9A260DFCBED}" srcId="{8DEC9552-1BA3-4A2A-878B-39B82ED446B4}" destId="{1AE30CB0-A30D-417E-BDF3-18EA071776A3}" srcOrd="1" destOrd="0" parTransId="{39576BEA-ED66-4786-A893-08CA36099974}" sibTransId="{275BF5F1-B23A-42C6-95A3-FB08FB1B9409}"/>
    <dgm:cxn modelId="{5ABD7628-C966-4ABA-8ABD-260D5B6F553B}" srcId="{8DEC9552-1BA3-4A2A-878B-39B82ED446B4}" destId="{1275F1EF-91D4-4A6B-A901-81463D226616}" srcOrd="3" destOrd="0" parTransId="{460DAE9A-0E5B-4BF1-857B-BFB1E03E7021}" sibTransId="{48B1AC7D-2442-4FE3-8810-100FE2309257}"/>
    <dgm:cxn modelId="{5A68C130-ED45-42C7-92EC-F789EF04B2C1}" srcId="{AA63D5EE-C22F-478A-AAF6-3723F6CB42D3}" destId="{1200328C-2DAC-44FA-82B1-E35E2880BCE3}" srcOrd="1" destOrd="0" parTransId="{D49E2D16-F477-41B1-BF4B-47CD0410817E}" sibTransId="{81184522-2903-4D3C-A1DA-BAC04D3655C3}"/>
    <dgm:cxn modelId="{50C3FE46-9125-4354-85D8-5A25F7C49277}" srcId="{8DEC9552-1BA3-4A2A-878B-39B82ED446B4}" destId="{C892D78C-4DDD-44A7-B187-CA916AA591D1}" srcOrd="0" destOrd="0" parTransId="{1E95CEA0-3965-40E3-BD93-7F6CA7054E90}" sibTransId="{F093BE7E-C6C9-471F-9134-962E523A00B5}"/>
    <dgm:cxn modelId="{DFFC6E68-0A79-4AEA-B8FF-7E862DB01E98}" type="presOf" srcId="{D0DF6BF9-19F1-4DAD-9741-914A295BF130}" destId="{4470786D-318D-48F8-8086-35C6A07D14EF}" srcOrd="0" destOrd="3" presId="urn:microsoft.com/office/officeart/2005/8/layout/hList1"/>
    <dgm:cxn modelId="{4E37606C-0010-4AA8-B650-0A87ABF84431}" type="presOf" srcId="{6044D4A1-F022-4DC5-8A75-91AF5635B00A}" destId="{4470786D-318D-48F8-8086-35C6A07D14EF}" srcOrd="0" destOrd="1" presId="urn:microsoft.com/office/officeart/2005/8/layout/hList1"/>
    <dgm:cxn modelId="{6ACC0F4D-5A8C-470F-BA2C-777C9E2E1FA5}" type="presOf" srcId="{6F63B1C3-DD6E-4C95-A004-87370AD29698}" destId="{42B6FAE2-088D-4DF3-AEDA-391E8C1003A5}" srcOrd="0" destOrd="0" presId="urn:microsoft.com/office/officeart/2005/8/layout/hList1"/>
    <dgm:cxn modelId="{C3E8C577-F0FB-4736-8990-FA06F3000914}" type="presOf" srcId="{9DE6FDFE-EB0D-4DF3-ACA0-6B0C87BAD683}" destId="{4470786D-318D-48F8-8086-35C6A07D14EF}" srcOrd="0" destOrd="0" presId="urn:microsoft.com/office/officeart/2005/8/layout/hList1"/>
    <dgm:cxn modelId="{55175D58-CE52-472F-83A1-0C0C13A090B8}" type="presOf" srcId="{798D52FC-45B4-422C-A0D2-1CA8DDDE9BF2}" destId="{EE921294-5D2B-46D3-AB5F-9148F20B1345}" srcOrd="0" destOrd="0" presId="urn:microsoft.com/office/officeart/2005/8/layout/hList1"/>
    <dgm:cxn modelId="{8054847B-4C70-44BF-8E6C-5DA15739E992}" type="presOf" srcId="{1200328C-2DAC-44FA-82B1-E35E2880BCE3}" destId="{7EC11D0D-A0AD-4164-860A-C0AAEAA7A3DE}" srcOrd="0" destOrd="1" presId="urn:microsoft.com/office/officeart/2005/8/layout/hList1"/>
    <dgm:cxn modelId="{E7647D83-3071-4904-AC96-7AF5A7513094}" type="presOf" srcId="{746BCBCE-B806-4E21-BF6F-F0C4F872AE22}" destId="{42B6FAE2-088D-4DF3-AEDA-391E8C1003A5}" srcOrd="0" destOrd="1" presId="urn:microsoft.com/office/officeart/2005/8/layout/hList1"/>
    <dgm:cxn modelId="{CCA8D38B-CB4C-41B2-B5DB-6282DB9F3EC5}" srcId="{8DEC9552-1BA3-4A2A-878B-39B82ED446B4}" destId="{AA63D5EE-C22F-478A-AAF6-3723F6CB42D3}" srcOrd="2" destOrd="0" parTransId="{149CC303-243E-47F7-8202-F52478B735DB}" sibTransId="{541045F9-4C4C-48CF-AA71-E53092304CA7}"/>
    <dgm:cxn modelId="{415FD78E-F79C-41C7-B780-9F1D6EC096D8}" srcId="{AA63D5EE-C22F-478A-AAF6-3723F6CB42D3}" destId="{5DA60A1E-A8CA-44C1-A21F-9B2A880F8ED0}" srcOrd="0" destOrd="0" parTransId="{8C920340-35EF-45B8-914B-EC21E136FB3F}" sibTransId="{C50835A5-B5B6-40ED-8AE3-D8FB5A5A86C5}"/>
    <dgm:cxn modelId="{D3734F94-5CA1-4F34-ABD0-E4B62140CC92}" srcId="{C892D78C-4DDD-44A7-B187-CA916AA591D1}" destId="{EA091CEE-2B8E-4C63-9A52-E7C86896AA68}" srcOrd="2" destOrd="0" parTransId="{68408BFA-7A15-4713-A355-5F7B0FBB7B2B}" sibTransId="{70AFC046-5AD6-4173-B4D8-666B716547C4}"/>
    <dgm:cxn modelId="{70D9F994-CC53-42ED-B32B-93473A83EA00}" srcId="{C892D78C-4DDD-44A7-B187-CA916AA591D1}" destId="{9DE6FDFE-EB0D-4DF3-ACA0-6B0C87BAD683}" srcOrd="0" destOrd="0" parTransId="{AB6D3277-1C81-4D9D-989B-2FAD8CA930B5}" sibTransId="{507434E1-FF10-4563-9B84-88E41DD98974}"/>
    <dgm:cxn modelId="{28912497-041A-478C-919E-3E103142EB79}" srcId="{1AE30CB0-A30D-417E-BDF3-18EA071776A3}" destId="{798D52FC-45B4-422C-A0D2-1CA8DDDE9BF2}" srcOrd="0" destOrd="0" parTransId="{11902290-6DE1-45D5-9B83-BAE108FAE2C4}" sibTransId="{E6B3D150-E419-429F-AEB3-1738AA5E8626}"/>
    <dgm:cxn modelId="{A5B772A1-8B48-46B5-BEBC-1146874B70F5}" type="presOf" srcId="{8DEC9552-1BA3-4A2A-878B-39B82ED446B4}" destId="{13066591-B67E-4C15-B8E5-8A7B2EAD1A50}" srcOrd="0" destOrd="0" presId="urn:microsoft.com/office/officeart/2005/8/layout/hList1"/>
    <dgm:cxn modelId="{113D13AB-B085-4B6D-8B49-F0A00115417D}" type="presOf" srcId="{C892D78C-4DDD-44A7-B187-CA916AA591D1}" destId="{5DD42FA0-66A0-47C9-9B6E-FCC7E51C85AF}" srcOrd="0" destOrd="0" presId="urn:microsoft.com/office/officeart/2005/8/layout/hList1"/>
    <dgm:cxn modelId="{F2C669C0-E34F-47CB-9ED2-3FFB7A97BBDE}" srcId="{1275F1EF-91D4-4A6B-A901-81463D226616}" destId="{6F63B1C3-DD6E-4C95-A004-87370AD29698}" srcOrd="0" destOrd="0" parTransId="{011431B2-EC65-422B-959D-FEA460FAF3FC}" sibTransId="{2B5B680A-3303-49DF-8701-ED34285209EA}"/>
    <dgm:cxn modelId="{407DC3C1-33BE-411B-B928-CA6CC3F4981B}" type="presOf" srcId="{1AE30CB0-A30D-417E-BDF3-18EA071776A3}" destId="{99B5784F-84C9-48EF-983F-3DAA353B60C6}" srcOrd="0" destOrd="0" presId="urn:microsoft.com/office/officeart/2005/8/layout/hList1"/>
    <dgm:cxn modelId="{40D037C3-D5D2-4500-8D28-831534CD70F1}" srcId="{C892D78C-4DDD-44A7-B187-CA916AA591D1}" destId="{6044D4A1-F022-4DC5-8A75-91AF5635B00A}" srcOrd="1" destOrd="0" parTransId="{02D43187-B22C-4BF2-9DFB-06E9395D087A}" sibTransId="{8659A1CB-7141-4305-8A78-26D84C604000}"/>
    <dgm:cxn modelId="{98E9ADE0-7369-44D5-A568-0A921D9EF225}" type="presOf" srcId="{1275F1EF-91D4-4A6B-A901-81463D226616}" destId="{D23E1843-1531-4800-B531-1F19C76BE883}" srcOrd="0" destOrd="0" presId="urn:microsoft.com/office/officeart/2005/8/layout/hList1"/>
    <dgm:cxn modelId="{9F7394F8-734C-47DD-90CA-FD8F042A3BAD}" type="presOf" srcId="{AA63D5EE-C22F-478A-AAF6-3723F6CB42D3}" destId="{6539E3F3-A460-4D9E-A11D-AFD12FC0D585}" srcOrd="0" destOrd="0" presId="urn:microsoft.com/office/officeart/2005/8/layout/hList1"/>
    <dgm:cxn modelId="{B56E89FC-A8F5-4A94-A622-9B7480DFCB35}" type="presOf" srcId="{EA091CEE-2B8E-4C63-9A52-E7C86896AA68}" destId="{4470786D-318D-48F8-8086-35C6A07D14EF}" srcOrd="0" destOrd="2" presId="urn:microsoft.com/office/officeart/2005/8/layout/hList1"/>
    <dgm:cxn modelId="{EDA842FD-197F-4BE9-BF77-856E2B25DC0D}" type="presOf" srcId="{5DA60A1E-A8CA-44C1-A21F-9B2A880F8ED0}" destId="{7EC11D0D-A0AD-4164-860A-C0AAEAA7A3DE}" srcOrd="0" destOrd="0" presId="urn:microsoft.com/office/officeart/2005/8/layout/hList1"/>
    <dgm:cxn modelId="{4830A03A-8474-497F-86A1-E72F7686AC4A}" type="presParOf" srcId="{13066591-B67E-4C15-B8E5-8A7B2EAD1A50}" destId="{FBEA77A1-9761-4383-8C90-4D8E24C93D46}" srcOrd="0" destOrd="0" presId="urn:microsoft.com/office/officeart/2005/8/layout/hList1"/>
    <dgm:cxn modelId="{1481CC88-0EFA-40E0-96E5-11D1CBB2751A}" type="presParOf" srcId="{FBEA77A1-9761-4383-8C90-4D8E24C93D46}" destId="{5DD42FA0-66A0-47C9-9B6E-FCC7E51C85AF}" srcOrd="0" destOrd="0" presId="urn:microsoft.com/office/officeart/2005/8/layout/hList1"/>
    <dgm:cxn modelId="{88341779-DBCC-45AD-86C0-D7575A58A044}" type="presParOf" srcId="{FBEA77A1-9761-4383-8C90-4D8E24C93D46}" destId="{4470786D-318D-48F8-8086-35C6A07D14EF}" srcOrd="1" destOrd="0" presId="urn:microsoft.com/office/officeart/2005/8/layout/hList1"/>
    <dgm:cxn modelId="{C1EDC9B6-A101-4F42-8B72-08F52B8680F9}" type="presParOf" srcId="{13066591-B67E-4C15-B8E5-8A7B2EAD1A50}" destId="{FB0E35A1-3779-46B0-BB54-2EE94FE0592E}" srcOrd="1" destOrd="0" presId="urn:microsoft.com/office/officeart/2005/8/layout/hList1"/>
    <dgm:cxn modelId="{D55A43E6-83BB-434E-B479-033CC918AD38}" type="presParOf" srcId="{13066591-B67E-4C15-B8E5-8A7B2EAD1A50}" destId="{5B1B92C8-B2F3-41CE-B753-3D6D6B03DF6B}" srcOrd="2" destOrd="0" presId="urn:microsoft.com/office/officeart/2005/8/layout/hList1"/>
    <dgm:cxn modelId="{7F59D374-3363-4390-8E76-922C6CF4C685}" type="presParOf" srcId="{5B1B92C8-B2F3-41CE-B753-3D6D6B03DF6B}" destId="{99B5784F-84C9-48EF-983F-3DAA353B60C6}" srcOrd="0" destOrd="0" presId="urn:microsoft.com/office/officeart/2005/8/layout/hList1"/>
    <dgm:cxn modelId="{FCB2623C-5CA5-4CAF-943D-E83E5EC5869C}" type="presParOf" srcId="{5B1B92C8-B2F3-41CE-B753-3D6D6B03DF6B}" destId="{EE921294-5D2B-46D3-AB5F-9148F20B1345}" srcOrd="1" destOrd="0" presId="urn:microsoft.com/office/officeart/2005/8/layout/hList1"/>
    <dgm:cxn modelId="{D93B2443-5E42-472F-A53B-7B0DF0F51A51}" type="presParOf" srcId="{13066591-B67E-4C15-B8E5-8A7B2EAD1A50}" destId="{B3629C0B-D35E-4F3F-B26C-6F66064003B5}" srcOrd="3" destOrd="0" presId="urn:microsoft.com/office/officeart/2005/8/layout/hList1"/>
    <dgm:cxn modelId="{7BAAA916-4010-4BB0-AB08-E16A0EDB1040}" type="presParOf" srcId="{13066591-B67E-4C15-B8E5-8A7B2EAD1A50}" destId="{AAB25D0C-F8AA-424C-9664-A80D0F51E09D}" srcOrd="4" destOrd="0" presId="urn:microsoft.com/office/officeart/2005/8/layout/hList1"/>
    <dgm:cxn modelId="{1D2BAF5B-04C8-4EB3-A56D-08AB688489FB}" type="presParOf" srcId="{AAB25D0C-F8AA-424C-9664-A80D0F51E09D}" destId="{6539E3F3-A460-4D9E-A11D-AFD12FC0D585}" srcOrd="0" destOrd="0" presId="urn:microsoft.com/office/officeart/2005/8/layout/hList1"/>
    <dgm:cxn modelId="{D2AA6805-4C4C-4442-8418-A2EFFF973654}" type="presParOf" srcId="{AAB25D0C-F8AA-424C-9664-A80D0F51E09D}" destId="{7EC11D0D-A0AD-4164-860A-C0AAEAA7A3DE}" srcOrd="1" destOrd="0" presId="urn:microsoft.com/office/officeart/2005/8/layout/hList1"/>
    <dgm:cxn modelId="{59EAF6B7-D42B-40F0-AC7D-E0CD4E59D8C2}" type="presParOf" srcId="{13066591-B67E-4C15-B8E5-8A7B2EAD1A50}" destId="{EEDCA3F3-A924-4C79-8DB2-9445103BA479}" srcOrd="5" destOrd="0" presId="urn:microsoft.com/office/officeart/2005/8/layout/hList1"/>
    <dgm:cxn modelId="{2ED55982-1F1C-40DC-81AC-FF0AE982D8D1}" type="presParOf" srcId="{13066591-B67E-4C15-B8E5-8A7B2EAD1A50}" destId="{44BD5B90-51A8-4DE3-B9C5-0BA74267F0F4}" srcOrd="6" destOrd="0" presId="urn:microsoft.com/office/officeart/2005/8/layout/hList1"/>
    <dgm:cxn modelId="{F3F142C1-0E91-4483-BA4E-DB03284329F5}" type="presParOf" srcId="{44BD5B90-51A8-4DE3-B9C5-0BA74267F0F4}" destId="{D23E1843-1531-4800-B531-1F19C76BE883}" srcOrd="0" destOrd="0" presId="urn:microsoft.com/office/officeart/2005/8/layout/hList1"/>
    <dgm:cxn modelId="{E487C78D-236B-4BB9-82FE-F1BD47254ED6}" type="presParOf" srcId="{44BD5B90-51A8-4DE3-B9C5-0BA74267F0F4}" destId="{42B6FAE2-088D-4DF3-AEDA-391E8C1003A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945C7D-DDEE-4761-92BD-1C769389A822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6F14825-F2DC-417E-BA9E-7598CEC6B67A}">
      <dgm:prSet phldrT="[Text]" custT="1"/>
      <dgm:spPr/>
      <dgm:t>
        <a:bodyPr/>
        <a:lstStyle/>
        <a:p>
          <a:r>
            <a:rPr lang="fr-CH" sz="30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Pourquoi?</a:t>
          </a:r>
          <a:endParaRPr lang="en-US" sz="500" kern="1200" dirty="0"/>
        </a:p>
      </dgm:t>
    </dgm:pt>
    <dgm:pt modelId="{ED3C8F78-99E5-4FBE-B2E3-45E503480CFD}" type="parTrans" cxnId="{1DF1E6FF-E104-4701-8B77-0EC520D1C345}">
      <dgm:prSet/>
      <dgm:spPr/>
      <dgm:t>
        <a:bodyPr/>
        <a:lstStyle/>
        <a:p>
          <a:endParaRPr lang="en-US"/>
        </a:p>
      </dgm:t>
    </dgm:pt>
    <dgm:pt modelId="{044FA3EF-99BA-4138-811D-D99EE6C1DC88}" type="sibTrans" cxnId="{1DF1E6FF-E104-4701-8B77-0EC520D1C345}">
      <dgm:prSet/>
      <dgm:spPr/>
      <dgm:t>
        <a:bodyPr/>
        <a:lstStyle/>
        <a:p>
          <a:endParaRPr lang="en-US"/>
        </a:p>
      </dgm:t>
    </dgm:pt>
    <dgm:pt modelId="{C95DA31F-CF23-4611-854F-BC0EC69A07CD}">
      <dgm:prSet phldrT="[Text]" custT="1"/>
      <dgm:spPr/>
      <dgm:t>
        <a:bodyPr/>
        <a:lstStyle/>
        <a:p>
          <a:pPr algn="l"/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Avoir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une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continuité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avoirs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retraite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9D19404-13B4-4C88-921C-D5F194C0FACF}" type="parTrans" cxnId="{6685318F-5FEE-4CED-BBC6-C28A4ED928D7}">
      <dgm:prSet/>
      <dgm:spPr/>
      <dgm:t>
        <a:bodyPr/>
        <a:lstStyle/>
        <a:p>
          <a:endParaRPr lang="en-US"/>
        </a:p>
      </dgm:t>
    </dgm:pt>
    <dgm:pt modelId="{1B6AC662-8EBA-4DB9-B1C9-CF7EF3A1FDBA}" type="sibTrans" cxnId="{6685318F-5FEE-4CED-BBC6-C28A4ED928D7}">
      <dgm:prSet/>
      <dgm:spPr/>
      <dgm:t>
        <a:bodyPr/>
        <a:lstStyle/>
        <a:p>
          <a:endParaRPr lang="en-US"/>
        </a:p>
      </dgm:t>
    </dgm:pt>
    <dgm:pt modelId="{41F02B79-0DD6-4357-8313-C71B84FE470E}">
      <dgm:prSet phldrT="[Text]" custT="1"/>
      <dgm:spPr/>
      <dgm:t>
        <a:bodyPr/>
        <a:lstStyle/>
        <a:p>
          <a:pPr algn="l"/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Augmenter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prestations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à la fin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contrat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94EDC4D3-C49A-41C9-959A-9B7C852DBC5A}" type="parTrans" cxnId="{C35E8DC1-3B32-42D0-B3AF-0FAE0287009C}">
      <dgm:prSet/>
      <dgm:spPr/>
      <dgm:t>
        <a:bodyPr/>
        <a:lstStyle/>
        <a:p>
          <a:endParaRPr lang="en-US"/>
        </a:p>
      </dgm:t>
    </dgm:pt>
    <dgm:pt modelId="{2F13F316-A789-48EE-AD7D-D8901601D264}" type="sibTrans" cxnId="{C35E8DC1-3B32-42D0-B3AF-0FAE0287009C}">
      <dgm:prSet/>
      <dgm:spPr/>
      <dgm:t>
        <a:bodyPr/>
        <a:lstStyle/>
        <a:p>
          <a:endParaRPr lang="en-US"/>
        </a:p>
      </dgm:t>
    </dgm:pt>
    <dgm:pt modelId="{D23D38E3-E35B-4E6F-B383-6092C94DFA5B}">
      <dgm:prSet phldrT="[Text]" custT="1"/>
      <dgm:spPr/>
      <dgm:t>
        <a:bodyPr/>
        <a:lstStyle/>
        <a:p>
          <a:r>
            <a:rPr lang="en-GB" sz="3000" noProof="0" dirty="0"/>
            <a:t>Quoi?</a:t>
          </a:r>
        </a:p>
      </dgm:t>
    </dgm:pt>
    <dgm:pt modelId="{CE248C97-E152-4AF1-9D11-DB5084657317}" type="parTrans" cxnId="{2A263696-D19B-4635-8F89-E25E775AB70D}">
      <dgm:prSet/>
      <dgm:spPr/>
      <dgm:t>
        <a:bodyPr/>
        <a:lstStyle/>
        <a:p>
          <a:endParaRPr lang="en-US"/>
        </a:p>
      </dgm:t>
    </dgm:pt>
    <dgm:pt modelId="{B901ABCA-0578-447D-B1FA-6D3C0E28A3AE}" type="sibTrans" cxnId="{2A263696-D19B-4635-8F89-E25E775AB70D}">
      <dgm:prSet/>
      <dgm:spPr/>
      <dgm:t>
        <a:bodyPr/>
        <a:lstStyle/>
        <a:p>
          <a:endParaRPr lang="en-US"/>
        </a:p>
      </dgm:t>
    </dgm:pt>
    <dgm:pt modelId="{05FAAAFD-18A3-4980-91B3-3B7D3A12DD6D}">
      <dgm:prSet phldrT="[Text]" custT="1"/>
      <dgm:spPr/>
      <dgm:t>
        <a:bodyPr/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transferts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en provenance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d’autres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caisses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dans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lesquels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l’employeur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a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également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cotisé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915D9DB6-FABC-499A-9FCC-80EA5A9F222F}" type="parTrans" cxnId="{CCFF8DD8-1BE0-4DBC-A416-3A5D074E5CD9}">
      <dgm:prSet/>
      <dgm:spPr/>
      <dgm:t>
        <a:bodyPr/>
        <a:lstStyle/>
        <a:p>
          <a:endParaRPr lang="en-US"/>
        </a:p>
      </dgm:t>
    </dgm:pt>
    <dgm:pt modelId="{0A19B51D-C888-4262-B05A-DF55DD63AB78}" type="sibTrans" cxnId="{CCFF8DD8-1BE0-4DBC-A416-3A5D074E5CD9}">
      <dgm:prSet/>
      <dgm:spPr/>
      <dgm:t>
        <a:bodyPr/>
        <a:lstStyle/>
        <a:p>
          <a:endParaRPr lang="en-US"/>
        </a:p>
      </dgm:t>
    </dgm:pt>
    <dgm:pt modelId="{72EACAE5-7093-4B98-BD03-EAB309A8750B}">
      <dgm:prSet phldrT="[Text]" custT="1"/>
      <dgm:spPr/>
      <dgm:t>
        <a:bodyPr/>
        <a:lstStyle/>
        <a:p>
          <a:r>
            <a:rPr lang="en-GB" sz="3000" noProof="0" dirty="0" err="1"/>
            <a:t>Quand</a:t>
          </a:r>
          <a:r>
            <a:rPr lang="en-GB" sz="3000" noProof="0" dirty="0"/>
            <a:t>?</a:t>
          </a:r>
        </a:p>
      </dgm:t>
    </dgm:pt>
    <dgm:pt modelId="{F959FA7D-2B62-4D0B-A479-5AA876893A05}" type="parTrans" cxnId="{C50837CC-E5BF-4A27-B9D1-D74AAD4A08DB}">
      <dgm:prSet/>
      <dgm:spPr/>
      <dgm:t>
        <a:bodyPr/>
        <a:lstStyle/>
        <a:p>
          <a:endParaRPr lang="en-US"/>
        </a:p>
      </dgm:t>
    </dgm:pt>
    <dgm:pt modelId="{60319531-D42F-4F30-9A5C-42990C3541D2}" type="sibTrans" cxnId="{C50837CC-E5BF-4A27-B9D1-D74AAD4A08DB}">
      <dgm:prSet/>
      <dgm:spPr/>
      <dgm:t>
        <a:bodyPr/>
        <a:lstStyle/>
        <a:p>
          <a:endParaRPr lang="en-US"/>
        </a:p>
      </dgm:t>
    </dgm:pt>
    <dgm:pt modelId="{3DEB4742-A4F5-490D-9A11-447458A98280}">
      <dgm:prSet phldrT="[Text]" custT="1"/>
      <dgm:spPr/>
      <dgm:t>
        <a:bodyPr/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Peut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être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fait à tout moment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durant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contrat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3A35D11B-B6A1-4F77-8F42-BEF4AA1FDC10}" type="parTrans" cxnId="{1E942B15-138F-4C4D-93BD-D7CA9002188A}">
      <dgm:prSet/>
      <dgm:spPr/>
      <dgm:t>
        <a:bodyPr/>
        <a:lstStyle/>
        <a:p>
          <a:endParaRPr lang="en-US"/>
        </a:p>
      </dgm:t>
    </dgm:pt>
    <dgm:pt modelId="{CADA18A3-9E4D-4845-896B-66CB782385F4}" type="sibTrans" cxnId="{1E942B15-138F-4C4D-93BD-D7CA9002188A}">
      <dgm:prSet/>
      <dgm:spPr/>
      <dgm:t>
        <a:bodyPr/>
        <a:lstStyle/>
        <a:p>
          <a:endParaRPr lang="en-US"/>
        </a:p>
      </dgm:t>
    </dgm:pt>
    <dgm:pt modelId="{3C243265-72B9-428E-8936-BE9DF9A71FA2}">
      <dgm:prSet phldrT="[Text]" custT="1"/>
      <dgm:spPr/>
      <dgm:t>
        <a:bodyPr/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transfert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doit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être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reçu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avant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la fin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contrat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09A24BF-61EB-4F26-85B2-BD7C1D63DCE9}" type="parTrans" cxnId="{DAF6C3C6-0522-4C00-9FA0-C4DB65E24C22}">
      <dgm:prSet/>
      <dgm:spPr/>
      <dgm:t>
        <a:bodyPr/>
        <a:lstStyle/>
        <a:p>
          <a:endParaRPr lang="en-US"/>
        </a:p>
      </dgm:t>
    </dgm:pt>
    <dgm:pt modelId="{CC00A240-B88E-4A9A-BF79-1B03884B892A}" type="sibTrans" cxnId="{DAF6C3C6-0522-4C00-9FA0-C4DB65E24C22}">
      <dgm:prSet/>
      <dgm:spPr/>
      <dgm:t>
        <a:bodyPr/>
        <a:lstStyle/>
        <a:p>
          <a:endParaRPr lang="en-US"/>
        </a:p>
      </dgm:t>
    </dgm:pt>
    <dgm:pt modelId="{D518BDD7-0979-4D7D-8B94-92624AC481FD}">
      <dgm:prSet phldrT="[Text]" custT="1"/>
      <dgm:spPr/>
      <dgm:t>
        <a:bodyPr/>
        <a:lstStyle/>
        <a:p>
          <a:pPr algn="l"/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Avoir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le droit à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une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pension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retraite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si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au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moins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5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années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service)</a:t>
          </a:r>
        </a:p>
      </dgm:t>
    </dgm:pt>
    <dgm:pt modelId="{EBBFFDE0-BDD8-4E1B-9AB0-042810884E9C}" type="parTrans" cxnId="{2CE9B3CD-065D-48D8-AB39-0D55DE7AC2DE}">
      <dgm:prSet/>
      <dgm:spPr/>
      <dgm:t>
        <a:bodyPr/>
        <a:lstStyle/>
        <a:p>
          <a:endParaRPr lang="en-US"/>
        </a:p>
      </dgm:t>
    </dgm:pt>
    <dgm:pt modelId="{8005C1F7-8F16-4BD5-9724-E335A0520DF4}" type="sibTrans" cxnId="{2CE9B3CD-065D-48D8-AB39-0D55DE7AC2DE}">
      <dgm:prSet/>
      <dgm:spPr/>
      <dgm:t>
        <a:bodyPr/>
        <a:lstStyle/>
        <a:p>
          <a:endParaRPr lang="en-US"/>
        </a:p>
      </dgm:t>
    </dgm:pt>
    <dgm:pt modelId="{178B507C-C0B9-4831-BB83-1D309A14D995}">
      <dgm:prSet custT="1"/>
      <dgm:spPr/>
      <dgm:t>
        <a:bodyPr/>
        <a:lstStyle/>
        <a:p>
          <a:r>
            <a:rPr lang="fr-CH" sz="3000" dirty="0"/>
            <a:t>Calcul?</a:t>
          </a:r>
          <a:endParaRPr lang="en-GB" sz="3000" dirty="0"/>
        </a:p>
      </dgm:t>
    </dgm:pt>
    <dgm:pt modelId="{E779BB59-E52F-40B1-94C0-DC127ECCC3D9}" type="parTrans" cxnId="{750FE499-A0BA-484F-AB02-2AE57D316877}">
      <dgm:prSet/>
      <dgm:spPr/>
      <dgm:t>
        <a:bodyPr/>
        <a:lstStyle/>
        <a:p>
          <a:endParaRPr lang="en-GB"/>
        </a:p>
      </dgm:t>
    </dgm:pt>
    <dgm:pt modelId="{93EE3D72-D283-4CE4-B374-E36C00793199}" type="sibTrans" cxnId="{750FE499-A0BA-484F-AB02-2AE57D316877}">
      <dgm:prSet/>
      <dgm:spPr/>
      <dgm:t>
        <a:bodyPr/>
        <a:lstStyle/>
        <a:p>
          <a:endParaRPr lang="en-GB"/>
        </a:p>
      </dgm:t>
    </dgm:pt>
    <dgm:pt modelId="{85202B69-6A15-4375-8117-C49B556474A9}">
      <dgm:prSet custT="1"/>
      <dgm:spPr/>
      <dgm:t>
        <a:bodyPr/>
        <a:lstStyle/>
        <a:p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Salaire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référence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à la date de la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demande</a:t>
          </a:r>
          <a:endParaRPr lang="en-GB" sz="1700" kern="120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E1482B8C-7F58-4857-9DD2-637F894069A9}" type="parTrans" cxnId="{02DCA768-18B6-4721-B2D3-6FBC3122458A}">
      <dgm:prSet/>
      <dgm:spPr/>
      <dgm:t>
        <a:bodyPr/>
        <a:lstStyle/>
        <a:p>
          <a:endParaRPr lang="en-GB"/>
        </a:p>
      </dgm:t>
    </dgm:pt>
    <dgm:pt modelId="{5B04AB88-13B3-42DC-BBD5-3D32D63F32DF}" type="sibTrans" cxnId="{02DCA768-18B6-4721-B2D3-6FBC3122458A}">
      <dgm:prSet/>
      <dgm:spPr/>
      <dgm:t>
        <a:bodyPr/>
        <a:lstStyle/>
        <a:p>
          <a:endParaRPr lang="en-GB"/>
        </a:p>
      </dgm:t>
    </dgm:pt>
    <dgm:pt modelId="{B5B2F1A9-2B79-43B6-AB49-5D83D257423F}">
      <dgm:prSet custT="1"/>
      <dgm:spPr/>
      <dgm:t>
        <a:bodyPr/>
        <a:lstStyle/>
        <a:p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taux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pour les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transferts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dépendent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âge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à la date de la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demande</a:t>
          </a:r>
          <a:endParaRPr lang="en-GB" sz="1700" kern="120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DF2A6EE-E8E5-43FC-ABF2-283AE6F9125B}" type="parTrans" cxnId="{CC1D1380-01BA-4BD2-9D6B-C7A4AFCE9AB2}">
      <dgm:prSet/>
      <dgm:spPr/>
      <dgm:t>
        <a:bodyPr/>
        <a:lstStyle/>
        <a:p>
          <a:endParaRPr lang="en-GB"/>
        </a:p>
      </dgm:t>
    </dgm:pt>
    <dgm:pt modelId="{EA91A63D-E572-49E5-87BC-6FFFA112C709}" type="sibTrans" cxnId="{CC1D1380-01BA-4BD2-9D6B-C7A4AFCE9AB2}">
      <dgm:prSet/>
      <dgm:spPr/>
      <dgm:t>
        <a:bodyPr/>
        <a:lstStyle/>
        <a:p>
          <a:endParaRPr lang="en-GB"/>
        </a:p>
      </dgm:t>
    </dgm:pt>
    <dgm:pt modelId="{65712E53-6C68-49A4-A2FA-E68FAC179757}" type="pres">
      <dgm:prSet presAssocID="{A4945C7D-DDEE-4761-92BD-1C769389A822}" presName="Name0" presStyleCnt="0">
        <dgm:presLayoutVars>
          <dgm:dir/>
          <dgm:animLvl val="lvl"/>
          <dgm:resizeHandles val="exact"/>
        </dgm:presLayoutVars>
      </dgm:prSet>
      <dgm:spPr/>
    </dgm:pt>
    <dgm:pt modelId="{F797C866-E2AC-4220-8FC3-761ECB31F6F0}" type="pres">
      <dgm:prSet presAssocID="{26F14825-F2DC-417E-BA9E-7598CEC6B67A}" presName="composite" presStyleCnt="0"/>
      <dgm:spPr/>
    </dgm:pt>
    <dgm:pt modelId="{BB5E8229-EBF9-4852-9549-26478D365895}" type="pres">
      <dgm:prSet presAssocID="{26F14825-F2DC-417E-BA9E-7598CEC6B67A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A04EC47E-4C44-4D06-B7A4-5342259C332B}" type="pres">
      <dgm:prSet presAssocID="{26F14825-F2DC-417E-BA9E-7598CEC6B67A}" presName="desTx" presStyleLbl="alignAccFollowNode1" presStyleIdx="0" presStyleCnt="4">
        <dgm:presLayoutVars>
          <dgm:bulletEnabled val="1"/>
        </dgm:presLayoutVars>
      </dgm:prSet>
      <dgm:spPr/>
    </dgm:pt>
    <dgm:pt modelId="{E1FFD465-AF65-42DB-ABD2-41FAC7A6FEE8}" type="pres">
      <dgm:prSet presAssocID="{044FA3EF-99BA-4138-811D-D99EE6C1DC88}" presName="space" presStyleCnt="0"/>
      <dgm:spPr/>
    </dgm:pt>
    <dgm:pt modelId="{64212AE7-A014-43BB-8C8C-4AB2AFDE333B}" type="pres">
      <dgm:prSet presAssocID="{D23D38E3-E35B-4E6F-B383-6092C94DFA5B}" presName="composite" presStyleCnt="0"/>
      <dgm:spPr/>
    </dgm:pt>
    <dgm:pt modelId="{84D80CD7-197C-466E-A38A-9927B23F7925}" type="pres">
      <dgm:prSet presAssocID="{D23D38E3-E35B-4E6F-B383-6092C94DFA5B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F028EC18-59CE-4535-9978-47680AF9B639}" type="pres">
      <dgm:prSet presAssocID="{D23D38E3-E35B-4E6F-B383-6092C94DFA5B}" presName="desTx" presStyleLbl="alignAccFollowNode1" presStyleIdx="1" presStyleCnt="4">
        <dgm:presLayoutVars>
          <dgm:bulletEnabled val="1"/>
        </dgm:presLayoutVars>
      </dgm:prSet>
      <dgm:spPr/>
    </dgm:pt>
    <dgm:pt modelId="{1E661880-5132-4CBA-9051-AD2CCAF9D711}" type="pres">
      <dgm:prSet presAssocID="{B901ABCA-0578-447D-B1FA-6D3C0E28A3AE}" presName="space" presStyleCnt="0"/>
      <dgm:spPr/>
    </dgm:pt>
    <dgm:pt modelId="{A1CF6F28-1C5A-4C70-B84D-862CE30692B6}" type="pres">
      <dgm:prSet presAssocID="{72EACAE5-7093-4B98-BD03-EAB309A8750B}" presName="composite" presStyleCnt="0"/>
      <dgm:spPr/>
    </dgm:pt>
    <dgm:pt modelId="{03C11F54-3D21-411A-A56B-FA31575ADAD4}" type="pres">
      <dgm:prSet presAssocID="{72EACAE5-7093-4B98-BD03-EAB309A8750B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7C549C5B-1CCC-4FB4-B134-CE9398BA2403}" type="pres">
      <dgm:prSet presAssocID="{72EACAE5-7093-4B98-BD03-EAB309A8750B}" presName="desTx" presStyleLbl="alignAccFollowNode1" presStyleIdx="2" presStyleCnt="4">
        <dgm:presLayoutVars>
          <dgm:bulletEnabled val="1"/>
        </dgm:presLayoutVars>
      </dgm:prSet>
      <dgm:spPr/>
    </dgm:pt>
    <dgm:pt modelId="{001ED1F6-3E66-46F0-A54A-44F4D16B77CF}" type="pres">
      <dgm:prSet presAssocID="{60319531-D42F-4F30-9A5C-42990C3541D2}" presName="space" presStyleCnt="0"/>
      <dgm:spPr/>
    </dgm:pt>
    <dgm:pt modelId="{F7DBFF08-A366-456E-A986-1FF371753518}" type="pres">
      <dgm:prSet presAssocID="{178B507C-C0B9-4831-BB83-1D309A14D995}" presName="composite" presStyleCnt="0"/>
      <dgm:spPr/>
    </dgm:pt>
    <dgm:pt modelId="{3E99F6A9-62D6-4F44-880B-BF7C71D84B12}" type="pres">
      <dgm:prSet presAssocID="{178B507C-C0B9-4831-BB83-1D309A14D995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46BD8020-4A3E-4C81-B8BD-CC6B239E32D3}" type="pres">
      <dgm:prSet presAssocID="{178B507C-C0B9-4831-BB83-1D309A14D995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1E942B15-138F-4C4D-93BD-D7CA9002188A}" srcId="{72EACAE5-7093-4B98-BD03-EAB309A8750B}" destId="{3DEB4742-A4F5-490D-9A11-447458A98280}" srcOrd="0" destOrd="0" parTransId="{3A35D11B-B6A1-4F77-8F42-BEF4AA1FDC10}" sibTransId="{CADA18A3-9E4D-4845-896B-66CB782385F4}"/>
    <dgm:cxn modelId="{3AA52524-E729-4888-9E13-CD1028D95BD8}" type="presOf" srcId="{D518BDD7-0979-4D7D-8B94-92624AC481FD}" destId="{A04EC47E-4C44-4D06-B7A4-5342259C332B}" srcOrd="0" destOrd="2" presId="urn:microsoft.com/office/officeart/2005/8/layout/hList1"/>
    <dgm:cxn modelId="{80DC3424-98F2-41A9-9939-409966153CCE}" type="presOf" srcId="{3C243265-72B9-428E-8936-BE9DF9A71FA2}" destId="{7C549C5B-1CCC-4FB4-B134-CE9398BA2403}" srcOrd="0" destOrd="1" presId="urn:microsoft.com/office/officeart/2005/8/layout/hList1"/>
    <dgm:cxn modelId="{0AE14F37-E015-4DB1-8C3E-266BED4B649A}" type="presOf" srcId="{178B507C-C0B9-4831-BB83-1D309A14D995}" destId="{3E99F6A9-62D6-4F44-880B-BF7C71D84B12}" srcOrd="0" destOrd="0" presId="urn:microsoft.com/office/officeart/2005/8/layout/hList1"/>
    <dgm:cxn modelId="{49302363-9F0E-48DE-9F1F-6E4FCE57CEDC}" type="presOf" srcId="{72EACAE5-7093-4B98-BD03-EAB309A8750B}" destId="{03C11F54-3D21-411A-A56B-FA31575ADAD4}" srcOrd="0" destOrd="0" presId="urn:microsoft.com/office/officeart/2005/8/layout/hList1"/>
    <dgm:cxn modelId="{02DCA768-18B6-4721-B2D3-6FBC3122458A}" srcId="{178B507C-C0B9-4831-BB83-1D309A14D995}" destId="{85202B69-6A15-4375-8117-C49B556474A9}" srcOrd="0" destOrd="0" parTransId="{E1482B8C-7F58-4857-9DD2-637F894069A9}" sibTransId="{5B04AB88-13B3-42DC-BBD5-3D32D63F32DF}"/>
    <dgm:cxn modelId="{CC1D1380-01BA-4BD2-9D6B-C7A4AFCE9AB2}" srcId="{178B507C-C0B9-4831-BB83-1D309A14D995}" destId="{B5B2F1A9-2B79-43B6-AB49-5D83D257423F}" srcOrd="1" destOrd="0" parTransId="{5DF2A6EE-E8E5-43FC-ABF2-283AE6F9125B}" sibTransId="{EA91A63D-E572-49E5-87BC-6FFFA112C709}"/>
    <dgm:cxn modelId="{6685318F-5FEE-4CED-BBC6-C28A4ED928D7}" srcId="{26F14825-F2DC-417E-BA9E-7598CEC6B67A}" destId="{C95DA31F-CF23-4611-854F-BC0EC69A07CD}" srcOrd="0" destOrd="0" parTransId="{59D19404-13B4-4C88-921C-D5F194C0FACF}" sibTransId="{1B6AC662-8EBA-4DB9-B1C9-CF7EF3A1FDBA}"/>
    <dgm:cxn modelId="{2A263696-D19B-4635-8F89-E25E775AB70D}" srcId="{A4945C7D-DDEE-4761-92BD-1C769389A822}" destId="{D23D38E3-E35B-4E6F-B383-6092C94DFA5B}" srcOrd="1" destOrd="0" parTransId="{CE248C97-E152-4AF1-9D11-DB5084657317}" sibTransId="{B901ABCA-0578-447D-B1FA-6D3C0E28A3AE}"/>
    <dgm:cxn modelId="{750FE499-A0BA-484F-AB02-2AE57D316877}" srcId="{A4945C7D-DDEE-4761-92BD-1C769389A822}" destId="{178B507C-C0B9-4831-BB83-1D309A14D995}" srcOrd="3" destOrd="0" parTransId="{E779BB59-E52F-40B1-94C0-DC127ECCC3D9}" sibTransId="{93EE3D72-D283-4CE4-B374-E36C00793199}"/>
    <dgm:cxn modelId="{B6709EAB-8186-48A5-9297-4E02011841B4}" type="presOf" srcId="{A4945C7D-DDEE-4761-92BD-1C769389A822}" destId="{65712E53-6C68-49A4-A2FA-E68FAC179757}" srcOrd="0" destOrd="0" presId="urn:microsoft.com/office/officeart/2005/8/layout/hList1"/>
    <dgm:cxn modelId="{D65E41B1-4E73-40B2-9093-47A109D62D52}" type="presOf" srcId="{05FAAAFD-18A3-4980-91B3-3B7D3A12DD6D}" destId="{F028EC18-59CE-4535-9978-47680AF9B639}" srcOrd="0" destOrd="0" presId="urn:microsoft.com/office/officeart/2005/8/layout/hList1"/>
    <dgm:cxn modelId="{885235B6-34D1-4657-BEE8-3722DF12D99A}" type="presOf" srcId="{D23D38E3-E35B-4E6F-B383-6092C94DFA5B}" destId="{84D80CD7-197C-466E-A38A-9927B23F7925}" srcOrd="0" destOrd="0" presId="urn:microsoft.com/office/officeart/2005/8/layout/hList1"/>
    <dgm:cxn modelId="{C35E8DC1-3B32-42D0-B3AF-0FAE0287009C}" srcId="{26F14825-F2DC-417E-BA9E-7598CEC6B67A}" destId="{41F02B79-0DD6-4357-8313-C71B84FE470E}" srcOrd="1" destOrd="0" parTransId="{94EDC4D3-C49A-41C9-959A-9B7C852DBC5A}" sibTransId="{2F13F316-A789-48EE-AD7D-D8901601D264}"/>
    <dgm:cxn modelId="{DAF6C3C6-0522-4C00-9FA0-C4DB65E24C22}" srcId="{72EACAE5-7093-4B98-BD03-EAB309A8750B}" destId="{3C243265-72B9-428E-8936-BE9DF9A71FA2}" srcOrd="1" destOrd="0" parTransId="{C09A24BF-61EB-4F26-85B2-BD7C1D63DCE9}" sibTransId="{CC00A240-B88E-4A9A-BF79-1B03884B892A}"/>
    <dgm:cxn modelId="{F306D0C8-55E8-4277-97BB-D60ECF659561}" type="presOf" srcId="{C95DA31F-CF23-4611-854F-BC0EC69A07CD}" destId="{A04EC47E-4C44-4D06-B7A4-5342259C332B}" srcOrd="0" destOrd="0" presId="urn:microsoft.com/office/officeart/2005/8/layout/hList1"/>
    <dgm:cxn modelId="{3DE02BC9-2DBB-4871-94E0-9ABA3458026F}" type="presOf" srcId="{B5B2F1A9-2B79-43B6-AB49-5D83D257423F}" destId="{46BD8020-4A3E-4C81-B8BD-CC6B239E32D3}" srcOrd="0" destOrd="1" presId="urn:microsoft.com/office/officeart/2005/8/layout/hList1"/>
    <dgm:cxn modelId="{C50837CC-E5BF-4A27-B9D1-D74AAD4A08DB}" srcId="{A4945C7D-DDEE-4761-92BD-1C769389A822}" destId="{72EACAE5-7093-4B98-BD03-EAB309A8750B}" srcOrd="2" destOrd="0" parTransId="{F959FA7D-2B62-4D0B-A479-5AA876893A05}" sibTransId="{60319531-D42F-4F30-9A5C-42990C3541D2}"/>
    <dgm:cxn modelId="{2CE9B3CD-065D-48D8-AB39-0D55DE7AC2DE}" srcId="{26F14825-F2DC-417E-BA9E-7598CEC6B67A}" destId="{D518BDD7-0979-4D7D-8B94-92624AC481FD}" srcOrd="2" destOrd="0" parTransId="{EBBFFDE0-BDD8-4E1B-9AB0-042810884E9C}" sibTransId="{8005C1F7-8F16-4BD5-9724-E335A0520DF4}"/>
    <dgm:cxn modelId="{CCFF8DD8-1BE0-4DBC-A416-3A5D074E5CD9}" srcId="{D23D38E3-E35B-4E6F-B383-6092C94DFA5B}" destId="{05FAAAFD-18A3-4980-91B3-3B7D3A12DD6D}" srcOrd="0" destOrd="0" parTransId="{915D9DB6-FABC-499A-9FCC-80EA5A9F222F}" sibTransId="{0A19B51D-C888-4262-B05A-DF55DD63AB78}"/>
    <dgm:cxn modelId="{53DC2CE6-FE6C-4A0B-8903-A6190301C094}" type="presOf" srcId="{26F14825-F2DC-417E-BA9E-7598CEC6B67A}" destId="{BB5E8229-EBF9-4852-9549-26478D365895}" srcOrd="0" destOrd="0" presId="urn:microsoft.com/office/officeart/2005/8/layout/hList1"/>
    <dgm:cxn modelId="{4A2D23E7-C840-443D-B332-0115F2E324E9}" type="presOf" srcId="{41F02B79-0DD6-4357-8313-C71B84FE470E}" destId="{A04EC47E-4C44-4D06-B7A4-5342259C332B}" srcOrd="0" destOrd="1" presId="urn:microsoft.com/office/officeart/2005/8/layout/hList1"/>
    <dgm:cxn modelId="{55EF3EF8-FF8D-4213-B5EB-74B09811B9AA}" type="presOf" srcId="{3DEB4742-A4F5-490D-9A11-447458A98280}" destId="{7C549C5B-1CCC-4FB4-B134-CE9398BA2403}" srcOrd="0" destOrd="0" presId="urn:microsoft.com/office/officeart/2005/8/layout/hList1"/>
    <dgm:cxn modelId="{A9E766FD-A8E9-4F0B-8C33-1ABB3F864ACD}" type="presOf" srcId="{85202B69-6A15-4375-8117-C49B556474A9}" destId="{46BD8020-4A3E-4C81-B8BD-CC6B239E32D3}" srcOrd="0" destOrd="0" presId="urn:microsoft.com/office/officeart/2005/8/layout/hList1"/>
    <dgm:cxn modelId="{1DF1E6FF-E104-4701-8B77-0EC520D1C345}" srcId="{A4945C7D-DDEE-4761-92BD-1C769389A822}" destId="{26F14825-F2DC-417E-BA9E-7598CEC6B67A}" srcOrd="0" destOrd="0" parTransId="{ED3C8F78-99E5-4FBE-B2E3-45E503480CFD}" sibTransId="{044FA3EF-99BA-4138-811D-D99EE6C1DC88}"/>
    <dgm:cxn modelId="{D00E4762-3163-40BE-B84F-EF5442E26E30}" type="presParOf" srcId="{65712E53-6C68-49A4-A2FA-E68FAC179757}" destId="{F797C866-E2AC-4220-8FC3-761ECB31F6F0}" srcOrd="0" destOrd="0" presId="urn:microsoft.com/office/officeart/2005/8/layout/hList1"/>
    <dgm:cxn modelId="{8D629B78-E8D1-4F8E-AFAA-405EE4375230}" type="presParOf" srcId="{F797C866-E2AC-4220-8FC3-761ECB31F6F0}" destId="{BB5E8229-EBF9-4852-9549-26478D365895}" srcOrd="0" destOrd="0" presId="urn:microsoft.com/office/officeart/2005/8/layout/hList1"/>
    <dgm:cxn modelId="{20A1B580-1E87-4A48-8C67-672BE4DD4EF7}" type="presParOf" srcId="{F797C866-E2AC-4220-8FC3-761ECB31F6F0}" destId="{A04EC47E-4C44-4D06-B7A4-5342259C332B}" srcOrd="1" destOrd="0" presId="urn:microsoft.com/office/officeart/2005/8/layout/hList1"/>
    <dgm:cxn modelId="{DFDD8E48-567D-4DE2-90AB-E5B8A7018FDF}" type="presParOf" srcId="{65712E53-6C68-49A4-A2FA-E68FAC179757}" destId="{E1FFD465-AF65-42DB-ABD2-41FAC7A6FEE8}" srcOrd="1" destOrd="0" presId="urn:microsoft.com/office/officeart/2005/8/layout/hList1"/>
    <dgm:cxn modelId="{DA7FDCED-4761-4C43-B160-D8A35097F95C}" type="presParOf" srcId="{65712E53-6C68-49A4-A2FA-E68FAC179757}" destId="{64212AE7-A014-43BB-8C8C-4AB2AFDE333B}" srcOrd="2" destOrd="0" presId="urn:microsoft.com/office/officeart/2005/8/layout/hList1"/>
    <dgm:cxn modelId="{C7DD0C42-2F61-4AE8-9C9C-0F3BA98D9A10}" type="presParOf" srcId="{64212AE7-A014-43BB-8C8C-4AB2AFDE333B}" destId="{84D80CD7-197C-466E-A38A-9927B23F7925}" srcOrd="0" destOrd="0" presId="urn:microsoft.com/office/officeart/2005/8/layout/hList1"/>
    <dgm:cxn modelId="{6549CB8A-BD35-49A9-94A8-080EAC20B707}" type="presParOf" srcId="{64212AE7-A014-43BB-8C8C-4AB2AFDE333B}" destId="{F028EC18-59CE-4535-9978-47680AF9B639}" srcOrd="1" destOrd="0" presId="urn:microsoft.com/office/officeart/2005/8/layout/hList1"/>
    <dgm:cxn modelId="{08AB25E0-8668-40A1-B087-468A185C772C}" type="presParOf" srcId="{65712E53-6C68-49A4-A2FA-E68FAC179757}" destId="{1E661880-5132-4CBA-9051-AD2CCAF9D711}" srcOrd="3" destOrd="0" presId="urn:microsoft.com/office/officeart/2005/8/layout/hList1"/>
    <dgm:cxn modelId="{3F4C6EF6-3EF8-483C-A097-0EE9ADFD417C}" type="presParOf" srcId="{65712E53-6C68-49A4-A2FA-E68FAC179757}" destId="{A1CF6F28-1C5A-4C70-B84D-862CE30692B6}" srcOrd="4" destOrd="0" presId="urn:microsoft.com/office/officeart/2005/8/layout/hList1"/>
    <dgm:cxn modelId="{E73285E9-3E08-416D-A3BB-5E2411F9953A}" type="presParOf" srcId="{A1CF6F28-1C5A-4C70-B84D-862CE30692B6}" destId="{03C11F54-3D21-411A-A56B-FA31575ADAD4}" srcOrd="0" destOrd="0" presId="urn:microsoft.com/office/officeart/2005/8/layout/hList1"/>
    <dgm:cxn modelId="{360F2119-A5BC-4AD3-9F0B-7027F35FEBA9}" type="presParOf" srcId="{A1CF6F28-1C5A-4C70-B84D-862CE30692B6}" destId="{7C549C5B-1CCC-4FB4-B134-CE9398BA2403}" srcOrd="1" destOrd="0" presId="urn:microsoft.com/office/officeart/2005/8/layout/hList1"/>
    <dgm:cxn modelId="{152ABF60-E69A-4441-8AB9-CBC0D283941C}" type="presParOf" srcId="{65712E53-6C68-49A4-A2FA-E68FAC179757}" destId="{001ED1F6-3E66-46F0-A54A-44F4D16B77CF}" srcOrd="5" destOrd="0" presId="urn:microsoft.com/office/officeart/2005/8/layout/hList1"/>
    <dgm:cxn modelId="{C3280BF9-6BC4-40D8-9A34-84582A754AE1}" type="presParOf" srcId="{65712E53-6C68-49A4-A2FA-E68FAC179757}" destId="{F7DBFF08-A366-456E-A986-1FF371753518}" srcOrd="6" destOrd="0" presId="urn:microsoft.com/office/officeart/2005/8/layout/hList1"/>
    <dgm:cxn modelId="{F4C079CF-E6E4-4680-A856-02082A48FB1F}" type="presParOf" srcId="{F7DBFF08-A366-456E-A986-1FF371753518}" destId="{3E99F6A9-62D6-4F44-880B-BF7C71D84B12}" srcOrd="0" destOrd="0" presId="urn:microsoft.com/office/officeart/2005/8/layout/hList1"/>
    <dgm:cxn modelId="{509C8A2D-AF44-4691-AD35-78D08EA4A6F5}" type="presParOf" srcId="{F7DBFF08-A366-456E-A986-1FF371753518}" destId="{46BD8020-4A3E-4C81-B8BD-CC6B239E32D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4945C7D-DDEE-4761-92BD-1C769389A822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6F14825-F2DC-417E-BA9E-7598CEC6B67A}">
      <dgm:prSet phldrT="[Text]"/>
      <dgm:spPr/>
      <dgm:t>
        <a:bodyPr/>
        <a:lstStyle/>
        <a:p>
          <a:r>
            <a:rPr lang="en-US" dirty="0"/>
            <a:t>Valeur de </a:t>
          </a:r>
          <a:r>
            <a:rPr lang="en-US" dirty="0" err="1"/>
            <a:t>transfert</a:t>
          </a:r>
          <a:endParaRPr lang="en-US" dirty="0"/>
        </a:p>
      </dgm:t>
    </dgm:pt>
    <dgm:pt modelId="{ED3C8F78-99E5-4FBE-B2E3-45E503480CFD}" type="parTrans" cxnId="{1DF1E6FF-E104-4701-8B77-0EC520D1C345}">
      <dgm:prSet/>
      <dgm:spPr/>
      <dgm:t>
        <a:bodyPr/>
        <a:lstStyle/>
        <a:p>
          <a:endParaRPr lang="en-US"/>
        </a:p>
      </dgm:t>
    </dgm:pt>
    <dgm:pt modelId="{044FA3EF-99BA-4138-811D-D99EE6C1DC88}" type="sibTrans" cxnId="{1DF1E6FF-E104-4701-8B77-0EC520D1C345}">
      <dgm:prSet/>
      <dgm:spPr/>
      <dgm:t>
        <a:bodyPr/>
        <a:lstStyle/>
        <a:p>
          <a:endParaRPr lang="en-US"/>
        </a:p>
      </dgm:t>
    </dgm:pt>
    <dgm:pt modelId="{C95DA31F-CF23-4611-854F-BC0EC69A07CD}">
      <dgm:prSet phldrT="[Text]" custT="1"/>
      <dgm:spPr/>
      <dgm:t>
        <a:bodyPr/>
        <a:lstStyle/>
        <a:p>
          <a:pPr algn="l"/>
          <a:r>
            <a:rPr lang="en-GB" sz="2100" noProof="0" dirty="0" err="1"/>
            <a:t>Obligatoire</a:t>
          </a:r>
          <a:r>
            <a:rPr lang="en-GB" sz="2100" noProof="0" dirty="0"/>
            <a:t> </a:t>
          </a:r>
          <a:r>
            <a:rPr lang="en-GB" sz="2100" noProof="0" dirty="0" err="1"/>
            <a:t>si</a:t>
          </a:r>
          <a:r>
            <a:rPr lang="en-GB" sz="2100" noProof="0" dirty="0"/>
            <a:t> </a:t>
          </a:r>
          <a:r>
            <a:rPr lang="en-GB" sz="2100" noProof="0" dirty="0" err="1"/>
            <a:t>moins</a:t>
          </a:r>
          <a:r>
            <a:rPr lang="en-GB" sz="2100" noProof="0" dirty="0"/>
            <a:t> de 5 </a:t>
          </a:r>
          <a:r>
            <a:rPr lang="en-GB" sz="2100" noProof="0" dirty="0" err="1"/>
            <a:t>années</a:t>
          </a:r>
          <a:r>
            <a:rPr lang="en-GB" sz="2100" noProof="0" dirty="0"/>
            <a:t> de service</a:t>
          </a:r>
        </a:p>
      </dgm:t>
    </dgm:pt>
    <dgm:pt modelId="{59D19404-13B4-4C88-921C-D5F194C0FACF}" type="parTrans" cxnId="{6685318F-5FEE-4CED-BBC6-C28A4ED928D7}">
      <dgm:prSet/>
      <dgm:spPr/>
      <dgm:t>
        <a:bodyPr/>
        <a:lstStyle/>
        <a:p>
          <a:endParaRPr lang="en-US"/>
        </a:p>
      </dgm:t>
    </dgm:pt>
    <dgm:pt modelId="{1B6AC662-8EBA-4DB9-B1C9-CF7EF3A1FDBA}" type="sibTrans" cxnId="{6685318F-5FEE-4CED-BBC6-C28A4ED928D7}">
      <dgm:prSet/>
      <dgm:spPr/>
      <dgm:t>
        <a:bodyPr/>
        <a:lstStyle/>
        <a:p>
          <a:endParaRPr lang="en-US"/>
        </a:p>
      </dgm:t>
    </dgm:pt>
    <dgm:pt modelId="{D23D38E3-E35B-4E6F-B383-6092C94DFA5B}">
      <dgm:prSet phldrT="[Text]"/>
      <dgm:spPr/>
      <dgm:t>
        <a:bodyPr/>
        <a:lstStyle/>
        <a:p>
          <a:r>
            <a:rPr lang="fr-CH" noProof="0" dirty="0"/>
            <a:t>Pension de retraite différée</a:t>
          </a:r>
          <a:endParaRPr lang="en-GB" noProof="0" dirty="0"/>
        </a:p>
      </dgm:t>
    </dgm:pt>
    <dgm:pt modelId="{CE248C97-E152-4AF1-9D11-DB5084657317}" type="parTrans" cxnId="{2A263696-D19B-4635-8F89-E25E775AB70D}">
      <dgm:prSet/>
      <dgm:spPr/>
      <dgm:t>
        <a:bodyPr/>
        <a:lstStyle/>
        <a:p>
          <a:endParaRPr lang="en-US"/>
        </a:p>
      </dgm:t>
    </dgm:pt>
    <dgm:pt modelId="{B901ABCA-0578-447D-B1FA-6D3C0E28A3AE}" type="sibTrans" cxnId="{2A263696-D19B-4635-8F89-E25E775AB70D}">
      <dgm:prSet/>
      <dgm:spPr/>
      <dgm:t>
        <a:bodyPr/>
        <a:lstStyle/>
        <a:p>
          <a:endParaRPr lang="en-US"/>
        </a:p>
      </dgm:t>
    </dgm:pt>
    <dgm:pt modelId="{05FAAAFD-18A3-4980-91B3-3B7D3A12DD6D}">
      <dgm:prSet phldrT="[Text]" custT="1"/>
      <dgm:spPr/>
      <dgm:t>
        <a:bodyPr/>
        <a:lstStyle/>
        <a:p>
          <a:r>
            <a:rPr lang="en-GB" sz="2100" noProof="0" dirty="0"/>
            <a:t>Au </a:t>
          </a:r>
          <a:r>
            <a:rPr lang="en-GB" sz="2100" noProof="0" dirty="0" err="1"/>
            <a:t>moins</a:t>
          </a:r>
          <a:r>
            <a:rPr lang="en-GB" sz="2100" noProof="0" dirty="0"/>
            <a:t> 5 </a:t>
          </a:r>
          <a:r>
            <a:rPr lang="en-GB" sz="2100" noProof="0" dirty="0" err="1"/>
            <a:t>années</a:t>
          </a:r>
          <a:r>
            <a:rPr lang="en-GB" sz="2100" noProof="0" dirty="0"/>
            <a:t> de service</a:t>
          </a:r>
        </a:p>
      </dgm:t>
    </dgm:pt>
    <dgm:pt modelId="{915D9DB6-FABC-499A-9FCC-80EA5A9F222F}" type="parTrans" cxnId="{CCFF8DD8-1BE0-4DBC-A416-3A5D074E5CD9}">
      <dgm:prSet/>
      <dgm:spPr/>
      <dgm:t>
        <a:bodyPr/>
        <a:lstStyle/>
        <a:p>
          <a:endParaRPr lang="en-US"/>
        </a:p>
      </dgm:t>
    </dgm:pt>
    <dgm:pt modelId="{0A19B51D-C888-4262-B05A-DF55DD63AB78}" type="sibTrans" cxnId="{CCFF8DD8-1BE0-4DBC-A416-3A5D074E5CD9}">
      <dgm:prSet/>
      <dgm:spPr/>
      <dgm:t>
        <a:bodyPr/>
        <a:lstStyle/>
        <a:p>
          <a:endParaRPr lang="en-US"/>
        </a:p>
      </dgm:t>
    </dgm:pt>
    <dgm:pt modelId="{72EACAE5-7093-4B98-BD03-EAB309A8750B}">
      <dgm:prSet phldrT="[Text]"/>
      <dgm:spPr/>
      <dgm:t>
        <a:bodyPr/>
        <a:lstStyle/>
        <a:p>
          <a:r>
            <a:rPr lang="fr-CH" noProof="0" dirty="0"/>
            <a:t>Report de la décision</a:t>
          </a:r>
          <a:endParaRPr lang="en-GB" noProof="0" dirty="0"/>
        </a:p>
      </dgm:t>
    </dgm:pt>
    <dgm:pt modelId="{F959FA7D-2B62-4D0B-A479-5AA876893A05}" type="parTrans" cxnId="{C50837CC-E5BF-4A27-B9D1-D74AAD4A08DB}">
      <dgm:prSet/>
      <dgm:spPr/>
      <dgm:t>
        <a:bodyPr/>
        <a:lstStyle/>
        <a:p>
          <a:endParaRPr lang="en-US"/>
        </a:p>
      </dgm:t>
    </dgm:pt>
    <dgm:pt modelId="{60319531-D42F-4F30-9A5C-42990C3541D2}" type="sibTrans" cxnId="{C50837CC-E5BF-4A27-B9D1-D74AAD4A08DB}">
      <dgm:prSet/>
      <dgm:spPr/>
      <dgm:t>
        <a:bodyPr/>
        <a:lstStyle/>
        <a:p>
          <a:endParaRPr lang="en-US"/>
        </a:p>
      </dgm:t>
    </dgm:pt>
    <dgm:pt modelId="{3DEB4742-A4F5-490D-9A11-447458A98280}">
      <dgm:prSet phldrT="[Text]" custT="1"/>
      <dgm:spPr/>
      <dgm:t>
        <a:bodyPr/>
        <a:lstStyle/>
        <a:p>
          <a:r>
            <a:rPr lang="en-GB" sz="2100" noProof="0" dirty="0" err="1"/>
            <a:t>Vous</a:t>
          </a:r>
          <a:r>
            <a:rPr lang="en-GB" sz="2100" noProof="0" dirty="0"/>
            <a:t> </a:t>
          </a:r>
          <a:r>
            <a:rPr lang="en-GB" sz="2100" noProof="0" dirty="0" err="1"/>
            <a:t>pouvez</a:t>
          </a:r>
          <a:r>
            <a:rPr lang="en-GB" sz="2100" noProof="0" dirty="0"/>
            <a:t> reporter </a:t>
          </a:r>
          <a:r>
            <a:rPr lang="en-GB" sz="2100" noProof="0" dirty="0" err="1"/>
            <a:t>votre</a:t>
          </a:r>
          <a:r>
            <a:rPr lang="en-GB" sz="2100" noProof="0" dirty="0"/>
            <a:t> decision </a:t>
          </a:r>
          <a:r>
            <a:rPr lang="en-GB" sz="2100" noProof="0" dirty="0" err="1"/>
            <a:t>jusqu’à</a:t>
          </a:r>
          <a:r>
            <a:rPr lang="en-GB" sz="2100" noProof="0" dirty="0"/>
            <a:t> 12 </a:t>
          </a:r>
          <a:r>
            <a:rPr lang="en-GB" sz="2100" noProof="0" dirty="0" err="1"/>
            <a:t>mois</a:t>
          </a:r>
          <a:r>
            <a:rPr lang="en-GB" sz="2100" noProof="0" dirty="0"/>
            <a:t> </a:t>
          </a:r>
          <a:r>
            <a:rPr lang="en-GB" sz="2100" noProof="0" dirty="0" err="1"/>
            <a:t>apres</a:t>
          </a:r>
          <a:r>
            <a:rPr lang="en-GB" sz="2100" noProof="0" dirty="0"/>
            <a:t> </a:t>
          </a:r>
          <a:r>
            <a:rPr lang="en-GB" sz="2100" noProof="0" dirty="0" err="1"/>
            <a:t>votre</a:t>
          </a:r>
          <a:r>
            <a:rPr lang="en-GB" sz="2100" noProof="0" dirty="0"/>
            <a:t> date de fin de </a:t>
          </a:r>
          <a:r>
            <a:rPr lang="en-GB" sz="2100" noProof="0" dirty="0" err="1"/>
            <a:t>contrat</a:t>
          </a:r>
          <a:endParaRPr lang="en-GB" sz="2100" noProof="0" dirty="0"/>
        </a:p>
      </dgm:t>
    </dgm:pt>
    <dgm:pt modelId="{3A35D11B-B6A1-4F77-8F42-BEF4AA1FDC10}" type="parTrans" cxnId="{1E942B15-138F-4C4D-93BD-D7CA9002188A}">
      <dgm:prSet/>
      <dgm:spPr/>
      <dgm:t>
        <a:bodyPr/>
        <a:lstStyle/>
        <a:p>
          <a:endParaRPr lang="en-US"/>
        </a:p>
      </dgm:t>
    </dgm:pt>
    <dgm:pt modelId="{CADA18A3-9E4D-4845-896B-66CB782385F4}" type="sibTrans" cxnId="{1E942B15-138F-4C4D-93BD-D7CA9002188A}">
      <dgm:prSet/>
      <dgm:spPr/>
      <dgm:t>
        <a:bodyPr/>
        <a:lstStyle/>
        <a:p>
          <a:endParaRPr lang="en-US"/>
        </a:p>
      </dgm:t>
    </dgm:pt>
    <dgm:pt modelId="{44F922E9-25EE-4309-87C6-99EA7DEBA84C}">
      <dgm:prSet phldrT="[Text]" custT="1"/>
      <dgm:spPr/>
      <dgm:t>
        <a:bodyPr/>
        <a:lstStyle/>
        <a:p>
          <a:r>
            <a:rPr lang="en-GB" sz="2100" noProof="0" dirty="0" err="1"/>
            <a:t>Possibilité</a:t>
          </a:r>
          <a:r>
            <a:rPr lang="en-GB" sz="2100" noProof="0" dirty="0"/>
            <a:t> de la </a:t>
          </a:r>
          <a:r>
            <a:rPr lang="en-GB" sz="2100" noProof="0" dirty="0" err="1"/>
            <a:t>convertir</a:t>
          </a:r>
          <a:r>
            <a:rPr lang="en-GB" sz="2100" noProof="0" dirty="0"/>
            <a:t> en pension de </a:t>
          </a:r>
          <a:r>
            <a:rPr lang="en-GB" sz="2100" noProof="0" dirty="0" err="1"/>
            <a:t>retraite</a:t>
          </a:r>
          <a:r>
            <a:rPr lang="en-GB" sz="2100" noProof="0" dirty="0"/>
            <a:t> </a:t>
          </a:r>
          <a:r>
            <a:rPr lang="en-GB" sz="2100" noProof="0" dirty="0" err="1"/>
            <a:t>anticipée</a:t>
          </a:r>
          <a:r>
            <a:rPr lang="en-GB" sz="2100" noProof="0" dirty="0"/>
            <a:t> à </a:t>
          </a:r>
          <a:r>
            <a:rPr lang="en-GB" sz="2100" noProof="0" dirty="0" err="1"/>
            <a:t>partir</a:t>
          </a:r>
          <a:r>
            <a:rPr lang="en-GB" sz="2100" noProof="0" dirty="0"/>
            <a:t> de 52 </a:t>
          </a:r>
          <a:r>
            <a:rPr lang="en-GB" sz="2100" noProof="0" dirty="0" err="1"/>
            <a:t>ans</a:t>
          </a:r>
          <a:endParaRPr lang="en-GB" sz="2100" noProof="0" dirty="0"/>
        </a:p>
      </dgm:t>
    </dgm:pt>
    <dgm:pt modelId="{B8308CAF-CE70-430A-A1E0-E9D936BC2947}" type="parTrans" cxnId="{47B7DADC-E595-4D9E-BBB5-DB9A25DD67EB}">
      <dgm:prSet/>
      <dgm:spPr/>
      <dgm:t>
        <a:bodyPr/>
        <a:lstStyle/>
        <a:p>
          <a:endParaRPr lang="en-US"/>
        </a:p>
      </dgm:t>
    </dgm:pt>
    <dgm:pt modelId="{BAAF7210-811A-425B-BF04-FBF18B4FF37C}" type="sibTrans" cxnId="{47B7DADC-E595-4D9E-BBB5-DB9A25DD67EB}">
      <dgm:prSet/>
      <dgm:spPr/>
      <dgm:t>
        <a:bodyPr/>
        <a:lstStyle/>
        <a:p>
          <a:endParaRPr lang="en-US"/>
        </a:p>
      </dgm:t>
    </dgm:pt>
    <dgm:pt modelId="{8628F35F-480F-4FEE-A071-90B707FCB4F3}">
      <dgm:prSet phldrT="[Text]" custT="1"/>
      <dgm:spPr/>
      <dgm:t>
        <a:bodyPr/>
        <a:lstStyle/>
        <a:p>
          <a:r>
            <a:rPr lang="en-GB" sz="2100" noProof="0" dirty="0"/>
            <a:t>Si fin de </a:t>
          </a:r>
          <a:r>
            <a:rPr lang="en-GB" sz="2100" noProof="0" dirty="0" err="1"/>
            <a:t>contrat</a:t>
          </a:r>
          <a:r>
            <a:rPr lang="en-GB" sz="2100" noProof="0" dirty="0"/>
            <a:t> </a:t>
          </a:r>
          <a:r>
            <a:rPr lang="en-GB" sz="2100" noProof="0" dirty="0" err="1"/>
            <a:t>avant</a:t>
          </a:r>
          <a:r>
            <a:rPr lang="en-GB" sz="2100" noProof="0" dirty="0"/>
            <a:t> 67 </a:t>
          </a:r>
          <a:r>
            <a:rPr lang="en-GB" sz="2100" noProof="0" dirty="0" err="1"/>
            <a:t>ans</a:t>
          </a:r>
          <a:endParaRPr lang="en-GB" sz="2100" noProof="0" dirty="0"/>
        </a:p>
      </dgm:t>
    </dgm:pt>
    <dgm:pt modelId="{86D3B15B-59FA-4C8A-B8FC-9171A18617A1}" type="parTrans" cxnId="{2B9A5448-DAAC-4156-9A34-77F3CB193418}">
      <dgm:prSet/>
      <dgm:spPr/>
    </dgm:pt>
    <dgm:pt modelId="{1D554F5A-C463-4F15-BF93-3B2552803E08}" type="sibTrans" cxnId="{2B9A5448-DAAC-4156-9A34-77F3CB193418}">
      <dgm:prSet/>
      <dgm:spPr/>
    </dgm:pt>
    <dgm:pt modelId="{6FB530B2-58CA-4BAE-A0E9-A79AED63F526}">
      <dgm:prSet phldrT="[Text]" custT="1"/>
      <dgm:spPr/>
      <dgm:t>
        <a:bodyPr/>
        <a:lstStyle/>
        <a:p>
          <a:pPr algn="l"/>
          <a:r>
            <a:rPr lang="en-GB" sz="2100" noProof="0" dirty="0" err="1"/>
            <a:t>Transfert</a:t>
          </a:r>
          <a:r>
            <a:rPr lang="en-GB" sz="2100" noProof="0" dirty="0"/>
            <a:t> </a:t>
          </a:r>
          <a:r>
            <a:rPr lang="en-GB" sz="2100" noProof="0" dirty="0" err="1"/>
            <a:t>vers</a:t>
          </a:r>
          <a:r>
            <a:rPr lang="en-GB" sz="2100" noProof="0" dirty="0"/>
            <a:t> </a:t>
          </a:r>
          <a:r>
            <a:rPr lang="en-GB" sz="2100" noProof="0" dirty="0" err="1"/>
            <a:t>une</a:t>
          </a:r>
          <a:r>
            <a:rPr lang="en-GB" sz="2100" noProof="0" dirty="0"/>
            <a:t> </a:t>
          </a:r>
          <a:r>
            <a:rPr lang="en-GB" sz="2100" noProof="0" dirty="0" err="1"/>
            <a:t>autre</a:t>
          </a:r>
          <a:r>
            <a:rPr lang="en-GB" sz="2100" noProof="0" dirty="0"/>
            <a:t> </a:t>
          </a:r>
          <a:r>
            <a:rPr lang="en-GB" sz="2100" noProof="0" dirty="0" err="1"/>
            <a:t>caisse</a:t>
          </a:r>
          <a:r>
            <a:rPr lang="en-GB" sz="2100" noProof="0" dirty="0"/>
            <a:t> de pensions</a:t>
          </a:r>
        </a:p>
      </dgm:t>
    </dgm:pt>
    <dgm:pt modelId="{77BCE259-B81E-4408-BBD5-1D7900E45661}" type="sibTrans" cxnId="{353BBA89-821D-4720-B7FD-27412B81C6E1}">
      <dgm:prSet/>
      <dgm:spPr/>
    </dgm:pt>
    <dgm:pt modelId="{4991A2EF-1430-40A8-8FDE-D1A3EE871AC1}" type="parTrans" cxnId="{353BBA89-821D-4720-B7FD-27412B81C6E1}">
      <dgm:prSet/>
      <dgm:spPr/>
    </dgm:pt>
    <dgm:pt modelId="{23C13B03-4862-4CD8-86EF-CD990FE6B97E}">
      <dgm:prSet phldrT="[Text]" custT="1"/>
      <dgm:spPr/>
      <dgm:t>
        <a:bodyPr/>
        <a:lstStyle/>
        <a:p>
          <a:pPr algn="l"/>
          <a:r>
            <a:rPr lang="en-GB" sz="2100" noProof="0" dirty="0" err="1"/>
            <a:t>Paiement</a:t>
          </a:r>
          <a:r>
            <a:rPr lang="en-GB" sz="2100" noProof="0" dirty="0"/>
            <a:t> en CHF sur </a:t>
          </a:r>
          <a:r>
            <a:rPr lang="en-GB" sz="2100" noProof="0" dirty="0" err="1"/>
            <a:t>votre</a:t>
          </a:r>
          <a:r>
            <a:rPr lang="en-GB" sz="2100" noProof="0" dirty="0"/>
            <a:t> </a:t>
          </a:r>
          <a:r>
            <a:rPr lang="en-GB" sz="2100" noProof="0" dirty="0" err="1"/>
            <a:t>compte</a:t>
          </a:r>
          <a:r>
            <a:rPr lang="en-GB" sz="2100" noProof="0" dirty="0"/>
            <a:t> personnel (</a:t>
          </a:r>
          <a:r>
            <a:rPr lang="en-GB" sz="2100" noProof="0" dirty="0" err="1"/>
            <a:t>si</a:t>
          </a:r>
          <a:r>
            <a:rPr lang="en-GB" sz="2100" noProof="0" dirty="0"/>
            <a:t> applicable)</a:t>
          </a:r>
        </a:p>
      </dgm:t>
    </dgm:pt>
    <dgm:pt modelId="{5C4E023F-16B3-4962-BD90-84B3C6F84C8C}" type="sibTrans" cxnId="{99436F16-2BAD-4B63-A020-F64D8DDFE865}">
      <dgm:prSet/>
      <dgm:spPr/>
      <dgm:t>
        <a:bodyPr/>
        <a:lstStyle/>
        <a:p>
          <a:endParaRPr lang="en-US"/>
        </a:p>
      </dgm:t>
    </dgm:pt>
    <dgm:pt modelId="{D4B769FD-8301-43B6-811B-7FCF3A6CA84B}" type="parTrans" cxnId="{99436F16-2BAD-4B63-A020-F64D8DDFE865}">
      <dgm:prSet/>
      <dgm:spPr/>
      <dgm:t>
        <a:bodyPr/>
        <a:lstStyle/>
        <a:p>
          <a:endParaRPr lang="en-US"/>
        </a:p>
      </dgm:t>
    </dgm:pt>
    <dgm:pt modelId="{18093B92-6C12-4CB8-B3F0-E2EE7A4752D5}">
      <dgm:prSet phldrT="[Text]" custT="1"/>
      <dgm:spPr/>
      <dgm:t>
        <a:bodyPr/>
        <a:lstStyle/>
        <a:p>
          <a:pPr algn="l"/>
          <a:r>
            <a:rPr lang="en-GB" sz="2100" noProof="0" dirty="0" err="1"/>
            <a:t>L’imposition</a:t>
          </a:r>
          <a:r>
            <a:rPr lang="en-GB" sz="2100" noProof="0" dirty="0"/>
            <a:t> </a:t>
          </a:r>
          <a:r>
            <a:rPr lang="en-GB" sz="2100" noProof="0" dirty="0" err="1"/>
            <a:t>dépend</a:t>
          </a:r>
          <a:r>
            <a:rPr lang="en-GB" sz="2100" noProof="0" dirty="0"/>
            <a:t> des </a:t>
          </a:r>
          <a:r>
            <a:rPr lang="en-GB" sz="2100" noProof="0" dirty="0" err="1"/>
            <a:t>règles</a:t>
          </a:r>
          <a:r>
            <a:rPr lang="en-GB" sz="2100" noProof="0" dirty="0"/>
            <a:t> en </a:t>
          </a:r>
          <a:r>
            <a:rPr lang="en-GB" sz="2100" noProof="0" dirty="0" err="1"/>
            <a:t>vigueur</a:t>
          </a:r>
          <a:r>
            <a:rPr lang="en-GB" sz="2100" noProof="0" dirty="0"/>
            <a:t> dans </a:t>
          </a:r>
          <a:r>
            <a:rPr lang="en-GB" sz="2100" noProof="0" dirty="0" err="1"/>
            <a:t>votre</a:t>
          </a:r>
          <a:r>
            <a:rPr lang="en-GB" sz="2100" noProof="0" dirty="0"/>
            <a:t> pays de </a:t>
          </a:r>
          <a:r>
            <a:rPr lang="en-GB" sz="2100" noProof="0" dirty="0" err="1"/>
            <a:t>résidence</a:t>
          </a:r>
          <a:endParaRPr lang="en-GB" sz="2100" noProof="0" dirty="0"/>
        </a:p>
      </dgm:t>
    </dgm:pt>
    <dgm:pt modelId="{60124F23-BE75-40E7-9818-B376EB4870E4}" type="sibTrans" cxnId="{99273DE5-500A-4B0B-9939-59AB4DB308D8}">
      <dgm:prSet/>
      <dgm:spPr/>
      <dgm:t>
        <a:bodyPr/>
        <a:lstStyle/>
        <a:p>
          <a:endParaRPr lang="en-US"/>
        </a:p>
      </dgm:t>
    </dgm:pt>
    <dgm:pt modelId="{BFF5366B-CEF0-426B-8964-53C3656C89F3}" type="parTrans" cxnId="{99273DE5-500A-4B0B-9939-59AB4DB308D8}">
      <dgm:prSet/>
      <dgm:spPr/>
      <dgm:t>
        <a:bodyPr/>
        <a:lstStyle/>
        <a:p>
          <a:endParaRPr lang="en-US"/>
        </a:p>
      </dgm:t>
    </dgm:pt>
    <dgm:pt modelId="{777A42E7-8658-4987-9712-8FB4DF80EAE5}">
      <dgm:prSet phldrT="[Text]" custT="1"/>
      <dgm:spPr/>
      <dgm:t>
        <a:bodyPr/>
        <a:lstStyle/>
        <a:p>
          <a:r>
            <a:rPr lang="en-GB" sz="2100" noProof="0" dirty="0" err="1"/>
            <a:t>Diffère</a:t>
          </a:r>
          <a:r>
            <a:rPr lang="en-GB" sz="2100" noProof="0" dirty="0"/>
            <a:t> le </a:t>
          </a:r>
          <a:r>
            <a:rPr lang="en-GB" sz="2100" noProof="0" dirty="0" err="1"/>
            <a:t>paiement</a:t>
          </a:r>
          <a:r>
            <a:rPr lang="en-GB" sz="2100" noProof="0" dirty="0"/>
            <a:t> de la pension </a:t>
          </a:r>
          <a:r>
            <a:rPr lang="en-GB" sz="2100" noProof="0" dirty="0" err="1"/>
            <a:t>jusqu’à</a:t>
          </a:r>
          <a:r>
            <a:rPr lang="en-GB" sz="2100" noProof="0" dirty="0"/>
            <a:t> 67 </a:t>
          </a:r>
          <a:r>
            <a:rPr lang="en-GB" sz="2100" noProof="0" dirty="0" err="1"/>
            <a:t>ans</a:t>
          </a:r>
          <a:endParaRPr lang="en-GB" sz="2100" noProof="0" dirty="0"/>
        </a:p>
      </dgm:t>
    </dgm:pt>
    <dgm:pt modelId="{3E4935C4-205B-4E9D-B0A2-2DE563140D78}" type="parTrans" cxnId="{7D973A09-493D-4AE2-AB27-782FB313495F}">
      <dgm:prSet/>
      <dgm:spPr/>
    </dgm:pt>
    <dgm:pt modelId="{47C1024E-A91B-445C-9E87-E30016B59B92}" type="sibTrans" cxnId="{7D973A09-493D-4AE2-AB27-782FB313495F}">
      <dgm:prSet/>
      <dgm:spPr/>
    </dgm:pt>
    <dgm:pt modelId="{F4A50B52-BAC8-47DB-B828-ED6C6F6C14D0}">
      <dgm:prSet phldrT="[Text]" custT="1"/>
      <dgm:spPr/>
      <dgm:t>
        <a:bodyPr/>
        <a:lstStyle/>
        <a:p>
          <a:r>
            <a:rPr lang="fr-CH" sz="2100" b="0">
              <a:solidFill>
                <a:schemeClr val="tx1"/>
              </a:solidFill>
            </a:rPr>
            <a:t>Sans </a:t>
          </a:r>
          <a:r>
            <a:rPr lang="fr-CH" sz="2100" b="0" dirty="0">
              <a:solidFill>
                <a:schemeClr val="tx1"/>
              </a:solidFill>
            </a:rPr>
            <a:t>tenir compte </a:t>
          </a:r>
          <a:r>
            <a:rPr lang="fr-CH" sz="2100" noProof="0" dirty="0"/>
            <a:t>de la durée de service</a:t>
          </a:r>
          <a:endParaRPr lang="en-GB" sz="2100" noProof="0" dirty="0"/>
        </a:p>
      </dgm:t>
    </dgm:pt>
    <dgm:pt modelId="{8EEC66B9-7803-4D3C-8CB4-896C59B8BF33}" type="parTrans" cxnId="{8EA44FBF-7DE0-4BA9-9BF3-B001D852754D}">
      <dgm:prSet/>
      <dgm:spPr/>
    </dgm:pt>
    <dgm:pt modelId="{8792BD3E-A7A6-4BDC-A67D-D6ACB11FE82A}" type="sibTrans" cxnId="{8EA44FBF-7DE0-4BA9-9BF3-B001D852754D}">
      <dgm:prSet/>
      <dgm:spPr/>
    </dgm:pt>
    <dgm:pt modelId="{65712E53-6C68-49A4-A2FA-E68FAC179757}" type="pres">
      <dgm:prSet presAssocID="{A4945C7D-DDEE-4761-92BD-1C769389A822}" presName="Name0" presStyleCnt="0">
        <dgm:presLayoutVars>
          <dgm:dir/>
          <dgm:animLvl val="lvl"/>
          <dgm:resizeHandles val="exact"/>
        </dgm:presLayoutVars>
      </dgm:prSet>
      <dgm:spPr/>
    </dgm:pt>
    <dgm:pt modelId="{F797C866-E2AC-4220-8FC3-761ECB31F6F0}" type="pres">
      <dgm:prSet presAssocID="{26F14825-F2DC-417E-BA9E-7598CEC6B67A}" presName="composite" presStyleCnt="0"/>
      <dgm:spPr/>
    </dgm:pt>
    <dgm:pt modelId="{BB5E8229-EBF9-4852-9549-26478D365895}" type="pres">
      <dgm:prSet presAssocID="{26F14825-F2DC-417E-BA9E-7598CEC6B67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A04EC47E-4C44-4D06-B7A4-5342259C332B}" type="pres">
      <dgm:prSet presAssocID="{26F14825-F2DC-417E-BA9E-7598CEC6B67A}" presName="desTx" presStyleLbl="alignAccFollowNode1" presStyleIdx="0" presStyleCnt="3">
        <dgm:presLayoutVars>
          <dgm:bulletEnabled val="1"/>
        </dgm:presLayoutVars>
      </dgm:prSet>
      <dgm:spPr/>
    </dgm:pt>
    <dgm:pt modelId="{E1FFD465-AF65-42DB-ABD2-41FAC7A6FEE8}" type="pres">
      <dgm:prSet presAssocID="{044FA3EF-99BA-4138-811D-D99EE6C1DC88}" presName="space" presStyleCnt="0"/>
      <dgm:spPr/>
    </dgm:pt>
    <dgm:pt modelId="{64212AE7-A014-43BB-8C8C-4AB2AFDE333B}" type="pres">
      <dgm:prSet presAssocID="{D23D38E3-E35B-4E6F-B383-6092C94DFA5B}" presName="composite" presStyleCnt="0"/>
      <dgm:spPr/>
    </dgm:pt>
    <dgm:pt modelId="{84D80CD7-197C-466E-A38A-9927B23F7925}" type="pres">
      <dgm:prSet presAssocID="{D23D38E3-E35B-4E6F-B383-6092C94DFA5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F028EC18-59CE-4535-9978-47680AF9B639}" type="pres">
      <dgm:prSet presAssocID="{D23D38E3-E35B-4E6F-B383-6092C94DFA5B}" presName="desTx" presStyleLbl="alignAccFollowNode1" presStyleIdx="1" presStyleCnt="3">
        <dgm:presLayoutVars>
          <dgm:bulletEnabled val="1"/>
        </dgm:presLayoutVars>
      </dgm:prSet>
      <dgm:spPr/>
    </dgm:pt>
    <dgm:pt modelId="{1E661880-5132-4CBA-9051-AD2CCAF9D711}" type="pres">
      <dgm:prSet presAssocID="{B901ABCA-0578-447D-B1FA-6D3C0E28A3AE}" presName="space" presStyleCnt="0"/>
      <dgm:spPr/>
    </dgm:pt>
    <dgm:pt modelId="{A1CF6F28-1C5A-4C70-B84D-862CE30692B6}" type="pres">
      <dgm:prSet presAssocID="{72EACAE5-7093-4B98-BD03-EAB309A8750B}" presName="composite" presStyleCnt="0"/>
      <dgm:spPr/>
    </dgm:pt>
    <dgm:pt modelId="{03C11F54-3D21-411A-A56B-FA31575ADAD4}" type="pres">
      <dgm:prSet presAssocID="{72EACAE5-7093-4B98-BD03-EAB309A8750B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7C549C5B-1CCC-4FB4-B134-CE9398BA2403}" type="pres">
      <dgm:prSet presAssocID="{72EACAE5-7093-4B98-BD03-EAB309A8750B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63341001-C2A2-4F28-B2DC-F69249DA3F55}" type="presOf" srcId="{8628F35F-480F-4FEE-A071-90B707FCB4F3}" destId="{F028EC18-59CE-4535-9978-47680AF9B639}" srcOrd="0" destOrd="1" presId="urn:microsoft.com/office/officeart/2005/8/layout/hList1"/>
    <dgm:cxn modelId="{74972505-6526-43AC-B400-6F1996DF1B37}" type="presOf" srcId="{F4A50B52-BAC8-47DB-B828-ED6C6F6C14D0}" destId="{7C549C5B-1CCC-4FB4-B134-CE9398BA2403}" srcOrd="0" destOrd="0" presId="urn:microsoft.com/office/officeart/2005/8/layout/hList1"/>
    <dgm:cxn modelId="{7D973A09-493D-4AE2-AB27-782FB313495F}" srcId="{D23D38E3-E35B-4E6F-B383-6092C94DFA5B}" destId="{777A42E7-8658-4987-9712-8FB4DF80EAE5}" srcOrd="2" destOrd="0" parTransId="{3E4935C4-205B-4E9D-B0A2-2DE563140D78}" sibTransId="{47C1024E-A91B-445C-9E87-E30016B59B92}"/>
    <dgm:cxn modelId="{C6276A0A-41E7-43AC-B855-A53E074A6935}" type="presOf" srcId="{777A42E7-8658-4987-9712-8FB4DF80EAE5}" destId="{F028EC18-59CE-4535-9978-47680AF9B639}" srcOrd="0" destOrd="2" presId="urn:microsoft.com/office/officeart/2005/8/layout/hList1"/>
    <dgm:cxn modelId="{1E942B15-138F-4C4D-93BD-D7CA9002188A}" srcId="{72EACAE5-7093-4B98-BD03-EAB309A8750B}" destId="{3DEB4742-A4F5-490D-9A11-447458A98280}" srcOrd="1" destOrd="0" parTransId="{3A35D11B-B6A1-4F77-8F42-BEF4AA1FDC10}" sibTransId="{CADA18A3-9E4D-4845-896B-66CB782385F4}"/>
    <dgm:cxn modelId="{99436F16-2BAD-4B63-A020-F64D8DDFE865}" srcId="{26F14825-F2DC-417E-BA9E-7598CEC6B67A}" destId="{23C13B03-4862-4CD8-86EF-CD990FE6B97E}" srcOrd="2" destOrd="0" parTransId="{D4B769FD-8301-43B6-811B-7FCF3A6CA84B}" sibTransId="{5C4E023F-16B3-4962-BD90-84B3C6F84C8C}"/>
    <dgm:cxn modelId="{A03EBF1E-7652-4005-8A7B-9BE26BC0DC77}" type="presOf" srcId="{3DEB4742-A4F5-490D-9A11-447458A98280}" destId="{7C549C5B-1CCC-4FB4-B134-CE9398BA2403}" srcOrd="0" destOrd="1" presId="urn:microsoft.com/office/officeart/2005/8/layout/hList1"/>
    <dgm:cxn modelId="{B94F5B2E-0629-44E4-8BFE-0879D24A77CF}" type="presOf" srcId="{C95DA31F-CF23-4611-854F-BC0EC69A07CD}" destId="{A04EC47E-4C44-4D06-B7A4-5342259C332B}" srcOrd="0" destOrd="0" presId="urn:microsoft.com/office/officeart/2005/8/layout/hList1"/>
    <dgm:cxn modelId="{10BB5237-B34F-4D70-BB81-2A8E74DEB463}" type="presOf" srcId="{18093B92-6C12-4CB8-B3F0-E2EE7A4752D5}" destId="{A04EC47E-4C44-4D06-B7A4-5342259C332B}" srcOrd="0" destOrd="3" presId="urn:microsoft.com/office/officeart/2005/8/layout/hList1"/>
    <dgm:cxn modelId="{1FF6233B-F4C2-4900-9CF4-160F342292B4}" type="presOf" srcId="{72EACAE5-7093-4B98-BD03-EAB309A8750B}" destId="{03C11F54-3D21-411A-A56B-FA31575ADAD4}" srcOrd="0" destOrd="0" presId="urn:microsoft.com/office/officeart/2005/8/layout/hList1"/>
    <dgm:cxn modelId="{D66F7166-E410-45AC-9C1D-9200E44AFCF3}" type="presOf" srcId="{05FAAAFD-18A3-4980-91B3-3B7D3A12DD6D}" destId="{F028EC18-59CE-4535-9978-47680AF9B639}" srcOrd="0" destOrd="0" presId="urn:microsoft.com/office/officeart/2005/8/layout/hList1"/>
    <dgm:cxn modelId="{2B9A5448-DAAC-4156-9A34-77F3CB193418}" srcId="{D23D38E3-E35B-4E6F-B383-6092C94DFA5B}" destId="{8628F35F-480F-4FEE-A071-90B707FCB4F3}" srcOrd="1" destOrd="0" parTransId="{86D3B15B-59FA-4C8A-B8FC-9171A18617A1}" sibTransId="{1D554F5A-C463-4F15-BF93-3B2552803E08}"/>
    <dgm:cxn modelId="{5089F46D-F672-4922-93B9-13BD62B5BA5F}" type="presOf" srcId="{26F14825-F2DC-417E-BA9E-7598CEC6B67A}" destId="{BB5E8229-EBF9-4852-9549-26478D365895}" srcOrd="0" destOrd="0" presId="urn:microsoft.com/office/officeart/2005/8/layout/hList1"/>
    <dgm:cxn modelId="{64E3BE59-009B-431E-B463-2621BBA725E4}" type="presOf" srcId="{23C13B03-4862-4CD8-86EF-CD990FE6B97E}" destId="{A04EC47E-4C44-4D06-B7A4-5342259C332B}" srcOrd="0" destOrd="2" presId="urn:microsoft.com/office/officeart/2005/8/layout/hList1"/>
    <dgm:cxn modelId="{353BBA89-821D-4720-B7FD-27412B81C6E1}" srcId="{26F14825-F2DC-417E-BA9E-7598CEC6B67A}" destId="{6FB530B2-58CA-4BAE-A0E9-A79AED63F526}" srcOrd="1" destOrd="0" parTransId="{4991A2EF-1430-40A8-8FDE-D1A3EE871AC1}" sibTransId="{77BCE259-B81E-4408-BBD5-1D7900E45661}"/>
    <dgm:cxn modelId="{6685318F-5FEE-4CED-BBC6-C28A4ED928D7}" srcId="{26F14825-F2DC-417E-BA9E-7598CEC6B67A}" destId="{C95DA31F-CF23-4611-854F-BC0EC69A07CD}" srcOrd="0" destOrd="0" parTransId="{59D19404-13B4-4C88-921C-D5F194C0FACF}" sibTransId="{1B6AC662-8EBA-4DB9-B1C9-CF7EF3A1FDBA}"/>
    <dgm:cxn modelId="{2A263696-D19B-4635-8F89-E25E775AB70D}" srcId="{A4945C7D-DDEE-4761-92BD-1C769389A822}" destId="{D23D38E3-E35B-4E6F-B383-6092C94DFA5B}" srcOrd="1" destOrd="0" parTransId="{CE248C97-E152-4AF1-9D11-DB5084657317}" sibTransId="{B901ABCA-0578-447D-B1FA-6D3C0E28A3AE}"/>
    <dgm:cxn modelId="{C8C5D3A0-6CDE-48D4-8946-7CA27332E6C5}" type="presOf" srcId="{6FB530B2-58CA-4BAE-A0E9-A79AED63F526}" destId="{A04EC47E-4C44-4D06-B7A4-5342259C332B}" srcOrd="0" destOrd="1" presId="urn:microsoft.com/office/officeart/2005/8/layout/hList1"/>
    <dgm:cxn modelId="{B6709EAB-8186-48A5-9297-4E02011841B4}" type="presOf" srcId="{A4945C7D-DDEE-4761-92BD-1C769389A822}" destId="{65712E53-6C68-49A4-A2FA-E68FAC179757}" srcOrd="0" destOrd="0" presId="urn:microsoft.com/office/officeart/2005/8/layout/hList1"/>
    <dgm:cxn modelId="{8EA44FBF-7DE0-4BA9-9BF3-B001D852754D}" srcId="{72EACAE5-7093-4B98-BD03-EAB309A8750B}" destId="{F4A50B52-BAC8-47DB-B828-ED6C6F6C14D0}" srcOrd="0" destOrd="0" parTransId="{8EEC66B9-7803-4D3C-8CB4-896C59B8BF33}" sibTransId="{8792BD3E-A7A6-4BDC-A67D-D6ACB11FE82A}"/>
    <dgm:cxn modelId="{68062FCC-14B1-4E87-9873-F50939C165CF}" type="presOf" srcId="{44F922E9-25EE-4309-87C6-99EA7DEBA84C}" destId="{F028EC18-59CE-4535-9978-47680AF9B639}" srcOrd="0" destOrd="3" presId="urn:microsoft.com/office/officeart/2005/8/layout/hList1"/>
    <dgm:cxn modelId="{C50837CC-E5BF-4A27-B9D1-D74AAD4A08DB}" srcId="{A4945C7D-DDEE-4761-92BD-1C769389A822}" destId="{72EACAE5-7093-4B98-BD03-EAB309A8750B}" srcOrd="2" destOrd="0" parTransId="{F959FA7D-2B62-4D0B-A479-5AA876893A05}" sibTransId="{60319531-D42F-4F30-9A5C-42990C3541D2}"/>
    <dgm:cxn modelId="{8A70DDD3-53C5-4CE8-856E-9E47F4B55976}" type="presOf" srcId="{D23D38E3-E35B-4E6F-B383-6092C94DFA5B}" destId="{84D80CD7-197C-466E-A38A-9927B23F7925}" srcOrd="0" destOrd="0" presId="urn:microsoft.com/office/officeart/2005/8/layout/hList1"/>
    <dgm:cxn modelId="{CCFF8DD8-1BE0-4DBC-A416-3A5D074E5CD9}" srcId="{D23D38E3-E35B-4E6F-B383-6092C94DFA5B}" destId="{05FAAAFD-18A3-4980-91B3-3B7D3A12DD6D}" srcOrd="0" destOrd="0" parTransId="{915D9DB6-FABC-499A-9FCC-80EA5A9F222F}" sibTransId="{0A19B51D-C888-4262-B05A-DF55DD63AB78}"/>
    <dgm:cxn modelId="{47B7DADC-E595-4D9E-BBB5-DB9A25DD67EB}" srcId="{D23D38E3-E35B-4E6F-B383-6092C94DFA5B}" destId="{44F922E9-25EE-4309-87C6-99EA7DEBA84C}" srcOrd="3" destOrd="0" parTransId="{B8308CAF-CE70-430A-A1E0-E9D936BC2947}" sibTransId="{BAAF7210-811A-425B-BF04-FBF18B4FF37C}"/>
    <dgm:cxn modelId="{99273DE5-500A-4B0B-9939-59AB4DB308D8}" srcId="{26F14825-F2DC-417E-BA9E-7598CEC6B67A}" destId="{18093B92-6C12-4CB8-B3F0-E2EE7A4752D5}" srcOrd="3" destOrd="0" parTransId="{BFF5366B-CEF0-426B-8964-53C3656C89F3}" sibTransId="{60124F23-BE75-40E7-9818-B376EB4870E4}"/>
    <dgm:cxn modelId="{1DF1E6FF-E104-4701-8B77-0EC520D1C345}" srcId="{A4945C7D-DDEE-4761-92BD-1C769389A822}" destId="{26F14825-F2DC-417E-BA9E-7598CEC6B67A}" srcOrd="0" destOrd="0" parTransId="{ED3C8F78-99E5-4FBE-B2E3-45E503480CFD}" sibTransId="{044FA3EF-99BA-4138-811D-D99EE6C1DC88}"/>
    <dgm:cxn modelId="{C1D8761C-9461-4146-9853-6A72D0DB8B5A}" type="presParOf" srcId="{65712E53-6C68-49A4-A2FA-E68FAC179757}" destId="{F797C866-E2AC-4220-8FC3-761ECB31F6F0}" srcOrd="0" destOrd="0" presId="urn:microsoft.com/office/officeart/2005/8/layout/hList1"/>
    <dgm:cxn modelId="{AF7B858B-3DE4-4E78-BDE8-26E4B1E9C7A2}" type="presParOf" srcId="{F797C866-E2AC-4220-8FC3-761ECB31F6F0}" destId="{BB5E8229-EBF9-4852-9549-26478D365895}" srcOrd="0" destOrd="0" presId="urn:microsoft.com/office/officeart/2005/8/layout/hList1"/>
    <dgm:cxn modelId="{2492D4A5-153C-4297-9EB7-727D9EC24BE1}" type="presParOf" srcId="{F797C866-E2AC-4220-8FC3-761ECB31F6F0}" destId="{A04EC47E-4C44-4D06-B7A4-5342259C332B}" srcOrd="1" destOrd="0" presId="urn:microsoft.com/office/officeart/2005/8/layout/hList1"/>
    <dgm:cxn modelId="{9E2605C6-F8EF-4993-A1F8-95E28C8E6A66}" type="presParOf" srcId="{65712E53-6C68-49A4-A2FA-E68FAC179757}" destId="{E1FFD465-AF65-42DB-ABD2-41FAC7A6FEE8}" srcOrd="1" destOrd="0" presId="urn:microsoft.com/office/officeart/2005/8/layout/hList1"/>
    <dgm:cxn modelId="{CB39CDE7-014C-4458-B107-9F18D949BB2B}" type="presParOf" srcId="{65712E53-6C68-49A4-A2FA-E68FAC179757}" destId="{64212AE7-A014-43BB-8C8C-4AB2AFDE333B}" srcOrd="2" destOrd="0" presId="urn:microsoft.com/office/officeart/2005/8/layout/hList1"/>
    <dgm:cxn modelId="{586189FF-0696-4194-97CB-07EB63C686D2}" type="presParOf" srcId="{64212AE7-A014-43BB-8C8C-4AB2AFDE333B}" destId="{84D80CD7-197C-466E-A38A-9927B23F7925}" srcOrd="0" destOrd="0" presId="urn:microsoft.com/office/officeart/2005/8/layout/hList1"/>
    <dgm:cxn modelId="{B3B48AEC-EDC9-4191-A2C3-3466170BF30E}" type="presParOf" srcId="{64212AE7-A014-43BB-8C8C-4AB2AFDE333B}" destId="{F028EC18-59CE-4535-9978-47680AF9B639}" srcOrd="1" destOrd="0" presId="urn:microsoft.com/office/officeart/2005/8/layout/hList1"/>
    <dgm:cxn modelId="{FA3645DE-7C58-44B1-AE48-699A2AE4AD36}" type="presParOf" srcId="{65712E53-6C68-49A4-A2FA-E68FAC179757}" destId="{1E661880-5132-4CBA-9051-AD2CCAF9D711}" srcOrd="3" destOrd="0" presId="urn:microsoft.com/office/officeart/2005/8/layout/hList1"/>
    <dgm:cxn modelId="{F46E2780-965B-4E36-86BE-1A7AE54563BF}" type="presParOf" srcId="{65712E53-6C68-49A4-A2FA-E68FAC179757}" destId="{A1CF6F28-1C5A-4C70-B84D-862CE30692B6}" srcOrd="4" destOrd="0" presId="urn:microsoft.com/office/officeart/2005/8/layout/hList1"/>
    <dgm:cxn modelId="{ED45C2DB-9BEE-49F8-9532-60A34C02A8B9}" type="presParOf" srcId="{A1CF6F28-1C5A-4C70-B84D-862CE30692B6}" destId="{03C11F54-3D21-411A-A56B-FA31575ADAD4}" srcOrd="0" destOrd="0" presId="urn:microsoft.com/office/officeart/2005/8/layout/hList1"/>
    <dgm:cxn modelId="{C2A0CAC9-A677-4CE8-9F24-22ACA0AA51D3}" type="presParOf" srcId="{A1CF6F28-1C5A-4C70-B84D-862CE30692B6}" destId="{7C549C5B-1CCC-4FB4-B134-CE9398BA240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690535-39AB-40C2-812D-9147B2A48B7A}">
      <dsp:nvSpPr>
        <dsp:cNvPr id="0" name=""/>
        <dsp:cNvSpPr/>
      </dsp:nvSpPr>
      <dsp:spPr>
        <a:xfrm>
          <a:off x="0" y="0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F90B6F-2500-4153-AB39-DEFFD08F482A}">
      <dsp:nvSpPr>
        <dsp:cNvPr id="0" name=""/>
        <dsp:cNvSpPr/>
      </dsp:nvSpPr>
      <dsp:spPr>
        <a:xfrm>
          <a:off x="0" y="0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700" kern="1200" dirty="0"/>
            <a:t>Le but de la Caisse de pensions</a:t>
          </a:r>
          <a:endParaRPr lang="en-GB" sz="1700" kern="1200" dirty="0"/>
        </a:p>
      </dsp:txBody>
      <dsp:txXfrm>
        <a:off x="0" y="0"/>
        <a:ext cx="9347429" cy="627279"/>
      </dsp:txXfrm>
    </dsp:sp>
    <dsp:sp modelId="{C6B00E6A-BCC1-4B56-8923-42EBAD1633E1}">
      <dsp:nvSpPr>
        <dsp:cNvPr id="0" name=""/>
        <dsp:cNvSpPr/>
      </dsp:nvSpPr>
      <dsp:spPr>
        <a:xfrm>
          <a:off x="0" y="62727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477D3D-6A26-4CB1-BCA7-2E796C0890F8}">
      <dsp:nvSpPr>
        <dsp:cNvPr id="0" name=""/>
        <dsp:cNvSpPr/>
      </dsp:nvSpPr>
      <dsp:spPr>
        <a:xfrm>
          <a:off x="0" y="62727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Comment </a:t>
          </a:r>
          <a:r>
            <a:rPr lang="en-GB" sz="1700" kern="1200" dirty="0" err="1"/>
            <a:t>fonctionne</a:t>
          </a:r>
          <a:r>
            <a:rPr lang="en-GB" sz="1700" kern="1200" dirty="0"/>
            <a:t> </a:t>
          </a:r>
          <a:r>
            <a:rPr lang="en-GB" sz="1700" kern="1200" dirty="0" err="1"/>
            <a:t>votre</a:t>
          </a:r>
          <a:r>
            <a:rPr lang="en-GB" sz="1700" kern="1200" dirty="0"/>
            <a:t> affiliation</a:t>
          </a:r>
        </a:p>
      </dsp:txBody>
      <dsp:txXfrm>
        <a:off x="0" y="627279"/>
        <a:ext cx="9347429" cy="627279"/>
      </dsp:txXfrm>
    </dsp:sp>
    <dsp:sp modelId="{62456CC6-A8F3-4369-B8C5-666D3701564B}">
      <dsp:nvSpPr>
        <dsp:cNvPr id="0" name=""/>
        <dsp:cNvSpPr/>
      </dsp:nvSpPr>
      <dsp:spPr>
        <a:xfrm>
          <a:off x="0" y="125455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60F41B-3A94-432A-878D-DBECAAE0F640}">
      <dsp:nvSpPr>
        <dsp:cNvPr id="0" name=""/>
        <dsp:cNvSpPr/>
      </dsp:nvSpPr>
      <dsp:spPr>
        <a:xfrm>
          <a:off x="0" y="125455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 err="1"/>
            <a:t>Quelles</a:t>
          </a:r>
          <a:r>
            <a:rPr lang="en-GB" sz="1700" kern="1200" dirty="0"/>
            <a:t> communications </a:t>
          </a:r>
          <a:r>
            <a:rPr lang="en-GB" sz="1700" kern="1200" dirty="0" err="1"/>
            <a:t>allez-vous</a:t>
          </a:r>
          <a:r>
            <a:rPr lang="en-GB" sz="1700" kern="1200" dirty="0"/>
            <a:t> </a:t>
          </a:r>
          <a:r>
            <a:rPr lang="en-GB" sz="1700" kern="1200" dirty="0" err="1"/>
            <a:t>recevoir</a:t>
          </a:r>
          <a:r>
            <a:rPr lang="en-GB" sz="1700" kern="1200" dirty="0"/>
            <a:t> de la Caisse</a:t>
          </a:r>
        </a:p>
      </dsp:txBody>
      <dsp:txXfrm>
        <a:off x="0" y="1254559"/>
        <a:ext cx="9347429" cy="627279"/>
      </dsp:txXfrm>
    </dsp:sp>
    <dsp:sp modelId="{1FDDA26B-F129-4CE7-B3A3-BA063AE7F13B}">
      <dsp:nvSpPr>
        <dsp:cNvPr id="0" name=""/>
        <dsp:cNvSpPr/>
      </dsp:nvSpPr>
      <dsp:spPr>
        <a:xfrm>
          <a:off x="0" y="188183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AD72D4-A0E6-4710-BFCD-B4F2549FE017}">
      <dsp:nvSpPr>
        <dsp:cNvPr id="0" name=""/>
        <dsp:cNvSpPr/>
      </dsp:nvSpPr>
      <dsp:spPr>
        <a:xfrm>
          <a:off x="0" y="188183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kern="1200" dirty="0" err="1"/>
            <a:t>Transferts</a:t>
          </a:r>
          <a:r>
            <a:rPr lang="en-US" sz="1700" b="0" kern="1200" dirty="0"/>
            <a:t> </a:t>
          </a:r>
          <a:r>
            <a:rPr lang="en-US" sz="1700" b="0" kern="1200" dirty="0" err="1"/>
            <a:t>d’autres</a:t>
          </a:r>
          <a:r>
            <a:rPr lang="en-US" sz="1700" b="0" kern="1200" dirty="0"/>
            <a:t> </a:t>
          </a:r>
          <a:r>
            <a:rPr lang="en-US" sz="1700" b="0" kern="1200" dirty="0" err="1"/>
            <a:t>caisses</a:t>
          </a:r>
          <a:r>
            <a:rPr lang="en-US" sz="1700" b="0" kern="1200" dirty="0"/>
            <a:t> de pensions</a:t>
          </a:r>
          <a:endParaRPr lang="en-GB" sz="1700" kern="1200" dirty="0"/>
        </a:p>
      </dsp:txBody>
      <dsp:txXfrm>
        <a:off x="0" y="1881839"/>
        <a:ext cx="9347429" cy="627279"/>
      </dsp:txXfrm>
    </dsp:sp>
    <dsp:sp modelId="{880FF98A-0685-4B03-ABBD-D85F67C6A433}">
      <dsp:nvSpPr>
        <dsp:cNvPr id="0" name=""/>
        <dsp:cNvSpPr/>
      </dsp:nvSpPr>
      <dsp:spPr>
        <a:xfrm>
          <a:off x="0" y="250911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2E8F3F-9140-436E-A237-143D7BF4D63D}">
      <dsp:nvSpPr>
        <dsp:cNvPr id="0" name=""/>
        <dsp:cNvSpPr/>
      </dsp:nvSpPr>
      <dsp:spPr>
        <a:xfrm>
          <a:off x="0" y="250911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kern="1200" dirty="0"/>
            <a:t>Options à la fin du </a:t>
          </a:r>
          <a:r>
            <a:rPr lang="en-US" sz="1700" b="0" kern="1200" dirty="0" err="1"/>
            <a:t>contrat</a:t>
          </a:r>
          <a:endParaRPr lang="en-GB" sz="1700" kern="1200" dirty="0"/>
        </a:p>
      </dsp:txBody>
      <dsp:txXfrm>
        <a:off x="0" y="2509119"/>
        <a:ext cx="9347429" cy="627279"/>
      </dsp:txXfrm>
    </dsp:sp>
    <dsp:sp modelId="{C1501C10-775D-416E-B413-FB27212CB848}">
      <dsp:nvSpPr>
        <dsp:cNvPr id="0" name=""/>
        <dsp:cNvSpPr/>
      </dsp:nvSpPr>
      <dsp:spPr>
        <a:xfrm>
          <a:off x="0" y="313639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624FC5-FE3E-4C47-8023-60D79E50687F}">
      <dsp:nvSpPr>
        <dsp:cNvPr id="0" name=""/>
        <dsp:cNvSpPr/>
      </dsp:nvSpPr>
      <dsp:spPr>
        <a:xfrm>
          <a:off x="0" y="313639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kern="1200" dirty="0" err="1"/>
            <a:t>Prestations</a:t>
          </a:r>
          <a:r>
            <a:rPr lang="en-US" sz="1700" b="0" kern="1200" dirty="0"/>
            <a:t> du </a:t>
          </a:r>
          <a:r>
            <a:rPr lang="en-US" sz="1700" b="0" kern="1200" dirty="0" err="1"/>
            <a:t>membre</a:t>
          </a:r>
          <a:r>
            <a:rPr lang="en-US" sz="1700" b="0" kern="1200" dirty="0"/>
            <a:t> et de </a:t>
          </a:r>
          <a:r>
            <a:rPr lang="en-US" sz="1700" b="0" kern="1200" dirty="0" err="1"/>
            <a:t>sa</a:t>
          </a:r>
          <a:r>
            <a:rPr lang="en-US" sz="1700" b="0" kern="1200" dirty="0"/>
            <a:t> </a:t>
          </a:r>
          <a:r>
            <a:rPr lang="en-US" sz="1700" b="0" kern="1200" dirty="0" err="1"/>
            <a:t>famille</a:t>
          </a:r>
          <a:endParaRPr lang="en-GB" sz="1700" kern="1200" dirty="0"/>
        </a:p>
      </dsp:txBody>
      <dsp:txXfrm>
        <a:off x="0" y="3136399"/>
        <a:ext cx="9347429" cy="627279"/>
      </dsp:txXfrm>
    </dsp:sp>
    <dsp:sp modelId="{4EE179D3-8C5E-4BD2-A6CC-59325603B680}">
      <dsp:nvSpPr>
        <dsp:cNvPr id="0" name=""/>
        <dsp:cNvSpPr/>
      </dsp:nvSpPr>
      <dsp:spPr>
        <a:xfrm>
          <a:off x="0" y="376367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0DB704-3BE9-45A4-A5F1-DA1A95014A2E}">
      <dsp:nvSpPr>
        <dsp:cNvPr id="0" name=""/>
        <dsp:cNvSpPr/>
      </dsp:nvSpPr>
      <dsp:spPr>
        <a:xfrm>
          <a:off x="0" y="376367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Pour en savoir plus sur la Caisse de pensions</a:t>
          </a:r>
        </a:p>
      </dsp:txBody>
      <dsp:txXfrm>
        <a:off x="0" y="3763679"/>
        <a:ext cx="9347429" cy="627279"/>
      </dsp:txXfrm>
    </dsp:sp>
    <dsp:sp modelId="{D9780BD5-3DC2-452E-8059-30CC57E3295C}">
      <dsp:nvSpPr>
        <dsp:cNvPr id="0" name=""/>
        <dsp:cNvSpPr/>
      </dsp:nvSpPr>
      <dsp:spPr>
        <a:xfrm>
          <a:off x="0" y="439095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2F8253-422B-44F8-84F2-2CE2C4BBACAA}">
      <dsp:nvSpPr>
        <dsp:cNvPr id="0" name=""/>
        <dsp:cNvSpPr/>
      </dsp:nvSpPr>
      <dsp:spPr>
        <a:xfrm>
          <a:off x="0" y="439095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Service des </a:t>
          </a:r>
          <a:r>
            <a:rPr lang="en-GB" sz="1700" kern="1200" dirty="0" err="1"/>
            <a:t>prestations</a:t>
          </a:r>
          <a:endParaRPr lang="en-GB" sz="1700" kern="1200" dirty="0"/>
        </a:p>
      </dsp:txBody>
      <dsp:txXfrm>
        <a:off x="0" y="4390959"/>
        <a:ext cx="9347429" cy="6272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A3DE2C-C928-4B6B-A708-F9B6E8FBAEA8}">
      <dsp:nvSpPr>
        <dsp:cNvPr id="0" name=""/>
        <dsp:cNvSpPr/>
      </dsp:nvSpPr>
      <dsp:spPr>
        <a:xfrm>
          <a:off x="1370" y="0"/>
          <a:ext cx="3563120" cy="33658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Caisse de pensions du CERN</a:t>
          </a:r>
        </a:p>
      </dsp:txBody>
      <dsp:txXfrm>
        <a:off x="1370" y="0"/>
        <a:ext cx="3563120" cy="1009768"/>
      </dsp:txXfrm>
    </dsp:sp>
    <dsp:sp modelId="{024E08D6-B747-45A0-BAF0-F9EF7A3A89F8}">
      <dsp:nvSpPr>
        <dsp:cNvPr id="0" name=""/>
        <dsp:cNvSpPr/>
      </dsp:nvSpPr>
      <dsp:spPr>
        <a:xfrm>
          <a:off x="357682" y="1009768"/>
          <a:ext cx="2850496" cy="21878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En tant </a:t>
          </a:r>
          <a:r>
            <a:rPr lang="en-GB" sz="2000" kern="1200" dirty="0" err="1"/>
            <a:t>qu’organisation</a:t>
          </a:r>
          <a:r>
            <a:rPr lang="en-GB" sz="2000" kern="1200" dirty="0"/>
            <a:t> </a:t>
          </a:r>
          <a:r>
            <a:rPr lang="en-GB" sz="2000" kern="1200" dirty="0" err="1"/>
            <a:t>internationale</a:t>
          </a:r>
          <a:r>
            <a:rPr lang="en-GB" sz="2000" kern="1200" dirty="0"/>
            <a:t>, le CERN a </a:t>
          </a:r>
          <a:r>
            <a:rPr lang="fr-FR" sz="2000" kern="1200" dirty="0"/>
            <a:t>développé son propre système de protection sociale</a:t>
          </a:r>
          <a:r>
            <a:rPr lang="en-GB" sz="2000" kern="1200" dirty="0"/>
            <a:t>, </a:t>
          </a:r>
          <a:r>
            <a:rPr lang="fr-FR" sz="2000" kern="1200" dirty="0"/>
            <a:t>dont fait partie la Caisse de pensions du CERN</a:t>
          </a:r>
          <a:endParaRPr lang="en-GB" sz="2000" kern="1200" dirty="0"/>
        </a:p>
      </dsp:txBody>
      <dsp:txXfrm>
        <a:off x="421761" y="1073847"/>
        <a:ext cx="2722338" cy="2059673"/>
      </dsp:txXfrm>
    </dsp:sp>
    <dsp:sp modelId="{B3339A92-F396-4AC3-B472-A7099470A484}">
      <dsp:nvSpPr>
        <dsp:cNvPr id="0" name=""/>
        <dsp:cNvSpPr/>
      </dsp:nvSpPr>
      <dsp:spPr>
        <a:xfrm>
          <a:off x="3831724" y="0"/>
          <a:ext cx="3563120" cy="33658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800" kern="1200" dirty="0"/>
            <a:t>Primauté de prestations</a:t>
          </a:r>
          <a:endParaRPr lang="en-GB" sz="2800" kern="1200" dirty="0"/>
        </a:p>
      </dsp:txBody>
      <dsp:txXfrm>
        <a:off x="3831724" y="0"/>
        <a:ext cx="3563120" cy="1009768"/>
      </dsp:txXfrm>
    </dsp:sp>
    <dsp:sp modelId="{CE15D6B5-A608-4846-A02D-9D4C781AEFF8}">
      <dsp:nvSpPr>
        <dsp:cNvPr id="0" name=""/>
        <dsp:cNvSpPr/>
      </dsp:nvSpPr>
      <dsp:spPr>
        <a:xfrm>
          <a:off x="4188036" y="1009768"/>
          <a:ext cx="2850496" cy="21878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Les </a:t>
          </a:r>
          <a:r>
            <a:rPr lang="en-US" sz="2000" kern="1200" dirty="0" err="1"/>
            <a:t>prestations</a:t>
          </a:r>
          <a:r>
            <a:rPr lang="en-US" sz="2000" kern="1200" dirty="0"/>
            <a:t> </a:t>
          </a:r>
          <a:r>
            <a:rPr lang="en-US" sz="2000" kern="1200" dirty="0" err="1"/>
            <a:t>payées</a:t>
          </a:r>
          <a:r>
            <a:rPr lang="en-US" sz="2000" kern="1200" dirty="0"/>
            <a:t> </a:t>
          </a:r>
          <a:r>
            <a:rPr lang="en-US" sz="2000" kern="1200" dirty="0" err="1"/>
            <a:t>sont</a:t>
          </a:r>
          <a:r>
            <a:rPr lang="en-US" sz="2000" kern="1200" dirty="0"/>
            <a:t> </a:t>
          </a:r>
          <a:r>
            <a:rPr lang="en-US" sz="2000" kern="1200" dirty="0" err="1"/>
            <a:t>basées</a:t>
          </a:r>
          <a:r>
            <a:rPr lang="en-US" sz="2000" kern="1200" dirty="0"/>
            <a:t> sur </a:t>
          </a:r>
          <a:r>
            <a:rPr lang="en-US" sz="2000" kern="1200" dirty="0" err="1"/>
            <a:t>votre</a:t>
          </a:r>
          <a:r>
            <a:rPr lang="en-US" sz="2000" kern="1200" dirty="0"/>
            <a:t> </a:t>
          </a:r>
          <a:r>
            <a:rPr lang="en-US" sz="2000" kern="1200" dirty="0" err="1"/>
            <a:t>salaire</a:t>
          </a:r>
          <a:r>
            <a:rPr lang="en-US" sz="2000" kern="1200" dirty="0"/>
            <a:t> de </a:t>
          </a:r>
          <a:r>
            <a:rPr lang="en-US" sz="2000" kern="1200" dirty="0" err="1"/>
            <a:t>référence</a:t>
          </a:r>
          <a:r>
            <a:rPr lang="en-US" sz="2000" kern="1200" dirty="0"/>
            <a:t> </a:t>
          </a:r>
        </a:p>
      </dsp:txBody>
      <dsp:txXfrm>
        <a:off x="4252115" y="1073847"/>
        <a:ext cx="2722338" cy="2059673"/>
      </dsp:txXfrm>
    </dsp:sp>
    <dsp:sp modelId="{63436C16-1DA3-48AC-B817-5CBE0C474FE3}">
      <dsp:nvSpPr>
        <dsp:cNvPr id="0" name=""/>
        <dsp:cNvSpPr/>
      </dsp:nvSpPr>
      <dsp:spPr>
        <a:xfrm>
          <a:off x="7662078" y="0"/>
          <a:ext cx="3563120" cy="33658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Une Caisse </a:t>
          </a:r>
          <a:r>
            <a:rPr lang="en-US" sz="2800" kern="1200" dirty="0" err="1"/>
            <a:t>solidaire</a:t>
          </a:r>
          <a:endParaRPr lang="en-US" sz="2800" kern="1200" dirty="0"/>
        </a:p>
      </dsp:txBody>
      <dsp:txXfrm>
        <a:off x="7662078" y="0"/>
        <a:ext cx="3563120" cy="1009768"/>
      </dsp:txXfrm>
    </dsp:sp>
    <dsp:sp modelId="{B67B6282-9AFA-4ACD-B1AC-AEECBDC0E6AD}">
      <dsp:nvSpPr>
        <dsp:cNvPr id="0" name=""/>
        <dsp:cNvSpPr/>
      </dsp:nvSpPr>
      <dsp:spPr>
        <a:xfrm>
          <a:off x="8018390" y="1009768"/>
          <a:ext cx="2850496" cy="21878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Les members </a:t>
          </a:r>
          <a:r>
            <a:rPr lang="en-US" sz="2000" kern="1200" dirty="0" err="1"/>
            <a:t>n’ont</a:t>
          </a:r>
          <a:r>
            <a:rPr lang="en-US" sz="2000" kern="1200" dirty="0"/>
            <a:t> pas de </a:t>
          </a:r>
          <a:r>
            <a:rPr lang="en-US" sz="2000" kern="1200" dirty="0" err="1"/>
            <a:t>solde</a:t>
          </a:r>
          <a:r>
            <a:rPr lang="en-US" sz="2000" kern="1200" dirty="0"/>
            <a:t> </a:t>
          </a:r>
          <a:r>
            <a:rPr lang="en-US" sz="2000" kern="1200" dirty="0" err="1"/>
            <a:t>individuelle</a:t>
          </a:r>
          <a:r>
            <a:rPr lang="en-US" sz="2000" kern="1200" dirty="0"/>
            <a:t>, </a:t>
          </a:r>
          <a:r>
            <a:rPr lang="en-US" sz="2000" kern="1200" dirty="0" err="1"/>
            <a:t>toutes</a:t>
          </a:r>
          <a:r>
            <a:rPr lang="en-US" sz="2000" kern="1200" dirty="0"/>
            <a:t> les </a:t>
          </a:r>
          <a:r>
            <a:rPr lang="en-US" sz="2000" kern="1200" dirty="0" err="1"/>
            <a:t>prestations</a:t>
          </a:r>
          <a:r>
            <a:rPr lang="en-US" sz="2000" kern="1200" dirty="0"/>
            <a:t> </a:t>
          </a:r>
          <a:r>
            <a:rPr lang="en-US" sz="2000" kern="1200" dirty="0" err="1"/>
            <a:t>sont</a:t>
          </a:r>
          <a:r>
            <a:rPr lang="en-US" sz="2000" kern="1200" dirty="0"/>
            <a:t> </a:t>
          </a:r>
          <a:r>
            <a:rPr lang="en-US" sz="2000" kern="1200" dirty="0" err="1"/>
            <a:t>payées</a:t>
          </a:r>
          <a:r>
            <a:rPr lang="en-US" sz="2000" kern="1200" dirty="0"/>
            <a:t> à </a:t>
          </a:r>
          <a:r>
            <a:rPr lang="en-US" sz="2000" kern="1200" dirty="0" err="1"/>
            <a:t>partir</a:t>
          </a:r>
          <a:r>
            <a:rPr lang="en-US" sz="2000" kern="1200" dirty="0"/>
            <a:t> d’un fonds </a:t>
          </a:r>
          <a:r>
            <a:rPr lang="en-US" sz="2000" kern="1200" dirty="0" err="1"/>
            <a:t>commun</a:t>
          </a:r>
          <a:endParaRPr lang="en-US" sz="2000" kern="1200" dirty="0"/>
        </a:p>
      </dsp:txBody>
      <dsp:txXfrm>
        <a:off x="8082469" y="1073847"/>
        <a:ext cx="2722338" cy="20596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6BFD2C-8D03-44B4-BC0E-90E3F7D5F77A}">
      <dsp:nvSpPr>
        <dsp:cNvPr id="0" name=""/>
        <dsp:cNvSpPr/>
      </dsp:nvSpPr>
      <dsp:spPr>
        <a:xfrm>
          <a:off x="0" y="5181963"/>
          <a:ext cx="11197751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29AA9F-1A33-4410-9B26-8C72FC08E74F}">
      <dsp:nvSpPr>
        <dsp:cNvPr id="0" name=""/>
        <dsp:cNvSpPr/>
      </dsp:nvSpPr>
      <dsp:spPr>
        <a:xfrm>
          <a:off x="0" y="4136339"/>
          <a:ext cx="11197751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E49654-D82B-4399-872C-55F66E49A89F}">
      <dsp:nvSpPr>
        <dsp:cNvPr id="0" name=""/>
        <dsp:cNvSpPr/>
      </dsp:nvSpPr>
      <dsp:spPr>
        <a:xfrm>
          <a:off x="0" y="3090715"/>
          <a:ext cx="11197751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963CEB-9060-4838-A323-CDF8E7446FE7}">
      <dsp:nvSpPr>
        <dsp:cNvPr id="0" name=""/>
        <dsp:cNvSpPr/>
      </dsp:nvSpPr>
      <dsp:spPr>
        <a:xfrm>
          <a:off x="0" y="2045091"/>
          <a:ext cx="11197751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3AD83A-702D-40EE-B7ED-3339BC14A47E}">
      <dsp:nvSpPr>
        <dsp:cNvPr id="0" name=""/>
        <dsp:cNvSpPr/>
      </dsp:nvSpPr>
      <dsp:spPr>
        <a:xfrm>
          <a:off x="0" y="999467"/>
          <a:ext cx="11197751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B29435-C4DF-4E19-B59A-0D02BB3FEC0B}">
      <dsp:nvSpPr>
        <dsp:cNvPr id="0" name=""/>
        <dsp:cNvSpPr/>
      </dsp:nvSpPr>
      <dsp:spPr>
        <a:xfrm>
          <a:off x="2911415" y="3634"/>
          <a:ext cx="8286335" cy="995832"/>
        </a:xfrm>
        <a:prstGeom prst="rect">
          <a:avLst/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L’affiliation</a:t>
          </a:r>
          <a:r>
            <a:rPr lang="en-GB" sz="1600" kern="1200" dirty="0"/>
            <a:t> </a:t>
          </a:r>
          <a:r>
            <a:rPr lang="en-GB" sz="1600" kern="1200" dirty="0" err="1"/>
            <a:t>est</a:t>
          </a:r>
          <a:r>
            <a:rPr lang="en-GB" sz="1600" kern="1200" dirty="0"/>
            <a:t> </a:t>
          </a:r>
          <a:r>
            <a:rPr lang="en-GB" sz="1600" kern="1200" dirty="0" err="1"/>
            <a:t>automatique</a:t>
          </a:r>
          <a:r>
            <a:rPr lang="en-GB" sz="1600" kern="1200" dirty="0"/>
            <a:t> et </a:t>
          </a:r>
          <a:r>
            <a:rPr lang="en-GB" sz="1600" kern="1200" dirty="0" err="1"/>
            <a:t>obligatoire</a:t>
          </a:r>
          <a:r>
            <a:rPr lang="en-GB" sz="1600" kern="1200" dirty="0"/>
            <a:t> pour les members du personnel, Fellow et Nouveaux </a:t>
          </a:r>
          <a:r>
            <a:rPr lang="en-GB" sz="1600" kern="1200" dirty="0" err="1"/>
            <a:t>diplômés</a:t>
          </a:r>
          <a:r>
            <a:rPr lang="en-GB" sz="1600" kern="1200" dirty="0"/>
            <a:t> du CERN et de </a:t>
          </a:r>
          <a:r>
            <a:rPr lang="en-GB" sz="1600" kern="1200" dirty="0" err="1"/>
            <a:t>l’ESO</a:t>
          </a:r>
          <a:endParaRPr lang="en-GB" sz="1600" kern="1200" dirty="0"/>
        </a:p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Le Service des </a:t>
          </a:r>
          <a:r>
            <a:rPr lang="en-GB" sz="1600" kern="1200" dirty="0" err="1"/>
            <a:t>prestations</a:t>
          </a:r>
          <a:r>
            <a:rPr lang="en-GB" sz="1600" kern="1200" dirty="0"/>
            <a:t> </a:t>
          </a:r>
          <a:r>
            <a:rPr lang="en-GB" sz="1600" kern="1200" dirty="0" err="1"/>
            <a:t>est</a:t>
          </a:r>
          <a:r>
            <a:rPr lang="en-GB" sz="1600" kern="1200" dirty="0"/>
            <a:t> </a:t>
          </a:r>
          <a:r>
            <a:rPr lang="en-GB" sz="1600" kern="1200" dirty="0" err="1"/>
            <a:t>votre</a:t>
          </a:r>
          <a:r>
            <a:rPr lang="en-GB" sz="1600" kern="1200" dirty="0"/>
            <a:t> point de contact pour </a:t>
          </a:r>
          <a:r>
            <a:rPr lang="en-GB" sz="1600" kern="1200" dirty="0" err="1"/>
            <a:t>toutes</a:t>
          </a:r>
          <a:r>
            <a:rPr lang="en-GB" sz="1600" kern="1200" dirty="0"/>
            <a:t> questions relatives aux pensions</a:t>
          </a:r>
        </a:p>
      </dsp:txBody>
      <dsp:txXfrm>
        <a:off x="2911415" y="3634"/>
        <a:ext cx="8286335" cy="995832"/>
      </dsp:txXfrm>
    </dsp:sp>
    <dsp:sp modelId="{10943EF9-D688-4BA2-AE1E-CBC888F3E0A2}">
      <dsp:nvSpPr>
        <dsp:cNvPr id="0" name=""/>
        <dsp:cNvSpPr/>
      </dsp:nvSpPr>
      <dsp:spPr>
        <a:xfrm>
          <a:off x="0" y="3634"/>
          <a:ext cx="2911415" cy="995832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800" kern="1200" dirty="0"/>
            <a:t>Devenir un membre</a:t>
          </a:r>
          <a:endParaRPr lang="en-GB" sz="1800" kern="1200" dirty="0"/>
        </a:p>
      </dsp:txBody>
      <dsp:txXfrm>
        <a:off x="48621" y="52255"/>
        <a:ext cx="2814173" cy="947211"/>
      </dsp:txXfrm>
    </dsp:sp>
    <dsp:sp modelId="{C1BF0092-A082-4C49-966E-D232EDBDD4A1}">
      <dsp:nvSpPr>
        <dsp:cNvPr id="0" name=""/>
        <dsp:cNvSpPr/>
      </dsp:nvSpPr>
      <dsp:spPr>
        <a:xfrm>
          <a:off x="2911415" y="1049258"/>
          <a:ext cx="8286335" cy="995832"/>
        </a:xfrm>
        <a:prstGeom prst="rect">
          <a:avLst/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Possibilité</a:t>
          </a:r>
          <a:r>
            <a:rPr lang="en-GB" sz="1600" kern="1200" dirty="0"/>
            <a:t> de </a:t>
          </a:r>
          <a:r>
            <a:rPr lang="en-GB" sz="1600" kern="1200" dirty="0" err="1"/>
            <a:t>tranférer</a:t>
          </a:r>
          <a:r>
            <a:rPr lang="en-GB" sz="1600" kern="1200" dirty="0"/>
            <a:t> </a:t>
          </a:r>
          <a:r>
            <a:rPr lang="en-GB" sz="1600" kern="1200" dirty="0" err="1"/>
            <a:t>vos</a:t>
          </a:r>
          <a:r>
            <a:rPr lang="en-GB" sz="1600" kern="1200" dirty="0"/>
            <a:t> </a:t>
          </a:r>
          <a:r>
            <a:rPr lang="en-GB" sz="1600" kern="1200" dirty="0" err="1"/>
            <a:t>avoirs</a:t>
          </a:r>
          <a:r>
            <a:rPr lang="en-GB" sz="1600" kern="1200" dirty="0"/>
            <a:t> en provenance et/</a:t>
          </a:r>
          <a:r>
            <a:rPr lang="en-GB" sz="1600" kern="1200" dirty="0" err="1"/>
            <a:t>ou</a:t>
          </a:r>
          <a:r>
            <a:rPr lang="en-GB" sz="1600" kern="1200" dirty="0"/>
            <a:t> </a:t>
          </a:r>
          <a:r>
            <a:rPr lang="en-GB" sz="1600" kern="1200" dirty="0" err="1"/>
            <a:t>vers</a:t>
          </a:r>
          <a:r>
            <a:rPr lang="en-GB" sz="1600" kern="1200" dirty="0"/>
            <a:t> </a:t>
          </a:r>
          <a:r>
            <a:rPr lang="en-GB" sz="1600" kern="1200" dirty="0" err="1"/>
            <a:t>une</a:t>
          </a:r>
          <a:r>
            <a:rPr lang="en-GB" sz="1600" kern="1200" dirty="0"/>
            <a:t> </a:t>
          </a:r>
          <a:r>
            <a:rPr lang="en-GB" sz="1600" kern="1200" dirty="0" err="1"/>
            <a:t>autre</a:t>
          </a:r>
          <a:r>
            <a:rPr lang="en-GB" sz="1600" kern="1200" dirty="0"/>
            <a:t> </a:t>
          </a:r>
          <a:r>
            <a:rPr lang="en-GB" sz="1600" kern="1200" dirty="0" err="1"/>
            <a:t>caisse</a:t>
          </a:r>
          <a:r>
            <a:rPr lang="en-GB" sz="1600" kern="1200" dirty="0"/>
            <a:t> de pensions </a:t>
          </a:r>
          <a:r>
            <a:rPr lang="en-GB" sz="1600" kern="1200" dirty="0" err="1"/>
            <a:t>afin</a:t>
          </a:r>
          <a:r>
            <a:rPr lang="en-GB" sz="1600" kern="1200" dirty="0"/>
            <a:t> de </a:t>
          </a:r>
          <a:r>
            <a:rPr lang="en-GB" sz="1600" kern="1200" dirty="0" err="1"/>
            <a:t>permettre</a:t>
          </a:r>
          <a:r>
            <a:rPr lang="en-GB" sz="1600" kern="1200" dirty="0"/>
            <a:t> </a:t>
          </a:r>
          <a:r>
            <a:rPr lang="en-GB" sz="1600" kern="1200" dirty="0" err="1"/>
            <a:t>une</a:t>
          </a:r>
          <a:r>
            <a:rPr lang="en-GB" sz="1600" kern="1200" dirty="0"/>
            <a:t> </a:t>
          </a:r>
          <a:r>
            <a:rPr lang="en-GB" sz="1600" kern="1200" dirty="0" err="1"/>
            <a:t>continuité</a:t>
          </a:r>
          <a:r>
            <a:rPr lang="en-GB" sz="1600" kern="1200" dirty="0"/>
            <a:t> de </a:t>
          </a:r>
          <a:r>
            <a:rPr lang="en-GB" sz="1600" kern="1200" dirty="0" err="1"/>
            <a:t>vos</a:t>
          </a:r>
          <a:r>
            <a:rPr lang="en-GB" sz="1600" kern="1200" dirty="0"/>
            <a:t> </a:t>
          </a:r>
          <a:r>
            <a:rPr lang="en-GB" sz="1600" kern="1200" dirty="0" err="1"/>
            <a:t>années</a:t>
          </a:r>
          <a:r>
            <a:rPr lang="en-GB" sz="1600" kern="1200" dirty="0"/>
            <a:t> </a:t>
          </a:r>
          <a:r>
            <a:rPr lang="en-GB" sz="1600" kern="1200" dirty="0" err="1"/>
            <a:t>cotisées</a:t>
          </a:r>
          <a:r>
            <a:rPr lang="en-GB" sz="1600" kern="1200" dirty="0"/>
            <a:t> </a:t>
          </a:r>
        </a:p>
      </dsp:txBody>
      <dsp:txXfrm>
        <a:off x="2911415" y="1049258"/>
        <a:ext cx="8286335" cy="995832"/>
      </dsp:txXfrm>
    </dsp:sp>
    <dsp:sp modelId="{149731C3-566A-437C-97F5-8E98268099CC}">
      <dsp:nvSpPr>
        <dsp:cNvPr id="0" name=""/>
        <dsp:cNvSpPr/>
      </dsp:nvSpPr>
      <dsp:spPr>
        <a:xfrm>
          <a:off x="0" y="1049258"/>
          <a:ext cx="2911415" cy="995832"/>
        </a:xfrm>
        <a:prstGeom prst="round2SameRect">
          <a:avLst>
            <a:gd name="adj1" fmla="val 16670"/>
            <a:gd name="adj2" fmla="val 0"/>
          </a:avLst>
        </a:prstGeom>
        <a:solidFill>
          <a:schemeClr val="accent6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800" kern="1200" dirty="0">
              <a:solidFill>
                <a:schemeClr val="bg2"/>
              </a:solidFill>
            </a:rPr>
            <a:t>Transferts d’autres caisses</a:t>
          </a:r>
          <a:endParaRPr lang="en-GB" sz="1800" kern="1200" dirty="0">
            <a:solidFill>
              <a:schemeClr val="bg2"/>
            </a:solidFill>
          </a:endParaRPr>
        </a:p>
      </dsp:txBody>
      <dsp:txXfrm>
        <a:off x="48621" y="1097879"/>
        <a:ext cx="2814173" cy="947211"/>
      </dsp:txXfrm>
    </dsp:sp>
    <dsp:sp modelId="{98CBBF8B-572D-4AEC-890C-B043E42B3D05}">
      <dsp:nvSpPr>
        <dsp:cNvPr id="0" name=""/>
        <dsp:cNvSpPr/>
      </dsp:nvSpPr>
      <dsp:spPr>
        <a:xfrm>
          <a:off x="2911415" y="2094882"/>
          <a:ext cx="8286335" cy="995832"/>
        </a:xfrm>
        <a:prstGeom prst="rect">
          <a:avLst/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Paiement</a:t>
          </a:r>
          <a:r>
            <a:rPr lang="en-GB" sz="1600" kern="1200" dirty="0"/>
            <a:t> </a:t>
          </a:r>
          <a:r>
            <a:rPr lang="en-GB" sz="1600" kern="1200" dirty="0" err="1"/>
            <a:t>d’une</a:t>
          </a:r>
          <a:r>
            <a:rPr lang="en-GB" sz="1600" kern="1200" dirty="0"/>
            <a:t> </a:t>
          </a:r>
          <a:r>
            <a:rPr lang="en-GB" sz="1600" kern="1200" dirty="0" err="1"/>
            <a:t>valeur</a:t>
          </a:r>
          <a:r>
            <a:rPr lang="en-GB" sz="1600" kern="1200" dirty="0"/>
            <a:t> de </a:t>
          </a:r>
          <a:r>
            <a:rPr lang="en-GB" sz="1600" kern="1200" dirty="0" err="1"/>
            <a:t>transfert</a:t>
          </a:r>
          <a:r>
            <a:rPr lang="en-GB" sz="1600" kern="1200" dirty="0"/>
            <a:t> (non-</a:t>
          </a:r>
          <a:r>
            <a:rPr lang="en-GB" sz="1600" kern="1200" dirty="0" err="1"/>
            <a:t>optionnel</a:t>
          </a:r>
          <a:r>
            <a:rPr lang="en-GB" sz="1600" kern="1200" dirty="0"/>
            <a:t> </a:t>
          </a:r>
          <a:r>
            <a:rPr lang="en-GB" sz="1600" kern="1200" dirty="0" err="1"/>
            <a:t>si</a:t>
          </a:r>
          <a:r>
            <a:rPr lang="en-GB" sz="1600" kern="1200" dirty="0"/>
            <a:t> </a:t>
          </a:r>
          <a:r>
            <a:rPr lang="en-GB" sz="1600" kern="1200" dirty="0" err="1"/>
            <a:t>moins</a:t>
          </a:r>
          <a:r>
            <a:rPr lang="en-GB" sz="1600" kern="1200" dirty="0"/>
            <a:t> de 5 </a:t>
          </a:r>
          <a:r>
            <a:rPr lang="en-GB" sz="1600" kern="1200" dirty="0" err="1"/>
            <a:t>années</a:t>
          </a:r>
          <a:r>
            <a:rPr lang="en-GB" sz="1600" kern="1200" dirty="0"/>
            <a:t> de service)</a:t>
          </a:r>
        </a:p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Devenir</a:t>
          </a:r>
          <a:r>
            <a:rPr lang="en-GB" sz="1600" kern="1200" dirty="0"/>
            <a:t> </a:t>
          </a:r>
          <a:r>
            <a:rPr lang="en-GB" sz="1600" kern="1200" dirty="0" err="1"/>
            <a:t>bénéficiaire</a:t>
          </a:r>
          <a:r>
            <a:rPr lang="en-GB" sz="1600" kern="1200" dirty="0"/>
            <a:t> </a:t>
          </a:r>
          <a:r>
            <a:rPr lang="en-GB" sz="1600" kern="1200" dirty="0" err="1"/>
            <a:t>d’une</a:t>
          </a:r>
          <a:r>
            <a:rPr lang="en-GB" sz="1600" kern="1200" dirty="0"/>
            <a:t> pension de </a:t>
          </a:r>
          <a:r>
            <a:rPr lang="en-GB" sz="1600" kern="1200" dirty="0" err="1"/>
            <a:t>retraite</a:t>
          </a:r>
          <a:r>
            <a:rPr lang="en-GB" sz="1600" kern="1200" dirty="0"/>
            <a:t> </a:t>
          </a:r>
          <a:r>
            <a:rPr lang="en-GB" sz="1600" kern="1200" dirty="0" err="1"/>
            <a:t>différée</a:t>
          </a:r>
          <a:r>
            <a:rPr lang="en-GB" sz="1600" kern="1200" dirty="0"/>
            <a:t> (et </a:t>
          </a:r>
          <a:r>
            <a:rPr lang="en-GB" sz="1600" kern="1200" dirty="0" err="1"/>
            <a:t>recevez</a:t>
          </a:r>
          <a:r>
            <a:rPr lang="en-GB" sz="1600" kern="1200" dirty="0"/>
            <a:t> </a:t>
          </a:r>
          <a:r>
            <a:rPr lang="en-GB" sz="1600" kern="1200" dirty="0" err="1"/>
            <a:t>votre</a:t>
          </a:r>
          <a:r>
            <a:rPr lang="en-GB" sz="1600" kern="1200" dirty="0"/>
            <a:t> pension plus tard)</a:t>
          </a:r>
        </a:p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Devenir</a:t>
          </a:r>
          <a:r>
            <a:rPr lang="en-GB" sz="1600" kern="1200" dirty="0"/>
            <a:t> </a:t>
          </a:r>
          <a:r>
            <a:rPr lang="en-GB" sz="1600" kern="1200" dirty="0" err="1"/>
            <a:t>bénéficiaire</a:t>
          </a:r>
          <a:r>
            <a:rPr lang="en-GB" sz="1600" kern="1200" dirty="0"/>
            <a:t> </a:t>
          </a:r>
          <a:r>
            <a:rPr lang="en-GB" sz="1600" kern="1200" dirty="0" err="1"/>
            <a:t>d’une</a:t>
          </a:r>
          <a:r>
            <a:rPr lang="en-GB" sz="1600" kern="1200" dirty="0"/>
            <a:t> pension de </a:t>
          </a:r>
          <a:r>
            <a:rPr lang="en-GB" sz="1600" kern="1200" dirty="0" err="1"/>
            <a:t>retraite</a:t>
          </a:r>
          <a:r>
            <a:rPr lang="en-GB" sz="1600" kern="1200" dirty="0"/>
            <a:t> (</a:t>
          </a:r>
          <a:r>
            <a:rPr lang="en-GB" sz="1600" kern="1200" dirty="0" err="1"/>
            <a:t>si</a:t>
          </a:r>
          <a:r>
            <a:rPr lang="en-GB" sz="1600" kern="1200" dirty="0"/>
            <a:t> </a:t>
          </a:r>
          <a:r>
            <a:rPr lang="en-GB" sz="1600" kern="1200" dirty="0" err="1"/>
            <a:t>vous</a:t>
          </a:r>
          <a:r>
            <a:rPr lang="en-GB" sz="1600" kern="1200" dirty="0"/>
            <a:t> </a:t>
          </a:r>
          <a:r>
            <a:rPr lang="en-GB" sz="1600" kern="1200" dirty="0" err="1"/>
            <a:t>avez</a:t>
          </a:r>
          <a:r>
            <a:rPr lang="en-GB" sz="1600" kern="1200" dirty="0"/>
            <a:t> </a:t>
          </a:r>
          <a:r>
            <a:rPr lang="en-GB" sz="1600" kern="1200" dirty="0" err="1"/>
            <a:t>atteint</a:t>
          </a:r>
          <a:r>
            <a:rPr lang="en-GB" sz="1600" kern="1200" dirty="0"/>
            <a:t> 67 </a:t>
          </a:r>
          <a:r>
            <a:rPr lang="en-GB" sz="1600" kern="1200" dirty="0" err="1"/>
            <a:t>ans</a:t>
          </a:r>
          <a:r>
            <a:rPr lang="en-GB" sz="1600" kern="1200" dirty="0"/>
            <a:t>)</a:t>
          </a:r>
        </a:p>
      </dsp:txBody>
      <dsp:txXfrm>
        <a:off x="2911415" y="2094882"/>
        <a:ext cx="8286335" cy="995832"/>
      </dsp:txXfrm>
    </dsp:sp>
    <dsp:sp modelId="{166C2E40-7F16-4462-9826-EE91FC3BBA13}">
      <dsp:nvSpPr>
        <dsp:cNvPr id="0" name=""/>
        <dsp:cNvSpPr/>
      </dsp:nvSpPr>
      <dsp:spPr>
        <a:xfrm>
          <a:off x="0" y="2094882"/>
          <a:ext cx="2911415" cy="995832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-2917770"/>
            <a:satOff val="3763"/>
            <a:lumOff val="-1177"/>
            <a:alphaOff val="0"/>
          </a:schemeClr>
        </a:solidFill>
        <a:ln w="12700" cap="flat" cmpd="sng" algn="ctr">
          <a:solidFill>
            <a:schemeClr val="accent5">
              <a:hueOff val="-2917770"/>
              <a:satOff val="3763"/>
              <a:lumOff val="-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A la fin du </a:t>
          </a:r>
          <a:r>
            <a:rPr lang="en-GB" sz="1800" kern="1200" dirty="0" err="1"/>
            <a:t>contrat</a:t>
          </a:r>
          <a:endParaRPr lang="en-GB" sz="1800" kern="1200" dirty="0"/>
        </a:p>
      </dsp:txBody>
      <dsp:txXfrm>
        <a:off x="48621" y="2143503"/>
        <a:ext cx="2814173" cy="947211"/>
      </dsp:txXfrm>
    </dsp:sp>
    <dsp:sp modelId="{0B954BD6-2DF2-45B5-BEE6-4E5FE16B5683}">
      <dsp:nvSpPr>
        <dsp:cNvPr id="0" name=""/>
        <dsp:cNvSpPr/>
      </dsp:nvSpPr>
      <dsp:spPr>
        <a:xfrm>
          <a:off x="2911415" y="3140506"/>
          <a:ext cx="8286335" cy="995832"/>
        </a:xfrm>
        <a:prstGeom prst="rect">
          <a:avLst/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Pension de </a:t>
          </a:r>
          <a:r>
            <a:rPr lang="en-GB" sz="1600" kern="1200" dirty="0" err="1"/>
            <a:t>retraite</a:t>
          </a:r>
          <a:r>
            <a:rPr lang="en-GB" sz="1600" kern="1200" dirty="0"/>
            <a:t> </a:t>
          </a:r>
          <a:r>
            <a:rPr lang="en-GB" sz="1600" kern="1200" dirty="0" err="1"/>
            <a:t>mensuelle</a:t>
          </a:r>
          <a:r>
            <a:rPr lang="en-GB" sz="1600" kern="1200" dirty="0"/>
            <a:t> payable à vie</a:t>
          </a:r>
        </a:p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Indexation </a:t>
          </a:r>
          <a:r>
            <a:rPr lang="en-GB" sz="1600" kern="1200" dirty="0" err="1"/>
            <a:t>annuelle</a:t>
          </a:r>
          <a:r>
            <a:rPr lang="en-GB" sz="1600" kern="1200" dirty="0"/>
            <a:t> des pensions (</a:t>
          </a:r>
          <a:r>
            <a:rPr lang="en-GB" sz="1600" kern="1200" dirty="0" err="1"/>
            <a:t>si</a:t>
          </a:r>
          <a:r>
            <a:rPr lang="en-GB" sz="1600" kern="1200" dirty="0"/>
            <a:t> applicable)</a:t>
          </a:r>
        </a:p>
      </dsp:txBody>
      <dsp:txXfrm>
        <a:off x="2911415" y="3140506"/>
        <a:ext cx="8286335" cy="995832"/>
      </dsp:txXfrm>
    </dsp:sp>
    <dsp:sp modelId="{326B7DB4-7BCF-45E1-B072-C72AEF76F17A}">
      <dsp:nvSpPr>
        <dsp:cNvPr id="0" name=""/>
        <dsp:cNvSpPr/>
      </dsp:nvSpPr>
      <dsp:spPr>
        <a:xfrm>
          <a:off x="0" y="3140506"/>
          <a:ext cx="2911415" cy="995832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-4376655"/>
            <a:satOff val="5644"/>
            <a:lumOff val="-1765"/>
            <a:alphaOff val="0"/>
          </a:schemeClr>
        </a:solidFill>
        <a:ln w="12700" cap="flat" cmpd="sng" algn="ctr">
          <a:solidFill>
            <a:schemeClr val="accent5">
              <a:hueOff val="-4376655"/>
              <a:satOff val="5644"/>
              <a:lumOff val="-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Si </a:t>
          </a:r>
          <a:r>
            <a:rPr lang="en-GB" sz="1800" kern="1200" dirty="0" err="1"/>
            <a:t>vous</a:t>
          </a:r>
          <a:r>
            <a:rPr lang="en-GB" sz="1800" kern="1200" dirty="0"/>
            <a:t> </a:t>
          </a:r>
          <a:r>
            <a:rPr lang="en-GB" sz="1800" kern="1200" dirty="0" err="1"/>
            <a:t>devenez</a:t>
          </a:r>
          <a:r>
            <a:rPr lang="en-GB" sz="1800" kern="1200" dirty="0"/>
            <a:t> un </a:t>
          </a:r>
          <a:r>
            <a:rPr lang="en-GB" sz="1800" kern="1200" dirty="0" err="1"/>
            <a:t>bénéficiaire</a:t>
          </a:r>
          <a:endParaRPr lang="en-GB" sz="1800" kern="1200" dirty="0"/>
        </a:p>
      </dsp:txBody>
      <dsp:txXfrm>
        <a:off x="48621" y="3189127"/>
        <a:ext cx="2814173" cy="947211"/>
      </dsp:txXfrm>
    </dsp:sp>
    <dsp:sp modelId="{AE47567D-8174-4037-AE35-C520FF86B5A6}">
      <dsp:nvSpPr>
        <dsp:cNvPr id="0" name=""/>
        <dsp:cNvSpPr/>
      </dsp:nvSpPr>
      <dsp:spPr>
        <a:xfrm>
          <a:off x="2911415" y="4186130"/>
          <a:ext cx="8286335" cy="995832"/>
        </a:xfrm>
        <a:prstGeom prst="rect">
          <a:avLst/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Prestations</a:t>
          </a:r>
          <a:r>
            <a:rPr lang="en-GB" sz="1600" kern="1200" dirty="0"/>
            <a:t> payables à </a:t>
          </a:r>
          <a:r>
            <a:rPr lang="en-GB" sz="1600" kern="1200" dirty="0" err="1"/>
            <a:t>vos</a:t>
          </a:r>
          <a:r>
            <a:rPr lang="en-GB" sz="1600" kern="1200" dirty="0"/>
            <a:t> survivants </a:t>
          </a:r>
          <a:r>
            <a:rPr lang="en-GB" sz="1600" kern="1200" dirty="0" err="1"/>
            <a:t>éligibles</a:t>
          </a:r>
          <a:r>
            <a:rPr lang="en-GB" sz="1600" kern="1200" dirty="0"/>
            <a:t> </a:t>
          </a:r>
          <a:r>
            <a:rPr lang="en-GB" sz="1600" kern="1200" dirty="0" err="1"/>
            <a:t>ou</a:t>
          </a:r>
          <a:r>
            <a:rPr lang="en-GB" sz="1600" kern="1200" dirty="0"/>
            <a:t> à </a:t>
          </a:r>
          <a:r>
            <a:rPr lang="en-GB" sz="1600" kern="1200" dirty="0" err="1"/>
            <a:t>vous-même</a:t>
          </a:r>
          <a:endParaRPr lang="en-GB" sz="1600" kern="1200" dirty="0"/>
        </a:p>
      </dsp:txBody>
      <dsp:txXfrm>
        <a:off x="2911415" y="4186130"/>
        <a:ext cx="8286335" cy="995832"/>
      </dsp:txXfrm>
    </dsp:sp>
    <dsp:sp modelId="{CBDFA34B-8B72-433B-9B8F-9469E419A5BC}">
      <dsp:nvSpPr>
        <dsp:cNvPr id="0" name=""/>
        <dsp:cNvSpPr/>
      </dsp:nvSpPr>
      <dsp:spPr>
        <a:xfrm>
          <a:off x="0" y="4186130"/>
          <a:ext cx="2911415" cy="995832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-5835540"/>
            <a:satOff val="7525"/>
            <a:lumOff val="-2353"/>
            <a:alphaOff val="0"/>
          </a:schemeClr>
        </a:solidFill>
        <a:ln w="12700" cap="flat" cmpd="sng" algn="ctr">
          <a:solidFill>
            <a:schemeClr val="accent5">
              <a:hueOff val="-5835540"/>
              <a:satOff val="7525"/>
              <a:lumOff val="-2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Assurance en </a:t>
          </a:r>
          <a:r>
            <a:rPr lang="en-GB" sz="1800" kern="1200" dirty="0" err="1"/>
            <a:t>cas</a:t>
          </a:r>
          <a:r>
            <a:rPr lang="en-GB" sz="1800" kern="1200" dirty="0"/>
            <a:t> </a:t>
          </a:r>
          <a:r>
            <a:rPr lang="en-GB" sz="1800" kern="1200" dirty="0" err="1"/>
            <a:t>d’invalidité</a:t>
          </a:r>
          <a:r>
            <a:rPr lang="en-GB" sz="1800" kern="1200" dirty="0"/>
            <a:t> </a:t>
          </a:r>
          <a:r>
            <a:rPr lang="en-GB" sz="1800" kern="1200" dirty="0" err="1"/>
            <a:t>ou</a:t>
          </a:r>
          <a:r>
            <a:rPr lang="en-GB" sz="1800" kern="1200" dirty="0"/>
            <a:t> de </a:t>
          </a:r>
          <a:r>
            <a:rPr lang="en-GB" sz="1800" kern="1200" dirty="0" err="1"/>
            <a:t>décès</a:t>
          </a:r>
          <a:endParaRPr lang="en-GB" sz="1800" kern="1200" dirty="0"/>
        </a:p>
      </dsp:txBody>
      <dsp:txXfrm>
        <a:off x="48621" y="4234751"/>
        <a:ext cx="2814173" cy="94721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D42FA0-66A0-47C9-9B6E-FCC7E51C85AF}">
      <dsp:nvSpPr>
        <dsp:cNvPr id="0" name=""/>
        <dsp:cNvSpPr/>
      </dsp:nvSpPr>
      <dsp:spPr>
        <a:xfrm>
          <a:off x="3864" y="11942"/>
          <a:ext cx="2323799" cy="81194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 err="1"/>
            <a:t>Lettre</a:t>
          </a:r>
          <a:r>
            <a:rPr lang="en-GB" sz="1700" kern="1200" noProof="0" dirty="0"/>
            <a:t> </a:t>
          </a:r>
          <a:r>
            <a:rPr lang="en-GB" sz="1700" kern="1200" noProof="0" dirty="0" err="1"/>
            <a:t>d’arrivée</a:t>
          </a:r>
          <a:r>
            <a:rPr lang="en-GB" sz="1700" kern="1200" noProof="0" dirty="0"/>
            <a:t> et fiche informative</a:t>
          </a:r>
        </a:p>
      </dsp:txBody>
      <dsp:txXfrm>
        <a:off x="3864" y="11942"/>
        <a:ext cx="2323799" cy="811941"/>
      </dsp:txXfrm>
    </dsp:sp>
    <dsp:sp modelId="{4470786D-318D-48F8-8086-35C6A07D14EF}">
      <dsp:nvSpPr>
        <dsp:cNvPr id="0" name=""/>
        <dsp:cNvSpPr/>
      </dsp:nvSpPr>
      <dsp:spPr>
        <a:xfrm>
          <a:off x="3864" y="823884"/>
          <a:ext cx="2323799" cy="2821774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Une letter </a:t>
          </a:r>
          <a:r>
            <a:rPr lang="en-GB" sz="1500" kern="1200" noProof="0" dirty="0" err="1"/>
            <a:t>confirmant</a:t>
          </a:r>
          <a:r>
            <a:rPr lang="en-GB" sz="1500" kern="1200" noProof="0" dirty="0"/>
            <a:t> </a:t>
          </a:r>
          <a:r>
            <a:rPr lang="en-GB" sz="1500" kern="1200" noProof="0" dirty="0" err="1"/>
            <a:t>votre</a:t>
          </a:r>
          <a:r>
            <a:rPr lang="en-GB" sz="1500" kern="1200" noProof="0" dirty="0"/>
            <a:t> affiliation à la Caisse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Information </a:t>
          </a:r>
          <a:r>
            <a:rPr lang="en-GB" sz="1500" kern="1200" noProof="0" dirty="0" err="1"/>
            <a:t>clé</a:t>
          </a:r>
          <a:r>
            <a:rPr lang="en-GB" sz="1500" kern="1200" noProof="0" dirty="0"/>
            <a:t> pour les </a:t>
          </a:r>
          <a:r>
            <a:rPr lang="en-GB" sz="1500" kern="1200" noProof="0" dirty="0" err="1"/>
            <a:t>membres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Un lien </a:t>
          </a:r>
          <a:r>
            <a:rPr lang="en-GB" sz="1500" kern="1200" noProof="0" dirty="0" err="1"/>
            <a:t>vers</a:t>
          </a:r>
          <a:r>
            <a:rPr lang="en-GB" sz="1500" kern="1200" noProof="0" dirty="0"/>
            <a:t> </a:t>
          </a:r>
          <a:r>
            <a:rPr lang="en-GB" sz="1500" kern="1200" noProof="0" dirty="0" err="1"/>
            <a:t>notre</a:t>
          </a:r>
          <a:r>
            <a:rPr lang="en-GB" sz="1500" kern="1200" noProof="0" dirty="0"/>
            <a:t> site internet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Contact du </a:t>
          </a:r>
          <a:r>
            <a:rPr lang="en-GB" sz="1500" kern="1200" noProof="0" dirty="0">
              <a:hlinkClick xmlns:r="http://schemas.openxmlformats.org/officeDocument/2006/relationships" r:id="rId1"/>
            </a:rPr>
            <a:t>Service des </a:t>
          </a:r>
          <a:r>
            <a:rPr lang="en-GB" sz="1500" kern="1200" noProof="0" dirty="0" err="1">
              <a:hlinkClick xmlns:r="http://schemas.openxmlformats.org/officeDocument/2006/relationships" r:id="rId1"/>
            </a:rPr>
            <a:t>prestations</a:t>
          </a:r>
          <a:endParaRPr lang="en-GB" sz="1500" kern="1200" noProof="0" dirty="0"/>
        </a:p>
      </dsp:txBody>
      <dsp:txXfrm>
        <a:off x="3864" y="823884"/>
        <a:ext cx="2323799" cy="2821774"/>
      </dsp:txXfrm>
    </dsp:sp>
    <dsp:sp modelId="{99B5784F-84C9-48EF-983F-3DAA353B60C6}">
      <dsp:nvSpPr>
        <dsp:cNvPr id="0" name=""/>
        <dsp:cNvSpPr/>
      </dsp:nvSpPr>
      <dsp:spPr>
        <a:xfrm>
          <a:off x="2652996" y="11942"/>
          <a:ext cx="2323799" cy="811941"/>
        </a:xfrm>
        <a:prstGeom prst="rect">
          <a:avLst/>
        </a:prstGeom>
        <a:solidFill>
          <a:schemeClr val="accent4">
            <a:hueOff val="1329733"/>
            <a:satOff val="13192"/>
            <a:lumOff val="-16144"/>
            <a:alphaOff val="0"/>
          </a:schemeClr>
        </a:solidFill>
        <a:ln w="12700" cap="flat" cmpd="sng" algn="ctr">
          <a:solidFill>
            <a:schemeClr val="accent4">
              <a:hueOff val="1329733"/>
              <a:satOff val="13192"/>
              <a:lumOff val="-161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700" kern="1200" dirty="0"/>
            <a:t>Décompte individuel de droit à pension</a:t>
          </a:r>
          <a:endParaRPr lang="en-US" sz="1700" kern="1200" dirty="0"/>
        </a:p>
      </dsp:txBody>
      <dsp:txXfrm>
        <a:off x="2652996" y="11942"/>
        <a:ext cx="2323799" cy="811941"/>
      </dsp:txXfrm>
    </dsp:sp>
    <dsp:sp modelId="{EE921294-5D2B-46D3-AB5F-9148F20B1345}">
      <dsp:nvSpPr>
        <dsp:cNvPr id="0" name=""/>
        <dsp:cNvSpPr/>
      </dsp:nvSpPr>
      <dsp:spPr>
        <a:xfrm>
          <a:off x="2652996" y="823884"/>
          <a:ext cx="2323799" cy="2821774"/>
        </a:xfrm>
        <a:prstGeom prst="rect">
          <a:avLst/>
        </a:prstGeom>
        <a:solidFill>
          <a:schemeClr val="accent4">
            <a:tint val="40000"/>
            <a:alpha val="90000"/>
            <a:hueOff val="1395862"/>
            <a:satOff val="-373"/>
            <a:lumOff val="-3322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395862"/>
              <a:satOff val="-373"/>
              <a:lumOff val="-33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Ce document </a:t>
          </a:r>
          <a:r>
            <a:rPr lang="en-GB" sz="1500" kern="1200" noProof="0" dirty="0" err="1"/>
            <a:t>vous</a:t>
          </a:r>
          <a:r>
            <a:rPr lang="en-GB" sz="1500" kern="1200" noProof="0" dirty="0"/>
            <a:t> </a:t>
          </a:r>
          <a:r>
            <a:rPr lang="en-GB" sz="1500" kern="1200" noProof="0" dirty="0" err="1"/>
            <a:t>donne</a:t>
          </a:r>
          <a:r>
            <a:rPr lang="en-GB" sz="1500" kern="1200" noProof="0" dirty="0"/>
            <a:t> </a:t>
          </a:r>
          <a:r>
            <a:rPr lang="en-GB" sz="1500" kern="1200" noProof="0" dirty="0" err="1"/>
            <a:t>une</a:t>
          </a:r>
          <a:r>
            <a:rPr lang="en-GB" sz="1500" kern="1200" noProof="0" dirty="0"/>
            <a:t> estimation de </a:t>
          </a:r>
          <a:r>
            <a:rPr lang="en-GB" sz="1500" kern="1200" noProof="0" dirty="0" err="1"/>
            <a:t>vos</a:t>
          </a:r>
          <a:r>
            <a:rPr lang="en-GB" sz="1500" kern="1200" noProof="0" dirty="0"/>
            <a:t> </a:t>
          </a:r>
          <a:r>
            <a:rPr lang="en-GB" sz="1500" kern="1200" noProof="0" dirty="0" err="1"/>
            <a:t>prestations</a:t>
          </a:r>
          <a:r>
            <a:rPr lang="en-GB" sz="1500" kern="1200" noProof="0" dirty="0"/>
            <a:t> à la fin de </a:t>
          </a:r>
          <a:r>
            <a:rPr lang="en-GB" sz="1500" kern="1200" noProof="0" dirty="0" err="1"/>
            <a:t>votre</a:t>
          </a:r>
          <a:r>
            <a:rPr lang="en-GB" sz="1500" kern="1200" noProof="0" dirty="0"/>
            <a:t> </a:t>
          </a:r>
          <a:r>
            <a:rPr lang="en-GB" sz="1500" kern="1200" noProof="0" dirty="0" err="1"/>
            <a:t>contrat</a:t>
          </a:r>
          <a:endParaRPr lang="en-GB" sz="1500" kern="1200" noProof="0" dirty="0"/>
        </a:p>
      </dsp:txBody>
      <dsp:txXfrm>
        <a:off x="2652996" y="823884"/>
        <a:ext cx="2323799" cy="2821774"/>
      </dsp:txXfrm>
    </dsp:sp>
    <dsp:sp modelId="{6539E3F3-A460-4D9E-A11D-AFD12FC0D585}">
      <dsp:nvSpPr>
        <dsp:cNvPr id="0" name=""/>
        <dsp:cNvSpPr/>
      </dsp:nvSpPr>
      <dsp:spPr>
        <a:xfrm>
          <a:off x="5302127" y="11942"/>
          <a:ext cx="2323799" cy="811941"/>
        </a:xfrm>
        <a:prstGeom prst="rect">
          <a:avLst/>
        </a:prstGeom>
        <a:solidFill>
          <a:schemeClr val="accent4">
            <a:hueOff val="2659465"/>
            <a:satOff val="26385"/>
            <a:lumOff val="-32288"/>
            <a:alphaOff val="0"/>
          </a:schemeClr>
        </a:solidFill>
        <a:ln w="12700" cap="flat" cmpd="sng" algn="ctr">
          <a:solidFill>
            <a:schemeClr val="accent4">
              <a:hueOff val="2659465"/>
              <a:satOff val="26385"/>
              <a:lumOff val="-322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700" kern="1200" dirty="0"/>
            <a:t>Rapport annuel et réunion d’information annuelle</a:t>
          </a:r>
          <a:endParaRPr lang="en-US" sz="1700" kern="1200" dirty="0"/>
        </a:p>
      </dsp:txBody>
      <dsp:txXfrm>
        <a:off x="5302127" y="11942"/>
        <a:ext cx="2323799" cy="811941"/>
      </dsp:txXfrm>
    </dsp:sp>
    <dsp:sp modelId="{7EC11D0D-A0AD-4164-860A-C0AAEAA7A3DE}">
      <dsp:nvSpPr>
        <dsp:cNvPr id="0" name=""/>
        <dsp:cNvSpPr/>
      </dsp:nvSpPr>
      <dsp:spPr>
        <a:xfrm>
          <a:off x="5302127" y="823884"/>
          <a:ext cx="2323799" cy="2821774"/>
        </a:xfrm>
        <a:prstGeom prst="rect">
          <a:avLst/>
        </a:prstGeom>
        <a:solidFill>
          <a:schemeClr val="accent4">
            <a:tint val="40000"/>
            <a:alpha val="90000"/>
            <a:hueOff val="2791725"/>
            <a:satOff val="-746"/>
            <a:lumOff val="-6644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791725"/>
              <a:satOff val="-746"/>
              <a:lumOff val="-66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 err="1"/>
            <a:t>Fournis</a:t>
          </a:r>
          <a:r>
            <a:rPr lang="en-GB" sz="1500" kern="1200" noProof="0" dirty="0"/>
            <a:t> aux </a:t>
          </a:r>
          <a:r>
            <a:rPr lang="en-GB" sz="1500" kern="1200" noProof="0" dirty="0" err="1"/>
            <a:t>membres</a:t>
          </a:r>
          <a:r>
            <a:rPr lang="en-GB" sz="1500" kern="1200" noProof="0" dirty="0"/>
            <a:t> et aux </a:t>
          </a:r>
          <a:r>
            <a:rPr lang="en-GB" sz="1500" kern="1200" noProof="0" dirty="0" err="1"/>
            <a:t>bénéficiaires</a:t>
          </a:r>
          <a:r>
            <a:rPr lang="en-GB" sz="1500" kern="1200" noProof="0" dirty="0"/>
            <a:t> </a:t>
          </a:r>
          <a:r>
            <a:rPr lang="en-GB" sz="1500" kern="1200" noProof="0" dirty="0" err="1"/>
            <a:t>une</a:t>
          </a:r>
          <a:r>
            <a:rPr lang="en-GB" sz="1500" kern="1200" noProof="0" dirty="0"/>
            <a:t> mise à jour des </a:t>
          </a:r>
          <a:r>
            <a:rPr lang="en-GB" sz="1500" kern="1200" noProof="0" dirty="0" err="1"/>
            <a:t>prestations</a:t>
          </a:r>
          <a:r>
            <a:rPr lang="en-GB" sz="1500" kern="1200" noProof="0" dirty="0"/>
            <a:t>, les questions de </a:t>
          </a:r>
          <a:r>
            <a:rPr lang="en-GB" sz="1500" kern="1200" noProof="0" dirty="0" err="1"/>
            <a:t>gouvernance</a:t>
          </a:r>
          <a:r>
            <a:rPr lang="en-GB" sz="1500" kern="1200" noProof="0" dirty="0"/>
            <a:t> et la performance des </a:t>
          </a:r>
          <a:r>
            <a:rPr lang="en-GB" sz="1500" kern="1200" noProof="0" dirty="0" err="1"/>
            <a:t>investissements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La </a:t>
          </a:r>
          <a:r>
            <a:rPr lang="en-GB" sz="1500" kern="1200" noProof="0" dirty="0" err="1"/>
            <a:t>réunion</a:t>
          </a:r>
          <a:r>
            <a:rPr lang="en-GB" sz="1500" kern="1200" noProof="0" dirty="0"/>
            <a:t> </a:t>
          </a:r>
          <a:r>
            <a:rPr lang="en-GB" sz="1500" kern="1200" noProof="0" dirty="0" err="1"/>
            <a:t>d’information</a:t>
          </a:r>
          <a:r>
            <a:rPr lang="en-GB" sz="1500" kern="1200" noProof="0" dirty="0"/>
            <a:t> </a:t>
          </a:r>
          <a:r>
            <a:rPr lang="en-GB" sz="1500" kern="1200" noProof="0" dirty="0" err="1"/>
            <a:t>annuelle</a:t>
          </a:r>
          <a:r>
            <a:rPr lang="en-GB" sz="1500" kern="1200" noProof="0" dirty="0"/>
            <a:t> </a:t>
          </a:r>
          <a:r>
            <a:rPr lang="en-GB" sz="1500" kern="1200" noProof="0" dirty="0" err="1"/>
            <a:t>vous</a:t>
          </a:r>
          <a:r>
            <a:rPr lang="en-GB" sz="1500" kern="1200" noProof="0" dirty="0"/>
            <a:t> </a:t>
          </a:r>
          <a:r>
            <a:rPr lang="en-GB" sz="1500" kern="1200" noProof="0" dirty="0" err="1"/>
            <a:t>donne</a:t>
          </a:r>
          <a:r>
            <a:rPr lang="en-GB" sz="1500" kern="1200" noProof="0" dirty="0"/>
            <a:t> </a:t>
          </a:r>
          <a:r>
            <a:rPr lang="en-GB" sz="1500" kern="1200" noProof="0" dirty="0" err="1"/>
            <a:t>l’opportunité</a:t>
          </a:r>
          <a:r>
            <a:rPr lang="en-GB" sz="1500" kern="1200" noProof="0" dirty="0"/>
            <a:t> de poser des questions</a:t>
          </a:r>
        </a:p>
      </dsp:txBody>
      <dsp:txXfrm>
        <a:off x="5302127" y="823884"/>
        <a:ext cx="2323799" cy="2821774"/>
      </dsp:txXfrm>
    </dsp:sp>
    <dsp:sp modelId="{D23E1843-1531-4800-B531-1F19C76BE883}">
      <dsp:nvSpPr>
        <dsp:cNvPr id="0" name=""/>
        <dsp:cNvSpPr/>
      </dsp:nvSpPr>
      <dsp:spPr>
        <a:xfrm>
          <a:off x="7951258" y="11942"/>
          <a:ext cx="2323799" cy="811941"/>
        </a:xfrm>
        <a:prstGeom prst="rect">
          <a:avLst/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accent4">
              <a:hueOff val="3989198"/>
              <a:satOff val="39577"/>
              <a:lumOff val="-48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Formalités</a:t>
          </a:r>
          <a:r>
            <a:rPr lang="en-US" sz="1700" kern="1200" dirty="0"/>
            <a:t> de </a:t>
          </a:r>
          <a:r>
            <a:rPr lang="en-US" sz="1700" kern="1200" dirty="0" err="1"/>
            <a:t>départ</a:t>
          </a:r>
          <a:endParaRPr lang="en-US" sz="1700" kern="1200" dirty="0"/>
        </a:p>
      </dsp:txBody>
      <dsp:txXfrm>
        <a:off x="7951258" y="11942"/>
        <a:ext cx="2323799" cy="811941"/>
      </dsp:txXfrm>
    </dsp:sp>
    <dsp:sp modelId="{42B6FAE2-088D-4DF3-AEDA-391E8C1003A5}">
      <dsp:nvSpPr>
        <dsp:cNvPr id="0" name=""/>
        <dsp:cNvSpPr/>
      </dsp:nvSpPr>
      <dsp:spPr>
        <a:xfrm>
          <a:off x="7951258" y="823884"/>
          <a:ext cx="2323799" cy="2821774"/>
        </a:xfrm>
        <a:prstGeom prst="rect">
          <a:avLst/>
        </a:prstGeom>
        <a:solidFill>
          <a:schemeClr val="accent4">
            <a:tint val="40000"/>
            <a:alpha val="90000"/>
            <a:hueOff val="4187587"/>
            <a:satOff val="-1119"/>
            <a:lumOff val="-99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noProof="0" dirty="0" err="1"/>
            <a:t>Envoyées</a:t>
          </a:r>
          <a:r>
            <a:rPr lang="en-GB" sz="1600" kern="1200" noProof="0" dirty="0"/>
            <a:t> deux </a:t>
          </a:r>
          <a:r>
            <a:rPr lang="en-GB" sz="1600" kern="1200" noProof="0" dirty="0" err="1"/>
            <a:t>mois</a:t>
          </a:r>
          <a:r>
            <a:rPr lang="en-GB" sz="1600" kern="1200" noProof="0" dirty="0"/>
            <a:t> </a:t>
          </a:r>
          <a:r>
            <a:rPr lang="en-GB" sz="1600" kern="1200" noProof="0" dirty="0" err="1"/>
            <a:t>avant</a:t>
          </a:r>
          <a:r>
            <a:rPr lang="en-GB" sz="1600" kern="1200" noProof="0" dirty="0"/>
            <a:t> la fin de </a:t>
          </a:r>
          <a:r>
            <a:rPr lang="en-GB" sz="1600" kern="1200" noProof="0" dirty="0" err="1"/>
            <a:t>contrat</a:t>
          </a:r>
          <a:endParaRPr lang="en-GB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noProof="0" dirty="0" err="1"/>
            <a:t>Formulaire</a:t>
          </a:r>
          <a:r>
            <a:rPr lang="en-GB" sz="1600" kern="1200" noProof="0" dirty="0"/>
            <a:t> de </a:t>
          </a:r>
          <a:r>
            <a:rPr lang="en-GB" sz="1600" kern="1200" noProof="0" dirty="0" err="1"/>
            <a:t>départ</a:t>
          </a:r>
          <a:r>
            <a:rPr lang="en-GB" sz="1600" kern="1200" noProof="0" dirty="0"/>
            <a:t> doit </a:t>
          </a:r>
          <a:r>
            <a:rPr lang="en-GB" sz="1600" kern="1200" noProof="0" dirty="0" err="1"/>
            <a:t>être</a:t>
          </a:r>
          <a:r>
            <a:rPr lang="en-GB" sz="1600" kern="1200" noProof="0" dirty="0"/>
            <a:t> </a:t>
          </a:r>
          <a:r>
            <a:rPr lang="en-GB" sz="1600" kern="1200" noProof="0" dirty="0" err="1"/>
            <a:t>completé</a:t>
          </a:r>
          <a:r>
            <a:rPr lang="en-GB" sz="1600" kern="1200" noProof="0" dirty="0"/>
            <a:t> et </a:t>
          </a:r>
          <a:r>
            <a:rPr lang="en-GB" sz="1600" kern="1200" noProof="0" dirty="0" err="1"/>
            <a:t>retourné</a:t>
          </a:r>
          <a:r>
            <a:rPr lang="en-GB" sz="1600" kern="1200" noProof="0" dirty="0"/>
            <a:t> au </a:t>
          </a:r>
          <a:r>
            <a:rPr lang="en-GB" sz="1600" kern="1200" noProof="0" dirty="0">
              <a:hlinkClick xmlns:r="http://schemas.openxmlformats.org/officeDocument/2006/relationships" r:id="rId1"/>
            </a:rPr>
            <a:t>Service des </a:t>
          </a:r>
          <a:r>
            <a:rPr lang="en-GB" sz="1600" kern="1200" noProof="0" dirty="0" err="1">
              <a:hlinkClick xmlns:r="http://schemas.openxmlformats.org/officeDocument/2006/relationships" r:id="rId1"/>
            </a:rPr>
            <a:t>Prestations</a:t>
          </a:r>
          <a:r>
            <a:rPr lang="en-GB" sz="1600" kern="1200" noProof="0" dirty="0">
              <a:hlinkClick xmlns:r="http://schemas.openxmlformats.org/officeDocument/2006/relationships" r:id="rId1"/>
            </a:rPr>
            <a:t> </a:t>
          </a:r>
          <a:endParaRPr lang="en-GB" sz="1600" kern="1200" noProof="0" dirty="0"/>
        </a:p>
      </dsp:txBody>
      <dsp:txXfrm>
        <a:off x="7951258" y="823884"/>
        <a:ext cx="2323799" cy="282177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5E8229-EBF9-4852-9549-26478D365895}">
      <dsp:nvSpPr>
        <dsp:cNvPr id="0" name=""/>
        <dsp:cNvSpPr/>
      </dsp:nvSpPr>
      <dsp:spPr>
        <a:xfrm>
          <a:off x="4277" y="539618"/>
          <a:ext cx="2571825" cy="102873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0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Pourquoi?</a:t>
          </a:r>
          <a:endParaRPr lang="en-US" sz="500" kern="1200" dirty="0"/>
        </a:p>
      </dsp:txBody>
      <dsp:txXfrm>
        <a:off x="4277" y="539618"/>
        <a:ext cx="2571825" cy="1028730"/>
      </dsp:txXfrm>
    </dsp:sp>
    <dsp:sp modelId="{A04EC47E-4C44-4D06-B7A4-5342259C332B}">
      <dsp:nvSpPr>
        <dsp:cNvPr id="0" name=""/>
        <dsp:cNvSpPr/>
      </dsp:nvSpPr>
      <dsp:spPr>
        <a:xfrm>
          <a:off x="4277" y="1568348"/>
          <a:ext cx="2571825" cy="285480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Avoir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une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continuité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avoirs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retraite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Augmenter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prestations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à la fin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contrat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Avoir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le droit à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une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pension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retraite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(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si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au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moins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5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années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service)</a:t>
          </a:r>
        </a:p>
      </dsp:txBody>
      <dsp:txXfrm>
        <a:off x="4277" y="1568348"/>
        <a:ext cx="2571825" cy="2854800"/>
      </dsp:txXfrm>
    </dsp:sp>
    <dsp:sp modelId="{84D80CD7-197C-466E-A38A-9927B23F7925}">
      <dsp:nvSpPr>
        <dsp:cNvPr id="0" name=""/>
        <dsp:cNvSpPr/>
      </dsp:nvSpPr>
      <dsp:spPr>
        <a:xfrm>
          <a:off x="2936158" y="539618"/>
          <a:ext cx="2571825" cy="1028730"/>
        </a:xfrm>
        <a:prstGeom prst="rect">
          <a:avLst/>
        </a:prstGeom>
        <a:solidFill>
          <a:schemeClr val="accent4">
            <a:hueOff val="1329733"/>
            <a:satOff val="13192"/>
            <a:lumOff val="-16144"/>
            <a:alphaOff val="0"/>
          </a:schemeClr>
        </a:solidFill>
        <a:ln w="12700" cap="flat" cmpd="sng" algn="ctr">
          <a:solidFill>
            <a:schemeClr val="accent4">
              <a:hueOff val="1329733"/>
              <a:satOff val="13192"/>
              <a:lumOff val="-161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noProof="0" dirty="0"/>
            <a:t>Quoi?</a:t>
          </a:r>
        </a:p>
      </dsp:txBody>
      <dsp:txXfrm>
        <a:off x="2936158" y="539618"/>
        <a:ext cx="2571825" cy="1028730"/>
      </dsp:txXfrm>
    </dsp:sp>
    <dsp:sp modelId="{F028EC18-59CE-4535-9978-47680AF9B639}">
      <dsp:nvSpPr>
        <dsp:cNvPr id="0" name=""/>
        <dsp:cNvSpPr/>
      </dsp:nvSpPr>
      <dsp:spPr>
        <a:xfrm>
          <a:off x="2936158" y="1568348"/>
          <a:ext cx="2571825" cy="2854800"/>
        </a:xfrm>
        <a:prstGeom prst="rect">
          <a:avLst/>
        </a:prstGeom>
        <a:solidFill>
          <a:schemeClr val="accent4">
            <a:tint val="40000"/>
            <a:alpha val="90000"/>
            <a:hueOff val="1395862"/>
            <a:satOff val="-373"/>
            <a:lumOff val="-3322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395862"/>
              <a:satOff val="-373"/>
              <a:lumOff val="-33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transferts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en provenance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d’autres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caisses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dans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lesquels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l’employeur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a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également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cotisé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2936158" y="1568348"/>
        <a:ext cx="2571825" cy="2854800"/>
      </dsp:txXfrm>
    </dsp:sp>
    <dsp:sp modelId="{03C11F54-3D21-411A-A56B-FA31575ADAD4}">
      <dsp:nvSpPr>
        <dsp:cNvPr id="0" name=""/>
        <dsp:cNvSpPr/>
      </dsp:nvSpPr>
      <dsp:spPr>
        <a:xfrm>
          <a:off x="5868040" y="539618"/>
          <a:ext cx="2571825" cy="1028730"/>
        </a:xfrm>
        <a:prstGeom prst="rect">
          <a:avLst/>
        </a:prstGeom>
        <a:solidFill>
          <a:schemeClr val="accent4">
            <a:hueOff val="2659465"/>
            <a:satOff val="26385"/>
            <a:lumOff val="-32288"/>
            <a:alphaOff val="0"/>
          </a:schemeClr>
        </a:solidFill>
        <a:ln w="12700" cap="flat" cmpd="sng" algn="ctr">
          <a:solidFill>
            <a:schemeClr val="accent4">
              <a:hueOff val="2659465"/>
              <a:satOff val="26385"/>
              <a:lumOff val="-322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noProof="0" dirty="0" err="1"/>
            <a:t>Quand</a:t>
          </a:r>
          <a:r>
            <a:rPr lang="en-GB" sz="3000" kern="1200" noProof="0" dirty="0"/>
            <a:t>?</a:t>
          </a:r>
        </a:p>
      </dsp:txBody>
      <dsp:txXfrm>
        <a:off x="5868040" y="539618"/>
        <a:ext cx="2571825" cy="1028730"/>
      </dsp:txXfrm>
    </dsp:sp>
    <dsp:sp modelId="{7C549C5B-1CCC-4FB4-B134-CE9398BA2403}">
      <dsp:nvSpPr>
        <dsp:cNvPr id="0" name=""/>
        <dsp:cNvSpPr/>
      </dsp:nvSpPr>
      <dsp:spPr>
        <a:xfrm>
          <a:off x="5868040" y="1568348"/>
          <a:ext cx="2571825" cy="2854800"/>
        </a:xfrm>
        <a:prstGeom prst="rect">
          <a:avLst/>
        </a:prstGeom>
        <a:solidFill>
          <a:schemeClr val="accent4">
            <a:tint val="40000"/>
            <a:alpha val="90000"/>
            <a:hueOff val="2791725"/>
            <a:satOff val="-746"/>
            <a:lumOff val="-6644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791725"/>
              <a:satOff val="-746"/>
              <a:lumOff val="-66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Peut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être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fait à tout moment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durant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contrat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transfert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doit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être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reçu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avant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la fin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contrat</a:t>
          </a:r>
          <a:endParaRPr lang="en-GB" sz="17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5868040" y="1568348"/>
        <a:ext cx="2571825" cy="2854800"/>
      </dsp:txXfrm>
    </dsp:sp>
    <dsp:sp modelId="{3E99F6A9-62D6-4F44-880B-BF7C71D84B12}">
      <dsp:nvSpPr>
        <dsp:cNvPr id="0" name=""/>
        <dsp:cNvSpPr/>
      </dsp:nvSpPr>
      <dsp:spPr>
        <a:xfrm>
          <a:off x="8799921" y="539618"/>
          <a:ext cx="2571825" cy="1028730"/>
        </a:xfrm>
        <a:prstGeom prst="rect">
          <a:avLst/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accent4">
              <a:hueOff val="3989198"/>
              <a:satOff val="39577"/>
              <a:lumOff val="-48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000" kern="1200" dirty="0"/>
            <a:t>Calcul?</a:t>
          </a:r>
          <a:endParaRPr lang="en-GB" sz="3000" kern="1200" dirty="0"/>
        </a:p>
      </dsp:txBody>
      <dsp:txXfrm>
        <a:off x="8799921" y="539618"/>
        <a:ext cx="2571825" cy="1028730"/>
      </dsp:txXfrm>
    </dsp:sp>
    <dsp:sp modelId="{46BD8020-4A3E-4C81-B8BD-CC6B239E32D3}">
      <dsp:nvSpPr>
        <dsp:cNvPr id="0" name=""/>
        <dsp:cNvSpPr/>
      </dsp:nvSpPr>
      <dsp:spPr>
        <a:xfrm>
          <a:off x="8799921" y="1568348"/>
          <a:ext cx="2571825" cy="2854800"/>
        </a:xfrm>
        <a:prstGeom prst="rect">
          <a:avLst/>
        </a:prstGeom>
        <a:solidFill>
          <a:schemeClr val="accent4">
            <a:tint val="40000"/>
            <a:alpha val="90000"/>
            <a:hueOff val="4187587"/>
            <a:satOff val="-1119"/>
            <a:lumOff val="-99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Salaire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référence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à la date de la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demande</a:t>
          </a:r>
          <a:endParaRPr lang="en-GB" sz="1700" kern="120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Les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taux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pour les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transferts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dépendent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 de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votre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âge</a:t>
          </a: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à la date de la </a:t>
          </a:r>
          <a:r>
            <a:rPr lang="en-GB" sz="1700" kern="1200" noProof="0" dirty="0" err="1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demande</a:t>
          </a:r>
          <a:endParaRPr lang="en-GB" sz="1700" kern="120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8799921" y="1568348"/>
        <a:ext cx="2571825" cy="28548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5E8229-EBF9-4852-9549-26478D365895}">
      <dsp:nvSpPr>
        <dsp:cNvPr id="0" name=""/>
        <dsp:cNvSpPr/>
      </dsp:nvSpPr>
      <dsp:spPr>
        <a:xfrm>
          <a:off x="3555" y="263058"/>
          <a:ext cx="3466132" cy="117009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Valeur de </a:t>
          </a:r>
          <a:r>
            <a:rPr lang="en-US" sz="3400" kern="1200" dirty="0" err="1"/>
            <a:t>transfert</a:t>
          </a:r>
          <a:endParaRPr lang="en-US" sz="3400" kern="1200" dirty="0"/>
        </a:p>
      </dsp:txBody>
      <dsp:txXfrm>
        <a:off x="3555" y="263058"/>
        <a:ext cx="3466132" cy="1170099"/>
      </dsp:txXfrm>
    </dsp:sp>
    <dsp:sp modelId="{A04EC47E-4C44-4D06-B7A4-5342259C332B}">
      <dsp:nvSpPr>
        <dsp:cNvPr id="0" name=""/>
        <dsp:cNvSpPr/>
      </dsp:nvSpPr>
      <dsp:spPr>
        <a:xfrm>
          <a:off x="3555" y="1433158"/>
          <a:ext cx="3466132" cy="326655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 err="1"/>
            <a:t>Obligatoire</a:t>
          </a:r>
          <a:r>
            <a:rPr lang="en-GB" sz="2100" kern="1200" noProof="0" dirty="0"/>
            <a:t> </a:t>
          </a:r>
          <a:r>
            <a:rPr lang="en-GB" sz="2100" kern="1200" noProof="0" dirty="0" err="1"/>
            <a:t>si</a:t>
          </a:r>
          <a:r>
            <a:rPr lang="en-GB" sz="2100" kern="1200" noProof="0" dirty="0"/>
            <a:t> </a:t>
          </a:r>
          <a:r>
            <a:rPr lang="en-GB" sz="2100" kern="1200" noProof="0" dirty="0" err="1"/>
            <a:t>moins</a:t>
          </a:r>
          <a:r>
            <a:rPr lang="en-GB" sz="2100" kern="1200" noProof="0" dirty="0"/>
            <a:t> de 5 </a:t>
          </a:r>
          <a:r>
            <a:rPr lang="en-GB" sz="2100" kern="1200" noProof="0" dirty="0" err="1"/>
            <a:t>années</a:t>
          </a:r>
          <a:r>
            <a:rPr lang="en-GB" sz="2100" kern="1200" noProof="0" dirty="0"/>
            <a:t> de service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 err="1"/>
            <a:t>Transfert</a:t>
          </a:r>
          <a:r>
            <a:rPr lang="en-GB" sz="2100" kern="1200" noProof="0" dirty="0"/>
            <a:t> </a:t>
          </a:r>
          <a:r>
            <a:rPr lang="en-GB" sz="2100" kern="1200" noProof="0" dirty="0" err="1"/>
            <a:t>vers</a:t>
          </a:r>
          <a:r>
            <a:rPr lang="en-GB" sz="2100" kern="1200" noProof="0" dirty="0"/>
            <a:t> </a:t>
          </a:r>
          <a:r>
            <a:rPr lang="en-GB" sz="2100" kern="1200" noProof="0" dirty="0" err="1"/>
            <a:t>une</a:t>
          </a:r>
          <a:r>
            <a:rPr lang="en-GB" sz="2100" kern="1200" noProof="0" dirty="0"/>
            <a:t> </a:t>
          </a:r>
          <a:r>
            <a:rPr lang="en-GB" sz="2100" kern="1200" noProof="0" dirty="0" err="1"/>
            <a:t>autre</a:t>
          </a:r>
          <a:r>
            <a:rPr lang="en-GB" sz="2100" kern="1200" noProof="0" dirty="0"/>
            <a:t> </a:t>
          </a:r>
          <a:r>
            <a:rPr lang="en-GB" sz="2100" kern="1200" noProof="0" dirty="0" err="1"/>
            <a:t>caisse</a:t>
          </a:r>
          <a:r>
            <a:rPr lang="en-GB" sz="2100" kern="1200" noProof="0" dirty="0"/>
            <a:t> de pensions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 err="1"/>
            <a:t>Paiement</a:t>
          </a:r>
          <a:r>
            <a:rPr lang="en-GB" sz="2100" kern="1200" noProof="0" dirty="0"/>
            <a:t> en CHF sur </a:t>
          </a:r>
          <a:r>
            <a:rPr lang="en-GB" sz="2100" kern="1200" noProof="0" dirty="0" err="1"/>
            <a:t>votre</a:t>
          </a:r>
          <a:r>
            <a:rPr lang="en-GB" sz="2100" kern="1200" noProof="0" dirty="0"/>
            <a:t> </a:t>
          </a:r>
          <a:r>
            <a:rPr lang="en-GB" sz="2100" kern="1200" noProof="0" dirty="0" err="1"/>
            <a:t>compte</a:t>
          </a:r>
          <a:r>
            <a:rPr lang="en-GB" sz="2100" kern="1200" noProof="0" dirty="0"/>
            <a:t> personnel (</a:t>
          </a:r>
          <a:r>
            <a:rPr lang="en-GB" sz="2100" kern="1200" noProof="0" dirty="0" err="1"/>
            <a:t>si</a:t>
          </a:r>
          <a:r>
            <a:rPr lang="en-GB" sz="2100" kern="1200" noProof="0" dirty="0"/>
            <a:t> applicable)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 err="1"/>
            <a:t>L’imposition</a:t>
          </a:r>
          <a:r>
            <a:rPr lang="en-GB" sz="2100" kern="1200" noProof="0" dirty="0"/>
            <a:t> </a:t>
          </a:r>
          <a:r>
            <a:rPr lang="en-GB" sz="2100" kern="1200" noProof="0" dirty="0" err="1"/>
            <a:t>dépend</a:t>
          </a:r>
          <a:r>
            <a:rPr lang="en-GB" sz="2100" kern="1200" noProof="0" dirty="0"/>
            <a:t> des </a:t>
          </a:r>
          <a:r>
            <a:rPr lang="en-GB" sz="2100" kern="1200" noProof="0" dirty="0" err="1"/>
            <a:t>règles</a:t>
          </a:r>
          <a:r>
            <a:rPr lang="en-GB" sz="2100" kern="1200" noProof="0" dirty="0"/>
            <a:t> en </a:t>
          </a:r>
          <a:r>
            <a:rPr lang="en-GB" sz="2100" kern="1200" noProof="0" dirty="0" err="1"/>
            <a:t>vigueur</a:t>
          </a:r>
          <a:r>
            <a:rPr lang="en-GB" sz="2100" kern="1200" noProof="0" dirty="0"/>
            <a:t> dans </a:t>
          </a:r>
          <a:r>
            <a:rPr lang="en-GB" sz="2100" kern="1200" noProof="0" dirty="0" err="1"/>
            <a:t>votre</a:t>
          </a:r>
          <a:r>
            <a:rPr lang="en-GB" sz="2100" kern="1200" noProof="0" dirty="0"/>
            <a:t> pays de </a:t>
          </a:r>
          <a:r>
            <a:rPr lang="en-GB" sz="2100" kern="1200" noProof="0" dirty="0" err="1"/>
            <a:t>résidence</a:t>
          </a:r>
          <a:endParaRPr lang="en-GB" sz="2100" kern="1200" noProof="0" dirty="0"/>
        </a:p>
      </dsp:txBody>
      <dsp:txXfrm>
        <a:off x="3555" y="1433158"/>
        <a:ext cx="3466132" cy="3266550"/>
      </dsp:txXfrm>
    </dsp:sp>
    <dsp:sp modelId="{84D80CD7-197C-466E-A38A-9927B23F7925}">
      <dsp:nvSpPr>
        <dsp:cNvPr id="0" name=""/>
        <dsp:cNvSpPr/>
      </dsp:nvSpPr>
      <dsp:spPr>
        <a:xfrm>
          <a:off x="3954946" y="263058"/>
          <a:ext cx="3466132" cy="1170099"/>
        </a:xfrm>
        <a:prstGeom prst="rect">
          <a:avLst/>
        </a:prstGeom>
        <a:solidFill>
          <a:schemeClr val="accent4">
            <a:hueOff val="1994599"/>
            <a:satOff val="19788"/>
            <a:lumOff val="-24216"/>
            <a:alphaOff val="0"/>
          </a:schemeClr>
        </a:solidFill>
        <a:ln w="12700" cap="flat" cmpd="sng" algn="ctr">
          <a:solidFill>
            <a:schemeClr val="accent4">
              <a:hueOff val="1994599"/>
              <a:satOff val="19788"/>
              <a:lumOff val="-2421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400" kern="1200" noProof="0" dirty="0"/>
            <a:t>Pension de retraite différée</a:t>
          </a:r>
          <a:endParaRPr lang="en-GB" sz="3400" kern="1200" noProof="0" dirty="0"/>
        </a:p>
      </dsp:txBody>
      <dsp:txXfrm>
        <a:off x="3954946" y="263058"/>
        <a:ext cx="3466132" cy="1170099"/>
      </dsp:txXfrm>
    </dsp:sp>
    <dsp:sp modelId="{F028EC18-59CE-4535-9978-47680AF9B639}">
      <dsp:nvSpPr>
        <dsp:cNvPr id="0" name=""/>
        <dsp:cNvSpPr/>
      </dsp:nvSpPr>
      <dsp:spPr>
        <a:xfrm>
          <a:off x="3954946" y="1433158"/>
          <a:ext cx="3466132" cy="3266550"/>
        </a:xfrm>
        <a:prstGeom prst="rect">
          <a:avLst/>
        </a:prstGeom>
        <a:solidFill>
          <a:schemeClr val="accent4">
            <a:tint val="40000"/>
            <a:alpha val="90000"/>
            <a:hueOff val="2093794"/>
            <a:satOff val="-560"/>
            <a:lumOff val="-498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093794"/>
              <a:satOff val="-560"/>
              <a:lumOff val="-49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/>
            <a:t>Au </a:t>
          </a:r>
          <a:r>
            <a:rPr lang="en-GB" sz="2100" kern="1200" noProof="0" dirty="0" err="1"/>
            <a:t>moins</a:t>
          </a:r>
          <a:r>
            <a:rPr lang="en-GB" sz="2100" kern="1200" noProof="0" dirty="0"/>
            <a:t> 5 </a:t>
          </a:r>
          <a:r>
            <a:rPr lang="en-GB" sz="2100" kern="1200" noProof="0" dirty="0" err="1"/>
            <a:t>années</a:t>
          </a:r>
          <a:r>
            <a:rPr lang="en-GB" sz="2100" kern="1200" noProof="0" dirty="0"/>
            <a:t> de service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/>
            <a:t>Si fin de </a:t>
          </a:r>
          <a:r>
            <a:rPr lang="en-GB" sz="2100" kern="1200" noProof="0" dirty="0" err="1"/>
            <a:t>contrat</a:t>
          </a:r>
          <a:r>
            <a:rPr lang="en-GB" sz="2100" kern="1200" noProof="0" dirty="0"/>
            <a:t> </a:t>
          </a:r>
          <a:r>
            <a:rPr lang="en-GB" sz="2100" kern="1200" noProof="0" dirty="0" err="1"/>
            <a:t>avant</a:t>
          </a:r>
          <a:r>
            <a:rPr lang="en-GB" sz="2100" kern="1200" noProof="0" dirty="0"/>
            <a:t> 67 </a:t>
          </a:r>
          <a:r>
            <a:rPr lang="en-GB" sz="2100" kern="1200" noProof="0" dirty="0" err="1"/>
            <a:t>ans</a:t>
          </a:r>
          <a:endParaRPr lang="en-GB" sz="2100" kern="1200" noProof="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 err="1"/>
            <a:t>Diffère</a:t>
          </a:r>
          <a:r>
            <a:rPr lang="en-GB" sz="2100" kern="1200" noProof="0" dirty="0"/>
            <a:t> le </a:t>
          </a:r>
          <a:r>
            <a:rPr lang="en-GB" sz="2100" kern="1200" noProof="0" dirty="0" err="1"/>
            <a:t>paiement</a:t>
          </a:r>
          <a:r>
            <a:rPr lang="en-GB" sz="2100" kern="1200" noProof="0" dirty="0"/>
            <a:t> de la pension </a:t>
          </a:r>
          <a:r>
            <a:rPr lang="en-GB" sz="2100" kern="1200" noProof="0" dirty="0" err="1"/>
            <a:t>jusqu’à</a:t>
          </a:r>
          <a:r>
            <a:rPr lang="en-GB" sz="2100" kern="1200" noProof="0" dirty="0"/>
            <a:t> 67 </a:t>
          </a:r>
          <a:r>
            <a:rPr lang="en-GB" sz="2100" kern="1200" noProof="0" dirty="0" err="1"/>
            <a:t>ans</a:t>
          </a:r>
          <a:endParaRPr lang="en-GB" sz="2100" kern="1200" noProof="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 err="1"/>
            <a:t>Possibilité</a:t>
          </a:r>
          <a:r>
            <a:rPr lang="en-GB" sz="2100" kern="1200" noProof="0" dirty="0"/>
            <a:t> de la </a:t>
          </a:r>
          <a:r>
            <a:rPr lang="en-GB" sz="2100" kern="1200" noProof="0" dirty="0" err="1"/>
            <a:t>convertir</a:t>
          </a:r>
          <a:r>
            <a:rPr lang="en-GB" sz="2100" kern="1200" noProof="0" dirty="0"/>
            <a:t> en pension de </a:t>
          </a:r>
          <a:r>
            <a:rPr lang="en-GB" sz="2100" kern="1200" noProof="0" dirty="0" err="1"/>
            <a:t>retraite</a:t>
          </a:r>
          <a:r>
            <a:rPr lang="en-GB" sz="2100" kern="1200" noProof="0" dirty="0"/>
            <a:t> </a:t>
          </a:r>
          <a:r>
            <a:rPr lang="en-GB" sz="2100" kern="1200" noProof="0" dirty="0" err="1"/>
            <a:t>anticipée</a:t>
          </a:r>
          <a:r>
            <a:rPr lang="en-GB" sz="2100" kern="1200" noProof="0" dirty="0"/>
            <a:t> à </a:t>
          </a:r>
          <a:r>
            <a:rPr lang="en-GB" sz="2100" kern="1200" noProof="0" dirty="0" err="1"/>
            <a:t>partir</a:t>
          </a:r>
          <a:r>
            <a:rPr lang="en-GB" sz="2100" kern="1200" noProof="0" dirty="0"/>
            <a:t> de 52 </a:t>
          </a:r>
          <a:r>
            <a:rPr lang="en-GB" sz="2100" kern="1200" noProof="0" dirty="0" err="1"/>
            <a:t>ans</a:t>
          </a:r>
          <a:endParaRPr lang="en-GB" sz="2100" kern="1200" noProof="0" dirty="0"/>
        </a:p>
      </dsp:txBody>
      <dsp:txXfrm>
        <a:off x="3954946" y="1433158"/>
        <a:ext cx="3466132" cy="3266550"/>
      </dsp:txXfrm>
    </dsp:sp>
    <dsp:sp modelId="{03C11F54-3D21-411A-A56B-FA31575ADAD4}">
      <dsp:nvSpPr>
        <dsp:cNvPr id="0" name=""/>
        <dsp:cNvSpPr/>
      </dsp:nvSpPr>
      <dsp:spPr>
        <a:xfrm>
          <a:off x="7906337" y="263058"/>
          <a:ext cx="3466132" cy="1170099"/>
        </a:xfrm>
        <a:prstGeom prst="rect">
          <a:avLst/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accent4">
              <a:hueOff val="3989198"/>
              <a:satOff val="39577"/>
              <a:lumOff val="-48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400" kern="1200" noProof="0" dirty="0"/>
            <a:t>Report de la décision</a:t>
          </a:r>
          <a:endParaRPr lang="en-GB" sz="3400" kern="1200" noProof="0" dirty="0"/>
        </a:p>
      </dsp:txBody>
      <dsp:txXfrm>
        <a:off x="7906337" y="263058"/>
        <a:ext cx="3466132" cy="1170099"/>
      </dsp:txXfrm>
    </dsp:sp>
    <dsp:sp modelId="{7C549C5B-1CCC-4FB4-B134-CE9398BA2403}">
      <dsp:nvSpPr>
        <dsp:cNvPr id="0" name=""/>
        <dsp:cNvSpPr/>
      </dsp:nvSpPr>
      <dsp:spPr>
        <a:xfrm>
          <a:off x="7906337" y="1433158"/>
          <a:ext cx="3466132" cy="3266550"/>
        </a:xfrm>
        <a:prstGeom prst="rect">
          <a:avLst/>
        </a:prstGeom>
        <a:solidFill>
          <a:schemeClr val="accent4">
            <a:tint val="40000"/>
            <a:alpha val="90000"/>
            <a:hueOff val="4187587"/>
            <a:satOff val="-1119"/>
            <a:lumOff val="-99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100" b="0" kern="1200">
              <a:solidFill>
                <a:schemeClr val="tx1"/>
              </a:solidFill>
            </a:rPr>
            <a:t>Sans </a:t>
          </a:r>
          <a:r>
            <a:rPr lang="fr-CH" sz="2100" b="0" kern="1200" dirty="0">
              <a:solidFill>
                <a:schemeClr val="tx1"/>
              </a:solidFill>
            </a:rPr>
            <a:t>tenir compte </a:t>
          </a:r>
          <a:r>
            <a:rPr lang="fr-CH" sz="2100" kern="1200" noProof="0" dirty="0"/>
            <a:t>de la durée de service</a:t>
          </a:r>
          <a:endParaRPr lang="en-GB" sz="2100" kern="1200" noProof="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noProof="0" dirty="0" err="1"/>
            <a:t>Vous</a:t>
          </a:r>
          <a:r>
            <a:rPr lang="en-GB" sz="2100" kern="1200" noProof="0" dirty="0"/>
            <a:t> </a:t>
          </a:r>
          <a:r>
            <a:rPr lang="en-GB" sz="2100" kern="1200" noProof="0" dirty="0" err="1"/>
            <a:t>pouvez</a:t>
          </a:r>
          <a:r>
            <a:rPr lang="en-GB" sz="2100" kern="1200" noProof="0" dirty="0"/>
            <a:t> reporter </a:t>
          </a:r>
          <a:r>
            <a:rPr lang="en-GB" sz="2100" kern="1200" noProof="0" dirty="0" err="1"/>
            <a:t>votre</a:t>
          </a:r>
          <a:r>
            <a:rPr lang="en-GB" sz="2100" kern="1200" noProof="0" dirty="0"/>
            <a:t> decision </a:t>
          </a:r>
          <a:r>
            <a:rPr lang="en-GB" sz="2100" kern="1200" noProof="0" dirty="0" err="1"/>
            <a:t>jusqu’à</a:t>
          </a:r>
          <a:r>
            <a:rPr lang="en-GB" sz="2100" kern="1200" noProof="0" dirty="0"/>
            <a:t> 12 </a:t>
          </a:r>
          <a:r>
            <a:rPr lang="en-GB" sz="2100" kern="1200" noProof="0" dirty="0" err="1"/>
            <a:t>mois</a:t>
          </a:r>
          <a:r>
            <a:rPr lang="en-GB" sz="2100" kern="1200" noProof="0" dirty="0"/>
            <a:t> </a:t>
          </a:r>
          <a:r>
            <a:rPr lang="en-GB" sz="2100" kern="1200" noProof="0" dirty="0" err="1"/>
            <a:t>apres</a:t>
          </a:r>
          <a:r>
            <a:rPr lang="en-GB" sz="2100" kern="1200" noProof="0" dirty="0"/>
            <a:t> </a:t>
          </a:r>
          <a:r>
            <a:rPr lang="en-GB" sz="2100" kern="1200" noProof="0" dirty="0" err="1"/>
            <a:t>votre</a:t>
          </a:r>
          <a:r>
            <a:rPr lang="en-GB" sz="2100" kern="1200" noProof="0" dirty="0"/>
            <a:t> date de fin de </a:t>
          </a:r>
          <a:r>
            <a:rPr lang="en-GB" sz="2100" kern="1200" noProof="0" dirty="0" err="1"/>
            <a:t>contrat</a:t>
          </a:r>
          <a:endParaRPr lang="en-GB" sz="2100" kern="1200" noProof="0" dirty="0"/>
        </a:p>
      </dsp:txBody>
      <dsp:txXfrm>
        <a:off x="7906337" y="1433158"/>
        <a:ext cx="3466132" cy="3266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8056"/>
          </a:xfrm>
          <a:prstGeom prst="rect">
            <a:avLst/>
          </a:prstGeom>
        </p:spPr>
        <p:txBody>
          <a:bodyPr vert="horz" lIns="91115" tIns="45558" rIns="91115" bIns="455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8" y="0"/>
            <a:ext cx="2889938" cy="498056"/>
          </a:xfrm>
          <a:prstGeom prst="rect">
            <a:avLst/>
          </a:prstGeom>
        </p:spPr>
        <p:txBody>
          <a:bodyPr vert="horz" lIns="91115" tIns="45558" rIns="91115" bIns="45558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28585"/>
            <a:ext cx="2889938" cy="498055"/>
          </a:xfrm>
          <a:prstGeom prst="rect">
            <a:avLst/>
          </a:prstGeom>
        </p:spPr>
        <p:txBody>
          <a:bodyPr vert="horz" lIns="91115" tIns="45558" rIns="91115" bIns="455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8" y="9428585"/>
            <a:ext cx="2889938" cy="498055"/>
          </a:xfrm>
          <a:prstGeom prst="rect">
            <a:avLst/>
          </a:prstGeom>
        </p:spPr>
        <p:txBody>
          <a:bodyPr vert="horz" lIns="91115" tIns="45558" rIns="91115" bIns="45558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8056"/>
          </a:xfrm>
          <a:prstGeom prst="rect">
            <a:avLst/>
          </a:prstGeom>
        </p:spPr>
        <p:txBody>
          <a:bodyPr vert="horz" lIns="91115" tIns="45558" rIns="91115" bIns="455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0"/>
            <a:ext cx="2889938" cy="498056"/>
          </a:xfrm>
          <a:prstGeom prst="rect">
            <a:avLst/>
          </a:prstGeom>
        </p:spPr>
        <p:txBody>
          <a:bodyPr vert="horz" lIns="91115" tIns="45558" rIns="91115" bIns="45558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15" tIns="45558" rIns="91115" bIns="455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7"/>
            <a:ext cx="5335270" cy="3908614"/>
          </a:xfrm>
          <a:prstGeom prst="rect">
            <a:avLst/>
          </a:prstGeom>
        </p:spPr>
        <p:txBody>
          <a:bodyPr vert="horz" lIns="91115" tIns="45558" rIns="91115" bIns="4555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5"/>
            <a:ext cx="2889938" cy="498055"/>
          </a:xfrm>
          <a:prstGeom prst="rect">
            <a:avLst/>
          </a:prstGeom>
        </p:spPr>
        <p:txBody>
          <a:bodyPr vert="horz" lIns="91115" tIns="45558" rIns="91115" bIns="455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5"/>
            <a:ext cx="2889938" cy="498055"/>
          </a:xfrm>
          <a:prstGeom prst="rect">
            <a:avLst/>
          </a:prstGeom>
        </p:spPr>
        <p:txBody>
          <a:bodyPr vert="horz" lIns="91115" tIns="45558" rIns="91115" bIns="45558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57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760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11/7/2025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11/7/2025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11/7/2025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11/7/2025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11/7/2025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11/7/2025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11/7/2025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11/7/2025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11/7/2025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11/7/2025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11/7/2025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11/7/2025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11/7/2025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11/7/2025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11/7/2025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11/7/2025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11/7/2025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11/7/2025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11/7/2025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11/7/2025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pensionfund.cern.ch/fr/membres/rachat-ou-transfert-depuis-un-autre-regime-de-pension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pensionfund.cern.ch/fr/membres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pensionfund.cern.ch/sites/default/files/2024-06/PF%20Rules%20and%20Regulations%20-%20amended%20version%2001.07.2024.pdf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500" dirty="0"/>
              <a:t>CAISSE DE PENSIONS</a:t>
            </a:r>
            <a:br>
              <a:rPr lang="en-US" sz="4500" dirty="0"/>
            </a:br>
            <a:br>
              <a:rPr lang="en-US" sz="4500" dirty="0"/>
            </a:br>
            <a:r>
              <a:rPr lang="en-US" sz="4500" dirty="0"/>
              <a:t>Information pour les nouveaux </a:t>
            </a:r>
            <a:r>
              <a:rPr lang="en-US" sz="4500" dirty="0" err="1"/>
              <a:t>membres</a:t>
            </a:r>
            <a:endParaRPr lang="en-US" sz="4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1800" dirty="0"/>
          </a:p>
          <a:p>
            <a:r>
              <a:rPr lang="en-US" sz="1800" dirty="0"/>
              <a:t>Garance Louvin – Service des </a:t>
            </a:r>
            <a:r>
              <a:rPr lang="en-US" sz="1800" dirty="0" err="1"/>
              <a:t>prestations</a:t>
            </a:r>
            <a:r>
              <a:rPr lang="en-US" sz="1800" dirty="0"/>
              <a:t>						10 </a:t>
            </a:r>
            <a:r>
              <a:rPr lang="en-US" sz="1800" dirty="0" err="1"/>
              <a:t>novembre</a:t>
            </a:r>
            <a:r>
              <a:rPr lang="en-US" sz="1800"/>
              <a:t> 2025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 err="1">
                <a:solidFill>
                  <a:srgbClr val="0033A0"/>
                </a:solidFill>
              </a:rPr>
              <a:t>Transferts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d’autres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caisse</a:t>
            </a:r>
            <a:r>
              <a:rPr lang="en-US" dirty="0">
                <a:solidFill>
                  <a:srgbClr val="0033A0"/>
                </a:solidFill>
              </a:rPr>
              <a:t> de pensions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6D55494-2B2C-AD53-81A8-4C6D6FA4F6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3150754"/>
              </p:ext>
            </p:extLst>
          </p:nvPr>
        </p:nvGraphicFramePr>
        <p:xfrm>
          <a:off x="403199" y="1195778"/>
          <a:ext cx="11376025" cy="4962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4210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 err="1"/>
              <a:t>Quels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les </a:t>
            </a:r>
            <a:r>
              <a:rPr lang="en-US" dirty="0" err="1"/>
              <a:t>taux</a:t>
            </a:r>
            <a:r>
              <a:rPr lang="en-US" dirty="0"/>
              <a:t> pour les </a:t>
            </a:r>
            <a:r>
              <a:rPr lang="en-US" dirty="0" err="1"/>
              <a:t>transferts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DE897B1-ECF3-4145-9713-40FBAD982CA7}"/>
              </a:ext>
            </a:extLst>
          </p:cNvPr>
          <p:cNvSpPr/>
          <p:nvPr/>
        </p:nvSpPr>
        <p:spPr>
          <a:xfrm>
            <a:off x="869913" y="2982269"/>
            <a:ext cx="2997087" cy="125764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Le </a:t>
            </a:r>
            <a:r>
              <a:rPr lang="en-GB" dirty="0" err="1">
                <a:solidFill>
                  <a:schemeClr val="accent1"/>
                </a:solidFill>
              </a:rPr>
              <a:t>taux</a:t>
            </a:r>
            <a:r>
              <a:rPr lang="en-GB" dirty="0">
                <a:solidFill>
                  <a:schemeClr val="accent1"/>
                </a:solidFill>
              </a:rPr>
              <a:t> pour les </a:t>
            </a:r>
            <a:r>
              <a:rPr lang="en-GB" dirty="0" err="1">
                <a:solidFill>
                  <a:schemeClr val="accent1"/>
                </a:solidFill>
              </a:rPr>
              <a:t>transferts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dépend</a:t>
            </a:r>
            <a:r>
              <a:rPr lang="en-GB" dirty="0">
                <a:solidFill>
                  <a:schemeClr val="accent1"/>
                </a:solidFill>
              </a:rPr>
              <a:t> de </a:t>
            </a:r>
            <a:r>
              <a:rPr lang="en-GB" dirty="0" err="1">
                <a:solidFill>
                  <a:schemeClr val="accent1"/>
                </a:solidFill>
              </a:rPr>
              <a:t>votre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âge</a:t>
            </a:r>
            <a:r>
              <a:rPr lang="en-GB" dirty="0">
                <a:solidFill>
                  <a:schemeClr val="accent1"/>
                </a:solidFill>
              </a:rPr>
              <a:t> à la date de la </a:t>
            </a:r>
            <a:r>
              <a:rPr lang="en-GB" dirty="0" err="1">
                <a:solidFill>
                  <a:schemeClr val="accent1"/>
                </a:solidFill>
              </a:rPr>
              <a:t>demande</a:t>
            </a:r>
            <a:r>
              <a:rPr lang="en-GB" sz="1800" noProof="0" dirty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" name="Arrow: Left 6">
            <a:extLst>
              <a:ext uri="{FF2B5EF4-FFF2-40B4-BE49-F238E27FC236}">
                <a16:creationId xmlns:a16="http://schemas.microsoft.com/office/drawing/2014/main" id="{FC51CDB9-E553-3EC8-FFBF-FCF4A5DBF789}"/>
              </a:ext>
            </a:extLst>
          </p:cNvPr>
          <p:cNvSpPr/>
          <p:nvPr/>
        </p:nvSpPr>
        <p:spPr>
          <a:xfrm rot="10800000">
            <a:off x="4323871" y="3420592"/>
            <a:ext cx="933929" cy="381000"/>
          </a:xfrm>
          <a:prstGeom prst="lef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FF1C2F5-67CA-0D50-CBEC-385610A777EE}"/>
              </a:ext>
            </a:extLst>
          </p:cNvPr>
          <p:cNvSpPr/>
          <p:nvPr/>
        </p:nvSpPr>
        <p:spPr>
          <a:xfrm>
            <a:off x="888306" y="4525203"/>
            <a:ext cx="2997087" cy="125764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Plus </a:t>
            </a:r>
            <a:r>
              <a:rPr lang="en-GB" dirty="0" err="1">
                <a:solidFill>
                  <a:schemeClr val="accent1"/>
                </a:solidFill>
              </a:rPr>
              <a:t>d’informatiosn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disponibles</a:t>
            </a:r>
            <a:r>
              <a:rPr lang="en-GB" dirty="0">
                <a:solidFill>
                  <a:schemeClr val="accent1"/>
                </a:solidFill>
              </a:rPr>
              <a:t> sur </a:t>
            </a:r>
            <a:r>
              <a:rPr lang="en-GB" dirty="0" err="1">
                <a:solidFill>
                  <a:schemeClr val="accent1"/>
                </a:solidFill>
              </a:rPr>
              <a:t>notre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>
                <a:solidFill>
                  <a:schemeClr val="accent1"/>
                </a:solidFill>
                <a:hlinkClick r:id="rId2"/>
              </a:rPr>
              <a:t>site internet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A3029F9-1473-4D82-6322-34889CD5CD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4370" y="1126637"/>
            <a:ext cx="5661439" cy="510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2647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 err="1">
                <a:solidFill>
                  <a:srgbClr val="0033A0"/>
                </a:solidFill>
              </a:rPr>
              <a:t>Quelles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sont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mes</a:t>
            </a:r>
            <a:r>
              <a:rPr lang="en-US" dirty="0">
                <a:solidFill>
                  <a:srgbClr val="0033A0"/>
                </a:solidFill>
              </a:rPr>
              <a:t> options à la fin de </a:t>
            </a:r>
            <a:r>
              <a:rPr lang="en-US" dirty="0" err="1">
                <a:solidFill>
                  <a:srgbClr val="0033A0"/>
                </a:solidFill>
              </a:rPr>
              <a:t>mon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contrat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6D55494-2B2C-AD53-81A8-4C6D6FA4F6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5057295"/>
              </p:ext>
            </p:extLst>
          </p:nvPr>
        </p:nvGraphicFramePr>
        <p:xfrm>
          <a:off x="403199" y="1195778"/>
          <a:ext cx="11376025" cy="4962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5579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dirty="0"/>
              <a:t>Valeur de transfert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98289" y="1439335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sz="2400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428702" y="1439335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4400" indent="-285750">
              <a:buFontTx/>
              <a:buChar char="-"/>
            </a:pPr>
            <a:r>
              <a:rPr lang="en-GB" sz="2000" b="0" dirty="0">
                <a:solidFill>
                  <a:schemeClr val="tx1"/>
                </a:solidFill>
              </a:rPr>
              <a:t>14.7% du dernier </a:t>
            </a:r>
            <a:r>
              <a:rPr lang="en-GB" sz="2000" b="0" dirty="0" err="1">
                <a:solidFill>
                  <a:schemeClr val="tx1"/>
                </a:solidFill>
              </a:rPr>
              <a:t>salaire</a:t>
            </a:r>
            <a:r>
              <a:rPr lang="en-GB" sz="2000" b="0" dirty="0">
                <a:solidFill>
                  <a:schemeClr val="tx1"/>
                </a:solidFill>
              </a:rPr>
              <a:t> de </a:t>
            </a:r>
            <a:r>
              <a:rPr lang="en-GB" sz="2000" b="0" dirty="0" err="1">
                <a:solidFill>
                  <a:schemeClr val="tx1"/>
                </a:solidFill>
              </a:rPr>
              <a:t>référence</a:t>
            </a:r>
            <a:r>
              <a:rPr lang="en-GB" sz="2000" b="0" dirty="0">
                <a:solidFill>
                  <a:schemeClr val="tx1"/>
                </a:solidFill>
              </a:rPr>
              <a:t> pour les 10 premières </a:t>
            </a:r>
            <a:r>
              <a:rPr lang="en-GB" sz="2000" b="0" dirty="0" err="1">
                <a:solidFill>
                  <a:schemeClr val="tx1"/>
                </a:solidFill>
              </a:rPr>
              <a:t>années</a:t>
            </a:r>
            <a:r>
              <a:rPr lang="en-GB" sz="2000" b="0" dirty="0">
                <a:solidFill>
                  <a:schemeClr val="tx1"/>
                </a:solidFill>
              </a:rPr>
              <a:t> de service</a:t>
            </a:r>
          </a:p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22% </a:t>
            </a:r>
            <a:r>
              <a:rPr lang="en-GB" sz="2000" b="0" dirty="0">
                <a:solidFill>
                  <a:schemeClr val="tx1"/>
                </a:solidFill>
              </a:rPr>
              <a:t>du dernier </a:t>
            </a:r>
            <a:r>
              <a:rPr lang="en-GB" sz="2000" b="0" dirty="0" err="1">
                <a:solidFill>
                  <a:schemeClr val="tx1"/>
                </a:solidFill>
              </a:rPr>
              <a:t>salaire</a:t>
            </a:r>
            <a:r>
              <a:rPr lang="en-GB" sz="2000" b="0" dirty="0">
                <a:solidFill>
                  <a:schemeClr val="tx1"/>
                </a:solidFill>
              </a:rPr>
              <a:t> de </a:t>
            </a:r>
            <a:r>
              <a:rPr lang="en-GB" sz="2000" b="0" dirty="0" err="1">
                <a:solidFill>
                  <a:schemeClr val="tx1"/>
                </a:solidFill>
              </a:rPr>
              <a:t>référence</a:t>
            </a:r>
            <a:r>
              <a:rPr lang="en-GB" sz="2000" b="0" dirty="0">
                <a:solidFill>
                  <a:schemeClr val="tx1"/>
                </a:solidFill>
              </a:rPr>
              <a:t> pour </a:t>
            </a:r>
            <a:r>
              <a:rPr lang="en-GB" sz="2000" b="0" dirty="0" err="1">
                <a:solidFill>
                  <a:schemeClr val="tx1"/>
                </a:solidFill>
              </a:rPr>
              <a:t>chaque</a:t>
            </a:r>
            <a:r>
              <a:rPr lang="en-GB" sz="2000" b="0" dirty="0">
                <a:solidFill>
                  <a:schemeClr val="tx1"/>
                </a:solidFill>
              </a:rPr>
              <a:t> </a:t>
            </a:r>
            <a:r>
              <a:rPr lang="en-GB" sz="2000" b="0" dirty="0" err="1">
                <a:solidFill>
                  <a:schemeClr val="tx1"/>
                </a:solidFill>
              </a:rPr>
              <a:t>année</a:t>
            </a:r>
            <a:r>
              <a:rPr lang="en-GB" sz="2000" b="0" dirty="0">
                <a:solidFill>
                  <a:schemeClr val="tx1"/>
                </a:solidFill>
              </a:rPr>
              <a:t> </a:t>
            </a:r>
            <a:r>
              <a:rPr lang="en-GB" sz="2000" b="0" dirty="0" err="1">
                <a:solidFill>
                  <a:schemeClr val="tx1"/>
                </a:solidFill>
              </a:rPr>
              <a:t>supplémentaire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407815" y="2887076"/>
            <a:ext cx="2046969" cy="1608723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Paiement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38228" y="2887076"/>
            <a:ext cx="9345784" cy="1608723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Durant le </a:t>
            </a:r>
            <a:r>
              <a:rPr lang="en-GB" sz="2000" dirty="0" err="1">
                <a:solidFill>
                  <a:schemeClr val="tx1"/>
                </a:solidFill>
              </a:rPr>
              <a:t>mois</a:t>
            </a:r>
            <a:r>
              <a:rPr lang="en-GB" sz="2000" dirty="0">
                <a:solidFill>
                  <a:schemeClr val="tx1"/>
                </a:solidFill>
              </a:rPr>
              <a:t> qui suit la fin de </a:t>
            </a:r>
            <a:r>
              <a:rPr lang="en-GB" sz="2000" dirty="0" err="1">
                <a:solidFill>
                  <a:schemeClr val="tx1"/>
                </a:solidFill>
              </a:rPr>
              <a:t>votre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contrat</a:t>
            </a:r>
            <a:endParaRPr lang="en-GB" sz="2000" dirty="0">
              <a:solidFill>
                <a:schemeClr val="tx1"/>
              </a:solidFill>
            </a:endParaRPr>
          </a:p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En francs </a:t>
            </a:r>
            <a:r>
              <a:rPr lang="en-GB" sz="2000" dirty="0" err="1">
                <a:solidFill>
                  <a:schemeClr val="tx1"/>
                </a:solidFill>
              </a:rPr>
              <a:t>suisses</a:t>
            </a:r>
            <a:endParaRPr lang="en-GB" sz="2000" dirty="0">
              <a:solidFill>
                <a:schemeClr val="tx1"/>
              </a:solidFill>
            </a:endParaRPr>
          </a:p>
          <a:p>
            <a:pPr marL="284400" indent="-285750">
              <a:buFontTx/>
              <a:buChar char="-"/>
            </a:pPr>
            <a:r>
              <a:rPr lang="en-GB" sz="2000" dirty="0" err="1">
                <a:solidFill>
                  <a:schemeClr val="tx1"/>
                </a:solidFill>
              </a:rPr>
              <a:t>Vers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une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autre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caisse</a:t>
            </a:r>
            <a:r>
              <a:rPr lang="en-GB" sz="2000" dirty="0">
                <a:solidFill>
                  <a:schemeClr val="tx1"/>
                </a:solidFill>
              </a:rPr>
              <a:t> de pension </a:t>
            </a:r>
            <a:r>
              <a:rPr lang="en-GB" sz="2000" dirty="0" err="1">
                <a:solidFill>
                  <a:schemeClr val="tx1"/>
                </a:solidFill>
              </a:rPr>
              <a:t>privée</a:t>
            </a:r>
            <a:r>
              <a:rPr lang="en-GB" sz="2000" dirty="0">
                <a:solidFill>
                  <a:schemeClr val="tx1"/>
                </a:solidFill>
              </a:rPr>
              <a:t> (</a:t>
            </a:r>
            <a:r>
              <a:rPr lang="en-GB" sz="2000" dirty="0" err="1">
                <a:solidFill>
                  <a:schemeClr val="tx1"/>
                </a:solidFill>
              </a:rPr>
              <a:t>si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elle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accepte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notre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transfert</a:t>
            </a:r>
            <a:r>
              <a:rPr lang="en-GB" sz="2000" dirty="0">
                <a:solidFill>
                  <a:schemeClr val="tx1"/>
                </a:solidFill>
              </a:rPr>
              <a:t>)</a:t>
            </a:r>
          </a:p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Sur </a:t>
            </a:r>
            <a:r>
              <a:rPr lang="en-GB" sz="2000" dirty="0" err="1">
                <a:solidFill>
                  <a:schemeClr val="tx1"/>
                </a:solidFill>
              </a:rPr>
              <a:t>votre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compte</a:t>
            </a:r>
            <a:r>
              <a:rPr lang="en-GB" sz="2000" dirty="0">
                <a:solidFill>
                  <a:schemeClr val="tx1"/>
                </a:solidFill>
              </a:rPr>
              <a:t> personnel (</a:t>
            </a:r>
            <a:r>
              <a:rPr lang="en-GB" sz="2000" dirty="0" err="1">
                <a:solidFill>
                  <a:schemeClr val="tx1"/>
                </a:solidFill>
              </a:rPr>
              <a:t>uniquement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si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vous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comptez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moins</a:t>
            </a:r>
            <a:r>
              <a:rPr lang="en-GB" sz="2000" dirty="0">
                <a:solidFill>
                  <a:schemeClr val="tx1"/>
                </a:solidFill>
              </a:rPr>
              <a:t> de</a:t>
            </a:r>
          </a:p>
          <a:p>
            <a:r>
              <a:rPr lang="en-GB" sz="2000" dirty="0">
                <a:solidFill>
                  <a:schemeClr val="tx1"/>
                </a:solidFill>
              </a:rPr>
              <a:t>    10 </a:t>
            </a:r>
            <a:r>
              <a:rPr lang="en-GB" sz="2000" dirty="0" err="1">
                <a:solidFill>
                  <a:schemeClr val="tx1"/>
                </a:solidFill>
              </a:rPr>
              <a:t>années</a:t>
            </a:r>
            <a:r>
              <a:rPr lang="en-GB" sz="2000" dirty="0">
                <a:solidFill>
                  <a:schemeClr val="tx1"/>
                </a:solidFill>
              </a:rPr>
              <a:t> de service) 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CEAD718-53F0-4EE3-7C56-18EB55ECC135}"/>
              </a:ext>
            </a:extLst>
          </p:cNvPr>
          <p:cNvSpPr/>
          <p:nvPr/>
        </p:nvSpPr>
        <p:spPr>
          <a:xfrm>
            <a:off x="398289" y="4648084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Imposition</a:t>
            </a:r>
            <a:endParaRPr lang="en-GB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28702" y="4648084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Imposée selon les règles en vigueur dans votre pays de résidence</a:t>
            </a:r>
            <a:endParaRPr lang="fr-CH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014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F705C2C-CA6A-9ADA-DBC9-813F4C2B4BA1}"/>
              </a:ext>
            </a:extLst>
          </p:cNvPr>
          <p:cNvSpPr/>
          <p:nvPr/>
        </p:nvSpPr>
        <p:spPr>
          <a:xfrm>
            <a:off x="533400" y="1066801"/>
            <a:ext cx="10972800" cy="495300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6576" indent="0" algn="ctr">
              <a:buNone/>
            </a:pPr>
            <a:r>
              <a:rPr lang="en-GB" sz="2800" dirty="0" err="1">
                <a:solidFill>
                  <a:schemeClr val="accent1"/>
                </a:solidFill>
              </a:rPr>
              <a:t>Salaire</a:t>
            </a:r>
            <a:r>
              <a:rPr lang="en-GB" sz="2800" dirty="0">
                <a:solidFill>
                  <a:schemeClr val="accent1"/>
                </a:solidFill>
              </a:rPr>
              <a:t> de base = 6 319 CHF</a:t>
            </a:r>
          </a:p>
          <a:p>
            <a:pPr marL="36576" indent="0" algn="ctr">
              <a:buNone/>
            </a:pPr>
            <a:r>
              <a:rPr lang="en-GB" sz="2800" dirty="0">
                <a:solidFill>
                  <a:schemeClr val="accent1"/>
                </a:solidFill>
              </a:rPr>
              <a:t>Coefficient C = 1.2888</a:t>
            </a:r>
          </a:p>
          <a:p>
            <a:pPr marL="36576" indent="0" algn="ctr">
              <a:buNone/>
            </a:pPr>
            <a:endParaRPr lang="en-GB" sz="2800" dirty="0">
              <a:solidFill>
                <a:schemeClr val="accent1"/>
              </a:solidFill>
            </a:endParaRPr>
          </a:p>
          <a:p>
            <a:pPr marL="493776" indent="-457200" algn="ctr">
              <a:buFont typeface="Wingdings" panose="05000000000000000000" pitchFamily="2" charset="2"/>
              <a:buChar char="è"/>
            </a:pPr>
            <a:r>
              <a:rPr lang="fr-CH" sz="2800" dirty="0">
                <a:solidFill>
                  <a:schemeClr val="accent1"/>
                </a:solidFill>
                <a:ea typeface="ＭＳ Ｐゴシック" charset="-128"/>
                <a:sym typeface="Wingdings" panose="05000000000000000000" pitchFamily="2" charset="2"/>
              </a:rPr>
              <a:t>Salaire de référence = 8 144 CHF</a:t>
            </a:r>
          </a:p>
          <a:p>
            <a:pPr marL="493776" indent="-457200" algn="ctr">
              <a:buFont typeface="Wingdings" panose="05000000000000000000" pitchFamily="2" charset="2"/>
              <a:buChar char="è"/>
            </a:pPr>
            <a:endParaRPr lang="fr-CH" sz="2800" dirty="0">
              <a:solidFill>
                <a:schemeClr val="accent1"/>
              </a:solidFill>
              <a:ea typeface="ＭＳ Ｐゴシック" charset="-128"/>
              <a:sym typeface="Wingdings" panose="05000000000000000000" pitchFamily="2" charset="2"/>
            </a:endParaRPr>
          </a:p>
          <a:p>
            <a:pPr marL="36576" algn="ctr"/>
            <a:r>
              <a:rPr lang="fr-CH" sz="2800" dirty="0">
                <a:solidFill>
                  <a:schemeClr val="accent1"/>
                </a:solidFill>
                <a:ea typeface="ＭＳ Ｐゴシック" charset="-128"/>
                <a:sym typeface="Wingdings" panose="05000000000000000000" pitchFamily="2" charset="2"/>
              </a:rPr>
              <a:t>Durée de service = 60 mois*</a:t>
            </a:r>
          </a:p>
          <a:p>
            <a:pPr marL="36576" algn="ctr"/>
            <a:r>
              <a:rPr lang="fr-CH" sz="2800" dirty="0">
                <a:solidFill>
                  <a:schemeClr val="accent1"/>
                </a:solidFill>
                <a:ea typeface="ＭＳ Ｐゴシック" charset="-128"/>
                <a:sym typeface="Wingdings" panose="05000000000000000000" pitchFamily="2" charset="2"/>
              </a:rPr>
              <a:t>Ratio pour cotisation 100% = 1</a:t>
            </a:r>
          </a:p>
          <a:p>
            <a:pPr marL="36576" algn="ctr"/>
            <a:endParaRPr lang="fr-CH" sz="2800" dirty="0">
              <a:solidFill>
                <a:schemeClr val="accent1"/>
              </a:solidFill>
              <a:ea typeface="ＭＳ Ｐゴシック" charset="-128"/>
              <a:sym typeface="Wingdings" panose="05000000000000000000" pitchFamily="2" charset="2"/>
            </a:endParaRPr>
          </a:p>
          <a:p>
            <a:pPr marL="36576" algn="ctr"/>
            <a:r>
              <a:rPr lang="fr-CH" sz="2800" dirty="0">
                <a:solidFill>
                  <a:schemeClr val="accent1"/>
                </a:solidFill>
                <a:ea typeface="ＭＳ Ｐゴシック" charset="-128"/>
                <a:sym typeface="Wingdings" panose="05000000000000000000" pitchFamily="2" charset="2"/>
              </a:rPr>
              <a:t>8 144 CHF x 60 x 14.7% x 1 = 71 830 CHF</a:t>
            </a:r>
          </a:p>
          <a:p>
            <a:pPr marL="36576" algn="ctr"/>
            <a:endParaRPr lang="fr-CH" sz="1500" i="1" dirty="0">
              <a:solidFill>
                <a:schemeClr val="accent1"/>
              </a:solidFill>
              <a:ea typeface="ＭＳ Ｐゴシック" charset="-128"/>
            </a:endParaRPr>
          </a:p>
          <a:p>
            <a:pPr marL="36576" algn="ctr"/>
            <a:r>
              <a:rPr lang="fr-CH" sz="1500" i="1" dirty="0">
                <a:solidFill>
                  <a:schemeClr val="accent1"/>
                </a:solidFill>
                <a:ea typeface="ＭＳ Ｐゴシック" charset="-128"/>
              </a:rPr>
              <a:t>*En cas de démission, la durée de service est ajustée en conséquence</a:t>
            </a:r>
            <a:endParaRPr lang="fr-CH" sz="2800" dirty="0">
              <a:solidFill>
                <a:schemeClr val="accent1"/>
              </a:solidFill>
              <a:ea typeface="ＭＳ Ｐゴシック" charset="-128"/>
              <a:sym typeface="Wingdings" panose="05000000000000000000" pitchFamily="2" charset="2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dirty="0"/>
              <a:t>Valeur de </a:t>
            </a:r>
            <a:r>
              <a:rPr lang="en-GB" dirty="0" err="1"/>
              <a:t>transfert</a:t>
            </a:r>
            <a:r>
              <a:rPr lang="en-GB" sz="3600" b="1" dirty="0"/>
              <a:t> – </a:t>
            </a:r>
            <a:r>
              <a:rPr lang="en-GB" sz="3600" b="1" dirty="0" err="1"/>
              <a:t>exemple</a:t>
            </a:r>
            <a:r>
              <a:rPr lang="en-GB" sz="3600" b="1" dirty="0"/>
              <a:t> de </a:t>
            </a:r>
            <a:r>
              <a:rPr lang="en-GB" sz="3600" b="1" dirty="0" err="1"/>
              <a:t>calcul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5382865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dirty="0"/>
              <a:t>Pension de retraite différée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53384" y="1887723"/>
            <a:ext cx="2046969" cy="1609128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Droit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383797" y="1887724"/>
            <a:ext cx="9345784" cy="1609127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4400" indent="-285750">
              <a:buFontTx/>
              <a:buChar char="-"/>
            </a:pPr>
            <a:endParaRPr lang="en-GB" sz="2000" dirty="0">
              <a:solidFill>
                <a:schemeClr val="tx1"/>
              </a:solidFill>
            </a:endParaRPr>
          </a:p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Au </a:t>
            </a:r>
            <a:r>
              <a:rPr lang="en-GB" sz="2000" dirty="0" err="1">
                <a:solidFill>
                  <a:schemeClr val="tx1"/>
                </a:solidFill>
              </a:rPr>
              <a:t>moins</a:t>
            </a:r>
            <a:r>
              <a:rPr lang="en-GB" sz="2000" dirty="0">
                <a:solidFill>
                  <a:schemeClr val="tx1"/>
                </a:solidFill>
              </a:rPr>
              <a:t> cinq </a:t>
            </a:r>
            <a:r>
              <a:rPr lang="en-GB" sz="2000" dirty="0" err="1">
                <a:solidFill>
                  <a:schemeClr val="tx1"/>
                </a:solidFill>
              </a:rPr>
              <a:t>années</a:t>
            </a:r>
            <a:r>
              <a:rPr lang="en-GB" sz="2000" dirty="0">
                <a:solidFill>
                  <a:schemeClr val="tx1"/>
                </a:solidFill>
              </a:rPr>
              <a:t> de service</a:t>
            </a:r>
          </a:p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Fin de </a:t>
            </a:r>
            <a:r>
              <a:rPr lang="en-GB" sz="2000" dirty="0" err="1">
                <a:solidFill>
                  <a:schemeClr val="tx1"/>
                </a:solidFill>
              </a:rPr>
              <a:t>contrat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avant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l’age</a:t>
            </a:r>
            <a:r>
              <a:rPr lang="en-GB" sz="2000" dirty="0">
                <a:solidFill>
                  <a:schemeClr val="tx1"/>
                </a:solidFill>
              </a:rPr>
              <a:t> de la </a:t>
            </a:r>
            <a:r>
              <a:rPr lang="en-GB" sz="2000" dirty="0" err="1">
                <a:solidFill>
                  <a:schemeClr val="tx1"/>
                </a:solidFill>
              </a:rPr>
              <a:t>retraite</a:t>
            </a:r>
            <a:r>
              <a:rPr lang="en-GB" sz="2000" dirty="0">
                <a:solidFill>
                  <a:schemeClr val="tx1"/>
                </a:solidFill>
              </a:rPr>
              <a:t> applicable (67 </a:t>
            </a:r>
            <a:r>
              <a:rPr lang="en-GB" sz="2000" dirty="0" err="1">
                <a:solidFill>
                  <a:schemeClr val="tx1"/>
                </a:solidFill>
              </a:rPr>
              <a:t>ans</a:t>
            </a:r>
            <a:r>
              <a:rPr lang="en-GB" sz="2000" dirty="0">
                <a:solidFill>
                  <a:schemeClr val="tx1"/>
                </a:solidFill>
              </a:rPr>
              <a:t>) pour </a:t>
            </a:r>
            <a:r>
              <a:rPr lang="en-GB" sz="2000" dirty="0" err="1">
                <a:solidFill>
                  <a:schemeClr val="tx1"/>
                </a:solidFill>
              </a:rPr>
              <a:t>une</a:t>
            </a:r>
            <a:r>
              <a:rPr lang="en-GB" sz="2000" dirty="0">
                <a:solidFill>
                  <a:schemeClr val="tx1"/>
                </a:solidFill>
              </a:rPr>
              <a:t> raison </a:t>
            </a:r>
            <a:r>
              <a:rPr lang="en-GB" sz="2000" dirty="0" err="1">
                <a:solidFill>
                  <a:schemeClr val="tx1"/>
                </a:solidFill>
              </a:rPr>
              <a:t>autre</a:t>
            </a:r>
            <a:r>
              <a:rPr lang="en-GB" sz="2000" dirty="0">
                <a:solidFill>
                  <a:schemeClr val="tx1"/>
                </a:solidFill>
              </a:rPr>
              <a:t> que le </a:t>
            </a:r>
            <a:r>
              <a:rPr lang="en-GB" sz="2000" dirty="0" err="1">
                <a:solidFill>
                  <a:schemeClr val="tx1"/>
                </a:solidFill>
              </a:rPr>
              <a:t>décès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ou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l’invalidité</a:t>
            </a:r>
            <a:endParaRPr lang="en-GB" sz="2000" dirty="0">
              <a:solidFill>
                <a:schemeClr val="tx1"/>
              </a:solidFill>
            </a:endParaRPr>
          </a:p>
          <a:p>
            <a:pPr marL="284400" indent="-285750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Paiement différé jusqu’à l’âge de la retraite applicable</a:t>
            </a:r>
          </a:p>
          <a:p>
            <a:pPr marL="284400" indent="-285750">
              <a:buFontTx/>
              <a:buChar char="-"/>
            </a:pPr>
            <a:r>
              <a:rPr lang="en-GB" sz="2000" dirty="0" err="1">
                <a:solidFill>
                  <a:schemeClr val="tx1"/>
                </a:solidFill>
              </a:rPr>
              <a:t>Possibilité</a:t>
            </a:r>
            <a:r>
              <a:rPr lang="en-GB" sz="2000" dirty="0">
                <a:solidFill>
                  <a:schemeClr val="tx1"/>
                </a:solidFill>
              </a:rPr>
              <a:t> de la </a:t>
            </a:r>
            <a:r>
              <a:rPr lang="en-GB" sz="2000" dirty="0" err="1">
                <a:solidFill>
                  <a:schemeClr val="tx1"/>
                </a:solidFill>
              </a:rPr>
              <a:t>convertir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en</a:t>
            </a:r>
            <a:r>
              <a:rPr lang="en-GB" sz="2000" dirty="0">
                <a:solidFill>
                  <a:schemeClr val="tx1"/>
                </a:solidFill>
              </a:rPr>
              <a:t> pension de </a:t>
            </a:r>
            <a:r>
              <a:rPr lang="en-GB" sz="2000" dirty="0" err="1">
                <a:solidFill>
                  <a:schemeClr val="tx1"/>
                </a:solidFill>
              </a:rPr>
              <a:t>retraite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anticipée</a:t>
            </a:r>
            <a:r>
              <a:rPr lang="en-GB" sz="2000" dirty="0">
                <a:solidFill>
                  <a:schemeClr val="tx1"/>
                </a:solidFill>
              </a:rPr>
              <a:t> à </a:t>
            </a:r>
            <a:r>
              <a:rPr lang="en-GB" sz="2000" dirty="0" err="1">
                <a:solidFill>
                  <a:schemeClr val="tx1"/>
                </a:solidFill>
              </a:rPr>
              <a:t>partir</a:t>
            </a:r>
            <a:r>
              <a:rPr lang="en-GB" sz="2000" dirty="0">
                <a:solidFill>
                  <a:schemeClr val="tx1"/>
                </a:solidFill>
              </a:rPr>
              <a:t> de 52 </a:t>
            </a:r>
            <a:r>
              <a:rPr lang="en-GB" sz="2000" dirty="0" err="1">
                <a:solidFill>
                  <a:schemeClr val="tx1"/>
                </a:solidFill>
              </a:rPr>
              <a:t>ans</a:t>
            </a:r>
            <a:endParaRPr lang="fr-CH" sz="2000" dirty="0">
              <a:solidFill>
                <a:schemeClr val="tx1"/>
              </a:solidFill>
            </a:endParaRPr>
          </a:p>
          <a:p>
            <a:pPr marL="284400" indent="-285750">
              <a:buFontTx/>
              <a:buChar char="-"/>
            </a:pP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362910" y="364907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393323" y="3649077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4400" indent="-285750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1</a:t>
            </a:r>
            <a:r>
              <a:rPr lang="en-GB" sz="2000" dirty="0">
                <a:solidFill>
                  <a:schemeClr val="tx1"/>
                </a:solidFill>
              </a:rPr>
              <a:t>.85% de la </a:t>
            </a:r>
            <a:r>
              <a:rPr lang="en-GB" sz="2000" dirty="0" err="1">
                <a:solidFill>
                  <a:schemeClr val="tx1"/>
                </a:solidFill>
              </a:rPr>
              <a:t>moyenne</a:t>
            </a:r>
            <a:r>
              <a:rPr lang="en-GB" sz="2000" dirty="0">
                <a:solidFill>
                  <a:schemeClr val="tx1"/>
                </a:solidFill>
              </a:rPr>
              <a:t> des trois </a:t>
            </a:r>
            <a:r>
              <a:rPr lang="en-GB" sz="2000" dirty="0" err="1">
                <a:solidFill>
                  <a:schemeClr val="tx1"/>
                </a:solidFill>
              </a:rPr>
              <a:t>dernières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années</a:t>
            </a:r>
            <a:r>
              <a:rPr lang="en-GB" sz="2000" dirty="0">
                <a:solidFill>
                  <a:schemeClr val="tx1"/>
                </a:solidFill>
              </a:rPr>
              <a:t> de </a:t>
            </a:r>
            <a:r>
              <a:rPr lang="en-GB" sz="2000" dirty="0" err="1">
                <a:solidFill>
                  <a:schemeClr val="tx1"/>
                </a:solidFill>
              </a:rPr>
              <a:t>salaires</a:t>
            </a:r>
            <a:r>
              <a:rPr lang="en-GB" sz="2000" dirty="0">
                <a:solidFill>
                  <a:schemeClr val="tx1"/>
                </a:solidFill>
              </a:rPr>
              <a:t> de reference* par </a:t>
            </a:r>
            <a:r>
              <a:rPr lang="en-GB" sz="2000" dirty="0" err="1">
                <a:solidFill>
                  <a:schemeClr val="tx1"/>
                </a:solidFill>
              </a:rPr>
              <a:t>année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d’affiliation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EDAB27-73A4-51C6-B8CA-3A70B7C4832C}"/>
              </a:ext>
            </a:extLst>
          </p:cNvPr>
          <p:cNvSpPr txBox="1"/>
          <p:nvPr/>
        </p:nvSpPr>
        <p:spPr>
          <a:xfrm>
            <a:off x="321300" y="5861842"/>
            <a:ext cx="60960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500" i="1" dirty="0">
                <a:latin typeface="+mn-lt"/>
              </a:rPr>
              <a:t>*selon la grille des salaires en vigueur à la fin de votre contrat</a:t>
            </a:r>
            <a:endParaRPr lang="en-US" sz="15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58407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Fin de service</a:t>
            </a:r>
            <a:r>
              <a:rPr lang="fr-CH" sz="3600" b="1" dirty="0"/>
              <a:t> &lt; 5 ans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BE881565-79F1-4E26-315C-821A74EE3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2" name="AutoShape 8">
            <a:extLst>
              <a:ext uri="{FF2B5EF4-FFF2-40B4-BE49-F238E27FC236}">
                <a16:creationId xmlns:a16="http://schemas.microsoft.com/office/drawing/2014/main" id="{B0A6A859-3FB9-97BA-369F-98288A6F41C4}"/>
              </a:ext>
            </a:extLst>
          </p:cNvPr>
          <p:cNvSpPr>
            <a:spLocks noChangeArrowheads="1"/>
          </p:cNvSpPr>
          <p:nvPr/>
        </p:nvSpPr>
        <p:spPr bwMode="auto">
          <a:xfrm rot="2198955">
            <a:off x="3048000" y="1636455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4" name="AutoShape 9">
            <a:extLst>
              <a:ext uri="{FF2B5EF4-FFF2-40B4-BE49-F238E27FC236}">
                <a16:creationId xmlns:a16="http://schemas.microsoft.com/office/drawing/2014/main" id="{96600C43-833E-9217-1AAB-06F6E909E611}"/>
              </a:ext>
            </a:extLst>
          </p:cNvPr>
          <p:cNvSpPr>
            <a:spLocks noChangeArrowheads="1"/>
          </p:cNvSpPr>
          <p:nvPr/>
        </p:nvSpPr>
        <p:spPr bwMode="auto">
          <a:xfrm rot="-2230715">
            <a:off x="7482069" y="1636455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5" name="Group 38">
            <a:extLst>
              <a:ext uri="{FF2B5EF4-FFF2-40B4-BE49-F238E27FC236}">
                <a16:creationId xmlns:a16="http://schemas.microsoft.com/office/drawing/2014/main" id="{107CD7E6-AADD-7E81-76B6-C8DD828EEF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64864"/>
              </p:ext>
            </p:extLst>
          </p:nvPr>
        </p:nvGraphicFramePr>
        <p:xfrm>
          <a:off x="6096000" y="3048000"/>
          <a:ext cx="4876800" cy="2103120"/>
        </p:xfrm>
        <a:graphic>
          <a:graphicData uri="http://schemas.openxmlformats.org/drawingml/2006/table">
            <a:tbl>
              <a:tblPr/>
              <a:tblGrid>
                <a:gridCol w="487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24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 </a:t>
                      </a:r>
                      <a:r>
                        <a:rPr kumimoji="0" lang="en-US" sz="28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valeur</a:t>
                      </a: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de </a:t>
                      </a:r>
                      <a:r>
                        <a:rPr kumimoji="0" lang="en-US" sz="28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transfert</a:t>
                      </a: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8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peut</a:t>
                      </a: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8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être</a:t>
                      </a: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8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versée</a:t>
                      </a: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8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directement</a:t>
                      </a: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au </a:t>
                      </a:r>
                      <a:r>
                        <a:rPr kumimoji="0" lang="en-US" sz="28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membre</a:t>
                      </a: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2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sur un </a:t>
                      </a:r>
                      <a:r>
                        <a:rPr kumimoji="0" lang="en-US" sz="2800" b="1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compte</a:t>
                      </a:r>
                      <a:r>
                        <a:rPr kumimoji="0" lang="en-US" sz="2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personnel</a:t>
                      </a:r>
                      <a:br>
                        <a:rPr kumimoji="0" lang="en-US" sz="2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kumimoji="0" 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kumimoji="0" lang="en-US" sz="20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</a:t>
                      </a:r>
                      <a:r>
                        <a:rPr kumimoji="0" 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CHF)</a:t>
                      </a:r>
                      <a:endParaRPr kumimoji="0" lang="en-US" sz="28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Rectangle 36">
            <a:extLst>
              <a:ext uri="{FF2B5EF4-FFF2-40B4-BE49-F238E27FC236}">
                <a16:creationId xmlns:a16="http://schemas.microsoft.com/office/drawing/2014/main" id="{8F5E101F-9496-1B92-1F25-F0D50FB1B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3048000"/>
            <a:ext cx="3581400" cy="212365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La </a:t>
            </a:r>
            <a:r>
              <a:rPr lang="en-US" sz="2800" dirty="0" err="1"/>
              <a:t>valeur</a:t>
            </a:r>
            <a:r>
              <a:rPr lang="en-US" sz="2800" dirty="0"/>
              <a:t> de </a:t>
            </a:r>
            <a:r>
              <a:rPr lang="en-US" sz="2800" dirty="0" err="1"/>
              <a:t>transfert</a:t>
            </a:r>
            <a:r>
              <a:rPr lang="en-US" sz="2800" dirty="0"/>
              <a:t> </a:t>
            </a:r>
            <a:r>
              <a:rPr lang="en-US" sz="2800" dirty="0" err="1"/>
              <a:t>peut</a:t>
            </a:r>
            <a:r>
              <a:rPr lang="en-US" sz="2800" dirty="0"/>
              <a:t> </a:t>
            </a:r>
            <a:r>
              <a:rPr lang="en-US" sz="2800" dirty="0" err="1"/>
              <a:t>être</a:t>
            </a:r>
            <a:r>
              <a:rPr lang="en-US" sz="2800" dirty="0"/>
              <a:t> </a:t>
            </a:r>
            <a:r>
              <a:rPr lang="en-US" sz="2800" dirty="0" err="1"/>
              <a:t>versée</a:t>
            </a:r>
            <a:r>
              <a:rPr lang="en-US" sz="2800" dirty="0"/>
              <a:t> à un </a:t>
            </a:r>
            <a:r>
              <a:rPr lang="en-US" sz="2800" dirty="0" err="1"/>
              <a:t>autre</a:t>
            </a:r>
            <a:r>
              <a:rPr lang="en-US" sz="2800" dirty="0"/>
              <a:t> </a:t>
            </a:r>
            <a:r>
              <a:rPr lang="en-US" sz="2800" b="1" dirty="0"/>
              <a:t>régime de pensions </a:t>
            </a:r>
            <a:r>
              <a:rPr lang="en-US" sz="2800" b="1" dirty="0" err="1"/>
              <a:t>privé</a:t>
            </a:r>
            <a:endParaRPr lang="en-US" sz="2800" b="1" dirty="0"/>
          </a:p>
          <a:p>
            <a:pPr algn="ctr"/>
            <a:r>
              <a:rPr lang="en-US" sz="2000" dirty="0"/>
              <a:t>(en CHF dans </a:t>
            </a:r>
            <a:r>
              <a:rPr lang="en-US" sz="2000" dirty="0" err="1"/>
              <a:t>tous</a:t>
            </a:r>
            <a:r>
              <a:rPr lang="en-US" sz="2000" dirty="0"/>
              <a:t> les pays)</a:t>
            </a:r>
          </a:p>
        </p:txBody>
      </p:sp>
    </p:spTree>
    <p:extLst>
      <p:ext uri="{BB962C8B-B14F-4D97-AF65-F5344CB8AC3E}">
        <p14:creationId xmlns:p14="http://schemas.microsoft.com/office/powerpoint/2010/main" val="2238312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cs typeface="Arial" charset="0"/>
              </a:rPr>
              <a:t>5 </a:t>
            </a:r>
            <a:r>
              <a:rPr lang="fr-CH" sz="3600" b="1" dirty="0">
                <a:cs typeface="Arial" charset="0"/>
              </a:rPr>
              <a:t>ans ≤ </a:t>
            </a:r>
            <a:r>
              <a:rPr lang="fr-CH" dirty="0">
                <a:cs typeface="Arial" charset="0"/>
              </a:rPr>
              <a:t>Fin de service</a:t>
            </a:r>
            <a:r>
              <a:rPr lang="fr-CH" sz="3600" b="1" dirty="0">
                <a:cs typeface="Arial" charset="0"/>
              </a:rPr>
              <a:t> &lt; 10 ans</a:t>
            </a:r>
            <a:endParaRPr lang="en-US" sz="3600" b="1" dirty="0">
              <a:cs typeface="Arial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BE881565-79F1-4E26-315C-821A74EE3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A757117-14FA-073D-6278-65CB99C84967}"/>
              </a:ext>
            </a:extLst>
          </p:cNvPr>
          <p:cNvSpPr txBox="1"/>
          <p:nvPr/>
        </p:nvSpPr>
        <p:spPr>
          <a:xfrm>
            <a:off x="304799" y="5947379"/>
            <a:ext cx="1147921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sz="1300" i="1" dirty="0"/>
              <a:t>Veuillez noter que les périodes de congé spécial non-rémunéré (sans cotisations à la Caisse) ne sont pas considérées comme des périodes de service</a:t>
            </a:r>
            <a:endParaRPr lang="en-US" sz="1300" i="1" dirty="0"/>
          </a:p>
        </p:txBody>
      </p:sp>
      <p:sp>
        <p:nvSpPr>
          <p:cNvPr id="18" name="AutoShape 15">
            <a:extLst>
              <a:ext uri="{FF2B5EF4-FFF2-40B4-BE49-F238E27FC236}">
                <a16:creationId xmlns:a16="http://schemas.microsoft.com/office/drawing/2014/main" id="{0E1361AA-7F8D-5578-91A0-A238D619FDC3}"/>
              </a:ext>
            </a:extLst>
          </p:cNvPr>
          <p:cNvSpPr>
            <a:spLocks noChangeArrowheads="1"/>
          </p:cNvSpPr>
          <p:nvPr/>
        </p:nvSpPr>
        <p:spPr bwMode="auto">
          <a:xfrm rot="2198955">
            <a:off x="2590800" y="1525538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19" name="AutoShape 16">
            <a:extLst>
              <a:ext uri="{FF2B5EF4-FFF2-40B4-BE49-F238E27FC236}">
                <a16:creationId xmlns:a16="http://schemas.microsoft.com/office/drawing/2014/main" id="{178C4563-8E67-807C-BE75-CD6D0D284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6900" y="1564583"/>
            <a:ext cx="838200" cy="2667000"/>
          </a:xfrm>
          <a:prstGeom prst="downArrow">
            <a:avLst>
              <a:gd name="adj1" fmla="val 50000"/>
              <a:gd name="adj2" fmla="val 7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20" name="AutoShape 17">
            <a:extLst>
              <a:ext uri="{FF2B5EF4-FFF2-40B4-BE49-F238E27FC236}">
                <a16:creationId xmlns:a16="http://schemas.microsoft.com/office/drawing/2014/main" id="{41B3FAFC-A293-D106-DBEB-BA009051A69D}"/>
              </a:ext>
            </a:extLst>
          </p:cNvPr>
          <p:cNvSpPr>
            <a:spLocks noChangeArrowheads="1"/>
          </p:cNvSpPr>
          <p:nvPr/>
        </p:nvSpPr>
        <p:spPr bwMode="auto">
          <a:xfrm rot="-2289592">
            <a:off x="8470340" y="1524694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21" name="Text Box 72">
            <a:extLst>
              <a:ext uri="{FF2B5EF4-FFF2-40B4-BE49-F238E27FC236}">
                <a16:creationId xmlns:a16="http://schemas.microsoft.com/office/drawing/2014/main" id="{438D312A-9496-D0B3-117B-1348600A9C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060" y="2640630"/>
            <a:ext cx="3886200" cy="156966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2400" dirty="0"/>
              <a:t>La </a:t>
            </a:r>
            <a:r>
              <a:rPr lang="en-US" sz="2400" dirty="0" err="1"/>
              <a:t>valeur</a:t>
            </a:r>
            <a:r>
              <a:rPr lang="en-US" sz="2400" dirty="0"/>
              <a:t> de </a:t>
            </a:r>
            <a:r>
              <a:rPr lang="en-US" sz="2400" dirty="0" err="1"/>
              <a:t>transfert</a:t>
            </a:r>
            <a:r>
              <a:rPr lang="en-US" sz="2400" dirty="0"/>
              <a:t> </a:t>
            </a:r>
            <a:r>
              <a:rPr lang="en-US" sz="2400" dirty="0" err="1"/>
              <a:t>peut</a:t>
            </a:r>
            <a:r>
              <a:rPr lang="en-US" sz="2400" dirty="0"/>
              <a:t> </a:t>
            </a:r>
            <a:r>
              <a:rPr lang="en-US" sz="2400" dirty="0" err="1"/>
              <a:t>être</a:t>
            </a:r>
            <a:r>
              <a:rPr lang="en-US" sz="2400" dirty="0"/>
              <a:t> </a:t>
            </a:r>
            <a:r>
              <a:rPr lang="en-US" sz="2400" dirty="0" err="1"/>
              <a:t>versée</a:t>
            </a:r>
            <a:r>
              <a:rPr lang="en-US" sz="2400" dirty="0"/>
              <a:t> à un </a:t>
            </a:r>
            <a:r>
              <a:rPr lang="en-US" sz="2400" dirty="0" err="1"/>
              <a:t>autre</a:t>
            </a:r>
            <a:r>
              <a:rPr lang="en-US" sz="2400" dirty="0"/>
              <a:t> </a:t>
            </a:r>
            <a:r>
              <a:rPr lang="en-US" sz="2400" b="1" dirty="0"/>
              <a:t>régime de pensions </a:t>
            </a:r>
            <a:r>
              <a:rPr lang="en-US" sz="2400" b="1" dirty="0" err="1"/>
              <a:t>privé</a:t>
            </a:r>
            <a:endParaRPr lang="en-US" sz="2400" b="1" dirty="0"/>
          </a:p>
          <a:p>
            <a:pPr algn="ctr" eaLnBrk="0" hangingPunct="0">
              <a:spcBef>
                <a:spcPct val="20000"/>
              </a:spcBef>
            </a:pPr>
            <a:r>
              <a:rPr lang="en-US" sz="2000" dirty="0"/>
              <a:t>(en CHF dans </a:t>
            </a:r>
            <a:r>
              <a:rPr lang="en-US" sz="2000" dirty="0" err="1"/>
              <a:t>tous</a:t>
            </a:r>
            <a:r>
              <a:rPr lang="en-US" sz="2000" dirty="0"/>
              <a:t> les pays)</a:t>
            </a:r>
          </a:p>
        </p:txBody>
      </p:sp>
      <p:sp>
        <p:nvSpPr>
          <p:cNvPr id="22" name="Text Box 73">
            <a:extLst>
              <a:ext uri="{FF2B5EF4-FFF2-40B4-BE49-F238E27FC236}">
                <a16:creationId xmlns:a16="http://schemas.microsoft.com/office/drawing/2014/main" id="{B3F21775-FA2E-5E4A-737E-B88A507C7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0" y="2661923"/>
            <a:ext cx="4038600" cy="193899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La </a:t>
            </a:r>
            <a:r>
              <a:rPr kumimoji="0" lang="en-US" sz="2400" b="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valeur</a:t>
            </a: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de </a:t>
            </a:r>
            <a:r>
              <a:rPr kumimoji="0" lang="en-US" sz="2400" b="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transfert</a:t>
            </a: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peut</a:t>
            </a: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être</a:t>
            </a: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versée</a:t>
            </a: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directement</a:t>
            </a: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au </a:t>
            </a:r>
            <a:r>
              <a:rPr kumimoji="0" lang="en-US" sz="2400" b="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membre</a:t>
            </a:r>
            <a:r>
              <a:rPr kumimoji="0" lang="en-US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en-US" sz="2400" b="1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sur un </a:t>
            </a:r>
            <a:r>
              <a:rPr kumimoji="0" lang="en-US" sz="2400" b="1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compte</a:t>
            </a:r>
            <a:r>
              <a:rPr kumimoji="0" lang="en-US" sz="2400" b="1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personnel</a:t>
            </a:r>
            <a:br>
              <a:rPr kumimoji="0" lang="en-US" sz="2400" b="1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20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(</a:t>
            </a:r>
            <a:r>
              <a:rPr kumimoji="0" lang="en-US" sz="2000" b="0" i="0" u="none" strike="noStrike" cap="none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en</a:t>
            </a:r>
            <a:r>
              <a:rPr kumimoji="0" lang="en-US" sz="20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CHF)</a:t>
            </a:r>
            <a:endParaRPr kumimoji="0" lang="en-US" sz="2400" b="1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" name="Text Box 69">
            <a:extLst>
              <a:ext uri="{FF2B5EF4-FFF2-40B4-BE49-F238E27FC236}">
                <a16:creationId xmlns:a16="http://schemas.microsoft.com/office/drawing/2014/main" id="{C7DE5654-9860-A669-EEAD-0976A82D2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4356831"/>
            <a:ext cx="3200400" cy="175432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2400" dirty="0"/>
              <a:t>Le </a:t>
            </a:r>
            <a:r>
              <a:rPr lang="en-US" sz="2400" dirty="0" err="1"/>
              <a:t>membre</a:t>
            </a:r>
            <a:r>
              <a:rPr lang="en-US" sz="2400" dirty="0"/>
              <a:t> </a:t>
            </a:r>
            <a:r>
              <a:rPr lang="en-US" sz="2400" dirty="0" err="1"/>
              <a:t>peut</a:t>
            </a:r>
            <a:r>
              <a:rPr lang="en-US" sz="2400" dirty="0"/>
              <a:t> opter pour </a:t>
            </a:r>
            <a:r>
              <a:rPr lang="en-US" sz="2400" dirty="0" err="1"/>
              <a:t>une</a:t>
            </a:r>
            <a:r>
              <a:rPr lang="en-US" sz="2400" dirty="0"/>
              <a:t> </a:t>
            </a:r>
            <a:r>
              <a:rPr lang="en-US" sz="2400" b="1" dirty="0"/>
              <a:t>pension de </a:t>
            </a:r>
            <a:r>
              <a:rPr lang="en-US" sz="2400" b="1" dirty="0" err="1"/>
              <a:t>retraite</a:t>
            </a:r>
            <a:r>
              <a:rPr lang="en-US" sz="2400" b="1" dirty="0"/>
              <a:t> </a:t>
            </a:r>
            <a:r>
              <a:rPr lang="en-US" sz="2400" b="1" dirty="0" err="1"/>
              <a:t>différée</a:t>
            </a:r>
            <a:endParaRPr lang="en-US" sz="2400" b="1" dirty="0"/>
          </a:p>
          <a:p>
            <a:pPr>
              <a:spcBef>
                <a:spcPct val="50000"/>
              </a:spcBef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89570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Arial" charset="0"/>
              </a:rPr>
              <a:t>Fin de service ≥ 10 </a:t>
            </a:r>
            <a:r>
              <a:rPr lang="en-US" b="1" dirty="0" err="1">
                <a:cs typeface="Arial" charset="0"/>
              </a:rPr>
              <a:t>ans</a:t>
            </a:r>
            <a:endParaRPr lang="en-US" b="1" dirty="0">
              <a:cs typeface="Arial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BE881565-79F1-4E26-315C-821A74EE3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2" name="AutoShape 7">
            <a:extLst>
              <a:ext uri="{FF2B5EF4-FFF2-40B4-BE49-F238E27FC236}">
                <a16:creationId xmlns:a16="http://schemas.microsoft.com/office/drawing/2014/main" id="{05B190E6-7F39-CBEC-BFAF-9462E15450BF}"/>
              </a:ext>
            </a:extLst>
          </p:cNvPr>
          <p:cNvSpPr>
            <a:spLocks noChangeArrowheads="1"/>
          </p:cNvSpPr>
          <p:nvPr/>
        </p:nvSpPr>
        <p:spPr bwMode="auto">
          <a:xfrm rot="2198955">
            <a:off x="3276600" y="1661009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4" name="Group 18">
            <a:extLst>
              <a:ext uri="{FF2B5EF4-FFF2-40B4-BE49-F238E27FC236}">
                <a16:creationId xmlns:a16="http://schemas.microsoft.com/office/drawing/2014/main" id="{D6AB06BD-2B66-A4DD-DEDE-5CBFBCD84E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107873"/>
              </p:ext>
            </p:extLst>
          </p:nvPr>
        </p:nvGraphicFramePr>
        <p:xfrm>
          <a:off x="6019800" y="2971800"/>
          <a:ext cx="4114800" cy="2663952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00200">
                <a:tc>
                  <a:txBody>
                    <a:bodyPr/>
                    <a:lstStyle/>
                    <a:p>
                      <a:pPr algn="ctr" eaLnBrk="0" hangingPunct="0">
                        <a:spcBef>
                          <a:spcPct val="20000"/>
                        </a:spcBef>
                        <a:buFont typeface="Arial" charset="0"/>
                        <a:buNone/>
                      </a:pPr>
                      <a:r>
                        <a:rPr lang="en-US" sz="2800" dirty="0"/>
                        <a:t>La </a:t>
                      </a:r>
                      <a:r>
                        <a:rPr lang="en-US" sz="2800" dirty="0" err="1"/>
                        <a:t>valeur</a:t>
                      </a:r>
                      <a:r>
                        <a:rPr lang="en-US" sz="2800" dirty="0"/>
                        <a:t> de </a:t>
                      </a:r>
                      <a:r>
                        <a:rPr lang="en-US" sz="2800" dirty="0" err="1"/>
                        <a:t>transfert</a:t>
                      </a:r>
                      <a:r>
                        <a:rPr lang="en-US" sz="2800" dirty="0"/>
                        <a:t> </a:t>
                      </a:r>
                      <a:r>
                        <a:rPr lang="en-US" sz="2800" dirty="0" err="1"/>
                        <a:t>peut</a:t>
                      </a:r>
                      <a:r>
                        <a:rPr lang="en-US" sz="2800" dirty="0"/>
                        <a:t> </a:t>
                      </a:r>
                      <a:r>
                        <a:rPr lang="en-US" sz="2800" dirty="0" err="1"/>
                        <a:t>être</a:t>
                      </a:r>
                      <a:r>
                        <a:rPr lang="en-US" sz="2800" dirty="0"/>
                        <a:t> </a:t>
                      </a:r>
                      <a:r>
                        <a:rPr lang="en-US" sz="2800" dirty="0" err="1"/>
                        <a:t>versée</a:t>
                      </a:r>
                      <a:r>
                        <a:rPr lang="en-US" sz="2800" dirty="0"/>
                        <a:t> à un </a:t>
                      </a:r>
                      <a:r>
                        <a:rPr lang="en-US" sz="2800" dirty="0" err="1"/>
                        <a:t>autre</a:t>
                      </a:r>
                      <a:r>
                        <a:rPr lang="en-US" sz="2800" dirty="0"/>
                        <a:t> </a:t>
                      </a:r>
                      <a:r>
                        <a:rPr lang="en-US" sz="2800" b="1" dirty="0"/>
                        <a:t>régime de pensions </a:t>
                      </a:r>
                      <a:r>
                        <a:rPr lang="en-US" sz="2800" b="1" dirty="0" err="1"/>
                        <a:t>privé</a:t>
                      </a:r>
                      <a:endParaRPr lang="en-US" sz="2800" b="1" dirty="0"/>
                    </a:p>
                    <a:p>
                      <a:pPr algn="ctr" eaLnBrk="0" hangingPunct="0">
                        <a:spcBef>
                          <a:spcPct val="20000"/>
                        </a:spcBef>
                      </a:pPr>
                      <a:r>
                        <a:rPr lang="en-US" sz="2400" dirty="0"/>
                        <a:t>(en CHF dans </a:t>
                      </a:r>
                      <a:r>
                        <a:rPr lang="en-US" sz="2400" dirty="0" err="1"/>
                        <a:t>tous</a:t>
                      </a:r>
                      <a:r>
                        <a:rPr lang="en-US" sz="2400" dirty="0"/>
                        <a:t> les pays)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16">
            <a:extLst>
              <a:ext uri="{FF2B5EF4-FFF2-40B4-BE49-F238E27FC236}">
                <a16:creationId xmlns:a16="http://schemas.microsoft.com/office/drawing/2014/main" id="{07D225BF-0CD9-563E-A31E-32E2B4F1B0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2971800"/>
            <a:ext cx="3733800" cy="13731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2800" dirty="0"/>
              <a:t>Le </a:t>
            </a:r>
            <a:r>
              <a:rPr lang="en-US" sz="2800" dirty="0" err="1"/>
              <a:t>membre</a:t>
            </a:r>
            <a:r>
              <a:rPr lang="en-US" sz="2800" dirty="0"/>
              <a:t> </a:t>
            </a:r>
            <a:r>
              <a:rPr lang="en-US" sz="2800" dirty="0" err="1"/>
              <a:t>peut</a:t>
            </a:r>
            <a:r>
              <a:rPr lang="en-US" sz="2800" dirty="0"/>
              <a:t> opter pour </a:t>
            </a:r>
            <a:r>
              <a:rPr lang="en-US" sz="2800" dirty="0" err="1"/>
              <a:t>une</a:t>
            </a:r>
            <a:r>
              <a:rPr lang="en-US" sz="2800" dirty="0"/>
              <a:t> </a:t>
            </a:r>
            <a:r>
              <a:rPr lang="en-US" sz="2800" b="1" dirty="0"/>
              <a:t>pension de </a:t>
            </a:r>
            <a:r>
              <a:rPr lang="en-US" sz="2800" b="1" dirty="0" err="1"/>
              <a:t>retraite</a:t>
            </a:r>
            <a:r>
              <a:rPr lang="en-US" sz="2800" b="1" dirty="0"/>
              <a:t> </a:t>
            </a:r>
            <a:r>
              <a:rPr lang="en-US" sz="2800" b="1" dirty="0" err="1"/>
              <a:t>différée</a:t>
            </a:r>
            <a:endParaRPr lang="en-US" sz="2800" b="1" dirty="0"/>
          </a:p>
        </p:txBody>
      </p:sp>
      <p:sp>
        <p:nvSpPr>
          <p:cNvPr id="7" name="AutoShape 7">
            <a:extLst>
              <a:ext uri="{FF2B5EF4-FFF2-40B4-BE49-F238E27FC236}">
                <a16:creationId xmlns:a16="http://schemas.microsoft.com/office/drawing/2014/main" id="{F9668688-4499-044C-55E2-6318390A4989}"/>
              </a:ext>
            </a:extLst>
          </p:cNvPr>
          <p:cNvSpPr>
            <a:spLocks noChangeArrowheads="1"/>
          </p:cNvSpPr>
          <p:nvPr/>
        </p:nvSpPr>
        <p:spPr bwMode="auto">
          <a:xfrm rot="20073246">
            <a:off x="7447846" y="1656248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186974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dirty="0"/>
              <a:t>Qu’en est-il de la </a:t>
            </a:r>
            <a:r>
              <a:rPr lang="fr-CH" sz="3600" b="1" dirty="0"/>
              <a:t>pension de retraite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98289" y="1439335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Droit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428702" y="1439335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2000" b="0" dirty="0">
                <a:solidFill>
                  <a:schemeClr val="tx1"/>
                </a:solidFill>
              </a:rPr>
              <a:t>Au moins 5 années de service sont requises pour avoir le droit </a:t>
            </a:r>
            <a:r>
              <a:rPr lang="fr-CH" sz="2000" dirty="0">
                <a:solidFill>
                  <a:schemeClr val="tx1"/>
                </a:solidFill>
              </a:rPr>
              <a:t>à</a:t>
            </a:r>
            <a:r>
              <a:rPr lang="fr-CH" sz="2000" b="0" dirty="0">
                <a:solidFill>
                  <a:schemeClr val="tx1"/>
                </a:solidFill>
              </a:rPr>
              <a:t> une pension de retraite </a:t>
            </a:r>
          </a:p>
          <a:p>
            <a:pPr marL="284400" indent="-285750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L’â</a:t>
            </a:r>
            <a:r>
              <a:rPr lang="fr-CH" sz="2000" b="0" dirty="0">
                <a:solidFill>
                  <a:schemeClr val="tx1"/>
                </a:solidFill>
              </a:rPr>
              <a:t>ge de la retraite applicable est 67 ans</a:t>
            </a:r>
          </a:p>
          <a:p>
            <a:pPr marL="284400" indent="-285750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Pension de retraite anticipée possible à partir de 52 ans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407815" y="288707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38228" y="2887077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2000" b="0" dirty="0" err="1">
                <a:solidFill>
                  <a:schemeClr val="tx1"/>
                </a:solidFill>
              </a:rPr>
              <a:t>Calculée</a:t>
            </a:r>
            <a:r>
              <a:rPr lang="en-GB" sz="2000" b="0" dirty="0">
                <a:solidFill>
                  <a:schemeClr val="tx1"/>
                </a:solidFill>
              </a:rPr>
              <a:t> sur </a:t>
            </a:r>
            <a:r>
              <a:rPr lang="en-GB" sz="2000" dirty="0">
                <a:solidFill>
                  <a:schemeClr val="tx1"/>
                </a:solidFill>
              </a:rPr>
              <a:t>la base de </a:t>
            </a:r>
            <a:r>
              <a:rPr lang="en-GB" sz="2000" b="0" dirty="0">
                <a:solidFill>
                  <a:schemeClr val="tx1"/>
                </a:solidFill>
              </a:rPr>
              <a:t>1.85% de la </a:t>
            </a:r>
            <a:r>
              <a:rPr lang="en-GB" sz="2000" b="0" dirty="0" err="1">
                <a:solidFill>
                  <a:schemeClr val="tx1"/>
                </a:solidFill>
              </a:rPr>
              <a:t>moyenne</a:t>
            </a:r>
            <a:r>
              <a:rPr lang="en-GB" sz="2000" b="0" dirty="0">
                <a:solidFill>
                  <a:schemeClr val="tx1"/>
                </a:solidFill>
              </a:rPr>
              <a:t> des </a:t>
            </a:r>
            <a:r>
              <a:rPr lang="en-GB" sz="2000" b="0" dirty="0" err="1">
                <a:solidFill>
                  <a:schemeClr val="tx1"/>
                </a:solidFill>
              </a:rPr>
              <a:t>salaires</a:t>
            </a:r>
            <a:r>
              <a:rPr lang="en-GB" sz="2000" b="0" dirty="0">
                <a:solidFill>
                  <a:schemeClr val="tx1"/>
                </a:solidFill>
              </a:rPr>
              <a:t> de </a:t>
            </a:r>
            <a:r>
              <a:rPr lang="en-GB" sz="2000" b="0" dirty="0" err="1">
                <a:solidFill>
                  <a:schemeClr val="tx1"/>
                </a:solidFill>
              </a:rPr>
              <a:t>référence</a:t>
            </a:r>
            <a:r>
              <a:rPr lang="en-GB" sz="2000" b="0" dirty="0">
                <a:solidFill>
                  <a:schemeClr val="tx1"/>
                </a:solidFill>
              </a:rPr>
              <a:t> des 3 </a:t>
            </a:r>
            <a:r>
              <a:rPr lang="en-GB" sz="2000" b="0" dirty="0" err="1">
                <a:solidFill>
                  <a:schemeClr val="tx1"/>
                </a:solidFill>
              </a:rPr>
              <a:t>dernières</a:t>
            </a:r>
            <a:r>
              <a:rPr lang="en-GB" sz="2000" b="0" dirty="0">
                <a:solidFill>
                  <a:schemeClr val="tx1"/>
                </a:solidFill>
              </a:rPr>
              <a:t> </a:t>
            </a:r>
            <a:r>
              <a:rPr lang="en-GB" sz="2000" b="0" dirty="0" err="1">
                <a:solidFill>
                  <a:schemeClr val="tx1"/>
                </a:solidFill>
              </a:rPr>
              <a:t>années</a:t>
            </a:r>
            <a:r>
              <a:rPr lang="en-GB" sz="2000" b="0" dirty="0">
                <a:solidFill>
                  <a:schemeClr val="tx1"/>
                </a:solidFill>
              </a:rPr>
              <a:t>* par </a:t>
            </a:r>
            <a:r>
              <a:rPr lang="en-GB" sz="2000" b="0" dirty="0" err="1">
                <a:solidFill>
                  <a:schemeClr val="tx1"/>
                </a:solidFill>
              </a:rPr>
              <a:t>année</a:t>
            </a:r>
            <a:r>
              <a:rPr lang="en-GB" sz="2000" b="0" dirty="0">
                <a:solidFill>
                  <a:schemeClr val="tx1"/>
                </a:solidFill>
              </a:rPr>
              <a:t> </a:t>
            </a:r>
            <a:r>
              <a:rPr lang="en-GB" sz="2000" b="0" dirty="0" err="1">
                <a:solidFill>
                  <a:schemeClr val="tx1"/>
                </a:solidFill>
              </a:rPr>
              <a:t>d’affiliaton</a:t>
            </a:r>
            <a:r>
              <a:rPr lang="en-GB" sz="2000" b="0" dirty="0">
                <a:solidFill>
                  <a:schemeClr val="tx1"/>
                </a:solidFill>
              </a:rPr>
              <a:t> (maximum 37 </a:t>
            </a:r>
            <a:r>
              <a:rPr lang="en-GB" sz="2000" b="0" dirty="0" err="1">
                <a:solidFill>
                  <a:schemeClr val="tx1"/>
                </a:solidFill>
              </a:rPr>
              <a:t>ans</a:t>
            </a:r>
            <a:r>
              <a:rPr lang="en-GB" sz="2000" b="0" dirty="0">
                <a:solidFill>
                  <a:schemeClr val="tx1"/>
                </a:solidFill>
              </a:rPr>
              <a:t> et 10 </a:t>
            </a:r>
            <a:r>
              <a:rPr lang="en-GB" sz="2000" b="0" dirty="0" err="1">
                <a:solidFill>
                  <a:schemeClr val="tx1"/>
                </a:solidFill>
              </a:rPr>
              <a:t>mois</a:t>
            </a:r>
            <a:r>
              <a:rPr lang="en-GB" sz="2000" b="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CEAD718-53F0-4EE3-7C56-18EB55ECC135}"/>
              </a:ext>
            </a:extLst>
          </p:cNvPr>
          <p:cNvSpPr/>
          <p:nvPr/>
        </p:nvSpPr>
        <p:spPr>
          <a:xfrm>
            <a:off x="398289" y="4334819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Imposition</a:t>
            </a:r>
            <a:endParaRPr lang="en-GB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28702" y="4334819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Imposée selon les règles en vigueur dans votre pays de résidence</a:t>
            </a:r>
            <a:endParaRPr lang="fr-CH" sz="2000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90EC86-E419-6088-5769-4D49D5993D07}"/>
              </a:ext>
            </a:extLst>
          </p:cNvPr>
          <p:cNvSpPr txBox="1"/>
          <p:nvPr/>
        </p:nvSpPr>
        <p:spPr>
          <a:xfrm>
            <a:off x="407988" y="5943600"/>
            <a:ext cx="5459412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CH" sz="1500" i="1" dirty="0">
                <a:latin typeface="+mn-lt"/>
              </a:rPr>
              <a:t>*selon la grille des salaires en vigueur à la fin de votre contrat</a:t>
            </a:r>
            <a:endParaRPr lang="en-US" sz="15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985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83847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714415"/>
              </p:ext>
            </p:extLst>
          </p:nvPr>
        </p:nvGraphicFramePr>
        <p:xfrm>
          <a:off x="980650" y="1077761"/>
          <a:ext cx="9347430" cy="50182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itle 13"/>
          <p:cNvSpPr txBox="1">
            <a:spLocks/>
          </p:cNvSpPr>
          <p:nvPr/>
        </p:nvSpPr>
        <p:spPr bwMode="auto">
          <a:xfrm>
            <a:off x="179512" y="135260"/>
            <a:ext cx="702297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defRPr/>
            </a:pPr>
            <a:r>
              <a:rPr lang="en-US" sz="3600" b="1" dirty="0" err="1"/>
              <a:t>Sommaire</a:t>
            </a:r>
            <a:endParaRPr lang="en-US" sz="3600" b="1" dirty="0"/>
          </a:p>
        </p:txBody>
      </p:sp>
      <p:sp>
        <p:nvSpPr>
          <p:cNvPr id="2" name="Oval 1"/>
          <p:cNvSpPr/>
          <p:nvPr/>
        </p:nvSpPr>
        <p:spPr>
          <a:xfrm>
            <a:off x="321273" y="10668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1</a:t>
            </a:r>
            <a:endParaRPr lang="en-GB" b="1" dirty="0"/>
          </a:p>
        </p:txBody>
      </p:sp>
      <p:sp>
        <p:nvSpPr>
          <p:cNvPr id="9" name="Oval 8"/>
          <p:cNvSpPr/>
          <p:nvPr/>
        </p:nvSpPr>
        <p:spPr>
          <a:xfrm>
            <a:off x="321265" y="16764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2</a:t>
            </a:r>
            <a:endParaRPr lang="en-GB" b="1" dirty="0"/>
          </a:p>
        </p:txBody>
      </p:sp>
      <p:sp>
        <p:nvSpPr>
          <p:cNvPr id="10" name="Oval 9"/>
          <p:cNvSpPr/>
          <p:nvPr/>
        </p:nvSpPr>
        <p:spPr>
          <a:xfrm>
            <a:off x="321266" y="23622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3</a:t>
            </a:r>
            <a:endParaRPr lang="en-GB" b="1" dirty="0"/>
          </a:p>
        </p:txBody>
      </p:sp>
      <p:sp>
        <p:nvSpPr>
          <p:cNvPr id="11" name="Oval 10"/>
          <p:cNvSpPr/>
          <p:nvPr/>
        </p:nvSpPr>
        <p:spPr>
          <a:xfrm>
            <a:off x="321266" y="29718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4</a:t>
            </a:r>
            <a:endParaRPr lang="en-GB" b="1" dirty="0"/>
          </a:p>
        </p:txBody>
      </p:sp>
      <p:sp>
        <p:nvSpPr>
          <p:cNvPr id="12" name="Oval 11"/>
          <p:cNvSpPr/>
          <p:nvPr/>
        </p:nvSpPr>
        <p:spPr>
          <a:xfrm>
            <a:off x="321267" y="35814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5</a:t>
            </a:r>
            <a:endParaRPr lang="en-GB" b="1" dirty="0"/>
          </a:p>
        </p:txBody>
      </p:sp>
      <p:sp>
        <p:nvSpPr>
          <p:cNvPr id="13" name="Oval 12"/>
          <p:cNvSpPr/>
          <p:nvPr/>
        </p:nvSpPr>
        <p:spPr>
          <a:xfrm>
            <a:off x="321268" y="41910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6</a:t>
            </a:r>
            <a:endParaRPr lang="en-GB" b="1" dirty="0"/>
          </a:p>
        </p:txBody>
      </p:sp>
      <p:sp>
        <p:nvSpPr>
          <p:cNvPr id="14" name="Oval 13"/>
          <p:cNvSpPr/>
          <p:nvPr/>
        </p:nvSpPr>
        <p:spPr>
          <a:xfrm>
            <a:off x="321269" y="5492578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8</a:t>
            </a:r>
            <a:endParaRPr lang="en-GB" b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0A8F9A4-F9BD-261E-C7BF-0AEB62CD57BE}"/>
              </a:ext>
            </a:extLst>
          </p:cNvPr>
          <p:cNvSpPr/>
          <p:nvPr/>
        </p:nvSpPr>
        <p:spPr>
          <a:xfrm>
            <a:off x="304800" y="4882978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7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5157878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Mon conjoint peut-il recevoir une pension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98289" y="1439335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Droit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428702" y="1439335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2000" b="0" dirty="0">
                <a:solidFill>
                  <a:schemeClr val="tx1"/>
                </a:solidFill>
              </a:rPr>
              <a:t>La pension de conjoint survivant est payable au conjoint/partenaire d’un membre décédé si le mariage/partenariat légalement enregistré durait depuis au moins une année à la date du décès 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407815" y="288707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38228" y="2887077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CH" sz="2000" dirty="0">
                <a:solidFill>
                  <a:schemeClr val="tx1"/>
                </a:solidFill>
              </a:rPr>
              <a:t>1.1</a:t>
            </a:r>
            <a:r>
              <a:rPr lang="fr-CH" sz="2000" b="0" dirty="0">
                <a:solidFill>
                  <a:schemeClr val="tx1"/>
                </a:solidFill>
              </a:rPr>
              <a:t>% du dernier salaire de </a:t>
            </a:r>
            <a:r>
              <a:rPr lang="fr-CH" sz="2000" dirty="0">
                <a:solidFill>
                  <a:schemeClr val="tx1"/>
                </a:solidFill>
              </a:rPr>
              <a:t>référence du membre décédé par année d’affiliation qu’il aurait eu à l’âge de la retraite applicable</a:t>
            </a:r>
            <a:r>
              <a:rPr lang="fr-CH" sz="2000" b="0" dirty="0">
                <a:solidFill>
                  <a:schemeClr val="tx1"/>
                </a:solidFill>
              </a:rPr>
              <a:t> (sans tenir compte de la durée initiale du contrat)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CEAD718-53F0-4EE3-7C56-18EB55ECC135}"/>
              </a:ext>
            </a:extLst>
          </p:cNvPr>
          <p:cNvSpPr/>
          <p:nvPr/>
        </p:nvSpPr>
        <p:spPr>
          <a:xfrm>
            <a:off x="398289" y="4334819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400" dirty="0"/>
              <a:t>D</a:t>
            </a:r>
            <a:r>
              <a:rPr lang="en-GB" sz="2400" dirty="0" err="1"/>
              <a:t>urée</a:t>
            </a:r>
            <a:endParaRPr lang="en-GB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28702" y="4334819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Dès le </a:t>
            </a:r>
            <a:r>
              <a:rPr lang="fr-CH" sz="2000" dirty="0">
                <a:solidFill>
                  <a:schemeClr val="tx1"/>
                </a:solidFill>
              </a:rPr>
              <a:t>1</a:t>
            </a:r>
            <a:r>
              <a:rPr lang="fr-CH" sz="2000" baseline="30000" dirty="0">
                <a:solidFill>
                  <a:schemeClr val="tx1"/>
                </a:solidFill>
              </a:rPr>
              <a:t>er</a:t>
            </a:r>
            <a:r>
              <a:rPr lang="fr-CH" sz="2000" dirty="0">
                <a:solidFill>
                  <a:schemeClr val="tx1"/>
                </a:solidFill>
              </a:rPr>
              <a:t> jour qui suit le décès du membre</a:t>
            </a:r>
          </a:p>
          <a:p>
            <a:pPr marL="285750" indent="-285750" algn="just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Jusqu’au décès ou remariage du conjoint/partenaire</a:t>
            </a:r>
          </a:p>
        </p:txBody>
      </p:sp>
    </p:spTree>
    <p:extLst>
      <p:ext uri="{BB962C8B-B14F-4D97-AF65-F5344CB8AC3E}">
        <p14:creationId xmlns:p14="http://schemas.microsoft.com/office/powerpoint/2010/main" val="24801546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Et mes enfants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67177" y="2081835"/>
            <a:ext cx="2046969" cy="1675342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Droit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397590" y="2081835"/>
            <a:ext cx="9376896" cy="1675342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53100"/>
            <a:r>
              <a:rPr lang="fr-CH" sz="2000" b="0" dirty="0">
                <a:solidFill>
                  <a:schemeClr val="tx1"/>
                </a:solidFill>
              </a:rPr>
              <a:t>Une pension d’orphelin est payée aux enfants reconnus dépendants par le CERN</a:t>
            </a:r>
            <a:r>
              <a:rPr lang="fr-CH" sz="2000" dirty="0">
                <a:solidFill>
                  <a:schemeClr val="tx1"/>
                </a:solidFill>
              </a:rPr>
              <a:t> :</a:t>
            </a:r>
            <a:endParaRPr lang="fr-CH" sz="2000" b="0" dirty="0">
              <a:solidFill>
                <a:schemeClr val="tx1"/>
              </a:solidFill>
            </a:endParaRPr>
          </a:p>
          <a:p>
            <a:pPr marL="396000" indent="-34290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Jusqu’à l’âge de 20 ans s’ils </a:t>
            </a:r>
            <a:r>
              <a:rPr lang="fr-CH" sz="2000" dirty="0">
                <a:solidFill>
                  <a:schemeClr val="tx1"/>
                </a:solidFill>
              </a:rPr>
              <a:t>sont non mariés et sans emploi</a:t>
            </a:r>
            <a:endParaRPr lang="fr-CH" sz="2000" b="0" dirty="0">
              <a:solidFill>
                <a:schemeClr val="tx1"/>
              </a:solidFill>
            </a:endParaRPr>
          </a:p>
          <a:p>
            <a:pPr marL="396000" indent="-34290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Entre 20 et 25 ans s’ils </a:t>
            </a:r>
            <a:r>
              <a:rPr lang="fr-CH" sz="2000" dirty="0">
                <a:solidFill>
                  <a:schemeClr val="tx1"/>
                </a:solidFill>
              </a:rPr>
              <a:t>poursuivent des études à plein temps et sont non mariés et sans emploi</a:t>
            </a:r>
            <a:endParaRPr lang="fr-CH" sz="2000" b="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376703" y="383437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07116" y="3834377"/>
            <a:ext cx="9376896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Un pourcentage du dernier salaire de référence du membre décédé </a:t>
            </a:r>
            <a:r>
              <a:rPr lang="fr-CH" sz="2000" b="0" dirty="0">
                <a:solidFill>
                  <a:schemeClr val="tx1"/>
                </a:solidFill>
              </a:rPr>
              <a:t>:</a:t>
            </a:r>
            <a:endParaRPr lang="fr-CH" sz="2000" dirty="0">
              <a:solidFill>
                <a:schemeClr val="tx1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CH" sz="2000" b="0" dirty="0">
                <a:solidFill>
                  <a:schemeClr val="tx1"/>
                </a:solidFill>
              </a:rPr>
              <a:t>24% pour 1 orphelin</a:t>
            </a:r>
            <a:endParaRPr lang="fr-CH" sz="2000" dirty="0">
              <a:solidFill>
                <a:schemeClr val="tx1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CH" sz="2000" b="0" dirty="0">
                <a:solidFill>
                  <a:schemeClr val="tx1"/>
                </a:solidFill>
              </a:rPr>
              <a:t>34% pour 2 orphelins, etc.</a:t>
            </a:r>
          </a:p>
        </p:txBody>
      </p:sp>
    </p:spTree>
    <p:extLst>
      <p:ext uri="{BB962C8B-B14F-4D97-AF65-F5344CB8AC3E}">
        <p14:creationId xmlns:p14="http://schemas.microsoft.com/office/powerpoint/2010/main" val="10923663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3C94EF4F-A5C9-2FA8-2D9A-728F3AB1A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200" y="1471594"/>
            <a:ext cx="3178568" cy="449004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Plus </a:t>
            </a:r>
            <a:r>
              <a:rPr lang="en-US" dirty="0" err="1">
                <a:solidFill>
                  <a:srgbClr val="0033A0"/>
                </a:solidFill>
              </a:rPr>
              <a:t>d’informations</a:t>
            </a:r>
            <a:r>
              <a:rPr lang="en-US" dirty="0">
                <a:solidFill>
                  <a:srgbClr val="0033A0"/>
                </a:solidFill>
              </a:rPr>
              <a:t> sur </a:t>
            </a:r>
            <a:r>
              <a:rPr lang="en-US" dirty="0" err="1">
                <a:solidFill>
                  <a:srgbClr val="0033A0"/>
                </a:solidFill>
              </a:rPr>
              <a:t>mes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prestations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78B5E63-7788-A214-F9B0-3159B5AA0E7C}"/>
              </a:ext>
            </a:extLst>
          </p:cNvPr>
          <p:cNvSpPr/>
          <p:nvPr/>
        </p:nvSpPr>
        <p:spPr>
          <a:xfrm>
            <a:off x="457200" y="1112904"/>
            <a:ext cx="5306794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Notre </a:t>
            </a:r>
            <a:r>
              <a:rPr lang="en-GB" dirty="0">
                <a:solidFill>
                  <a:schemeClr val="accent1"/>
                </a:solidFill>
                <a:hlinkClick r:id="rId3"/>
              </a:rPr>
              <a:t>site internet </a:t>
            </a:r>
            <a:r>
              <a:rPr lang="en-GB" dirty="0">
                <a:solidFill>
                  <a:schemeClr val="accent1"/>
                </a:solidFill>
              </a:rPr>
              <a:t>a </a:t>
            </a:r>
            <a:r>
              <a:rPr lang="en-GB" dirty="0" err="1">
                <a:solidFill>
                  <a:schemeClr val="accent1"/>
                </a:solidFill>
              </a:rPr>
              <a:t>une</a:t>
            </a:r>
            <a:r>
              <a:rPr lang="en-GB" dirty="0">
                <a:solidFill>
                  <a:schemeClr val="accent1"/>
                </a:solidFill>
              </a:rPr>
              <a:t> section </a:t>
            </a:r>
            <a:r>
              <a:rPr lang="en-GB" dirty="0" err="1">
                <a:solidFill>
                  <a:schemeClr val="accent1"/>
                </a:solidFill>
              </a:rPr>
              <a:t>dédiée</a:t>
            </a:r>
            <a:r>
              <a:rPr lang="en-GB" dirty="0">
                <a:solidFill>
                  <a:schemeClr val="accent1"/>
                </a:solidFill>
              </a:rPr>
              <a:t> pour les </a:t>
            </a:r>
            <a:r>
              <a:rPr lang="en-GB" dirty="0" err="1">
                <a:solidFill>
                  <a:schemeClr val="accent1"/>
                </a:solidFill>
              </a:rPr>
              <a:t>membres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7695F6BC-092A-ECCF-6B74-108D607F43E6}"/>
              </a:ext>
            </a:extLst>
          </p:cNvPr>
          <p:cNvSpPr/>
          <p:nvPr/>
        </p:nvSpPr>
        <p:spPr>
          <a:xfrm>
            <a:off x="9431806" y="1112903"/>
            <a:ext cx="2298204" cy="1065741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  <a:hlinkClick r:id="rId4"/>
              </a:rPr>
              <a:t>Statuts &amp; </a:t>
            </a:r>
            <a:r>
              <a:rPr lang="en-GB" dirty="0" err="1">
                <a:solidFill>
                  <a:schemeClr val="accent1"/>
                </a:solidFill>
                <a:hlinkClick r:id="rId4"/>
              </a:rPr>
              <a:t>Règlements</a:t>
            </a:r>
            <a:r>
              <a:rPr lang="en-GB" dirty="0">
                <a:solidFill>
                  <a:schemeClr val="accent1"/>
                </a:solidFill>
                <a:hlinkClick r:id="rId4"/>
              </a:rPr>
              <a:t> </a:t>
            </a:r>
            <a:r>
              <a:rPr lang="en-GB" dirty="0">
                <a:solidFill>
                  <a:schemeClr val="accent1"/>
                </a:solidFill>
              </a:rPr>
              <a:t>de la Caisse de pensions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D5AAA09-6DBD-5230-8C9A-8DA4365878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990" y="1894487"/>
            <a:ext cx="3226509" cy="27940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BAF788D-60C8-97CC-D33F-E4D74061FF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4600" y="2697979"/>
            <a:ext cx="3028999" cy="279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2553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Pour </a:t>
            </a:r>
            <a:r>
              <a:rPr lang="en-US">
                <a:solidFill>
                  <a:srgbClr val="0033A0"/>
                </a:solidFill>
              </a:rPr>
              <a:t>en savoir plus </a:t>
            </a:r>
            <a:r>
              <a:rPr lang="en-US" dirty="0">
                <a:solidFill>
                  <a:srgbClr val="0033A0"/>
                </a:solidFill>
              </a:rPr>
              <a:t>sur la Caisse de pensions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18F95A2-8899-72F3-69EA-7FC0B5F0B1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2201992"/>
            <a:ext cx="2630500" cy="37211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49BF28F-EF16-9604-384D-5F0FD8AAB7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2636519"/>
            <a:ext cx="2474982" cy="3632731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710F933-2E74-23B8-D177-A38A4BAC9708}"/>
              </a:ext>
            </a:extLst>
          </p:cNvPr>
          <p:cNvSpPr/>
          <p:nvPr/>
        </p:nvSpPr>
        <p:spPr>
          <a:xfrm>
            <a:off x="403200" y="1202062"/>
            <a:ext cx="4414472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Notre site internet </a:t>
            </a:r>
            <a:r>
              <a:rPr lang="en-GB" dirty="0" err="1">
                <a:solidFill>
                  <a:schemeClr val="accent1"/>
                </a:solidFill>
              </a:rPr>
              <a:t>comporte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toutes</a:t>
            </a:r>
            <a:r>
              <a:rPr lang="en-GB" dirty="0">
                <a:solidFill>
                  <a:schemeClr val="accent1"/>
                </a:solidFill>
              </a:rPr>
              <a:t> les </a:t>
            </a:r>
            <a:r>
              <a:rPr lang="en-GB" dirty="0" err="1">
                <a:solidFill>
                  <a:schemeClr val="accent1"/>
                </a:solidFill>
              </a:rPr>
              <a:t>informations</a:t>
            </a:r>
            <a:r>
              <a:rPr lang="en-GB" dirty="0">
                <a:solidFill>
                  <a:schemeClr val="accent1"/>
                </a:solidFill>
              </a:rPr>
              <a:t> sur la Caisse de pensions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9B791C9-12DA-30E3-E0A9-2156F21A1FDA}"/>
              </a:ext>
            </a:extLst>
          </p:cNvPr>
          <p:cNvSpPr/>
          <p:nvPr/>
        </p:nvSpPr>
        <p:spPr>
          <a:xfrm>
            <a:off x="7245016" y="1177057"/>
            <a:ext cx="4594349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Rapport </a:t>
            </a:r>
            <a:r>
              <a:rPr lang="en-GB" dirty="0" err="1">
                <a:solidFill>
                  <a:schemeClr val="accent1"/>
                </a:solidFill>
              </a:rPr>
              <a:t>annuel</a:t>
            </a:r>
            <a:r>
              <a:rPr lang="en-GB" dirty="0">
                <a:solidFill>
                  <a:schemeClr val="accent1"/>
                </a:solidFill>
              </a:rPr>
              <a:t> et </a:t>
            </a:r>
            <a:r>
              <a:rPr lang="en-GB" dirty="0" err="1">
                <a:solidFill>
                  <a:schemeClr val="accent1"/>
                </a:solidFill>
              </a:rPr>
              <a:t>Etats</a:t>
            </a:r>
            <a:r>
              <a:rPr lang="en-GB" dirty="0">
                <a:solidFill>
                  <a:schemeClr val="accent1"/>
                </a:solidFill>
              </a:rPr>
              <a:t> financiers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4EB2CB4-39E0-3A3B-2AA3-0F71B77D8B7C}"/>
              </a:ext>
            </a:extLst>
          </p:cNvPr>
          <p:cNvSpPr/>
          <p:nvPr/>
        </p:nvSpPr>
        <p:spPr>
          <a:xfrm>
            <a:off x="4934953" y="2675476"/>
            <a:ext cx="2133600" cy="91440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Réunion </a:t>
            </a:r>
            <a:r>
              <a:rPr lang="en-GB" dirty="0" err="1">
                <a:solidFill>
                  <a:schemeClr val="accent1"/>
                </a:solidFill>
              </a:rPr>
              <a:t>annuelle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d’information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F2B973E-C06E-7FAB-C464-692C5CB00B14}"/>
              </a:ext>
            </a:extLst>
          </p:cNvPr>
          <p:cNvSpPr/>
          <p:nvPr/>
        </p:nvSpPr>
        <p:spPr>
          <a:xfrm>
            <a:off x="4953000" y="3733800"/>
            <a:ext cx="2133600" cy="9144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En 2026</a:t>
            </a:r>
            <a:endParaRPr lang="en-GB" dirty="0"/>
          </a:p>
          <a:p>
            <a:pPr algn="ctr"/>
            <a:r>
              <a:rPr lang="en-GB" dirty="0"/>
              <a:t>Salle du Conseil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3BA84D-0EA7-C637-7C91-8C76390AE8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981200"/>
            <a:ext cx="4227582" cy="3608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3863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dirty="0"/>
              <a:t>Service des </a:t>
            </a:r>
            <a:r>
              <a:rPr lang="en-GB" dirty="0" err="1"/>
              <a:t>prestations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13A219B-889B-DE7B-C4A8-B82EB6BB4D7C}"/>
              </a:ext>
            </a:extLst>
          </p:cNvPr>
          <p:cNvGrpSpPr/>
          <p:nvPr/>
        </p:nvGrpSpPr>
        <p:grpSpPr>
          <a:xfrm>
            <a:off x="671395" y="5173823"/>
            <a:ext cx="2686869" cy="610397"/>
            <a:chOff x="163" y="202632"/>
            <a:chExt cx="2686869" cy="610397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6C328DA-7059-CE6A-7C16-B258AF3A7A0C}"/>
                </a:ext>
              </a:extLst>
            </p:cNvPr>
            <p:cNvSpPr/>
            <p:nvPr/>
          </p:nvSpPr>
          <p:spPr>
            <a:xfrm>
              <a:off x="163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331821-7383-E3D0-86E6-98DCF01248EA}"/>
                </a:ext>
              </a:extLst>
            </p:cNvPr>
            <p:cNvSpPr txBox="1"/>
            <p:nvPr/>
          </p:nvSpPr>
          <p:spPr>
            <a:xfrm>
              <a:off x="163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pension-benefits@cern.ch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2FF9D9F-E615-FB2A-E2FC-BA14DEA2D65D}"/>
              </a:ext>
            </a:extLst>
          </p:cNvPr>
          <p:cNvGrpSpPr/>
          <p:nvPr/>
        </p:nvGrpSpPr>
        <p:grpSpPr>
          <a:xfrm>
            <a:off x="3459998" y="5173823"/>
            <a:ext cx="2686869" cy="610397"/>
            <a:chOff x="2788766" y="202632"/>
            <a:chExt cx="2686869" cy="610397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B6964A0-325E-0164-5827-3EADB05406CB}"/>
                </a:ext>
              </a:extLst>
            </p:cNvPr>
            <p:cNvSpPr/>
            <p:nvPr/>
          </p:nvSpPr>
          <p:spPr>
            <a:xfrm>
              <a:off x="2788766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22BA4E0-50C1-6FBB-64A3-786C5D89F1FB}"/>
                </a:ext>
              </a:extLst>
            </p:cNvPr>
            <p:cNvSpPr txBox="1"/>
            <p:nvPr/>
          </p:nvSpPr>
          <p:spPr>
            <a:xfrm>
              <a:off x="2788766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1700" kern="1200" dirty="0"/>
                <a:t>+41 22 767 88 11</a:t>
              </a:r>
              <a:endParaRPr lang="en-GB" sz="1700" kern="120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2E0E343-8B4A-D836-C777-1579E442B51C}"/>
              </a:ext>
            </a:extLst>
          </p:cNvPr>
          <p:cNvGrpSpPr/>
          <p:nvPr/>
        </p:nvGrpSpPr>
        <p:grpSpPr>
          <a:xfrm>
            <a:off x="6248600" y="5173823"/>
            <a:ext cx="2686869" cy="610397"/>
            <a:chOff x="5577368" y="202632"/>
            <a:chExt cx="2686869" cy="61039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BDC505A-39A9-B41D-E924-E37282BDE036}"/>
                </a:ext>
              </a:extLst>
            </p:cNvPr>
            <p:cNvSpPr/>
            <p:nvPr/>
          </p:nvSpPr>
          <p:spPr>
            <a:xfrm>
              <a:off x="5577368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6D5B2EB-151F-4ECD-B319-D646164E8451}"/>
                </a:ext>
              </a:extLst>
            </p:cNvPr>
            <p:cNvSpPr txBox="1"/>
            <p:nvPr/>
          </p:nvSpPr>
          <p:spPr>
            <a:xfrm>
              <a:off x="5577368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http://pensionfund.cern.ch  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9CC9708-A202-26FC-2ABA-CC2E7BFE45AA}"/>
              </a:ext>
            </a:extLst>
          </p:cNvPr>
          <p:cNvGrpSpPr/>
          <p:nvPr/>
        </p:nvGrpSpPr>
        <p:grpSpPr>
          <a:xfrm>
            <a:off x="9037203" y="5173823"/>
            <a:ext cx="2686869" cy="610397"/>
            <a:chOff x="8365971" y="202632"/>
            <a:chExt cx="2686869" cy="610397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F9C8CA-A231-4B09-4A18-39AA6AD468AA}"/>
                </a:ext>
              </a:extLst>
            </p:cNvPr>
            <p:cNvSpPr/>
            <p:nvPr/>
          </p:nvSpPr>
          <p:spPr>
            <a:xfrm>
              <a:off x="8365971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D755C0A-276A-1A19-6C6B-596748E815C5}"/>
                </a:ext>
              </a:extLst>
            </p:cNvPr>
            <p:cNvSpPr txBox="1"/>
            <p:nvPr/>
          </p:nvSpPr>
          <p:spPr>
            <a:xfrm>
              <a:off x="8365971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 err="1"/>
                <a:t>Bâtiment</a:t>
              </a:r>
              <a:r>
                <a:rPr lang="en-GB" sz="1700" kern="1200" dirty="0"/>
                <a:t> 5/5 (</a:t>
              </a:r>
              <a:r>
                <a:rPr lang="en-GB" sz="1700" kern="1200" dirty="0" err="1"/>
                <a:t>Meyrin</a:t>
              </a:r>
              <a:r>
                <a:rPr lang="en-GB" sz="1700" kern="1200" dirty="0"/>
                <a:t>)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613B992B-9652-F103-E358-9BF007E61F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46" b="746"/>
          <a:stretch/>
        </p:blipFill>
        <p:spPr>
          <a:xfrm>
            <a:off x="838200" y="1545878"/>
            <a:ext cx="2332411" cy="2332411"/>
          </a:xfrm>
          <a:prstGeom prst="ellipse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1738AD-8263-1B29-BE78-B96DFB285B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333" y="1545879"/>
            <a:ext cx="2328523" cy="2332411"/>
          </a:xfrm>
          <a:prstGeom prst="ellipse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8AF70E-BCD7-8C59-8F9F-BFBACD9C48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3789" y="1550917"/>
            <a:ext cx="2332411" cy="2332411"/>
          </a:xfrm>
          <a:prstGeom prst="ellipse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5BEF01E-0E3E-6A95-7F23-7C57C811FB8E}"/>
              </a:ext>
            </a:extLst>
          </p:cNvPr>
          <p:cNvSpPr/>
          <p:nvPr/>
        </p:nvSpPr>
        <p:spPr>
          <a:xfrm>
            <a:off x="791789" y="3959995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err="1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Aïsha</a:t>
            </a:r>
            <a:r>
              <a:rPr lang="en-GB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 </a:t>
            </a:r>
            <a:r>
              <a:rPr lang="en-GB" dirty="0" err="1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Bankolé</a:t>
            </a:r>
            <a:r>
              <a:rPr lang="en-GB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7AF7A7C-C082-8C92-0547-83700072A66E}"/>
              </a:ext>
            </a:extLst>
          </p:cNvPr>
          <p:cNvSpPr/>
          <p:nvPr/>
        </p:nvSpPr>
        <p:spPr>
          <a:xfrm>
            <a:off x="6354389" y="3959995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en-US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Pilar Herguedas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FB2849F-A46A-2390-BD4E-73043BFCA5CC}"/>
              </a:ext>
            </a:extLst>
          </p:cNvPr>
          <p:cNvSpPr/>
          <p:nvPr/>
        </p:nvSpPr>
        <p:spPr>
          <a:xfrm>
            <a:off x="9173789" y="3959995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en-US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Garance Louvin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1E0FB32-9037-B40C-DD93-569D86254B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189" y="1562721"/>
            <a:ext cx="2332411" cy="2332411"/>
          </a:xfrm>
          <a:prstGeom prst="ellipse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F6F938D-E66A-051A-0629-CD2B92FAD5A3}"/>
              </a:ext>
            </a:extLst>
          </p:cNvPr>
          <p:cNvSpPr/>
          <p:nvPr/>
        </p:nvSpPr>
        <p:spPr>
          <a:xfrm>
            <a:off x="3611189" y="3976838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Emilie Clerc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8325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83847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Title 13"/>
          <p:cNvSpPr txBox="1">
            <a:spLocks/>
          </p:cNvSpPr>
          <p:nvPr/>
        </p:nvSpPr>
        <p:spPr bwMode="auto">
          <a:xfrm>
            <a:off x="179511" y="135260"/>
            <a:ext cx="9975141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lnSpc>
                <a:spcPct val="90000"/>
              </a:lnSpc>
              <a:defRPr/>
            </a:pPr>
            <a:r>
              <a:rPr lang="en-US" sz="3600" b="1" dirty="0"/>
              <a:t>Le but de la Caisse de pensions du CERN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060070" y="1004256"/>
            <a:ext cx="10047476" cy="141829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i="1" dirty="0"/>
              <a:t>Notre but est d’assurer ses membres et ses bénéficiaires ainsi que les membres de leur famille contre les conséquences économiques de l'invalidité, de la vieillesse et du décès.</a:t>
            </a:r>
            <a:endParaRPr lang="en-GB" i="1" dirty="0"/>
          </a:p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dirty="0"/>
              <a:t>(Article I 1.01)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360364749"/>
              </p:ext>
            </p:extLst>
          </p:nvPr>
        </p:nvGraphicFramePr>
        <p:xfrm>
          <a:off x="562230" y="2621019"/>
          <a:ext cx="11226569" cy="3365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0768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83847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Title 13"/>
          <p:cNvSpPr txBox="1">
            <a:spLocks/>
          </p:cNvSpPr>
          <p:nvPr/>
        </p:nvSpPr>
        <p:spPr bwMode="auto">
          <a:xfrm>
            <a:off x="179511" y="135260"/>
            <a:ext cx="9946265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lnSpc>
                <a:spcPct val="90000"/>
              </a:lnSpc>
              <a:defRPr/>
            </a:pPr>
            <a:r>
              <a:rPr lang="en-US" sz="3600" b="1" dirty="0"/>
              <a:t>Comment </a:t>
            </a:r>
            <a:r>
              <a:rPr lang="en-US" sz="3600" b="1" dirty="0" err="1"/>
              <a:t>fonctionne</a:t>
            </a:r>
            <a:r>
              <a:rPr lang="en-US" sz="3600" b="1" dirty="0"/>
              <a:t> </a:t>
            </a:r>
            <a:r>
              <a:rPr lang="en-US" sz="3600" b="1" dirty="0" err="1"/>
              <a:t>votre</a:t>
            </a:r>
            <a:r>
              <a:rPr lang="en-US" sz="3600" b="1" dirty="0"/>
              <a:t> affiliation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68636682"/>
              </p:ext>
            </p:extLst>
          </p:nvPr>
        </p:nvGraphicFramePr>
        <p:xfrm>
          <a:off x="458442" y="914400"/>
          <a:ext cx="11197751" cy="51855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10178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4225BE0D-70AE-70A2-977F-114741B4B674}"/>
              </a:ext>
            </a:extLst>
          </p:cNvPr>
          <p:cNvSpPr/>
          <p:nvPr/>
        </p:nvSpPr>
        <p:spPr>
          <a:xfrm>
            <a:off x="1901422" y="3445980"/>
            <a:ext cx="7623577" cy="143082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1800" dirty="0" err="1">
                <a:solidFill>
                  <a:schemeClr val="accent1"/>
                </a:solidFill>
              </a:rPr>
              <a:t>Cotisations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mensuelles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versées</a:t>
            </a:r>
            <a:r>
              <a:rPr lang="en-GB" sz="1800" dirty="0">
                <a:solidFill>
                  <a:schemeClr val="accent1"/>
                </a:solidFill>
              </a:rPr>
              <a:t> par le          et l’   </a:t>
            </a:r>
          </a:p>
        </p:txBody>
      </p:sp>
      <p:pic>
        <p:nvPicPr>
          <p:cNvPr id="25" name="Picture 12" descr="http://t2.gstatic.com/images?q=tbn:ANd9GcT1vdlt9z6lA8Iy_pq-jhcAuT_BCQzAwZnYK0qWcaxsHSP0nurp">
            <a:extLst>
              <a:ext uri="{FF2B5EF4-FFF2-40B4-BE49-F238E27FC236}">
                <a16:creationId xmlns:a16="http://schemas.microsoft.com/office/drawing/2014/main" id="{53859B98-C8F4-9B2F-F2E8-3BAEC2C4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894689"/>
            <a:ext cx="533400" cy="533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Picture 14" descr="http://www.jenam2010.org/pdfs/eso">
            <a:extLst>
              <a:ext uri="{FF2B5EF4-FFF2-40B4-BE49-F238E27FC236}">
                <a16:creationId xmlns:a16="http://schemas.microsoft.com/office/drawing/2014/main" id="{CB30690F-4445-C33B-E475-4389DD850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3865208"/>
            <a:ext cx="457200" cy="595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E9D7ECE-1C08-A16A-8D19-F7D559BD77AE}"/>
              </a:ext>
            </a:extLst>
          </p:cNvPr>
          <p:cNvSpPr/>
          <p:nvPr/>
        </p:nvSpPr>
        <p:spPr>
          <a:xfrm>
            <a:off x="1901422" y="1768163"/>
            <a:ext cx="7623578" cy="143082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1800" dirty="0" err="1">
                <a:solidFill>
                  <a:schemeClr val="accent1"/>
                </a:solidFill>
              </a:rPr>
              <a:t>Votre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cotisation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mensuelle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est</a:t>
            </a:r>
            <a:r>
              <a:rPr lang="en-GB" sz="1800" dirty="0">
                <a:solidFill>
                  <a:schemeClr val="accent1"/>
                </a:solidFill>
              </a:rPr>
              <a:t> de 12.64 % de </a:t>
            </a:r>
            <a:r>
              <a:rPr lang="en-GB" sz="1800" dirty="0" err="1">
                <a:solidFill>
                  <a:schemeClr val="accent1"/>
                </a:solidFill>
              </a:rPr>
              <a:t>votre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salaire</a:t>
            </a:r>
            <a:r>
              <a:rPr lang="en-GB" sz="1800" dirty="0">
                <a:solidFill>
                  <a:schemeClr val="accent1"/>
                </a:solidFill>
              </a:rPr>
              <a:t> de </a:t>
            </a:r>
            <a:r>
              <a:rPr lang="en-GB" sz="1800" dirty="0" err="1">
                <a:solidFill>
                  <a:schemeClr val="accent1"/>
                </a:solidFill>
              </a:rPr>
              <a:t>référence</a:t>
            </a:r>
            <a:endParaRPr lang="en-GB" sz="1800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dirty="0"/>
              <a:t>C</a:t>
            </a:r>
            <a:r>
              <a:rPr lang="en-GB" dirty="0" err="1"/>
              <a:t>omment</a:t>
            </a:r>
            <a:r>
              <a:rPr lang="en-GB" dirty="0"/>
              <a:t> </a:t>
            </a:r>
            <a:r>
              <a:rPr lang="en-GB" dirty="0" err="1"/>
              <a:t>fonctionnent</a:t>
            </a:r>
            <a:r>
              <a:rPr lang="en-GB" dirty="0"/>
              <a:t> </a:t>
            </a:r>
            <a:r>
              <a:rPr lang="en-GB" dirty="0" err="1"/>
              <a:t>vos</a:t>
            </a:r>
            <a:r>
              <a:rPr lang="en-GB" dirty="0"/>
              <a:t> </a:t>
            </a:r>
            <a:r>
              <a:rPr lang="en-GB" dirty="0" err="1"/>
              <a:t>cotisations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2828641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F705C2C-CA6A-9ADA-DBC9-813F4C2B4BA1}"/>
              </a:ext>
            </a:extLst>
          </p:cNvPr>
          <p:cNvSpPr/>
          <p:nvPr/>
        </p:nvSpPr>
        <p:spPr>
          <a:xfrm>
            <a:off x="1674730" y="1981200"/>
            <a:ext cx="8301176" cy="2806603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r>
              <a:rPr lang="en-GB" sz="4400" b="1" dirty="0" err="1">
                <a:solidFill>
                  <a:schemeClr val="accent1"/>
                </a:solidFill>
              </a:rPr>
              <a:t>Membre</a:t>
            </a:r>
            <a:r>
              <a:rPr lang="en-GB" sz="4400" b="1" dirty="0">
                <a:solidFill>
                  <a:schemeClr val="accent1"/>
                </a:solidFill>
              </a:rPr>
              <a:t> du personnel </a:t>
            </a:r>
          </a:p>
          <a:p>
            <a:pPr algn="ctr">
              <a:buFontTx/>
              <a:buNone/>
            </a:pPr>
            <a:endParaRPr lang="en-GB" sz="1600" b="1" dirty="0">
              <a:solidFill>
                <a:schemeClr val="accent1"/>
              </a:solidFill>
            </a:endParaRPr>
          </a:p>
          <a:p>
            <a:pPr marL="36576" indent="0">
              <a:buNone/>
            </a:pPr>
            <a:r>
              <a:rPr lang="en-GB" sz="2800" dirty="0" err="1">
                <a:solidFill>
                  <a:schemeClr val="accent1"/>
                </a:solidFill>
              </a:rPr>
              <a:t>Salaire</a:t>
            </a:r>
            <a:r>
              <a:rPr lang="en-GB" sz="2800" dirty="0">
                <a:solidFill>
                  <a:schemeClr val="accent1"/>
                </a:solidFill>
              </a:rPr>
              <a:t> de reference = </a:t>
            </a:r>
          </a:p>
          <a:p>
            <a:pPr marL="36576" indent="0">
              <a:buNone/>
            </a:pPr>
            <a:r>
              <a:rPr lang="en-GB" sz="2800" dirty="0" err="1">
                <a:solidFill>
                  <a:schemeClr val="accent1"/>
                </a:solidFill>
              </a:rPr>
              <a:t>salaire</a:t>
            </a:r>
            <a:r>
              <a:rPr lang="en-GB" sz="2800" dirty="0">
                <a:solidFill>
                  <a:schemeClr val="accent1"/>
                </a:solidFill>
              </a:rPr>
              <a:t> de base * Coefficient C</a:t>
            </a:r>
            <a:endParaRPr lang="en-GB" sz="1600" dirty="0">
              <a:solidFill>
                <a:schemeClr val="accent1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2400" b="1" dirty="0">
                <a:solidFill>
                  <a:schemeClr val="accent1"/>
                </a:solidFill>
              </a:rPr>
              <a:t>Salaire de base: </a:t>
            </a:r>
            <a:r>
              <a:rPr lang="fr-FR" sz="2400" dirty="0">
                <a:solidFill>
                  <a:schemeClr val="accent1"/>
                </a:solidFill>
              </a:rPr>
              <a:t>% du point médian d’un grade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2400" b="1" dirty="0">
                <a:solidFill>
                  <a:schemeClr val="accent1"/>
                </a:solidFill>
              </a:rPr>
              <a:t>Facteur C:</a:t>
            </a:r>
            <a:r>
              <a:rPr lang="en-GB" sz="2400" dirty="0">
                <a:solidFill>
                  <a:schemeClr val="accent1"/>
                </a:solidFill>
              </a:rPr>
              <a:t> </a:t>
            </a:r>
            <a:r>
              <a:rPr lang="en-GB" sz="2400" dirty="0" err="1">
                <a:solidFill>
                  <a:schemeClr val="accent1"/>
                </a:solidFill>
              </a:rPr>
              <a:t>facteur</a:t>
            </a:r>
            <a:r>
              <a:rPr lang="en-GB" sz="2400" dirty="0">
                <a:solidFill>
                  <a:schemeClr val="accent1"/>
                </a:solidFill>
              </a:rPr>
              <a:t> </a:t>
            </a:r>
            <a:r>
              <a:rPr lang="en-GB" sz="2400" dirty="0" err="1">
                <a:solidFill>
                  <a:schemeClr val="accent1"/>
                </a:solidFill>
              </a:rPr>
              <a:t>dépendant</a:t>
            </a:r>
            <a:r>
              <a:rPr lang="en-GB" sz="2400" dirty="0">
                <a:solidFill>
                  <a:schemeClr val="accent1"/>
                </a:solidFill>
              </a:rPr>
              <a:t> du </a:t>
            </a:r>
            <a:r>
              <a:rPr lang="en-GB" sz="2400" dirty="0" err="1">
                <a:solidFill>
                  <a:schemeClr val="accent1"/>
                </a:solidFill>
              </a:rPr>
              <a:t>salaire</a:t>
            </a:r>
            <a:r>
              <a:rPr lang="en-GB" sz="2400" dirty="0">
                <a:solidFill>
                  <a:schemeClr val="accent1"/>
                </a:solidFill>
              </a:rPr>
              <a:t> de base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4FFBAC-69D5-D3FC-5E85-67C9314638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911225"/>
            <a:ext cx="5390988" cy="517866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dirty="0"/>
              <a:t>Comment calculer votre salaire de référence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B908A9-F50F-2D2E-C150-B1F62C047B83}"/>
              </a:ext>
            </a:extLst>
          </p:cNvPr>
          <p:cNvSpPr/>
          <p:nvPr/>
        </p:nvSpPr>
        <p:spPr>
          <a:xfrm>
            <a:off x="1524000" y="5634354"/>
            <a:ext cx="785237" cy="2124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055A16-A3B7-2D55-4A40-4835DC5FDB4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823767" y="2872663"/>
            <a:ext cx="3291875" cy="254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695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F705C2C-CA6A-9ADA-DBC9-813F4C2B4BA1}"/>
              </a:ext>
            </a:extLst>
          </p:cNvPr>
          <p:cNvSpPr/>
          <p:nvPr/>
        </p:nvSpPr>
        <p:spPr>
          <a:xfrm>
            <a:off x="1295400" y="1990499"/>
            <a:ext cx="8301176" cy="2429604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6576" indent="0" algn="ctr">
              <a:spcAft>
                <a:spcPts val="1600"/>
              </a:spcAft>
              <a:buNone/>
            </a:pPr>
            <a:r>
              <a:rPr lang="en-GB" sz="4400" b="1" dirty="0">
                <a:solidFill>
                  <a:schemeClr val="accent1"/>
                </a:solidFill>
              </a:rPr>
              <a:t>Nouveaux</a:t>
            </a:r>
            <a:r>
              <a:rPr lang="en-GB" sz="2800" b="1" dirty="0"/>
              <a:t> </a:t>
            </a:r>
            <a:r>
              <a:rPr lang="en-GB" sz="4400" b="1" dirty="0" err="1">
                <a:solidFill>
                  <a:schemeClr val="accent1"/>
                </a:solidFill>
              </a:rPr>
              <a:t>diplômés</a:t>
            </a:r>
            <a:endParaRPr lang="en-GB" sz="4400" b="1" dirty="0">
              <a:solidFill>
                <a:schemeClr val="accent1"/>
              </a:solidFill>
            </a:endParaRPr>
          </a:p>
          <a:p>
            <a:pPr marL="36576" indent="0" algn="ctr">
              <a:buNone/>
            </a:pPr>
            <a:r>
              <a:rPr lang="en-GB" sz="2800" dirty="0">
                <a:solidFill>
                  <a:schemeClr val="accent1"/>
                </a:solidFill>
              </a:rPr>
              <a:t>Un </a:t>
            </a:r>
            <a:r>
              <a:rPr lang="en-GB" sz="2800" dirty="0" err="1">
                <a:solidFill>
                  <a:schemeClr val="accent1"/>
                </a:solidFill>
              </a:rPr>
              <a:t>salaire</a:t>
            </a:r>
            <a:r>
              <a:rPr lang="en-GB" sz="2800" dirty="0">
                <a:solidFill>
                  <a:schemeClr val="accent1"/>
                </a:solidFill>
              </a:rPr>
              <a:t> de </a:t>
            </a:r>
            <a:r>
              <a:rPr lang="en-GB" sz="2800" dirty="0" err="1">
                <a:solidFill>
                  <a:schemeClr val="accent1"/>
                </a:solidFill>
              </a:rPr>
              <a:t>référence</a:t>
            </a:r>
            <a:r>
              <a:rPr lang="en-GB" sz="2800" dirty="0">
                <a:solidFill>
                  <a:schemeClr val="accent1"/>
                </a:solidFill>
              </a:rPr>
              <a:t> unique </a:t>
            </a:r>
          </a:p>
          <a:p>
            <a:pPr marL="36576" indent="0" algn="ctr">
              <a:buNone/>
            </a:pPr>
            <a:r>
              <a:rPr lang="en-GB" sz="2800" dirty="0">
                <a:solidFill>
                  <a:schemeClr val="accent1"/>
                </a:solidFill>
              </a:rPr>
              <a:t>5 748 CHF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631613" cy="1065742"/>
          </a:xfrm>
        </p:spPr>
        <p:txBody>
          <a:bodyPr/>
          <a:lstStyle/>
          <a:p>
            <a:r>
              <a:rPr lang="en-GB" sz="3600" b="1" dirty="0" err="1"/>
              <a:t>Salaire</a:t>
            </a:r>
            <a:r>
              <a:rPr lang="en-GB" sz="3600" b="1" dirty="0"/>
              <a:t> de </a:t>
            </a:r>
            <a:r>
              <a:rPr lang="en-GB" sz="3600" b="1" dirty="0" err="1"/>
              <a:t>référence</a:t>
            </a:r>
            <a:r>
              <a:rPr lang="en-GB" sz="3600" b="1" dirty="0"/>
              <a:t> pour les Nouveaux </a:t>
            </a:r>
            <a:r>
              <a:rPr lang="en-GB" sz="3600" b="1" dirty="0" err="1"/>
              <a:t>diplômés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759567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41EB902-C877-107E-15DE-4030AEC7E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9750" y="1102002"/>
            <a:ext cx="6111792" cy="465399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dirty="0" err="1"/>
              <a:t>Où</a:t>
            </a:r>
            <a:r>
              <a:rPr lang="en-GB" dirty="0"/>
              <a:t> </a:t>
            </a:r>
            <a:r>
              <a:rPr lang="en-GB" dirty="0" err="1"/>
              <a:t>trouver</a:t>
            </a:r>
            <a:r>
              <a:rPr lang="en-GB" dirty="0"/>
              <a:t> </a:t>
            </a:r>
            <a:r>
              <a:rPr lang="en-GB" dirty="0" err="1"/>
              <a:t>mon</a:t>
            </a:r>
            <a:r>
              <a:rPr lang="en-GB" dirty="0"/>
              <a:t> </a:t>
            </a:r>
            <a:r>
              <a:rPr lang="en-GB" dirty="0" err="1"/>
              <a:t>salaire</a:t>
            </a:r>
            <a:r>
              <a:rPr lang="en-GB" dirty="0"/>
              <a:t> de </a:t>
            </a:r>
            <a:r>
              <a:rPr lang="en-GB" dirty="0" err="1"/>
              <a:t>référence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5C15A5C-72CB-DC47-06A1-75BE196F76B1}"/>
              </a:ext>
            </a:extLst>
          </p:cNvPr>
          <p:cNvSpPr/>
          <p:nvPr/>
        </p:nvSpPr>
        <p:spPr>
          <a:xfrm>
            <a:off x="6111765" y="5381296"/>
            <a:ext cx="1040524" cy="18130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6F619C-85B8-67EB-6285-50AD5A18C3B2}"/>
              </a:ext>
            </a:extLst>
          </p:cNvPr>
          <p:cNvSpPr/>
          <p:nvPr/>
        </p:nvSpPr>
        <p:spPr>
          <a:xfrm>
            <a:off x="8018530" y="5389177"/>
            <a:ext cx="639366" cy="16816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4B9F08C-0EC1-0E13-DB2B-BDD6B8874528}"/>
              </a:ext>
            </a:extLst>
          </p:cNvPr>
          <p:cNvCxnSpPr>
            <a:stCxn id="4" idx="3"/>
          </p:cNvCxnSpPr>
          <p:nvPr/>
        </p:nvCxnSpPr>
        <p:spPr>
          <a:xfrm>
            <a:off x="7152289" y="5471948"/>
            <a:ext cx="86624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9F18519-CE2A-CAAB-A7B4-0C901BC6B38F}"/>
              </a:ext>
            </a:extLst>
          </p:cNvPr>
          <p:cNvSpPr/>
          <p:nvPr/>
        </p:nvSpPr>
        <p:spPr>
          <a:xfrm>
            <a:off x="904504" y="4692800"/>
            <a:ext cx="2997087" cy="125764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accent1"/>
                </a:solidFill>
              </a:rPr>
              <a:t>Votre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salaire</a:t>
            </a:r>
            <a:r>
              <a:rPr lang="en-GB" dirty="0">
                <a:solidFill>
                  <a:schemeClr val="accent1"/>
                </a:solidFill>
              </a:rPr>
              <a:t> de </a:t>
            </a:r>
            <a:r>
              <a:rPr lang="en-GB" dirty="0" err="1">
                <a:solidFill>
                  <a:schemeClr val="accent1"/>
                </a:solidFill>
              </a:rPr>
              <a:t>référence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est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indiqué</a:t>
            </a:r>
            <a:r>
              <a:rPr lang="en-GB" dirty="0">
                <a:solidFill>
                  <a:schemeClr val="accent1"/>
                </a:solidFill>
              </a:rPr>
              <a:t> sur </a:t>
            </a:r>
            <a:r>
              <a:rPr lang="en-GB" dirty="0" err="1">
                <a:solidFill>
                  <a:schemeClr val="accent1"/>
                </a:solidFill>
              </a:rPr>
              <a:t>votre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décompte</a:t>
            </a:r>
            <a:r>
              <a:rPr lang="en-GB" dirty="0">
                <a:solidFill>
                  <a:schemeClr val="accent1"/>
                </a:solidFill>
              </a:rPr>
              <a:t> de </a:t>
            </a:r>
            <a:r>
              <a:rPr lang="en-GB" dirty="0" err="1">
                <a:solidFill>
                  <a:schemeClr val="accent1"/>
                </a:solidFill>
              </a:rPr>
              <a:t>salaire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1" name="Arrow: Left 10">
            <a:extLst>
              <a:ext uri="{FF2B5EF4-FFF2-40B4-BE49-F238E27FC236}">
                <a16:creationId xmlns:a16="http://schemas.microsoft.com/office/drawing/2014/main" id="{B7E6F4AE-3E74-7B62-F120-4C6563DC8C9F}"/>
              </a:ext>
            </a:extLst>
          </p:cNvPr>
          <p:cNvSpPr/>
          <p:nvPr/>
        </p:nvSpPr>
        <p:spPr>
          <a:xfrm rot="10800000">
            <a:off x="4157387" y="5293992"/>
            <a:ext cx="933929" cy="381000"/>
          </a:xfrm>
          <a:prstGeom prst="lef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681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479213" cy="1065742"/>
          </a:xfrm>
        </p:spPr>
        <p:txBody>
          <a:bodyPr/>
          <a:lstStyle/>
          <a:p>
            <a:r>
              <a:rPr lang="en-GB" dirty="0" err="1"/>
              <a:t>Quelles</a:t>
            </a:r>
            <a:r>
              <a:rPr lang="en-GB" dirty="0"/>
              <a:t> communications </a:t>
            </a:r>
            <a:r>
              <a:rPr lang="en-GB" dirty="0" err="1"/>
              <a:t>vais</a:t>
            </a:r>
            <a:r>
              <a:rPr lang="en-GB" dirty="0"/>
              <a:t>-je </a:t>
            </a:r>
            <a:r>
              <a:rPr lang="en-GB" dirty="0" err="1"/>
              <a:t>recevoir</a:t>
            </a:r>
            <a:r>
              <a:rPr lang="en-GB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3029E8B-2BFF-A791-D362-0D9FBA08CB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780213"/>
              </p:ext>
            </p:extLst>
          </p:nvPr>
        </p:nvGraphicFramePr>
        <p:xfrm>
          <a:off x="463993" y="2514599"/>
          <a:ext cx="10278923" cy="3657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rrow: Right 4">
            <a:extLst>
              <a:ext uri="{FF2B5EF4-FFF2-40B4-BE49-F238E27FC236}">
                <a16:creationId xmlns:a16="http://schemas.microsoft.com/office/drawing/2014/main" id="{1E3EE51D-203E-1D1E-C563-712313EBC5CF}"/>
              </a:ext>
            </a:extLst>
          </p:cNvPr>
          <p:cNvSpPr/>
          <p:nvPr/>
        </p:nvSpPr>
        <p:spPr>
          <a:xfrm>
            <a:off x="457200" y="1074255"/>
            <a:ext cx="11282388" cy="175260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F48F47F-0CD8-B06E-5C39-C5A6208F974F}"/>
              </a:ext>
            </a:extLst>
          </p:cNvPr>
          <p:cNvSpPr/>
          <p:nvPr/>
        </p:nvSpPr>
        <p:spPr>
          <a:xfrm>
            <a:off x="463993" y="1840832"/>
            <a:ext cx="2345896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Arrivée</a:t>
            </a:r>
            <a:endParaRPr 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BD71544-7122-2EDA-6E7F-64086F08D30C}"/>
              </a:ext>
            </a:extLst>
          </p:cNvPr>
          <p:cNvSpPr/>
          <p:nvPr/>
        </p:nvSpPr>
        <p:spPr>
          <a:xfrm>
            <a:off x="3048000" y="1828800"/>
            <a:ext cx="5105400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Annuellement</a:t>
            </a:r>
            <a:endParaRPr lang="en-US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65DBBFE-DB7D-C2D9-1B3A-E955D3F23A1A}"/>
              </a:ext>
            </a:extLst>
          </p:cNvPr>
          <p:cNvSpPr/>
          <p:nvPr/>
        </p:nvSpPr>
        <p:spPr>
          <a:xfrm>
            <a:off x="8385439" y="1840832"/>
            <a:ext cx="2345896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Fin de contrat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136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15152</TotalTime>
  <Words>1763</Words>
  <Application>Microsoft Office PowerPoint</Application>
  <PresentationFormat>Widescreen</PresentationFormat>
  <Paragraphs>248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ＭＳ Ｐゴシック</vt:lpstr>
      <vt:lpstr>Arial</vt:lpstr>
      <vt:lpstr>Calibri</vt:lpstr>
      <vt:lpstr>Wingdings</vt:lpstr>
      <vt:lpstr>Office Theme</vt:lpstr>
      <vt:lpstr>CAISSE DE PENSIONS  Information pour les nouveaux membres</vt:lpstr>
      <vt:lpstr>PowerPoint Presentation</vt:lpstr>
      <vt:lpstr>PowerPoint Presentation</vt:lpstr>
      <vt:lpstr>PowerPoint Presentation</vt:lpstr>
      <vt:lpstr>Comment fonctionnent vos cotisations</vt:lpstr>
      <vt:lpstr>Comment calculer votre salaire de référence</vt:lpstr>
      <vt:lpstr>Salaire de référence pour les Nouveaux diplômés</vt:lpstr>
      <vt:lpstr>Où trouver mon salaire de référence</vt:lpstr>
      <vt:lpstr>Quelles communications vais-je recevoir </vt:lpstr>
      <vt:lpstr>Transferts d’autres caisse de pensions</vt:lpstr>
      <vt:lpstr>Quels sont les taux pour les transferts</vt:lpstr>
      <vt:lpstr>Quelles sont mes options à la fin de mon contrat</vt:lpstr>
      <vt:lpstr>Valeur de transfert</vt:lpstr>
      <vt:lpstr>Valeur de transfert – exemple de calcul</vt:lpstr>
      <vt:lpstr>Pension de retraite différée</vt:lpstr>
      <vt:lpstr>Fin de service &lt; 5 ans</vt:lpstr>
      <vt:lpstr>5 ans ≤ Fin de service &lt; 10 ans</vt:lpstr>
      <vt:lpstr>Fin de service ≥ 10 ans</vt:lpstr>
      <vt:lpstr>Qu’en est-il de la pension de retraite</vt:lpstr>
      <vt:lpstr>Mon conjoint peut-il recevoir une pension</vt:lpstr>
      <vt:lpstr>Et mes enfants</vt:lpstr>
      <vt:lpstr>Plus d’informations sur mes prestations</vt:lpstr>
      <vt:lpstr>Pour en savoir plus sur la Caisse de pensions </vt:lpstr>
      <vt:lpstr>Service des prestations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Benefits Service Dashboard</dc:title>
  <dc:creator>Kandy Elizabeth Mitchell</dc:creator>
  <cp:lastModifiedBy>Garance Juliette Louvin</cp:lastModifiedBy>
  <cp:revision>1265</cp:revision>
  <cp:lastPrinted>2024-08-19T12:06:18Z</cp:lastPrinted>
  <dcterms:created xsi:type="dcterms:W3CDTF">2021-09-10T12:54:27Z</dcterms:created>
  <dcterms:modified xsi:type="dcterms:W3CDTF">2025-11-07T08:21:14Z</dcterms:modified>
</cp:coreProperties>
</file>