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7" r:id="rId3"/>
    <p:sldId id="257" r:id="rId4"/>
    <p:sldId id="274" r:id="rId5"/>
    <p:sldId id="269" r:id="rId6"/>
    <p:sldId id="271" r:id="rId7"/>
    <p:sldId id="270" r:id="rId8"/>
    <p:sldId id="272" r:id="rId9"/>
    <p:sldId id="27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interventions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CBF-4EE7-871F-BBFD62EF085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CBF-4EE7-871F-BBFD62EF08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CBF-4EE7-871F-BBFD62EF085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67D-480A-B57D-A881B468CA13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6CBF-4EE7-871F-BBFD62EF085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CBF-4EE7-871F-BBFD62EF085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6CBF-4EE7-871F-BBFD62EF085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CBF-4EE7-871F-BBFD62EF085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67D-480A-B57D-A881B468CA13}"/>
              </c:ext>
            </c:extLst>
          </c:dPt>
          <c:dLbls>
            <c:dLbl>
              <c:idx val="0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CBF-4EE7-871F-BBFD62EF085D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CBF-4EE7-871F-BBFD62EF085D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CBF-4EE7-871F-BBFD62EF085D}"/>
                </c:ext>
              </c:extLst>
            </c:dLbl>
            <c:dLbl>
              <c:idx val="4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CBF-4EE7-871F-BBFD62EF085D}"/>
                </c:ext>
              </c:extLst>
            </c:dLbl>
            <c:dLbl>
              <c:idx val="5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CBF-4EE7-871F-BBFD62EF085D}"/>
                </c:ext>
              </c:extLst>
            </c:dLbl>
            <c:dLbl>
              <c:idx val="6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CBF-4EE7-871F-BBFD62EF085D}"/>
                </c:ext>
              </c:extLst>
            </c:dLbl>
            <c:dLbl>
              <c:idx val="7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CBF-4EE7-871F-BBFD62EF085D}"/>
                </c:ext>
              </c:extLst>
            </c:dLbl>
            <c:dLbl>
              <c:idx val="8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67D-480A-B57D-A881B468CA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Sheet1!$A$2:$A$10</c:f>
              <c:strCache>
                <c:ptCount val="9"/>
                <c:pt idx="0">
                  <c:v>TPC</c:v>
                </c:pt>
                <c:pt idx="1">
                  <c:v>TRD</c:v>
                </c:pt>
                <c:pt idx="2">
                  <c:v>TOF</c:v>
                </c:pt>
                <c:pt idx="3">
                  <c:v>HMPID</c:v>
                </c:pt>
                <c:pt idx="4">
                  <c:v>CPV</c:v>
                </c:pt>
                <c:pt idx="5">
                  <c:v>MCH</c:v>
                </c:pt>
                <c:pt idx="6">
                  <c:v>MID</c:v>
                </c:pt>
                <c:pt idx="7">
                  <c:v>PGS</c:v>
                </c:pt>
                <c:pt idx="8">
                  <c:v>Analysis / All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26</c:v>
                </c:pt>
                <c:pt idx="1">
                  <c:v>9</c:v>
                </c:pt>
                <c:pt idx="2">
                  <c:v>15</c:v>
                </c:pt>
                <c:pt idx="3">
                  <c:v>3</c:v>
                </c:pt>
                <c:pt idx="4">
                  <c:v>0</c:v>
                </c:pt>
                <c:pt idx="5">
                  <c:v>3</c:v>
                </c:pt>
                <c:pt idx="6">
                  <c:v>15</c:v>
                </c:pt>
                <c:pt idx="7">
                  <c:v>12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BF-4EE7-871F-BBFD62EF08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983572389884742E-2"/>
          <c:y val="0.82164287542117842"/>
          <c:w val="0.95849065331650596"/>
          <c:h val="0.156129691031710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Stop hours/ system</a:t>
            </a:r>
          </a:p>
        </c:rich>
      </c:tx>
      <c:layout>
        <c:manualLayout>
          <c:xMode val="edge"/>
          <c:yMode val="edge"/>
          <c:x val="0.28098857132557004"/>
          <c:y val="2.9746498930765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Work hours</a:t>
            </a:r>
          </a:p>
        </c:rich>
      </c:tx>
      <c:layout>
        <c:manualLayout>
          <c:xMode val="edge"/>
          <c:yMode val="edge"/>
          <c:x val="0.29370638474289656"/>
          <c:y val="5.45352480397369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ED8-4939-8442-B96C0E6C1F3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ED8-4939-8442-B96C0E6C1F3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ED8-4939-8442-B96C0E6C1F3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ED8-4939-8442-B96C0E6C1F3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ED8-4939-8442-B96C0E6C1F3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ED8-4939-8442-B96C0E6C1F3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ED8-4939-8442-B96C0E6C1F3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ED8-4939-8442-B96C0E6C1F39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A068-4003-8649-02A42E2979F7}"/>
              </c:ext>
            </c:extLst>
          </c:dPt>
          <c:dLbls>
            <c:dLbl>
              <c:idx val="0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ED8-4939-8442-B96C0E6C1F39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D8-4939-8442-B96C0E6C1F39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ED8-4939-8442-B96C0E6C1F39}"/>
                </c:ext>
              </c:extLst>
            </c:dLbl>
            <c:dLbl>
              <c:idx val="4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ED8-4939-8442-B96C0E6C1F39}"/>
                </c:ext>
              </c:extLst>
            </c:dLbl>
            <c:dLbl>
              <c:idx val="5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ED8-4939-8442-B96C0E6C1F39}"/>
                </c:ext>
              </c:extLst>
            </c:dLbl>
            <c:dLbl>
              <c:idx val="6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ED8-4939-8442-B96C0E6C1F39}"/>
                </c:ext>
              </c:extLst>
            </c:dLbl>
            <c:dLbl>
              <c:idx val="7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ED8-4939-8442-B96C0E6C1F39}"/>
                </c:ext>
              </c:extLst>
            </c:dLbl>
            <c:dLbl>
              <c:idx val="8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068-4003-8649-02A42E2979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Sheet1!$A$2:$A$10</c:f>
              <c:strCache>
                <c:ptCount val="9"/>
                <c:pt idx="0">
                  <c:v>TPC</c:v>
                </c:pt>
                <c:pt idx="1">
                  <c:v>TRD</c:v>
                </c:pt>
                <c:pt idx="2">
                  <c:v>TOF</c:v>
                </c:pt>
                <c:pt idx="3">
                  <c:v>HMPID</c:v>
                </c:pt>
                <c:pt idx="4">
                  <c:v>CPV</c:v>
                </c:pt>
                <c:pt idx="5">
                  <c:v>MCH</c:v>
                </c:pt>
                <c:pt idx="6">
                  <c:v>MID</c:v>
                </c:pt>
                <c:pt idx="7">
                  <c:v>PGS</c:v>
                </c:pt>
                <c:pt idx="8">
                  <c:v>Analysis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15.5</c:v>
                </c:pt>
                <c:pt idx="1">
                  <c:v>7.5</c:v>
                </c:pt>
                <c:pt idx="2">
                  <c:v>11</c:v>
                </c:pt>
                <c:pt idx="3">
                  <c:v>1.5</c:v>
                </c:pt>
                <c:pt idx="4">
                  <c:v>0</c:v>
                </c:pt>
                <c:pt idx="5">
                  <c:v>1.5</c:v>
                </c:pt>
                <c:pt idx="6">
                  <c:v>13</c:v>
                </c:pt>
                <c:pt idx="7">
                  <c:v>8.5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BED8-4939-8442-B96C0E6C1F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Stop hours</a:t>
            </a:r>
          </a:p>
        </c:rich>
      </c:tx>
      <c:layout>
        <c:manualLayout>
          <c:xMode val="edge"/>
          <c:yMode val="edge"/>
          <c:x val="0.28098857132557004"/>
          <c:y val="2.9746498930765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26697279263865498"/>
          <c:y val="0.26858267870130664"/>
          <c:w val="0.46530636253550051"/>
          <c:h val="0.405607867288276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E17-41D1-8AD3-5DC8D77EB2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E17-41D1-8AD3-5DC8D77EB249}"/>
              </c:ext>
            </c:extLst>
          </c:dPt>
          <c:dLbls>
            <c:dLbl>
              <c:idx val="0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E17-41D1-8AD3-5DC8D77EB249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E17-41D1-8AD3-5DC8D77EB2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Gas ssytem faillure</c:v>
                </c:pt>
                <c:pt idx="1">
                  <c:v>External reasons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4.5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AE17-41D1-8AD3-5DC8D77EB2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4.9113781934475742E-2"/>
          <c:y val="0.83158115210033112"/>
          <c:w val="0.92545058111394696"/>
          <c:h val="0.143424466285637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Stop</a:t>
            </a:r>
            <a:r>
              <a:rPr lang="en-GB" baseline="0" dirty="0"/>
              <a:t> Hours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DFD-4411-B234-5458BCA2FD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DFD-4411-B234-5458BCA2FD5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DFD-4411-B234-5458BCA2FD5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DFD-4411-B234-5458BCA2FD59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DFD-4411-B234-5458BCA2FD5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DFD-4411-B234-5458BCA2FD5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DFD-4411-B234-5458BCA2FD5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DFD-4411-B234-5458BCA2FD59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DFD-4411-B234-5458BCA2FD59}"/>
              </c:ext>
            </c:extLst>
          </c:dPt>
          <c:dLbls>
            <c:dLbl>
              <c:idx val="0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DFD-4411-B234-5458BCA2FD59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DFD-4411-B234-5458BCA2FD59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DFD-4411-B234-5458BCA2FD59}"/>
                </c:ext>
              </c:extLst>
            </c:dLbl>
            <c:dLbl>
              <c:idx val="4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DFD-4411-B234-5458BCA2FD59}"/>
                </c:ext>
              </c:extLst>
            </c:dLbl>
            <c:dLbl>
              <c:idx val="5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DFD-4411-B234-5458BCA2FD59}"/>
                </c:ext>
              </c:extLst>
            </c:dLbl>
            <c:dLbl>
              <c:idx val="6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DFD-4411-B234-5458BCA2FD59}"/>
                </c:ext>
              </c:extLst>
            </c:dLbl>
            <c:dLbl>
              <c:idx val="7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DFD-4411-B234-5458BCA2FD59}"/>
                </c:ext>
              </c:extLst>
            </c:dLbl>
            <c:dLbl>
              <c:idx val="8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7DFD-4411-B234-5458BCA2FD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Sheet1!$A$2:$A$10</c:f>
              <c:strCache>
                <c:ptCount val="9"/>
                <c:pt idx="0">
                  <c:v>TPC</c:v>
                </c:pt>
                <c:pt idx="1">
                  <c:v>TRD</c:v>
                </c:pt>
                <c:pt idx="2">
                  <c:v>TOF</c:v>
                </c:pt>
                <c:pt idx="3">
                  <c:v>HMPID</c:v>
                </c:pt>
                <c:pt idx="4">
                  <c:v>CPV</c:v>
                </c:pt>
                <c:pt idx="5">
                  <c:v>MCH</c:v>
                </c:pt>
                <c:pt idx="6">
                  <c:v>MID</c:v>
                </c:pt>
                <c:pt idx="7">
                  <c:v>PGS</c:v>
                </c:pt>
                <c:pt idx="8">
                  <c:v>Analysis / All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7DFD-4411-B234-5458BCA2FD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92084874932807"/>
          <c:y val="0.12053133335233449"/>
          <c:w val="0.6114248661311914"/>
          <c:h val="0.7007163381381776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CBF-4EE7-871F-BBFD62EF085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CBF-4EE7-871F-BBFD62EF08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CBF-4EE7-871F-BBFD62EF085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67D-480A-B57D-A881B468CA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6CBF-4EE7-871F-BBFD62EF085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CBF-4EE7-871F-BBFD62EF085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6CBF-4EE7-871F-BBFD62EF085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CBF-4EE7-871F-BBFD62EF085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67D-480A-B57D-A881B468CA13}"/>
              </c:ext>
            </c:extLst>
          </c:dPt>
          <c:dLbls>
            <c:dLbl>
              <c:idx val="0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CBF-4EE7-871F-BBFD62EF085D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CBF-4EE7-871F-BBFD62EF085D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CBF-4EE7-871F-BBFD62EF085D}"/>
                </c:ext>
              </c:extLst>
            </c:dLbl>
            <c:dLbl>
              <c:idx val="4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CBF-4EE7-871F-BBFD62EF085D}"/>
                </c:ext>
              </c:extLst>
            </c:dLbl>
            <c:dLbl>
              <c:idx val="5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CBF-4EE7-871F-BBFD62EF085D}"/>
                </c:ext>
              </c:extLst>
            </c:dLbl>
            <c:dLbl>
              <c:idx val="6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CBF-4EE7-871F-BBFD62EF085D}"/>
                </c:ext>
              </c:extLst>
            </c:dLbl>
            <c:dLbl>
              <c:idx val="7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CBF-4EE7-871F-BBFD62EF085D}"/>
                </c:ext>
              </c:extLst>
            </c:dLbl>
            <c:dLbl>
              <c:idx val="8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67D-480A-B57D-A881B468CA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Sheet1!$A$2:$A$10</c:f>
              <c:strCache>
                <c:ptCount val="9"/>
                <c:pt idx="0">
                  <c:v>TPC</c:v>
                </c:pt>
                <c:pt idx="1">
                  <c:v>TRD</c:v>
                </c:pt>
                <c:pt idx="2">
                  <c:v>TOF</c:v>
                </c:pt>
                <c:pt idx="3">
                  <c:v>HMPID</c:v>
                </c:pt>
                <c:pt idx="4">
                  <c:v>CPV</c:v>
                </c:pt>
                <c:pt idx="5">
                  <c:v>MCH</c:v>
                </c:pt>
                <c:pt idx="6">
                  <c:v>MID</c:v>
                </c:pt>
                <c:pt idx="7">
                  <c:v>All </c:v>
                </c:pt>
                <c:pt idx="8">
                  <c:v>PGS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17</c:v>
                </c:pt>
                <c:pt idx="1">
                  <c:v>19</c:v>
                </c:pt>
                <c:pt idx="2">
                  <c:v>18</c:v>
                </c:pt>
                <c:pt idx="3">
                  <c:v>6</c:v>
                </c:pt>
                <c:pt idx="4">
                  <c:v>3</c:v>
                </c:pt>
                <c:pt idx="5">
                  <c:v>24</c:v>
                </c:pt>
                <c:pt idx="6">
                  <c:v>23</c:v>
                </c:pt>
                <c:pt idx="7">
                  <c:v>18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BF-4EE7-871F-BBFD62EF08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8345461501790854E-2"/>
          <c:y val="0.85654229958165518"/>
          <c:w val="0.8033090769964184"/>
          <c:h val="0.121230196802267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6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950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438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4044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018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3472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495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70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06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53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226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25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47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79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59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658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752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0380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3054" y="1114809"/>
            <a:ext cx="6305914" cy="906015"/>
          </a:xfrm>
        </p:spPr>
        <p:txBody>
          <a:bodyPr>
            <a:noAutofit/>
          </a:bodyPr>
          <a:lstStyle/>
          <a:p>
            <a:r>
              <a:rPr lang="fr-FR" sz="54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ALICE  GAS SYSTEMS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9268968" y="6175741"/>
            <a:ext cx="2825496" cy="58230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sz="36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4172314" y="3126001"/>
            <a:ext cx="2801112" cy="10058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400" dirty="0"/>
              <a:t>2024 </a:t>
            </a:r>
            <a:r>
              <a:rPr lang="fr-FR" sz="2400" dirty="0" err="1"/>
              <a:t>Activities</a:t>
            </a:r>
            <a:endParaRPr lang="fr-FR" sz="2400" dirty="0"/>
          </a:p>
          <a:p>
            <a:pPr lvl="1"/>
            <a:r>
              <a:rPr lang="fr-FR" dirty="0"/>
              <a:t>03 </a:t>
            </a:r>
            <a:r>
              <a:rPr lang="fr-FR" dirty="0" err="1"/>
              <a:t>February</a:t>
            </a:r>
            <a:r>
              <a:rPr lang="fr-FR" dirty="0"/>
              <a:t> 2025</a:t>
            </a:r>
          </a:p>
        </p:txBody>
      </p:sp>
      <p:sp>
        <p:nvSpPr>
          <p:cNvPr id="12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13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86438" y="6175741"/>
            <a:ext cx="3128791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ED/DT/FS – </a:t>
            </a:r>
            <a:r>
              <a:rPr lang="fr-FR" dirty="0" err="1"/>
              <a:t>Gas</a:t>
            </a:r>
            <a:r>
              <a:rPr lang="fr-FR" dirty="0"/>
              <a:t> Group</a:t>
            </a:r>
          </a:p>
        </p:txBody>
      </p:sp>
    </p:spTree>
    <p:extLst>
      <p:ext uri="{BB962C8B-B14F-4D97-AF65-F5344CB8AC3E}">
        <p14:creationId xmlns:p14="http://schemas.microsoft.com/office/powerpoint/2010/main" val="167940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1160" y="464922"/>
            <a:ext cx="5293978" cy="641941"/>
          </a:xfrm>
        </p:spPr>
        <p:txBody>
          <a:bodyPr>
            <a:noAutofit/>
          </a:bodyPr>
          <a:lstStyle/>
          <a:p>
            <a:r>
              <a:rPr lang="fr-FR" sz="36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TOPICS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9268968" y="6175741"/>
            <a:ext cx="2825496" cy="58230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sz="36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60604" y="1737361"/>
            <a:ext cx="3433210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/>
              <a:t>* </a:t>
            </a:r>
            <a:r>
              <a:rPr lang="fr-FR" dirty="0"/>
              <a:t>Piquet Interventions</a:t>
            </a:r>
          </a:p>
        </p:txBody>
      </p:sp>
      <p:sp>
        <p:nvSpPr>
          <p:cNvPr id="12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13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ED/DT/FS – </a:t>
            </a:r>
            <a:r>
              <a:rPr lang="fr-FR" dirty="0" err="1"/>
              <a:t>Gas</a:t>
            </a:r>
            <a:r>
              <a:rPr lang="fr-FR" dirty="0"/>
              <a:t> Group</a:t>
            </a:r>
          </a:p>
        </p:txBody>
      </p:sp>
      <p:sp>
        <p:nvSpPr>
          <p:cNvPr id="7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3243319"/>
            <a:ext cx="4015680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/>
              <a:t>* </a:t>
            </a:r>
            <a:r>
              <a:rPr lang="fr-FR" dirty="0"/>
              <a:t>One </a:t>
            </a:r>
            <a:r>
              <a:rPr lang="fr-FR" dirty="0" err="1"/>
              <a:t>specific</a:t>
            </a:r>
            <a:r>
              <a:rPr lang="fr-FR" dirty="0"/>
              <a:t> intervention</a:t>
            </a:r>
          </a:p>
        </p:txBody>
      </p:sp>
      <p:sp>
        <p:nvSpPr>
          <p:cNvPr id="11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2493265"/>
            <a:ext cx="3201740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/>
              <a:t>* </a:t>
            </a:r>
            <a:r>
              <a:rPr lang="fr-FR" dirty="0"/>
              <a:t>M&amp;O interventions</a:t>
            </a:r>
          </a:p>
        </p:txBody>
      </p:sp>
      <p:pic>
        <p:nvPicPr>
          <p:cNvPr id="8" name="Picture 7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B862A3DA-B656-F8CB-69C5-F13650DB8E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432" y="844013"/>
            <a:ext cx="6586432" cy="4798612"/>
          </a:xfrm>
          <a:prstGeom prst="rect">
            <a:avLst/>
          </a:prstGeom>
        </p:spPr>
      </p:pic>
      <p:sp>
        <p:nvSpPr>
          <p:cNvPr id="3" name="Espace réservé du contenu 7">
            <a:extLst>
              <a:ext uri="{FF2B5EF4-FFF2-40B4-BE49-F238E27FC236}">
                <a16:creationId xmlns:a16="http://schemas.microsoft.com/office/drawing/2014/main" id="{313B25B6-7806-7D81-8910-D208E49A5105}"/>
              </a:ext>
            </a:extLst>
          </p:cNvPr>
          <p:cNvSpPr txBox="1">
            <a:spLocks/>
          </p:cNvSpPr>
          <p:nvPr/>
        </p:nvSpPr>
        <p:spPr>
          <a:xfrm>
            <a:off x="256049" y="4029459"/>
            <a:ext cx="4015680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/>
              <a:t>* </a:t>
            </a:r>
            <a:r>
              <a:rPr lang="fr-FR" dirty="0"/>
              <a:t>On </a:t>
            </a:r>
            <a:r>
              <a:rPr lang="fr-FR" dirty="0" err="1"/>
              <a:t>going</a:t>
            </a:r>
            <a:r>
              <a:rPr lang="fr-FR" dirty="0"/>
              <a:t> </a:t>
            </a:r>
            <a:r>
              <a:rPr lang="fr-FR" dirty="0" err="1"/>
              <a:t>activities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978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352770"/>
            <a:ext cx="5907428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Piquet interventions</a:t>
            </a: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ED/DT/FS – </a:t>
            </a:r>
            <a:r>
              <a:rPr lang="fr-FR" dirty="0" err="1"/>
              <a:t>Gas</a:t>
            </a:r>
            <a:r>
              <a:rPr lang="fr-FR" dirty="0"/>
              <a:t> Group</a:t>
            </a:r>
          </a:p>
        </p:txBody>
      </p:sp>
      <p:sp>
        <p:nvSpPr>
          <p:cNvPr id="11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556" y="1487277"/>
            <a:ext cx="5220452" cy="46270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87 piquet interventions in 2023</a:t>
            </a: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3650181823"/>
              </p:ext>
            </p:extLst>
          </p:nvPr>
        </p:nvGraphicFramePr>
        <p:xfrm>
          <a:off x="412403" y="1949985"/>
          <a:ext cx="4583016" cy="4021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379564388"/>
              </p:ext>
            </p:extLst>
          </p:nvPr>
        </p:nvGraphicFramePr>
        <p:xfrm>
          <a:off x="5243787" y="990537"/>
          <a:ext cx="2995798" cy="2561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1154485624"/>
              </p:ext>
            </p:extLst>
          </p:nvPr>
        </p:nvGraphicFramePr>
        <p:xfrm>
          <a:off x="5302992" y="3645654"/>
          <a:ext cx="2995798" cy="2561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Notched Right Arrow 17"/>
          <p:cNvSpPr/>
          <p:nvPr/>
        </p:nvSpPr>
        <p:spPr>
          <a:xfrm rot="20463980" flipV="1">
            <a:off x="4064898" y="2783203"/>
            <a:ext cx="1404385" cy="738131"/>
          </a:xfrm>
          <a:prstGeom prst="notched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Notched Right Arrow 18"/>
          <p:cNvSpPr/>
          <p:nvPr/>
        </p:nvSpPr>
        <p:spPr>
          <a:xfrm rot="1049822" flipV="1">
            <a:off x="4197221" y="4211330"/>
            <a:ext cx="1420322" cy="738131"/>
          </a:xfrm>
          <a:prstGeom prst="notched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5460554" y="3230864"/>
            <a:ext cx="2332914" cy="459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sz="1600" b="1" dirty="0"/>
              <a:t>5.5h00 of stop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5141122" y="6044370"/>
            <a:ext cx="2479218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60.5 of direct </a:t>
            </a:r>
            <a:r>
              <a:rPr lang="fr-FR" b="1" dirty="0" err="1"/>
              <a:t>work</a:t>
            </a:r>
            <a:endParaRPr lang="fr-FR" b="1" dirty="0"/>
          </a:p>
        </p:txBody>
      </p:sp>
      <p:sp>
        <p:nvSpPr>
          <p:cNvPr id="14" name="Notched Right Arrow 13"/>
          <p:cNvSpPr/>
          <p:nvPr/>
        </p:nvSpPr>
        <p:spPr>
          <a:xfrm rot="21435118" flipV="1">
            <a:off x="8015175" y="2036122"/>
            <a:ext cx="1377447" cy="738131"/>
          </a:xfrm>
          <a:prstGeom prst="notched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190780830"/>
              </p:ext>
            </p:extLst>
          </p:nvPr>
        </p:nvGraphicFramePr>
        <p:xfrm>
          <a:off x="8737390" y="594912"/>
          <a:ext cx="3426620" cy="3316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9981650" y="3029638"/>
            <a:ext cx="1025656" cy="4024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b="1" dirty="0"/>
              <a:t>82% / 18%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B5DD465-07C8-5469-17AE-EB2E55C536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6786273"/>
              </p:ext>
            </p:extLst>
          </p:nvPr>
        </p:nvGraphicFramePr>
        <p:xfrm>
          <a:off x="4692300" y="276907"/>
          <a:ext cx="4059936" cy="3137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Titre 1">
            <a:extLst>
              <a:ext uri="{FF2B5EF4-FFF2-40B4-BE49-F238E27FC236}">
                <a16:creationId xmlns:a16="http://schemas.microsoft.com/office/drawing/2014/main" id="{7F09D64F-5E85-4AB2-3193-7F5BAF7A3C17}"/>
              </a:ext>
            </a:extLst>
          </p:cNvPr>
          <p:cNvSpPr txBox="1">
            <a:spLocks/>
          </p:cNvSpPr>
          <p:nvPr/>
        </p:nvSpPr>
        <p:spPr>
          <a:xfrm>
            <a:off x="7802736" y="1392595"/>
            <a:ext cx="606816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TPC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353723C7-545D-3858-45EB-4B78C69C8DF2}"/>
              </a:ext>
            </a:extLst>
          </p:cNvPr>
          <p:cNvSpPr txBox="1">
            <a:spLocks/>
          </p:cNvSpPr>
          <p:nvPr/>
        </p:nvSpPr>
        <p:spPr>
          <a:xfrm>
            <a:off x="5157146" y="1354404"/>
            <a:ext cx="606816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CH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M</a:t>
            </a:r>
            <a:r>
              <a:rPr lang="fr-FR" sz="20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ID</a:t>
            </a:r>
          </a:p>
        </p:txBody>
      </p:sp>
    </p:spTree>
    <p:extLst>
      <p:ext uri="{BB962C8B-B14F-4D97-AF65-F5344CB8AC3E}">
        <p14:creationId xmlns:p14="http://schemas.microsoft.com/office/powerpoint/2010/main" val="3866957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352770"/>
            <a:ext cx="5907428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Piquet interventions</a:t>
            </a:r>
          </a:p>
        </p:txBody>
      </p:sp>
      <p:sp>
        <p:nvSpPr>
          <p:cNvPr id="5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ED/DT/FS – </a:t>
            </a:r>
            <a:r>
              <a:rPr lang="fr-FR" dirty="0" err="1"/>
              <a:t>Gas</a:t>
            </a:r>
            <a:r>
              <a:rPr lang="fr-FR" dirty="0"/>
              <a:t> Group</a:t>
            </a:r>
          </a:p>
        </p:txBody>
      </p:sp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257556" y="1487277"/>
            <a:ext cx="5220452" cy="46270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Example of intervention on MID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1126698" y="2483224"/>
            <a:ext cx="4178957" cy="2424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/>
              <a:t>The system </a:t>
            </a:r>
            <a:r>
              <a:rPr lang="fr-FR" sz="1200" dirty="0" err="1"/>
              <a:t>stopped</a:t>
            </a:r>
            <a:r>
              <a:rPr lang="fr-FR" sz="1200" dirty="0"/>
              <a:t> due to the </a:t>
            </a:r>
            <a:r>
              <a:rPr lang="fr-FR" sz="1200" dirty="0" err="1"/>
              <a:t>fact</a:t>
            </a:r>
            <a:r>
              <a:rPr lang="fr-FR" sz="1200" dirty="0"/>
              <a:t> </a:t>
            </a:r>
            <a:r>
              <a:rPr lang="fr-FR" sz="1200" dirty="0" err="1"/>
              <a:t>that</a:t>
            </a:r>
            <a:r>
              <a:rPr lang="fr-FR" sz="1200" dirty="0"/>
              <a:t> the pressure </a:t>
            </a:r>
            <a:r>
              <a:rPr lang="fr-FR" sz="1200" dirty="0" err="1"/>
              <a:t>sensor</a:t>
            </a:r>
            <a:r>
              <a:rPr lang="fr-FR" sz="1200" dirty="0"/>
              <a:t> </a:t>
            </a:r>
            <a:r>
              <a:rPr lang="fr-FR" sz="1200" dirty="0" err="1"/>
              <a:t>had</a:t>
            </a:r>
            <a:r>
              <a:rPr lang="fr-FR" sz="1200" dirty="0"/>
              <a:t> a </a:t>
            </a:r>
            <a:r>
              <a:rPr lang="fr-FR" sz="1200" dirty="0" err="1"/>
              <a:t>strange</a:t>
            </a:r>
            <a:r>
              <a:rPr lang="fr-FR" sz="1200" dirty="0"/>
              <a:t> </a:t>
            </a:r>
            <a:r>
              <a:rPr lang="fr-FR" sz="1200" dirty="0" err="1"/>
              <a:t>behavior</a:t>
            </a:r>
            <a:r>
              <a:rPr lang="fr-FR" sz="1200" dirty="0"/>
              <a:t> and </a:t>
            </a:r>
            <a:r>
              <a:rPr lang="fr-FR" sz="1200" dirty="0" err="1"/>
              <a:t>suddenly</a:t>
            </a:r>
            <a:r>
              <a:rPr lang="fr-FR" sz="1200" dirty="0"/>
              <a:t> </a:t>
            </a:r>
            <a:r>
              <a:rPr lang="fr-FR" sz="1200" dirty="0" err="1"/>
              <a:t>went</a:t>
            </a:r>
            <a:r>
              <a:rPr lang="fr-FR" sz="1200" dirty="0"/>
              <a:t> to the minimum of the </a:t>
            </a:r>
            <a:r>
              <a:rPr lang="fr-FR" sz="1200" dirty="0" err="1"/>
              <a:t>scale</a:t>
            </a:r>
            <a:r>
              <a:rPr lang="fr-FR" sz="1200" dirty="0"/>
              <a:t> (-15 </a:t>
            </a:r>
            <a:r>
              <a:rPr lang="fr-FR" sz="1200" dirty="0" err="1"/>
              <a:t>mbars</a:t>
            </a:r>
            <a:r>
              <a:rPr lang="fr-FR" sz="1200" dirty="0"/>
              <a:t>). </a:t>
            </a:r>
            <a:r>
              <a:rPr lang="fr-FR" sz="1200" dirty="0" err="1"/>
              <a:t>We</a:t>
            </a:r>
            <a:r>
              <a:rPr lang="fr-FR" sz="1200" dirty="0"/>
              <a:t> </a:t>
            </a:r>
            <a:r>
              <a:rPr lang="fr-FR" sz="1200" dirty="0" err="1"/>
              <a:t>swopped</a:t>
            </a:r>
            <a:r>
              <a:rPr lang="fr-FR" sz="1200" dirty="0"/>
              <a:t> the </a:t>
            </a:r>
            <a:r>
              <a:rPr lang="fr-FR" sz="1200" dirty="0" err="1"/>
              <a:t>regulation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</a:t>
            </a:r>
            <a:r>
              <a:rPr lang="fr-FR" sz="1200" dirty="0" err="1"/>
              <a:t>this</a:t>
            </a:r>
            <a:r>
              <a:rPr lang="fr-FR" sz="1200" dirty="0"/>
              <a:t> </a:t>
            </a:r>
            <a:r>
              <a:rPr lang="fr-FR" sz="1200" dirty="0" err="1"/>
              <a:t>chamber</a:t>
            </a:r>
            <a:r>
              <a:rPr lang="fr-FR" sz="1200" dirty="0"/>
              <a:t> </a:t>
            </a:r>
            <a:r>
              <a:rPr lang="fr-FR" sz="1200" dirty="0" err="1"/>
              <a:t>sensor</a:t>
            </a:r>
            <a:r>
              <a:rPr lang="fr-FR" sz="1200" dirty="0"/>
              <a:t> to the output distribution </a:t>
            </a:r>
            <a:r>
              <a:rPr lang="fr-FR" sz="1200" dirty="0" err="1"/>
              <a:t>sensor</a:t>
            </a:r>
            <a:r>
              <a:rPr lang="fr-FR" sz="1200" dirty="0"/>
              <a:t>. It </a:t>
            </a:r>
            <a:r>
              <a:rPr lang="fr-FR" sz="1200" dirty="0" err="1"/>
              <a:t>was</a:t>
            </a:r>
            <a:r>
              <a:rPr lang="fr-FR" sz="1200" dirty="0"/>
              <a:t> running like </a:t>
            </a:r>
            <a:r>
              <a:rPr lang="fr-FR" sz="1200" dirty="0" err="1"/>
              <a:t>this</a:t>
            </a:r>
            <a:r>
              <a:rPr lang="fr-FR" sz="1200" dirty="0"/>
              <a:t> </a:t>
            </a:r>
            <a:r>
              <a:rPr lang="fr-FR" sz="1200" dirty="0" err="1"/>
              <a:t>before</a:t>
            </a:r>
            <a:r>
              <a:rPr lang="fr-FR" sz="1200" dirty="0"/>
              <a:t> the installation of the </a:t>
            </a:r>
            <a:r>
              <a:rPr lang="fr-FR" sz="1200" dirty="0" err="1"/>
              <a:t>chamber</a:t>
            </a:r>
            <a:r>
              <a:rPr lang="fr-FR" sz="1200" dirty="0"/>
              <a:t> </a:t>
            </a:r>
            <a:r>
              <a:rPr lang="fr-FR" sz="1200" dirty="0" err="1"/>
              <a:t>sensor</a:t>
            </a:r>
            <a:r>
              <a:rPr lang="fr-FR" sz="1200" dirty="0"/>
              <a:t>.</a:t>
            </a:r>
          </a:p>
        </p:txBody>
      </p:sp>
      <p:pic>
        <p:nvPicPr>
          <p:cNvPr id="9" name="Picture 8" descr="A yellow and silver machine&#10;&#10;Description automatically generated">
            <a:extLst>
              <a:ext uri="{FF2B5EF4-FFF2-40B4-BE49-F238E27FC236}">
                <a16:creationId xmlns:a16="http://schemas.microsoft.com/office/drawing/2014/main" id="{B5850509-1508-077C-92F7-33C6F8A470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91580" y="2062631"/>
            <a:ext cx="4013299" cy="247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807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352770"/>
            <a:ext cx="5907428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M&amp;O interventions</a:t>
            </a: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ED/DT/FS – </a:t>
            </a:r>
            <a:r>
              <a:rPr lang="fr-FR" dirty="0" err="1"/>
              <a:t>Gas</a:t>
            </a:r>
            <a:r>
              <a:rPr lang="fr-FR" dirty="0"/>
              <a:t> Group</a:t>
            </a:r>
          </a:p>
        </p:txBody>
      </p:sp>
      <p:sp>
        <p:nvSpPr>
          <p:cNvPr id="11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556" y="1487277"/>
            <a:ext cx="5220452" cy="46270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130 M&amp;O interventions</a:t>
            </a: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492105352"/>
              </p:ext>
            </p:extLst>
          </p:nvPr>
        </p:nvGraphicFramePr>
        <p:xfrm>
          <a:off x="1819656" y="969264"/>
          <a:ext cx="8348472" cy="5206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9987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ED/DT/FS – </a:t>
            </a:r>
            <a:r>
              <a:rPr lang="fr-FR" dirty="0" err="1"/>
              <a:t>Gas</a:t>
            </a:r>
            <a:r>
              <a:rPr lang="fr-FR" dirty="0"/>
              <a:t> Group</a:t>
            </a:r>
          </a:p>
        </p:txBody>
      </p:sp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257556" y="1487277"/>
            <a:ext cx="5220452" cy="46270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 err="1"/>
              <a:t>Example</a:t>
            </a:r>
            <a:r>
              <a:rPr lang="fr-FR" b="1" dirty="0"/>
              <a:t> of </a:t>
            </a:r>
            <a:r>
              <a:rPr lang="fr-FR" b="1" dirty="0" err="1"/>
              <a:t>activities</a:t>
            </a:r>
            <a:endParaRPr lang="fr-FR" b="1" dirty="0"/>
          </a:p>
        </p:txBody>
      </p:sp>
      <p:cxnSp>
        <p:nvCxnSpPr>
          <p:cNvPr id="13" name="Straight Arrow Connector 12"/>
          <p:cNvCxnSpPr>
            <a:cxnSpLocks/>
          </p:cNvCxnSpPr>
          <p:nvPr/>
        </p:nvCxnSpPr>
        <p:spPr>
          <a:xfrm flipV="1">
            <a:off x="3197884" y="1216404"/>
            <a:ext cx="4100063" cy="8520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>
          <a:xfrm>
            <a:off x="2656231" y="3261068"/>
            <a:ext cx="2599923" cy="1290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395423" y="2097899"/>
            <a:ext cx="4944717" cy="1736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sz="1200" dirty="0" err="1"/>
              <a:t>Safety</a:t>
            </a:r>
            <a:r>
              <a:rPr lang="fr-FR" sz="1200" dirty="0"/>
              <a:t> valves checks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err="1"/>
              <a:t>Analyzers</a:t>
            </a:r>
            <a:r>
              <a:rPr lang="fr-FR" sz="1200" dirty="0"/>
              <a:t> checks calibration / </a:t>
            </a:r>
            <a:r>
              <a:rPr lang="fr-FR" sz="1200" dirty="0" err="1"/>
              <a:t>cells</a:t>
            </a:r>
            <a:r>
              <a:rPr lang="fr-FR" sz="1200" dirty="0"/>
              <a:t> changes or calibration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/>
              <a:t>Pump membranes changes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/>
              <a:t>Filters change / </a:t>
            </a:r>
            <a:r>
              <a:rPr lang="fr-FR" sz="1200" dirty="0" err="1"/>
              <a:t>cleaning</a:t>
            </a:r>
            <a:r>
              <a:rPr lang="fr-FR" sz="1200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/>
              <a:t>Power </a:t>
            </a:r>
            <a:r>
              <a:rPr lang="fr-FR" sz="1200" dirty="0" err="1"/>
              <a:t>supply</a:t>
            </a:r>
            <a:r>
              <a:rPr lang="fr-FR" sz="1200" dirty="0"/>
              <a:t> change MCH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 err="1"/>
              <a:t>Periodic</a:t>
            </a:r>
            <a:r>
              <a:rPr lang="fr-FR" sz="1200" dirty="0"/>
              <a:t> checks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/>
              <a:t>Festo changes</a:t>
            </a:r>
          </a:p>
        </p:txBody>
      </p: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1728157" y="3811517"/>
            <a:ext cx="467226" cy="6887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6889224" y="507259"/>
            <a:ext cx="1985836" cy="5970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200" dirty="0"/>
              <a:t>S</a:t>
            </a:r>
            <a:r>
              <a:rPr lang="fr-FR" sz="1200" dirty="0" err="1"/>
              <a:t>afety</a:t>
            </a:r>
            <a:r>
              <a:rPr lang="fr-FR" sz="1200" dirty="0"/>
              <a:t> valves checks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4928616" y="6287850"/>
            <a:ext cx="1408207" cy="403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/>
              <a:t>TOF </a:t>
            </a:r>
            <a:r>
              <a:rPr lang="fr-FR" sz="1200" dirty="0" err="1"/>
              <a:t>Exhaust</a:t>
            </a:r>
            <a:r>
              <a:rPr lang="fr-FR" sz="1200" dirty="0"/>
              <a:t> </a:t>
            </a:r>
            <a:r>
              <a:rPr lang="fr-FR" sz="1200" dirty="0" err="1"/>
              <a:t>filter</a:t>
            </a:r>
            <a:endParaRPr lang="fr-FR" sz="1200" dirty="0"/>
          </a:p>
        </p:txBody>
      </p:sp>
      <p:sp>
        <p:nvSpPr>
          <p:cNvPr id="34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79195" y="4175570"/>
            <a:ext cx="1317812" cy="4627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200" dirty="0"/>
              <a:t>F</a:t>
            </a:r>
            <a:r>
              <a:rPr lang="fr-FR" sz="1200" dirty="0"/>
              <a:t>ESTO Modules</a:t>
            </a:r>
          </a:p>
          <a:p>
            <a:pPr marL="0" indent="0">
              <a:buNone/>
            </a:pPr>
            <a:r>
              <a:rPr lang="fr-FR" sz="1200" dirty="0"/>
              <a:t>replacement</a:t>
            </a: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352770"/>
            <a:ext cx="4064967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M&amp;O interventions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CB72560-C810-3979-61DD-834F6B923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312" y="41152"/>
            <a:ext cx="1920709" cy="3387848"/>
          </a:xfrm>
          <a:prstGeom prst="rect">
            <a:avLst/>
          </a:prstGeom>
        </p:spPr>
      </p:pic>
      <p:pic>
        <p:nvPicPr>
          <p:cNvPr id="18" name="Image 17" descr="Une image contenant intérieur, texte, mur, candélabre&#10;&#10;Description générée automatiquement">
            <a:extLst>
              <a:ext uri="{FF2B5EF4-FFF2-40B4-BE49-F238E27FC236}">
                <a16:creationId xmlns:a16="http://schemas.microsoft.com/office/drawing/2014/main" id="{E93CCCD5-FC49-FCA1-66C2-A86C70A42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703" y="4581077"/>
            <a:ext cx="3364155" cy="1513869"/>
          </a:xfrm>
          <a:prstGeom prst="rect">
            <a:avLst/>
          </a:prstGeom>
        </p:spPr>
      </p:pic>
      <p:pic>
        <p:nvPicPr>
          <p:cNvPr id="20" name="Image 19" descr="Une image contenant Appareils électroniques, texte, Ingénierie électronique, fils électriques&#10;&#10;Description générée automatiquement">
            <a:extLst>
              <a:ext uri="{FF2B5EF4-FFF2-40B4-BE49-F238E27FC236}">
                <a16:creationId xmlns:a16="http://schemas.microsoft.com/office/drawing/2014/main" id="{A9522971-A486-2565-E5EF-54D6C8949C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966" y="4595378"/>
            <a:ext cx="3511918" cy="1580363"/>
          </a:xfrm>
          <a:prstGeom prst="rect">
            <a:avLst/>
          </a:prstGeom>
        </p:spPr>
      </p:pic>
      <p:pic>
        <p:nvPicPr>
          <p:cNvPr id="9" name="Image 8" descr="Une image contenant fils électriques, Appareils électroniques, Ingénierie électronique, machine&#10;&#10;Description générée automatiquement">
            <a:extLst>
              <a:ext uri="{FF2B5EF4-FFF2-40B4-BE49-F238E27FC236}">
                <a16:creationId xmlns:a16="http://schemas.microsoft.com/office/drawing/2014/main" id="{6E8A089E-82A2-CEB1-8128-98FB7D54E4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378" y="2578124"/>
            <a:ext cx="2529524" cy="1828800"/>
          </a:xfrm>
          <a:prstGeom prst="rect">
            <a:avLst/>
          </a:prstGeom>
        </p:spPr>
      </p:pic>
      <p:cxnSp>
        <p:nvCxnSpPr>
          <p:cNvPr id="12" name="Straight Arrow Connector 16">
            <a:extLst>
              <a:ext uri="{FF2B5EF4-FFF2-40B4-BE49-F238E27FC236}">
                <a16:creationId xmlns:a16="http://schemas.microsoft.com/office/drawing/2014/main" id="{025869C4-64D0-D990-AEF0-2D641AA475E0}"/>
              </a:ext>
            </a:extLst>
          </p:cNvPr>
          <p:cNvCxnSpPr>
            <a:cxnSpLocks/>
          </p:cNvCxnSpPr>
          <p:nvPr/>
        </p:nvCxnSpPr>
        <p:spPr>
          <a:xfrm>
            <a:off x="4867966" y="2521560"/>
            <a:ext cx="1563426" cy="9182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093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352770"/>
            <a:ext cx="5907428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CH" b="1" dirty="0">
                <a:latin typeface="Cordia New" panose="020B0304020202020204" pitchFamily="34" charset="-34"/>
                <a:cs typeface="Cordia New" panose="020B0304020202020204" pitchFamily="34" charset="-34"/>
              </a:rPr>
              <a:t>S</a:t>
            </a:r>
            <a:r>
              <a:rPr lang="fr-FR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pecific</a:t>
            </a:r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 intervention</a:t>
            </a:r>
          </a:p>
        </p:txBody>
      </p:sp>
      <p:sp>
        <p:nvSpPr>
          <p:cNvPr id="5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ED/DT/FS – </a:t>
            </a:r>
            <a:r>
              <a:rPr lang="fr-FR" dirty="0" err="1"/>
              <a:t>Gas</a:t>
            </a:r>
            <a:r>
              <a:rPr lang="fr-FR" dirty="0"/>
              <a:t> Group</a:t>
            </a:r>
          </a:p>
        </p:txBody>
      </p:sp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257556" y="1487277"/>
            <a:ext cx="5220452" cy="46270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 err="1"/>
              <a:t>Example</a:t>
            </a:r>
            <a:r>
              <a:rPr lang="fr-FR" b="1" dirty="0"/>
              <a:t> of intervention on TPC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473725" y="2625423"/>
            <a:ext cx="2825287" cy="2199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00" dirty="0"/>
              <a:t>Construction and installation of a new </a:t>
            </a:r>
            <a:r>
              <a:rPr lang="fr-FR" sz="1200" dirty="0" err="1"/>
              <a:t>small</a:t>
            </a:r>
            <a:r>
              <a:rPr lang="fr-FR" sz="1200" dirty="0"/>
              <a:t> filtration </a:t>
            </a:r>
            <a:r>
              <a:rPr lang="fr-FR" sz="1200" dirty="0" err="1"/>
              <a:t>low</a:t>
            </a:r>
            <a:r>
              <a:rPr lang="fr-FR" sz="1200" dirty="0"/>
              <a:t> delta P </a:t>
            </a:r>
            <a:r>
              <a:rPr lang="fr-FR" sz="1200" dirty="0" err="1"/>
              <a:t>filter</a:t>
            </a:r>
            <a:r>
              <a:rPr lang="fr-FR" sz="1200" dirty="0"/>
              <a:t> ( 0.02 microns and 20mbars)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1200" b="1" dirty="0"/>
          </a:p>
        </p:txBody>
      </p:sp>
      <p:pic>
        <p:nvPicPr>
          <p:cNvPr id="12" name="Image 11" descr="Une image contenant intérieur, cylindre, argent, vaisselle&#10;&#10;Description générée automatiquement">
            <a:extLst>
              <a:ext uri="{FF2B5EF4-FFF2-40B4-BE49-F238E27FC236}">
                <a16:creationId xmlns:a16="http://schemas.microsoft.com/office/drawing/2014/main" id="{6F9E7834-31D8-DFE8-6BAD-1B678C4C5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322" y="2074527"/>
            <a:ext cx="1263420" cy="2559235"/>
          </a:xfrm>
          <a:prstGeom prst="rect">
            <a:avLst/>
          </a:prstGeom>
        </p:spPr>
      </p:pic>
      <p:pic>
        <p:nvPicPr>
          <p:cNvPr id="36" name="Image 35" descr="Une image contenant industrie, acier, tuyau, ingénierie&#10;&#10;Description générée automatiquement">
            <a:extLst>
              <a:ext uri="{FF2B5EF4-FFF2-40B4-BE49-F238E27FC236}">
                <a16:creationId xmlns:a16="http://schemas.microsoft.com/office/drawing/2014/main" id="{6D31F4A9-1B50-FF7A-8936-97C187BD98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32774" y="1922535"/>
            <a:ext cx="5708236" cy="2568706"/>
          </a:xfrm>
          <a:prstGeom prst="rect">
            <a:avLst/>
          </a:prstGeom>
        </p:spPr>
      </p:pic>
      <p:pic>
        <p:nvPicPr>
          <p:cNvPr id="40" name="Image 39" descr="Une image contenant intérieur, nourriture, plastique&#10;&#10;Description générée automatiquement">
            <a:extLst>
              <a:ext uri="{FF2B5EF4-FFF2-40B4-BE49-F238E27FC236}">
                <a16:creationId xmlns:a16="http://schemas.microsoft.com/office/drawing/2014/main" id="{15FB9023-63DD-085E-8A52-3487F32758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31" y="2282141"/>
            <a:ext cx="1944477" cy="1443264"/>
          </a:xfrm>
          <a:prstGeom prst="rect">
            <a:avLst/>
          </a:prstGeom>
        </p:spPr>
      </p:pic>
      <p:pic>
        <p:nvPicPr>
          <p:cNvPr id="43" name="Image 42" descr="Une image contenant texte, machine, tube, intérieur&#10;&#10;Description générée automatiquement">
            <a:extLst>
              <a:ext uri="{FF2B5EF4-FFF2-40B4-BE49-F238E27FC236}">
                <a16:creationId xmlns:a16="http://schemas.microsoft.com/office/drawing/2014/main" id="{533B1B0C-7268-FD2D-7E1E-18E24DA6AA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494" y="1842376"/>
            <a:ext cx="1545648" cy="3119951"/>
          </a:xfrm>
          <a:prstGeom prst="rect">
            <a:avLst/>
          </a:prstGeom>
        </p:spPr>
      </p:pic>
      <p:cxnSp>
        <p:nvCxnSpPr>
          <p:cNvPr id="2" name="Straight Arrow Connector 9">
            <a:extLst>
              <a:ext uri="{FF2B5EF4-FFF2-40B4-BE49-F238E27FC236}">
                <a16:creationId xmlns:a16="http://schemas.microsoft.com/office/drawing/2014/main" id="{9B35CC48-89FB-E913-A1E5-8E48020B54AD}"/>
              </a:ext>
            </a:extLst>
          </p:cNvPr>
          <p:cNvCxnSpPr>
            <a:cxnSpLocks/>
          </p:cNvCxnSpPr>
          <p:nvPr/>
        </p:nvCxnSpPr>
        <p:spPr>
          <a:xfrm>
            <a:off x="7593106" y="923365"/>
            <a:ext cx="2087609" cy="12855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143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352770"/>
            <a:ext cx="5907428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Activities</a:t>
            </a:r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 2025 ( On </a:t>
            </a:r>
            <a:r>
              <a:rPr lang="fr-FR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going</a:t>
            </a:r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)</a:t>
            </a:r>
          </a:p>
        </p:txBody>
      </p:sp>
      <p:sp>
        <p:nvSpPr>
          <p:cNvPr id="5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ED/DT/FS – </a:t>
            </a:r>
            <a:r>
              <a:rPr lang="fr-FR" dirty="0" err="1"/>
              <a:t>Gas</a:t>
            </a:r>
            <a:r>
              <a:rPr lang="fr-FR" dirty="0"/>
              <a:t> Group</a:t>
            </a:r>
          </a:p>
        </p:txBody>
      </p:sp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395423" y="1900903"/>
            <a:ext cx="4944717" cy="14774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sz="1200" dirty="0"/>
              <a:t>TRD </a:t>
            </a:r>
            <a:r>
              <a:rPr lang="fr-FR" sz="1200" dirty="0" err="1"/>
              <a:t>Leak</a:t>
            </a:r>
            <a:r>
              <a:rPr lang="fr-FR" sz="1200" dirty="0"/>
              <a:t> </a:t>
            </a:r>
            <a:r>
              <a:rPr lang="fr-FR" sz="1200" dirty="0" err="1"/>
              <a:t>search</a:t>
            </a:r>
            <a:endParaRPr lang="fr-FR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1200" dirty="0"/>
              <a:t>TPC </a:t>
            </a:r>
            <a:r>
              <a:rPr lang="fr-FR" sz="1200" dirty="0" err="1"/>
              <a:t>pump</a:t>
            </a:r>
            <a:r>
              <a:rPr lang="fr-FR" sz="1200" dirty="0"/>
              <a:t> dumper</a:t>
            </a:r>
          </a:p>
          <a:p>
            <a:pPr marL="0" indent="0">
              <a:buNone/>
            </a:pPr>
            <a:endParaRPr lang="fr-FR" sz="1200" dirty="0"/>
          </a:p>
        </p:txBody>
      </p:sp>
      <p:sp>
        <p:nvSpPr>
          <p:cNvPr id="34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196980" y="4533375"/>
            <a:ext cx="1034179" cy="403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1200" dirty="0"/>
          </a:p>
        </p:txBody>
      </p:sp>
      <p:pic>
        <p:nvPicPr>
          <p:cNvPr id="14" name="Image 13" descr="Une image contenant cylindre, tuyau, intérieur, évier&#10;&#10;Description générée automatiquement">
            <a:extLst>
              <a:ext uri="{FF2B5EF4-FFF2-40B4-BE49-F238E27FC236}">
                <a16:creationId xmlns:a16="http://schemas.microsoft.com/office/drawing/2014/main" id="{3E22C9FE-34D4-01B3-5E3D-E8F8E00E98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378" y="3627021"/>
            <a:ext cx="4121524" cy="181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635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4133088" y="2632713"/>
            <a:ext cx="3374136" cy="9060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5400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ThANK</a:t>
            </a:r>
            <a:r>
              <a:rPr lang="fr-FR" sz="54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fr-FR" sz="5400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you</a:t>
            </a:r>
            <a:r>
              <a:rPr lang="fr-FR" sz="54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2687894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5171</TotalTime>
  <Words>327</Words>
  <Application>Microsoft Office PowerPoint</Application>
  <PresentationFormat>Grand écran</PresentationFormat>
  <Paragraphs>87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Cordia New</vt:lpstr>
      <vt:lpstr>Wingdings 3</vt:lpstr>
      <vt:lpstr>Slice</vt:lpstr>
      <vt:lpstr>ALICE  GAS SYSTEMS</vt:lpstr>
      <vt:lpstr>TOPICS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GAZ</dc:title>
  <dc:creator>patrick carrie</dc:creator>
  <cp:lastModifiedBy>Louis-Philippe De Menezes</cp:lastModifiedBy>
  <cp:revision>98</cp:revision>
  <dcterms:created xsi:type="dcterms:W3CDTF">2017-11-23T16:16:48Z</dcterms:created>
  <dcterms:modified xsi:type="dcterms:W3CDTF">2025-02-02T23:25:20Z</dcterms:modified>
</cp:coreProperties>
</file>