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7"/>
  </p:notesMasterIdLst>
  <p:sldIdLst>
    <p:sldId id="256" r:id="rId2"/>
    <p:sldId id="270" r:id="rId3"/>
    <p:sldId id="258" r:id="rId4"/>
    <p:sldId id="257" r:id="rId5"/>
    <p:sldId id="291" r:id="rId6"/>
    <p:sldId id="259" r:id="rId7"/>
    <p:sldId id="292" r:id="rId8"/>
    <p:sldId id="279" r:id="rId9"/>
    <p:sldId id="282" r:id="rId10"/>
    <p:sldId id="263" r:id="rId11"/>
    <p:sldId id="287" r:id="rId12"/>
    <p:sldId id="288" r:id="rId13"/>
    <p:sldId id="286" r:id="rId14"/>
    <p:sldId id="280" r:id="rId15"/>
    <p:sldId id="264" r:id="rId1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28F"/>
    <a:srgbClr val="54CBB2"/>
    <a:srgbClr val="FF8C57"/>
    <a:srgbClr val="C45C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>
      <p:cViewPr>
        <p:scale>
          <a:sx n="89" d="100"/>
          <a:sy n="89" d="100"/>
        </p:scale>
        <p:origin x="8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2A3DE-BEAF-4B7E-98F1-BAC7CCC95858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634"/>
            <a:ext cx="5438775" cy="388655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1B0E2-01E5-4FF6-B4D4-FA8EC2D67A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799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7DD4D-EC6A-41B3-8BDE-F9D98AB78F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C8BF23-CA9F-4C38-B8C3-A0E327E63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7EAF83-3EF0-4360-B195-37726D334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69CCF9-E661-4576-BF4E-85ADE952F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1ECA48-BBE9-455F-ACD1-DB5CC268F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103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DC43C-7DF9-4527-863B-75E90A261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CB2DE4-C5D4-4A9A-AD95-115E8273D5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B69A8-BDB5-4A47-83A5-1D1697F5C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AA48F-4D77-4890-AEF3-41BF15461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A88EA6-8F5F-4E20-BDE3-1E8BA140B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69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977F24-ADF0-4415-B516-2F776BC519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1DA789-8C5C-4009-B195-4813963BFF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85375-E77F-4058-B10A-2EB2B74F7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69555-1A30-4988-8E6D-2EE93E7DE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1B611-2F62-4719-9E46-0E14F365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26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B30B9-95A7-4F5B-A7DF-F1EC9399D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82B40-8AB1-48FE-A4C4-41465E209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CD57AB-FD66-4175-8794-84AE09A0A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96F8A-F6EA-4297-AB87-B86E9B566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764BF-3DB6-4E12-AECF-B69A2BFBF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325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062C5-BCBD-44FC-8430-DDB47B4DA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0960AA-5C08-444C-8DCE-355E4AFC9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9C4A9-9C78-4697-A05E-82F5EBEC4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2C2A0-CD37-4D10-BEC1-D84A5C90D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339BF-5E68-417E-BCC2-6B33CA6D2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283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4D928-1FAC-485A-A9A1-90C609C8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4DA6F-DEE4-4DBE-94D7-F66637A156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5F11BD-73C6-4089-A74F-76BF19EAD2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CBD36-C9EA-4EA8-A8C6-87CB1D245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50AA6C-D674-45F5-A22B-3D5737E3A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159231-56E3-44CE-950F-F4EA1702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52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A94E0-3860-4706-96E6-ACE280AC2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94B09-6B87-4E90-89F1-3CAB0CBA84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E1B9D8-DB68-4A74-8C0D-F726C90FA2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17555B-0A7D-4499-B70E-5EE06C32FF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ECF6CA-CB0B-4F63-8AE7-B611FAD339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95A89C-3699-49A9-BE6B-85DAACD2C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0C43E0-D780-452F-8CAB-624A6A290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E327C0-D942-471D-93F1-8AE8AB9D8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09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C7B8A-5CD2-410B-A770-E7DFDF5EE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E2920C-506B-43D8-A7DB-17A6DC237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165B35-99E5-4644-BCEB-18006E451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56073-BF31-4A91-90F9-40C7FBE95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56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79232F-14EC-4812-BBA3-331A5DD7D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C5E066-6BA1-4131-B9F2-A60F2425A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6A595-27F5-4FBB-9573-C5822F8FB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90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B5C6D-30C8-45A7-95FE-7FFBC223D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1A518-E636-4119-975B-507F2D3A91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A416E1-FCE8-444B-9BAE-B7A27F808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AC8892-EC5A-4C8C-979D-3A222BAC4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2D6516-2533-4FA4-806B-15513B0C9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650FDF-E045-4457-9C72-A4A08F7A5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76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4DB0D-1B2D-4BC7-BEB8-48FF80426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162BB1-F6AA-4B02-A3B2-F31F7D1200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8AD767-1B41-4CE5-BE2F-5EAD9F6495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107B71-143A-470A-9F07-E2FF4204C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B49701-C8EA-48AC-B7F0-C325ECD69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A98663-FDC4-48DD-AF7E-E349BCB3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615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CF85DA-AF3B-4CF7-BBBF-B58275C84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1DE237-E389-4E73-B5CC-0867683464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EF6BB-234B-4238-8E27-2F722FB797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03/02/2025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947C6-DAFA-465D-A578-FDFF7196A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R. Guida on behalf of the Gas Team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FCC6F1-44EA-411F-9183-FF96E8C29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D2081-6B0D-4648-9062-EA837D2BF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97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88231/" TargetMode="External"/><Relationship Id="rId2" Type="http://schemas.openxmlformats.org/officeDocument/2006/relationships/hyperlink" Target="https://edms.cern.ch/document/2779718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SupplyChain/TID/7809588" TargetMode="External"/><Relationship Id="rId2" Type="http://schemas.openxmlformats.org/officeDocument/2006/relationships/hyperlink" Target="https://edms.cern.ch/document/195396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ts.cern.ch/jira/browse/GASSYSTEMS-246" TargetMode="External"/><Relationship Id="rId4" Type="http://schemas.openxmlformats.org/officeDocument/2006/relationships/hyperlink" Target="https://edms.cern.ch/document/3017496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gassystems.support@cern.ch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5.pn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12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3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edms.cern.ch/document/277971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s://confluence.cern.ch/pages/viewpage.action?spaceKey=KBFGS&amp;title=Knowledge+base+for+Gas+Systems+Hom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-groups.cern.ch/e-groups/Egroup.do?egroupId=170899&amp;AI_USERNAME=GUIDAR&amp;searchField=0&amp;searchMethod=0&amp;searchValue=gas-users-ALICE&amp;pageSize=30&amp;hideSearchFields=false&amp;searchMemberOnly=false&amp;searchAdminOnly=false&amp;AI_SESSION=14E5655C7FA3848BCB41C5FCEEB7F0D7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e-groups.cern.ch/e-groups/Egroup.do?egroupId=10212685&amp;AI_USERNAME=GUIDAR&amp;searchField=0&amp;searchMethod=0&amp;searchValue=gas-users-ALICE&amp;pageSize=30&amp;hideSearchFields=false&amp;searchMemberOnly=false&amp;searchAdminOnly=false&amp;AI_SESSION=14E5655C7FA3848BCB41C5FCEEB7F0D7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18A28545-4FFA-4EBF-AB28-57462A9ACD34}"/>
              </a:ext>
            </a:extLst>
          </p:cNvPr>
          <p:cNvSpPr txBox="1">
            <a:spLocks noChangeArrowheads="1"/>
          </p:cNvSpPr>
          <p:nvPr/>
        </p:nvSpPr>
        <p:spPr>
          <a:xfrm>
            <a:off x="1729392" y="2759380"/>
            <a:ext cx="9105844" cy="1277323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The Gas Team and the LHC gas systems:</a:t>
            </a:r>
          </a:p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introduction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C91D5A-5563-4546-9599-53A849759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672DC9-0EFE-4DB7-A435-79CC703F2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12653F-2E16-4840-9D2E-B6287C4B2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244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4AFCDC38-17EF-4D1C-8810-1D00FDE2F1E7}"/>
              </a:ext>
            </a:extLst>
          </p:cNvPr>
          <p:cNvSpPr txBox="1">
            <a:spLocks noChangeArrowheads="1"/>
          </p:cNvSpPr>
          <p:nvPr/>
        </p:nvSpPr>
        <p:spPr>
          <a:xfrm>
            <a:off x="2194316" y="61499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M&amp;O budget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AE0D59B-6AF0-4C57-8231-3B82D05C0C54}"/>
              </a:ext>
            </a:extLst>
          </p:cNvPr>
          <p:cNvGrpSpPr/>
          <p:nvPr/>
        </p:nvGrpSpPr>
        <p:grpSpPr>
          <a:xfrm>
            <a:off x="1943196" y="699709"/>
            <a:ext cx="8172000" cy="37824"/>
            <a:chOff x="179512" y="582864"/>
            <a:chExt cx="8820000" cy="37824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8B31AB0-19D4-4A9C-A20B-828A29C53234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E9A660B-626C-4F68-85FB-9F6B48751BFB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BBD9D8D4-571B-4AAB-B774-81A8CD6932BE}"/>
              </a:ext>
            </a:extLst>
          </p:cNvPr>
          <p:cNvSpPr/>
          <p:nvPr/>
        </p:nvSpPr>
        <p:spPr>
          <a:xfrm>
            <a:off x="0" y="812107"/>
            <a:ext cx="6036809" cy="4583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‐"/>
            </a:pPr>
            <a:r>
              <a:rPr lang="en-GB" b="1" dirty="0"/>
              <a:t>M&amp;O budget (</a:t>
            </a:r>
            <a:r>
              <a:rPr lang="en-GB" b="1" dirty="0">
                <a:hlinkClick r:id="rId2"/>
              </a:rPr>
              <a:t>EDMS 2779718</a:t>
            </a:r>
            <a:r>
              <a:rPr lang="en-GB" b="1" dirty="0"/>
              <a:t>):</a:t>
            </a:r>
          </a:p>
          <a:p>
            <a:pPr>
              <a:lnSpc>
                <a:spcPct val="120000"/>
              </a:lnSpc>
            </a:pPr>
            <a:r>
              <a:rPr lang="en-GB" dirty="0"/>
              <a:t>Material and personnel costs covered by the M&amp;O agreement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MFCs maintenance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Consumables (lab, tools, connectors, …)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Gas analysis (calibration gases, materials, O2 cells, maintenance, …)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Pump maintenance 2000h &amp; 30000 h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Purifier maintenance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Safety valve maintenance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Pneumatic controls</a:t>
            </a:r>
            <a:endParaRPr lang="en-GB" sz="1400" dirty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r>
              <a:rPr lang="en-GB" sz="1400" dirty="0"/>
              <a:t>PLC &amp; Power Supply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Pressure sensors (radiation tolerant)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-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Maintenance organization (procedures, reports, …)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Analysis modules and operation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R&amp;D for upgrade/consolidation </a:t>
            </a:r>
          </a:p>
          <a:p>
            <a:pPr>
              <a:lnSpc>
                <a:spcPct val="120000"/>
              </a:lnSpc>
            </a:pPr>
            <a:endParaRPr lang="en-GB" sz="1400" dirty="0"/>
          </a:p>
          <a:p>
            <a:pPr lvl="1">
              <a:lnSpc>
                <a:spcPct val="120000"/>
              </a:lnSpc>
              <a:defRPr/>
            </a:pPr>
            <a:endParaRPr lang="en-GB" sz="12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24F75A4-17DC-4A80-AF73-5B2643167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EF3986D-52CB-4156-8396-042EA0CA2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R. Guida on behalf of the Gas Team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77B3BDA-3604-4007-87C4-A26942F08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10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0370B5-A147-C082-C376-0E1FC5ACBE50}"/>
              </a:ext>
            </a:extLst>
          </p:cNvPr>
          <p:cNvSpPr txBox="1"/>
          <p:nvPr/>
        </p:nvSpPr>
        <p:spPr>
          <a:xfrm>
            <a:off x="3765537" y="4489251"/>
            <a:ext cx="827656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For ALICE: </a:t>
            </a:r>
          </a:p>
          <a:p>
            <a:r>
              <a:rPr lang="en-GB" sz="2000" dirty="0"/>
              <a:t>Up to 2024 </a:t>
            </a:r>
          </a:p>
          <a:p>
            <a:r>
              <a:rPr lang="en-GB" sz="2000" dirty="0">
                <a:sym typeface="Wingdings" panose="05000000000000000000" pitchFamily="2" charset="2"/>
              </a:rPr>
              <a:t>	 </a:t>
            </a:r>
            <a:r>
              <a:rPr lang="en-GB" sz="2000" dirty="0"/>
              <a:t>133.2 </a:t>
            </a:r>
            <a:r>
              <a:rPr lang="en-GB" sz="2000" dirty="0" err="1"/>
              <a:t>kCHF</a:t>
            </a:r>
            <a:endParaRPr lang="en-GB" sz="2000" dirty="0"/>
          </a:p>
          <a:p>
            <a:r>
              <a:rPr lang="en-GB" sz="2000" dirty="0"/>
              <a:t>From 2025 </a:t>
            </a:r>
          </a:p>
          <a:p>
            <a:r>
              <a:rPr lang="en-GB" sz="2000" dirty="0">
                <a:sym typeface="Wingdings" panose="05000000000000000000" pitchFamily="2" charset="2"/>
              </a:rPr>
              <a:t>	 161.2 </a:t>
            </a:r>
            <a:r>
              <a:rPr lang="en-GB" sz="2000" dirty="0" err="1">
                <a:sym typeface="Wingdings" panose="05000000000000000000" pitchFamily="2" charset="2"/>
              </a:rPr>
              <a:t>kCHF</a:t>
            </a:r>
            <a:r>
              <a:rPr lang="en-GB" sz="2000" dirty="0">
                <a:sym typeface="Wingdings" panose="05000000000000000000" pitchFamily="2" charset="2"/>
              </a:rPr>
              <a:t> (</a:t>
            </a:r>
            <a:r>
              <a:rPr lang="en-GB" sz="1800" i="0" u="sng" dirty="0">
                <a:solidFill>
                  <a:srgbClr val="0000FF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Verdana" panose="020B0604030504040204" pitchFamily="34" charset="0"/>
                <a:hlinkClick r:id="rId3"/>
              </a:rPr>
              <a:t>Update to M&amp;O Workpackage (EDMS 3088231)</a:t>
            </a:r>
            <a:r>
              <a:rPr lang="en-GB" sz="2000" dirty="0">
                <a:sym typeface="Wingdings" panose="05000000000000000000" pitchFamily="2" charset="2"/>
              </a:rPr>
              <a:t>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73384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F39A65A-94F2-C0A9-7413-2EB06FB622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A2E4E532-5A66-E5C1-7433-97C91379D304}"/>
              </a:ext>
            </a:extLst>
          </p:cNvPr>
          <p:cNvSpPr txBox="1">
            <a:spLocks noChangeArrowheads="1"/>
          </p:cNvSpPr>
          <p:nvPr/>
        </p:nvSpPr>
        <p:spPr>
          <a:xfrm>
            <a:off x="2194316" y="61499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M&amp;O budget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A181A7-FE3E-7BDD-068D-9E22B734B7C2}"/>
              </a:ext>
            </a:extLst>
          </p:cNvPr>
          <p:cNvGrpSpPr/>
          <p:nvPr/>
        </p:nvGrpSpPr>
        <p:grpSpPr>
          <a:xfrm>
            <a:off x="1943196" y="699709"/>
            <a:ext cx="8172000" cy="37824"/>
            <a:chOff x="179512" y="582864"/>
            <a:chExt cx="8820000" cy="37824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5327D7E-BC34-E2B2-7E1C-2BBEC7E32CC1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F1DABA0-7BF0-2EE5-33CC-79E1AC3EF986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C2FAC63-8830-9C5C-034E-A71C223EB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6FEF72B-2FC2-43AF-E43A-F666C7489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R. Guida on behalf of the Gas Team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14C4D62-9B30-61EC-E707-6ADC0474E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11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C79EBE-ABFA-E99B-071F-933E10B10921}"/>
              </a:ext>
            </a:extLst>
          </p:cNvPr>
          <p:cNvSpPr txBox="1"/>
          <p:nvPr/>
        </p:nvSpPr>
        <p:spPr>
          <a:xfrm>
            <a:off x="295275" y="931816"/>
            <a:ext cx="4646721" cy="4585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For ALICE: 133.2 </a:t>
            </a:r>
            <a:r>
              <a:rPr lang="en-GB" sz="2000" dirty="0" err="1"/>
              <a:t>kCHF</a:t>
            </a:r>
            <a:r>
              <a:rPr lang="en-GB" sz="2000" dirty="0"/>
              <a:t>. How it is calculated:</a:t>
            </a:r>
          </a:p>
          <a:p>
            <a:endParaRPr lang="en-GB" dirty="0"/>
          </a:p>
          <a:p>
            <a:r>
              <a:rPr lang="en-GB" sz="1800" dirty="0"/>
              <a:t>It reflects:</a:t>
            </a:r>
          </a:p>
          <a:p>
            <a:endParaRPr lang="en-GB" sz="1800" dirty="0"/>
          </a:p>
          <a:p>
            <a:r>
              <a:rPr lang="en-GB" u="sng" dirty="0"/>
              <a:t>For 580 k over the four experiments:</a:t>
            </a:r>
          </a:p>
          <a:p>
            <a:endParaRPr lang="en-GB" sz="1800" u="sng" dirty="0"/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Complexity of the installations </a:t>
            </a:r>
          </a:p>
          <a:p>
            <a:pPr lvl="1"/>
            <a:r>
              <a:rPr lang="en-GB" sz="1000" dirty="0"/>
              <a:t>Weights table:</a:t>
            </a:r>
          </a:p>
          <a:p>
            <a:pPr lvl="1"/>
            <a:r>
              <a:rPr lang="en-GB" sz="1000" dirty="0"/>
              <a:t>Open 	 	1</a:t>
            </a:r>
          </a:p>
          <a:p>
            <a:pPr lvl="1"/>
            <a:r>
              <a:rPr lang="en-GB" sz="1000" dirty="0"/>
              <a:t>Closed	 	2</a:t>
            </a:r>
          </a:p>
          <a:p>
            <a:pPr lvl="1"/>
            <a:r>
              <a:rPr lang="en-GB" sz="1000" dirty="0"/>
              <a:t>Closed complex	 3</a:t>
            </a:r>
          </a:p>
          <a:p>
            <a:pPr lvl="1"/>
            <a:r>
              <a:rPr lang="en-GB" sz="1000" dirty="0"/>
              <a:t>Recuperation New	2</a:t>
            </a:r>
          </a:p>
          <a:p>
            <a:pPr lvl="1"/>
            <a:r>
              <a:rPr lang="en-GB" sz="1000" dirty="0"/>
              <a:t>Recuperation Old	 1</a:t>
            </a:r>
          </a:p>
          <a:p>
            <a:pPr lvl="1"/>
            <a:r>
              <a:rPr lang="en-GB" sz="1000" dirty="0"/>
              <a:t>Flushing	 	1</a:t>
            </a:r>
          </a:p>
          <a:p>
            <a:pPr lvl="1"/>
            <a:r>
              <a:rPr lang="en-GB" sz="1000" dirty="0"/>
              <a:t>Analysis	 	0.2</a:t>
            </a:r>
          </a:p>
          <a:p>
            <a:pPr lvl="1"/>
            <a:r>
              <a:rPr lang="en-GB" sz="1000" dirty="0"/>
              <a:t>Analysis valves	 0.1</a:t>
            </a:r>
          </a:p>
          <a:p>
            <a:endParaRPr lang="en-GB" sz="1000" dirty="0"/>
          </a:p>
          <a:p>
            <a:pPr marL="342900" indent="-342900">
              <a:buFont typeface="+mj-lt"/>
              <a:buAutoNum type="arabicParenR" startAt="2"/>
            </a:pPr>
            <a:r>
              <a:rPr lang="en-GB" sz="1600" dirty="0"/>
              <a:t>Piquet </a:t>
            </a:r>
            <a:r>
              <a:rPr lang="en-GB" sz="1600" dirty="0" err="1"/>
              <a:t>elogs</a:t>
            </a:r>
            <a:r>
              <a:rPr lang="en-GB" sz="1600" dirty="0"/>
              <a:t> (2016-2021)</a:t>
            </a:r>
          </a:p>
          <a:p>
            <a:pPr marL="342900" indent="-342900">
              <a:buFont typeface="+mj-lt"/>
              <a:buAutoNum type="arabicParenR" startAt="2"/>
            </a:pPr>
            <a:endParaRPr lang="en-GB" sz="1600" dirty="0"/>
          </a:p>
          <a:p>
            <a:pPr marL="342900" indent="-342900">
              <a:buFont typeface="+mj-lt"/>
              <a:buAutoNum type="arabicParenR" startAt="2"/>
            </a:pPr>
            <a:r>
              <a:rPr lang="en-GB" sz="1600" dirty="0"/>
              <a:t>M&amp;O </a:t>
            </a:r>
            <a:r>
              <a:rPr lang="en-GB" sz="1600" dirty="0" err="1"/>
              <a:t>elogs</a:t>
            </a:r>
            <a:r>
              <a:rPr lang="en-GB" sz="1600" dirty="0"/>
              <a:t> (2016-2021)</a:t>
            </a:r>
          </a:p>
          <a:p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F522C5-E565-3505-0C36-1C7D866F49F4}"/>
              </a:ext>
            </a:extLst>
          </p:cNvPr>
          <p:cNvSpPr txBox="1"/>
          <p:nvPr/>
        </p:nvSpPr>
        <p:spPr>
          <a:xfrm>
            <a:off x="5391150" y="2073644"/>
            <a:ext cx="5250155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For 140 k over the four experiments:</a:t>
            </a:r>
          </a:p>
          <a:p>
            <a:endParaRPr lang="en-GB" sz="1800" u="sng" dirty="0"/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30% operation of complex gas analysis modules </a:t>
            </a:r>
          </a:p>
          <a:p>
            <a:pPr lvl="1"/>
            <a:r>
              <a:rPr lang="en-GB" sz="1000" dirty="0"/>
              <a:t>ALICE  15%</a:t>
            </a:r>
          </a:p>
          <a:p>
            <a:pPr lvl="1"/>
            <a:r>
              <a:rPr lang="en-GB" sz="1000" dirty="0"/>
              <a:t>ATLAS 10%</a:t>
            </a:r>
          </a:p>
          <a:p>
            <a:pPr lvl="1"/>
            <a:r>
              <a:rPr lang="en-GB" sz="1000" dirty="0"/>
              <a:t>CMS    50%</a:t>
            </a:r>
          </a:p>
          <a:p>
            <a:pPr lvl="1"/>
            <a:r>
              <a:rPr lang="en-GB" sz="1000" dirty="0"/>
              <a:t>LHCb   25%</a:t>
            </a:r>
          </a:p>
          <a:p>
            <a:endParaRPr lang="en-GB" sz="1000" dirty="0"/>
          </a:p>
          <a:p>
            <a:pPr marL="342900" indent="-342900">
              <a:buFont typeface="+mj-lt"/>
              <a:buAutoNum type="arabicParenR" startAt="2"/>
            </a:pPr>
            <a:r>
              <a:rPr lang="en-GB" sz="1600" dirty="0"/>
              <a:t>35% Consolidation and developments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GB" sz="1000" dirty="0"/>
              <a:t>50% Common part (pressure sensors, controls, monitoring interface, …)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GB" sz="1000" dirty="0"/>
              <a:t>50% Specific to experiment (- ATL-RPC, CMS-RPC, CF4 (CMS, LHCb), C4F10 (LHCb))</a:t>
            </a:r>
          </a:p>
          <a:p>
            <a:pPr lvl="1"/>
            <a:endParaRPr lang="en-GB" sz="1000" dirty="0"/>
          </a:p>
          <a:p>
            <a:pPr marL="342900" indent="-342900">
              <a:buFont typeface="+mj-lt"/>
              <a:buAutoNum type="arabicParenR" startAt="2"/>
            </a:pPr>
            <a:r>
              <a:rPr lang="en-GB" sz="1600" dirty="0"/>
              <a:t>35% Support for above activities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82056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7E8D7F-E9F8-4549-FE1C-F905EBFF3B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8CE90571-B3FA-EF21-145C-BB7C59E307B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649" t="1360" r="17388" b="16654"/>
          <a:stretch/>
        </p:blipFill>
        <p:spPr>
          <a:xfrm>
            <a:off x="6990736" y="1097282"/>
            <a:ext cx="4876705" cy="3446155"/>
          </a:xfrm>
          <a:prstGeom prst="rect">
            <a:avLst/>
          </a:prstGeom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890621E2-25A1-6B6D-3648-F0CB7A2B2300}"/>
              </a:ext>
            </a:extLst>
          </p:cNvPr>
          <p:cNvSpPr txBox="1">
            <a:spLocks noChangeArrowheads="1"/>
          </p:cNvSpPr>
          <p:nvPr/>
        </p:nvSpPr>
        <p:spPr>
          <a:xfrm>
            <a:off x="2194316" y="61499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M&amp;O budget 2022 and 2023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6258553-C37D-5D5D-DB1D-2FBF07BF0788}"/>
              </a:ext>
            </a:extLst>
          </p:cNvPr>
          <p:cNvGrpSpPr/>
          <p:nvPr/>
        </p:nvGrpSpPr>
        <p:grpSpPr>
          <a:xfrm>
            <a:off x="1943196" y="699709"/>
            <a:ext cx="8172000" cy="37824"/>
            <a:chOff x="179512" y="582864"/>
            <a:chExt cx="8820000" cy="37824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0FC2415-ED16-4A3A-6A96-A45AFCF6406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F4C716B-9156-25F3-DE34-13AC107BD17A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C231943-5784-F273-F7A3-3CAA9CB1D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98C248D-5BCD-6245-8A8B-00213F5BE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R. Guida on behalf of the Gas Team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D335F75-2730-77C0-3A97-2BEB034A7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12</a:t>
            </a:fld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8989693-F627-AE3E-E3C2-823FD067F049}"/>
              </a:ext>
            </a:extLst>
          </p:cNvPr>
          <p:cNvGrpSpPr/>
          <p:nvPr/>
        </p:nvGrpSpPr>
        <p:grpSpPr>
          <a:xfrm>
            <a:off x="0" y="815999"/>
            <a:ext cx="2968104" cy="2896432"/>
            <a:chOff x="470780" y="679442"/>
            <a:chExt cx="3567820" cy="329716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4F4DB76-BAC1-3340-2D97-A22FE3D79E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9790" r="6973" b="9286"/>
            <a:stretch/>
          </p:blipFill>
          <p:spPr>
            <a:xfrm>
              <a:off x="470780" y="1323945"/>
              <a:ext cx="3567820" cy="2652666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A535BCC-E9BE-3470-4CB3-15C159538C12}"/>
                </a:ext>
              </a:extLst>
            </p:cNvPr>
            <p:cNvSpPr txBox="1"/>
            <p:nvPr/>
          </p:nvSpPr>
          <p:spPr>
            <a:xfrm>
              <a:off x="1234204" y="679442"/>
              <a:ext cx="1959447" cy="707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b="1" dirty="0"/>
                <a:t>2022</a:t>
              </a:r>
            </a:p>
            <a:p>
              <a:pPr algn="ctr"/>
              <a:r>
                <a:rPr lang="en-GB" sz="2000" i="1" dirty="0">
                  <a:solidFill>
                    <a:srgbClr val="00B050"/>
                  </a:solidFill>
                </a:rPr>
                <a:t>93% budget used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35B3493-6257-84AD-AD42-494A98C773C3}"/>
              </a:ext>
            </a:extLst>
          </p:cNvPr>
          <p:cNvGrpSpPr/>
          <p:nvPr/>
        </p:nvGrpSpPr>
        <p:grpSpPr>
          <a:xfrm>
            <a:off x="2968104" y="817231"/>
            <a:ext cx="3571264" cy="3038219"/>
            <a:chOff x="4694549" y="707256"/>
            <a:chExt cx="4095762" cy="349668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8B03227-0988-103D-6F41-46B2DEBBFC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8298"/>
            <a:stretch/>
          </p:blipFill>
          <p:spPr>
            <a:xfrm>
              <a:off x="4694549" y="1364393"/>
              <a:ext cx="4095762" cy="283954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E1F5B87-B895-6A15-0E55-07A4F5CB449F}"/>
                </a:ext>
              </a:extLst>
            </p:cNvPr>
            <p:cNvSpPr txBox="1"/>
            <p:nvPr/>
          </p:nvSpPr>
          <p:spPr>
            <a:xfrm>
              <a:off x="5691242" y="707256"/>
              <a:ext cx="208929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b="1" dirty="0"/>
                <a:t>2023</a:t>
              </a:r>
            </a:p>
            <a:p>
              <a:pPr algn="ctr"/>
              <a:r>
                <a:rPr lang="en-GB" sz="2000" i="1" dirty="0">
                  <a:solidFill>
                    <a:srgbClr val="FF0000"/>
                  </a:solidFill>
                </a:rPr>
                <a:t>118% budget used</a:t>
              </a:r>
              <a:endParaRPr lang="en-CH" sz="2000" b="1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16793EB-2ED2-72B9-93A4-3C1CDE11B544}"/>
              </a:ext>
            </a:extLst>
          </p:cNvPr>
          <p:cNvSpPr txBox="1"/>
          <p:nvPr/>
        </p:nvSpPr>
        <p:spPr>
          <a:xfrm>
            <a:off x="7798362" y="795980"/>
            <a:ext cx="20892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/>
              <a:t>2024</a:t>
            </a:r>
          </a:p>
          <a:p>
            <a:pPr algn="ctr"/>
            <a:r>
              <a:rPr lang="en-GB" sz="2000" i="1" dirty="0">
                <a:solidFill>
                  <a:srgbClr val="FF0000"/>
                </a:solidFill>
              </a:rPr>
              <a:t>118% budget used</a:t>
            </a:r>
            <a:endParaRPr lang="en-CH" sz="2000" dirty="0"/>
          </a:p>
          <a:p>
            <a:pPr algn="ctr"/>
            <a:endParaRPr lang="en-CH" sz="20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00BD664-6E2A-5AA1-F76E-802D1EA0BA30}"/>
              </a:ext>
            </a:extLst>
          </p:cNvPr>
          <p:cNvSpPr/>
          <p:nvPr/>
        </p:nvSpPr>
        <p:spPr>
          <a:xfrm>
            <a:off x="2921238" y="4410509"/>
            <a:ext cx="8897741" cy="2140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600" i="1" dirty="0"/>
              <a:t>-1 staff (controls) paid on EP budget (from 2025 back to EP budget thanks to a new LD)</a:t>
            </a:r>
          </a:p>
          <a:p>
            <a:pPr>
              <a:lnSpc>
                <a:spcPct val="120000"/>
              </a:lnSpc>
            </a:pPr>
            <a:r>
              <a:rPr lang="en-GB" sz="1600" i="1" dirty="0"/>
              <a:t>+1 fellow (controls) paid on M&amp;O (same as above, </a:t>
            </a:r>
            <a:r>
              <a:rPr lang="en-GB" sz="1600" b="1" i="1" dirty="0">
                <a:solidFill>
                  <a:schemeClr val="accent6">
                    <a:lumMod val="75000"/>
                  </a:schemeClr>
                </a:solidFill>
              </a:rPr>
              <a:t>from 2025 back to EP budget thanks to a new LD</a:t>
            </a:r>
            <a:r>
              <a:rPr lang="en-GB" sz="1600" i="1" dirty="0"/>
              <a:t>)</a:t>
            </a:r>
          </a:p>
          <a:p>
            <a:pPr>
              <a:lnSpc>
                <a:spcPct val="120000"/>
              </a:lnSpc>
            </a:pPr>
            <a:r>
              <a:rPr lang="en-GB" sz="1600" i="1" dirty="0"/>
              <a:t>+1/3 fellow (</a:t>
            </a:r>
            <a:r>
              <a:rPr lang="en-GB" sz="1600" b="1" i="1" dirty="0">
                <a:solidFill>
                  <a:schemeClr val="accent1">
                    <a:lumMod val="75000"/>
                  </a:schemeClr>
                </a:solidFill>
              </a:rPr>
              <a:t>3D drawings</a:t>
            </a:r>
            <a:r>
              <a:rPr lang="en-GB" sz="1600" i="1" dirty="0"/>
              <a:t>) paid on M&amp;O</a:t>
            </a:r>
          </a:p>
          <a:p>
            <a:pPr>
              <a:lnSpc>
                <a:spcPct val="120000"/>
              </a:lnSpc>
            </a:pPr>
            <a:r>
              <a:rPr lang="en-GB" sz="1600" i="1" dirty="0"/>
              <a:t>+1 fellow for </a:t>
            </a:r>
            <a:r>
              <a:rPr lang="en-GB" sz="1600" b="1" i="1" dirty="0">
                <a:solidFill>
                  <a:schemeClr val="accent1">
                    <a:lumMod val="75000"/>
                  </a:schemeClr>
                </a:solidFill>
              </a:rPr>
              <a:t>gas systems operation and </a:t>
            </a:r>
            <a:r>
              <a:rPr lang="en-GB" sz="1600" b="1" i="1" dirty="0" err="1">
                <a:solidFill>
                  <a:schemeClr val="accent1">
                    <a:lumMod val="75000"/>
                  </a:schemeClr>
                </a:solidFill>
              </a:rPr>
              <a:t>flowcells</a:t>
            </a:r>
            <a:endParaRPr lang="en-GB" sz="1600" b="1" i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GB" sz="1600" i="1" dirty="0"/>
              <a:t>+1/2 fellow for </a:t>
            </a:r>
            <a:r>
              <a:rPr lang="en-GB" sz="1600" b="1" i="1" dirty="0">
                <a:solidFill>
                  <a:schemeClr val="accent1">
                    <a:lumMod val="75000"/>
                  </a:schemeClr>
                </a:solidFill>
              </a:rPr>
              <a:t>gas systems operation and gas recuperation </a:t>
            </a:r>
          </a:p>
          <a:p>
            <a:pPr>
              <a:lnSpc>
                <a:spcPct val="120000"/>
              </a:lnSpc>
            </a:pPr>
            <a:r>
              <a:rPr lang="en-GB" sz="1600" i="1" dirty="0"/>
              <a:t>+1 tech. student/Doctoral for </a:t>
            </a:r>
            <a:r>
              <a:rPr lang="en-GB" sz="1600" b="1" i="1" dirty="0">
                <a:solidFill>
                  <a:schemeClr val="accent1">
                    <a:lumMod val="75000"/>
                  </a:schemeClr>
                </a:solidFill>
              </a:rPr>
              <a:t>EAM/Infor, risk assessment and reliability analysis </a:t>
            </a:r>
          </a:p>
          <a:p>
            <a:pPr>
              <a:lnSpc>
                <a:spcPct val="120000"/>
              </a:lnSpc>
            </a:pPr>
            <a:r>
              <a:rPr lang="en-GB" sz="1600" i="1" dirty="0"/>
              <a:t>-1.5 staff technical (</a:t>
            </a:r>
            <a:r>
              <a:rPr lang="en-GB" sz="1600" b="1" i="1" dirty="0">
                <a:solidFill>
                  <a:schemeClr val="accent6">
                    <a:lumMod val="75000"/>
                  </a:schemeClr>
                </a:solidFill>
              </a:rPr>
              <a:t>opening of a new LD technical under discussion</a:t>
            </a:r>
            <a:r>
              <a:rPr lang="en-GB" sz="16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80305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BCD061-2136-EB65-311E-1E7C69C9C6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6D78DE88-1F6C-BFE5-F475-799C2F0F509A}"/>
              </a:ext>
            </a:extLst>
          </p:cNvPr>
          <p:cNvSpPr txBox="1">
            <a:spLocks noChangeArrowheads="1"/>
          </p:cNvSpPr>
          <p:nvPr/>
        </p:nvSpPr>
        <p:spPr>
          <a:xfrm>
            <a:off x="2194316" y="61499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Other ALICE projects/activities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8673D14-1AD9-5607-56A0-B87E9EAC17C0}"/>
              </a:ext>
            </a:extLst>
          </p:cNvPr>
          <p:cNvGrpSpPr/>
          <p:nvPr/>
        </p:nvGrpSpPr>
        <p:grpSpPr>
          <a:xfrm>
            <a:off x="1943196" y="699709"/>
            <a:ext cx="8172000" cy="37824"/>
            <a:chOff x="179512" y="582864"/>
            <a:chExt cx="8820000" cy="37824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521CB84-31D2-BF08-3EE7-1777956AA602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022E5E3-3701-4A08-236F-E47A85193A72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D4A7369D-6452-3940-D3DF-732FB8CB03E0}"/>
              </a:ext>
            </a:extLst>
          </p:cNvPr>
          <p:cNvSpPr/>
          <p:nvPr/>
        </p:nvSpPr>
        <p:spPr>
          <a:xfrm>
            <a:off x="273754" y="1037144"/>
            <a:ext cx="7879646" cy="2773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‐"/>
            </a:pPr>
            <a:r>
              <a:rPr lang="en-GB" b="1" dirty="0"/>
              <a:t>Consolidation/upgrade: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Material and manpower costs not covered by the M&amp;O agreement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CPV humidifier (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EDMS 1953961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742950" lvl="1" indent="-285750">
              <a:lnSpc>
                <a:spcPct val="120000"/>
              </a:lnSpc>
              <a:buFontTx/>
              <a:buChar char="-"/>
              <a:defRPr/>
            </a:pPr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Material 11 k (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  <a:hlinkClick r:id="rId3"/>
              </a:rPr>
              <a:t>TID 7809588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marL="742950" lvl="1" indent="-285750">
              <a:lnSpc>
                <a:spcPct val="120000"/>
              </a:lnSpc>
              <a:buFontTx/>
              <a:buChar char="-"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Human resources: tbc 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 </a:t>
            </a:r>
            <a:r>
              <a:rPr lang="en-GB" sz="1400" dirty="0" err="1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LPh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MCH humidifier (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EDMS 3017496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742950" lvl="1" indent="-285750">
              <a:lnSpc>
                <a:spcPct val="120000"/>
              </a:lnSpc>
              <a:buFontTx/>
              <a:buChar char="-"/>
              <a:defRPr/>
            </a:pPr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Material ~23 k (TID to be issued 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 </a:t>
            </a:r>
            <a:r>
              <a:rPr lang="en-GB" sz="1400" dirty="0" err="1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LPh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)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  <a:p>
            <a:pPr marL="742950" lvl="1" indent="-285750">
              <a:lnSpc>
                <a:spcPct val="120000"/>
              </a:lnSpc>
              <a:buFontTx/>
              <a:buChar char="-"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Human resources: tbc 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 </a:t>
            </a:r>
            <a:r>
              <a:rPr lang="en-GB" sz="1400" dirty="0" err="1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LPh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lvl="1">
              <a:lnSpc>
                <a:spcPct val="120000"/>
              </a:lnSpc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lvl="1">
              <a:lnSpc>
                <a:spcPct val="120000"/>
              </a:lnSpc>
              <a:defRPr/>
            </a:pPr>
            <a:endParaRPr lang="en-GB" sz="12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E195BCB-D0D9-5078-C003-C2F3457C2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945A2D7-D4E4-1451-F8ED-D809940EB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R. Guida on behalf of the Gas Team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1B2ED72-E0BE-6AA3-F1C7-B8C34385E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13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E8B7B0-EE31-FEDB-D21B-280D275A3EDB}"/>
              </a:ext>
            </a:extLst>
          </p:cNvPr>
          <p:cNvSpPr txBox="1"/>
          <p:nvPr/>
        </p:nvSpPr>
        <p:spPr>
          <a:xfrm>
            <a:off x="5180254" y="2542386"/>
            <a:ext cx="52170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hlinkClick r:id="rId5"/>
              </a:rPr>
              <a:t>https://its.cern.ch/jira/browse/GASSYSTEMS-246</a:t>
            </a:r>
            <a:r>
              <a:rPr lang="en-GB" dirty="0"/>
              <a:t>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683615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FDE5C23-A679-6107-3A5E-F38DDB6E3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663" y="1846588"/>
            <a:ext cx="8977256" cy="4632813"/>
          </a:xfrm>
          <a:prstGeom prst="rect">
            <a:avLst/>
          </a:prstGeom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4AFCDC38-17EF-4D1C-8810-1D00FDE2F1E7}"/>
              </a:ext>
            </a:extLst>
          </p:cNvPr>
          <p:cNvSpPr txBox="1">
            <a:spLocks noChangeArrowheads="1"/>
          </p:cNvSpPr>
          <p:nvPr/>
        </p:nvSpPr>
        <p:spPr>
          <a:xfrm>
            <a:off x="2194316" y="61499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Budget history since 2011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AE0D59B-6AF0-4C57-8231-3B82D05C0C54}"/>
              </a:ext>
            </a:extLst>
          </p:cNvPr>
          <p:cNvGrpSpPr/>
          <p:nvPr/>
        </p:nvGrpSpPr>
        <p:grpSpPr>
          <a:xfrm>
            <a:off x="1943196" y="699709"/>
            <a:ext cx="8172000" cy="37824"/>
            <a:chOff x="179512" y="582864"/>
            <a:chExt cx="8820000" cy="37824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8B31AB0-19D4-4A9C-A20B-828A29C53234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E9A660B-626C-4F68-85FB-9F6B48751BFB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BBD9D8D4-571B-4AAB-B774-81A8CD6932BE}"/>
              </a:ext>
            </a:extLst>
          </p:cNvPr>
          <p:cNvSpPr/>
          <p:nvPr/>
        </p:nvSpPr>
        <p:spPr>
          <a:xfrm>
            <a:off x="121602" y="691607"/>
            <a:ext cx="6616011" cy="924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‐"/>
            </a:pPr>
            <a:r>
              <a:rPr lang="en-GB" b="1" dirty="0"/>
              <a:t>ALICE gas system budget status since 2011:</a:t>
            </a:r>
            <a:endParaRPr lang="en-GB" dirty="0"/>
          </a:p>
          <a:p>
            <a:pPr>
              <a:lnSpc>
                <a:spcPct val="120000"/>
              </a:lnSpc>
            </a:pPr>
            <a:endParaRPr lang="en-GB" sz="1400" dirty="0"/>
          </a:p>
          <a:p>
            <a:pPr>
              <a:lnSpc>
                <a:spcPct val="120000"/>
              </a:lnSpc>
            </a:pPr>
            <a:endParaRPr lang="en-GB" sz="1400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24F75A4-17DC-4A80-AF73-5B2643167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EF3986D-52CB-4156-8396-042EA0CA2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77B3BDA-3604-4007-87C4-A26942F08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14</a:t>
            </a:fld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A4FAC4-54D1-4338-6170-80194577EF9E}"/>
              </a:ext>
            </a:extLst>
          </p:cNvPr>
          <p:cNvGrpSpPr/>
          <p:nvPr/>
        </p:nvGrpSpPr>
        <p:grpSpPr>
          <a:xfrm>
            <a:off x="2598666" y="974217"/>
            <a:ext cx="7903353" cy="874271"/>
            <a:chOff x="2598666" y="1037588"/>
            <a:chExt cx="7903353" cy="874271"/>
          </a:xfrm>
        </p:grpSpPr>
        <p:sp>
          <p:nvSpPr>
            <p:cNvPr id="12" name="Left Brace 11">
              <a:extLst>
                <a:ext uri="{FF2B5EF4-FFF2-40B4-BE49-F238E27FC236}">
                  <a16:creationId xmlns:a16="http://schemas.microsoft.com/office/drawing/2014/main" id="{E254FB61-9A2D-47A2-A6EC-660A1B63B5F3}"/>
                </a:ext>
              </a:extLst>
            </p:cNvPr>
            <p:cNvSpPr/>
            <p:nvPr/>
          </p:nvSpPr>
          <p:spPr>
            <a:xfrm rot="5400000">
              <a:off x="4451754" y="-208637"/>
              <a:ext cx="267408" cy="3973584"/>
            </a:xfrm>
            <a:prstGeom prst="leftBrace">
              <a:avLst>
                <a:gd name="adj1" fmla="val 8333"/>
                <a:gd name="adj2" fmla="val 49777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Left Brace 12">
              <a:extLst>
                <a:ext uri="{FF2B5EF4-FFF2-40B4-BE49-F238E27FC236}">
                  <a16:creationId xmlns:a16="http://schemas.microsoft.com/office/drawing/2014/main" id="{90E4CF28-FA09-43C7-9A65-16E90EFEB1A9}"/>
                </a:ext>
              </a:extLst>
            </p:cNvPr>
            <p:cNvSpPr/>
            <p:nvPr/>
          </p:nvSpPr>
          <p:spPr>
            <a:xfrm rot="5400000">
              <a:off x="7580665" y="664299"/>
              <a:ext cx="268278" cy="2218342"/>
            </a:xfrm>
            <a:prstGeom prst="leftBrace">
              <a:avLst>
                <a:gd name="adj1" fmla="val 8333"/>
                <a:gd name="adj2" fmla="val 49777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AE62AC1-D24A-489F-B42A-F6D6418546AD}"/>
                </a:ext>
              </a:extLst>
            </p:cNvPr>
            <p:cNvSpPr txBox="1"/>
            <p:nvPr/>
          </p:nvSpPr>
          <p:spPr>
            <a:xfrm>
              <a:off x="4089281" y="1037588"/>
              <a:ext cx="114486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dirty="0"/>
                <a:t>M&amp;O </a:t>
              </a:r>
              <a:r>
                <a:rPr lang="fr-CH" dirty="0" err="1"/>
                <a:t>only</a:t>
              </a:r>
              <a:endParaRPr lang="fr-CH" dirty="0"/>
            </a:p>
            <a:p>
              <a:pPr algn="ctr"/>
              <a:r>
                <a:rPr lang="fr-CH" dirty="0"/>
                <a:t>130 k</a:t>
              </a:r>
              <a:endParaRPr lang="en-GB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818C7F3-EE70-4BD7-956C-F4088877C258}"/>
                </a:ext>
              </a:extLst>
            </p:cNvPr>
            <p:cNvSpPr txBox="1"/>
            <p:nvPr/>
          </p:nvSpPr>
          <p:spPr>
            <a:xfrm>
              <a:off x="6737613" y="1037588"/>
              <a:ext cx="19543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dirty="0"/>
                <a:t>M&amp;O + Addendum</a:t>
              </a:r>
            </a:p>
            <a:p>
              <a:pPr algn="ctr"/>
              <a:r>
                <a:rPr lang="fr-CH" dirty="0"/>
                <a:t>130 k + 31 k</a:t>
              </a:r>
              <a:endParaRPr lang="en-GB" dirty="0"/>
            </a:p>
          </p:txBody>
        </p:sp>
        <p:sp>
          <p:nvSpPr>
            <p:cNvPr id="17" name="Left Brace 16">
              <a:extLst>
                <a:ext uri="{FF2B5EF4-FFF2-40B4-BE49-F238E27FC236}">
                  <a16:creationId xmlns:a16="http://schemas.microsoft.com/office/drawing/2014/main" id="{49FE78E0-C44D-B903-99D7-842C055769F5}"/>
                </a:ext>
              </a:extLst>
            </p:cNvPr>
            <p:cNvSpPr/>
            <p:nvPr/>
          </p:nvSpPr>
          <p:spPr>
            <a:xfrm rot="5400000">
              <a:off x="9543637" y="949226"/>
              <a:ext cx="268277" cy="1648487"/>
            </a:xfrm>
            <a:prstGeom prst="leftBrace">
              <a:avLst>
                <a:gd name="adj1" fmla="val 8333"/>
                <a:gd name="adj2" fmla="val 49777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7A95E2D-9F71-2E8D-0742-3DFBDC3D1C3E}"/>
                </a:ext>
              </a:extLst>
            </p:cNvPr>
            <p:cNvSpPr txBox="1"/>
            <p:nvPr/>
          </p:nvSpPr>
          <p:spPr>
            <a:xfrm>
              <a:off x="9164388" y="1037588"/>
              <a:ext cx="9898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dirty="0"/>
                <a:t>New WP</a:t>
              </a:r>
            </a:p>
            <a:p>
              <a:pPr algn="ctr"/>
              <a:r>
                <a:rPr lang="fr-CH" dirty="0"/>
                <a:t>133 k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8793506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4AFCDC38-17EF-4D1C-8810-1D00FDE2F1E7}"/>
              </a:ext>
            </a:extLst>
          </p:cNvPr>
          <p:cNvSpPr txBox="1">
            <a:spLocks noChangeArrowheads="1"/>
          </p:cNvSpPr>
          <p:nvPr/>
        </p:nvSpPr>
        <p:spPr>
          <a:xfrm>
            <a:off x="2194316" y="61499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Conclusions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AE0D59B-6AF0-4C57-8231-3B82D05C0C54}"/>
              </a:ext>
            </a:extLst>
          </p:cNvPr>
          <p:cNvGrpSpPr/>
          <p:nvPr/>
        </p:nvGrpSpPr>
        <p:grpSpPr>
          <a:xfrm>
            <a:off x="1943196" y="699709"/>
            <a:ext cx="8172000" cy="37824"/>
            <a:chOff x="179512" y="582864"/>
            <a:chExt cx="8820000" cy="37824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8B31AB0-19D4-4A9C-A20B-828A29C53234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E9A660B-626C-4F68-85FB-9F6B48751BFB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B734C4DC-63FD-4305-9E21-97C7873CA813}"/>
              </a:ext>
            </a:extLst>
          </p:cNvPr>
          <p:cNvSpPr/>
          <p:nvPr/>
        </p:nvSpPr>
        <p:spPr>
          <a:xfrm>
            <a:off x="1" y="764281"/>
            <a:ext cx="12192000" cy="5631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600" b="1" dirty="0"/>
              <a:t>LHC M&amp;O</a:t>
            </a:r>
          </a:p>
          <a:p>
            <a:pPr marL="342900" indent="-342900">
              <a:lnSpc>
                <a:spcPct val="110000"/>
              </a:lnSpc>
              <a:buFont typeface="Calibri" panose="020F0502020204030204" pitchFamily="34" charset="0"/>
              <a:buChar char="▫"/>
            </a:pPr>
            <a:r>
              <a:rPr lang="en-GB" sz="1600" dirty="0"/>
              <a:t>LHC M&amp;O activities are well defined and supported by the M&amp;O agreement.</a:t>
            </a:r>
          </a:p>
          <a:p>
            <a:pPr marL="342900" indent="-342900">
              <a:lnSpc>
                <a:spcPct val="110000"/>
              </a:lnSpc>
              <a:buFont typeface="Calibri" panose="020F0502020204030204" pitchFamily="34" charset="0"/>
              <a:buChar char="▫"/>
            </a:pPr>
            <a:r>
              <a:rPr lang="en-GB" sz="1600" dirty="0"/>
              <a:t>budget situation will normalize from 2025 thanks to “update” to M&amp;O </a:t>
            </a:r>
            <a:r>
              <a:rPr lang="en-GB" sz="1600" dirty="0" err="1"/>
              <a:t>workpakage</a:t>
            </a:r>
            <a:r>
              <a:rPr lang="en-GB" sz="1600" dirty="0"/>
              <a:t> and 1 LD (controls) replacing a fellow</a:t>
            </a:r>
          </a:p>
          <a:p>
            <a:pPr marL="342900" indent="-342900">
              <a:lnSpc>
                <a:spcPct val="110000"/>
              </a:lnSpc>
              <a:buFont typeface="Calibri" panose="020F0502020204030204" pitchFamily="34" charset="0"/>
              <a:buChar char="▫"/>
            </a:pPr>
            <a:r>
              <a:rPr lang="en-GB" sz="1600" dirty="0"/>
              <a:t>~5 fellow, doctoral, technical for new competencies needed: </a:t>
            </a:r>
          </a:p>
          <a:p>
            <a:pPr marL="800100" lvl="1" indent="-342900">
              <a:lnSpc>
                <a:spcPct val="110000"/>
              </a:lnSpc>
              <a:buFont typeface="Calibri" panose="020F0502020204030204" pitchFamily="34" charset="0"/>
              <a:buChar char="ꓸ"/>
            </a:pPr>
            <a:r>
              <a:rPr lang="en-GB" sz="1400" dirty="0"/>
              <a:t>3D drawings</a:t>
            </a:r>
          </a:p>
          <a:p>
            <a:pPr marL="800100" lvl="1" indent="-342900">
              <a:lnSpc>
                <a:spcPct val="110000"/>
              </a:lnSpc>
              <a:buFont typeface="Calibri" panose="020F0502020204030204" pitchFamily="34" charset="0"/>
              <a:buChar char="ꓸ"/>
            </a:pPr>
            <a:r>
              <a:rPr lang="en-GB" sz="1400" dirty="0"/>
              <a:t>EAM/Infor, maintenance and spare parts organization</a:t>
            </a:r>
          </a:p>
          <a:p>
            <a:pPr marL="800100" lvl="1" indent="-342900">
              <a:lnSpc>
                <a:spcPct val="110000"/>
              </a:lnSpc>
              <a:buFont typeface="Calibri" panose="020F0502020204030204" pitchFamily="34" charset="0"/>
              <a:buChar char="ꓸ"/>
            </a:pPr>
            <a:r>
              <a:rPr lang="en-GB" sz="1400" dirty="0" err="1"/>
              <a:t>Flowcells</a:t>
            </a:r>
            <a:r>
              <a:rPr lang="en-GB" sz="1400" dirty="0"/>
              <a:t> </a:t>
            </a:r>
          </a:p>
          <a:p>
            <a:pPr marL="800100" lvl="1" indent="-342900">
              <a:lnSpc>
                <a:spcPct val="110000"/>
              </a:lnSpc>
              <a:buFont typeface="Calibri" panose="020F0502020204030204" pitchFamily="34" charset="0"/>
              <a:buChar char="ꓸ"/>
            </a:pPr>
            <a:r>
              <a:rPr lang="en-GB" sz="1400" dirty="0"/>
              <a:t>Operation of gas systems and gas recuperation</a:t>
            </a:r>
          </a:p>
          <a:p>
            <a:pPr lvl="1">
              <a:lnSpc>
                <a:spcPct val="110000"/>
              </a:lnSpc>
            </a:pPr>
            <a:endParaRPr lang="en-GB" sz="1600" dirty="0"/>
          </a:p>
          <a:p>
            <a:pPr>
              <a:lnSpc>
                <a:spcPct val="110000"/>
              </a:lnSpc>
            </a:pPr>
            <a:r>
              <a:rPr lang="en-GB" sz="1600" b="1" dirty="0"/>
              <a:t>Other ALICE projects/activities</a:t>
            </a:r>
          </a:p>
          <a:p>
            <a:pPr marL="342900" indent="-342900">
              <a:lnSpc>
                <a:spcPct val="110000"/>
              </a:lnSpc>
              <a:buFont typeface="Calibri" panose="020F0502020204030204" pitchFamily="34" charset="0"/>
              <a:buChar char="▫"/>
            </a:pPr>
            <a:r>
              <a:rPr lang="en-GB" sz="1600" dirty="0"/>
              <a:t>CPV, MCH humidifiers</a:t>
            </a:r>
          </a:p>
          <a:p>
            <a:pPr marL="342900" indent="-342900">
              <a:lnSpc>
                <a:spcPct val="110000"/>
              </a:lnSpc>
              <a:buFont typeface="Calibri" panose="020F0502020204030204" pitchFamily="34" charset="0"/>
              <a:buChar char="▫"/>
            </a:pPr>
            <a:r>
              <a:rPr lang="en-GB" sz="1600" dirty="0"/>
              <a:t>Others? New needs?</a:t>
            </a:r>
          </a:p>
          <a:p>
            <a:pPr>
              <a:lnSpc>
                <a:spcPct val="110000"/>
              </a:lnSpc>
            </a:pPr>
            <a:endParaRPr lang="en-GB" sz="1600" dirty="0"/>
          </a:p>
          <a:p>
            <a:pPr>
              <a:lnSpc>
                <a:spcPct val="110000"/>
              </a:lnSpc>
            </a:pPr>
            <a:r>
              <a:rPr lang="en-GB" sz="1600" b="1" dirty="0"/>
              <a:t>Beyond M&amp;O budget</a:t>
            </a:r>
          </a:p>
          <a:p>
            <a:pPr marL="342900" indent="-342900">
              <a:lnSpc>
                <a:spcPct val="110000"/>
              </a:lnSpc>
              <a:buFont typeface="Calibri" panose="020F0502020204030204" pitchFamily="34" charset="0"/>
              <a:buChar char="▫"/>
            </a:pPr>
            <a:r>
              <a:rPr lang="en-GB" sz="1600" dirty="0"/>
              <a:t>CEPS budget for R&amp;D on new system to optimize GHG usage (examples: improvement of gas systems to cope with new detector needs and R134a, CF4, SF6, C4F10 recuperation plants)</a:t>
            </a:r>
          </a:p>
          <a:p>
            <a:pPr marL="342900" indent="-342900">
              <a:lnSpc>
                <a:spcPct val="110000"/>
              </a:lnSpc>
              <a:buFont typeface="Calibri" panose="020F0502020204030204" pitchFamily="34" charset="0"/>
              <a:buChar char="▫"/>
            </a:pPr>
            <a:r>
              <a:rPr lang="en-GB" sz="1600" dirty="0" err="1"/>
              <a:t>HostLab</a:t>
            </a:r>
            <a:r>
              <a:rPr lang="en-GB" sz="1600" dirty="0"/>
              <a:t> for construction of R134a recuperation plants for ATLAS and CMS</a:t>
            </a:r>
          </a:p>
          <a:p>
            <a:pPr>
              <a:lnSpc>
                <a:spcPct val="110000"/>
              </a:lnSpc>
            </a:pPr>
            <a:endParaRPr lang="en-GB" sz="1600" dirty="0"/>
          </a:p>
          <a:p>
            <a:pPr>
              <a:lnSpc>
                <a:spcPct val="110000"/>
              </a:lnSpc>
            </a:pPr>
            <a:r>
              <a:rPr lang="en-GB" sz="1600" b="1" dirty="0"/>
              <a:t>LS3</a:t>
            </a:r>
          </a:p>
          <a:p>
            <a:pPr marL="342900" indent="-342900">
              <a:lnSpc>
                <a:spcPct val="110000"/>
              </a:lnSpc>
              <a:buFont typeface="Calibri" panose="020F0502020204030204" pitchFamily="34" charset="0"/>
              <a:buChar char="▫"/>
            </a:pPr>
            <a:r>
              <a:rPr lang="en-GB" sz="1600" dirty="0"/>
              <a:t>We need to collect detector needs asap: to anticipate any potential resource issue</a:t>
            </a:r>
          </a:p>
          <a:p>
            <a:pPr marL="342900" indent="-342900">
              <a:lnSpc>
                <a:spcPct val="110000"/>
              </a:lnSpc>
              <a:buFont typeface="Calibri" panose="020F0502020204030204" pitchFamily="34" charset="0"/>
              <a:buChar char="▫"/>
            </a:pPr>
            <a:endParaRPr lang="en-GB" sz="1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15186A-1C42-484E-B46D-B83A32FC0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77DFF1-2729-46A5-820B-714121D9F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3E3127-478F-4AC7-B4D8-E68D943B4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205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C39A188-82E8-4435-BE93-C9214EEDF175}"/>
              </a:ext>
            </a:extLst>
          </p:cNvPr>
          <p:cNvSpPr/>
          <p:nvPr/>
        </p:nvSpPr>
        <p:spPr>
          <a:xfrm>
            <a:off x="2261888" y="1340999"/>
            <a:ext cx="7874700" cy="2352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Calibri" panose="020F0502020204030204" pitchFamily="34" charset="0"/>
              <a:buChar char="‐"/>
            </a:pPr>
            <a:r>
              <a:rPr lang="fr-CH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Gas </a:t>
            </a:r>
            <a:r>
              <a:rPr lang="fr-CH" sz="20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fr-CH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 Team </a:t>
            </a:r>
            <a:r>
              <a:rPr lang="fr-CH" sz="20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organization</a:t>
            </a:r>
            <a:endParaRPr lang="fr-CH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Calibri" panose="020F0502020204030204" pitchFamily="34" charset="0"/>
              <a:buChar char="‐"/>
            </a:pPr>
            <a:r>
              <a:rPr lang="fr-CH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0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xperiment</a:t>
            </a:r>
            <a:r>
              <a:rPr lang="en-GB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/detectors contact persons, </a:t>
            </a:r>
            <a:r>
              <a:rPr lang="en-GB" sz="20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egroups</a:t>
            </a:r>
            <a:endParaRPr lang="en-GB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Calibri" panose="020F0502020204030204" pitchFamily="34" charset="0"/>
              <a:buChar char="‐"/>
            </a:pPr>
            <a:r>
              <a:rPr lang="fr-CH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M&amp;O Budget update</a:t>
            </a:r>
          </a:p>
          <a:p>
            <a:pPr marL="342900" indent="-34290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fr-CH" sz="20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fr-CH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 ALICE </a:t>
            </a:r>
            <a:r>
              <a:rPr lang="fr-CH" sz="20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projects</a:t>
            </a:r>
            <a:r>
              <a:rPr lang="fr-CH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fr-CH" sz="20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endParaRPr lang="fr-CH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Calibri" panose="020F0502020204030204" pitchFamily="34" charset="0"/>
              <a:buChar char="‐"/>
            </a:pPr>
            <a:r>
              <a:rPr lang="fr-CH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8A28545-4FFA-4EBF-AB28-57462A9ACD34}"/>
              </a:ext>
            </a:extLst>
          </p:cNvPr>
          <p:cNvSpPr txBox="1">
            <a:spLocks noChangeArrowheads="1"/>
          </p:cNvSpPr>
          <p:nvPr/>
        </p:nvSpPr>
        <p:spPr>
          <a:xfrm>
            <a:off x="2382888" y="53502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Outlook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938AF77-FC4E-4D55-93D6-5AD65263151E}"/>
              </a:ext>
            </a:extLst>
          </p:cNvPr>
          <p:cNvGrpSpPr/>
          <p:nvPr/>
        </p:nvGrpSpPr>
        <p:grpSpPr>
          <a:xfrm>
            <a:off x="2131768" y="691712"/>
            <a:ext cx="8172000" cy="37824"/>
            <a:chOff x="179512" y="582864"/>
            <a:chExt cx="8820000" cy="37824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B7EEB40-6CE2-46CE-AE0F-DA442ACF4E7D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9E34F0B-F099-405B-A413-552BB893DCC8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1C7FBE-F062-4688-AB5E-17168D64E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AD40C9-77B8-4B77-8C22-569371B10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8296BE-0BA8-4CB8-A3E3-6194C000B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241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607E036-3549-47F2-813A-37CE3142A71D}"/>
              </a:ext>
            </a:extLst>
          </p:cNvPr>
          <p:cNvSpPr txBox="1"/>
          <p:nvPr/>
        </p:nvSpPr>
        <p:spPr>
          <a:xfrm>
            <a:off x="0" y="723721"/>
            <a:ext cx="12192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/>
              <a:t>First </a:t>
            </a:r>
            <a:r>
              <a:rPr lang="fr-CH" sz="2400" b="1" dirty="0" err="1"/>
              <a:t>level</a:t>
            </a:r>
            <a:r>
              <a:rPr lang="fr-CH" sz="2400" b="1" dirty="0"/>
              <a:t> contacts for non urgent </a:t>
            </a:r>
            <a:r>
              <a:rPr lang="fr-CH" sz="2400" b="1" dirty="0" err="1"/>
              <a:t>matters</a:t>
            </a:r>
            <a:r>
              <a:rPr lang="fr-CH" sz="2400" b="1" dirty="0"/>
              <a:t>:</a:t>
            </a:r>
          </a:p>
          <a:p>
            <a:r>
              <a:rPr lang="fr-CH" sz="2000" b="1" dirty="0"/>
              <a:t>Gas system sites </a:t>
            </a:r>
            <a:r>
              <a:rPr lang="fr-CH" sz="2000" b="1" dirty="0" err="1"/>
              <a:t>responsible</a:t>
            </a:r>
            <a:r>
              <a:rPr lang="fr-CH" sz="2000" dirty="0"/>
              <a:t>: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fr-CH" sz="2000" dirty="0"/>
              <a:t>ALICE: </a:t>
            </a:r>
            <a:r>
              <a:rPr lang="fr-FR" sz="2000" dirty="0"/>
              <a:t>Louis-Philippe De Menezes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fr-CH" sz="2000" dirty="0"/>
              <a:t>ATLAS: </a:t>
            </a:r>
            <a:r>
              <a:rPr lang="en-GB" sz="2000" dirty="0"/>
              <a:t>Mattia Busato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fr-CH" sz="2000" dirty="0"/>
              <a:t>CMS: Andrea D’Auria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fr-CH" sz="2000" dirty="0"/>
              <a:t>LHCb: Patrick </a:t>
            </a:r>
            <a:r>
              <a:rPr lang="fr-CH" sz="2000" dirty="0" err="1"/>
              <a:t>Carriè</a:t>
            </a:r>
            <a:endParaRPr lang="fr-CH" sz="2000" dirty="0"/>
          </a:p>
          <a:p>
            <a:endParaRPr lang="fr-CH" sz="2000" dirty="0"/>
          </a:p>
          <a:p>
            <a:r>
              <a:rPr lang="fr-CH" sz="2000" dirty="0" err="1"/>
              <a:t>They</a:t>
            </a:r>
            <a:r>
              <a:rPr lang="fr-CH" sz="2000" dirty="0"/>
              <a:t> are </a:t>
            </a:r>
            <a:r>
              <a:rPr lang="fr-CH" sz="2000" dirty="0" err="1"/>
              <a:t>your</a:t>
            </a:r>
            <a:r>
              <a:rPr lang="fr-CH" sz="2000" dirty="0"/>
              <a:t> first contact for </a:t>
            </a:r>
            <a:r>
              <a:rPr lang="fr-CH" sz="2000" dirty="0" err="1"/>
              <a:t>any</a:t>
            </a:r>
            <a:r>
              <a:rPr lang="fr-CH" sz="2000" dirty="0"/>
              <a:t> </a:t>
            </a:r>
            <a:r>
              <a:rPr lang="fr-CH" sz="2000" dirty="0" err="1"/>
              <a:t>gas</a:t>
            </a:r>
            <a:r>
              <a:rPr lang="fr-CH" sz="2000" dirty="0"/>
              <a:t> system issue</a:t>
            </a:r>
          </a:p>
          <a:p>
            <a:r>
              <a:rPr lang="fr-CH" sz="2000" dirty="0"/>
              <a:t>If </a:t>
            </a:r>
            <a:r>
              <a:rPr lang="fr-CH" sz="2000" dirty="0" err="1"/>
              <a:t>you</a:t>
            </a:r>
            <a:r>
              <a:rPr lang="fr-CH" sz="2000" dirty="0"/>
              <a:t> </a:t>
            </a:r>
            <a:r>
              <a:rPr lang="fr-CH" sz="2000" dirty="0" err="1"/>
              <a:t>write</a:t>
            </a:r>
            <a:r>
              <a:rPr lang="fr-CH" sz="2000" dirty="0"/>
              <a:t> an email, </a:t>
            </a:r>
            <a:r>
              <a:rPr lang="fr-CH" sz="2000" dirty="0" err="1"/>
              <a:t>please</a:t>
            </a:r>
            <a:r>
              <a:rPr lang="fr-CH" sz="2000" dirty="0"/>
              <a:t> put in cc </a:t>
            </a:r>
            <a:r>
              <a:rPr lang="fr-CH" sz="2000" dirty="0">
                <a:hlinkClick r:id="rId2"/>
              </a:rPr>
              <a:t>gassystems.support@cern.ch</a:t>
            </a:r>
            <a:r>
              <a:rPr lang="fr-CH" sz="2000" dirty="0"/>
              <a:t> :</a:t>
            </a:r>
          </a:p>
          <a:p>
            <a:pPr marL="342900" indent="-342900">
              <a:buFont typeface="Calibri" panose="020F0502020204030204" pitchFamily="34" charset="0"/>
              <a:buChar char="‐"/>
            </a:pPr>
            <a:r>
              <a:rPr lang="fr-CH" sz="2000" dirty="0" err="1"/>
              <a:t>we</a:t>
            </a:r>
            <a:r>
              <a:rPr lang="fr-CH" sz="2000" dirty="0"/>
              <a:t> </a:t>
            </a:r>
            <a:r>
              <a:rPr lang="fr-CH" sz="2000" dirty="0" err="1"/>
              <a:t>will</a:t>
            </a:r>
            <a:r>
              <a:rPr lang="fr-CH" sz="2000" dirty="0"/>
              <a:t> </a:t>
            </a:r>
            <a:r>
              <a:rPr lang="fr-CH" sz="2000" dirty="0" err="1"/>
              <a:t>treat</a:t>
            </a:r>
            <a:r>
              <a:rPr lang="fr-CH" sz="2000" dirty="0"/>
              <a:t> </a:t>
            </a:r>
            <a:r>
              <a:rPr lang="fr-CH" sz="2000" dirty="0" err="1"/>
              <a:t>your</a:t>
            </a:r>
            <a:r>
              <a:rPr lang="fr-CH" sz="2000" dirty="0"/>
              <a:t> email in case of absence of the site </a:t>
            </a:r>
            <a:r>
              <a:rPr lang="fr-CH" sz="2000" dirty="0" err="1"/>
              <a:t>responsible</a:t>
            </a:r>
            <a:endParaRPr lang="fr-CH" sz="2000" dirty="0"/>
          </a:p>
          <a:p>
            <a:pPr marL="342900" indent="-342900">
              <a:buFont typeface="Calibri" panose="020F0502020204030204" pitchFamily="34" charset="0"/>
              <a:buChar char="‐"/>
            </a:pPr>
            <a:r>
              <a:rPr lang="fr-CH" sz="2000" dirty="0" err="1">
                <a:sym typeface="Wingdings" panose="05000000000000000000" pitchFamily="2" charset="2"/>
              </a:rPr>
              <a:t>your</a:t>
            </a:r>
            <a:r>
              <a:rPr lang="fr-CH" sz="2000" dirty="0">
                <a:sym typeface="Wingdings" panose="05000000000000000000" pitchFamily="2" charset="2"/>
              </a:rPr>
              <a:t> email </a:t>
            </a:r>
            <a:r>
              <a:rPr lang="fr-CH" sz="2000" dirty="0" err="1">
                <a:sym typeface="Wingdings" panose="05000000000000000000" pitchFamily="2" charset="2"/>
              </a:rPr>
              <a:t>will</a:t>
            </a:r>
            <a:r>
              <a:rPr lang="fr-CH" sz="2000" dirty="0">
                <a:sym typeface="Wingdings" panose="05000000000000000000" pitchFamily="2" charset="2"/>
              </a:rPr>
              <a:t> </a:t>
            </a:r>
            <a:r>
              <a:rPr lang="fr-CH" sz="2000" dirty="0" err="1">
                <a:sym typeface="Wingdings" panose="05000000000000000000" pitchFamily="2" charset="2"/>
              </a:rPr>
              <a:t>create</a:t>
            </a:r>
            <a:r>
              <a:rPr lang="fr-CH" sz="2000" dirty="0">
                <a:sym typeface="Wingdings" panose="05000000000000000000" pitchFamily="2" charset="2"/>
              </a:rPr>
              <a:t> a </a:t>
            </a:r>
            <a:r>
              <a:rPr lang="fr-CH" sz="2000" dirty="0" err="1">
                <a:sym typeface="Wingdings" panose="05000000000000000000" pitchFamily="2" charset="2"/>
              </a:rPr>
              <a:t>jira</a:t>
            </a:r>
            <a:r>
              <a:rPr lang="fr-CH" sz="2000" dirty="0">
                <a:sym typeface="Wingdings" panose="05000000000000000000" pitchFamily="2" charset="2"/>
              </a:rPr>
              <a:t> ticket </a:t>
            </a:r>
            <a:r>
              <a:rPr lang="fr-CH" sz="2000" dirty="0" err="1">
                <a:sym typeface="Wingdings" panose="05000000000000000000" pitchFamily="2" charset="2"/>
              </a:rPr>
              <a:t>that</a:t>
            </a:r>
            <a:r>
              <a:rPr lang="fr-CH" sz="2000" dirty="0">
                <a:sym typeface="Wingdings" panose="05000000000000000000" pitchFamily="2" charset="2"/>
              </a:rPr>
              <a:t> </a:t>
            </a:r>
            <a:r>
              <a:rPr lang="fr-CH" sz="2000" dirty="0" err="1">
                <a:sym typeface="Wingdings" panose="05000000000000000000" pitchFamily="2" charset="2"/>
              </a:rPr>
              <a:t>will</a:t>
            </a:r>
            <a:r>
              <a:rPr lang="fr-CH" sz="2000" dirty="0">
                <a:sym typeface="Wingdings" panose="05000000000000000000" pitchFamily="2" charset="2"/>
              </a:rPr>
              <a:t> </a:t>
            </a:r>
            <a:r>
              <a:rPr lang="fr-CH" sz="2000" dirty="0" err="1">
                <a:sym typeface="Wingdings" panose="05000000000000000000" pitchFamily="2" charset="2"/>
              </a:rPr>
              <a:t>allow</a:t>
            </a:r>
            <a:r>
              <a:rPr lang="fr-CH" sz="2000" dirty="0">
                <a:sym typeface="Wingdings" panose="05000000000000000000" pitchFamily="2" charset="2"/>
              </a:rPr>
              <a:t> (</a:t>
            </a:r>
            <a:r>
              <a:rPr lang="fr-CH" sz="2000" dirty="0" err="1">
                <a:sym typeface="Wingdings" panose="05000000000000000000" pitchFamily="2" charset="2"/>
              </a:rPr>
              <a:t>you</a:t>
            </a:r>
            <a:r>
              <a:rPr lang="fr-CH" sz="2000" dirty="0">
                <a:sym typeface="Wingdings" panose="05000000000000000000" pitchFamily="2" charset="2"/>
              </a:rPr>
              <a:t> and us) to follow the issue </a:t>
            </a:r>
            <a:r>
              <a:rPr lang="fr-CH" sz="2000" dirty="0" err="1">
                <a:sym typeface="Wingdings" panose="05000000000000000000" pitchFamily="2" charset="2"/>
              </a:rPr>
              <a:t>reported</a:t>
            </a:r>
            <a:r>
              <a:rPr lang="fr-CH" sz="2000" dirty="0"/>
              <a:t> </a:t>
            </a:r>
          </a:p>
          <a:p>
            <a:endParaRPr lang="fr-CH" sz="2000" dirty="0"/>
          </a:p>
          <a:p>
            <a:r>
              <a:rPr lang="fr-CH" sz="2400" b="1" dirty="0"/>
              <a:t>Second </a:t>
            </a:r>
            <a:r>
              <a:rPr lang="fr-CH" sz="2400" b="1" dirty="0" err="1"/>
              <a:t>level</a:t>
            </a:r>
            <a:r>
              <a:rPr lang="fr-CH" sz="2400" b="1" dirty="0"/>
              <a:t> contacts for non urgent </a:t>
            </a:r>
            <a:r>
              <a:rPr lang="fr-CH" sz="2400" b="1" dirty="0" err="1"/>
              <a:t>matters</a:t>
            </a:r>
            <a:r>
              <a:rPr lang="fr-CH" sz="2400" b="1" dirty="0"/>
              <a:t>:</a:t>
            </a:r>
          </a:p>
          <a:p>
            <a:r>
              <a:rPr lang="fr-CH" sz="2000" b="1" dirty="0"/>
              <a:t>M&amp;O contact </a:t>
            </a:r>
            <a:r>
              <a:rPr lang="fr-CH" sz="2000" b="1" dirty="0" err="1"/>
              <a:t>persons</a:t>
            </a:r>
            <a:r>
              <a:rPr lang="fr-CH" sz="2000" dirty="0"/>
              <a:t>: Beatrice Mandelli, Gianluca Rigoletti</a:t>
            </a:r>
          </a:p>
          <a:p>
            <a:r>
              <a:rPr lang="fr-CH" sz="2000" b="1" dirty="0"/>
              <a:t>Project leader:  </a:t>
            </a:r>
            <a:r>
              <a:rPr lang="fr-CH" sz="2000" dirty="0"/>
              <a:t>Roberto Guida</a:t>
            </a:r>
          </a:p>
          <a:p>
            <a:endParaRPr lang="fr-CH" sz="2000" dirty="0"/>
          </a:p>
          <a:p>
            <a:r>
              <a:rPr lang="fr-CH" sz="2400" b="1" dirty="0">
                <a:solidFill>
                  <a:srgbClr val="FF0000"/>
                </a:solidFill>
              </a:rPr>
              <a:t>1st contact for </a:t>
            </a:r>
            <a:r>
              <a:rPr lang="fr-CH" sz="2400" b="1" dirty="0" err="1">
                <a:solidFill>
                  <a:srgbClr val="FF0000"/>
                </a:solidFill>
              </a:rPr>
              <a:t>any</a:t>
            </a:r>
            <a:r>
              <a:rPr lang="fr-CH" sz="2400" b="1" dirty="0">
                <a:solidFill>
                  <a:srgbClr val="FF0000"/>
                </a:solidFill>
              </a:rPr>
              <a:t> urgent issue: </a:t>
            </a:r>
            <a:r>
              <a:rPr lang="fr-CH" sz="2400" b="1" dirty="0" err="1">
                <a:solidFill>
                  <a:srgbClr val="FF0000"/>
                </a:solidFill>
              </a:rPr>
              <a:t>gas</a:t>
            </a:r>
            <a:r>
              <a:rPr lang="fr-CH" sz="2400" b="1" dirty="0">
                <a:solidFill>
                  <a:srgbClr val="FF0000"/>
                </a:solidFill>
              </a:rPr>
              <a:t> piquet 162516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62BBF52-3828-4D47-A083-CFB8A4E3C577}"/>
              </a:ext>
            </a:extLst>
          </p:cNvPr>
          <p:cNvSpPr txBox="1">
            <a:spLocks noChangeArrowheads="1"/>
          </p:cNvSpPr>
          <p:nvPr/>
        </p:nvSpPr>
        <p:spPr>
          <a:xfrm>
            <a:off x="2194316" y="61499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Gas Systems Team organization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289A58-8B6A-4834-9FA3-B4AB4E793DD7}"/>
              </a:ext>
            </a:extLst>
          </p:cNvPr>
          <p:cNvGrpSpPr/>
          <p:nvPr/>
        </p:nvGrpSpPr>
        <p:grpSpPr>
          <a:xfrm>
            <a:off x="1943196" y="699709"/>
            <a:ext cx="8172000" cy="37824"/>
            <a:chOff x="179512" y="582864"/>
            <a:chExt cx="8820000" cy="37824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389967A-74B3-40EB-AD98-1C500C9648EF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0F5D599-2F3D-4111-A5A4-B10869E4C5CC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D2AE76-CE0D-4C44-80F2-CCD5480B8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BF7A8A-E9E0-49AB-AA62-D51D56C98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C61019-6847-4505-A8BF-D2574EC8D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268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9C2AC6F7-AE52-44BB-8E31-66998D7E89C8}"/>
              </a:ext>
            </a:extLst>
          </p:cNvPr>
          <p:cNvGrpSpPr/>
          <p:nvPr/>
        </p:nvGrpSpPr>
        <p:grpSpPr>
          <a:xfrm>
            <a:off x="242568" y="431603"/>
            <a:ext cx="996069" cy="1779046"/>
            <a:chOff x="989073" y="663822"/>
            <a:chExt cx="996069" cy="1779046"/>
          </a:xfrm>
          <a:solidFill>
            <a:schemeClr val="bg1"/>
          </a:solidFill>
        </p:grpSpPr>
        <p:pic>
          <p:nvPicPr>
            <p:cNvPr id="6" name="Picture 5" descr="A picture containing person, man, indoor, wall&#10;&#10;Description generated with very high confidence">
              <a:extLst>
                <a:ext uri="{FF2B5EF4-FFF2-40B4-BE49-F238E27FC236}">
                  <a16:creationId xmlns:a16="http://schemas.microsoft.com/office/drawing/2014/main" id="{CACFDEE1-E814-43FA-84CA-0A4B332EAE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9073" y="1114776"/>
              <a:ext cx="996069" cy="1328092"/>
            </a:xfrm>
            <a:prstGeom prst="rect">
              <a:avLst/>
            </a:prstGeom>
            <a:grpFill/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A01407-99C8-4190-8614-A5FAE03155DE}"/>
                </a:ext>
              </a:extLst>
            </p:cNvPr>
            <p:cNvSpPr txBox="1"/>
            <p:nvPr/>
          </p:nvSpPr>
          <p:spPr>
            <a:xfrm>
              <a:off x="1029163" y="663822"/>
              <a:ext cx="914033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dirty="0"/>
                <a:t>Roberto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Project leader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BC3443B-2D95-467D-A800-56D9E74CC907}"/>
              </a:ext>
            </a:extLst>
          </p:cNvPr>
          <p:cNvGrpSpPr/>
          <p:nvPr/>
        </p:nvGrpSpPr>
        <p:grpSpPr>
          <a:xfrm>
            <a:off x="10783827" y="2582686"/>
            <a:ext cx="1197764" cy="1851303"/>
            <a:chOff x="-15976" y="2514437"/>
            <a:chExt cx="1197764" cy="1851303"/>
          </a:xfrm>
          <a:solidFill>
            <a:schemeClr val="bg1"/>
          </a:solidFill>
        </p:grpSpPr>
        <p:pic>
          <p:nvPicPr>
            <p:cNvPr id="9" name="Picture 8" descr="A picture containing indoor&#10;&#10;Description generated with high confidence">
              <a:extLst>
                <a:ext uri="{FF2B5EF4-FFF2-40B4-BE49-F238E27FC236}">
                  <a16:creationId xmlns:a16="http://schemas.microsoft.com/office/drawing/2014/main" id="{D4B6BC3D-3F77-4B18-8676-CF7E468C86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-118469" y="3095835"/>
              <a:ext cx="1419855" cy="1119955"/>
            </a:xfrm>
            <a:prstGeom prst="rect">
              <a:avLst/>
            </a:prstGeom>
            <a:grpFill/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EBDA023-2B4E-474D-A8E0-F737BA013AC1}"/>
                </a:ext>
              </a:extLst>
            </p:cNvPr>
            <p:cNvSpPr txBox="1"/>
            <p:nvPr/>
          </p:nvSpPr>
          <p:spPr>
            <a:xfrm>
              <a:off x="-15976" y="2514437"/>
              <a:ext cx="1197764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dirty="0"/>
                <a:t>Beatrice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R&amp;D and LHC-M&amp;O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058C8AF-7863-461C-BB66-46C3FFFD8010}"/>
              </a:ext>
            </a:extLst>
          </p:cNvPr>
          <p:cNvGrpSpPr/>
          <p:nvPr/>
        </p:nvGrpSpPr>
        <p:grpSpPr>
          <a:xfrm>
            <a:off x="10484065" y="4570651"/>
            <a:ext cx="1497526" cy="1427021"/>
            <a:chOff x="10390937" y="4633827"/>
            <a:chExt cx="1497526" cy="1427021"/>
          </a:xfrm>
          <a:solidFill>
            <a:schemeClr val="bg1"/>
          </a:solidFill>
        </p:grpSpPr>
        <p:pic>
          <p:nvPicPr>
            <p:cNvPr id="11" name="Picture 10" descr="A person standing in a kitchen&#10;&#10;Description generated with high confidence">
              <a:extLst>
                <a:ext uri="{FF2B5EF4-FFF2-40B4-BE49-F238E27FC236}">
                  <a16:creationId xmlns:a16="http://schemas.microsoft.com/office/drawing/2014/main" id="{2C319169-DCC0-4E73-B3C1-E2786D823B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13379" y="5057446"/>
              <a:ext cx="1452641" cy="1003402"/>
            </a:xfrm>
            <a:prstGeom prst="rect">
              <a:avLst/>
            </a:prstGeom>
            <a:grpFill/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7B8895F-08DE-4097-9093-949D5B1EB2C9}"/>
                </a:ext>
              </a:extLst>
            </p:cNvPr>
            <p:cNvSpPr txBox="1"/>
            <p:nvPr/>
          </p:nvSpPr>
          <p:spPr>
            <a:xfrm>
              <a:off x="10390937" y="4633827"/>
              <a:ext cx="1497526" cy="61555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dirty="0"/>
                <a:t>Frederic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Gas &amp; </a:t>
              </a:r>
              <a:r>
                <a:rPr lang="fr-CH" sz="1000" dirty="0" err="1">
                  <a:solidFill>
                    <a:srgbClr val="FF0000"/>
                  </a:solidFill>
                </a:rPr>
                <a:t>Cooling</a:t>
              </a:r>
              <a:r>
                <a:rPr lang="fr-CH" sz="1000" dirty="0">
                  <a:solidFill>
                    <a:srgbClr val="FF0000"/>
                  </a:solidFill>
                </a:rPr>
                <a:t> workshop</a:t>
              </a:r>
            </a:p>
            <a:p>
              <a:pPr algn="ctr"/>
              <a:r>
                <a:rPr lang="fr-CH" sz="1000" dirty="0" err="1">
                  <a:solidFill>
                    <a:srgbClr val="FF0000"/>
                  </a:solidFill>
                </a:rPr>
                <a:t>Spare</a:t>
              </a:r>
              <a:r>
                <a:rPr lang="fr-CH" sz="1000" dirty="0">
                  <a:solidFill>
                    <a:srgbClr val="FF0000"/>
                  </a:solidFill>
                </a:rPr>
                <a:t> parts (</a:t>
              </a:r>
              <a:r>
                <a:rPr lang="fr-CH" sz="1000" dirty="0" err="1">
                  <a:solidFill>
                    <a:srgbClr val="FF0000"/>
                  </a:solidFill>
                </a:rPr>
                <a:t>mechanical</a:t>
              </a:r>
              <a:r>
                <a:rPr lang="fr-CH" sz="1000" dirty="0">
                  <a:solidFill>
                    <a:srgbClr val="FF0000"/>
                  </a:solidFill>
                </a:rPr>
                <a:t>)</a:t>
              </a:r>
            </a:p>
          </p:txBody>
        </p:sp>
      </p:grpSp>
      <p:sp>
        <p:nvSpPr>
          <p:cNvPr id="34" name="Slide Number Placeholder 17">
            <a:extLst>
              <a:ext uri="{FF2B5EF4-FFF2-40B4-BE49-F238E27FC236}">
                <a16:creationId xmlns:a16="http://schemas.microsoft.com/office/drawing/2014/main" id="{D193FC8E-1203-4224-89D9-5F37098C3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5228" y="6427912"/>
            <a:ext cx="2133600" cy="365125"/>
          </a:xfrm>
        </p:spPr>
        <p:txBody>
          <a:bodyPr/>
          <a:lstStyle/>
          <a:p>
            <a:fld id="{36CBDEBB-A696-481F-BA87-4295073E003E}" type="slidenum">
              <a:rPr lang="en-GB" smtClean="0"/>
              <a:t>4</a:t>
            </a:fld>
            <a:endParaRPr lang="en-GB"/>
          </a:p>
        </p:txBody>
      </p:sp>
      <p:sp>
        <p:nvSpPr>
          <p:cNvPr id="37" name="Date Placeholder 36">
            <a:extLst>
              <a:ext uri="{FF2B5EF4-FFF2-40B4-BE49-F238E27FC236}">
                <a16:creationId xmlns:a16="http://schemas.microsoft.com/office/drawing/2014/main" id="{68DAF9B7-F072-45C5-A9D3-3ACA764CE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C58F80-71A1-4ABF-B2BB-67D26DAC0A44}"/>
              </a:ext>
            </a:extLst>
          </p:cNvPr>
          <p:cNvSpPr txBox="1"/>
          <p:nvPr/>
        </p:nvSpPr>
        <p:spPr>
          <a:xfrm>
            <a:off x="167554" y="2309416"/>
            <a:ext cx="2340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 err="1"/>
              <a:t>Students</a:t>
            </a:r>
            <a:r>
              <a:rPr lang="fr-CH" sz="1400" dirty="0"/>
              <a:t>: </a:t>
            </a:r>
            <a:r>
              <a:rPr lang="fr-CH" sz="1400" dirty="0" err="1"/>
              <a:t>Doct</a:t>
            </a:r>
            <a:r>
              <a:rPr lang="fr-CH" sz="1400" dirty="0"/>
              <a:t>, Tech, </a:t>
            </a:r>
            <a:r>
              <a:rPr lang="fr-CH" sz="1400" dirty="0" err="1"/>
              <a:t>Trainee</a:t>
            </a:r>
            <a:r>
              <a:rPr lang="fr-CH" sz="1400" dirty="0"/>
              <a:t> 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8BEAE09-F192-4769-9792-E1374CB3232F}"/>
              </a:ext>
            </a:extLst>
          </p:cNvPr>
          <p:cNvGrpSpPr/>
          <p:nvPr/>
        </p:nvGrpSpPr>
        <p:grpSpPr>
          <a:xfrm>
            <a:off x="10675477" y="774212"/>
            <a:ext cx="1423788" cy="1686235"/>
            <a:chOff x="5128024" y="1245687"/>
            <a:chExt cx="1423788" cy="1686235"/>
          </a:xfrm>
          <a:solidFill>
            <a:schemeClr val="bg1"/>
          </a:solidFill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7E8FE6B-BBAD-4490-B0B6-7F5AAF27E7A3}"/>
                </a:ext>
              </a:extLst>
            </p:cNvPr>
            <p:cNvSpPr txBox="1"/>
            <p:nvPr/>
          </p:nvSpPr>
          <p:spPr>
            <a:xfrm>
              <a:off x="5128024" y="1245687"/>
              <a:ext cx="1423788" cy="61555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/>
                <a:t>Gianluca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Software, LHC-M&amp;O, ATLAS and R&amp;D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pic>
          <p:nvPicPr>
            <p:cNvPr id="48" name="Picture 47" descr="A person sitting on a rock&#10;&#10;Description automatically generated with low confidence">
              <a:extLst>
                <a:ext uri="{FF2B5EF4-FFF2-40B4-BE49-F238E27FC236}">
                  <a16:creationId xmlns:a16="http://schemas.microsoft.com/office/drawing/2014/main" id="{6DD5EB30-3085-4B63-B99A-E90EE0E98D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611"/>
            <a:stretch/>
          </p:blipFill>
          <p:spPr>
            <a:xfrm>
              <a:off x="5282714" y="1826597"/>
              <a:ext cx="1114408" cy="1105325"/>
            </a:xfrm>
            <a:prstGeom prst="rect">
              <a:avLst/>
            </a:prstGeom>
            <a:grpFill/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39C8ED08-15FE-438D-9235-9E3B42E3C59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1627" y="1883502"/>
            <a:ext cx="3695671" cy="2084986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ECF0F463-4FA1-BEEA-AAF7-CCE0EFDDF7BE}"/>
              </a:ext>
            </a:extLst>
          </p:cNvPr>
          <p:cNvGrpSpPr/>
          <p:nvPr/>
        </p:nvGrpSpPr>
        <p:grpSpPr>
          <a:xfrm>
            <a:off x="7482153" y="3638409"/>
            <a:ext cx="2414182" cy="2212655"/>
            <a:chOff x="7487846" y="3991659"/>
            <a:chExt cx="2414182" cy="2212655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A54B362-E114-4AAF-8B67-EAC1D229F3D8}"/>
                </a:ext>
              </a:extLst>
            </p:cNvPr>
            <p:cNvGrpSpPr/>
            <p:nvPr/>
          </p:nvGrpSpPr>
          <p:grpSpPr>
            <a:xfrm>
              <a:off x="7487846" y="3991659"/>
              <a:ext cx="1349171" cy="1745999"/>
              <a:chOff x="7351473" y="3593775"/>
              <a:chExt cx="1349171" cy="1745999"/>
            </a:xfrm>
            <a:solidFill>
              <a:schemeClr val="bg1"/>
            </a:solidFill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85E21B-0EEC-4B36-BB5A-DE9C800A634F}"/>
                  </a:ext>
                </a:extLst>
              </p:cNvPr>
              <p:cNvSpPr txBox="1"/>
              <p:nvPr/>
            </p:nvSpPr>
            <p:spPr>
              <a:xfrm>
                <a:off x="7351473" y="3593775"/>
                <a:ext cx="1347382" cy="46166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400" dirty="0"/>
                  <a:t>Andrea</a:t>
                </a:r>
              </a:p>
              <a:p>
                <a:pPr algn="ctr"/>
                <a:r>
                  <a:rPr lang="fr-CH" sz="1000" dirty="0">
                    <a:solidFill>
                      <a:srgbClr val="FF0000"/>
                    </a:solidFill>
                  </a:rPr>
                  <a:t>CMS</a:t>
                </a:r>
                <a:endParaRPr lang="en-GB" sz="1000"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22" name="Picture 21" descr="A person standing in a room&#10;&#10;Description generated with high confidence">
                <a:extLst>
                  <a:ext uri="{FF2B5EF4-FFF2-40B4-BE49-F238E27FC236}">
                    <a16:creationId xmlns:a16="http://schemas.microsoft.com/office/drawing/2014/main" id="{0CA956A5-7B44-4316-9E40-39E95F53A0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353090" y="4019909"/>
                <a:ext cx="1347554" cy="1319865"/>
              </a:xfrm>
              <a:prstGeom prst="rect">
                <a:avLst/>
              </a:prstGeom>
              <a:grpFill/>
            </p:spPr>
          </p:pic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F462213D-36E5-6D62-8AAE-01443176363F}"/>
                </a:ext>
              </a:extLst>
            </p:cNvPr>
            <p:cNvGrpSpPr/>
            <p:nvPr/>
          </p:nvGrpSpPr>
          <p:grpSpPr>
            <a:xfrm>
              <a:off x="8901743" y="4421435"/>
              <a:ext cx="1000285" cy="1782879"/>
              <a:chOff x="5956206" y="4803815"/>
              <a:chExt cx="1000285" cy="1782879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BC41BC8-F5F0-36E0-DA30-6439F251DC4B}"/>
                  </a:ext>
                </a:extLst>
              </p:cNvPr>
              <p:cNvSpPr txBox="1"/>
              <p:nvPr/>
            </p:nvSpPr>
            <p:spPr>
              <a:xfrm>
                <a:off x="5956206" y="4803815"/>
                <a:ext cx="1000285" cy="61555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400" dirty="0"/>
                  <a:t>Mattia B.</a:t>
                </a:r>
              </a:p>
              <a:p>
                <a:pPr algn="ctr"/>
                <a:r>
                  <a:rPr lang="fr-CH" sz="1000" dirty="0">
                    <a:solidFill>
                      <a:srgbClr val="FF0000"/>
                    </a:solidFill>
                  </a:rPr>
                  <a:t>CMS, CLOUD and R&amp;D</a:t>
                </a:r>
                <a:endParaRPr lang="en-GB" sz="1000"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43" name="Picture 42" descr="A person standing in a room&#10;&#10;Description automatically generated with medium confidence">
                <a:extLst>
                  <a:ext uri="{FF2B5EF4-FFF2-40B4-BE49-F238E27FC236}">
                    <a16:creationId xmlns:a16="http://schemas.microsoft.com/office/drawing/2014/main" id="{D5C679FD-B0DB-F126-08E1-0CBA605DD52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38" t="33507" r="36212" b="39565"/>
              <a:stretch/>
            </p:blipFill>
            <p:spPr>
              <a:xfrm>
                <a:off x="5956206" y="5381944"/>
                <a:ext cx="1000285" cy="1204750"/>
              </a:xfrm>
              <a:prstGeom prst="rect">
                <a:avLst/>
              </a:prstGeom>
            </p:spPr>
          </p:pic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3899D0B-E62F-3530-F4F1-AACFD7FB2624}"/>
              </a:ext>
            </a:extLst>
          </p:cNvPr>
          <p:cNvGrpSpPr/>
          <p:nvPr/>
        </p:nvGrpSpPr>
        <p:grpSpPr>
          <a:xfrm>
            <a:off x="2957871" y="3425222"/>
            <a:ext cx="2421966" cy="2383666"/>
            <a:chOff x="2691442" y="4021724"/>
            <a:chExt cx="2421966" cy="2383666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C00621C-80F1-4192-952E-353A5C1A0F42}"/>
                </a:ext>
              </a:extLst>
            </p:cNvPr>
            <p:cNvGrpSpPr/>
            <p:nvPr/>
          </p:nvGrpSpPr>
          <p:grpSpPr>
            <a:xfrm>
              <a:off x="2691442" y="4021724"/>
              <a:ext cx="1357314" cy="1985774"/>
              <a:chOff x="2571130" y="3386145"/>
              <a:chExt cx="1357314" cy="1985774"/>
            </a:xfrm>
            <a:solidFill>
              <a:schemeClr val="bg1"/>
            </a:solidFill>
          </p:grpSpPr>
          <p:pic>
            <p:nvPicPr>
              <p:cNvPr id="8" name="Picture 7" descr="A person standing in a kitchen&#10;&#10;Description generated with high confidence">
                <a:extLst>
                  <a:ext uri="{FF2B5EF4-FFF2-40B4-BE49-F238E27FC236}">
                    <a16:creationId xmlns:a16="http://schemas.microsoft.com/office/drawing/2014/main" id="{BA232329-29D9-4315-BEEF-288405F8F1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721397" y="3941073"/>
                <a:ext cx="1077781" cy="1430846"/>
              </a:xfrm>
              <a:prstGeom prst="rect">
                <a:avLst/>
              </a:prstGeom>
              <a:grpFill/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B63857C-0199-40E5-83FB-6D00C3DE0C1C}"/>
                  </a:ext>
                </a:extLst>
              </p:cNvPr>
              <p:cNvSpPr txBox="1"/>
              <p:nvPr/>
            </p:nvSpPr>
            <p:spPr>
              <a:xfrm>
                <a:off x="2571130" y="3386145"/>
                <a:ext cx="1357314" cy="615553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400" dirty="0"/>
                  <a:t>Patrick</a:t>
                </a:r>
              </a:p>
              <a:p>
                <a:pPr algn="ctr"/>
                <a:r>
                  <a:rPr lang="fr-CH" sz="1000" dirty="0">
                    <a:solidFill>
                      <a:srgbClr val="FF0000"/>
                    </a:solidFill>
                  </a:rPr>
                  <a:t>LHCb and </a:t>
                </a:r>
                <a:r>
                  <a:rPr lang="fr-CH" sz="1000" dirty="0" err="1">
                    <a:solidFill>
                      <a:srgbClr val="FF0000"/>
                    </a:solidFill>
                  </a:rPr>
                  <a:t>electrical</a:t>
                </a:r>
                <a:endParaRPr lang="fr-CH" sz="1000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fr-CH" sz="1000" dirty="0" err="1">
                    <a:solidFill>
                      <a:srgbClr val="FF0000"/>
                    </a:solidFill>
                  </a:rPr>
                  <a:t>Spare</a:t>
                </a:r>
                <a:r>
                  <a:rPr lang="fr-CH" sz="1000" dirty="0">
                    <a:solidFill>
                      <a:srgbClr val="FF0000"/>
                    </a:solidFill>
                  </a:rPr>
                  <a:t> parts (</a:t>
                </a:r>
                <a:r>
                  <a:rPr lang="fr-CH" sz="1000" dirty="0" err="1">
                    <a:solidFill>
                      <a:srgbClr val="FF0000"/>
                    </a:solidFill>
                  </a:rPr>
                  <a:t>electrical</a:t>
                </a:r>
                <a:r>
                  <a:rPr lang="fr-CH" sz="1000" dirty="0">
                    <a:solidFill>
                      <a:srgbClr val="FF0000"/>
                    </a:solidFill>
                  </a:rPr>
                  <a:t>)</a:t>
                </a:r>
                <a:endParaRPr lang="en-GB" sz="1000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E654EF5-264B-0CE3-239E-68E1960916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66947" y="4649589"/>
              <a:ext cx="1146461" cy="1755801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2B0C16B-AF69-892B-6DC7-556486E78E3A}"/>
              </a:ext>
            </a:extLst>
          </p:cNvPr>
          <p:cNvGrpSpPr/>
          <p:nvPr/>
        </p:nvGrpSpPr>
        <p:grpSpPr>
          <a:xfrm>
            <a:off x="7457381" y="953599"/>
            <a:ext cx="2508740" cy="2403825"/>
            <a:chOff x="7195036" y="1649855"/>
            <a:chExt cx="2508740" cy="2403825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CA78EB2-8DB7-42F4-AB4C-90547AF1B1B0}"/>
                </a:ext>
              </a:extLst>
            </p:cNvPr>
            <p:cNvGrpSpPr/>
            <p:nvPr/>
          </p:nvGrpSpPr>
          <p:grpSpPr>
            <a:xfrm>
              <a:off x="7195036" y="1649855"/>
              <a:ext cx="1210751" cy="1717768"/>
              <a:chOff x="7147661" y="1318383"/>
              <a:chExt cx="1210751" cy="1717768"/>
            </a:xfrm>
            <a:solidFill>
              <a:schemeClr val="bg1"/>
            </a:solidFill>
          </p:grpSpPr>
          <p:pic>
            <p:nvPicPr>
              <p:cNvPr id="10" name="Picture 9" descr="A person looking at the camera&#10;&#10;Description generated with high confidence">
                <a:extLst>
                  <a:ext uri="{FF2B5EF4-FFF2-40B4-BE49-F238E27FC236}">
                    <a16:creationId xmlns:a16="http://schemas.microsoft.com/office/drawing/2014/main" id="{55DA5238-4301-4FFD-B3EC-CFEEEDDE3D3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-1"/>
              <a:stretch/>
            </p:blipFill>
            <p:spPr>
              <a:xfrm rot="10800000">
                <a:off x="7172433" y="1748511"/>
                <a:ext cx="1185979" cy="1287640"/>
              </a:xfrm>
              <a:prstGeom prst="rect">
                <a:avLst/>
              </a:prstGeom>
              <a:grpFill/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04D96FC-D90E-491E-8BE5-F51571DB6E12}"/>
                  </a:ext>
                </a:extLst>
              </p:cNvPr>
              <p:cNvSpPr txBox="1"/>
              <p:nvPr/>
            </p:nvSpPr>
            <p:spPr>
              <a:xfrm>
                <a:off x="7147661" y="1318383"/>
                <a:ext cx="1207382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1400" dirty="0"/>
                  <a:t>Louis-Philippe</a:t>
                </a:r>
              </a:p>
              <a:p>
                <a:pPr algn="ctr"/>
                <a:r>
                  <a:rPr lang="fr-CH" sz="1000" dirty="0">
                    <a:solidFill>
                      <a:srgbClr val="FF0000"/>
                    </a:solidFill>
                  </a:rPr>
                  <a:t>ALICE, CLOUD</a:t>
                </a:r>
                <a:endParaRPr lang="en-GB" sz="1000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8AA76D9-2595-DC55-0E12-CFCC8F6F49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74578" y="2114983"/>
              <a:ext cx="1229198" cy="1938697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5168CA8-3359-4521-BFEF-2A34E1AB4390}"/>
              </a:ext>
            </a:extLst>
          </p:cNvPr>
          <p:cNvGrpSpPr/>
          <p:nvPr/>
        </p:nvGrpSpPr>
        <p:grpSpPr>
          <a:xfrm>
            <a:off x="2620892" y="774201"/>
            <a:ext cx="1114408" cy="1592480"/>
            <a:chOff x="4215413" y="1589295"/>
            <a:chExt cx="1114408" cy="1592480"/>
          </a:xfrm>
          <a:solidFill>
            <a:schemeClr val="bg1"/>
          </a:solidFill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4B04349-98DA-4718-AA4D-0BB0FF36B402}"/>
                </a:ext>
              </a:extLst>
            </p:cNvPr>
            <p:cNvSpPr txBox="1"/>
            <p:nvPr/>
          </p:nvSpPr>
          <p:spPr>
            <a:xfrm>
              <a:off x="4215413" y="1589295"/>
              <a:ext cx="1114408" cy="67710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dirty="0"/>
                <a:t>Kacper</a:t>
              </a:r>
            </a:p>
            <a:p>
              <a:pPr lvl="0" algn="ctr"/>
              <a:r>
                <a:rPr lang="fr-CH" sz="1000" dirty="0">
                  <a:solidFill>
                    <a:srgbClr val="FF0000"/>
                  </a:solidFill>
                </a:rPr>
                <a:t>ATLAS and </a:t>
              </a:r>
              <a:r>
                <a:rPr lang="fr-CH" sz="1000" dirty="0" err="1">
                  <a:solidFill>
                    <a:srgbClr val="FF0000"/>
                  </a:solidFill>
                </a:rPr>
                <a:t>Pumps</a:t>
              </a:r>
              <a:endParaRPr lang="en-GB" sz="1000" dirty="0">
                <a:solidFill>
                  <a:srgbClr val="FF0000"/>
                </a:solidFill>
              </a:endParaRPr>
            </a:p>
            <a:p>
              <a:pPr algn="ctr"/>
              <a:endParaRPr lang="fr-CH" sz="1400" dirty="0"/>
            </a:p>
          </p:txBody>
        </p:sp>
        <p:pic>
          <p:nvPicPr>
            <p:cNvPr id="27" name="Picture 26" descr="A picture containing indoor&#10;&#10;Description generated with high confidence">
              <a:extLst>
                <a:ext uri="{FF2B5EF4-FFF2-40B4-BE49-F238E27FC236}">
                  <a16:creationId xmlns:a16="http://schemas.microsoft.com/office/drawing/2014/main" id="{92804D4D-031C-4495-8205-68CF4E79FE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741"/>
            <a:stretch/>
          </p:blipFill>
          <p:spPr>
            <a:xfrm rot="16200000">
              <a:off x="4219954" y="2119687"/>
              <a:ext cx="1105327" cy="1018849"/>
            </a:xfrm>
            <a:prstGeom prst="rect">
              <a:avLst/>
            </a:prstGeom>
            <a:grpFill/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6A5D192-EDAD-641F-13BC-7C1B277AA7EC}"/>
              </a:ext>
            </a:extLst>
          </p:cNvPr>
          <p:cNvGrpSpPr/>
          <p:nvPr/>
        </p:nvGrpSpPr>
        <p:grpSpPr>
          <a:xfrm>
            <a:off x="3725846" y="1261353"/>
            <a:ext cx="1269098" cy="1686235"/>
            <a:chOff x="5282714" y="1245687"/>
            <a:chExt cx="1269098" cy="1686235"/>
          </a:xfrm>
          <a:solidFill>
            <a:schemeClr val="bg1"/>
          </a:solidFill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9758AD3-19D6-B6C6-DFA0-6D380EFCCA0B}"/>
                </a:ext>
              </a:extLst>
            </p:cNvPr>
            <p:cNvSpPr txBox="1"/>
            <p:nvPr/>
          </p:nvSpPr>
          <p:spPr>
            <a:xfrm>
              <a:off x="5282714" y="1245687"/>
              <a:ext cx="1269098" cy="61555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/>
                <a:t>Gianluca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Software, LHC-M&amp;O, ATLAS and R&amp;D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pic>
          <p:nvPicPr>
            <p:cNvPr id="59" name="Picture 58" descr="A person sitting on a rock&#10;&#10;Description automatically generated with low confidence">
              <a:extLst>
                <a:ext uri="{FF2B5EF4-FFF2-40B4-BE49-F238E27FC236}">
                  <a16:creationId xmlns:a16="http://schemas.microsoft.com/office/drawing/2014/main" id="{24BDAEBE-414E-D785-4660-31690E7CD3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611"/>
            <a:stretch/>
          </p:blipFill>
          <p:spPr>
            <a:xfrm>
              <a:off x="5282714" y="1826597"/>
              <a:ext cx="1114408" cy="1105325"/>
            </a:xfrm>
            <a:prstGeom prst="rect">
              <a:avLst/>
            </a:prstGeom>
            <a:grpFill/>
          </p:spPr>
        </p:pic>
      </p:grpSp>
      <p:pic>
        <p:nvPicPr>
          <p:cNvPr id="63" name="Picture 62">
            <a:extLst>
              <a:ext uri="{FF2B5EF4-FFF2-40B4-BE49-F238E27FC236}">
                <a16:creationId xmlns:a16="http://schemas.microsoft.com/office/drawing/2014/main" id="{876073C0-1E7E-84CC-2176-F368CBDB4C0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1329" y="2602298"/>
            <a:ext cx="1237595" cy="1938696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64CE4DF0-5BB9-E92D-26BE-263409E477C0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67" y="4553588"/>
            <a:ext cx="1227770" cy="1834911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2EB9DE01-BE74-ED40-1FE4-A009ADE41973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8987" y="2670276"/>
            <a:ext cx="1224528" cy="1869017"/>
          </a:xfrm>
          <a:prstGeom prst="rect">
            <a:avLst/>
          </a:prstGeom>
        </p:spPr>
      </p:pic>
      <p:sp>
        <p:nvSpPr>
          <p:cNvPr id="73" name="Rectangle 4">
            <a:extLst>
              <a:ext uri="{FF2B5EF4-FFF2-40B4-BE49-F238E27FC236}">
                <a16:creationId xmlns:a16="http://schemas.microsoft.com/office/drawing/2014/main" id="{99BCE779-BF06-F903-FC91-79FD43F64749}"/>
              </a:ext>
            </a:extLst>
          </p:cNvPr>
          <p:cNvSpPr txBox="1">
            <a:spLocks noChangeArrowheads="1"/>
          </p:cNvSpPr>
          <p:nvPr/>
        </p:nvSpPr>
        <p:spPr>
          <a:xfrm>
            <a:off x="2194316" y="61499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Gas Systems Team organization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53233A4B-FE38-8C65-811A-D1A615165753}"/>
              </a:ext>
            </a:extLst>
          </p:cNvPr>
          <p:cNvGrpSpPr/>
          <p:nvPr/>
        </p:nvGrpSpPr>
        <p:grpSpPr>
          <a:xfrm>
            <a:off x="1943196" y="699709"/>
            <a:ext cx="8172000" cy="37824"/>
            <a:chOff x="179512" y="582864"/>
            <a:chExt cx="8820000" cy="37824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3764860C-C694-DFB2-1DAE-10B880F56FA0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32F966F-AB6D-7874-93A2-91FBA7B8D91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68D6F96-2800-78E8-6EA8-9E03907CAF89}"/>
              </a:ext>
            </a:extLst>
          </p:cNvPr>
          <p:cNvSpPr txBox="1"/>
          <p:nvPr/>
        </p:nvSpPr>
        <p:spPr>
          <a:xfrm>
            <a:off x="9514347" y="1408710"/>
            <a:ext cx="3000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V.</a:t>
            </a:r>
            <a:endParaRPr lang="en-CH" sz="1100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BD0F160A-E7DE-BAAD-70BA-64BD1287F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5978006-FDF1-2B2A-6F5B-79427E39B748}"/>
              </a:ext>
            </a:extLst>
          </p:cNvPr>
          <p:cNvGrpSpPr/>
          <p:nvPr/>
        </p:nvGrpSpPr>
        <p:grpSpPr>
          <a:xfrm>
            <a:off x="1268632" y="4559157"/>
            <a:ext cx="1366079" cy="1829342"/>
            <a:chOff x="1268632" y="4559157"/>
            <a:chExt cx="1366079" cy="1829342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07222D4-D7AC-13C5-8C14-F2A4DA4F4526}"/>
                </a:ext>
              </a:extLst>
            </p:cNvPr>
            <p:cNvSpPr txBox="1"/>
            <p:nvPr/>
          </p:nvSpPr>
          <p:spPr>
            <a:xfrm>
              <a:off x="1268632" y="4559157"/>
              <a:ext cx="1366079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dirty="0"/>
                <a:t>Bonaventura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Maintenance </a:t>
              </a:r>
              <a:r>
                <a:rPr lang="fr-CH" sz="1000" dirty="0" err="1">
                  <a:solidFill>
                    <a:srgbClr val="FF0000"/>
                  </a:solidFill>
                </a:rPr>
                <a:t>analysis</a:t>
              </a:r>
              <a:r>
                <a:rPr lang="fr-CH" sz="1000" dirty="0">
                  <a:solidFill>
                    <a:srgbClr val="FF0000"/>
                  </a:solidFill>
                </a:rPr>
                <a:t>, 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EAM/</a:t>
              </a:r>
              <a:r>
                <a:rPr lang="fr-CH" sz="1000" dirty="0" err="1">
                  <a:solidFill>
                    <a:srgbClr val="FF0000"/>
                  </a:solidFill>
                </a:rPr>
                <a:t>Infor</a:t>
              </a:r>
              <a:r>
                <a:rPr lang="fr-CH" sz="1000" dirty="0">
                  <a:solidFill>
                    <a:srgbClr val="FF0000"/>
                  </a:solidFill>
                </a:rPr>
                <a:t> and </a:t>
              </a:r>
              <a:r>
                <a:rPr lang="fr-CH" sz="1000" dirty="0" err="1">
                  <a:solidFill>
                    <a:srgbClr val="FF0000"/>
                  </a:solidFill>
                </a:rPr>
                <a:t>Pumps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3B5433C-1A6C-2248-06D6-2B51ABDEF1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rcRect t="23889" b="18395"/>
            <a:stretch/>
          </p:blipFill>
          <p:spPr>
            <a:xfrm>
              <a:off x="1337787" y="5128741"/>
              <a:ext cx="1227769" cy="12597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955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F9943-82BC-E105-7823-F1F7FABF7D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BC691AED-4DAF-6478-9246-B3F750989D94}"/>
              </a:ext>
            </a:extLst>
          </p:cNvPr>
          <p:cNvGrpSpPr/>
          <p:nvPr/>
        </p:nvGrpSpPr>
        <p:grpSpPr>
          <a:xfrm>
            <a:off x="242568" y="431603"/>
            <a:ext cx="996069" cy="1779046"/>
            <a:chOff x="989073" y="663822"/>
            <a:chExt cx="996069" cy="1779046"/>
          </a:xfrm>
          <a:solidFill>
            <a:schemeClr val="bg1"/>
          </a:solidFill>
        </p:grpSpPr>
        <p:pic>
          <p:nvPicPr>
            <p:cNvPr id="6" name="Picture 5" descr="A picture containing person, man, indoor, wall&#10;&#10;Description generated with very high confidence">
              <a:extLst>
                <a:ext uri="{FF2B5EF4-FFF2-40B4-BE49-F238E27FC236}">
                  <a16:creationId xmlns:a16="http://schemas.microsoft.com/office/drawing/2014/main" id="{615A8DAC-4918-2673-16D7-072477FBD7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9073" y="1114776"/>
              <a:ext cx="996069" cy="1328092"/>
            </a:xfrm>
            <a:prstGeom prst="rect">
              <a:avLst/>
            </a:prstGeom>
            <a:grpFill/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19ED055-8A85-4CC8-29F0-C43796BA4609}"/>
                </a:ext>
              </a:extLst>
            </p:cNvPr>
            <p:cNvSpPr txBox="1"/>
            <p:nvPr/>
          </p:nvSpPr>
          <p:spPr>
            <a:xfrm>
              <a:off x="1029163" y="663822"/>
              <a:ext cx="914033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dirty="0"/>
                <a:t>Roberto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Project leader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CAECD4E-67E8-3ABE-C9F7-51146A893B5A}"/>
              </a:ext>
            </a:extLst>
          </p:cNvPr>
          <p:cNvGrpSpPr/>
          <p:nvPr/>
        </p:nvGrpSpPr>
        <p:grpSpPr>
          <a:xfrm>
            <a:off x="10783827" y="2582686"/>
            <a:ext cx="1197764" cy="1851303"/>
            <a:chOff x="-15976" y="2514437"/>
            <a:chExt cx="1197764" cy="1851303"/>
          </a:xfrm>
          <a:solidFill>
            <a:schemeClr val="bg1"/>
          </a:solidFill>
        </p:grpSpPr>
        <p:pic>
          <p:nvPicPr>
            <p:cNvPr id="9" name="Picture 8" descr="A picture containing indoor&#10;&#10;Description generated with high confidence">
              <a:extLst>
                <a:ext uri="{FF2B5EF4-FFF2-40B4-BE49-F238E27FC236}">
                  <a16:creationId xmlns:a16="http://schemas.microsoft.com/office/drawing/2014/main" id="{7C6FE613-9056-E50E-11E2-BB8D5B8E7F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-118469" y="3095835"/>
              <a:ext cx="1419855" cy="1119955"/>
            </a:xfrm>
            <a:prstGeom prst="rect">
              <a:avLst/>
            </a:prstGeom>
            <a:grpFill/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A5FFDB1-716D-8DD9-18CF-EC8E92D70096}"/>
                </a:ext>
              </a:extLst>
            </p:cNvPr>
            <p:cNvSpPr txBox="1"/>
            <p:nvPr/>
          </p:nvSpPr>
          <p:spPr>
            <a:xfrm>
              <a:off x="-15976" y="2514437"/>
              <a:ext cx="1197764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dirty="0"/>
                <a:t>Beatrice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R&amp;D and LHC-M&amp;O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4" name="Slide Number Placeholder 17">
            <a:extLst>
              <a:ext uri="{FF2B5EF4-FFF2-40B4-BE49-F238E27FC236}">
                <a16:creationId xmlns:a16="http://schemas.microsoft.com/office/drawing/2014/main" id="{F6693FA0-3BD6-8224-F13E-C78D7232B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5228" y="6427912"/>
            <a:ext cx="2133600" cy="365125"/>
          </a:xfrm>
        </p:spPr>
        <p:txBody>
          <a:bodyPr/>
          <a:lstStyle/>
          <a:p>
            <a:fld id="{36CBDEBB-A696-481F-BA87-4295073E003E}" type="slidenum">
              <a:rPr lang="en-GB" smtClean="0"/>
              <a:t>5</a:t>
            </a:fld>
            <a:endParaRPr lang="en-GB"/>
          </a:p>
        </p:txBody>
      </p:sp>
      <p:sp>
        <p:nvSpPr>
          <p:cNvPr id="37" name="Date Placeholder 36">
            <a:extLst>
              <a:ext uri="{FF2B5EF4-FFF2-40B4-BE49-F238E27FC236}">
                <a16:creationId xmlns:a16="http://schemas.microsoft.com/office/drawing/2014/main" id="{7B73D4A2-7854-CE47-44F6-0716E76D9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905EE4-D038-E962-C568-C8E4256D16D9}"/>
              </a:ext>
            </a:extLst>
          </p:cNvPr>
          <p:cNvSpPr txBox="1"/>
          <p:nvPr/>
        </p:nvSpPr>
        <p:spPr>
          <a:xfrm>
            <a:off x="220344" y="2291128"/>
            <a:ext cx="219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 err="1"/>
              <a:t>Fellow</a:t>
            </a:r>
            <a:r>
              <a:rPr lang="fr-CH" sz="1400" dirty="0"/>
              <a:t>, </a:t>
            </a:r>
            <a:r>
              <a:rPr lang="fr-CH" sz="1400" dirty="0" err="1"/>
              <a:t>Doct</a:t>
            </a:r>
            <a:r>
              <a:rPr lang="fr-CH" sz="1400" dirty="0"/>
              <a:t>, Tech, </a:t>
            </a:r>
            <a:r>
              <a:rPr lang="fr-CH" sz="1400" dirty="0" err="1"/>
              <a:t>Trainee</a:t>
            </a:r>
            <a:r>
              <a:rPr lang="fr-CH" sz="1400" dirty="0"/>
              <a:t> 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E4BF259-C10F-E414-4BE0-934009858CC7}"/>
              </a:ext>
            </a:extLst>
          </p:cNvPr>
          <p:cNvGrpSpPr/>
          <p:nvPr/>
        </p:nvGrpSpPr>
        <p:grpSpPr>
          <a:xfrm>
            <a:off x="10675477" y="774212"/>
            <a:ext cx="1423788" cy="1686235"/>
            <a:chOff x="5128024" y="1245687"/>
            <a:chExt cx="1423788" cy="1686235"/>
          </a:xfrm>
          <a:solidFill>
            <a:schemeClr val="bg1"/>
          </a:solidFill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AA604E5-6493-91D5-C1E6-68873F51C850}"/>
                </a:ext>
              </a:extLst>
            </p:cNvPr>
            <p:cNvSpPr txBox="1"/>
            <p:nvPr/>
          </p:nvSpPr>
          <p:spPr>
            <a:xfrm>
              <a:off x="5128024" y="1245687"/>
              <a:ext cx="1423788" cy="61555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/>
                <a:t>Gianluca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Software, LHC-M&amp;O, ATLAS and R&amp;D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pic>
          <p:nvPicPr>
            <p:cNvPr id="48" name="Picture 47" descr="A person sitting on a rock&#10;&#10;Description automatically generated with low confidence">
              <a:extLst>
                <a:ext uri="{FF2B5EF4-FFF2-40B4-BE49-F238E27FC236}">
                  <a16:creationId xmlns:a16="http://schemas.microsoft.com/office/drawing/2014/main" id="{6C19219C-82CB-9377-8951-089BB3AB8E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611"/>
            <a:stretch/>
          </p:blipFill>
          <p:spPr>
            <a:xfrm>
              <a:off x="5282714" y="1826597"/>
              <a:ext cx="1114408" cy="1105325"/>
            </a:xfrm>
            <a:prstGeom prst="rect">
              <a:avLst/>
            </a:prstGeom>
            <a:grpFill/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D9D96FEF-B2E6-5B3A-3D88-4FBBE7C2884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1627" y="1883502"/>
            <a:ext cx="3695671" cy="2084986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5B7B1166-D476-89F4-8DF1-BD4E39E1A1A5}"/>
              </a:ext>
            </a:extLst>
          </p:cNvPr>
          <p:cNvGrpSpPr/>
          <p:nvPr/>
        </p:nvGrpSpPr>
        <p:grpSpPr>
          <a:xfrm>
            <a:off x="7532798" y="3512773"/>
            <a:ext cx="1371246" cy="1928066"/>
            <a:chOff x="7351473" y="3593775"/>
            <a:chExt cx="1371246" cy="1928066"/>
          </a:xfrm>
          <a:solidFill>
            <a:schemeClr val="bg1"/>
          </a:solidFill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BDA680F-C6F2-12FF-EB16-61194F1207A7}"/>
                </a:ext>
              </a:extLst>
            </p:cNvPr>
            <p:cNvSpPr txBox="1"/>
            <p:nvPr/>
          </p:nvSpPr>
          <p:spPr>
            <a:xfrm>
              <a:off x="7351473" y="3593775"/>
              <a:ext cx="1347382" cy="76944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/>
                <a:t>Andrea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CMS and 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workshop</a:t>
              </a:r>
            </a:p>
            <a:p>
              <a:pPr algn="ctr"/>
              <a:endParaRPr lang="en-GB" sz="1000" dirty="0">
                <a:solidFill>
                  <a:srgbClr val="FF0000"/>
                </a:solidFill>
              </a:endParaRPr>
            </a:p>
          </p:txBody>
        </p:sp>
        <p:pic>
          <p:nvPicPr>
            <p:cNvPr id="22" name="Picture 21" descr="A person standing in a room&#10;&#10;Description generated with high confidence">
              <a:extLst>
                <a:ext uri="{FF2B5EF4-FFF2-40B4-BE49-F238E27FC236}">
                  <a16:creationId xmlns:a16="http://schemas.microsoft.com/office/drawing/2014/main" id="{C312C8A3-0BFF-EF9B-C3C7-7513AF3DFB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75165" y="4201976"/>
              <a:ext cx="1347554" cy="1319865"/>
            </a:xfrm>
            <a:prstGeom prst="rect">
              <a:avLst/>
            </a:prstGeom>
            <a:grpFill/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B5A4F0B-0783-2C9E-EEB2-D5042DE553C5}"/>
              </a:ext>
            </a:extLst>
          </p:cNvPr>
          <p:cNvGrpSpPr/>
          <p:nvPr/>
        </p:nvGrpSpPr>
        <p:grpSpPr>
          <a:xfrm>
            <a:off x="2662565" y="1215168"/>
            <a:ext cx="1000285" cy="1782879"/>
            <a:chOff x="5956206" y="4803815"/>
            <a:chExt cx="1000285" cy="1782879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0BDE4D9-E061-3156-6FC8-2D1F4C0970F1}"/>
                </a:ext>
              </a:extLst>
            </p:cNvPr>
            <p:cNvSpPr txBox="1"/>
            <p:nvPr/>
          </p:nvSpPr>
          <p:spPr>
            <a:xfrm>
              <a:off x="5956206" y="4803815"/>
              <a:ext cx="1000285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/>
                <a:t>Mattia B.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ATLAS, CLOUD and R&amp;D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pic>
          <p:nvPicPr>
            <p:cNvPr id="43" name="Picture 42" descr="A person standing in a room&#10;&#10;Description automatically generated with medium confidence">
              <a:extLst>
                <a:ext uri="{FF2B5EF4-FFF2-40B4-BE49-F238E27FC236}">
                  <a16:creationId xmlns:a16="http://schemas.microsoft.com/office/drawing/2014/main" id="{98C35242-499F-158F-843D-303E086913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38" t="33507" r="36212" b="39565"/>
            <a:stretch/>
          </p:blipFill>
          <p:spPr>
            <a:xfrm>
              <a:off x="5956206" y="5381944"/>
              <a:ext cx="1000285" cy="120475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F65A839-DEE7-512D-CE78-F482B2C4EB01}"/>
              </a:ext>
            </a:extLst>
          </p:cNvPr>
          <p:cNvGrpSpPr/>
          <p:nvPr/>
        </p:nvGrpSpPr>
        <p:grpSpPr>
          <a:xfrm>
            <a:off x="2915408" y="3645529"/>
            <a:ext cx="2464429" cy="2163359"/>
            <a:chOff x="2648979" y="4242031"/>
            <a:chExt cx="2464429" cy="216335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18E6B46-DB88-1BC7-EF64-EEE72C3190FD}"/>
                </a:ext>
              </a:extLst>
            </p:cNvPr>
            <p:cNvGrpSpPr/>
            <p:nvPr/>
          </p:nvGrpSpPr>
          <p:grpSpPr>
            <a:xfrm>
              <a:off x="2648979" y="4242031"/>
              <a:ext cx="1357314" cy="1985774"/>
              <a:chOff x="2528667" y="3606452"/>
              <a:chExt cx="1357314" cy="1985774"/>
            </a:xfrm>
            <a:solidFill>
              <a:schemeClr val="bg1"/>
            </a:solidFill>
          </p:grpSpPr>
          <p:pic>
            <p:nvPicPr>
              <p:cNvPr id="8" name="Picture 7" descr="A person standing in a kitchen&#10;&#10;Description generated with high confidence">
                <a:extLst>
                  <a:ext uri="{FF2B5EF4-FFF2-40B4-BE49-F238E27FC236}">
                    <a16:creationId xmlns:a16="http://schemas.microsoft.com/office/drawing/2014/main" id="{3E438323-A2A9-4AEE-29FF-184F2171159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678934" y="4161380"/>
                <a:ext cx="1077781" cy="1430846"/>
              </a:xfrm>
              <a:prstGeom prst="rect">
                <a:avLst/>
              </a:prstGeom>
              <a:grpFill/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F35F25C-626B-6FEA-5D78-3DC8333BE4FE}"/>
                  </a:ext>
                </a:extLst>
              </p:cNvPr>
              <p:cNvSpPr txBox="1"/>
              <p:nvPr/>
            </p:nvSpPr>
            <p:spPr>
              <a:xfrm>
                <a:off x="2528667" y="3606452"/>
                <a:ext cx="1357314" cy="615553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400" dirty="0"/>
                  <a:t>Patrick</a:t>
                </a:r>
              </a:p>
              <a:p>
                <a:pPr algn="ctr"/>
                <a:r>
                  <a:rPr lang="fr-CH" sz="1000" dirty="0">
                    <a:solidFill>
                      <a:srgbClr val="FF0000"/>
                    </a:solidFill>
                  </a:rPr>
                  <a:t>LHCb and </a:t>
                </a:r>
                <a:r>
                  <a:rPr lang="fr-CH" sz="1000" dirty="0" err="1">
                    <a:solidFill>
                      <a:srgbClr val="FF0000"/>
                    </a:solidFill>
                  </a:rPr>
                  <a:t>electrical</a:t>
                </a:r>
                <a:endParaRPr lang="fr-CH" sz="1000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fr-CH" sz="1000" dirty="0" err="1">
                    <a:solidFill>
                      <a:srgbClr val="FF0000"/>
                    </a:solidFill>
                  </a:rPr>
                  <a:t>Spare</a:t>
                </a:r>
                <a:r>
                  <a:rPr lang="fr-CH" sz="1000" dirty="0">
                    <a:solidFill>
                      <a:srgbClr val="FF0000"/>
                    </a:solidFill>
                  </a:rPr>
                  <a:t> parts (</a:t>
                </a:r>
                <a:r>
                  <a:rPr lang="fr-CH" sz="1000" dirty="0" err="1">
                    <a:solidFill>
                      <a:srgbClr val="FF0000"/>
                    </a:solidFill>
                  </a:rPr>
                  <a:t>electrical</a:t>
                </a:r>
                <a:r>
                  <a:rPr lang="fr-CH" sz="1000" dirty="0">
                    <a:solidFill>
                      <a:srgbClr val="FF0000"/>
                    </a:solidFill>
                  </a:rPr>
                  <a:t>)</a:t>
                </a:r>
                <a:endParaRPr lang="en-GB" sz="1000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A808164-17CD-1D7B-45CF-8E353F8D4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676"/>
            <a:stretch/>
          </p:blipFill>
          <p:spPr>
            <a:xfrm>
              <a:off x="3966947" y="4696576"/>
              <a:ext cx="1146461" cy="1708814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EFE3EB6-99BA-F664-D8B5-46E6E12F7E54}"/>
              </a:ext>
            </a:extLst>
          </p:cNvPr>
          <p:cNvGrpSpPr/>
          <p:nvPr/>
        </p:nvGrpSpPr>
        <p:grpSpPr>
          <a:xfrm>
            <a:off x="7482153" y="963595"/>
            <a:ext cx="2508740" cy="2403825"/>
            <a:chOff x="7195036" y="1649855"/>
            <a:chExt cx="2508740" cy="2403825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8E5E24A-9C31-A927-B0C8-A99182D8E891}"/>
                </a:ext>
              </a:extLst>
            </p:cNvPr>
            <p:cNvGrpSpPr/>
            <p:nvPr/>
          </p:nvGrpSpPr>
          <p:grpSpPr>
            <a:xfrm>
              <a:off x="7195036" y="1649855"/>
              <a:ext cx="1210751" cy="1717768"/>
              <a:chOff x="7147661" y="1318383"/>
              <a:chExt cx="1210751" cy="1717768"/>
            </a:xfrm>
            <a:solidFill>
              <a:schemeClr val="bg1"/>
            </a:solidFill>
          </p:grpSpPr>
          <p:pic>
            <p:nvPicPr>
              <p:cNvPr id="10" name="Picture 9" descr="A person looking at the camera&#10;&#10;Description generated with high confidence">
                <a:extLst>
                  <a:ext uri="{FF2B5EF4-FFF2-40B4-BE49-F238E27FC236}">
                    <a16:creationId xmlns:a16="http://schemas.microsoft.com/office/drawing/2014/main" id="{8D2F1DB8-3E20-1CEF-0AB9-28ACB887373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-1"/>
              <a:stretch/>
            </p:blipFill>
            <p:spPr>
              <a:xfrm rot="10800000">
                <a:off x="7172433" y="1748511"/>
                <a:ext cx="1185979" cy="1287640"/>
              </a:xfrm>
              <a:prstGeom prst="rect">
                <a:avLst/>
              </a:prstGeom>
              <a:grpFill/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DE26648-9910-DDFE-43B1-3E9B5BF6ACB0}"/>
                  </a:ext>
                </a:extLst>
              </p:cNvPr>
              <p:cNvSpPr txBox="1"/>
              <p:nvPr/>
            </p:nvSpPr>
            <p:spPr>
              <a:xfrm>
                <a:off x="7147661" y="1318383"/>
                <a:ext cx="1207382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1400" dirty="0"/>
                  <a:t>Louis-Philippe</a:t>
                </a:r>
              </a:p>
              <a:p>
                <a:pPr algn="ctr"/>
                <a:r>
                  <a:rPr lang="fr-CH" sz="1000" dirty="0">
                    <a:solidFill>
                      <a:srgbClr val="FF0000"/>
                    </a:solidFill>
                  </a:rPr>
                  <a:t>ALICE, CLOUD</a:t>
                </a:r>
                <a:endParaRPr lang="en-GB" sz="1000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2A514EE1-5486-8686-22FB-03482F1675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74578" y="2114983"/>
              <a:ext cx="1229198" cy="1938697"/>
            </a:xfrm>
            <a:prstGeom prst="rect">
              <a:avLst/>
            </a:prstGeom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3E24F07-9748-5311-D690-DB4C3980EFEC}"/>
              </a:ext>
            </a:extLst>
          </p:cNvPr>
          <p:cNvGrpSpPr/>
          <p:nvPr/>
        </p:nvGrpSpPr>
        <p:grpSpPr>
          <a:xfrm>
            <a:off x="3725846" y="1261353"/>
            <a:ext cx="1269098" cy="1686235"/>
            <a:chOff x="5282714" y="1245687"/>
            <a:chExt cx="1269098" cy="1686235"/>
          </a:xfrm>
          <a:solidFill>
            <a:schemeClr val="bg1"/>
          </a:solidFill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3344DD7-44E8-3453-25B2-6AE7EB9E3FED}"/>
                </a:ext>
              </a:extLst>
            </p:cNvPr>
            <p:cNvSpPr txBox="1"/>
            <p:nvPr/>
          </p:nvSpPr>
          <p:spPr>
            <a:xfrm>
              <a:off x="5282714" y="1245687"/>
              <a:ext cx="1269098" cy="61555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/>
                <a:t>Gianluca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Software, LHC-M&amp;O, ATLAS and R&amp;D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pic>
          <p:nvPicPr>
            <p:cNvPr id="59" name="Picture 58" descr="A person sitting on a rock&#10;&#10;Description automatically generated with low confidence">
              <a:extLst>
                <a:ext uri="{FF2B5EF4-FFF2-40B4-BE49-F238E27FC236}">
                  <a16:creationId xmlns:a16="http://schemas.microsoft.com/office/drawing/2014/main" id="{CD2AFD45-C376-944E-459B-EC5BAE60B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611"/>
            <a:stretch/>
          </p:blipFill>
          <p:spPr>
            <a:xfrm>
              <a:off x="5282714" y="1826597"/>
              <a:ext cx="1114408" cy="1105325"/>
            </a:xfrm>
            <a:prstGeom prst="rect">
              <a:avLst/>
            </a:prstGeom>
            <a:grpFill/>
          </p:spPr>
        </p:pic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C33A4362-71DB-3D4A-8D7B-0F669DA7BCEC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67" y="4553588"/>
            <a:ext cx="1227770" cy="1834911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B6B6CC82-2C6C-9F52-4276-E8C30049892F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8987" y="2670276"/>
            <a:ext cx="1224528" cy="1869017"/>
          </a:xfrm>
          <a:prstGeom prst="rect">
            <a:avLst/>
          </a:prstGeom>
        </p:spPr>
      </p:pic>
      <p:sp>
        <p:nvSpPr>
          <p:cNvPr id="73" name="Rectangle 4">
            <a:extLst>
              <a:ext uri="{FF2B5EF4-FFF2-40B4-BE49-F238E27FC236}">
                <a16:creationId xmlns:a16="http://schemas.microsoft.com/office/drawing/2014/main" id="{092E3245-FAFC-1C18-877B-CCF0215303B4}"/>
              </a:ext>
            </a:extLst>
          </p:cNvPr>
          <p:cNvSpPr txBox="1">
            <a:spLocks noChangeArrowheads="1"/>
          </p:cNvSpPr>
          <p:nvPr/>
        </p:nvSpPr>
        <p:spPr>
          <a:xfrm>
            <a:off x="2194316" y="61499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Gas Systems Team organization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4BC4F768-434A-5A20-8B74-031749447C9F}"/>
              </a:ext>
            </a:extLst>
          </p:cNvPr>
          <p:cNvGrpSpPr/>
          <p:nvPr/>
        </p:nvGrpSpPr>
        <p:grpSpPr>
          <a:xfrm>
            <a:off x="1943196" y="699709"/>
            <a:ext cx="8172000" cy="37824"/>
            <a:chOff x="179512" y="582864"/>
            <a:chExt cx="8820000" cy="37824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ACBB6A-1ED1-5262-F53E-B95316235F52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5FEE6EBC-FA07-677D-F76F-F54BFD4470F8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13DA3E9-3D1A-7701-BC9B-A64D976EA88C}"/>
              </a:ext>
            </a:extLst>
          </p:cNvPr>
          <p:cNvSpPr txBox="1"/>
          <p:nvPr/>
        </p:nvSpPr>
        <p:spPr>
          <a:xfrm>
            <a:off x="9514347" y="1408710"/>
            <a:ext cx="3000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V.</a:t>
            </a:r>
            <a:endParaRPr lang="en-CH" sz="1100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CEE0A32C-CE0E-6406-B16D-AFECC7038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F6CD258-0C75-26FE-419E-7D2A12B00466}"/>
              </a:ext>
            </a:extLst>
          </p:cNvPr>
          <p:cNvGrpSpPr/>
          <p:nvPr/>
        </p:nvGrpSpPr>
        <p:grpSpPr>
          <a:xfrm>
            <a:off x="1268632" y="4559157"/>
            <a:ext cx="1366079" cy="1829342"/>
            <a:chOff x="1268632" y="4559157"/>
            <a:chExt cx="1366079" cy="1829342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3471B0E-7D2E-B251-F3E6-ADD40F8023E8}"/>
                </a:ext>
              </a:extLst>
            </p:cNvPr>
            <p:cNvSpPr txBox="1"/>
            <p:nvPr/>
          </p:nvSpPr>
          <p:spPr>
            <a:xfrm>
              <a:off x="1268632" y="4559157"/>
              <a:ext cx="1366079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dirty="0"/>
                <a:t>Bonaventura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Maintenance </a:t>
              </a:r>
              <a:r>
                <a:rPr lang="fr-CH" sz="1000" dirty="0" err="1">
                  <a:solidFill>
                    <a:srgbClr val="FF0000"/>
                  </a:solidFill>
                </a:rPr>
                <a:t>analysis</a:t>
              </a:r>
              <a:r>
                <a:rPr lang="fr-CH" sz="1000" dirty="0">
                  <a:solidFill>
                    <a:srgbClr val="FF0000"/>
                  </a:solidFill>
                </a:rPr>
                <a:t>, 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EAM/</a:t>
              </a:r>
              <a:r>
                <a:rPr lang="fr-CH" sz="1000" dirty="0" err="1">
                  <a:solidFill>
                    <a:srgbClr val="FF0000"/>
                  </a:solidFill>
                </a:rPr>
                <a:t>Infor</a:t>
              </a:r>
              <a:r>
                <a:rPr lang="fr-CH" sz="1000" dirty="0">
                  <a:solidFill>
                    <a:srgbClr val="FF0000"/>
                  </a:solidFill>
                </a:rPr>
                <a:t> and </a:t>
              </a:r>
              <a:r>
                <a:rPr lang="fr-CH" sz="1000" dirty="0" err="1">
                  <a:solidFill>
                    <a:srgbClr val="FF0000"/>
                  </a:solidFill>
                </a:rPr>
                <a:t>Pumps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44D805E-6D27-3989-DE0C-B0C380BE0A5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rcRect t="23889" b="18395"/>
            <a:stretch/>
          </p:blipFill>
          <p:spPr>
            <a:xfrm>
              <a:off x="1337787" y="5128741"/>
              <a:ext cx="1227769" cy="1259758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A029A87-C824-8127-B78C-8FA402571E95}"/>
              </a:ext>
            </a:extLst>
          </p:cNvPr>
          <p:cNvGrpSpPr/>
          <p:nvPr/>
        </p:nvGrpSpPr>
        <p:grpSpPr>
          <a:xfrm>
            <a:off x="31329" y="2555254"/>
            <a:ext cx="1237595" cy="1985739"/>
            <a:chOff x="31329" y="2555254"/>
            <a:chExt cx="1237595" cy="198573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DF91704-D819-9248-18DE-895FB5138C2D}"/>
                </a:ext>
              </a:extLst>
            </p:cNvPr>
            <p:cNvSpPr txBox="1"/>
            <p:nvPr/>
          </p:nvSpPr>
          <p:spPr>
            <a:xfrm>
              <a:off x="31329" y="2555254"/>
              <a:ext cx="1208601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dirty="0"/>
                <a:t>Maria Cristina</a:t>
              </a:r>
            </a:p>
            <a:p>
              <a:pPr algn="ctr"/>
              <a:r>
                <a:rPr lang="fr-CH" sz="1000" dirty="0" err="1">
                  <a:solidFill>
                    <a:srgbClr val="FF0000"/>
                  </a:solidFill>
                </a:rPr>
                <a:t>gas</a:t>
              </a:r>
              <a:r>
                <a:rPr lang="fr-CH" sz="1000" dirty="0">
                  <a:solidFill>
                    <a:srgbClr val="FF0000"/>
                  </a:solidFill>
                </a:rPr>
                <a:t> </a:t>
              </a:r>
              <a:r>
                <a:rPr lang="fr-CH" sz="1000" dirty="0" err="1">
                  <a:solidFill>
                    <a:srgbClr val="FF0000"/>
                  </a:solidFill>
                </a:rPr>
                <a:t>analysis</a:t>
              </a:r>
              <a:r>
                <a:rPr lang="fr-CH" sz="1000" dirty="0">
                  <a:solidFill>
                    <a:srgbClr val="FF0000"/>
                  </a:solidFill>
                </a:rPr>
                <a:t>, 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and CMS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DE2F1E11-4BEB-AF62-7993-0D8616532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 t="26195"/>
            <a:stretch/>
          </p:blipFill>
          <p:spPr>
            <a:xfrm>
              <a:off x="31329" y="3110146"/>
              <a:ext cx="1237595" cy="1430847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E13CF89-A1CC-832B-E1CC-7E444F5B6A5A}"/>
              </a:ext>
            </a:extLst>
          </p:cNvPr>
          <p:cNvGrpSpPr/>
          <p:nvPr/>
        </p:nvGrpSpPr>
        <p:grpSpPr>
          <a:xfrm>
            <a:off x="8927908" y="3634541"/>
            <a:ext cx="1237595" cy="1985739"/>
            <a:chOff x="31329" y="2555254"/>
            <a:chExt cx="1237595" cy="1985739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7209C2-D813-4994-5298-CF5919218CC1}"/>
                </a:ext>
              </a:extLst>
            </p:cNvPr>
            <p:cNvSpPr txBox="1"/>
            <p:nvPr/>
          </p:nvSpPr>
          <p:spPr>
            <a:xfrm>
              <a:off x="31329" y="2555254"/>
              <a:ext cx="1208601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dirty="0"/>
                <a:t>Maria Cristina</a:t>
              </a:r>
            </a:p>
            <a:p>
              <a:pPr algn="ctr"/>
              <a:r>
                <a:rPr lang="fr-CH" sz="1000" dirty="0" err="1">
                  <a:solidFill>
                    <a:srgbClr val="FF0000"/>
                  </a:solidFill>
                </a:rPr>
                <a:t>gas</a:t>
              </a:r>
              <a:r>
                <a:rPr lang="fr-CH" sz="1000" dirty="0">
                  <a:solidFill>
                    <a:srgbClr val="FF0000"/>
                  </a:solidFill>
                </a:rPr>
                <a:t> </a:t>
              </a:r>
              <a:r>
                <a:rPr lang="fr-CH" sz="1000" dirty="0" err="1">
                  <a:solidFill>
                    <a:srgbClr val="FF0000"/>
                  </a:solidFill>
                </a:rPr>
                <a:t>analysis</a:t>
              </a:r>
              <a:r>
                <a:rPr lang="fr-CH" sz="1000" dirty="0">
                  <a:solidFill>
                    <a:srgbClr val="FF0000"/>
                  </a:solidFill>
                </a:rPr>
                <a:t> </a:t>
              </a:r>
            </a:p>
            <a:p>
              <a:pPr algn="ctr"/>
              <a:r>
                <a:rPr lang="fr-CH" sz="1000" dirty="0">
                  <a:solidFill>
                    <a:srgbClr val="FF0000"/>
                  </a:solidFill>
                </a:rPr>
                <a:t>and CMS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25B6D7B2-B819-EF65-3730-2E459E65CF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 t="26195"/>
            <a:stretch/>
          </p:blipFill>
          <p:spPr>
            <a:xfrm>
              <a:off x="31329" y="3110146"/>
              <a:ext cx="1237595" cy="14308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6699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20E2B49E-F73C-47D4-820E-99E67AFE9D9A}"/>
              </a:ext>
            </a:extLst>
          </p:cNvPr>
          <p:cNvSpPr txBox="1">
            <a:spLocks noChangeArrowheads="1"/>
          </p:cNvSpPr>
          <p:nvPr/>
        </p:nvSpPr>
        <p:spPr>
          <a:xfrm>
            <a:off x="2194316" y="61499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Detector contact persons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A78C071-2499-41D4-8BFA-2C0617289AF1}"/>
              </a:ext>
            </a:extLst>
          </p:cNvPr>
          <p:cNvGrpSpPr/>
          <p:nvPr/>
        </p:nvGrpSpPr>
        <p:grpSpPr>
          <a:xfrm>
            <a:off x="1943196" y="699709"/>
            <a:ext cx="8172000" cy="37824"/>
            <a:chOff x="179512" y="582864"/>
            <a:chExt cx="8820000" cy="37824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138B33E-CAFA-4FC1-B52F-E415E0415C1B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90343E6-8722-47A5-BC64-30B4AC139426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035AEAB-F474-4CEE-AA01-DCF7EDC4378A}"/>
              </a:ext>
            </a:extLst>
          </p:cNvPr>
          <p:cNvSpPr txBox="1"/>
          <p:nvPr/>
        </p:nvSpPr>
        <p:spPr>
          <a:xfrm>
            <a:off x="95250" y="775357"/>
            <a:ext cx="1847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8D37522-2397-4E34-83FB-E2DB6BEC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B8E54FA0-0F5E-4288-9153-279457314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C6E7A6F-B50B-4D7D-B2FC-B0CF0580D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6</a:t>
            </a:fld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7F575D-64E0-D682-A02A-60822625D9D7}"/>
              </a:ext>
            </a:extLst>
          </p:cNvPr>
          <p:cNvSpPr txBox="1"/>
          <p:nvPr/>
        </p:nvSpPr>
        <p:spPr>
          <a:xfrm>
            <a:off x="187615" y="924574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0" u="sng" dirty="0">
                <a:solidFill>
                  <a:srgbClr val="0000FF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Verdana" panose="020B0604030504040204" pitchFamily="34" charset="0"/>
                <a:hlinkClick r:id="rId2"/>
              </a:rPr>
              <a:t>M&amp;O Workpackage Run3 (EDMS 2779718)</a:t>
            </a:r>
            <a:endParaRPr lang="en-CH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CEE9F9B-2E93-935D-DDD6-032A15DC3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10" y="1386925"/>
            <a:ext cx="6049490" cy="388580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77D8F11-0023-970A-6192-2C2CE1E699DF}"/>
              </a:ext>
            </a:extLst>
          </p:cNvPr>
          <p:cNvSpPr txBox="1"/>
          <p:nvPr/>
        </p:nvSpPr>
        <p:spPr>
          <a:xfrm>
            <a:off x="6282177" y="1063760"/>
            <a:ext cx="60968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Knowledge base for Gas Systems Home - Knowledge base for Gas Systems - Global Site</a:t>
            </a:r>
            <a:endParaRPr lang="en-CH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60B261D-2867-8990-2E4C-DC7F9EDFD0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0351" y="1752206"/>
            <a:ext cx="6033494" cy="440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994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42B897-0A35-B5B8-1253-0BCC63444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E8C2E1-1702-1CDE-D162-A43185E514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645" y="1421003"/>
            <a:ext cx="8767324" cy="4935347"/>
          </a:xfrm>
          <a:prstGeom prst="rect">
            <a:avLst/>
          </a:prstGeom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F035CB19-DD49-A429-2373-D899EB917CDA}"/>
              </a:ext>
            </a:extLst>
          </p:cNvPr>
          <p:cNvSpPr txBox="1">
            <a:spLocks noChangeArrowheads="1"/>
          </p:cNvSpPr>
          <p:nvPr/>
        </p:nvSpPr>
        <p:spPr>
          <a:xfrm>
            <a:off x="2194316" y="61499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Detector contact persons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3BAD92F-BBE8-CAD1-4E9E-7FB1F9D9A387}"/>
              </a:ext>
            </a:extLst>
          </p:cNvPr>
          <p:cNvGrpSpPr/>
          <p:nvPr/>
        </p:nvGrpSpPr>
        <p:grpSpPr>
          <a:xfrm>
            <a:off x="1943196" y="699709"/>
            <a:ext cx="8172000" cy="37824"/>
            <a:chOff x="179512" y="582864"/>
            <a:chExt cx="8820000" cy="37824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2A43C47-0010-1AA7-6152-0973C5C2551D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1C01BFC-C3E0-FC79-5FA2-B60F2495E4DD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5E01762-CC98-8241-B1ED-B5C99ADF7988}"/>
              </a:ext>
            </a:extLst>
          </p:cNvPr>
          <p:cNvSpPr txBox="1"/>
          <p:nvPr/>
        </p:nvSpPr>
        <p:spPr>
          <a:xfrm>
            <a:off x="95250" y="775357"/>
            <a:ext cx="102001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Egroup</a:t>
            </a:r>
            <a:r>
              <a:rPr lang="fr-CH" dirty="0"/>
              <a:t> for communications </a:t>
            </a:r>
            <a:r>
              <a:rPr lang="fr-CH" dirty="0" err="1"/>
              <a:t>between</a:t>
            </a:r>
            <a:r>
              <a:rPr lang="fr-CH" dirty="0"/>
              <a:t> </a:t>
            </a:r>
            <a:r>
              <a:rPr lang="fr-CH" dirty="0" err="1"/>
              <a:t>gas</a:t>
            </a:r>
            <a:r>
              <a:rPr lang="fr-CH" dirty="0"/>
              <a:t> team and </a:t>
            </a:r>
            <a:r>
              <a:rPr lang="fr-CH" dirty="0" err="1"/>
              <a:t>experiments</a:t>
            </a:r>
            <a:r>
              <a:rPr lang="fr-CH" dirty="0"/>
              <a:t>.</a:t>
            </a:r>
          </a:p>
          <a:p>
            <a:r>
              <a:rPr lang="fr-CH" dirty="0"/>
              <a:t>Free </a:t>
            </a:r>
            <a:r>
              <a:rPr lang="fr-CH" dirty="0" err="1"/>
              <a:t>subscription</a:t>
            </a:r>
            <a:r>
              <a:rPr lang="fr-CH" dirty="0"/>
              <a:t> and </a:t>
            </a:r>
            <a:r>
              <a:rPr lang="fr-CH" dirty="0" err="1"/>
              <a:t>unsubscription</a:t>
            </a:r>
            <a:r>
              <a:rPr lang="fr-CH" dirty="0"/>
              <a:t> (to </a:t>
            </a:r>
            <a:r>
              <a:rPr lang="fr-CH" dirty="0" err="1"/>
              <a:t>facilitate</a:t>
            </a:r>
            <a:r>
              <a:rPr lang="fr-CH" dirty="0"/>
              <a:t> the detector contact </a:t>
            </a:r>
            <a:r>
              <a:rPr lang="fr-CH" dirty="0" err="1"/>
              <a:t>persons</a:t>
            </a:r>
            <a:r>
              <a:rPr lang="fr-CH" dirty="0"/>
              <a:t> in </a:t>
            </a:r>
            <a:r>
              <a:rPr lang="fr-CH" dirty="0" err="1"/>
              <a:t>keeping</a:t>
            </a:r>
            <a:r>
              <a:rPr lang="fr-CH" dirty="0"/>
              <a:t> the </a:t>
            </a:r>
            <a:r>
              <a:rPr lang="fr-CH" dirty="0" err="1"/>
              <a:t>list</a:t>
            </a:r>
            <a:r>
              <a:rPr lang="fr-CH" dirty="0"/>
              <a:t> </a:t>
            </a:r>
            <a:r>
              <a:rPr lang="fr-CH" dirty="0" err="1"/>
              <a:t>updated</a:t>
            </a:r>
            <a:r>
              <a:rPr lang="fr-CH" dirty="0"/>
              <a:t>)</a:t>
            </a:r>
          </a:p>
          <a:p>
            <a:endParaRPr lang="fr-CH" dirty="0"/>
          </a:p>
          <a:p>
            <a:r>
              <a:rPr lang="fr-CH" dirty="0"/>
              <a:t>For ALICE: </a:t>
            </a:r>
          </a:p>
          <a:p>
            <a:r>
              <a:rPr lang="fr-CH" b="1" dirty="0" err="1">
                <a:hlinkClick r:id="rId3"/>
              </a:rPr>
              <a:t>gas</a:t>
            </a:r>
            <a:r>
              <a:rPr lang="fr-CH" b="1" dirty="0">
                <a:hlinkClick r:id="rId3"/>
              </a:rPr>
              <a:t>-</a:t>
            </a:r>
            <a:r>
              <a:rPr lang="fr-CH" b="1" dirty="0" err="1">
                <a:hlinkClick r:id="rId3"/>
              </a:rPr>
              <a:t>users</a:t>
            </a:r>
            <a:r>
              <a:rPr lang="fr-CH" b="1" dirty="0">
                <a:hlinkClick r:id="rId3"/>
              </a:rPr>
              <a:t>-ALICE</a:t>
            </a:r>
            <a:endParaRPr lang="fr-CH" b="1" dirty="0"/>
          </a:p>
          <a:p>
            <a:endParaRPr lang="fr-CH" dirty="0"/>
          </a:p>
          <a:p>
            <a:r>
              <a:rPr lang="fr-CH" dirty="0" err="1"/>
              <a:t>Members</a:t>
            </a:r>
            <a:r>
              <a:rPr lang="fr-CH" dirty="0"/>
              <a:t> are:</a:t>
            </a:r>
          </a:p>
          <a:p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9BF2CD70-1B36-714E-B58D-26D3D11DF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3DB9A24-15AC-6E10-21AF-59D5EA5E0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9BD1850-3F92-203C-1B6A-AA09D6269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7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48D237-F4A2-9D65-550C-1D11039EC4EE}"/>
              </a:ext>
            </a:extLst>
          </p:cNvPr>
          <p:cNvSpPr txBox="1"/>
          <p:nvPr/>
        </p:nvSpPr>
        <p:spPr>
          <a:xfrm>
            <a:off x="8893597" y="1404928"/>
            <a:ext cx="3293594" cy="141577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i="1" dirty="0">
                <a:solidFill>
                  <a:srgbClr val="FF0000"/>
                </a:solidFill>
              </a:rPr>
              <a:t>To </a:t>
            </a:r>
            <a:r>
              <a:rPr lang="fr-CH" i="1" dirty="0" err="1">
                <a:solidFill>
                  <a:srgbClr val="FF0000"/>
                </a:solidFill>
              </a:rPr>
              <a:t>facilitate</a:t>
            </a:r>
            <a:r>
              <a:rPr lang="fr-CH" i="1" dirty="0">
                <a:solidFill>
                  <a:srgbClr val="FF0000"/>
                </a:solidFill>
              </a:rPr>
              <a:t> communication </a:t>
            </a:r>
            <a:r>
              <a:rPr lang="fr-CH" i="1" dirty="0" err="1">
                <a:solidFill>
                  <a:srgbClr val="FF0000"/>
                </a:solidFill>
              </a:rPr>
              <a:t>add</a:t>
            </a:r>
            <a:r>
              <a:rPr lang="fr-CH" i="1" dirty="0">
                <a:solidFill>
                  <a:srgbClr val="FF0000"/>
                </a:solidFill>
              </a:rPr>
              <a:t>: 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fr-CH" i="1" dirty="0">
                <a:solidFill>
                  <a:srgbClr val="FF0000"/>
                </a:solidFill>
              </a:rPr>
              <a:t>detector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fr-CH" i="1" dirty="0">
                <a:solidFill>
                  <a:srgbClr val="FF0000"/>
                </a:solidFill>
              </a:rPr>
              <a:t>On-call </a:t>
            </a:r>
            <a:r>
              <a:rPr lang="fr-CH" i="1" dirty="0" err="1">
                <a:solidFill>
                  <a:srgbClr val="FF0000"/>
                </a:solidFill>
              </a:rPr>
              <a:t>numbers</a:t>
            </a:r>
            <a:endParaRPr lang="fr-CH" i="1" dirty="0">
              <a:solidFill>
                <a:srgbClr val="FF0000"/>
              </a:solidFill>
            </a:endParaRPr>
          </a:p>
          <a:p>
            <a:pPr marL="285750" indent="-285750">
              <a:buFont typeface="Calibri" panose="020F0502020204030204" pitchFamily="34" charset="0"/>
              <a:buChar char="‐"/>
            </a:pPr>
            <a:endParaRPr lang="fr-CH" i="1" dirty="0">
              <a:solidFill>
                <a:srgbClr val="FF0000"/>
              </a:solidFill>
            </a:endParaRPr>
          </a:p>
          <a:p>
            <a:r>
              <a:rPr lang="fr-CH" sz="1400" i="1" dirty="0" err="1"/>
              <a:t>names</a:t>
            </a:r>
            <a:r>
              <a:rPr lang="fr-CH" sz="1400" i="1" dirty="0"/>
              <a:t> to </a:t>
            </a:r>
            <a:r>
              <a:rPr lang="fr-CH" sz="1400" i="1" dirty="0" err="1"/>
              <a:t>add</a:t>
            </a:r>
            <a:r>
              <a:rPr lang="fr-CH" sz="1400" i="1" dirty="0"/>
              <a:t>/</a:t>
            </a:r>
            <a:r>
              <a:rPr lang="fr-CH" sz="1400" i="1" dirty="0" err="1"/>
              <a:t>remove</a:t>
            </a:r>
            <a:r>
              <a:rPr lang="fr-CH" sz="1400" i="1" dirty="0"/>
              <a:t>?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689554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20E2B49E-F73C-47D4-820E-99E67AFE9D9A}"/>
              </a:ext>
            </a:extLst>
          </p:cNvPr>
          <p:cNvSpPr txBox="1">
            <a:spLocks noChangeArrowheads="1"/>
          </p:cNvSpPr>
          <p:nvPr/>
        </p:nvSpPr>
        <p:spPr>
          <a:xfrm>
            <a:off x="2194316" y="61499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Gas systems </a:t>
            </a:r>
            <a:r>
              <a:rPr lang="en-US" sz="30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elog</a:t>
            </a:r>
            <a:endParaRPr lang="en-US" sz="3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A78C071-2499-41D4-8BFA-2C0617289AF1}"/>
              </a:ext>
            </a:extLst>
          </p:cNvPr>
          <p:cNvGrpSpPr/>
          <p:nvPr/>
        </p:nvGrpSpPr>
        <p:grpSpPr>
          <a:xfrm>
            <a:off x="1943196" y="699709"/>
            <a:ext cx="8172000" cy="37824"/>
            <a:chOff x="179512" y="582864"/>
            <a:chExt cx="8820000" cy="37824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138B33E-CAFA-4FC1-B52F-E415E0415C1B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90343E6-8722-47A5-BC64-30B4AC139426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035AEAB-F474-4CEE-AA01-DCF7EDC4378A}"/>
              </a:ext>
            </a:extLst>
          </p:cNvPr>
          <p:cNvSpPr txBox="1"/>
          <p:nvPr/>
        </p:nvSpPr>
        <p:spPr>
          <a:xfrm>
            <a:off x="95250" y="775357"/>
            <a:ext cx="102001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Egroup</a:t>
            </a:r>
            <a:r>
              <a:rPr lang="fr-CH" dirty="0"/>
              <a:t> for elog notification</a:t>
            </a:r>
          </a:p>
          <a:p>
            <a:r>
              <a:rPr lang="fr-CH" dirty="0"/>
              <a:t>Free </a:t>
            </a:r>
            <a:r>
              <a:rPr lang="fr-CH" dirty="0" err="1"/>
              <a:t>subscription</a:t>
            </a:r>
            <a:r>
              <a:rPr lang="fr-CH" dirty="0"/>
              <a:t> and </a:t>
            </a:r>
            <a:r>
              <a:rPr lang="fr-CH" dirty="0" err="1"/>
              <a:t>unsubscription</a:t>
            </a:r>
            <a:r>
              <a:rPr lang="fr-CH" dirty="0"/>
              <a:t> (to </a:t>
            </a:r>
            <a:r>
              <a:rPr lang="fr-CH" dirty="0" err="1"/>
              <a:t>facilitate</a:t>
            </a:r>
            <a:r>
              <a:rPr lang="fr-CH" dirty="0"/>
              <a:t> the detector contact </a:t>
            </a:r>
            <a:r>
              <a:rPr lang="fr-CH" dirty="0" err="1"/>
              <a:t>persons</a:t>
            </a:r>
            <a:r>
              <a:rPr lang="fr-CH" dirty="0"/>
              <a:t> in </a:t>
            </a:r>
            <a:r>
              <a:rPr lang="fr-CH" dirty="0" err="1"/>
              <a:t>keeping</a:t>
            </a:r>
            <a:r>
              <a:rPr lang="fr-CH" dirty="0"/>
              <a:t> the </a:t>
            </a:r>
            <a:r>
              <a:rPr lang="fr-CH" dirty="0" err="1"/>
              <a:t>list</a:t>
            </a:r>
            <a:r>
              <a:rPr lang="fr-CH" dirty="0"/>
              <a:t> </a:t>
            </a:r>
            <a:r>
              <a:rPr lang="fr-CH" dirty="0" err="1"/>
              <a:t>updated</a:t>
            </a:r>
            <a:r>
              <a:rPr lang="fr-CH" dirty="0"/>
              <a:t>)</a:t>
            </a:r>
          </a:p>
          <a:p>
            <a:endParaRPr lang="fr-CH" dirty="0"/>
          </a:p>
          <a:p>
            <a:r>
              <a:rPr lang="fr-CH" dirty="0"/>
              <a:t>For ALICE: </a:t>
            </a:r>
          </a:p>
          <a:p>
            <a:r>
              <a:rPr lang="fr-CH" b="1" dirty="0" err="1">
                <a:hlinkClick r:id="rId2"/>
              </a:rPr>
              <a:t>gas</a:t>
            </a:r>
            <a:r>
              <a:rPr lang="fr-CH" b="1" dirty="0">
                <a:hlinkClick r:id="rId2"/>
              </a:rPr>
              <a:t>-</a:t>
            </a:r>
            <a:r>
              <a:rPr lang="fr-CH" b="1" dirty="0" err="1">
                <a:hlinkClick r:id="rId2"/>
              </a:rPr>
              <a:t>users</a:t>
            </a:r>
            <a:r>
              <a:rPr lang="fr-CH" b="1" dirty="0">
                <a:hlinkClick r:id="rId2"/>
              </a:rPr>
              <a:t>-ALICE-ELOG</a:t>
            </a:r>
            <a:endParaRPr lang="fr-CH" b="1" dirty="0"/>
          </a:p>
          <a:p>
            <a:endParaRPr lang="fr-CH" dirty="0"/>
          </a:p>
          <a:p>
            <a:r>
              <a:rPr lang="fr-CH" dirty="0" err="1"/>
              <a:t>Members</a:t>
            </a:r>
            <a:r>
              <a:rPr lang="fr-CH" dirty="0"/>
              <a:t> are:</a:t>
            </a:r>
          </a:p>
          <a:p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8D37522-2397-4E34-83FB-E2DB6BEC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B8E54FA0-0F5E-4288-9153-279457314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C6E7A6F-B50B-4D7D-B2FC-B0CF0580D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8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A3F2E2-47C0-D346-41A3-E99630707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0369" y="1468904"/>
            <a:ext cx="8314627" cy="4923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228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BF016-E3CB-262B-B3C7-56CDA91EB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03/02/2025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F92670-5B8E-BF6C-D8BF-F1458372A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on behalf of the Gas Team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DD3E8E-034F-53F1-7037-46A634F23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2081-6B0D-4648-9062-EA837D2BF6FC}" type="slidenum">
              <a:rPr lang="en-GB" smtClean="0"/>
              <a:t>9</a:t>
            </a:fld>
            <a:endParaRPr lang="en-GB"/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FDC7989C-6DEF-2A21-46E1-E3E60AC6BA38}"/>
              </a:ext>
            </a:extLst>
          </p:cNvPr>
          <p:cNvSpPr txBox="1">
            <a:spLocks noChangeArrowheads="1"/>
          </p:cNvSpPr>
          <p:nvPr/>
        </p:nvSpPr>
        <p:spPr>
          <a:xfrm>
            <a:off x="2194316" y="61499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Gas systems notifications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DA8141-37B0-DCA1-F5F0-534F8603BC06}"/>
              </a:ext>
            </a:extLst>
          </p:cNvPr>
          <p:cNvSpPr txBox="1"/>
          <p:nvPr/>
        </p:nvSpPr>
        <p:spPr>
          <a:xfrm>
            <a:off x="77833" y="819468"/>
            <a:ext cx="85386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New </a:t>
            </a:r>
            <a:r>
              <a:rPr lang="fr-CH" dirty="0" err="1"/>
              <a:t>egroup</a:t>
            </a:r>
            <a:r>
              <a:rPr lang="fr-CH" dirty="0"/>
              <a:t> for </a:t>
            </a:r>
            <a:r>
              <a:rPr lang="fr-CH" dirty="0" err="1"/>
              <a:t>alarms</a:t>
            </a:r>
            <a:r>
              <a:rPr lang="fr-CH" dirty="0"/>
              <a:t>/warning notifications </a:t>
            </a:r>
            <a:r>
              <a:rPr lang="fr-CH" dirty="0" err="1"/>
              <a:t>specific</a:t>
            </a:r>
            <a:r>
              <a:rPr lang="fr-CH" dirty="0"/>
              <a:t> for </a:t>
            </a:r>
            <a:r>
              <a:rPr lang="fr-CH" dirty="0" err="1"/>
              <a:t>each</a:t>
            </a:r>
            <a:r>
              <a:rPr lang="fr-CH" dirty="0"/>
              <a:t> detector:</a:t>
            </a:r>
          </a:p>
          <a:p>
            <a:r>
              <a:rPr lang="fr-CH" dirty="0" err="1"/>
              <a:t>Introduced</a:t>
            </a:r>
            <a:r>
              <a:rPr lang="fr-CH" dirty="0"/>
              <a:t> for </a:t>
            </a:r>
            <a:r>
              <a:rPr lang="fr-CH" dirty="0" err="1"/>
              <a:t>users</a:t>
            </a:r>
            <a:r>
              <a:rPr lang="fr-CH" dirty="0"/>
              <a:t>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would</a:t>
            </a:r>
            <a:r>
              <a:rPr lang="fr-CH" dirty="0"/>
              <a:t> like to </a:t>
            </a:r>
            <a:r>
              <a:rPr lang="fr-CH" dirty="0" err="1"/>
              <a:t>receive</a:t>
            </a:r>
            <a:r>
              <a:rPr lang="fr-CH" dirty="0"/>
              <a:t> </a:t>
            </a:r>
            <a:r>
              <a:rPr lang="fr-CH" dirty="0" err="1"/>
              <a:t>only</a:t>
            </a:r>
            <a:r>
              <a:rPr lang="fr-CH" dirty="0"/>
              <a:t> notifications </a:t>
            </a:r>
            <a:r>
              <a:rPr lang="fr-CH" dirty="0" err="1"/>
              <a:t>concerning</a:t>
            </a:r>
            <a:r>
              <a:rPr lang="fr-CH" dirty="0"/>
              <a:t> </a:t>
            </a:r>
            <a:r>
              <a:rPr lang="fr-CH" dirty="0" err="1"/>
              <a:t>their</a:t>
            </a:r>
            <a:r>
              <a:rPr lang="fr-CH" dirty="0"/>
              <a:t> detector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8B43510-3F56-870E-0D5E-D0DA12FC971E}"/>
              </a:ext>
            </a:extLst>
          </p:cNvPr>
          <p:cNvGrpSpPr/>
          <p:nvPr/>
        </p:nvGrpSpPr>
        <p:grpSpPr>
          <a:xfrm>
            <a:off x="1943196" y="699709"/>
            <a:ext cx="8172000" cy="37824"/>
            <a:chOff x="179512" y="582864"/>
            <a:chExt cx="8820000" cy="37824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E89DAF0-3D64-6A63-4759-A66B2723803F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57699A6-756D-8244-D216-931103602D2C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41EDE93-B208-7FC9-FD90-1BE8B711EDC6}"/>
              </a:ext>
            </a:extLst>
          </p:cNvPr>
          <p:cNvSpPr txBox="1"/>
          <p:nvPr/>
        </p:nvSpPr>
        <p:spPr>
          <a:xfrm>
            <a:off x="4506926" y="1668403"/>
            <a:ext cx="1722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Example for CPV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A486E7-A005-BC62-A4CC-8CCE552D66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32" y="1447785"/>
            <a:ext cx="2331210" cy="49732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F08C1F-31D4-1346-0C10-A6904E7FAD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826" y="2311885"/>
            <a:ext cx="4818090" cy="71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382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21428</TotalTime>
  <Words>1339</Words>
  <Application>Microsoft Office PowerPoint</Application>
  <PresentationFormat>Widescreen</PresentationFormat>
  <Paragraphs>266</Paragraphs>
  <Slides>15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Roberto Guida</dc:creator>
  <cp:lastModifiedBy>Roberto Guida</cp:lastModifiedBy>
  <cp:revision>218</cp:revision>
  <cp:lastPrinted>2025-01-28T09:59:43Z</cp:lastPrinted>
  <dcterms:created xsi:type="dcterms:W3CDTF">2017-11-22T13:20:55Z</dcterms:created>
  <dcterms:modified xsi:type="dcterms:W3CDTF">2025-02-02T21:08:59Z</dcterms:modified>
</cp:coreProperties>
</file>