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76" r:id="rId4"/>
    <p:sldId id="277" r:id="rId5"/>
    <p:sldId id="279" r:id="rId6"/>
    <p:sldId id="27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89D4B"/>
    <a:srgbClr val="6161A0"/>
    <a:srgbClr val="129797"/>
    <a:srgbClr val="2B6868"/>
    <a:srgbClr val="1D73A8"/>
    <a:srgbClr val="1C91AE"/>
    <a:srgbClr val="5D955D"/>
    <a:srgbClr val="4F784F"/>
    <a:srgbClr val="87733C"/>
    <a:srgbClr val="C75A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83" d="100"/>
          <a:sy n="83" d="100"/>
        </p:scale>
        <p:origin x="96" y="35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71 interventions in 2024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145C-4D91-B39A-7EE6B5D13492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145C-4D91-B39A-7EE6B5D13492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145C-4D91-B39A-7EE6B5D13492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145C-4D91-B39A-7EE6B5D13492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145C-4D91-B39A-7EE6B5D13492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B-145C-4D91-B39A-7EE6B5D13492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D-145C-4D91-B39A-7EE6B5D1349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Sheet1!$A$1:$A$7</c:f>
              <c:strCache>
                <c:ptCount val="7"/>
                <c:pt idx="0">
                  <c:v>RPC</c:v>
                </c:pt>
                <c:pt idx="1">
                  <c:v>TGC</c:v>
                </c:pt>
                <c:pt idx="2">
                  <c:v>TFC</c:v>
                </c:pt>
                <c:pt idx="3">
                  <c:v>TRT</c:v>
                </c:pt>
                <c:pt idx="4">
                  <c:v>MDT</c:v>
                </c:pt>
                <c:pt idx="5">
                  <c:v>MMG</c:v>
                </c:pt>
                <c:pt idx="6">
                  <c:v>PGS</c:v>
                </c:pt>
              </c:strCache>
            </c:strRef>
          </c:cat>
          <c:val>
            <c:numRef>
              <c:f>Sheet1!$B$1:$B$7</c:f>
              <c:numCache>
                <c:formatCode>General</c:formatCode>
                <c:ptCount val="7"/>
                <c:pt idx="0">
                  <c:v>29</c:v>
                </c:pt>
                <c:pt idx="1">
                  <c:v>6</c:v>
                </c:pt>
                <c:pt idx="2">
                  <c:v>7</c:v>
                </c:pt>
                <c:pt idx="3">
                  <c:v>2</c:v>
                </c:pt>
                <c:pt idx="4">
                  <c:v>4</c:v>
                </c:pt>
                <c:pt idx="5">
                  <c:v>16</c:v>
                </c:pt>
                <c:pt idx="6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145C-4D91-B39A-7EE6B5D13492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alpha val="78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pattFill prst="dkDnDiag">
      <a:fgClr>
        <a:schemeClr val="lt1">
          <a:lumMod val="95000"/>
        </a:schemeClr>
      </a:fgClr>
      <a:bgClr>
        <a:schemeClr val="lt1"/>
      </a:bgClr>
    </a:patt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>
            <a:lumMod val="95000"/>
          </a:schemeClr>
        </a:fgClr>
        <a:bgClr>
          <a:schemeClr val="lt1"/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317500" algn="ctr" rotWithShape="0">
          <a:prstClr val="black">
            <a:alpha val="25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20000"/>
          </a:prstClr>
        </a:outerShdw>
      </a:effectLst>
      <a:scene3d>
        <a:camera prst="orthographicFront"/>
        <a:lightRig rig="threePt" dir="t"/>
      </a:scene3d>
      <a:sp3d prstMaterial="matte"/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noFill/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8000"/>
        </a:schemeClr>
      </a:solidFill>
    </cs:spPr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418020-2419-4673-9F32-F2D32BC0C3CC}" type="datetimeFigureOut">
              <a:rPr lang="en-GB" smtClean="0"/>
              <a:t>10/02/2025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7A2FDB-EAAE-4688-A194-622D61F503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83272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853D1-9B6E-4F4C-82A3-5759C7A99AF6}" type="datetime1">
              <a:rPr lang="en-GB" smtClean="0"/>
              <a:t>10/02/2025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ATLAS gas system status – Mattia Busato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3F90D-897D-4154-A514-B612AC8660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7543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D63CD-8D30-421F-982D-CEF1FC337796}" type="datetime1">
              <a:rPr lang="en-GB" smtClean="0"/>
              <a:t>10/02/2025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ATLAS gas system status – Mattia Busato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3F90D-897D-4154-A514-B612AC8660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9267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62618-0DD2-49A0-A4AC-DEB1B7C00FB6}" type="datetime1">
              <a:rPr lang="en-GB" smtClean="0"/>
              <a:t>10/02/2025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ATLAS gas system status – Mattia Busato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3F90D-897D-4154-A514-B612AC8660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36539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BBBAC-F7D1-46AD-9C6B-FA41F72B1ABD}" type="datetime1">
              <a:rPr lang="en-GB" smtClean="0"/>
              <a:t>10/02/2025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ATLAS gas system status – Mattia Busato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3F90D-897D-4154-A514-B612AC8660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9566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E93B9-F6E1-4C61-92FF-40AFA6E70668}" type="datetime1">
              <a:rPr lang="en-GB" smtClean="0"/>
              <a:t>10/02/2025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ATLAS gas system status – Mattia Busato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3F90D-897D-4154-A514-B612AC8660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6860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A9E13-546F-42DE-A20C-7B83A584A940}" type="datetime1">
              <a:rPr lang="en-GB" smtClean="0"/>
              <a:t>10/02/2025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ATLAS gas system status – Mattia Busato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3F90D-897D-4154-A514-B612AC8660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10272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83843-6184-4A30-88D8-60CFB206BDEE}" type="datetime1">
              <a:rPr lang="en-GB" smtClean="0"/>
              <a:t>10/02/2025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ATLAS gas system status – Mattia Busato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3F90D-897D-4154-A514-B612AC8660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1678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D073B-CFFE-4BE5-B533-66AF209F4ADC}" type="datetime1">
              <a:rPr lang="en-GB" smtClean="0"/>
              <a:t>10/02/2025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ATLAS gas system status – Mattia Busato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3F90D-897D-4154-A514-B612AC8660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23886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E9199-F139-4081-A4DB-D0CBF13CF1B6}" type="datetime1">
              <a:rPr lang="en-GB" smtClean="0"/>
              <a:t>10/02/2025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ATLAS gas system status – Mattia Busato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3F90D-897D-4154-A514-B612AC8660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1513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614B8-B58C-4216-935A-99A5F53BD83A}" type="datetime1">
              <a:rPr lang="en-GB" smtClean="0"/>
              <a:t>10/02/2025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ATLAS gas system status – Mattia Busato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3F90D-897D-4154-A514-B612AC8660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45779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CCF08-1427-47E5-A748-63469F985F3C}" type="datetime1">
              <a:rPr lang="en-GB" smtClean="0"/>
              <a:t>10/02/2025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ATLAS gas system status – Mattia Busato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3F90D-897D-4154-A514-B612AC8660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50574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57D464-1AF6-41B6-B669-F2ECC7C5B17C}" type="datetime1">
              <a:rPr lang="en-GB" smtClean="0"/>
              <a:t>10/02/2025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sv-SE"/>
              <a:t>ATLAS gas system status – Mattia Busato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B3F90D-897D-4154-A514-B612AC8660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7893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5618" y="3400526"/>
            <a:ext cx="11720763" cy="3294396"/>
          </a:xfrm>
          <a:prstGeom prst="rect">
            <a:avLst/>
          </a:prstGeom>
          <a:solidFill>
            <a:srgbClr val="2595D0"/>
          </a:solidFill>
          <a:ln>
            <a:solidFill>
              <a:srgbClr val="2595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147009" y="1066216"/>
            <a:ext cx="9897979" cy="2387600"/>
          </a:xfrm>
        </p:spPr>
        <p:txBody>
          <a:bodyPr>
            <a:normAutofit/>
          </a:bodyPr>
          <a:lstStyle/>
          <a:p>
            <a:r>
              <a:rPr lang="en-US" b="1" dirty="0"/>
              <a:t>ATLAS Gas System Status 2024/25</a:t>
            </a:r>
            <a:endParaRPr lang="en-GB" dirty="0"/>
          </a:p>
        </p:txBody>
      </p:sp>
      <p:pic>
        <p:nvPicPr>
          <p:cNvPr id="7" name="Picture 2" descr="See the source ima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64831" y="151657"/>
            <a:ext cx="1036669" cy="1053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850232" y="3453816"/>
            <a:ext cx="10515600" cy="4604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850232" y="3531602"/>
            <a:ext cx="10515600" cy="836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Mattia Busato</a:t>
            </a:r>
          </a:p>
          <a:p>
            <a:r>
              <a:rPr lang="en-US" sz="1400" i="1" dirty="0">
                <a:solidFill>
                  <a:schemeClr val="bg1"/>
                </a:solidFill>
              </a:rPr>
              <a:t>10/02/25</a:t>
            </a:r>
            <a:endParaRPr lang="en-GB" sz="1400" i="1" dirty="0">
              <a:solidFill>
                <a:schemeClr val="bg1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0E260-EA60-457A-BF96-1BC51F28099C}" type="datetime1">
              <a:rPr lang="en-GB" smtClean="0">
                <a:solidFill>
                  <a:schemeClr val="bg1"/>
                </a:solidFill>
              </a:rPr>
              <a:t>10/02/2025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ATLAS gas system status – Mattia Busato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3F90D-897D-4154-A514-B612AC866048}" type="slidenum">
              <a:rPr lang="en-GB" smtClean="0">
                <a:solidFill>
                  <a:schemeClr val="bg1"/>
                </a:solidFill>
              </a:rPr>
              <a:t>1</a:t>
            </a:fld>
            <a:endParaRPr lang="en-GB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25693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35618" y="6390522"/>
            <a:ext cx="11720763" cy="296779"/>
          </a:xfrm>
          <a:prstGeom prst="rect">
            <a:avLst/>
          </a:prstGeom>
          <a:solidFill>
            <a:srgbClr val="2595D0"/>
          </a:solidFill>
          <a:ln>
            <a:solidFill>
              <a:srgbClr val="2595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11061669" y="-11010583"/>
            <a:ext cx="95430" cy="45719"/>
          </a:xfrm>
          <a:prstGeom prst="rect">
            <a:avLst/>
          </a:prstGeom>
          <a:solidFill>
            <a:srgbClr val="73CC54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02F6E-2404-4C26-879E-9A7C3C9E64CF}" type="datetime1">
              <a:rPr lang="en-GB" smtClean="0">
                <a:solidFill>
                  <a:schemeClr val="bg1"/>
                </a:solidFill>
              </a:rPr>
              <a:t>10/02/2025</a:t>
            </a:fld>
            <a:endParaRPr lang="en-GB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86175" y="6350000"/>
            <a:ext cx="4819650" cy="365125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Studies on gas system upgrades for the CMS RPC detectors at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90846-0688-463D-AE45-660E29A7DB1D}" type="slidenum">
              <a:rPr lang="en-GB" smtClean="0">
                <a:solidFill>
                  <a:schemeClr val="bg1"/>
                </a:solidFill>
              </a:rPr>
              <a:t>2</a:t>
            </a:fld>
            <a:endParaRPr lang="en-GB">
              <a:solidFill>
                <a:schemeClr val="bg1"/>
              </a:solidFill>
            </a:endParaRPr>
          </a:p>
        </p:txBody>
      </p:sp>
      <p:pic>
        <p:nvPicPr>
          <p:cNvPr id="1026" name="Picture 2" descr="See the source ima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64831" y="151657"/>
            <a:ext cx="1036669" cy="1053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Outlook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766010" y="683000"/>
            <a:ext cx="72190" cy="689811"/>
          </a:xfrm>
          <a:prstGeom prst="rect">
            <a:avLst/>
          </a:prstGeom>
          <a:solidFill>
            <a:srgbClr val="2595D0"/>
          </a:solidFill>
          <a:ln>
            <a:solidFill>
              <a:srgbClr val="2595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850232" y="1731210"/>
            <a:ext cx="10515600" cy="4861510"/>
          </a:xfrm>
        </p:spPr>
        <p:txBody>
          <a:bodyPr>
            <a:normAutofit/>
          </a:bodyPr>
          <a:lstStyle/>
          <a:p>
            <a:r>
              <a:rPr lang="en-US" sz="2400" dirty="0"/>
              <a:t>Piquet intervention statistics</a:t>
            </a:r>
          </a:p>
          <a:p>
            <a:r>
              <a:rPr lang="en-US" sz="2400" dirty="0"/>
              <a:t>General gas system maintenance</a:t>
            </a:r>
          </a:p>
          <a:p>
            <a:r>
              <a:rPr lang="en-US" sz="2400" dirty="0"/>
              <a:t>2024 activities</a:t>
            </a:r>
            <a:endParaRPr lang="en-US" sz="2000" dirty="0"/>
          </a:p>
          <a:p>
            <a:r>
              <a:rPr lang="en-US" sz="2400" dirty="0"/>
              <a:t>2025 activities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9887258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35618" y="6390522"/>
            <a:ext cx="11720763" cy="296779"/>
          </a:xfrm>
          <a:prstGeom prst="rect">
            <a:avLst/>
          </a:prstGeom>
          <a:solidFill>
            <a:srgbClr val="2595D0"/>
          </a:solidFill>
          <a:ln>
            <a:solidFill>
              <a:srgbClr val="2595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11061669" y="-11010583"/>
            <a:ext cx="95430" cy="45719"/>
          </a:xfrm>
          <a:prstGeom prst="rect">
            <a:avLst/>
          </a:prstGeom>
          <a:solidFill>
            <a:srgbClr val="73CC54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F9587-FC2D-4785-A9D0-E0A7A58E0C4A}" type="datetime1">
              <a:rPr lang="en-GB" smtClean="0">
                <a:solidFill>
                  <a:schemeClr val="bg1"/>
                </a:solidFill>
              </a:rPr>
              <a:t>10/02/2025</a:t>
            </a:fld>
            <a:endParaRPr lang="en-GB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86175" y="6350000"/>
            <a:ext cx="4819650" cy="365125"/>
          </a:xfrm>
        </p:spPr>
        <p:txBody>
          <a:bodyPr/>
          <a:lstStyle/>
          <a:p>
            <a:r>
              <a:rPr lang="sv-SE">
                <a:solidFill>
                  <a:schemeClr val="bg1"/>
                </a:solidFill>
              </a:rPr>
              <a:t>ATLAS gas system status – Mattia Busato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90846-0688-463D-AE45-660E29A7DB1D}" type="slidenum">
              <a:rPr lang="en-GB" smtClean="0">
                <a:solidFill>
                  <a:schemeClr val="bg1"/>
                </a:solidFill>
              </a:rPr>
              <a:t>3</a:t>
            </a:fld>
            <a:endParaRPr lang="en-GB">
              <a:solidFill>
                <a:schemeClr val="bg1"/>
              </a:solidFill>
            </a:endParaRPr>
          </a:p>
        </p:txBody>
      </p:sp>
      <p:pic>
        <p:nvPicPr>
          <p:cNvPr id="1026" name="Picture 2" descr="See the source ima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64831" y="151657"/>
            <a:ext cx="1036669" cy="1053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Piquet intervention statistics</a:t>
            </a:r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766010" y="683000"/>
            <a:ext cx="72190" cy="689811"/>
          </a:xfrm>
          <a:prstGeom prst="rect">
            <a:avLst/>
          </a:prstGeom>
          <a:solidFill>
            <a:srgbClr val="2595D0"/>
          </a:solidFill>
          <a:ln>
            <a:solidFill>
              <a:srgbClr val="2595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43CC5899-8212-A771-1972-E2C104B7417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82884371"/>
              </p:ext>
            </p:extLst>
          </p:nvPr>
        </p:nvGraphicFramePr>
        <p:xfrm>
          <a:off x="5533952" y="1787262"/>
          <a:ext cx="6324600" cy="35351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FD2712AA-2995-BA28-E2DD-D509C24D47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0232" y="1731210"/>
            <a:ext cx="4819650" cy="4861510"/>
          </a:xfrm>
        </p:spPr>
        <p:txBody>
          <a:bodyPr>
            <a:normAutofit/>
          </a:bodyPr>
          <a:lstStyle/>
          <a:p>
            <a:r>
              <a:rPr lang="en-US" sz="2400" b="1" dirty="0"/>
              <a:t>RPC</a:t>
            </a:r>
            <a:r>
              <a:rPr lang="en-US" sz="2400" dirty="0"/>
              <a:t> many interventions due to humidifier malfunction and/or humidity level out of range</a:t>
            </a:r>
          </a:p>
          <a:p>
            <a:r>
              <a:rPr lang="en-US" sz="2400" b="1" dirty="0"/>
              <a:t>MMG</a:t>
            </a:r>
            <a:r>
              <a:rPr lang="en-US" sz="2400" dirty="0"/>
              <a:t> many interventions due to Profibus problem</a:t>
            </a:r>
          </a:p>
          <a:p>
            <a:r>
              <a:rPr lang="en-US" sz="2400" b="1" dirty="0"/>
              <a:t>TFC</a:t>
            </a:r>
            <a:r>
              <a:rPr lang="en-US" sz="2400" dirty="0"/>
              <a:t> few interventions due to frequency converter of the pump malfunctioning</a:t>
            </a:r>
          </a:p>
          <a:p>
            <a:r>
              <a:rPr lang="en-US" sz="2400" b="1" dirty="0"/>
              <a:t>PGS</a:t>
            </a:r>
            <a:r>
              <a:rPr lang="en-US" sz="2400" dirty="0"/>
              <a:t> interventions will be on BE-EA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9316771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9AE1D8-8E2C-EBC1-E33A-6F89DE6EBD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9A67EAA-395F-577D-F662-3FA4EF636D38}"/>
              </a:ext>
            </a:extLst>
          </p:cNvPr>
          <p:cNvSpPr/>
          <p:nvPr/>
        </p:nvSpPr>
        <p:spPr>
          <a:xfrm>
            <a:off x="235618" y="6390522"/>
            <a:ext cx="11720763" cy="296779"/>
          </a:xfrm>
          <a:prstGeom prst="rect">
            <a:avLst/>
          </a:prstGeom>
          <a:solidFill>
            <a:srgbClr val="2595D0"/>
          </a:solidFill>
          <a:ln>
            <a:solidFill>
              <a:srgbClr val="2595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7825E93-82A8-09D4-093E-EDAB4D50B7B7}"/>
              </a:ext>
            </a:extLst>
          </p:cNvPr>
          <p:cNvSpPr/>
          <p:nvPr/>
        </p:nvSpPr>
        <p:spPr>
          <a:xfrm>
            <a:off x="11061669" y="-11010583"/>
            <a:ext cx="95430" cy="45719"/>
          </a:xfrm>
          <a:prstGeom prst="rect">
            <a:avLst/>
          </a:prstGeom>
          <a:solidFill>
            <a:srgbClr val="73CC54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F6B3E5-6161-534B-F1E7-756F186200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F9587-FC2D-4785-A9D0-E0A7A58E0C4A}" type="datetime1">
              <a:rPr lang="en-GB" smtClean="0">
                <a:solidFill>
                  <a:schemeClr val="bg1"/>
                </a:solidFill>
              </a:rPr>
              <a:t>10/02/2025</a:t>
            </a:fld>
            <a:endParaRPr lang="en-GB">
              <a:solidFill>
                <a:schemeClr val="bg1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40BC91-64DA-2C15-6917-392F18008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86175" y="6350000"/>
            <a:ext cx="4819650" cy="365125"/>
          </a:xfrm>
        </p:spPr>
        <p:txBody>
          <a:bodyPr/>
          <a:lstStyle/>
          <a:p>
            <a:r>
              <a:rPr lang="sv-SE">
                <a:solidFill>
                  <a:schemeClr val="bg1"/>
                </a:solidFill>
              </a:rPr>
              <a:t>ATLAS gas system status – Mattia Busato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C7D31A-E8A5-4204-4D12-5F753800E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90846-0688-463D-AE45-660E29A7DB1D}" type="slidenum">
              <a:rPr lang="en-GB" smtClean="0">
                <a:solidFill>
                  <a:schemeClr val="bg1"/>
                </a:solidFill>
              </a:rPr>
              <a:t>4</a:t>
            </a:fld>
            <a:endParaRPr lang="en-GB">
              <a:solidFill>
                <a:schemeClr val="bg1"/>
              </a:solidFill>
            </a:endParaRPr>
          </a:p>
        </p:txBody>
      </p:sp>
      <p:pic>
        <p:nvPicPr>
          <p:cNvPr id="1026" name="Picture 2" descr="See the source image">
            <a:extLst>
              <a:ext uri="{FF2B5EF4-FFF2-40B4-BE49-F238E27FC236}">
                <a16:creationId xmlns:a16="http://schemas.microsoft.com/office/drawing/2014/main" id="{6D6F52D3-63CA-504E-535B-9AF0E94B99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64831" y="151657"/>
            <a:ext cx="1036669" cy="1053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CF28FA23-D9B3-4538-C334-1405BD4306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dirty="0"/>
              <a:t>General gas systems maintenance</a:t>
            </a:r>
            <a:endParaRPr lang="en-GB" sz="400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34D229D-81C1-92D2-9185-13B950ACB675}"/>
              </a:ext>
            </a:extLst>
          </p:cNvPr>
          <p:cNvSpPr/>
          <p:nvPr/>
        </p:nvSpPr>
        <p:spPr>
          <a:xfrm>
            <a:off x="766010" y="683000"/>
            <a:ext cx="72190" cy="689811"/>
          </a:xfrm>
          <a:prstGeom prst="rect">
            <a:avLst/>
          </a:prstGeom>
          <a:solidFill>
            <a:srgbClr val="2595D0"/>
          </a:solidFill>
          <a:ln>
            <a:solidFill>
              <a:srgbClr val="2595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2F782AB4-6BAE-1341-E66B-3181C1FA88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0231" y="1731210"/>
            <a:ext cx="9363290" cy="4861510"/>
          </a:xfrm>
        </p:spPr>
        <p:txBody>
          <a:bodyPr>
            <a:normAutofit/>
          </a:bodyPr>
          <a:lstStyle/>
          <a:p>
            <a:r>
              <a:rPr lang="en-US" sz="2400" b="1" dirty="0"/>
              <a:t>Filters </a:t>
            </a:r>
            <a:r>
              <a:rPr lang="en-US" sz="2400" dirty="0"/>
              <a:t>replacement and cleaning</a:t>
            </a:r>
          </a:p>
          <a:p>
            <a:r>
              <a:rPr lang="en-US" sz="2400" b="1" dirty="0"/>
              <a:t>Pump </a:t>
            </a:r>
            <a:r>
              <a:rPr lang="en-US" sz="2400" dirty="0"/>
              <a:t>membranes replacement</a:t>
            </a:r>
          </a:p>
          <a:p>
            <a:r>
              <a:rPr lang="en-US" sz="2400" b="1" dirty="0"/>
              <a:t>Mass flow controller </a:t>
            </a:r>
            <a:r>
              <a:rPr lang="en-US" sz="2400" dirty="0"/>
              <a:t>recalibration</a:t>
            </a:r>
          </a:p>
          <a:p>
            <a:r>
              <a:rPr lang="en-US" sz="2400" b="1" dirty="0"/>
              <a:t>Safety valves </a:t>
            </a:r>
            <a:r>
              <a:rPr lang="en-US" sz="2400" dirty="0"/>
              <a:t>recalibration</a:t>
            </a:r>
          </a:p>
          <a:p>
            <a:r>
              <a:rPr lang="en-US" sz="2400" b="1" dirty="0"/>
              <a:t>Analysis</a:t>
            </a:r>
            <a:r>
              <a:rPr lang="en-US" sz="2400" dirty="0"/>
              <a:t> devices calibration</a:t>
            </a:r>
          </a:p>
          <a:p>
            <a:r>
              <a:rPr lang="en-US" sz="2400" b="1" dirty="0"/>
              <a:t>Analysis pumps </a:t>
            </a:r>
            <a:r>
              <a:rPr lang="en-US" sz="2400" dirty="0"/>
              <a:t>replaced</a:t>
            </a:r>
          </a:p>
          <a:p>
            <a:r>
              <a:rPr lang="en-US" sz="2400" b="1" dirty="0"/>
              <a:t>Humidifier </a:t>
            </a:r>
            <a:r>
              <a:rPr lang="en-US" sz="2400" dirty="0"/>
              <a:t>water tanks refilled</a:t>
            </a:r>
          </a:p>
          <a:p>
            <a:endParaRPr lang="en-GB" sz="2400" dirty="0"/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4872769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EBCB3F-AAB0-BD6A-FAD3-7DE7599A0B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FBFDE165-3595-AC89-04F8-FF081086E2B2}"/>
              </a:ext>
            </a:extLst>
          </p:cNvPr>
          <p:cNvSpPr/>
          <p:nvPr/>
        </p:nvSpPr>
        <p:spPr>
          <a:xfrm>
            <a:off x="235618" y="6390522"/>
            <a:ext cx="11720763" cy="296779"/>
          </a:xfrm>
          <a:prstGeom prst="rect">
            <a:avLst/>
          </a:prstGeom>
          <a:solidFill>
            <a:srgbClr val="2595D0"/>
          </a:solidFill>
          <a:ln>
            <a:solidFill>
              <a:srgbClr val="2595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8D47194-37FD-33D6-D3FA-B6DDE29F3944}"/>
              </a:ext>
            </a:extLst>
          </p:cNvPr>
          <p:cNvSpPr/>
          <p:nvPr/>
        </p:nvSpPr>
        <p:spPr>
          <a:xfrm>
            <a:off x="11061669" y="-11010583"/>
            <a:ext cx="95430" cy="45719"/>
          </a:xfrm>
          <a:prstGeom prst="rect">
            <a:avLst/>
          </a:prstGeom>
          <a:solidFill>
            <a:srgbClr val="73CC54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9486CD-A854-FF5D-3123-518855ECC4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F9587-FC2D-4785-A9D0-E0A7A58E0C4A}" type="datetime1">
              <a:rPr lang="en-GB" smtClean="0">
                <a:solidFill>
                  <a:schemeClr val="bg1"/>
                </a:solidFill>
              </a:rPr>
              <a:t>10/02/2025</a:t>
            </a:fld>
            <a:endParaRPr lang="en-GB">
              <a:solidFill>
                <a:schemeClr val="bg1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523EF7-ED21-965D-9535-5B62DA1404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86175" y="6350000"/>
            <a:ext cx="4819650" cy="365125"/>
          </a:xfrm>
        </p:spPr>
        <p:txBody>
          <a:bodyPr/>
          <a:lstStyle/>
          <a:p>
            <a:r>
              <a:rPr lang="sv-SE">
                <a:solidFill>
                  <a:schemeClr val="bg1"/>
                </a:solidFill>
              </a:rPr>
              <a:t>ATLAS gas system status – Mattia Busato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F87FCB-FE91-0C8C-864B-E3F340AE22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90846-0688-463D-AE45-660E29A7DB1D}" type="slidenum">
              <a:rPr lang="en-GB" smtClean="0">
                <a:solidFill>
                  <a:schemeClr val="bg1"/>
                </a:solidFill>
              </a:rPr>
              <a:t>5</a:t>
            </a:fld>
            <a:endParaRPr lang="en-GB">
              <a:solidFill>
                <a:schemeClr val="bg1"/>
              </a:solidFill>
            </a:endParaRPr>
          </a:p>
        </p:txBody>
      </p:sp>
      <p:pic>
        <p:nvPicPr>
          <p:cNvPr id="1026" name="Picture 2" descr="See the source image">
            <a:extLst>
              <a:ext uri="{FF2B5EF4-FFF2-40B4-BE49-F238E27FC236}">
                <a16:creationId xmlns:a16="http://schemas.microsoft.com/office/drawing/2014/main" id="{50E5474B-80AE-03B1-B8F7-11CCC60FE0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64831" y="151657"/>
            <a:ext cx="1036669" cy="1053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76E2BF2F-223C-6A78-6CB2-777D9CBA9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dirty="0"/>
              <a:t>Activities 2024</a:t>
            </a:r>
            <a:endParaRPr lang="en-GB" sz="400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F153BF1-4443-B5E5-BB34-5C8021E7A0F9}"/>
              </a:ext>
            </a:extLst>
          </p:cNvPr>
          <p:cNvSpPr/>
          <p:nvPr/>
        </p:nvSpPr>
        <p:spPr>
          <a:xfrm>
            <a:off x="766010" y="683000"/>
            <a:ext cx="72190" cy="689811"/>
          </a:xfrm>
          <a:prstGeom prst="rect">
            <a:avLst/>
          </a:prstGeom>
          <a:solidFill>
            <a:srgbClr val="2595D0"/>
          </a:solidFill>
          <a:ln>
            <a:solidFill>
              <a:srgbClr val="2595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FF3BD47A-F9B6-70DA-8EF6-CDBFD14ED1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0230" y="1731210"/>
            <a:ext cx="9159183" cy="4861510"/>
          </a:xfrm>
        </p:spPr>
        <p:txBody>
          <a:bodyPr>
            <a:normAutofit/>
          </a:bodyPr>
          <a:lstStyle/>
          <a:p>
            <a:r>
              <a:rPr lang="en-US" sz="2400" b="1" dirty="0"/>
              <a:t>RPC </a:t>
            </a:r>
            <a:r>
              <a:rPr lang="en-US" sz="2400" b="1" dirty="0" err="1"/>
              <a:t>flowcell</a:t>
            </a:r>
            <a:r>
              <a:rPr lang="en-US" sz="2400" b="1" dirty="0"/>
              <a:t> replacement campaign </a:t>
            </a:r>
            <a:r>
              <a:rPr lang="en-US" sz="2400" b="1" dirty="0">
                <a:sym typeface="Wingdings" panose="05000000000000000000" pitchFamily="2" charset="2"/>
              </a:rPr>
              <a:t> </a:t>
            </a:r>
            <a:r>
              <a:rPr lang="en-US" sz="2400" dirty="0">
                <a:sym typeface="Wingdings" panose="05000000000000000000" pitchFamily="2" charset="2"/>
              </a:rPr>
              <a:t>400+ </a:t>
            </a:r>
            <a:r>
              <a:rPr lang="en-US" sz="2400" dirty="0" err="1">
                <a:sym typeface="Wingdings" panose="05000000000000000000" pitchFamily="2" charset="2"/>
              </a:rPr>
              <a:t>flowcells</a:t>
            </a:r>
            <a:r>
              <a:rPr lang="en-US" sz="2400" dirty="0">
                <a:sym typeface="Wingdings" panose="05000000000000000000" pitchFamily="2" charset="2"/>
              </a:rPr>
              <a:t> recalibrated for the 9 distribution racks.</a:t>
            </a:r>
          </a:p>
          <a:p>
            <a:r>
              <a:rPr lang="en-US" sz="2400" b="1" dirty="0">
                <a:sym typeface="Wingdings" panose="05000000000000000000" pitchFamily="2" charset="2"/>
              </a:rPr>
              <a:t>TGC </a:t>
            </a:r>
            <a:r>
              <a:rPr lang="en-US" sz="2400" b="1" dirty="0" err="1">
                <a:sym typeface="Wingdings" panose="05000000000000000000" pitchFamily="2" charset="2"/>
              </a:rPr>
              <a:t>flowcell</a:t>
            </a:r>
            <a:r>
              <a:rPr lang="en-US" sz="2400" b="1" dirty="0">
                <a:sym typeface="Wingdings" panose="05000000000000000000" pitchFamily="2" charset="2"/>
              </a:rPr>
              <a:t> recalibration </a:t>
            </a:r>
            <a:r>
              <a:rPr lang="en-US" sz="2400" b="1">
                <a:sym typeface="Wingdings" panose="05000000000000000000" pitchFamily="2" charset="2"/>
              </a:rPr>
              <a:t> </a:t>
            </a:r>
            <a:r>
              <a:rPr lang="en-US" sz="2400">
                <a:sym typeface="Wingdings" panose="05000000000000000000" pitchFamily="2" charset="2"/>
              </a:rPr>
              <a:t>100+ </a:t>
            </a:r>
            <a:r>
              <a:rPr lang="en-US" sz="2400" dirty="0" err="1">
                <a:sym typeface="Wingdings" panose="05000000000000000000" pitchFamily="2" charset="2"/>
              </a:rPr>
              <a:t>flowcells</a:t>
            </a:r>
            <a:r>
              <a:rPr lang="en-US" sz="2400" dirty="0">
                <a:sym typeface="Wingdings" panose="05000000000000000000" pitchFamily="2" charset="2"/>
              </a:rPr>
              <a:t> in rack 63 and 67.</a:t>
            </a:r>
          </a:p>
          <a:p>
            <a:r>
              <a:rPr lang="en-US" sz="2400" b="1" dirty="0">
                <a:sym typeface="Wingdings" panose="05000000000000000000" pitchFamily="2" charset="2"/>
              </a:rPr>
              <a:t>MDT motherboards and ELMBs replacement</a:t>
            </a:r>
            <a:r>
              <a:rPr lang="en-US" sz="2400" dirty="0">
                <a:sym typeface="Wingdings" panose="05000000000000000000" pitchFamily="2" charset="2"/>
              </a:rPr>
              <a:t>  10 distribution racks</a:t>
            </a:r>
          </a:p>
          <a:p>
            <a:r>
              <a:rPr lang="en-US" sz="2400" b="1" dirty="0">
                <a:sym typeface="Wingdings" panose="05000000000000000000" pitchFamily="2" charset="2"/>
              </a:rPr>
              <a:t>RPC purifiers maintenance  </a:t>
            </a:r>
            <a:r>
              <a:rPr lang="en-US" sz="2400" dirty="0">
                <a:sym typeface="Wingdings" panose="05000000000000000000" pitchFamily="2" charset="2"/>
              </a:rPr>
              <a:t>material replacement and columns clogging investigation</a:t>
            </a:r>
          </a:p>
          <a:p>
            <a:r>
              <a:rPr lang="en-US" sz="2400" b="1" dirty="0">
                <a:sym typeface="Wingdings" panose="05000000000000000000" pitchFamily="2" charset="2"/>
              </a:rPr>
              <a:t>TFC pump replacement</a:t>
            </a:r>
          </a:p>
          <a:p>
            <a:endParaRPr lang="en-US" sz="2400" b="1" dirty="0">
              <a:sym typeface="Wingdings" panose="05000000000000000000" pitchFamily="2" charset="2"/>
            </a:endParaRPr>
          </a:p>
          <a:p>
            <a:endParaRPr lang="en-US" sz="2400" b="1" dirty="0">
              <a:sym typeface="Wingdings" panose="05000000000000000000" pitchFamily="2" charset="2"/>
            </a:endParaRPr>
          </a:p>
          <a:p>
            <a:endParaRPr lang="en-US" sz="2400" b="1" dirty="0"/>
          </a:p>
          <a:p>
            <a:endParaRPr lang="en-GB" sz="2400" dirty="0"/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79311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59B19B-95DC-E378-BFDA-FCABC9FD12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FA1B0C8-3CDA-0967-5C8B-844A23920681}"/>
              </a:ext>
            </a:extLst>
          </p:cNvPr>
          <p:cNvSpPr/>
          <p:nvPr/>
        </p:nvSpPr>
        <p:spPr>
          <a:xfrm>
            <a:off x="235618" y="6390522"/>
            <a:ext cx="11720763" cy="296779"/>
          </a:xfrm>
          <a:prstGeom prst="rect">
            <a:avLst/>
          </a:prstGeom>
          <a:solidFill>
            <a:srgbClr val="2595D0"/>
          </a:solidFill>
          <a:ln>
            <a:solidFill>
              <a:srgbClr val="2595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422A349-C2E6-D71C-94D7-6BD243AA55B8}"/>
              </a:ext>
            </a:extLst>
          </p:cNvPr>
          <p:cNvSpPr/>
          <p:nvPr/>
        </p:nvSpPr>
        <p:spPr>
          <a:xfrm>
            <a:off x="11061669" y="-11010583"/>
            <a:ext cx="95430" cy="45719"/>
          </a:xfrm>
          <a:prstGeom prst="rect">
            <a:avLst/>
          </a:prstGeom>
          <a:solidFill>
            <a:srgbClr val="73CC54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5613E8-64D2-71AF-105F-40DBEC7F48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F9587-FC2D-4785-A9D0-E0A7A58E0C4A}" type="datetime1">
              <a:rPr lang="en-GB" smtClean="0">
                <a:solidFill>
                  <a:schemeClr val="bg1"/>
                </a:solidFill>
              </a:rPr>
              <a:t>10/02/2025</a:t>
            </a:fld>
            <a:endParaRPr lang="en-GB">
              <a:solidFill>
                <a:schemeClr val="bg1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CAF4C7-647D-B806-EA52-642BCBA9E3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86175" y="6350000"/>
            <a:ext cx="4819650" cy="365125"/>
          </a:xfrm>
        </p:spPr>
        <p:txBody>
          <a:bodyPr/>
          <a:lstStyle/>
          <a:p>
            <a:r>
              <a:rPr lang="sv-SE">
                <a:solidFill>
                  <a:schemeClr val="bg1"/>
                </a:solidFill>
              </a:rPr>
              <a:t>ATLAS gas system status – Mattia Busato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035662-5DCC-F7B6-31BE-376CFDED41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90846-0688-463D-AE45-660E29A7DB1D}" type="slidenum">
              <a:rPr lang="en-GB" smtClean="0">
                <a:solidFill>
                  <a:schemeClr val="bg1"/>
                </a:solidFill>
              </a:rPr>
              <a:t>6</a:t>
            </a:fld>
            <a:endParaRPr lang="en-GB">
              <a:solidFill>
                <a:schemeClr val="bg1"/>
              </a:solidFill>
            </a:endParaRPr>
          </a:p>
        </p:txBody>
      </p:sp>
      <p:pic>
        <p:nvPicPr>
          <p:cNvPr id="1026" name="Picture 2" descr="See the source image">
            <a:extLst>
              <a:ext uri="{FF2B5EF4-FFF2-40B4-BE49-F238E27FC236}">
                <a16:creationId xmlns:a16="http://schemas.microsoft.com/office/drawing/2014/main" id="{5EC9DAA8-9E8F-2077-477C-9B4B61178B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64831" y="151657"/>
            <a:ext cx="1036669" cy="1053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30A9FA20-CB35-B3B2-E2F0-06FBF7D575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dirty="0"/>
              <a:t>Activities 2025</a:t>
            </a:r>
            <a:endParaRPr lang="en-GB" sz="400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7145E2D-863D-CEA3-D718-5D1DF154302F}"/>
              </a:ext>
            </a:extLst>
          </p:cNvPr>
          <p:cNvSpPr/>
          <p:nvPr/>
        </p:nvSpPr>
        <p:spPr>
          <a:xfrm>
            <a:off x="766010" y="683000"/>
            <a:ext cx="72190" cy="689811"/>
          </a:xfrm>
          <a:prstGeom prst="rect">
            <a:avLst/>
          </a:prstGeom>
          <a:solidFill>
            <a:srgbClr val="2595D0"/>
          </a:solidFill>
          <a:ln>
            <a:solidFill>
              <a:srgbClr val="2595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A4C2B14E-E0D5-8810-7285-67088400B2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0231" y="1731210"/>
            <a:ext cx="9363290" cy="4861510"/>
          </a:xfrm>
        </p:spPr>
        <p:txBody>
          <a:bodyPr>
            <a:normAutofit/>
          </a:bodyPr>
          <a:lstStyle/>
          <a:p>
            <a:r>
              <a:rPr lang="en-US" sz="2400" b="1" dirty="0"/>
              <a:t>MDT distribution </a:t>
            </a:r>
            <a:r>
              <a:rPr lang="en-US" sz="2400" dirty="0"/>
              <a:t>flow regulation</a:t>
            </a:r>
          </a:p>
          <a:p>
            <a:r>
              <a:rPr lang="en-US" sz="2400" b="1" dirty="0"/>
              <a:t>RPC distribution </a:t>
            </a:r>
            <a:r>
              <a:rPr lang="en-US" sz="2400" dirty="0"/>
              <a:t>high flow tests</a:t>
            </a:r>
          </a:p>
          <a:p>
            <a:r>
              <a:rPr lang="en-US" sz="2400" b="1" dirty="0"/>
              <a:t>ANUBIS </a:t>
            </a:r>
            <a:r>
              <a:rPr lang="en-US" sz="2400" dirty="0"/>
              <a:t>gas flow increase</a:t>
            </a:r>
          </a:p>
          <a:p>
            <a:endParaRPr lang="en-US" sz="2400" b="1" dirty="0"/>
          </a:p>
          <a:p>
            <a:r>
              <a:rPr lang="en-US" sz="2400" b="1" dirty="0"/>
              <a:t>Requests for 2025 EYETS ?</a:t>
            </a:r>
            <a:endParaRPr lang="en-GB" sz="2400" dirty="0"/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4056004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21894</TotalTime>
  <Words>225</Words>
  <Application>Microsoft Office PowerPoint</Application>
  <PresentationFormat>Widescreen</PresentationFormat>
  <Paragraphs>55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Wingdings</vt:lpstr>
      <vt:lpstr>Office Theme</vt:lpstr>
      <vt:lpstr>ATLAS Gas System Status 2024/25</vt:lpstr>
      <vt:lpstr>Outlook</vt:lpstr>
      <vt:lpstr>Piquet intervention statistics</vt:lpstr>
      <vt:lpstr>General gas systems maintenance</vt:lpstr>
      <vt:lpstr>Activities 2024</vt:lpstr>
      <vt:lpstr>Activities 2025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Mattia Busato</dc:creator>
  <cp:lastModifiedBy>Mattia Busato</cp:lastModifiedBy>
  <cp:revision>355</cp:revision>
  <dcterms:created xsi:type="dcterms:W3CDTF">2021-09-07T12:10:17Z</dcterms:created>
  <dcterms:modified xsi:type="dcterms:W3CDTF">2025-02-10T12:34:42Z</dcterms:modified>
</cp:coreProperties>
</file>