
<file path=[Content_Types].xml><?xml version="1.0" encoding="utf-8"?>
<Types xmlns="http://schemas.openxmlformats.org/package/2006/content-types">
  <Default Extension="emf" ContentType="image/x-emf"/>
  <Default Extension="jpg" ContentType="image/pn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media/image86.jpg" ContentType="image/jpeg"/>
  <Override PartName="/ppt/media/image89.jpg" ContentType="image/jpeg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9" r:id="rId1"/>
  </p:sldMasterIdLst>
  <p:notesMasterIdLst>
    <p:notesMasterId r:id="rId37"/>
  </p:notesMasterIdLst>
  <p:handoutMasterIdLst>
    <p:handoutMasterId r:id="rId38"/>
  </p:handoutMasterIdLst>
  <p:sldIdLst>
    <p:sldId id="625" r:id="rId2"/>
    <p:sldId id="601" r:id="rId3"/>
    <p:sldId id="655" r:id="rId4"/>
    <p:sldId id="659" r:id="rId5"/>
    <p:sldId id="656" r:id="rId6"/>
    <p:sldId id="602" r:id="rId7"/>
    <p:sldId id="630" r:id="rId8"/>
    <p:sldId id="658" r:id="rId9"/>
    <p:sldId id="598" r:id="rId10"/>
    <p:sldId id="657" r:id="rId11"/>
    <p:sldId id="650" r:id="rId12"/>
    <p:sldId id="660" r:id="rId13"/>
    <p:sldId id="541" r:id="rId14"/>
    <p:sldId id="651" r:id="rId15"/>
    <p:sldId id="562" r:id="rId16"/>
    <p:sldId id="621" r:id="rId17"/>
    <p:sldId id="608" r:id="rId18"/>
    <p:sldId id="599" r:id="rId19"/>
    <p:sldId id="600" r:id="rId20"/>
    <p:sldId id="652" r:id="rId21"/>
    <p:sldId id="653" r:id="rId22"/>
    <p:sldId id="605" r:id="rId23"/>
    <p:sldId id="654" r:id="rId24"/>
    <p:sldId id="577" r:id="rId25"/>
    <p:sldId id="587" r:id="rId26"/>
    <p:sldId id="638" r:id="rId27"/>
    <p:sldId id="639" r:id="rId28"/>
    <p:sldId id="642" r:id="rId29"/>
    <p:sldId id="543" r:id="rId30"/>
    <p:sldId id="589" r:id="rId31"/>
    <p:sldId id="624" r:id="rId32"/>
    <p:sldId id="593" r:id="rId33"/>
    <p:sldId id="637" r:id="rId34"/>
    <p:sldId id="643" r:id="rId35"/>
    <p:sldId id="592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B53D"/>
    <a:srgbClr val="CBE0BD"/>
    <a:srgbClr val="FB7541"/>
    <a:srgbClr val="FFD30F"/>
    <a:srgbClr val="FDD000"/>
    <a:srgbClr val="2C3EF4"/>
    <a:srgbClr val="FFAFB0"/>
    <a:srgbClr val="BC0000"/>
    <a:srgbClr val="FF9700"/>
    <a:srgbClr val="C74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44" autoAdjust="0"/>
    <p:restoredTop sz="89716" autoAdjust="0"/>
  </p:normalViewPr>
  <p:slideViewPr>
    <p:cSldViewPr snapToGrid="0" snapToObjects="1">
      <p:cViewPr varScale="1">
        <p:scale>
          <a:sx n="109" d="100"/>
          <a:sy n="109" d="100"/>
        </p:scale>
        <p:origin x="656" y="192"/>
      </p:cViewPr>
      <p:guideLst>
        <p:guide orient="horz" pos="2160"/>
        <p:guide pos="3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EF6DA7-386F-6F45-B865-44C5AEED1F43}" type="datetimeFigureOut">
              <a:rPr lang="en-US" smtClean="0"/>
              <a:t>4/2/25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B2160A-2F58-8D43-8720-2805BD1B44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1650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ABE73E-3AAA-2E49-AC3D-23BC6530AF40}" type="datetimeFigureOut">
              <a:rPr lang="en-US" smtClean="0"/>
              <a:pPr/>
              <a:t>4/2/25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2E704F-9891-C847-A76D-EBF34C6040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90350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\frac{d\Sigma^{(n)}}{d\theta}=\frac{1}{\sigma}\sum_{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neq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j}\int d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n_{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i,j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  \frac{d\sigma_{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ij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}}{d\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n_{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i,j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}} \frac{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E_i^n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E_j^n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}{Q^{2n}} \delta(\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n_1\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cdot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n_2 -\cos\theta)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3529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med}_a}{d\theta}\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hspace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{-6pt} = 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hspace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{-6pt}\int dx \sum_{b,(cd)} \int \prod_{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=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b,c,d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}d[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p_i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] \times \left[\int d\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n_{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c,d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}\delta(\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n_c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cdot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n_d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-\cos\theta)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E_d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f_b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(1\pm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f_c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)(1\pm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f_d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)\right.\\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  \left.  - {\color{red} \int d\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n_{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c,b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}\delta(\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n_c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cdot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n_b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-\cos\theta)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E_b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f_c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(1\pm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f_a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)(1\pm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f_b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)}\right] \frac{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E_c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}{E_a^2}\\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\times  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gamma_b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}{2E_a} (2\pi)^4\delta^4(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p_a+p_b-p_c-p_d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) \left|\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mathcal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{M}_{ab\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rightarrow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cd}\right|^2,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9915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0623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\Delta N_{\rm AA}=\int d\Delta\phi\left[\frac{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_{\rm AA}}{d\Delta\phi d\Delta\eta} - \frac{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_{\rm pp}}{d\Delta\phi d\Delta\eta}\right]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3939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4870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A_{E_\perp}^{\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n}=\frac{\int d^3rd^3pf_a(\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p,\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r) 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p_T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cdot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n}{\int d^3rd^3pf_a(\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p,\</a:t>
            </a:r>
            <a:r>
              <a:rPr lang="en-US" sz="9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r)}</a:t>
            </a:r>
          </a:p>
          <a:p>
            <a:br>
              <a:rPr lang="en-US" sz="9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9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5157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Recently, the point could network as been applied to predict the transverse position of the  initial jet production vertices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93525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274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^{\rm vac}}{d\theta}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}{2\pi} C_F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\int_0^1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~  z(1-z) P_{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}(z) \int_{\mu_0^2}^{Q^2} \frac{d{\bf \ell}_\perp^2}{\ell_\perp^2} \delta \left(\theta - \frac{\ell_\perp}{z(1-z)E}\right)</a:t>
            </a:r>
          </a:p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}{2\pi}\frac{C_F}{2\theta} \left(3-\frac{2\mu_0}{E\theta}\right)\sqrt{1-\frac{4\mu_0}{E\theta}}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\frac{\partial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}{\partial \ln \mu^2} =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(\mu^2)}{2\pi}\left[\gamma_{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}(3)\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+\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cdots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\right]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\frac{\partial }{\partial t}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\begin{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\\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\\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\end{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= 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\begin{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\gamma_{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}(3) &amp;  \gamma_{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gq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}(3) \\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2N_f\gamma_{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}(3) &amp;  \gamma_{gg}(3) 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\end{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\begin{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\\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Sigma_g</a:t>
            </a: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\end{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7195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DD7E6D-F443-98C9-C266-DF851E6AE5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B781A6C-109C-2550-7D75-B0A1E56502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1ACC619-3400-BEB0-7F01-9502F6B1A5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second Mellin moments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^{\rm vac}}{d\theta}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}{2\pi} C_F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\int_0^1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~  z(1-z) P_{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}(z) \int_{\mu_0^2}^{Q^2} \frac{d{\bf \ell}_\perp^2}{\ell_\perp^2} \delta \left(\theta - \frac{\ell_\perp}{z(1-z)E}\right)</a:t>
            </a:r>
          </a:p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}{2\pi}\frac{C_F}{2\theta} \left(3-\frac{2\mu_0}{E\theta}\right)\sqrt{1-\frac{4\mu_0}{E\theta}}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\frac{\partial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}{\partial \ln \mu^2} =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(\mu^2)}{2\pi}\left[\gamma_{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}(3)\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+\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cdots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\right]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\frac{\partial }{\partial t}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\begin{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\\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\\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\end{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= 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\begin{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\gamma_{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}(3) &amp;  \gamma_{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gq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}(3) \\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2N_f\gamma_{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}(3) &amp;  \gamma_{gg}(3) 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\end{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\begin{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Sigma_q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\\</a:t>
            </a:r>
          </a:p>
          <a:p>
            <a:pPr>
              <a:buNone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Sigma_g</a:t>
            </a: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\end{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bmatrix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B38C39-9281-028E-0337-AC20370C50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861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\frac{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_{g}^{a({\rm GHT})}}{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d\ell^2_\perp}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=  \frac{C_AC_2(R)}{N_c^2-1}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}{2\pi} P_{ag}^{(0)}(z)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\int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dy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rho_A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(y)  \int_0^{Q^2} d^2{\bf k}_\perp 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\phi_{g}(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x_g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, {\bf k}_\perp^2)}{k_\perp^2} \frac{2{\bf k}_\perp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cdot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{\bf \ell}}{\ell_\perp^2({\bf \ell}_\perp-{\bf k}_\perp)^2}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\left[1-\cos\frac{y}{\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tau_f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}\right]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tau_f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 =\frac{2z(1-z)E}{(\bf \ell_\perp-\bf k_\perp)^2}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\ell_\perp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ll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zE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, |\bf k_\perp-\bf \ell_\perp|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ll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(1-z)E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\theta_{12}^2\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4\frac{(\bf \ell_\perp- z\bf k_\perp)^2}{z^2(1-z)^2E^2}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 4\frac{(\bf \ell_\perp- \bf k_\perp)^2}{z^2(1-z)^2E^2}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\int_0^{2\pi} d\phi \frac{\bf k_\perp\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cdot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\bf \ell_\perp+\bf k_\perp^2}{(\bf \ell+\bf k_\perp)^2}=2\pi \Theta(k_\perp^2-\ell_\perp^2)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\bf \ell_\perp -\bf k_\perp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rightarrow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\bf \ell_\perp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\theta_{12}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\frac{2 \ell_\perp}{z(1-z)E}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=\frac{{L}^{5/2} \hat{q}}{\pi\sqrt{E}} \frac{8\alpha_\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C_A}{(\sqrt{EL}\theta)^3}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\int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\frac{P_{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}(z)}{z(1-z)} \left[1-\frac{\sin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ELz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(1-z)\theta^2/8}{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ELz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(1-z)\theta^2/8}\right]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  \frac{ L^{2} \hat{q}}{2 E} \frac{\alpha_\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C_A}{\theta}, \theta&gt; \sqrt{8\pi/EL}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\frac{L^3 \hat{q} 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 \theta}{64\pi}, \theta &lt; \sqrt{8\pi/EL}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\hat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q_R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= \int d^2k_\perp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C_2(R)}{N_c^2-1}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rho_A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\phi(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x_g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,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vec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{k}_{\perp}) =\frac{\pi C_2(R)}{N_c^2-1}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rho_A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K\ln(1+\frac{Q^2}{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x_B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Q_s^2}). 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343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  \frac{ L^{2} \hat{q}}{2 E} \frac{\alpha_\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C_A}{\theta}, \theta&gt; \sqrt{8\pi/EL}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\frac{L^3 \hat{q} 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 \theta}{64\pi}, \theta &lt; \sqrt{8\pi/EL}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316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f_{h/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z_h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,{\bf k})=  f_{h/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z_h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) \frac{e^{-{\bf k}^2/2\sigma^2}}{2\pi \sigma^2 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f_{h/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z_h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)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propto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\frac{(1-z)^a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z^b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}{z}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dN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}{d\theta^2} &amp;=&amp; \frac{\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alpha_s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(\mu^2) C_F}{2\pi}\frac{3}{4}\left\{ 1 + \left[\frac{2\sigma^2}{\theta^2 E^2}\right]^{\frac{1}{2}}  \frac{(1+a)\sqrt{\pi}}{3} \left[\log^2\frac{\mu^2}{\theta^2E^2} +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mathcal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{O}(\log\frac{\mu^2}{\theta^2E^2})\right] \right\} 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992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\frac{d \hat{\sigma}_D}{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dx_B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dQ^2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dz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d^2l_{\perp}d^2l_{q\perp}}  = \sigma_0 \frac{1+z^{2}}{1-z} \frac{\alpha_s^2}{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N_c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\int dy_1^-  \rho(y_1^-,\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{y}_{N\perp})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otimes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\int d^2 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{v}_{\perp}  \int \frac{d^2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{k}_{\perp}}{(2\pi)^2} {\color{magenta}f_{q}^{A}(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x_B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{v}_{\perp})}{\color{yellow}\frac{\phi(0,\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{k}_{\perp})}{{k}_{\perp}^2}}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mathcal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{N}_g(\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l_\perp, 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l_{q\perp},\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k_\perp,\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v_\perp)</a:t>
            </a:r>
          </a:p>
          <a:p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l_\perp+\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l_{q\perp}=\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k_\perp+\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v_\perp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\frac{\Delta\sigma_{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e+A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}}{A\sigma_{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e+p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}}\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propto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A^{2/3}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\sigma_{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e+Pb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}/A\sigma_{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e+p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8074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BFEDF4-C4A5-9C88-8344-AEE4B07329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69CB4C5-F762-AD4B-A62F-13388738B5A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3DC2719-72B1-5D36-FBB0-25DD2A49C1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  \frac{ L^{2} \hat{q}}{2 E} \frac{\alpha_\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C_A}{\theta}, \theta&gt; \sqrt{8\pi/EL}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\frac{d\Sigma^{\rm med}_q}{d\theta}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approx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\frac{L^3 \hat{q} \alpha_\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mathrm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{s} C_A \theta}{64\pi}, \theta &lt; \sqrt{8\pi/EL}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5E32CA-DC12-2F16-89D8-7627C70B89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612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order to Simultaneous description of hadron and jet RAA need to include jet-induced medium response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2E704F-9891-C847-A76D-EBF34C60403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056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76512-B387-DC46-9310-752A4E71A7D6}" type="datetime1">
              <a:rPr lang="en-US" smtClean="0"/>
              <a:t>4/2/25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20505-B1A0-694B-A66A-EA1C65EF750E}" type="datetime1">
              <a:rPr lang="en-US" smtClean="0"/>
              <a:t>4/2/25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9BE5-E869-7142-99B4-216E348231D0}" type="datetime1">
              <a:rPr lang="en-US" smtClean="0"/>
              <a:t>4/2/25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471DC-9234-7B49-8010-0B2D65F78A6D}" type="datetime1">
              <a:rPr lang="en-US" smtClean="0"/>
              <a:t>4/2/25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12313" y="6476452"/>
            <a:ext cx="2844800" cy="365125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1388C-72D7-5B41-982B-8B5F08F4AC75}" type="datetime1">
              <a:rPr lang="en-US" smtClean="0"/>
              <a:t>4/2/25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5F5B00-0211-6449-99B3-957F7B3A9C75}" type="datetime1">
              <a:rPr lang="en-US" smtClean="0"/>
              <a:t>4/2/25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BD624-006A-6D4C-A1CE-C7CF6B1E9597}" type="datetime1">
              <a:rPr lang="en-US" smtClean="0"/>
              <a:t>4/2/25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DD0199-2BAB-0A4C-8AAE-FD34BC0C5FF4}" type="datetime1">
              <a:rPr lang="en-US" smtClean="0"/>
              <a:t>4/2/25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434FF-59F9-6D46-89C9-B009B085FE0B}" type="datetime1">
              <a:rPr lang="en-US" smtClean="0"/>
              <a:t>4/2/25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0C8324-D06F-844B-8F4A-B042D2E3CC95}" type="datetime1">
              <a:rPr lang="en-US" smtClean="0"/>
              <a:t>4/2/25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4B391-616A-EC44-B92E-CB0F4AE913D0}" type="datetime1">
              <a:rPr lang="en-US" smtClean="0"/>
              <a:t>4/2/25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/>
            </a:gs>
            <a:gs pos="89000">
              <a:srgbClr val="000221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47200" y="6489014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4504F-F647-2B47-B5CB-298A5EBA19B4}" type="datetime1">
              <a:rPr lang="en-US" smtClean="0"/>
              <a:t>4/2/25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764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02400" y="64764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rgbClr val="FFEAAB"/>
                </a:solidFill>
              </a:defRPr>
            </a:lvl1pPr>
          </a:lstStyle>
          <a:p>
            <a:fld id="{1B9BAA04-AEB2-8147-AF42-90F4B815825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" y="1"/>
            <a:ext cx="12191999" cy="10619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7" name="Picture 6" descr="A logo with text on it&#10;&#10;Description automatically generated">
            <a:extLst>
              <a:ext uri="{FF2B5EF4-FFF2-40B4-BE49-F238E27FC236}">
                <a16:creationId xmlns:a16="http://schemas.microsoft.com/office/drawing/2014/main" id="{E769D161-771F-6A1C-91B5-D030F89395C2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6" t="39314" r="9445" b="36652"/>
          <a:stretch/>
        </p:blipFill>
        <p:spPr>
          <a:xfrm>
            <a:off x="-41635" y="6057664"/>
            <a:ext cx="3593534" cy="762860"/>
          </a:xfrm>
          <a:prstGeom prst="rect">
            <a:avLst/>
          </a:prstGeom>
        </p:spPr>
      </p:pic>
      <p:pic>
        <p:nvPicPr>
          <p:cNvPr id="9" name="Picture 8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D71535E4-31D8-BCAD-B374-C2F07DCFBE3D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341"/>
          <a:stretch/>
        </p:blipFill>
        <p:spPr>
          <a:xfrm>
            <a:off x="11446952" y="6138726"/>
            <a:ext cx="745048" cy="6817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华文宋体"/>
          <a:cs typeface="华文宋体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bg1"/>
          </a:solidFill>
          <a:latin typeface="+mn-lt"/>
          <a:ea typeface="儷黑 Pro"/>
          <a:cs typeface="儷黑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bg1"/>
          </a:solidFill>
          <a:latin typeface="+mn-lt"/>
          <a:ea typeface="儷黑 Pro"/>
          <a:cs typeface="儷黑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emf"/><Relationship Id="rId3" Type="http://schemas.openxmlformats.org/officeDocument/2006/relationships/image" Target="../media/image47.emf"/><Relationship Id="rId7" Type="http://schemas.openxmlformats.org/officeDocument/2006/relationships/image" Target="../media/image5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emf"/><Relationship Id="rId5" Type="http://schemas.openxmlformats.org/officeDocument/2006/relationships/image" Target="../media/image48.emf"/><Relationship Id="rId4" Type="http://schemas.openxmlformats.org/officeDocument/2006/relationships/hyperlink" Target="https://arxiv.org/abs/2104.04520" TargetMode="External"/><Relationship Id="rId9" Type="http://schemas.openxmlformats.org/officeDocument/2006/relationships/image" Target="../media/image5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image" Target="../media/image54.emf"/><Relationship Id="rId7" Type="http://schemas.openxmlformats.org/officeDocument/2006/relationships/image" Target="../media/image5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emf"/><Relationship Id="rId4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emf"/><Relationship Id="rId2" Type="http://schemas.openxmlformats.org/officeDocument/2006/relationships/image" Target="../media/image8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emf"/><Relationship Id="rId4" Type="http://schemas.openxmlformats.org/officeDocument/2006/relationships/image" Target="../media/image83.e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emf"/><Relationship Id="rId3" Type="http://schemas.openxmlformats.org/officeDocument/2006/relationships/image" Target="../media/image85.png"/><Relationship Id="rId7" Type="http://schemas.openxmlformats.org/officeDocument/2006/relationships/image" Target="../media/image89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emf"/><Relationship Id="rId5" Type="http://schemas.openxmlformats.org/officeDocument/2006/relationships/image" Target="../media/image87.emf"/><Relationship Id="rId4" Type="http://schemas.openxmlformats.org/officeDocument/2006/relationships/image" Target="../media/image86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3.emf"/><Relationship Id="rId4" Type="http://schemas.openxmlformats.org/officeDocument/2006/relationships/image" Target="../media/image92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01.08321" TargetMode="Externa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emf"/><Relationship Id="rId3" Type="http://schemas.openxmlformats.org/officeDocument/2006/relationships/image" Target="../media/image96.emf"/><Relationship Id="rId7" Type="http://schemas.openxmlformats.org/officeDocument/2006/relationships/image" Target="../media/image10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emf"/><Relationship Id="rId4" Type="http://schemas.openxmlformats.org/officeDocument/2006/relationships/image" Target="../media/image97.emf"/><Relationship Id="rId9" Type="http://schemas.openxmlformats.org/officeDocument/2006/relationships/image" Target="../media/image102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emf"/><Relationship Id="rId7" Type="http://schemas.openxmlformats.org/officeDocument/2006/relationships/image" Target="../media/image111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9.emf"/><Relationship Id="rId4" Type="http://schemas.openxmlformats.org/officeDocument/2006/relationships/image" Target="../media/image10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emf"/><Relationship Id="rId2" Type="http://schemas.openxmlformats.org/officeDocument/2006/relationships/image" Target="../media/image1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6.png"/><Relationship Id="rId4" Type="http://schemas.openxmlformats.org/officeDocument/2006/relationships/image" Target="../media/image11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image" Target="../media/image19.emf"/><Relationship Id="rId4" Type="http://schemas.openxmlformats.org/officeDocument/2006/relationships/hyperlink" Target="https://arxiv.org/abs/2502.11406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emf"/><Relationship Id="rId3" Type="http://schemas.openxmlformats.org/officeDocument/2006/relationships/image" Target="../media/image23.emf"/><Relationship Id="rId7" Type="http://schemas.openxmlformats.org/officeDocument/2006/relationships/image" Target="../media/image2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7" Type="http://schemas.openxmlformats.org/officeDocument/2006/relationships/image" Target="../media/image3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59665-CCDD-7741-8AD7-E85165C10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1041" y="1640225"/>
            <a:ext cx="11574049" cy="1382616"/>
          </a:xfrm>
          <a:noFill/>
        </p:spPr>
        <p:txBody>
          <a:bodyPr>
            <a:normAutofit/>
          </a:bodyPr>
          <a:lstStyle/>
          <a:p>
            <a:r>
              <a:rPr lang="en-US" dirty="0"/>
              <a:t>Jet modification in cold and hot QCD medium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5DA2AE-1AE2-9248-9018-866A7069C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EB7358-E9EA-EA4D-8B93-DA0DF834BF34}"/>
              </a:ext>
            </a:extLst>
          </p:cNvPr>
          <p:cNvSpPr txBox="1"/>
          <p:nvPr/>
        </p:nvSpPr>
        <p:spPr>
          <a:xfrm>
            <a:off x="4069733" y="5380201"/>
            <a:ext cx="552510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Xin-Nian Wang</a:t>
            </a: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Central China Normal University</a:t>
            </a:r>
          </a:p>
        </p:txBody>
      </p:sp>
      <p:sp>
        <p:nvSpPr>
          <p:cNvPr id="9" name="Title 13">
            <a:extLst>
              <a:ext uri="{FF2B5EF4-FFF2-40B4-BE49-F238E27FC236}">
                <a16:creationId xmlns:a16="http://schemas.microsoft.com/office/drawing/2014/main" id="{D9866548-5A64-99E3-A9B4-00D6AFEA07DD}"/>
              </a:ext>
            </a:extLst>
          </p:cNvPr>
          <p:cNvSpPr txBox="1">
            <a:spLocks/>
          </p:cNvSpPr>
          <p:nvPr/>
        </p:nvSpPr>
        <p:spPr>
          <a:xfrm>
            <a:off x="2" y="1"/>
            <a:ext cx="12191999" cy="6680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b="1" kern="1200">
                <a:solidFill>
                  <a:schemeClr val="bg1"/>
                </a:solidFill>
                <a:latin typeface="+mj-lt"/>
                <a:ea typeface="华文宋体"/>
                <a:cs typeface="华文宋体"/>
              </a:defRPr>
            </a:lvl1pPr>
          </a:lstStyle>
          <a:p>
            <a:pPr algn="r"/>
            <a:r>
              <a:rPr lang="en-US" sz="2400" dirty="0"/>
              <a:t>CERN Theory Institute: High energy probes of the initial stages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925D22A-B10A-5A9C-B260-027E3415A47A}"/>
              </a:ext>
            </a:extLst>
          </p:cNvPr>
          <p:cNvSpPr/>
          <p:nvPr/>
        </p:nvSpPr>
        <p:spPr>
          <a:xfrm>
            <a:off x="9123833" y="668088"/>
            <a:ext cx="2951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CERN, March 31- April 4 2025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446BD9-A456-892F-B61E-090EB8AE66B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49729" t="10214" r="10809" b="23593"/>
          <a:stretch/>
        </p:blipFill>
        <p:spPr>
          <a:xfrm>
            <a:off x="-12385" y="2848523"/>
            <a:ext cx="3587773" cy="3014144"/>
          </a:xfrm>
          <a:prstGeom prst="rect">
            <a:avLst/>
          </a:prstGeom>
          <a:effectLst>
            <a:softEdge rad="100899"/>
          </a:effectLst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4711CEF-3E64-A060-5215-65BB1AC1E626}"/>
              </a:ext>
            </a:extLst>
          </p:cNvPr>
          <p:cNvGrpSpPr/>
          <p:nvPr/>
        </p:nvGrpSpPr>
        <p:grpSpPr>
          <a:xfrm>
            <a:off x="1781501" y="3340080"/>
            <a:ext cx="1756434" cy="1075631"/>
            <a:chOff x="6789684" y="1940838"/>
            <a:chExt cx="1756434" cy="1075631"/>
          </a:xfrm>
        </p:grpSpPr>
        <p:sp>
          <p:nvSpPr>
            <p:cNvPr id="8" name="Triangle 7">
              <a:extLst>
                <a:ext uri="{FF2B5EF4-FFF2-40B4-BE49-F238E27FC236}">
                  <a16:creationId xmlns:a16="http://schemas.microsoft.com/office/drawing/2014/main" id="{DD2DD902-3F6B-914C-CA1D-24053AB52846}"/>
                </a:ext>
              </a:extLst>
            </p:cNvPr>
            <p:cNvSpPr/>
            <p:nvPr/>
          </p:nvSpPr>
          <p:spPr>
            <a:xfrm rot="15450486">
              <a:off x="7115504" y="1765738"/>
              <a:ext cx="924911" cy="1576552"/>
            </a:xfrm>
            <a:prstGeom prst="triangl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56F9837-0784-20B2-FFF3-166522D3D20B}"/>
                </a:ext>
              </a:extLst>
            </p:cNvPr>
            <p:cNvSpPr/>
            <p:nvPr/>
          </p:nvSpPr>
          <p:spPr>
            <a:xfrm rot="20851942">
              <a:off x="8062401" y="1940838"/>
              <a:ext cx="483717" cy="917951"/>
            </a:xfrm>
            <a:prstGeom prst="ellips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solidFill>
                <a:schemeClr val="accent1">
                  <a:shade val="95000"/>
                  <a:satMod val="10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8B8704B4-6756-CA2B-EF68-29E469E21383}"/>
                </a:ext>
              </a:extLst>
            </p:cNvPr>
            <p:cNvCxnSpPr>
              <a:cxnSpLocks/>
              <a:stCxn id="8" idx="0"/>
              <a:endCxn id="11" idx="0"/>
            </p:cNvCxnSpPr>
            <p:nvPr/>
          </p:nvCxnSpPr>
          <p:spPr>
            <a:xfrm flipV="1">
              <a:off x="6808345" y="1951661"/>
              <a:ext cx="1396828" cy="772858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F035436-7574-7C6A-B0E9-1D291C55FA81}"/>
                </a:ext>
              </a:extLst>
            </p:cNvPr>
            <p:cNvCxnSpPr>
              <a:endCxn id="11" idx="4"/>
            </p:cNvCxnSpPr>
            <p:nvPr/>
          </p:nvCxnSpPr>
          <p:spPr>
            <a:xfrm>
              <a:off x="6831724" y="2722179"/>
              <a:ext cx="1571623" cy="125786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B54B765B-A6A5-D8D2-2E73-8C93EBC35169}"/>
              </a:ext>
            </a:extLst>
          </p:cNvPr>
          <p:cNvSpPr/>
          <p:nvPr/>
        </p:nvSpPr>
        <p:spPr>
          <a:xfrm>
            <a:off x="34713" y="2848523"/>
            <a:ext cx="466328" cy="37433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D18778D-7C47-9D2B-6E54-72A87F16366A}"/>
              </a:ext>
            </a:extLst>
          </p:cNvPr>
          <p:cNvSpPr/>
          <p:nvPr/>
        </p:nvSpPr>
        <p:spPr>
          <a:xfrm>
            <a:off x="2952001" y="2965751"/>
            <a:ext cx="670485" cy="25710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481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C40CE-1686-3481-A0D8-03319DC84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hadronization: TMD Fragmentation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01E490-B430-FC1A-A35A-28DA9254C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050" name="Picture 2" descr="Use links below to save image.">
            <a:extLst>
              <a:ext uri="{FF2B5EF4-FFF2-40B4-BE49-F238E27FC236}">
                <a16:creationId xmlns:a16="http://schemas.microsoft.com/office/drawing/2014/main" id="{2730507E-720E-7FE9-CF49-8B151262A0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17" y="1096892"/>
            <a:ext cx="2547538" cy="1921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Use links below to save image.">
            <a:extLst>
              <a:ext uri="{FF2B5EF4-FFF2-40B4-BE49-F238E27FC236}">
                <a16:creationId xmlns:a16="http://schemas.microsoft.com/office/drawing/2014/main" id="{BFDBC5F6-32A1-F588-71ED-9B3AD622C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76" y="3584066"/>
            <a:ext cx="2096964" cy="190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D81EE3D-8F5C-B17D-DEBC-B3EA9390A947}"/>
              </a:ext>
            </a:extLst>
          </p:cNvPr>
          <p:cNvSpPr txBox="1"/>
          <p:nvPr/>
        </p:nvSpPr>
        <p:spPr>
          <a:xfrm>
            <a:off x="346554" y="2878146"/>
            <a:ext cx="2547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Power corrections at large angle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E73E9F-9188-080B-1D7A-3F61E5A77A12}"/>
              </a:ext>
            </a:extLst>
          </p:cNvPr>
          <p:cNvSpPr txBox="1"/>
          <p:nvPr/>
        </p:nvSpPr>
        <p:spPr>
          <a:xfrm>
            <a:off x="369033" y="5345609"/>
            <a:ext cx="27055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Random correlation at small angle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345CFE-AF2F-F8C0-7EA2-E0BF151A3E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9073" y="1064681"/>
            <a:ext cx="3794906" cy="6943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BE21D19-7C5C-453B-1938-FE35CB88B8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54797" y="1061936"/>
            <a:ext cx="2890386" cy="6943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218C00E-A9AA-C0EA-1571-171082F560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5473" y="1987262"/>
            <a:ext cx="8502360" cy="791574"/>
          </a:xfrm>
          <a:prstGeom prst="rect">
            <a:avLst/>
          </a:prstGeom>
        </p:spPr>
      </p:pic>
      <p:pic>
        <p:nvPicPr>
          <p:cNvPr id="13" name="Picture 12" descr="A screenshot of a graph&#10;&#10;AI-generated content may be incorrect.">
            <a:extLst>
              <a:ext uri="{FF2B5EF4-FFF2-40B4-BE49-F238E27FC236}">
                <a16:creationId xmlns:a16="http://schemas.microsoft.com/office/drawing/2014/main" id="{7609E877-4C64-17A3-7607-DE8C4C85107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89051" y="3018161"/>
            <a:ext cx="3242754" cy="306260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5" name="Picture 14" descr="A screen shot of a graph&#10;&#10;AI-generated content may be incorrect.">
            <a:extLst>
              <a:ext uri="{FF2B5EF4-FFF2-40B4-BE49-F238E27FC236}">
                <a16:creationId xmlns:a16="http://schemas.microsoft.com/office/drawing/2014/main" id="{2313151D-7990-E915-C141-C22B0CBDFFB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76881" y="3036292"/>
            <a:ext cx="3242755" cy="306260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4A4A81F-0215-65DF-4947-8051C2AE4F06}"/>
              </a:ext>
            </a:extLst>
          </p:cNvPr>
          <p:cNvSpPr txBox="1"/>
          <p:nvPr/>
        </p:nvSpPr>
        <p:spPr>
          <a:xfrm>
            <a:off x="3339073" y="6125517"/>
            <a:ext cx="78776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EEC should be sensitive to momentum broadening in medium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15E1A2-C086-4D9E-FCBC-E35F77F45C9F}"/>
              </a:ext>
            </a:extLst>
          </p:cNvPr>
          <p:cNvSpPr txBox="1"/>
          <p:nvPr/>
        </p:nvSpPr>
        <p:spPr>
          <a:xfrm>
            <a:off x="10252785" y="3704162"/>
            <a:ext cx="17392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Y. Ke, XNW and W. Zhao in</a:t>
            </a:r>
            <a:r>
              <a:rPr lang="zh-CN" altLang="en-US" sz="2000" dirty="0">
                <a:solidFill>
                  <a:srgbClr val="FFC000"/>
                </a:solidFill>
              </a:rPr>
              <a:t> </a:t>
            </a:r>
            <a:r>
              <a:rPr lang="en-US" sz="2000" dirty="0">
                <a:solidFill>
                  <a:srgbClr val="FFC000"/>
                </a:solidFill>
              </a:rPr>
              <a:t>preparation</a:t>
            </a:r>
          </a:p>
        </p:txBody>
      </p:sp>
    </p:spTree>
    <p:extLst>
      <p:ext uri="{BB962C8B-B14F-4D97-AF65-F5344CB8AC3E}">
        <p14:creationId xmlns:p14="http://schemas.microsoft.com/office/powerpoint/2010/main" val="4096871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3D0E6-A2EB-5177-F877-F0DC90203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Medium</a:t>
            </a:r>
            <a:r>
              <a:rPr lang="zh-CN" altLang="en-US" dirty="0"/>
              <a:t> </a:t>
            </a:r>
            <a:r>
              <a:rPr lang="en-US" altLang="zh-CN" dirty="0"/>
              <a:t>modification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ECC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EIC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BECE74-B267-037D-A9FB-F1B943C72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23BD5D-EB36-F94F-1F96-BDE961CE0B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243" y="1785552"/>
            <a:ext cx="3913765" cy="36963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60625B-9E17-DC6F-E844-515CD81237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2008" y="1797569"/>
            <a:ext cx="3913765" cy="369633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89AE88C-7DA4-4957-B779-6FC4BDED1082}"/>
              </a:ext>
            </a:extLst>
          </p:cNvPr>
          <p:cNvSpPr txBox="1"/>
          <p:nvPr/>
        </p:nvSpPr>
        <p:spPr>
          <a:xfrm>
            <a:off x="1849901" y="5617068"/>
            <a:ext cx="4246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Y. Ke, XNW and W. Zhao in preparation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30B5B36-1895-9A6A-0A58-B8FBFD022B19}"/>
              </a:ext>
            </a:extLst>
          </p:cNvPr>
          <p:cNvSpPr txBox="1"/>
          <p:nvPr/>
        </p:nvSpPr>
        <p:spPr>
          <a:xfrm>
            <a:off x="2410961" y="874449"/>
            <a:ext cx="7031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rgbClr val="FFFF00"/>
                </a:solidFill>
              </a:rPr>
              <a:t>Modification</a:t>
            </a:r>
            <a:r>
              <a:rPr lang="zh-CN" altLang="en-US" sz="2400" dirty="0">
                <a:solidFill>
                  <a:srgbClr val="FFFF00"/>
                </a:solidFill>
              </a:rPr>
              <a:t> </a:t>
            </a:r>
            <a:r>
              <a:rPr lang="en-US" altLang="zh-CN" sz="2400" dirty="0">
                <a:solidFill>
                  <a:srgbClr val="FFFF00"/>
                </a:solidFill>
              </a:rPr>
              <a:t>mainly</a:t>
            </a:r>
            <a:r>
              <a:rPr lang="zh-CN" altLang="en-US" sz="2400" dirty="0">
                <a:solidFill>
                  <a:srgbClr val="FFFF00"/>
                </a:solidFill>
              </a:rPr>
              <a:t> </a:t>
            </a:r>
            <a:r>
              <a:rPr lang="en-US" altLang="zh-CN" sz="2400" dirty="0">
                <a:solidFill>
                  <a:srgbClr val="FFFF00"/>
                </a:solidFill>
              </a:rPr>
              <a:t>caused</a:t>
            </a:r>
            <a:r>
              <a:rPr lang="zh-CN" altLang="en-US" sz="2400" dirty="0">
                <a:solidFill>
                  <a:srgbClr val="FFFF00"/>
                </a:solidFill>
              </a:rPr>
              <a:t> </a:t>
            </a:r>
            <a:r>
              <a:rPr lang="en-US" altLang="zh-CN" sz="2400" dirty="0">
                <a:solidFill>
                  <a:srgbClr val="FFFF00"/>
                </a:solidFill>
              </a:rPr>
              <a:t>by</a:t>
            </a:r>
            <a:r>
              <a:rPr lang="zh-CN" altLang="en-US" sz="2400" dirty="0">
                <a:solidFill>
                  <a:srgbClr val="FFFF00"/>
                </a:solidFill>
              </a:rPr>
              <a:t> </a:t>
            </a:r>
            <a:r>
              <a:rPr lang="en-US" altLang="zh-CN" sz="2400" dirty="0">
                <a:solidFill>
                  <a:srgbClr val="FFFF00"/>
                </a:solidFill>
              </a:rPr>
              <a:t>momentum</a:t>
            </a:r>
            <a:r>
              <a:rPr lang="zh-CN" altLang="en-US" sz="2400" dirty="0">
                <a:solidFill>
                  <a:srgbClr val="FFFF00"/>
                </a:solidFill>
              </a:rPr>
              <a:t> </a:t>
            </a:r>
            <a:r>
              <a:rPr lang="en-US" altLang="zh-CN" sz="2400" dirty="0">
                <a:solidFill>
                  <a:srgbClr val="FFFF00"/>
                </a:solidFill>
              </a:rPr>
              <a:t>broadening</a:t>
            </a:r>
            <a:endParaRPr lang="en-US" sz="2400" dirty="0">
              <a:solidFill>
                <a:srgbClr val="FFFF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5A42CEC-119B-82CE-DADF-839A96C1D3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2219" y="1797569"/>
            <a:ext cx="3951538" cy="36963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F2B193C-ACCC-69A5-951D-5DA8A6F950C0}"/>
              </a:ext>
            </a:extLst>
          </p:cNvPr>
          <p:cNvSpPr txBox="1"/>
          <p:nvPr/>
        </p:nvSpPr>
        <p:spPr>
          <a:xfrm>
            <a:off x="914400" y="1365813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e+A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4B6DA7B-F538-AFA7-38A5-2FE65991D1F5}"/>
              </a:ext>
            </a:extLst>
          </p:cNvPr>
          <p:cNvSpPr txBox="1"/>
          <p:nvPr/>
        </p:nvSpPr>
        <p:spPr>
          <a:xfrm>
            <a:off x="10058400" y="1365813"/>
            <a:ext cx="7681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 + Pb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8FB1198-20E5-74ED-C5CA-AC9CDC3759B6}"/>
              </a:ext>
            </a:extLst>
          </p:cNvPr>
          <p:cNvSpPr txBox="1"/>
          <p:nvPr/>
        </p:nvSpPr>
        <p:spPr>
          <a:xfrm>
            <a:off x="8750460" y="5647846"/>
            <a:ext cx="3053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C000"/>
                </a:solidFill>
              </a:rPr>
              <a:t>Nambrath</a:t>
            </a:r>
            <a:r>
              <a:rPr lang="en-US" dirty="0">
                <a:solidFill>
                  <a:srgbClr val="FFC000"/>
                </a:solidFill>
              </a:rPr>
              <a:t> for ALICE at HP2024</a:t>
            </a:r>
          </a:p>
        </p:txBody>
      </p:sp>
      <p:pic>
        <p:nvPicPr>
          <p:cNvPr id="3" name="Picture 2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A8570266-11A8-E227-9749-F71C91435E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26667" y="4191466"/>
            <a:ext cx="1541566" cy="572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640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5F5C49-DE32-33F8-B828-430628BB1D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21CD7-5343-81BE-35BC-FED17BBA4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Modification of single and </a:t>
            </a:r>
            <a:r>
              <a:rPr lang="en-US" dirty="0" err="1"/>
              <a:t>dihadron</a:t>
            </a:r>
            <a:r>
              <a:rPr lang="en-US" dirty="0"/>
              <a:t> spectra in EIC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A40B2B-A8D7-6ED8-F79C-AEADE0178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Content Placeholder 5" descr="Chart, line chart, scatter chart&#10;&#10;Description automatically generated">
            <a:extLst>
              <a:ext uri="{FF2B5EF4-FFF2-40B4-BE49-F238E27FC236}">
                <a16:creationId xmlns:a16="http://schemas.microsoft.com/office/drawing/2014/main" id="{4C31F0E8-D24F-4FCE-956C-028DC02B64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4616" y="1383475"/>
            <a:ext cx="4358636" cy="2692301"/>
          </a:xfrm>
        </p:spPr>
      </p:pic>
      <p:pic>
        <p:nvPicPr>
          <p:cNvPr id="6" name="Content Placeholder 5" descr="Chart, line chart, histogram&#10;&#10;Description automatically generated">
            <a:extLst>
              <a:ext uri="{FF2B5EF4-FFF2-40B4-BE49-F238E27FC236}">
                <a16:creationId xmlns:a16="http://schemas.microsoft.com/office/drawing/2014/main" id="{C9737888-C5F4-95CE-A1E2-AFF10968A6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2851" y="4199904"/>
            <a:ext cx="6372032" cy="2286070"/>
          </a:xfrm>
          <a:prstGeom prst="rect">
            <a:avLst/>
          </a:prstGeom>
        </p:spPr>
      </p:pic>
      <p:pic>
        <p:nvPicPr>
          <p:cNvPr id="7" name="Content Placeholder 5" descr="Chart, line chart&#10;&#10;Description automatically generated">
            <a:extLst>
              <a:ext uri="{FF2B5EF4-FFF2-40B4-BE49-F238E27FC236}">
                <a16:creationId xmlns:a16="http://schemas.microsoft.com/office/drawing/2014/main" id="{5F1A87F3-286E-6E7A-5DC7-358745704E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4198" y="1383475"/>
            <a:ext cx="5668751" cy="268680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B18CF6D-8E62-2675-9509-1FA2D334C51B}"/>
              </a:ext>
            </a:extLst>
          </p:cNvPr>
          <p:cNvSpPr txBox="1"/>
          <p:nvPr/>
        </p:nvSpPr>
        <p:spPr>
          <a:xfrm>
            <a:off x="2092967" y="970909"/>
            <a:ext cx="2381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Leading hadron spectra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6F1BB11-800F-07C8-2FF9-9137B7CC452C}"/>
              </a:ext>
            </a:extLst>
          </p:cNvPr>
          <p:cNvSpPr txBox="1"/>
          <p:nvPr/>
        </p:nvSpPr>
        <p:spPr>
          <a:xfrm>
            <a:off x="7442522" y="1008387"/>
            <a:ext cx="1844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di-hadron spectra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AD1EA4-5F35-A228-EEE8-9FD9859C215B}"/>
              </a:ext>
            </a:extLst>
          </p:cNvPr>
          <p:cNvSpPr txBox="1"/>
          <p:nvPr/>
        </p:nvSpPr>
        <p:spPr>
          <a:xfrm>
            <a:off x="10164883" y="4828194"/>
            <a:ext cx="1930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Leading hadron spectra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7778AD-7774-9580-AADA-967B61F00B53}"/>
              </a:ext>
            </a:extLst>
          </p:cNvPr>
          <p:cNvSpPr txBox="1"/>
          <p:nvPr/>
        </p:nvSpPr>
        <p:spPr>
          <a:xfrm>
            <a:off x="483666" y="5019773"/>
            <a:ext cx="3218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Ke, Zhang, Xing and XNW, Phys. Rev. D 110, 034001 (2024)</a:t>
            </a:r>
          </a:p>
        </p:txBody>
      </p:sp>
    </p:spTree>
    <p:extLst>
      <p:ext uri="{BB962C8B-B14F-4D97-AF65-F5344CB8AC3E}">
        <p14:creationId xmlns:p14="http://schemas.microsoft.com/office/powerpoint/2010/main" val="3272022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39615-C071-104D-8BD7-419070AC7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Nuclear modification of </a:t>
            </a:r>
            <a:r>
              <a:rPr lang="en-US" dirty="0" err="1"/>
              <a:t>dijets</a:t>
            </a:r>
            <a:r>
              <a:rPr lang="en-US" dirty="0"/>
              <a:t> &amp; TMD pdf at EIC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CFA680-C7B7-0A4E-9521-A6A9568D6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13</a:t>
            </a:fld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84D95E-2567-1840-8811-402D97548385}"/>
              </a:ext>
            </a:extLst>
          </p:cNvPr>
          <p:cNvGrpSpPr/>
          <p:nvPr/>
        </p:nvGrpSpPr>
        <p:grpSpPr>
          <a:xfrm>
            <a:off x="1156390" y="1024063"/>
            <a:ext cx="2439734" cy="1894304"/>
            <a:chOff x="2097963" y="948277"/>
            <a:chExt cx="2439734" cy="1894304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E9AD0622-0DD6-0A42-A429-B8E094A6D8A8}"/>
                </a:ext>
              </a:extLst>
            </p:cNvPr>
            <p:cNvGrpSpPr/>
            <p:nvPr/>
          </p:nvGrpSpPr>
          <p:grpSpPr>
            <a:xfrm>
              <a:off x="2097963" y="1231582"/>
              <a:ext cx="2439734" cy="1610999"/>
              <a:chOff x="3029346" y="2520511"/>
              <a:chExt cx="2439734" cy="1610999"/>
            </a:xfrm>
          </p:grpSpPr>
          <p:grpSp>
            <p:nvGrpSpPr>
              <p:cNvPr id="8" name="Group 33">
                <a:extLst>
                  <a:ext uri="{FF2B5EF4-FFF2-40B4-BE49-F238E27FC236}">
                    <a16:creationId xmlns:a16="http://schemas.microsoft.com/office/drawing/2014/main" id="{91B7F64E-7460-D24F-9E4C-1888F7B374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121768" y="3117684"/>
                <a:ext cx="1212218" cy="148779"/>
                <a:chOff x="0" y="0"/>
                <a:chExt cx="593" cy="123"/>
              </a:xfrm>
            </p:grpSpPr>
            <p:grpSp>
              <p:nvGrpSpPr>
                <p:cNvPr id="77" name="Group 11">
                  <a:extLst>
                    <a:ext uri="{FF2B5EF4-FFF2-40B4-BE49-F238E27FC236}">
                      <a16:creationId xmlns:a16="http://schemas.microsoft.com/office/drawing/2014/main" id="{5371C2D0-D3CE-B349-8CA2-6C1699C1A36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81" cy="123"/>
                  <a:chOff x="0" y="0"/>
                  <a:chExt cx="81" cy="123"/>
                </a:xfrm>
              </p:grpSpPr>
              <p:sp>
                <p:nvSpPr>
                  <p:cNvPr id="99" name="Freeform 9">
                    <a:extLst>
                      <a:ext uri="{FF2B5EF4-FFF2-40B4-BE49-F238E27FC236}">
                        <a16:creationId xmlns:a16="http://schemas.microsoft.com/office/drawing/2014/main" id="{184866E5-6DCF-9549-BA05-CEBBD7B804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4"/>
                    <a:ext cx="81" cy="119"/>
                  </a:xfrm>
                  <a:custGeom>
                    <a:avLst/>
                    <a:gdLst>
                      <a:gd name="T0" fmla="*/ 0 w 21600"/>
                      <a:gd name="T1" fmla="+- 0 1250 714"/>
                      <a:gd name="T2" fmla="*/ 1250 h 20886"/>
                      <a:gd name="T3" fmla="*/ 10200 w 21600"/>
                      <a:gd name="T4" fmla="+- 0 2856 714"/>
                      <a:gd name="T5" fmla="*/ 2856 h 20886"/>
                      <a:gd name="T6" fmla="*/ 14400 w 21600"/>
                      <a:gd name="T7" fmla="+- 0 9283 714"/>
                      <a:gd name="T8" fmla="*/ 9283 h 20886"/>
                      <a:gd name="T9" fmla="*/ 15600 w 21600"/>
                      <a:gd name="T10" fmla="+- 0 12496 714"/>
                      <a:gd name="T11" fmla="*/ 12496 h 20886"/>
                      <a:gd name="T12" fmla="*/ 7200 w 21600"/>
                      <a:gd name="T13" fmla="+- 0 21600 714"/>
                      <a:gd name="T14" fmla="*/ 21600 h 20886"/>
                      <a:gd name="T15" fmla="*/ 2400 w 21600"/>
                      <a:gd name="T16" fmla="+- 0 17851 714"/>
                      <a:gd name="T17" fmla="*/ 17851 h 20886"/>
                      <a:gd name="T18" fmla="*/ 1200 w 21600"/>
                      <a:gd name="T19" fmla="+- 0 14638 714"/>
                      <a:gd name="T20" fmla="*/ 14638 h 20886"/>
                      <a:gd name="T21" fmla="*/ 4800 w 21600"/>
                      <a:gd name="T22" fmla="+- 0 8747 714"/>
                      <a:gd name="T23" fmla="*/ 8747 h 20886"/>
                      <a:gd name="T24" fmla="*/ 12600 w 21600"/>
                      <a:gd name="T25" fmla="+- 0 2856 714"/>
                      <a:gd name="T26" fmla="*/ 2856 h 20886"/>
                      <a:gd name="T27" fmla="*/ 18000 w 21600"/>
                      <a:gd name="T28" fmla="+- 0 714 714"/>
                      <a:gd name="T29" fmla="*/ 714 h 20886"/>
                      <a:gd name="T30" fmla="*/ 21600 w 21600"/>
                      <a:gd name="T31" fmla="+- 0 1250 714"/>
                      <a:gd name="T32" fmla="*/ 1250 h 20886"/>
                    </a:gdLst>
                    <a:ahLst/>
                    <a:cxnLst>
                      <a:cxn ang="0">
                        <a:pos x="T0" y="T2"/>
                      </a:cxn>
                      <a:cxn ang="0">
                        <a:pos x="T3" y="T5"/>
                      </a:cxn>
                      <a:cxn ang="0">
                        <a:pos x="T6" y="T8"/>
                      </a:cxn>
                      <a:cxn ang="0">
                        <a:pos x="T9" y="T11"/>
                      </a:cxn>
                      <a:cxn ang="0">
                        <a:pos x="T12" y="T14"/>
                      </a:cxn>
                      <a:cxn ang="0">
                        <a:pos x="T15" y="T17"/>
                      </a:cxn>
                      <a:cxn ang="0">
                        <a:pos x="T18" y="T20"/>
                      </a:cxn>
                      <a:cxn ang="0">
                        <a:pos x="T21" y="T23"/>
                      </a:cxn>
                      <a:cxn ang="0">
                        <a:pos x="T24" y="T26"/>
                      </a:cxn>
                      <a:cxn ang="0">
                        <a:pos x="T27" y="T29"/>
                      </a:cxn>
                      <a:cxn ang="0">
                        <a:pos x="T30" y="T32"/>
                      </a:cxn>
                    </a:cxnLst>
                    <a:rect l="0" t="0" r="r" b="b"/>
                    <a:pathLst>
                      <a:path w="21600" h="20886">
                        <a:moveTo>
                          <a:pt x="0" y="536"/>
                        </a:moveTo>
                        <a:cubicBezTo>
                          <a:pt x="4100" y="-714"/>
                          <a:pt x="6600" y="1071"/>
                          <a:pt x="10200" y="2142"/>
                        </a:cubicBezTo>
                        <a:cubicBezTo>
                          <a:pt x="12300" y="4909"/>
                          <a:pt x="13100" y="4998"/>
                          <a:pt x="14400" y="8569"/>
                        </a:cubicBezTo>
                        <a:cubicBezTo>
                          <a:pt x="14800" y="9640"/>
                          <a:pt x="15600" y="11782"/>
                          <a:pt x="15600" y="11782"/>
                        </a:cubicBezTo>
                        <a:cubicBezTo>
                          <a:pt x="14600" y="17048"/>
                          <a:pt x="13200" y="19101"/>
                          <a:pt x="7200" y="20886"/>
                        </a:cubicBezTo>
                        <a:cubicBezTo>
                          <a:pt x="5000" y="20261"/>
                          <a:pt x="3400" y="19101"/>
                          <a:pt x="2400" y="17137"/>
                        </a:cubicBezTo>
                        <a:cubicBezTo>
                          <a:pt x="1900" y="16066"/>
                          <a:pt x="1200" y="13924"/>
                          <a:pt x="1200" y="13924"/>
                        </a:cubicBezTo>
                        <a:cubicBezTo>
                          <a:pt x="2800" y="11693"/>
                          <a:pt x="2600" y="9997"/>
                          <a:pt x="4800" y="8033"/>
                        </a:cubicBezTo>
                        <a:cubicBezTo>
                          <a:pt x="6000" y="4731"/>
                          <a:pt x="9500" y="4017"/>
                          <a:pt x="12600" y="2142"/>
                        </a:cubicBezTo>
                        <a:cubicBezTo>
                          <a:pt x="14200" y="1160"/>
                          <a:pt x="18000" y="0"/>
                          <a:pt x="18000" y="0"/>
                        </a:cubicBezTo>
                        <a:cubicBezTo>
                          <a:pt x="19200" y="179"/>
                          <a:pt x="21600" y="536"/>
                          <a:pt x="21600" y="536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00" name="Rectangle 10">
                    <a:extLst>
                      <a:ext uri="{FF2B5EF4-FFF2-40B4-BE49-F238E27FC236}">
                        <a16:creationId xmlns:a16="http://schemas.microsoft.com/office/drawing/2014/main" id="{F3FD2697-E22D-314A-AB5B-A34B22E9D49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81" cy="1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8" name="Group 14">
                  <a:extLst>
                    <a:ext uri="{FF2B5EF4-FFF2-40B4-BE49-F238E27FC236}">
                      <a16:creationId xmlns:a16="http://schemas.microsoft.com/office/drawing/2014/main" id="{C7481B2A-ED69-9B48-89EA-A3976E5B85F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3" y="0"/>
                  <a:ext cx="81" cy="123"/>
                  <a:chOff x="0" y="0"/>
                  <a:chExt cx="81" cy="123"/>
                </a:xfrm>
              </p:grpSpPr>
              <p:sp>
                <p:nvSpPr>
                  <p:cNvPr id="97" name="Freeform 12">
                    <a:extLst>
                      <a:ext uri="{FF2B5EF4-FFF2-40B4-BE49-F238E27FC236}">
                        <a16:creationId xmlns:a16="http://schemas.microsoft.com/office/drawing/2014/main" id="{B7F3426B-2FB5-1440-933A-74FF5EF5938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4"/>
                    <a:ext cx="81" cy="119"/>
                  </a:xfrm>
                  <a:custGeom>
                    <a:avLst/>
                    <a:gdLst>
                      <a:gd name="T0" fmla="*/ 0 w 21600"/>
                      <a:gd name="T1" fmla="+- 0 1250 714"/>
                      <a:gd name="T2" fmla="*/ 1250 h 20886"/>
                      <a:gd name="T3" fmla="*/ 10200 w 21600"/>
                      <a:gd name="T4" fmla="+- 0 2856 714"/>
                      <a:gd name="T5" fmla="*/ 2856 h 20886"/>
                      <a:gd name="T6" fmla="*/ 14400 w 21600"/>
                      <a:gd name="T7" fmla="+- 0 9283 714"/>
                      <a:gd name="T8" fmla="*/ 9283 h 20886"/>
                      <a:gd name="T9" fmla="*/ 15600 w 21600"/>
                      <a:gd name="T10" fmla="+- 0 12496 714"/>
                      <a:gd name="T11" fmla="*/ 12496 h 20886"/>
                      <a:gd name="T12" fmla="*/ 7200 w 21600"/>
                      <a:gd name="T13" fmla="+- 0 21600 714"/>
                      <a:gd name="T14" fmla="*/ 21600 h 20886"/>
                      <a:gd name="T15" fmla="*/ 2400 w 21600"/>
                      <a:gd name="T16" fmla="+- 0 17851 714"/>
                      <a:gd name="T17" fmla="*/ 17851 h 20886"/>
                      <a:gd name="T18" fmla="*/ 1200 w 21600"/>
                      <a:gd name="T19" fmla="+- 0 14638 714"/>
                      <a:gd name="T20" fmla="*/ 14638 h 20886"/>
                      <a:gd name="T21" fmla="*/ 4800 w 21600"/>
                      <a:gd name="T22" fmla="+- 0 8747 714"/>
                      <a:gd name="T23" fmla="*/ 8747 h 20886"/>
                      <a:gd name="T24" fmla="*/ 12600 w 21600"/>
                      <a:gd name="T25" fmla="+- 0 2856 714"/>
                      <a:gd name="T26" fmla="*/ 2856 h 20886"/>
                      <a:gd name="T27" fmla="*/ 18000 w 21600"/>
                      <a:gd name="T28" fmla="+- 0 714 714"/>
                      <a:gd name="T29" fmla="*/ 714 h 20886"/>
                      <a:gd name="T30" fmla="*/ 21600 w 21600"/>
                      <a:gd name="T31" fmla="+- 0 1250 714"/>
                      <a:gd name="T32" fmla="*/ 1250 h 20886"/>
                    </a:gdLst>
                    <a:ahLst/>
                    <a:cxnLst>
                      <a:cxn ang="0">
                        <a:pos x="T0" y="T2"/>
                      </a:cxn>
                      <a:cxn ang="0">
                        <a:pos x="T3" y="T5"/>
                      </a:cxn>
                      <a:cxn ang="0">
                        <a:pos x="T6" y="T8"/>
                      </a:cxn>
                      <a:cxn ang="0">
                        <a:pos x="T9" y="T11"/>
                      </a:cxn>
                      <a:cxn ang="0">
                        <a:pos x="T12" y="T14"/>
                      </a:cxn>
                      <a:cxn ang="0">
                        <a:pos x="T15" y="T17"/>
                      </a:cxn>
                      <a:cxn ang="0">
                        <a:pos x="T18" y="T20"/>
                      </a:cxn>
                      <a:cxn ang="0">
                        <a:pos x="T21" y="T23"/>
                      </a:cxn>
                      <a:cxn ang="0">
                        <a:pos x="T24" y="T26"/>
                      </a:cxn>
                      <a:cxn ang="0">
                        <a:pos x="T27" y="T29"/>
                      </a:cxn>
                      <a:cxn ang="0">
                        <a:pos x="T30" y="T32"/>
                      </a:cxn>
                    </a:cxnLst>
                    <a:rect l="0" t="0" r="r" b="b"/>
                    <a:pathLst>
                      <a:path w="21600" h="20886">
                        <a:moveTo>
                          <a:pt x="0" y="536"/>
                        </a:moveTo>
                        <a:cubicBezTo>
                          <a:pt x="4100" y="-714"/>
                          <a:pt x="6600" y="1071"/>
                          <a:pt x="10200" y="2142"/>
                        </a:cubicBezTo>
                        <a:cubicBezTo>
                          <a:pt x="12300" y="4909"/>
                          <a:pt x="13100" y="4998"/>
                          <a:pt x="14400" y="8569"/>
                        </a:cubicBezTo>
                        <a:cubicBezTo>
                          <a:pt x="14800" y="9640"/>
                          <a:pt x="15600" y="11782"/>
                          <a:pt x="15600" y="11782"/>
                        </a:cubicBezTo>
                        <a:cubicBezTo>
                          <a:pt x="14600" y="17048"/>
                          <a:pt x="13200" y="19101"/>
                          <a:pt x="7200" y="20886"/>
                        </a:cubicBezTo>
                        <a:cubicBezTo>
                          <a:pt x="5000" y="20261"/>
                          <a:pt x="3400" y="19101"/>
                          <a:pt x="2400" y="17137"/>
                        </a:cubicBezTo>
                        <a:cubicBezTo>
                          <a:pt x="1900" y="16066"/>
                          <a:pt x="1200" y="13924"/>
                          <a:pt x="1200" y="13924"/>
                        </a:cubicBezTo>
                        <a:cubicBezTo>
                          <a:pt x="2800" y="11693"/>
                          <a:pt x="2600" y="9997"/>
                          <a:pt x="4800" y="8033"/>
                        </a:cubicBezTo>
                        <a:cubicBezTo>
                          <a:pt x="6000" y="4731"/>
                          <a:pt x="9500" y="4017"/>
                          <a:pt x="12600" y="2142"/>
                        </a:cubicBezTo>
                        <a:cubicBezTo>
                          <a:pt x="14200" y="1160"/>
                          <a:pt x="18000" y="0"/>
                          <a:pt x="18000" y="0"/>
                        </a:cubicBezTo>
                        <a:cubicBezTo>
                          <a:pt x="19200" y="179"/>
                          <a:pt x="21600" y="536"/>
                          <a:pt x="21600" y="536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98" name="Rectangle 13">
                    <a:extLst>
                      <a:ext uri="{FF2B5EF4-FFF2-40B4-BE49-F238E27FC236}">
                        <a16:creationId xmlns:a16="http://schemas.microsoft.com/office/drawing/2014/main" id="{0C449893-1F77-5049-85CE-BDC1E30D5EB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81" cy="1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9" name="Group 17">
                  <a:extLst>
                    <a:ext uri="{FF2B5EF4-FFF2-40B4-BE49-F238E27FC236}">
                      <a16:creationId xmlns:a16="http://schemas.microsoft.com/office/drawing/2014/main" id="{8FA34CB2-5237-484C-9029-8BD49D47F42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2" y="0"/>
                  <a:ext cx="80" cy="123"/>
                  <a:chOff x="0" y="0"/>
                  <a:chExt cx="80" cy="123"/>
                </a:xfrm>
              </p:grpSpPr>
              <p:sp>
                <p:nvSpPr>
                  <p:cNvPr id="95" name="Freeform 15">
                    <a:extLst>
                      <a:ext uri="{FF2B5EF4-FFF2-40B4-BE49-F238E27FC236}">
                        <a16:creationId xmlns:a16="http://schemas.microsoft.com/office/drawing/2014/main" id="{361D0B4B-7F2C-DF45-8B8F-F813299CF10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4"/>
                    <a:ext cx="80" cy="119"/>
                  </a:xfrm>
                  <a:custGeom>
                    <a:avLst/>
                    <a:gdLst>
                      <a:gd name="T0" fmla="*/ 0 w 21600"/>
                      <a:gd name="T1" fmla="+- 0 1250 714"/>
                      <a:gd name="T2" fmla="*/ 1250 h 20886"/>
                      <a:gd name="T3" fmla="*/ 10200 w 21600"/>
                      <a:gd name="T4" fmla="+- 0 2856 714"/>
                      <a:gd name="T5" fmla="*/ 2856 h 20886"/>
                      <a:gd name="T6" fmla="*/ 14400 w 21600"/>
                      <a:gd name="T7" fmla="+- 0 9283 714"/>
                      <a:gd name="T8" fmla="*/ 9283 h 20886"/>
                      <a:gd name="T9" fmla="*/ 15600 w 21600"/>
                      <a:gd name="T10" fmla="+- 0 12496 714"/>
                      <a:gd name="T11" fmla="*/ 12496 h 20886"/>
                      <a:gd name="T12" fmla="*/ 7200 w 21600"/>
                      <a:gd name="T13" fmla="+- 0 21600 714"/>
                      <a:gd name="T14" fmla="*/ 21600 h 20886"/>
                      <a:gd name="T15" fmla="*/ 2400 w 21600"/>
                      <a:gd name="T16" fmla="+- 0 17851 714"/>
                      <a:gd name="T17" fmla="*/ 17851 h 20886"/>
                      <a:gd name="T18" fmla="*/ 1200 w 21600"/>
                      <a:gd name="T19" fmla="+- 0 14638 714"/>
                      <a:gd name="T20" fmla="*/ 14638 h 20886"/>
                      <a:gd name="T21" fmla="*/ 4800 w 21600"/>
                      <a:gd name="T22" fmla="+- 0 8747 714"/>
                      <a:gd name="T23" fmla="*/ 8747 h 20886"/>
                      <a:gd name="T24" fmla="*/ 12600 w 21600"/>
                      <a:gd name="T25" fmla="+- 0 2856 714"/>
                      <a:gd name="T26" fmla="*/ 2856 h 20886"/>
                      <a:gd name="T27" fmla="*/ 18000 w 21600"/>
                      <a:gd name="T28" fmla="+- 0 714 714"/>
                      <a:gd name="T29" fmla="*/ 714 h 20886"/>
                      <a:gd name="T30" fmla="*/ 21600 w 21600"/>
                      <a:gd name="T31" fmla="+- 0 1250 714"/>
                      <a:gd name="T32" fmla="*/ 1250 h 20886"/>
                    </a:gdLst>
                    <a:ahLst/>
                    <a:cxnLst>
                      <a:cxn ang="0">
                        <a:pos x="T0" y="T2"/>
                      </a:cxn>
                      <a:cxn ang="0">
                        <a:pos x="T3" y="T5"/>
                      </a:cxn>
                      <a:cxn ang="0">
                        <a:pos x="T6" y="T8"/>
                      </a:cxn>
                      <a:cxn ang="0">
                        <a:pos x="T9" y="T11"/>
                      </a:cxn>
                      <a:cxn ang="0">
                        <a:pos x="T12" y="T14"/>
                      </a:cxn>
                      <a:cxn ang="0">
                        <a:pos x="T15" y="T17"/>
                      </a:cxn>
                      <a:cxn ang="0">
                        <a:pos x="T18" y="T20"/>
                      </a:cxn>
                      <a:cxn ang="0">
                        <a:pos x="T21" y="T23"/>
                      </a:cxn>
                      <a:cxn ang="0">
                        <a:pos x="T24" y="T26"/>
                      </a:cxn>
                      <a:cxn ang="0">
                        <a:pos x="T27" y="T29"/>
                      </a:cxn>
                      <a:cxn ang="0">
                        <a:pos x="T30" y="T32"/>
                      </a:cxn>
                    </a:cxnLst>
                    <a:rect l="0" t="0" r="r" b="b"/>
                    <a:pathLst>
                      <a:path w="21600" h="20886">
                        <a:moveTo>
                          <a:pt x="0" y="536"/>
                        </a:moveTo>
                        <a:cubicBezTo>
                          <a:pt x="4100" y="-714"/>
                          <a:pt x="6600" y="1071"/>
                          <a:pt x="10200" y="2142"/>
                        </a:cubicBezTo>
                        <a:cubicBezTo>
                          <a:pt x="12300" y="4909"/>
                          <a:pt x="13100" y="4998"/>
                          <a:pt x="14400" y="8569"/>
                        </a:cubicBezTo>
                        <a:cubicBezTo>
                          <a:pt x="14800" y="9640"/>
                          <a:pt x="15600" y="11782"/>
                          <a:pt x="15600" y="11782"/>
                        </a:cubicBezTo>
                        <a:cubicBezTo>
                          <a:pt x="14600" y="17048"/>
                          <a:pt x="13200" y="19101"/>
                          <a:pt x="7200" y="20886"/>
                        </a:cubicBezTo>
                        <a:cubicBezTo>
                          <a:pt x="5000" y="20261"/>
                          <a:pt x="3400" y="19101"/>
                          <a:pt x="2400" y="17137"/>
                        </a:cubicBezTo>
                        <a:cubicBezTo>
                          <a:pt x="1900" y="16066"/>
                          <a:pt x="1200" y="13924"/>
                          <a:pt x="1200" y="13924"/>
                        </a:cubicBezTo>
                        <a:cubicBezTo>
                          <a:pt x="2800" y="11693"/>
                          <a:pt x="2600" y="9997"/>
                          <a:pt x="4800" y="8033"/>
                        </a:cubicBezTo>
                        <a:cubicBezTo>
                          <a:pt x="6000" y="4731"/>
                          <a:pt x="9500" y="4017"/>
                          <a:pt x="12600" y="2142"/>
                        </a:cubicBezTo>
                        <a:cubicBezTo>
                          <a:pt x="14200" y="1160"/>
                          <a:pt x="18000" y="0"/>
                          <a:pt x="18000" y="0"/>
                        </a:cubicBezTo>
                        <a:cubicBezTo>
                          <a:pt x="19200" y="179"/>
                          <a:pt x="21600" y="536"/>
                          <a:pt x="21600" y="536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96" name="Rectangle 16">
                    <a:extLst>
                      <a:ext uri="{FF2B5EF4-FFF2-40B4-BE49-F238E27FC236}">
                        <a16:creationId xmlns:a16="http://schemas.microsoft.com/office/drawing/2014/main" id="{F7A1ED12-3BAB-6F44-ACEF-62B25A9FEF9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80" cy="123"/>
                  </a:xfrm>
                  <a:prstGeom prst="rect">
                    <a:avLst/>
                  </a:prstGeom>
                  <a:noFill/>
                  <a:ln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0" name="Group 20">
                  <a:extLst>
                    <a:ext uri="{FF2B5EF4-FFF2-40B4-BE49-F238E27FC236}">
                      <a16:creationId xmlns:a16="http://schemas.microsoft.com/office/drawing/2014/main" id="{622A671D-552B-8343-8C1A-EBCE8FAC7EE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5" y="0"/>
                  <a:ext cx="81" cy="123"/>
                  <a:chOff x="0" y="0"/>
                  <a:chExt cx="80" cy="123"/>
                </a:xfrm>
              </p:grpSpPr>
              <p:sp>
                <p:nvSpPr>
                  <p:cNvPr id="93" name="Freeform 18">
                    <a:extLst>
                      <a:ext uri="{FF2B5EF4-FFF2-40B4-BE49-F238E27FC236}">
                        <a16:creationId xmlns:a16="http://schemas.microsoft.com/office/drawing/2014/main" id="{EF319FFC-95E2-1341-A0D6-00DF955912D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4"/>
                    <a:ext cx="80" cy="119"/>
                  </a:xfrm>
                  <a:custGeom>
                    <a:avLst/>
                    <a:gdLst>
                      <a:gd name="T0" fmla="*/ 0 w 21600"/>
                      <a:gd name="T1" fmla="+- 0 1250 714"/>
                      <a:gd name="T2" fmla="*/ 1250 h 20886"/>
                      <a:gd name="T3" fmla="*/ 10200 w 21600"/>
                      <a:gd name="T4" fmla="+- 0 2856 714"/>
                      <a:gd name="T5" fmla="*/ 2856 h 20886"/>
                      <a:gd name="T6" fmla="*/ 14400 w 21600"/>
                      <a:gd name="T7" fmla="+- 0 9283 714"/>
                      <a:gd name="T8" fmla="*/ 9283 h 20886"/>
                      <a:gd name="T9" fmla="*/ 15600 w 21600"/>
                      <a:gd name="T10" fmla="+- 0 12496 714"/>
                      <a:gd name="T11" fmla="*/ 12496 h 20886"/>
                      <a:gd name="T12" fmla="*/ 7200 w 21600"/>
                      <a:gd name="T13" fmla="+- 0 21600 714"/>
                      <a:gd name="T14" fmla="*/ 21600 h 20886"/>
                      <a:gd name="T15" fmla="*/ 2400 w 21600"/>
                      <a:gd name="T16" fmla="+- 0 17851 714"/>
                      <a:gd name="T17" fmla="*/ 17851 h 20886"/>
                      <a:gd name="T18" fmla="*/ 1200 w 21600"/>
                      <a:gd name="T19" fmla="+- 0 14638 714"/>
                      <a:gd name="T20" fmla="*/ 14638 h 20886"/>
                      <a:gd name="T21" fmla="*/ 4800 w 21600"/>
                      <a:gd name="T22" fmla="+- 0 8747 714"/>
                      <a:gd name="T23" fmla="*/ 8747 h 20886"/>
                      <a:gd name="T24" fmla="*/ 12600 w 21600"/>
                      <a:gd name="T25" fmla="+- 0 2856 714"/>
                      <a:gd name="T26" fmla="*/ 2856 h 20886"/>
                      <a:gd name="T27" fmla="*/ 18000 w 21600"/>
                      <a:gd name="T28" fmla="+- 0 714 714"/>
                      <a:gd name="T29" fmla="*/ 714 h 20886"/>
                      <a:gd name="T30" fmla="*/ 21600 w 21600"/>
                      <a:gd name="T31" fmla="+- 0 1250 714"/>
                      <a:gd name="T32" fmla="*/ 1250 h 20886"/>
                    </a:gdLst>
                    <a:ahLst/>
                    <a:cxnLst>
                      <a:cxn ang="0">
                        <a:pos x="T0" y="T2"/>
                      </a:cxn>
                      <a:cxn ang="0">
                        <a:pos x="T3" y="T5"/>
                      </a:cxn>
                      <a:cxn ang="0">
                        <a:pos x="T6" y="T8"/>
                      </a:cxn>
                      <a:cxn ang="0">
                        <a:pos x="T9" y="T11"/>
                      </a:cxn>
                      <a:cxn ang="0">
                        <a:pos x="T12" y="T14"/>
                      </a:cxn>
                      <a:cxn ang="0">
                        <a:pos x="T15" y="T17"/>
                      </a:cxn>
                      <a:cxn ang="0">
                        <a:pos x="T18" y="T20"/>
                      </a:cxn>
                      <a:cxn ang="0">
                        <a:pos x="T21" y="T23"/>
                      </a:cxn>
                      <a:cxn ang="0">
                        <a:pos x="T24" y="T26"/>
                      </a:cxn>
                      <a:cxn ang="0">
                        <a:pos x="T27" y="T29"/>
                      </a:cxn>
                      <a:cxn ang="0">
                        <a:pos x="T30" y="T32"/>
                      </a:cxn>
                    </a:cxnLst>
                    <a:rect l="0" t="0" r="r" b="b"/>
                    <a:pathLst>
                      <a:path w="21600" h="20886">
                        <a:moveTo>
                          <a:pt x="0" y="536"/>
                        </a:moveTo>
                        <a:cubicBezTo>
                          <a:pt x="4100" y="-714"/>
                          <a:pt x="6600" y="1071"/>
                          <a:pt x="10200" y="2142"/>
                        </a:cubicBezTo>
                        <a:cubicBezTo>
                          <a:pt x="12300" y="4909"/>
                          <a:pt x="13100" y="4998"/>
                          <a:pt x="14400" y="8569"/>
                        </a:cubicBezTo>
                        <a:cubicBezTo>
                          <a:pt x="14800" y="9640"/>
                          <a:pt x="15600" y="11782"/>
                          <a:pt x="15600" y="11782"/>
                        </a:cubicBezTo>
                        <a:cubicBezTo>
                          <a:pt x="14600" y="17048"/>
                          <a:pt x="13200" y="19101"/>
                          <a:pt x="7200" y="20886"/>
                        </a:cubicBezTo>
                        <a:cubicBezTo>
                          <a:pt x="5000" y="20261"/>
                          <a:pt x="3400" y="19101"/>
                          <a:pt x="2400" y="17137"/>
                        </a:cubicBezTo>
                        <a:cubicBezTo>
                          <a:pt x="1900" y="16066"/>
                          <a:pt x="1200" y="13924"/>
                          <a:pt x="1200" y="13924"/>
                        </a:cubicBezTo>
                        <a:cubicBezTo>
                          <a:pt x="2800" y="11693"/>
                          <a:pt x="2600" y="9997"/>
                          <a:pt x="4800" y="8033"/>
                        </a:cubicBezTo>
                        <a:cubicBezTo>
                          <a:pt x="6000" y="4731"/>
                          <a:pt x="9500" y="4017"/>
                          <a:pt x="12600" y="2142"/>
                        </a:cubicBezTo>
                        <a:cubicBezTo>
                          <a:pt x="14200" y="1160"/>
                          <a:pt x="18000" y="0"/>
                          <a:pt x="18000" y="0"/>
                        </a:cubicBezTo>
                        <a:cubicBezTo>
                          <a:pt x="19200" y="179"/>
                          <a:pt x="21600" y="536"/>
                          <a:pt x="21600" y="536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94" name="Rectangle 19">
                    <a:extLst>
                      <a:ext uri="{FF2B5EF4-FFF2-40B4-BE49-F238E27FC236}">
                        <a16:creationId xmlns:a16="http://schemas.microsoft.com/office/drawing/2014/main" id="{5BD30B58-ED06-B74B-B284-F8C04A74C94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80" cy="1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1" name="Group 23">
                  <a:extLst>
                    <a:ext uri="{FF2B5EF4-FFF2-40B4-BE49-F238E27FC236}">
                      <a16:creationId xmlns:a16="http://schemas.microsoft.com/office/drawing/2014/main" id="{76B07C9C-60DC-8042-8DD1-5F3582435BE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7" y="0"/>
                  <a:ext cx="81" cy="123"/>
                  <a:chOff x="0" y="0"/>
                  <a:chExt cx="81" cy="123"/>
                </a:xfrm>
              </p:grpSpPr>
              <p:sp>
                <p:nvSpPr>
                  <p:cNvPr id="91" name="Freeform 21">
                    <a:extLst>
                      <a:ext uri="{FF2B5EF4-FFF2-40B4-BE49-F238E27FC236}">
                        <a16:creationId xmlns:a16="http://schemas.microsoft.com/office/drawing/2014/main" id="{789006E7-FFBE-F94F-94AE-523A2F021D0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4"/>
                    <a:ext cx="81" cy="119"/>
                  </a:xfrm>
                  <a:custGeom>
                    <a:avLst/>
                    <a:gdLst>
                      <a:gd name="T0" fmla="*/ 0 w 21600"/>
                      <a:gd name="T1" fmla="+- 0 1250 714"/>
                      <a:gd name="T2" fmla="*/ 1250 h 20886"/>
                      <a:gd name="T3" fmla="*/ 10200 w 21600"/>
                      <a:gd name="T4" fmla="+- 0 2856 714"/>
                      <a:gd name="T5" fmla="*/ 2856 h 20886"/>
                      <a:gd name="T6" fmla="*/ 14400 w 21600"/>
                      <a:gd name="T7" fmla="+- 0 9283 714"/>
                      <a:gd name="T8" fmla="*/ 9283 h 20886"/>
                      <a:gd name="T9" fmla="*/ 15600 w 21600"/>
                      <a:gd name="T10" fmla="+- 0 12496 714"/>
                      <a:gd name="T11" fmla="*/ 12496 h 20886"/>
                      <a:gd name="T12" fmla="*/ 7200 w 21600"/>
                      <a:gd name="T13" fmla="+- 0 21600 714"/>
                      <a:gd name="T14" fmla="*/ 21600 h 20886"/>
                      <a:gd name="T15" fmla="*/ 2400 w 21600"/>
                      <a:gd name="T16" fmla="+- 0 17851 714"/>
                      <a:gd name="T17" fmla="*/ 17851 h 20886"/>
                      <a:gd name="T18" fmla="*/ 1200 w 21600"/>
                      <a:gd name="T19" fmla="+- 0 14638 714"/>
                      <a:gd name="T20" fmla="*/ 14638 h 20886"/>
                      <a:gd name="T21" fmla="*/ 4800 w 21600"/>
                      <a:gd name="T22" fmla="+- 0 8747 714"/>
                      <a:gd name="T23" fmla="*/ 8747 h 20886"/>
                      <a:gd name="T24" fmla="*/ 12600 w 21600"/>
                      <a:gd name="T25" fmla="+- 0 2856 714"/>
                      <a:gd name="T26" fmla="*/ 2856 h 20886"/>
                      <a:gd name="T27" fmla="*/ 18000 w 21600"/>
                      <a:gd name="T28" fmla="+- 0 714 714"/>
                      <a:gd name="T29" fmla="*/ 714 h 20886"/>
                      <a:gd name="T30" fmla="*/ 21600 w 21600"/>
                      <a:gd name="T31" fmla="+- 0 1250 714"/>
                      <a:gd name="T32" fmla="*/ 1250 h 20886"/>
                    </a:gdLst>
                    <a:ahLst/>
                    <a:cxnLst>
                      <a:cxn ang="0">
                        <a:pos x="T0" y="T2"/>
                      </a:cxn>
                      <a:cxn ang="0">
                        <a:pos x="T3" y="T5"/>
                      </a:cxn>
                      <a:cxn ang="0">
                        <a:pos x="T6" y="T8"/>
                      </a:cxn>
                      <a:cxn ang="0">
                        <a:pos x="T9" y="T11"/>
                      </a:cxn>
                      <a:cxn ang="0">
                        <a:pos x="T12" y="T14"/>
                      </a:cxn>
                      <a:cxn ang="0">
                        <a:pos x="T15" y="T17"/>
                      </a:cxn>
                      <a:cxn ang="0">
                        <a:pos x="T18" y="T20"/>
                      </a:cxn>
                      <a:cxn ang="0">
                        <a:pos x="T21" y="T23"/>
                      </a:cxn>
                      <a:cxn ang="0">
                        <a:pos x="T24" y="T26"/>
                      </a:cxn>
                      <a:cxn ang="0">
                        <a:pos x="T27" y="T29"/>
                      </a:cxn>
                      <a:cxn ang="0">
                        <a:pos x="T30" y="T32"/>
                      </a:cxn>
                    </a:cxnLst>
                    <a:rect l="0" t="0" r="r" b="b"/>
                    <a:pathLst>
                      <a:path w="21600" h="20886">
                        <a:moveTo>
                          <a:pt x="0" y="536"/>
                        </a:moveTo>
                        <a:cubicBezTo>
                          <a:pt x="4100" y="-714"/>
                          <a:pt x="6600" y="1071"/>
                          <a:pt x="10200" y="2142"/>
                        </a:cubicBezTo>
                        <a:cubicBezTo>
                          <a:pt x="12300" y="4909"/>
                          <a:pt x="13100" y="4998"/>
                          <a:pt x="14400" y="8569"/>
                        </a:cubicBezTo>
                        <a:cubicBezTo>
                          <a:pt x="14800" y="9640"/>
                          <a:pt x="15600" y="11782"/>
                          <a:pt x="15600" y="11782"/>
                        </a:cubicBezTo>
                        <a:cubicBezTo>
                          <a:pt x="14600" y="17048"/>
                          <a:pt x="13200" y="19101"/>
                          <a:pt x="7200" y="20886"/>
                        </a:cubicBezTo>
                        <a:cubicBezTo>
                          <a:pt x="5000" y="20261"/>
                          <a:pt x="3400" y="19101"/>
                          <a:pt x="2400" y="17137"/>
                        </a:cubicBezTo>
                        <a:cubicBezTo>
                          <a:pt x="1900" y="16066"/>
                          <a:pt x="1200" y="13924"/>
                          <a:pt x="1200" y="13924"/>
                        </a:cubicBezTo>
                        <a:cubicBezTo>
                          <a:pt x="2800" y="11693"/>
                          <a:pt x="2600" y="9997"/>
                          <a:pt x="4800" y="8033"/>
                        </a:cubicBezTo>
                        <a:cubicBezTo>
                          <a:pt x="6000" y="4731"/>
                          <a:pt x="9500" y="4017"/>
                          <a:pt x="12600" y="2142"/>
                        </a:cubicBezTo>
                        <a:cubicBezTo>
                          <a:pt x="14200" y="1160"/>
                          <a:pt x="18000" y="0"/>
                          <a:pt x="18000" y="0"/>
                        </a:cubicBezTo>
                        <a:cubicBezTo>
                          <a:pt x="19200" y="179"/>
                          <a:pt x="21600" y="536"/>
                          <a:pt x="21600" y="536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92" name="Rectangle 22">
                    <a:extLst>
                      <a:ext uri="{FF2B5EF4-FFF2-40B4-BE49-F238E27FC236}">
                        <a16:creationId xmlns:a16="http://schemas.microsoft.com/office/drawing/2014/main" id="{36D95151-20D8-9A45-99B7-AD8E63AD681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81" cy="1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82" name="Group 26">
                  <a:extLst>
                    <a:ext uri="{FF2B5EF4-FFF2-40B4-BE49-F238E27FC236}">
                      <a16:creationId xmlns:a16="http://schemas.microsoft.com/office/drawing/2014/main" id="{9FC0F9B6-4CCA-644B-9B7E-2A850045950B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8" y="0"/>
                  <a:ext cx="81" cy="123"/>
                  <a:chOff x="0" y="0"/>
                  <a:chExt cx="81" cy="123"/>
                </a:xfrm>
              </p:grpSpPr>
              <p:sp>
                <p:nvSpPr>
                  <p:cNvPr id="89" name="Freeform 24">
                    <a:extLst>
                      <a:ext uri="{FF2B5EF4-FFF2-40B4-BE49-F238E27FC236}">
                        <a16:creationId xmlns:a16="http://schemas.microsoft.com/office/drawing/2014/main" id="{F261032A-3FF4-7F47-8A3E-E4A1AC7ED72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4"/>
                    <a:ext cx="81" cy="119"/>
                  </a:xfrm>
                  <a:custGeom>
                    <a:avLst/>
                    <a:gdLst>
                      <a:gd name="T0" fmla="*/ 0 w 21600"/>
                      <a:gd name="T1" fmla="+- 0 1250 714"/>
                      <a:gd name="T2" fmla="*/ 1250 h 20886"/>
                      <a:gd name="T3" fmla="*/ 10200 w 21600"/>
                      <a:gd name="T4" fmla="+- 0 2856 714"/>
                      <a:gd name="T5" fmla="*/ 2856 h 20886"/>
                      <a:gd name="T6" fmla="*/ 14400 w 21600"/>
                      <a:gd name="T7" fmla="+- 0 9283 714"/>
                      <a:gd name="T8" fmla="*/ 9283 h 20886"/>
                      <a:gd name="T9" fmla="*/ 15600 w 21600"/>
                      <a:gd name="T10" fmla="+- 0 12496 714"/>
                      <a:gd name="T11" fmla="*/ 12496 h 20886"/>
                      <a:gd name="T12" fmla="*/ 7200 w 21600"/>
                      <a:gd name="T13" fmla="+- 0 21600 714"/>
                      <a:gd name="T14" fmla="*/ 21600 h 20886"/>
                      <a:gd name="T15" fmla="*/ 2400 w 21600"/>
                      <a:gd name="T16" fmla="+- 0 17851 714"/>
                      <a:gd name="T17" fmla="*/ 17851 h 20886"/>
                      <a:gd name="T18" fmla="*/ 1200 w 21600"/>
                      <a:gd name="T19" fmla="+- 0 14638 714"/>
                      <a:gd name="T20" fmla="*/ 14638 h 20886"/>
                      <a:gd name="T21" fmla="*/ 4800 w 21600"/>
                      <a:gd name="T22" fmla="+- 0 8747 714"/>
                      <a:gd name="T23" fmla="*/ 8747 h 20886"/>
                      <a:gd name="T24" fmla="*/ 12600 w 21600"/>
                      <a:gd name="T25" fmla="+- 0 2856 714"/>
                      <a:gd name="T26" fmla="*/ 2856 h 20886"/>
                      <a:gd name="T27" fmla="*/ 18000 w 21600"/>
                      <a:gd name="T28" fmla="+- 0 714 714"/>
                      <a:gd name="T29" fmla="*/ 714 h 20886"/>
                      <a:gd name="T30" fmla="*/ 21600 w 21600"/>
                      <a:gd name="T31" fmla="+- 0 1250 714"/>
                      <a:gd name="T32" fmla="*/ 1250 h 20886"/>
                    </a:gdLst>
                    <a:ahLst/>
                    <a:cxnLst>
                      <a:cxn ang="0">
                        <a:pos x="T0" y="T2"/>
                      </a:cxn>
                      <a:cxn ang="0">
                        <a:pos x="T3" y="T5"/>
                      </a:cxn>
                      <a:cxn ang="0">
                        <a:pos x="T6" y="T8"/>
                      </a:cxn>
                      <a:cxn ang="0">
                        <a:pos x="T9" y="T11"/>
                      </a:cxn>
                      <a:cxn ang="0">
                        <a:pos x="T12" y="T14"/>
                      </a:cxn>
                      <a:cxn ang="0">
                        <a:pos x="T15" y="T17"/>
                      </a:cxn>
                      <a:cxn ang="0">
                        <a:pos x="T18" y="T20"/>
                      </a:cxn>
                      <a:cxn ang="0">
                        <a:pos x="T21" y="T23"/>
                      </a:cxn>
                      <a:cxn ang="0">
                        <a:pos x="T24" y="T26"/>
                      </a:cxn>
                      <a:cxn ang="0">
                        <a:pos x="T27" y="T29"/>
                      </a:cxn>
                      <a:cxn ang="0">
                        <a:pos x="T30" y="T32"/>
                      </a:cxn>
                    </a:cxnLst>
                    <a:rect l="0" t="0" r="r" b="b"/>
                    <a:pathLst>
                      <a:path w="21600" h="20886">
                        <a:moveTo>
                          <a:pt x="0" y="536"/>
                        </a:moveTo>
                        <a:cubicBezTo>
                          <a:pt x="4100" y="-714"/>
                          <a:pt x="6600" y="1071"/>
                          <a:pt x="10200" y="2142"/>
                        </a:cubicBezTo>
                        <a:cubicBezTo>
                          <a:pt x="12300" y="4909"/>
                          <a:pt x="13100" y="4998"/>
                          <a:pt x="14400" y="8569"/>
                        </a:cubicBezTo>
                        <a:cubicBezTo>
                          <a:pt x="14800" y="9640"/>
                          <a:pt x="15600" y="11782"/>
                          <a:pt x="15600" y="11782"/>
                        </a:cubicBezTo>
                        <a:cubicBezTo>
                          <a:pt x="14600" y="17048"/>
                          <a:pt x="13200" y="19101"/>
                          <a:pt x="7200" y="20886"/>
                        </a:cubicBezTo>
                        <a:cubicBezTo>
                          <a:pt x="5000" y="20261"/>
                          <a:pt x="3400" y="19101"/>
                          <a:pt x="2400" y="17137"/>
                        </a:cubicBezTo>
                        <a:cubicBezTo>
                          <a:pt x="1900" y="16066"/>
                          <a:pt x="1200" y="13924"/>
                          <a:pt x="1200" y="13924"/>
                        </a:cubicBezTo>
                        <a:cubicBezTo>
                          <a:pt x="2800" y="11693"/>
                          <a:pt x="2600" y="9997"/>
                          <a:pt x="4800" y="8033"/>
                        </a:cubicBezTo>
                        <a:cubicBezTo>
                          <a:pt x="6000" y="4731"/>
                          <a:pt x="9500" y="4017"/>
                          <a:pt x="12600" y="2142"/>
                        </a:cubicBezTo>
                        <a:cubicBezTo>
                          <a:pt x="14200" y="1160"/>
                          <a:pt x="18000" y="0"/>
                          <a:pt x="18000" y="0"/>
                        </a:cubicBezTo>
                        <a:cubicBezTo>
                          <a:pt x="19200" y="179"/>
                          <a:pt x="21600" y="536"/>
                          <a:pt x="21600" y="536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90" name="Rectangle 25">
                    <a:extLst>
                      <a:ext uri="{FF2B5EF4-FFF2-40B4-BE49-F238E27FC236}">
                        <a16:creationId xmlns:a16="http://schemas.microsoft.com/office/drawing/2014/main" id="{6E0DCC6C-ECA1-F14B-BB77-112A551AA27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81" cy="1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3" name="Group 29">
                  <a:extLst>
                    <a:ext uri="{FF2B5EF4-FFF2-40B4-BE49-F238E27FC236}">
                      <a16:creationId xmlns:a16="http://schemas.microsoft.com/office/drawing/2014/main" id="{A01E1CA5-922F-7942-AE18-90ED26B82BF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50" y="0"/>
                  <a:ext cx="81" cy="123"/>
                  <a:chOff x="0" y="0"/>
                  <a:chExt cx="81" cy="123"/>
                </a:xfrm>
              </p:grpSpPr>
              <p:sp>
                <p:nvSpPr>
                  <p:cNvPr id="87" name="Freeform 27">
                    <a:extLst>
                      <a:ext uri="{FF2B5EF4-FFF2-40B4-BE49-F238E27FC236}">
                        <a16:creationId xmlns:a16="http://schemas.microsoft.com/office/drawing/2014/main" id="{2260ECA0-EF19-2C46-AC39-599BCA3CF6C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4"/>
                    <a:ext cx="81" cy="119"/>
                  </a:xfrm>
                  <a:custGeom>
                    <a:avLst/>
                    <a:gdLst>
                      <a:gd name="T0" fmla="*/ 0 w 21600"/>
                      <a:gd name="T1" fmla="+- 0 1250 714"/>
                      <a:gd name="T2" fmla="*/ 1250 h 20886"/>
                      <a:gd name="T3" fmla="*/ 10200 w 21600"/>
                      <a:gd name="T4" fmla="+- 0 2856 714"/>
                      <a:gd name="T5" fmla="*/ 2856 h 20886"/>
                      <a:gd name="T6" fmla="*/ 14400 w 21600"/>
                      <a:gd name="T7" fmla="+- 0 9283 714"/>
                      <a:gd name="T8" fmla="*/ 9283 h 20886"/>
                      <a:gd name="T9" fmla="*/ 15600 w 21600"/>
                      <a:gd name="T10" fmla="+- 0 12496 714"/>
                      <a:gd name="T11" fmla="*/ 12496 h 20886"/>
                      <a:gd name="T12" fmla="*/ 7200 w 21600"/>
                      <a:gd name="T13" fmla="+- 0 21600 714"/>
                      <a:gd name="T14" fmla="*/ 21600 h 20886"/>
                      <a:gd name="T15" fmla="*/ 2400 w 21600"/>
                      <a:gd name="T16" fmla="+- 0 17851 714"/>
                      <a:gd name="T17" fmla="*/ 17851 h 20886"/>
                      <a:gd name="T18" fmla="*/ 1200 w 21600"/>
                      <a:gd name="T19" fmla="+- 0 14638 714"/>
                      <a:gd name="T20" fmla="*/ 14638 h 20886"/>
                      <a:gd name="T21" fmla="*/ 4800 w 21600"/>
                      <a:gd name="T22" fmla="+- 0 8747 714"/>
                      <a:gd name="T23" fmla="*/ 8747 h 20886"/>
                      <a:gd name="T24" fmla="*/ 12600 w 21600"/>
                      <a:gd name="T25" fmla="+- 0 2856 714"/>
                      <a:gd name="T26" fmla="*/ 2856 h 20886"/>
                      <a:gd name="T27" fmla="*/ 18000 w 21600"/>
                      <a:gd name="T28" fmla="+- 0 714 714"/>
                      <a:gd name="T29" fmla="*/ 714 h 20886"/>
                      <a:gd name="T30" fmla="*/ 21600 w 21600"/>
                      <a:gd name="T31" fmla="+- 0 1250 714"/>
                      <a:gd name="T32" fmla="*/ 1250 h 20886"/>
                    </a:gdLst>
                    <a:ahLst/>
                    <a:cxnLst>
                      <a:cxn ang="0">
                        <a:pos x="T0" y="T2"/>
                      </a:cxn>
                      <a:cxn ang="0">
                        <a:pos x="T3" y="T5"/>
                      </a:cxn>
                      <a:cxn ang="0">
                        <a:pos x="T6" y="T8"/>
                      </a:cxn>
                      <a:cxn ang="0">
                        <a:pos x="T9" y="T11"/>
                      </a:cxn>
                      <a:cxn ang="0">
                        <a:pos x="T12" y="T14"/>
                      </a:cxn>
                      <a:cxn ang="0">
                        <a:pos x="T15" y="T17"/>
                      </a:cxn>
                      <a:cxn ang="0">
                        <a:pos x="T18" y="T20"/>
                      </a:cxn>
                      <a:cxn ang="0">
                        <a:pos x="T21" y="T23"/>
                      </a:cxn>
                      <a:cxn ang="0">
                        <a:pos x="T24" y="T26"/>
                      </a:cxn>
                      <a:cxn ang="0">
                        <a:pos x="T27" y="T29"/>
                      </a:cxn>
                      <a:cxn ang="0">
                        <a:pos x="T30" y="T32"/>
                      </a:cxn>
                    </a:cxnLst>
                    <a:rect l="0" t="0" r="r" b="b"/>
                    <a:pathLst>
                      <a:path w="21600" h="20886">
                        <a:moveTo>
                          <a:pt x="0" y="536"/>
                        </a:moveTo>
                        <a:cubicBezTo>
                          <a:pt x="4100" y="-714"/>
                          <a:pt x="6600" y="1071"/>
                          <a:pt x="10200" y="2142"/>
                        </a:cubicBezTo>
                        <a:cubicBezTo>
                          <a:pt x="12300" y="4909"/>
                          <a:pt x="13100" y="4998"/>
                          <a:pt x="14400" y="8569"/>
                        </a:cubicBezTo>
                        <a:cubicBezTo>
                          <a:pt x="14800" y="9640"/>
                          <a:pt x="15600" y="11782"/>
                          <a:pt x="15600" y="11782"/>
                        </a:cubicBezTo>
                        <a:cubicBezTo>
                          <a:pt x="14600" y="17048"/>
                          <a:pt x="13200" y="19101"/>
                          <a:pt x="7200" y="20886"/>
                        </a:cubicBezTo>
                        <a:cubicBezTo>
                          <a:pt x="5000" y="20261"/>
                          <a:pt x="3400" y="19101"/>
                          <a:pt x="2400" y="17137"/>
                        </a:cubicBezTo>
                        <a:cubicBezTo>
                          <a:pt x="1900" y="16066"/>
                          <a:pt x="1200" y="13924"/>
                          <a:pt x="1200" y="13924"/>
                        </a:cubicBezTo>
                        <a:cubicBezTo>
                          <a:pt x="2800" y="11693"/>
                          <a:pt x="2600" y="9997"/>
                          <a:pt x="4800" y="8033"/>
                        </a:cubicBezTo>
                        <a:cubicBezTo>
                          <a:pt x="6000" y="4731"/>
                          <a:pt x="9500" y="4017"/>
                          <a:pt x="12600" y="2142"/>
                        </a:cubicBezTo>
                        <a:cubicBezTo>
                          <a:pt x="14200" y="1160"/>
                          <a:pt x="18000" y="0"/>
                          <a:pt x="18000" y="0"/>
                        </a:cubicBezTo>
                        <a:cubicBezTo>
                          <a:pt x="19200" y="179"/>
                          <a:pt x="21600" y="536"/>
                          <a:pt x="21600" y="536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88" name="Rectangle 28">
                    <a:extLst>
                      <a:ext uri="{FF2B5EF4-FFF2-40B4-BE49-F238E27FC236}">
                        <a16:creationId xmlns:a16="http://schemas.microsoft.com/office/drawing/2014/main" id="{0BB07F91-8172-AF44-81DA-A62C879CA73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81" cy="1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4" name="Group 32">
                  <a:extLst>
                    <a:ext uri="{FF2B5EF4-FFF2-40B4-BE49-F238E27FC236}">
                      <a16:creationId xmlns:a16="http://schemas.microsoft.com/office/drawing/2014/main" id="{6F22A4B0-4F8A-E64F-A1FD-A7B1F79FC76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1" y="0"/>
                  <a:ext cx="82" cy="123"/>
                  <a:chOff x="0" y="0"/>
                  <a:chExt cx="81" cy="123"/>
                </a:xfrm>
              </p:grpSpPr>
              <p:sp>
                <p:nvSpPr>
                  <p:cNvPr id="85" name="Freeform 30">
                    <a:extLst>
                      <a:ext uri="{FF2B5EF4-FFF2-40B4-BE49-F238E27FC236}">
                        <a16:creationId xmlns:a16="http://schemas.microsoft.com/office/drawing/2014/main" id="{B5F87D11-6E65-0847-A48E-2499AB93390B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4"/>
                    <a:ext cx="81" cy="119"/>
                  </a:xfrm>
                  <a:custGeom>
                    <a:avLst/>
                    <a:gdLst>
                      <a:gd name="T0" fmla="*/ 0 w 21600"/>
                      <a:gd name="T1" fmla="+- 0 1250 714"/>
                      <a:gd name="T2" fmla="*/ 1250 h 20886"/>
                      <a:gd name="T3" fmla="*/ 10200 w 21600"/>
                      <a:gd name="T4" fmla="+- 0 2856 714"/>
                      <a:gd name="T5" fmla="*/ 2856 h 20886"/>
                      <a:gd name="T6" fmla="*/ 14400 w 21600"/>
                      <a:gd name="T7" fmla="+- 0 9283 714"/>
                      <a:gd name="T8" fmla="*/ 9283 h 20886"/>
                      <a:gd name="T9" fmla="*/ 15600 w 21600"/>
                      <a:gd name="T10" fmla="+- 0 12496 714"/>
                      <a:gd name="T11" fmla="*/ 12496 h 20886"/>
                      <a:gd name="T12" fmla="*/ 7200 w 21600"/>
                      <a:gd name="T13" fmla="+- 0 21600 714"/>
                      <a:gd name="T14" fmla="*/ 21600 h 20886"/>
                      <a:gd name="T15" fmla="*/ 2400 w 21600"/>
                      <a:gd name="T16" fmla="+- 0 17851 714"/>
                      <a:gd name="T17" fmla="*/ 17851 h 20886"/>
                      <a:gd name="T18" fmla="*/ 1200 w 21600"/>
                      <a:gd name="T19" fmla="+- 0 14638 714"/>
                      <a:gd name="T20" fmla="*/ 14638 h 20886"/>
                      <a:gd name="T21" fmla="*/ 4800 w 21600"/>
                      <a:gd name="T22" fmla="+- 0 8747 714"/>
                      <a:gd name="T23" fmla="*/ 8747 h 20886"/>
                      <a:gd name="T24" fmla="*/ 12600 w 21600"/>
                      <a:gd name="T25" fmla="+- 0 2856 714"/>
                      <a:gd name="T26" fmla="*/ 2856 h 20886"/>
                      <a:gd name="T27" fmla="*/ 18000 w 21600"/>
                      <a:gd name="T28" fmla="+- 0 714 714"/>
                      <a:gd name="T29" fmla="*/ 714 h 20886"/>
                      <a:gd name="T30" fmla="*/ 21600 w 21600"/>
                      <a:gd name="T31" fmla="+- 0 1250 714"/>
                      <a:gd name="T32" fmla="*/ 1250 h 20886"/>
                    </a:gdLst>
                    <a:ahLst/>
                    <a:cxnLst>
                      <a:cxn ang="0">
                        <a:pos x="T0" y="T2"/>
                      </a:cxn>
                      <a:cxn ang="0">
                        <a:pos x="T3" y="T5"/>
                      </a:cxn>
                      <a:cxn ang="0">
                        <a:pos x="T6" y="T8"/>
                      </a:cxn>
                      <a:cxn ang="0">
                        <a:pos x="T9" y="T11"/>
                      </a:cxn>
                      <a:cxn ang="0">
                        <a:pos x="T12" y="T14"/>
                      </a:cxn>
                      <a:cxn ang="0">
                        <a:pos x="T15" y="T17"/>
                      </a:cxn>
                      <a:cxn ang="0">
                        <a:pos x="T18" y="T20"/>
                      </a:cxn>
                      <a:cxn ang="0">
                        <a:pos x="T21" y="T23"/>
                      </a:cxn>
                      <a:cxn ang="0">
                        <a:pos x="T24" y="T26"/>
                      </a:cxn>
                      <a:cxn ang="0">
                        <a:pos x="T27" y="T29"/>
                      </a:cxn>
                      <a:cxn ang="0">
                        <a:pos x="T30" y="T32"/>
                      </a:cxn>
                    </a:cxnLst>
                    <a:rect l="0" t="0" r="r" b="b"/>
                    <a:pathLst>
                      <a:path w="21600" h="20886">
                        <a:moveTo>
                          <a:pt x="0" y="536"/>
                        </a:moveTo>
                        <a:cubicBezTo>
                          <a:pt x="4100" y="-714"/>
                          <a:pt x="6600" y="1071"/>
                          <a:pt x="10200" y="2142"/>
                        </a:cubicBezTo>
                        <a:cubicBezTo>
                          <a:pt x="12300" y="4909"/>
                          <a:pt x="13100" y="4998"/>
                          <a:pt x="14400" y="8569"/>
                        </a:cubicBezTo>
                        <a:cubicBezTo>
                          <a:pt x="14800" y="9640"/>
                          <a:pt x="15600" y="11782"/>
                          <a:pt x="15600" y="11782"/>
                        </a:cubicBezTo>
                        <a:cubicBezTo>
                          <a:pt x="14600" y="17048"/>
                          <a:pt x="13200" y="19101"/>
                          <a:pt x="7200" y="20886"/>
                        </a:cubicBezTo>
                        <a:cubicBezTo>
                          <a:pt x="5000" y="20261"/>
                          <a:pt x="3400" y="19101"/>
                          <a:pt x="2400" y="17137"/>
                        </a:cubicBezTo>
                        <a:cubicBezTo>
                          <a:pt x="1900" y="16066"/>
                          <a:pt x="1200" y="13924"/>
                          <a:pt x="1200" y="13924"/>
                        </a:cubicBezTo>
                        <a:cubicBezTo>
                          <a:pt x="2800" y="11693"/>
                          <a:pt x="2600" y="9997"/>
                          <a:pt x="4800" y="8033"/>
                        </a:cubicBezTo>
                        <a:cubicBezTo>
                          <a:pt x="6000" y="4731"/>
                          <a:pt x="9500" y="4017"/>
                          <a:pt x="12600" y="2142"/>
                        </a:cubicBezTo>
                        <a:cubicBezTo>
                          <a:pt x="14200" y="1160"/>
                          <a:pt x="18000" y="0"/>
                          <a:pt x="18000" y="0"/>
                        </a:cubicBezTo>
                        <a:cubicBezTo>
                          <a:pt x="19200" y="179"/>
                          <a:pt x="21600" y="536"/>
                          <a:pt x="21600" y="536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86" name="Rectangle 31">
                    <a:extLst>
                      <a:ext uri="{FF2B5EF4-FFF2-40B4-BE49-F238E27FC236}">
                        <a16:creationId xmlns:a16="http://schemas.microsoft.com/office/drawing/2014/main" id="{764448F7-11EC-7448-9FA2-74E4EDB8906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0"/>
                    <a:ext cx="81" cy="1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  <p:sp>
            <p:nvSpPr>
              <p:cNvPr id="9" name="Line 34">
                <a:extLst>
                  <a:ext uri="{FF2B5EF4-FFF2-40B4-BE49-F238E27FC236}">
                    <a16:creationId xmlns:a16="http://schemas.microsoft.com/office/drawing/2014/main" id="{0CF1588F-7596-9247-85BA-4A8D9D9517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3778763" y="2560234"/>
                <a:ext cx="1690317" cy="292115"/>
              </a:xfrm>
              <a:prstGeom prst="line">
                <a:avLst/>
              </a:prstGeom>
              <a:noFill/>
              <a:ln w="25400" cap="flat">
                <a:solidFill>
                  <a:srgbClr val="FF3CE5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  <p:grpSp>
            <p:nvGrpSpPr>
              <p:cNvPr id="11" name="Group 85">
                <a:extLst>
                  <a:ext uri="{FF2B5EF4-FFF2-40B4-BE49-F238E27FC236}">
                    <a16:creationId xmlns:a16="http://schemas.microsoft.com/office/drawing/2014/main" id="{19287E60-35C8-4A4D-9CB4-1362BC96386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16200000" flipH="1">
                <a:off x="3669371" y="3191144"/>
                <a:ext cx="813140" cy="149265"/>
                <a:chOff x="0" y="0"/>
                <a:chExt cx="593" cy="128"/>
              </a:xfrm>
            </p:grpSpPr>
            <p:grpSp>
              <p:nvGrpSpPr>
                <p:cNvPr id="29" name="Group 63">
                  <a:extLst>
                    <a:ext uri="{FF2B5EF4-FFF2-40B4-BE49-F238E27FC236}">
                      <a16:creationId xmlns:a16="http://schemas.microsoft.com/office/drawing/2014/main" id="{D6740A95-5E61-D540-AE3F-C42B76C23BA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0" y="4"/>
                  <a:ext cx="81" cy="124"/>
                  <a:chOff x="0" y="0"/>
                  <a:chExt cx="81" cy="123"/>
                </a:xfrm>
              </p:grpSpPr>
              <p:sp>
                <p:nvSpPr>
                  <p:cNvPr id="51" name="Freeform 61">
                    <a:extLst>
                      <a:ext uri="{FF2B5EF4-FFF2-40B4-BE49-F238E27FC236}">
                        <a16:creationId xmlns:a16="http://schemas.microsoft.com/office/drawing/2014/main" id="{F2696916-8595-6C4B-9400-4C7DF4B0CE68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4"/>
                    <a:ext cx="81" cy="119"/>
                  </a:xfrm>
                  <a:custGeom>
                    <a:avLst/>
                    <a:gdLst>
                      <a:gd name="T0" fmla="*/ 0 w 21600"/>
                      <a:gd name="T1" fmla="+- 0 1250 714"/>
                      <a:gd name="T2" fmla="*/ 1250 h 20886"/>
                      <a:gd name="T3" fmla="*/ 10200 w 21600"/>
                      <a:gd name="T4" fmla="+- 0 2856 714"/>
                      <a:gd name="T5" fmla="*/ 2856 h 20886"/>
                      <a:gd name="T6" fmla="*/ 14400 w 21600"/>
                      <a:gd name="T7" fmla="+- 0 9283 714"/>
                      <a:gd name="T8" fmla="*/ 9283 h 20886"/>
                      <a:gd name="T9" fmla="*/ 15600 w 21600"/>
                      <a:gd name="T10" fmla="+- 0 12496 714"/>
                      <a:gd name="T11" fmla="*/ 12496 h 20886"/>
                      <a:gd name="T12" fmla="*/ 7200 w 21600"/>
                      <a:gd name="T13" fmla="+- 0 21600 714"/>
                      <a:gd name="T14" fmla="*/ 21600 h 20886"/>
                      <a:gd name="T15" fmla="*/ 2400 w 21600"/>
                      <a:gd name="T16" fmla="+- 0 17851 714"/>
                      <a:gd name="T17" fmla="*/ 17851 h 20886"/>
                      <a:gd name="T18" fmla="*/ 1200 w 21600"/>
                      <a:gd name="T19" fmla="+- 0 14638 714"/>
                      <a:gd name="T20" fmla="*/ 14638 h 20886"/>
                      <a:gd name="T21" fmla="*/ 4800 w 21600"/>
                      <a:gd name="T22" fmla="+- 0 8747 714"/>
                      <a:gd name="T23" fmla="*/ 8747 h 20886"/>
                      <a:gd name="T24" fmla="*/ 12600 w 21600"/>
                      <a:gd name="T25" fmla="+- 0 2856 714"/>
                      <a:gd name="T26" fmla="*/ 2856 h 20886"/>
                      <a:gd name="T27" fmla="*/ 18000 w 21600"/>
                      <a:gd name="T28" fmla="+- 0 714 714"/>
                      <a:gd name="T29" fmla="*/ 714 h 20886"/>
                      <a:gd name="T30" fmla="*/ 21600 w 21600"/>
                      <a:gd name="T31" fmla="+- 0 1250 714"/>
                      <a:gd name="T32" fmla="*/ 1250 h 20886"/>
                    </a:gdLst>
                    <a:ahLst/>
                    <a:cxnLst>
                      <a:cxn ang="0">
                        <a:pos x="T0" y="T2"/>
                      </a:cxn>
                      <a:cxn ang="0">
                        <a:pos x="T3" y="T5"/>
                      </a:cxn>
                      <a:cxn ang="0">
                        <a:pos x="T6" y="T8"/>
                      </a:cxn>
                      <a:cxn ang="0">
                        <a:pos x="T9" y="T11"/>
                      </a:cxn>
                      <a:cxn ang="0">
                        <a:pos x="T12" y="T14"/>
                      </a:cxn>
                      <a:cxn ang="0">
                        <a:pos x="T15" y="T17"/>
                      </a:cxn>
                      <a:cxn ang="0">
                        <a:pos x="T18" y="T20"/>
                      </a:cxn>
                      <a:cxn ang="0">
                        <a:pos x="T21" y="T23"/>
                      </a:cxn>
                      <a:cxn ang="0">
                        <a:pos x="T24" y="T26"/>
                      </a:cxn>
                      <a:cxn ang="0">
                        <a:pos x="T27" y="T29"/>
                      </a:cxn>
                      <a:cxn ang="0">
                        <a:pos x="T30" y="T32"/>
                      </a:cxn>
                    </a:cxnLst>
                    <a:rect l="0" t="0" r="r" b="b"/>
                    <a:pathLst>
                      <a:path w="21600" h="20886">
                        <a:moveTo>
                          <a:pt x="0" y="536"/>
                        </a:moveTo>
                        <a:cubicBezTo>
                          <a:pt x="4100" y="-714"/>
                          <a:pt x="6600" y="1071"/>
                          <a:pt x="10200" y="2142"/>
                        </a:cubicBezTo>
                        <a:cubicBezTo>
                          <a:pt x="12300" y="4909"/>
                          <a:pt x="13100" y="4998"/>
                          <a:pt x="14400" y="8569"/>
                        </a:cubicBezTo>
                        <a:cubicBezTo>
                          <a:pt x="14800" y="9640"/>
                          <a:pt x="15600" y="11782"/>
                          <a:pt x="15600" y="11782"/>
                        </a:cubicBezTo>
                        <a:cubicBezTo>
                          <a:pt x="14600" y="17048"/>
                          <a:pt x="13200" y="19101"/>
                          <a:pt x="7200" y="20886"/>
                        </a:cubicBezTo>
                        <a:cubicBezTo>
                          <a:pt x="5000" y="20261"/>
                          <a:pt x="3400" y="19101"/>
                          <a:pt x="2400" y="17137"/>
                        </a:cubicBezTo>
                        <a:cubicBezTo>
                          <a:pt x="1900" y="16066"/>
                          <a:pt x="1200" y="13924"/>
                          <a:pt x="1200" y="13924"/>
                        </a:cubicBezTo>
                        <a:cubicBezTo>
                          <a:pt x="2800" y="11693"/>
                          <a:pt x="2600" y="9997"/>
                          <a:pt x="4800" y="8033"/>
                        </a:cubicBezTo>
                        <a:cubicBezTo>
                          <a:pt x="6000" y="4731"/>
                          <a:pt x="9500" y="4017"/>
                          <a:pt x="12600" y="2142"/>
                        </a:cubicBezTo>
                        <a:cubicBezTo>
                          <a:pt x="14200" y="1160"/>
                          <a:pt x="18000" y="0"/>
                          <a:pt x="18000" y="0"/>
                        </a:cubicBezTo>
                        <a:cubicBezTo>
                          <a:pt x="19200" y="179"/>
                          <a:pt x="21600" y="536"/>
                          <a:pt x="21600" y="536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52" name="Rectangle 62">
                    <a:extLst>
                      <a:ext uri="{FF2B5EF4-FFF2-40B4-BE49-F238E27FC236}">
                        <a16:creationId xmlns:a16="http://schemas.microsoft.com/office/drawing/2014/main" id="{CDF2146C-6561-8D4F-B1FB-8B40BB59481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81" cy="1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0" name="Group 66">
                  <a:extLst>
                    <a:ext uri="{FF2B5EF4-FFF2-40B4-BE49-F238E27FC236}">
                      <a16:creationId xmlns:a16="http://schemas.microsoft.com/office/drawing/2014/main" id="{8EE1352A-87B5-3F4E-A287-ABD3B554FC7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143" y="3"/>
                  <a:ext cx="81" cy="124"/>
                  <a:chOff x="0" y="0"/>
                  <a:chExt cx="81" cy="123"/>
                </a:xfrm>
              </p:grpSpPr>
              <p:sp>
                <p:nvSpPr>
                  <p:cNvPr id="49" name="Freeform 64">
                    <a:extLst>
                      <a:ext uri="{FF2B5EF4-FFF2-40B4-BE49-F238E27FC236}">
                        <a16:creationId xmlns:a16="http://schemas.microsoft.com/office/drawing/2014/main" id="{1E60C3F2-3702-B343-ABEA-0C98A3A2386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4"/>
                    <a:ext cx="81" cy="119"/>
                  </a:xfrm>
                  <a:custGeom>
                    <a:avLst/>
                    <a:gdLst>
                      <a:gd name="T0" fmla="*/ 0 w 21600"/>
                      <a:gd name="T1" fmla="+- 0 1250 714"/>
                      <a:gd name="T2" fmla="*/ 1250 h 20886"/>
                      <a:gd name="T3" fmla="*/ 10200 w 21600"/>
                      <a:gd name="T4" fmla="+- 0 2856 714"/>
                      <a:gd name="T5" fmla="*/ 2856 h 20886"/>
                      <a:gd name="T6" fmla="*/ 14400 w 21600"/>
                      <a:gd name="T7" fmla="+- 0 9283 714"/>
                      <a:gd name="T8" fmla="*/ 9283 h 20886"/>
                      <a:gd name="T9" fmla="*/ 15600 w 21600"/>
                      <a:gd name="T10" fmla="+- 0 12496 714"/>
                      <a:gd name="T11" fmla="*/ 12496 h 20886"/>
                      <a:gd name="T12" fmla="*/ 7200 w 21600"/>
                      <a:gd name="T13" fmla="+- 0 21600 714"/>
                      <a:gd name="T14" fmla="*/ 21600 h 20886"/>
                      <a:gd name="T15" fmla="*/ 2400 w 21600"/>
                      <a:gd name="T16" fmla="+- 0 17851 714"/>
                      <a:gd name="T17" fmla="*/ 17851 h 20886"/>
                      <a:gd name="T18" fmla="*/ 1200 w 21600"/>
                      <a:gd name="T19" fmla="+- 0 14638 714"/>
                      <a:gd name="T20" fmla="*/ 14638 h 20886"/>
                      <a:gd name="T21" fmla="*/ 4800 w 21600"/>
                      <a:gd name="T22" fmla="+- 0 8747 714"/>
                      <a:gd name="T23" fmla="*/ 8747 h 20886"/>
                      <a:gd name="T24" fmla="*/ 12600 w 21600"/>
                      <a:gd name="T25" fmla="+- 0 2856 714"/>
                      <a:gd name="T26" fmla="*/ 2856 h 20886"/>
                      <a:gd name="T27" fmla="*/ 18000 w 21600"/>
                      <a:gd name="T28" fmla="+- 0 714 714"/>
                      <a:gd name="T29" fmla="*/ 714 h 20886"/>
                      <a:gd name="T30" fmla="*/ 21600 w 21600"/>
                      <a:gd name="T31" fmla="+- 0 1250 714"/>
                      <a:gd name="T32" fmla="*/ 1250 h 20886"/>
                    </a:gdLst>
                    <a:ahLst/>
                    <a:cxnLst>
                      <a:cxn ang="0">
                        <a:pos x="T0" y="T2"/>
                      </a:cxn>
                      <a:cxn ang="0">
                        <a:pos x="T3" y="T5"/>
                      </a:cxn>
                      <a:cxn ang="0">
                        <a:pos x="T6" y="T8"/>
                      </a:cxn>
                      <a:cxn ang="0">
                        <a:pos x="T9" y="T11"/>
                      </a:cxn>
                      <a:cxn ang="0">
                        <a:pos x="T12" y="T14"/>
                      </a:cxn>
                      <a:cxn ang="0">
                        <a:pos x="T15" y="T17"/>
                      </a:cxn>
                      <a:cxn ang="0">
                        <a:pos x="T18" y="T20"/>
                      </a:cxn>
                      <a:cxn ang="0">
                        <a:pos x="T21" y="T23"/>
                      </a:cxn>
                      <a:cxn ang="0">
                        <a:pos x="T24" y="T26"/>
                      </a:cxn>
                      <a:cxn ang="0">
                        <a:pos x="T27" y="T29"/>
                      </a:cxn>
                      <a:cxn ang="0">
                        <a:pos x="T30" y="T32"/>
                      </a:cxn>
                    </a:cxnLst>
                    <a:rect l="0" t="0" r="r" b="b"/>
                    <a:pathLst>
                      <a:path w="21600" h="20886">
                        <a:moveTo>
                          <a:pt x="0" y="536"/>
                        </a:moveTo>
                        <a:cubicBezTo>
                          <a:pt x="4100" y="-714"/>
                          <a:pt x="6600" y="1071"/>
                          <a:pt x="10200" y="2142"/>
                        </a:cubicBezTo>
                        <a:cubicBezTo>
                          <a:pt x="12300" y="4909"/>
                          <a:pt x="13100" y="4998"/>
                          <a:pt x="14400" y="8569"/>
                        </a:cubicBezTo>
                        <a:cubicBezTo>
                          <a:pt x="14800" y="9640"/>
                          <a:pt x="15600" y="11782"/>
                          <a:pt x="15600" y="11782"/>
                        </a:cubicBezTo>
                        <a:cubicBezTo>
                          <a:pt x="14600" y="17048"/>
                          <a:pt x="13200" y="19101"/>
                          <a:pt x="7200" y="20886"/>
                        </a:cubicBezTo>
                        <a:cubicBezTo>
                          <a:pt x="5000" y="20261"/>
                          <a:pt x="3400" y="19101"/>
                          <a:pt x="2400" y="17137"/>
                        </a:cubicBezTo>
                        <a:cubicBezTo>
                          <a:pt x="1900" y="16066"/>
                          <a:pt x="1200" y="13924"/>
                          <a:pt x="1200" y="13924"/>
                        </a:cubicBezTo>
                        <a:cubicBezTo>
                          <a:pt x="2800" y="11693"/>
                          <a:pt x="2600" y="9997"/>
                          <a:pt x="4800" y="8033"/>
                        </a:cubicBezTo>
                        <a:cubicBezTo>
                          <a:pt x="6000" y="4731"/>
                          <a:pt x="9500" y="4017"/>
                          <a:pt x="12600" y="2142"/>
                        </a:cubicBezTo>
                        <a:cubicBezTo>
                          <a:pt x="14200" y="1160"/>
                          <a:pt x="18000" y="0"/>
                          <a:pt x="18000" y="0"/>
                        </a:cubicBezTo>
                        <a:cubicBezTo>
                          <a:pt x="19200" y="179"/>
                          <a:pt x="21600" y="536"/>
                          <a:pt x="21600" y="536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50" name="Rectangle 65">
                    <a:extLst>
                      <a:ext uri="{FF2B5EF4-FFF2-40B4-BE49-F238E27FC236}">
                        <a16:creationId xmlns:a16="http://schemas.microsoft.com/office/drawing/2014/main" id="{6354D59D-41C8-8545-AA10-71AB8A87F32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81" cy="1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1" name="Group 69">
                  <a:extLst>
                    <a:ext uri="{FF2B5EF4-FFF2-40B4-BE49-F238E27FC236}">
                      <a16:creationId xmlns:a16="http://schemas.microsoft.com/office/drawing/2014/main" id="{337B2EAC-990E-3A40-88EB-30EB58C04C2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72" y="3"/>
                  <a:ext cx="80" cy="124"/>
                  <a:chOff x="0" y="0"/>
                  <a:chExt cx="80" cy="123"/>
                </a:xfrm>
              </p:grpSpPr>
              <p:sp>
                <p:nvSpPr>
                  <p:cNvPr id="47" name="Freeform 67">
                    <a:extLst>
                      <a:ext uri="{FF2B5EF4-FFF2-40B4-BE49-F238E27FC236}">
                        <a16:creationId xmlns:a16="http://schemas.microsoft.com/office/drawing/2014/main" id="{88C77BF5-21B0-CB43-A684-C0368DCADE2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4"/>
                    <a:ext cx="80" cy="119"/>
                  </a:xfrm>
                  <a:custGeom>
                    <a:avLst/>
                    <a:gdLst>
                      <a:gd name="T0" fmla="*/ 0 w 21600"/>
                      <a:gd name="T1" fmla="+- 0 1250 714"/>
                      <a:gd name="T2" fmla="*/ 1250 h 20886"/>
                      <a:gd name="T3" fmla="*/ 10200 w 21600"/>
                      <a:gd name="T4" fmla="+- 0 2856 714"/>
                      <a:gd name="T5" fmla="*/ 2856 h 20886"/>
                      <a:gd name="T6" fmla="*/ 14400 w 21600"/>
                      <a:gd name="T7" fmla="+- 0 9283 714"/>
                      <a:gd name="T8" fmla="*/ 9283 h 20886"/>
                      <a:gd name="T9" fmla="*/ 15600 w 21600"/>
                      <a:gd name="T10" fmla="+- 0 12496 714"/>
                      <a:gd name="T11" fmla="*/ 12496 h 20886"/>
                      <a:gd name="T12" fmla="*/ 7200 w 21600"/>
                      <a:gd name="T13" fmla="+- 0 21600 714"/>
                      <a:gd name="T14" fmla="*/ 21600 h 20886"/>
                      <a:gd name="T15" fmla="*/ 2400 w 21600"/>
                      <a:gd name="T16" fmla="+- 0 17851 714"/>
                      <a:gd name="T17" fmla="*/ 17851 h 20886"/>
                      <a:gd name="T18" fmla="*/ 1200 w 21600"/>
                      <a:gd name="T19" fmla="+- 0 14638 714"/>
                      <a:gd name="T20" fmla="*/ 14638 h 20886"/>
                      <a:gd name="T21" fmla="*/ 4800 w 21600"/>
                      <a:gd name="T22" fmla="+- 0 8747 714"/>
                      <a:gd name="T23" fmla="*/ 8747 h 20886"/>
                      <a:gd name="T24" fmla="*/ 12600 w 21600"/>
                      <a:gd name="T25" fmla="+- 0 2856 714"/>
                      <a:gd name="T26" fmla="*/ 2856 h 20886"/>
                      <a:gd name="T27" fmla="*/ 18000 w 21600"/>
                      <a:gd name="T28" fmla="+- 0 714 714"/>
                      <a:gd name="T29" fmla="*/ 714 h 20886"/>
                      <a:gd name="T30" fmla="*/ 21600 w 21600"/>
                      <a:gd name="T31" fmla="+- 0 1250 714"/>
                      <a:gd name="T32" fmla="*/ 1250 h 20886"/>
                    </a:gdLst>
                    <a:ahLst/>
                    <a:cxnLst>
                      <a:cxn ang="0">
                        <a:pos x="T0" y="T2"/>
                      </a:cxn>
                      <a:cxn ang="0">
                        <a:pos x="T3" y="T5"/>
                      </a:cxn>
                      <a:cxn ang="0">
                        <a:pos x="T6" y="T8"/>
                      </a:cxn>
                      <a:cxn ang="0">
                        <a:pos x="T9" y="T11"/>
                      </a:cxn>
                      <a:cxn ang="0">
                        <a:pos x="T12" y="T14"/>
                      </a:cxn>
                      <a:cxn ang="0">
                        <a:pos x="T15" y="T17"/>
                      </a:cxn>
                      <a:cxn ang="0">
                        <a:pos x="T18" y="T20"/>
                      </a:cxn>
                      <a:cxn ang="0">
                        <a:pos x="T21" y="T23"/>
                      </a:cxn>
                      <a:cxn ang="0">
                        <a:pos x="T24" y="T26"/>
                      </a:cxn>
                      <a:cxn ang="0">
                        <a:pos x="T27" y="T29"/>
                      </a:cxn>
                      <a:cxn ang="0">
                        <a:pos x="T30" y="T32"/>
                      </a:cxn>
                    </a:cxnLst>
                    <a:rect l="0" t="0" r="r" b="b"/>
                    <a:pathLst>
                      <a:path w="21600" h="20886">
                        <a:moveTo>
                          <a:pt x="0" y="536"/>
                        </a:moveTo>
                        <a:cubicBezTo>
                          <a:pt x="4100" y="-714"/>
                          <a:pt x="6600" y="1071"/>
                          <a:pt x="10200" y="2142"/>
                        </a:cubicBezTo>
                        <a:cubicBezTo>
                          <a:pt x="12300" y="4909"/>
                          <a:pt x="13100" y="4998"/>
                          <a:pt x="14400" y="8569"/>
                        </a:cubicBezTo>
                        <a:cubicBezTo>
                          <a:pt x="14800" y="9640"/>
                          <a:pt x="15600" y="11782"/>
                          <a:pt x="15600" y="11782"/>
                        </a:cubicBezTo>
                        <a:cubicBezTo>
                          <a:pt x="14600" y="17048"/>
                          <a:pt x="13200" y="19101"/>
                          <a:pt x="7200" y="20886"/>
                        </a:cubicBezTo>
                        <a:cubicBezTo>
                          <a:pt x="5000" y="20261"/>
                          <a:pt x="3400" y="19101"/>
                          <a:pt x="2400" y="17137"/>
                        </a:cubicBezTo>
                        <a:cubicBezTo>
                          <a:pt x="1900" y="16066"/>
                          <a:pt x="1200" y="13924"/>
                          <a:pt x="1200" y="13924"/>
                        </a:cubicBezTo>
                        <a:cubicBezTo>
                          <a:pt x="2800" y="11693"/>
                          <a:pt x="2600" y="9997"/>
                          <a:pt x="4800" y="8033"/>
                        </a:cubicBezTo>
                        <a:cubicBezTo>
                          <a:pt x="6000" y="4731"/>
                          <a:pt x="9500" y="4017"/>
                          <a:pt x="12600" y="2142"/>
                        </a:cubicBezTo>
                        <a:cubicBezTo>
                          <a:pt x="14200" y="1160"/>
                          <a:pt x="18000" y="0"/>
                          <a:pt x="18000" y="0"/>
                        </a:cubicBezTo>
                        <a:cubicBezTo>
                          <a:pt x="19200" y="179"/>
                          <a:pt x="21600" y="536"/>
                          <a:pt x="21600" y="536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48" name="Rectangle 68">
                    <a:extLst>
                      <a:ext uri="{FF2B5EF4-FFF2-40B4-BE49-F238E27FC236}">
                        <a16:creationId xmlns:a16="http://schemas.microsoft.com/office/drawing/2014/main" id="{E37407D6-1407-3542-9DBA-E3ABD073885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80" cy="1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2" name="Group 72">
                  <a:extLst>
                    <a:ext uri="{FF2B5EF4-FFF2-40B4-BE49-F238E27FC236}">
                      <a16:creationId xmlns:a16="http://schemas.microsoft.com/office/drawing/2014/main" id="{8E00AA61-23B6-EF4C-ABF2-1D158D41FCCA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15" y="2"/>
                  <a:ext cx="81" cy="124"/>
                  <a:chOff x="0" y="0"/>
                  <a:chExt cx="80" cy="123"/>
                </a:xfrm>
              </p:grpSpPr>
              <p:sp>
                <p:nvSpPr>
                  <p:cNvPr id="45" name="Freeform 70">
                    <a:extLst>
                      <a:ext uri="{FF2B5EF4-FFF2-40B4-BE49-F238E27FC236}">
                        <a16:creationId xmlns:a16="http://schemas.microsoft.com/office/drawing/2014/main" id="{45AE8468-111F-1F49-AEAD-BD04AAB8F7B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4"/>
                    <a:ext cx="80" cy="119"/>
                  </a:xfrm>
                  <a:custGeom>
                    <a:avLst/>
                    <a:gdLst>
                      <a:gd name="T0" fmla="*/ 0 w 21600"/>
                      <a:gd name="T1" fmla="+- 0 1250 714"/>
                      <a:gd name="T2" fmla="*/ 1250 h 20886"/>
                      <a:gd name="T3" fmla="*/ 10200 w 21600"/>
                      <a:gd name="T4" fmla="+- 0 2856 714"/>
                      <a:gd name="T5" fmla="*/ 2856 h 20886"/>
                      <a:gd name="T6" fmla="*/ 14400 w 21600"/>
                      <a:gd name="T7" fmla="+- 0 9283 714"/>
                      <a:gd name="T8" fmla="*/ 9283 h 20886"/>
                      <a:gd name="T9" fmla="*/ 15600 w 21600"/>
                      <a:gd name="T10" fmla="+- 0 12496 714"/>
                      <a:gd name="T11" fmla="*/ 12496 h 20886"/>
                      <a:gd name="T12" fmla="*/ 7200 w 21600"/>
                      <a:gd name="T13" fmla="+- 0 21600 714"/>
                      <a:gd name="T14" fmla="*/ 21600 h 20886"/>
                      <a:gd name="T15" fmla="*/ 2400 w 21600"/>
                      <a:gd name="T16" fmla="+- 0 17851 714"/>
                      <a:gd name="T17" fmla="*/ 17851 h 20886"/>
                      <a:gd name="T18" fmla="*/ 1200 w 21600"/>
                      <a:gd name="T19" fmla="+- 0 14638 714"/>
                      <a:gd name="T20" fmla="*/ 14638 h 20886"/>
                      <a:gd name="T21" fmla="*/ 4800 w 21600"/>
                      <a:gd name="T22" fmla="+- 0 8747 714"/>
                      <a:gd name="T23" fmla="*/ 8747 h 20886"/>
                      <a:gd name="T24" fmla="*/ 12600 w 21600"/>
                      <a:gd name="T25" fmla="+- 0 2856 714"/>
                      <a:gd name="T26" fmla="*/ 2856 h 20886"/>
                      <a:gd name="T27" fmla="*/ 18000 w 21600"/>
                      <a:gd name="T28" fmla="+- 0 714 714"/>
                      <a:gd name="T29" fmla="*/ 714 h 20886"/>
                      <a:gd name="T30" fmla="*/ 21600 w 21600"/>
                      <a:gd name="T31" fmla="+- 0 1250 714"/>
                      <a:gd name="T32" fmla="*/ 1250 h 20886"/>
                    </a:gdLst>
                    <a:ahLst/>
                    <a:cxnLst>
                      <a:cxn ang="0">
                        <a:pos x="T0" y="T2"/>
                      </a:cxn>
                      <a:cxn ang="0">
                        <a:pos x="T3" y="T5"/>
                      </a:cxn>
                      <a:cxn ang="0">
                        <a:pos x="T6" y="T8"/>
                      </a:cxn>
                      <a:cxn ang="0">
                        <a:pos x="T9" y="T11"/>
                      </a:cxn>
                      <a:cxn ang="0">
                        <a:pos x="T12" y="T14"/>
                      </a:cxn>
                      <a:cxn ang="0">
                        <a:pos x="T15" y="T17"/>
                      </a:cxn>
                      <a:cxn ang="0">
                        <a:pos x="T18" y="T20"/>
                      </a:cxn>
                      <a:cxn ang="0">
                        <a:pos x="T21" y="T23"/>
                      </a:cxn>
                      <a:cxn ang="0">
                        <a:pos x="T24" y="T26"/>
                      </a:cxn>
                      <a:cxn ang="0">
                        <a:pos x="T27" y="T29"/>
                      </a:cxn>
                      <a:cxn ang="0">
                        <a:pos x="T30" y="T32"/>
                      </a:cxn>
                    </a:cxnLst>
                    <a:rect l="0" t="0" r="r" b="b"/>
                    <a:pathLst>
                      <a:path w="21600" h="20886">
                        <a:moveTo>
                          <a:pt x="0" y="536"/>
                        </a:moveTo>
                        <a:cubicBezTo>
                          <a:pt x="4100" y="-714"/>
                          <a:pt x="6600" y="1071"/>
                          <a:pt x="10200" y="2142"/>
                        </a:cubicBezTo>
                        <a:cubicBezTo>
                          <a:pt x="12300" y="4909"/>
                          <a:pt x="13100" y="4998"/>
                          <a:pt x="14400" y="8569"/>
                        </a:cubicBezTo>
                        <a:cubicBezTo>
                          <a:pt x="14800" y="9640"/>
                          <a:pt x="15600" y="11782"/>
                          <a:pt x="15600" y="11782"/>
                        </a:cubicBezTo>
                        <a:cubicBezTo>
                          <a:pt x="14600" y="17048"/>
                          <a:pt x="13200" y="19101"/>
                          <a:pt x="7200" y="20886"/>
                        </a:cubicBezTo>
                        <a:cubicBezTo>
                          <a:pt x="5000" y="20261"/>
                          <a:pt x="3400" y="19101"/>
                          <a:pt x="2400" y="17137"/>
                        </a:cubicBezTo>
                        <a:cubicBezTo>
                          <a:pt x="1900" y="16066"/>
                          <a:pt x="1200" y="13924"/>
                          <a:pt x="1200" y="13924"/>
                        </a:cubicBezTo>
                        <a:cubicBezTo>
                          <a:pt x="2800" y="11693"/>
                          <a:pt x="2600" y="9997"/>
                          <a:pt x="4800" y="8033"/>
                        </a:cubicBezTo>
                        <a:cubicBezTo>
                          <a:pt x="6000" y="4731"/>
                          <a:pt x="9500" y="4017"/>
                          <a:pt x="12600" y="2142"/>
                        </a:cubicBezTo>
                        <a:cubicBezTo>
                          <a:pt x="14200" y="1160"/>
                          <a:pt x="18000" y="0"/>
                          <a:pt x="18000" y="0"/>
                        </a:cubicBezTo>
                        <a:cubicBezTo>
                          <a:pt x="19200" y="179"/>
                          <a:pt x="21600" y="536"/>
                          <a:pt x="21600" y="536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46" name="Rectangle 71">
                    <a:extLst>
                      <a:ext uri="{FF2B5EF4-FFF2-40B4-BE49-F238E27FC236}">
                        <a16:creationId xmlns:a16="http://schemas.microsoft.com/office/drawing/2014/main" id="{5A290EB4-D1A7-8A46-9BA2-0DA9348431F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80" cy="1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3" name="Group 75">
                  <a:extLst>
                    <a:ext uri="{FF2B5EF4-FFF2-40B4-BE49-F238E27FC236}">
                      <a16:creationId xmlns:a16="http://schemas.microsoft.com/office/drawing/2014/main" id="{95E5858A-FD07-2E44-918A-EE58999AC653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287" y="1"/>
                  <a:ext cx="81" cy="124"/>
                  <a:chOff x="0" y="0"/>
                  <a:chExt cx="81" cy="123"/>
                </a:xfrm>
              </p:grpSpPr>
              <p:sp>
                <p:nvSpPr>
                  <p:cNvPr id="43" name="Freeform 73">
                    <a:extLst>
                      <a:ext uri="{FF2B5EF4-FFF2-40B4-BE49-F238E27FC236}">
                        <a16:creationId xmlns:a16="http://schemas.microsoft.com/office/drawing/2014/main" id="{185E3CE3-AA5E-FE4D-B89C-F0FE9CC3864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4"/>
                    <a:ext cx="81" cy="119"/>
                  </a:xfrm>
                  <a:custGeom>
                    <a:avLst/>
                    <a:gdLst>
                      <a:gd name="T0" fmla="*/ 0 w 21600"/>
                      <a:gd name="T1" fmla="+- 0 1250 714"/>
                      <a:gd name="T2" fmla="*/ 1250 h 20886"/>
                      <a:gd name="T3" fmla="*/ 10200 w 21600"/>
                      <a:gd name="T4" fmla="+- 0 2856 714"/>
                      <a:gd name="T5" fmla="*/ 2856 h 20886"/>
                      <a:gd name="T6" fmla="*/ 14400 w 21600"/>
                      <a:gd name="T7" fmla="+- 0 9283 714"/>
                      <a:gd name="T8" fmla="*/ 9283 h 20886"/>
                      <a:gd name="T9" fmla="*/ 15600 w 21600"/>
                      <a:gd name="T10" fmla="+- 0 12496 714"/>
                      <a:gd name="T11" fmla="*/ 12496 h 20886"/>
                      <a:gd name="T12" fmla="*/ 7200 w 21600"/>
                      <a:gd name="T13" fmla="+- 0 21600 714"/>
                      <a:gd name="T14" fmla="*/ 21600 h 20886"/>
                      <a:gd name="T15" fmla="*/ 2400 w 21600"/>
                      <a:gd name="T16" fmla="+- 0 17851 714"/>
                      <a:gd name="T17" fmla="*/ 17851 h 20886"/>
                      <a:gd name="T18" fmla="*/ 1200 w 21600"/>
                      <a:gd name="T19" fmla="+- 0 14638 714"/>
                      <a:gd name="T20" fmla="*/ 14638 h 20886"/>
                      <a:gd name="T21" fmla="*/ 4800 w 21600"/>
                      <a:gd name="T22" fmla="+- 0 8747 714"/>
                      <a:gd name="T23" fmla="*/ 8747 h 20886"/>
                      <a:gd name="T24" fmla="*/ 12600 w 21600"/>
                      <a:gd name="T25" fmla="+- 0 2856 714"/>
                      <a:gd name="T26" fmla="*/ 2856 h 20886"/>
                      <a:gd name="T27" fmla="*/ 18000 w 21600"/>
                      <a:gd name="T28" fmla="+- 0 714 714"/>
                      <a:gd name="T29" fmla="*/ 714 h 20886"/>
                      <a:gd name="T30" fmla="*/ 21600 w 21600"/>
                      <a:gd name="T31" fmla="+- 0 1250 714"/>
                      <a:gd name="T32" fmla="*/ 1250 h 20886"/>
                    </a:gdLst>
                    <a:ahLst/>
                    <a:cxnLst>
                      <a:cxn ang="0">
                        <a:pos x="T0" y="T2"/>
                      </a:cxn>
                      <a:cxn ang="0">
                        <a:pos x="T3" y="T5"/>
                      </a:cxn>
                      <a:cxn ang="0">
                        <a:pos x="T6" y="T8"/>
                      </a:cxn>
                      <a:cxn ang="0">
                        <a:pos x="T9" y="T11"/>
                      </a:cxn>
                      <a:cxn ang="0">
                        <a:pos x="T12" y="T14"/>
                      </a:cxn>
                      <a:cxn ang="0">
                        <a:pos x="T15" y="T17"/>
                      </a:cxn>
                      <a:cxn ang="0">
                        <a:pos x="T18" y="T20"/>
                      </a:cxn>
                      <a:cxn ang="0">
                        <a:pos x="T21" y="T23"/>
                      </a:cxn>
                      <a:cxn ang="0">
                        <a:pos x="T24" y="T26"/>
                      </a:cxn>
                      <a:cxn ang="0">
                        <a:pos x="T27" y="T29"/>
                      </a:cxn>
                      <a:cxn ang="0">
                        <a:pos x="T30" y="T32"/>
                      </a:cxn>
                    </a:cxnLst>
                    <a:rect l="0" t="0" r="r" b="b"/>
                    <a:pathLst>
                      <a:path w="21600" h="20886">
                        <a:moveTo>
                          <a:pt x="0" y="536"/>
                        </a:moveTo>
                        <a:cubicBezTo>
                          <a:pt x="4100" y="-714"/>
                          <a:pt x="6600" y="1071"/>
                          <a:pt x="10200" y="2142"/>
                        </a:cubicBezTo>
                        <a:cubicBezTo>
                          <a:pt x="12300" y="4909"/>
                          <a:pt x="13100" y="4998"/>
                          <a:pt x="14400" y="8569"/>
                        </a:cubicBezTo>
                        <a:cubicBezTo>
                          <a:pt x="14800" y="9640"/>
                          <a:pt x="15600" y="11782"/>
                          <a:pt x="15600" y="11782"/>
                        </a:cubicBezTo>
                        <a:cubicBezTo>
                          <a:pt x="14600" y="17048"/>
                          <a:pt x="13200" y="19101"/>
                          <a:pt x="7200" y="20886"/>
                        </a:cubicBezTo>
                        <a:cubicBezTo>
                          <a:pt x="5000" y="20261"/>
                          <a:pt x="3400" y="19101"/>
                          <a:pt x="2400" y="17137"/>
                        </a:cubicBezTo>
                        <a:cubicBezTo>
                          <a:pt x="1900" y="16066"/>
                          <a:pt x="1200" y="13924"/>
                          <a:pt x="1200" y="13924"/>
                        </a:cubicBezTo>
                        <a:cubicBezTo>
                          <a:pt x="2800" y="11693"/>
                          <a:pt x="2600" y="9997"/>
                          <a:pt x="4800" y="8033"/>
                        </a:cubicBezTo>
                        <a:cubicBezTo>
                          <a:pt x="6000" y="4731"/>
                          <a:pt x="9500" y="4017"/>
                          <a:pt x="12600" y="2142"/>
                        </a:cubicBezTo>
                        <a:cubicBezTo>
                          <a:pt x="14200" y="1160"/>
                          <a:pt x="18000" y="0"/>
                          <a:pt x="18000" y="0"/>
                        </a:cubicBezTo>
                        <a:cubicBezTo>
                          <a:pt x="19200" y="179"/>
                          <a:pt x="21600" y="536"/>
                          <a:pt x="21600" y="536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44" name="Rectangle 74">
                    <a:extLst>
                      <a:ext uri="{FF2B5EF4-FFF2-40B4-BE49-F238E27FC236}">
                        <a16:creationId xmlns:a16="http://schemas.microsoft.com/office/drawing/2014/main" id="{404C571F-569A-4547-9EF4-DCE3CE27E9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81" cy="1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4" name="Group 78">
                  <a:extLst>
                    <a:ext uri="{FF2B5EF4-FFF2-40B4-BE49-F238E27FC236}">
                      <a16:creationId xmlns:a16="http://schemas.microsoft.com/office/drawing/2014/main" id="{B33BF54D-A63C-F443-996A-1446EF23B52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368" y="1"/>
                  <a:ext cx="81" cy="124"/>
                  <a:chOff x="0" y="0"/>
                  <a:chExt cx="81" cy="123"/>
                </a:xfrm>
              </p:grpSpPr>
              <p:sp>
                <p:nvSpPr>
                  <p:cNvPr id="41" name="Freeform 76">
                    <a:extLst>
                      <a:ext uri="{FF2B5EF4-FFF2-40B4-BE49-F238E27FC236}">
                        <a16:creationId xmlns:a16="http://schemas.microsoft.com/office/drawing/2014/main" id="{2D535E4B-43EF-3F40-98B8-DE738F0E49B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4"/>
                    <a:ext cx="81" cy="119"/>
                  </a:xfrm>
                  <a:custGeom>
                    <a:avLst/>
                    <a:gdLst>
                      <a:gd name="T0" fmla="*/ 0 w 21600"/>
                      <a:gd name="T1" fmla="+- 0 1250 714"/>
                      <a:gd name="T2" fmla="*/ 1250 h 20886"/>
                      <a:gd name="T3" fmla="*/ 10200 w 21600"/>
                      <a:gd name="T4" fmla="+- 0 2856 714"/>
                      <a:gd name="T5" fmla="*/ 2856 h 20886"/>
                      <a:gd name="T6" fmla="*/ 14400 w 21600"/>
                      <a:gd name="T7" fmla="+- 0 9283 714"/>
                      <a:gd name="T8" fmla="*/ 9283 h 20886"/>
                      <a:gd name="T9" fmla="*/ 15600 w 21600"/>
                      <a:gd name="T10" fmla="+- 0 12496 714"/>
                      <a:gd name="T11" fmla="*/ 12496 h 20886"/>
                      <a:gd name="T12" fmla="*/ 7200 w 21600"/>
                      <a:gd name="T13" fmla="+- 0 21600 714"/>
                      <a:gd name="T14" fmla="*/ 21600 h 20886"/>
                      <a:gd name="T15" fmla="*/ 2400 w 21600"/>
                      <a:gd name="T16" fmla="+- 0 17851 714"/>
                      <a:gd name="T17" fmla="*/ 17851 h 20886"/>
                      <a:gd name="T18" fmla="*/ 1200 w 21600"/>
                      <a:gd name="T19" fmla="+- 0 14638 714"/>
                      <a:gd name="T20" fmla="*/ 14638 h 20886"/>
                      <a:gd name="T21" fmla="*/ 4800 w 21600"/>
                      <a:gd name="T22" fmla="+- 0 8747 714"/>
                      <a:gd name="T23" fmla="*/ 8747 h 20886"/>
                      <a:gd name="T24" fmla="*/ 12600 w 21600"/>
                      <a:gd name="T25" fmla="+- 0 2856 714"/>
                      <a:gd name="T26" fmla="*/ 2856 h 20886"/>
                      <a:gd name="T27" fmla="*/ 18000 w 21600"/>
                      <a:gd name="T28" fmla="+- 0 714 714"/>
                      <a:gd name="T29" fmla="*/ 714 h 20886"/>
                      <a:gd name="T30" fmla="*/ 21600 w 21600"/>
                      <a:gd name="T31" fmla="+- 0 1250 714"/>
                      <a:gd name="T32" fmla="*/ 1250 h 20886"/>
                    </a:gdLst>
                    <a:ahLst/>
                    <a:cxnLst>
                      <a:cxn ang="0">
                        <a:pos x="T0" y="T2"/>
                      </a:cxn>
                      <a:cxn ang="0">
                        <a:pos x="T3" y="T5"/>
                      </a:cxn>
                      <a:cxn ang="0">
                        <a:pos x="T6" y="T8"/>
                      </a:cxn>
                      <a:cxn ang="0">
                        <a:pos x="T9" y="T11"/>
                      </a:cxn>
                      <a:cxn ang="0">
                        <a:pos x="T12" y="T14"/>
                      </a:cxn>
                      <a:cxn ang="0">
                        <a:pos x="T15" y="T17"/>
                      </a:cxn>
                      <a:cxn ang="0">
                        <a:pos x="T18" y="T20"/>
                      </a:cxn>
                      <a:cxn ang="0">
                        <a:pos x="T21" y="T23"/>
                      </a:cxn>
                      <a:cxn ang="0">
                        <a:pos x="T24" y="T26"/>
                      </a:cxn>
                      <a:cxn ang="0">
                        <a:pos x="T27" y="T29"/>
                      </a:cxn>
                      <a:cxn ang="0">
                        <a:pos x="T30" y="T32"/>
                      </a:cxn>
                    </a:cxnLst>
                    <a:rect l="0" t="0" r="r" b="b"/>
                    <a:pathLst>
                      <a:path w="21600" h="20886">
                        <a:moveTo>
                          <a:pt x="0" y="536"/>
                        </a:moveTo>
                        <a:cubicBezTo>
                          <a:pt x="4100" y="-714"/>
                          <a:pt x="6600" y="1071"/>
                          <a:pt x="10200" y="2142"/>
                        </a:cubicBezTo>
                        <a:cubicBezTo>
                          <a:pt x="12300" y="4909"/>
                          <a:pt x="13100" y="4998"/>
                          <a:pt x="14400" y="8569"/>
                        </a:cubicBezTo>
                        <a:cubicBezTo>
                          <a:pt x="14800" y="9640"/>
                          <a:pt x="15600" y="11782"/>
                          <a:pt x="15600" y="11782"/>
                        </a:cubicBezTo>
                        <a:cubicBezTo>
                          <a:pt x="14600" y="17048"/>
                          <a:pt x="13200" y="19101"/>
                          <a:pt x="7200" y="20886"/>
                        </a:cubicBezTo>
                        <a:cubicBezTo>
                          <a:pt x="5000" y="20261"/>
                          <a:pt x="3400" y="19101"/>
                          <a:pt x="2400" y="17137"/>
                        </a:cubicBezTo>
                        <a:cubicBezTo>
                          <a:pt x="1900" y="16066"/>
                          <a:pt x="1200" y="13924"/>
                          <a:pt x="1200" y="13924"/>
                        </a:cubicBezTo>
                        <a:cubicBezTo>
                          <a:pt x="2800" y="11693"/>
                          <a:pt x="2600" y="9997"/>
                          <a:pt x="4800" y="8033"/>
                        </a:cubicBezTo>
                        <a:cubicBezTo>
                          <a:pt x="6000" y="4731"/>
                          <a:pt x="9500" y="4017"/>
                          <a:pt x="12600" y="2142"/>
                        </a:cubicBezTo>
                        <a:cubicBezTo>
                          <a:pt x="14200" y="1160"/>
                          <a:pt x="18000" y="0"/>
                          <a:pt x="18000" y="0"/>
                        </a:cubicBezTo>
                        <a:cubicBezTo>
                          <a:pt x="19200" y="179"/>
                          <a:pt x="21600" y="536"/>
                          <a:pt x="21600" y="536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42" name="Rectangle 77">
                    <a:extLst>
                      <a:ext uri="{FF2B5EF4-FFF2-40B4-BE49-F238E27FC236}">
                        <a16:creationId xmlns:a16="http://schemas.microsoft.com/office/drawing/2014/main" id="{C5E9DAD2-90F3-8549-87EE-23BACBC3ED0D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81" cy="1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5" name="Group 81">
                  <a:extLst>
                    <a:ext uri="{FF2B5EF4-FFF2-40B4-BE49-F238E27FC236}">
                      <a16:creationId xmlns:a16="http://schemas.microsoft.com/office/drawing/2014/main" id="{3A0C46C7-0EF5-0D43-A7AD-6218FF49A588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450" y="0"/>
                  <a:ext cx="81" cy="124"/>
                  <a:chOff x="0" y="0"/>
                  <a:chExt cx="81" cy="123"/>
                </a:xfrm>
              </p:grpSpPr>
              <p:sp>
                <p:nvSpPr>
                  <p:cNvPr id="39" name="Freeform 79">
                    <a:extLst>
                      <a:ext uri="{FF2B5EF4-FFF2-40B4-BE49-F238E27FC236}">
                        <a16:creationId xmlns:a16="http://schemas.microsoft.com/office/drawing/2014/main" id="{5AB94C58-0A48-6D43-BAA4-191BB4CA82CE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4"/>
                    <a:ext cx="81" cy="119"/>
                  </a:xfrm>
                  <a:custGeom>
                    <a:avLst/>
                    <a:gdLst>
                      <a:gd name="T0" fmla="*/ 0 w 21600"/>
                      <a:gd name="T1" fmla="+- 0 1250 714"/>
                      <a:gd name="T2" fmla="*/ 1250 h 20886"/>
                      <a:gd name="T3" fmla="*/ 10200 w 21600"/>
                      <a:gd name="T4" fmla="+- 0 2856 714"/>
                      <a:gd name="T5" fmla="*/ 2856 h 20886"/>
                      <a:gd name="T6" fmla="*/ 14400 w 21600"/>
                      <a:gd name="T7" fmla="+- 0 9283 714"/>
                      <a:gd name="T8" fmla="*/ 9283 h 20886"/>
                      <a:gd name="T9" fmla="*/ 15600 w 21600"/>
                      <a:gd name="T10" fmla="+- 0 12496 714"/>
                      <a:gd name="T11" fmla="*/ 12496 h 20886"/>
                      <a:gd name="T12" fmla="*/ 7200 w 21600"/>
                      <a:gd name="T13" fmla="+- 0 21600 714"/>
                      <a:gd name="T14" fmla="*/ 21600 h 20886"/>
                      <a:gd name="T15" fmla="*/ 2400 w 21600"/>
                      <a:gd name="T16" fmla="+- 0 17851 714"/>
                      <a:gd name="T17" fmla="*/ 17851 h 20886"/>
                      <a:gd name="T18" fmla="*/ 1200 w 21600"/>
                      <a:gd name="T19" fmla="+- 0 14638 714"/>
                      <a:gd name="T20" fmla="*/ 14638 h 20886"/>
                      <a:gd name="T21" fmla="*/ 4800 w 21600"/>
                      <a:gd name="T22" fmla="+- 0 8747 714"/>
                      <a:gd name="T23" fmla="*/ 8747 h 20886"/>
                      <a:gd name="T24" fmla="*/ 12600 w 21600"/>
                      <a:gd name="T25" fmla="+- 0 2856 714"/>
                      <a:gd name="T26" fmla="*/ 2856 h 20886"/>
                      <a:gd name="T27" fmla="*/ 18000 w 21600"/>
                      <a:gd name="T28" fmla="+- 0 714 714"/>
                      <a:gd name="T29" fmla="*/ 714 h 20886"/>
                      <a:gd name="T30" fmla="*/ 21600 w 21600"/>
                      <a:gd name="T31" fmla="+- 0 1250 714"/>
                      <a:gd name="T32" fmla="*/ 1250 h 20886"/>
                    </a:gdLst>
                    <a:ahLst/>
                    <a:cxnLst>
                      <a:cxn ang="0">
                        <a:pos x="T0" y="T2"/>
                      </a:cxn>
                      <a:cxn ang="0">
                        <a:pos x="T3" y="T5"/>
                      </a:cxn>
                      <a:cxn ang="0">
                        <a:pos x="T6" y="T8"/>
                      </a:cxn>
                      <a:cxn ang="0">
                        <a:pos x="T9" y="T11"/>
                      </a:cxn>
                      <a:cxn ang="0">
                        <a:pos x="T12" y="T14"/>
                      </a:cxn>
                      <a:cxn ang="0">
                        <a:pos x="T15" y="T17"/>
                      </a:cxn>
                      <a:cxn ang="0">
                        <a:pos x="T18" y="T20"/>
                      </a:cxn>
                      <a:cxn ang="0">
                        <a:pos x="T21" y="T23"/>
                      </a:cxn>
                      <a:cxn ang="0">
                        <a:pos x="T24" y="T26"/>
                      </a:cxn>
                      <a:cxn ang="0">
                        <a:pos x="T27" y="T29"/>
                      </a:cxn>
                      <a:cxn ang="0">
                        <a:pos x="T30" y="T32"/>
                      </a:cxn>
                    </a:cxnLst>
                    <a:rect l="0" t="0" r="r" b="b"/>
                    <a:pathLst>
                      <a:path w="21600" h="20886">
                        <a:moveTo>
                          <a:pt x="0" y="536"/>
                        </a:moveTo>
                        <a:cubicBezTo>
                          <a:pt x="4100" y="-714"/>
                          <a:pt x="6600" y="1071"/>
                          <a:pt x="10200" y="2142"/>
                        </a:cubicBezTo>
                        <a:cubicBezTo>
                          <a:pt x="12300" y="4909"/>
                          <a:pt x="13100" y="4998"/>
                          <a:pt x="14400" y="8569"/>
                        </a:cubicBezTo>
                        <a:cubicBezTo>
                          <a:pt x="14800" y="9640"/>
                          <a:pt x="15600" y="11782"/>
                          <a:pt x="15600" y="11782"/>
                        </a:cubicBezTo>
                        <a:cubicBezTo>
                          <a:pt x="14600" y="17048"/>
                          <a:pt x="13200" y="19101"/>
                          <a:pt x="7200" y="20886"/>
                        </a:cubicBezTo>
                        <a:cubicBezTo>
                          <a:pt x="5000" y="20261"/>
                          <a:pt x="3400" y="19101"/>
                          <a:pt x="2400" y="17137"/>
                        </a:cubicBezTo>
                        <a:cubicBezTo>
                          <a:pt x="1900" y="16066"/>
                          <a:pt x="1200" y="13924"/>
                          <a:pt x="1200" y="13924"/>
                        </a:cubicBezTo>
                        <a:cubicBezTo>
                          <a:pt x="2800" y="11693"/>
                          <a:pt x="2600" y="9997"/>
                          <a:pt x="4800" y="8033"/>
                        </a:cubicBezTo>
                        <a:cubicBezTo>
                          <a:pt x="6000" y="4731"/>
                          <a:pt x="9500" y="4017"/>
                          <a:pt x="12600" y="2142"/>
                        </a:cubicBezTo>
                        <a:cubicBezTo>
                          <a:pt x="14200" y="1160"/>
                          <a:pt x="18000" y="0"/>
                          <a:pt x="18000" y="0"/>
                        </a:cubicBezTo>
                        <a:cubicBezTo>
                          <a:pt x="19200" y="179"/>
                          <a:pt x="21600" y="536"/>
                          <a:pt x="21600" y="536"/>
                        </a:cubicBezTo>
                      </a:path>
                    </a:pathLst>
                  </a:custGeom>
                  <a:noFill/>
                  <a:ln w="25400" cap="flat">
                    <a:solidFill>
                      <a:srgbClr val="FFFF00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40" name="Rectangle 80">
                    <a:extLst>
                      <a:ext uri="{FF2B5EF4-FFF2-40B4-BE49-F238E27FC236}">
                        <a16:creationId xmlns:a16="http://schemas.microsoft.com/office/drawing/2014/main" id="{0B0FB1A7-F35D-7C4C-809A-55054FFFAE1A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81" cy="1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6" name="Group 84">
                  <a:extLst>
                    <a:ext uri="{FF2B5EF4-FFF2-40B4-BE49-F238E27FC236}">
                      <a16:creationId xmlns:a16="http://schemas.microsoft.com/office/drawing/2014/main" id="{46DB3930-5CD3-4F4A-BF72-5F775F25FBD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>
                  <a:off x="511" y="0"/>
                  <a:ext cx="82" cy="123"/>
                  <a:chOff x="0" y="0"/>
                  <a:chExt cx="81" cy="123"/>
                </a:xfrm>
              </p:grpSpPr>
              <p:sp>
                <p:nvSpPr>
                  <p:cNvPr id="37" name="Freeform 82">
                    <a:extLst>
                      <a:ext uri="{FF2B5EF4-FFF2-40B4-BE49-F238E27FC236}">
                        <a16:creationId xmlns:a16="http://schemas.microsoft.com/office/drawing/2014/main" id="{B550954D-C638-2645-ADE2-55B3BF38D48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0" y="4"/>
                    <a:ext cx="81" cy="119"/>
                  </a:xfrm>
                  <a:custGeom>
                    <a:avLst/>
                    <a:gdLst>
                      <a:gd name="T0" fmla="*/ 0 w 21600"/>
                      <a:gd name="T1" fmla="+- 0 1250 714"/>
                      <a:gd name="T2" fmla="*/ 1250 h 20886"/>
                      <a:gd name="T3" fmla="*/ 10200 w 21600"/>
                      <a:gd name="T4" fmla="+- 0 2856 714"/>
                      <a:gd name="T5" fmla="*/ 2856 h 20886"/>
                      <a:gd name="T6" fmla="*/ 14400 w 21600"/>
                      <a:gd name="T7" fmla="+- 0 9283 714"/>
                      <a:gd name="T8" fmla="*/ 9283 h 20886"/>
                      <a:gd name="T9" fmla="*/ 15600 w 21600"/>
                      <a:gd name="T10" fmla="+- 0 12496 714"/>
                      <a:gd name="T11" fmla="*/ 12496 h 20886"/>
                      <a:gd name="T12" fmla="*/ 7200 w 21600"/>
                      <a:gd name="T13" fmla="+- 0 21600 714"/>
                      <a:gd name="T14" fmla="*/ 21600 h 20886"/>
                      <a:gd name="T15" fmla="*/ 2400 w 21600"/>
                      <a:gd name="T16" fmla="+- 0 17851 714"/>
                      <a:gd name="T17" fmla="*/ 17851 h 20886"/>
                      <a:gd name="T18" fmla="*/ 1200 w 21600"/>
                      <a:gd name="T19" fmla="+- 0 14638 714"/>
                      <a:gd name="T20" fmla="*/ 14638 h 20886"/>
                      <a:gd name="T21" fmla="*/ 4800 w 21600"/>
                      <a:gd name="T22" fmla="+- 0 8747 714"/>
                      <a:gd name="T23" fmla="*/ 8747 h 20886"/>
                      <a:gd name="T24" fmla="*/ 12600 w 21600"/>
                      <a:gd name="T25" fmla="+- 0 2856 714"/>
                      <a:gd name="T26" fmla="*/ 2856 h 20886"/>
                      <a:gd name="T27" fmla="*/ 18000 w 21600"/>
                      <a:gd name="T28" fmla="+- 0 714 714"/>
                      <a:gd name="T29" fmla="*/ 714 h 20886"/>
                      <a:gd name="T30" fmla="*/ 21600 w 21600"/>
                      <a:gd name="T31" fmla="+- 0 1250 714"/>
                      <a:gd name="T32" fmla="*/ 1250 h 20886"/>
                    </a:gdLst>
                    <a:ahLst/>
                    <a:cxnLst>
                      <a:cxn ang="0">
                        <a:pos x="T0" y="T2"/>
                      </a:cxn>
                      <a:cxn ang="0">
                        <a:pos x="T3" y="T5"/>
                      </a:cxn>
                      <a:cxn ang="0">
                        <a:pos x="T6" y="T8"/>
                      </a:cxn>
                      <a:cxn ang="0">
                        <a:pos x="T9" y="T11"/>
                      </a:cxn>
                      <a:cxn ang="0">
                        <a:pos x="T12" y="T14"/>
                      </a:cxn>
                      <a:cxn ang="0">
                        <a:pos x="T15" y="T17"/>
                      </a:cxn>
                      <a:cxn ang="0">
                        <a:pos x="T18" y="T20"/>
                      </a:cxn>
                      <a:cxn ang="0">
                        <a:pos x="T21" y="T23"/>
                      </a:cxn>
                      <a:cxn ang="0">
                        <a:pos x="T24" y="T26"/>
                      </a:cxn>
                      <a:cxn ang="0">
                        <a:pos x="T27" y="T29"/>
                      </a:cxn>
                      <a:cxn ang="0">
                        <a:pos x="T30" y="T32"/>
                      </a:cxn>
                    </a:cxnLst>
                    <a:rect l="0" t="0" r="r" b="b"/>
                    <a:pathLst>
                      <a:path w="21600" h="20886">
                        <a:moveTo>
                          <a:pt x="0" y="536"/>
                        </a:moveTo>
                        <a:cubicBezTo>
                          <a:pt x="4100" y="-714"/>
                          <a:pt x="6600" y="1071"/>
                          <a:pt x="10200" y="2142"/>
                        </a:cubicBezTo>
                        <a:cubicBezTo>
                          <a:pt x="12300" y="4909"/>
                          <a:pt x="13100" y="4998"/>
                          <a:pt x="14400" y="8569"/>
                        </a:cubicBezTo>
                        <a:cubicBezTo>
                          <a:pt x="14800" y="9640"/>
                          <a:pt x="15600" y="11782"/>
                          <a:pt x="15600" y="11782"/>
                        </a:cubicBezTo>
                        <a:cubicBezTo>
                          <a:pt x="14600" y="17048"/>
                          <a:pt x="13200" y="19101"/>
                          <a:pt x="7200" y="20886"/>
                        </a:cubicBezTo>
                        <a:cubicBezTo>
                          <a:pt x="5000" y="20261"/>
                          <a:pt x="3400" y="19101"/>
                          <a:pt x="2400" y="17137"/>
                        </a:cubicBezTo>
                        <a:cubicBezTo>
                          <a:pt x="1900" y="16066"/>
                          <a:pt x="1200" y="13924"/>
                          <a:pt x="1200" y="13924"/>
                        </a:cubicBezTo>
                        <a:cubicBezTo>
                          <a:pt x="2800" y="11693"/>
                          <a:pt x="2600" y="9997"/>
                          <a:pt x="4800" y="8033"/>
                        </a:cubicBezTo>
                        <a:cubicBezTo>
                          <a:pt x="6000" y="4731"/>
                          <a:pt x="9500" y="4017"/>
                          <a:pt x="12600" y="2142"/>
                        </a:cubicBezTo>
                        <a:cubicBezTo>
                          <a:pt x="14200" y="1160"/>
                          <a:pt x="18000" y="0"/>
                          <a:pt x="18000" y="0"/>
                        </a:cubicBezTo>
                        <a:cubicBezTo>
                          <a:pt x="19200" y="179"/>
                          <a:pt x="21600" y="536"/>
                          <a:pt x="21600" y="536"/>
                        </a:cubicBezTo>
                      </a:path>
                    </a:pathLst>
                  </a:custGeom>
                  <a:noFill/>
                  <a:ln w="25400" cap="flat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38" name="Rectangle 83">
                    <a:extLst>
                      <a:ext uri="{FF2B5EF4-FFF2-40B4-BE49-F238E27FC236}">
                        <a16:creationId xmlns:a16="http://schemas.microsoft.com/office/drawing/2014/main" id="{20F312B6-89AC-2549-ABAC-E75B3DA61C00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 flipH="1">
                    <a:off x="0" y="0"/>
                    <a:ext cx="81" cy="12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12" name="Group 88">
                <a:extLst>
                  <a:ext uri="{FF2B5EF4-FFF2-40B4-BE49-F238E27FC236}">
                    <a16:creationId xmlns:a16="http://schemas.microsoft.com/office/drawing/2014/main" id="{01EA7907-7331-5343-B253-B29E3329272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89382" y="3532481"/>
                <a:ext cx="605162" cy="340065"/>
                <a:chOff x="0" y="0"/>
                <a:chExt cx="1881" cy="247"/>
              </a:xfrm>
            </p:grpSpPr>
            <p:sp>
              <p:nvSpPr>
                <p:cNvPr id="27" name="Oval 86">
                  <a:extLst>
                    <a:ext uri="{FF2B5EF4-FFF2-40B4-BE49-F238E27FC236}">
                      <a16:creationId xmlns:a16="http://schemas.microsoft.com/office/drawing/2014/main" id="{F7D25779-A0D1-D74D-BB99-97E8FC27E6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1881" cy="247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8" name="Rectangle 87">
                  <a:extLst>
                    <a:ext uri="{FF2B5EF4-FFF2-40B4-BE49-F238E27FC236}">
                      <a16:creationId xmlns:a16="http://schemas.microsoft.com/office/drawing/2014/main" id="{D8956BEC-9AD8-1A44-AD7A-9B1F8DCB7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5" y="36"/>
                  <a:ext cx="1331" cy="17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13" name="Rectangle 89">
                <a:extLst>
                  <a:ext uri="{FF2B5EF4-FFF2-40B4-BE49-F238E27FC236}">
                    <a16:creationId xmlns:a16="http://schemas.microsoft.com/office/drawing/2014/main" id="{4AFB2913-0276-D441-BBA8-F2B89164F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4690" y="3822982"/>
                <a:ext cx="261504" cy="3085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40639" bIns="0"/>
              <a:lstStyle/>
              <a:p>
                <a:pPr marL="39688"/>
                <a:r>
                  <a:rPr lang="en-US" dirty="0">
                    <a:solidFill>
                      <a:srgbClr val="FFFF00"/>
                    </a:solidFill>
                    <a:ea typeface="ＭＳ Ｐゴシック" charset="0"/>
                    <a:cs typeface="Times New Roman" charset="0"/>
                  </a:rPr>
                  <a:t>p</a:t>
                </a:r>
                <a:endParaRPr lang="en-US" dirty="0">
                  <a:ea typeface="ＭＳ Ｐゴシック" charset="0"/>
                  <a:cs typeface="Times New Roman" charset="0"/>
                </a:endParaRPr>
              </a:p>
            </p:txBody>
          </p:sp>
          <p:grpSp>
            <p:nvGrpSpPr>
              <p:cNvPr id="14" name="Group 94">
                <a:extLst>
                  <a:ext uri="{FF2B5EF4-FFF2-40B4-BE49-F238E27FC236}">
                    <a16:creationId xmlns:a16="http://schemas.microsoft.com/office/drawing/2014/main" id="{AA1FE5B4-2F84-404C-862A-7C9827E88BD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640333">
                <a:off x="3307050" y="2520511"/>
                <a:ext cx="664174" cy="134381"/>
                <a:chOff x="0" y="0"/>
                <a:chExt cx="574" cy="97"/>
              </a:xfrm>
            </p:grpSpPr>
            <p:sp>
              <p:nvSpPr>
                <p:cNvPr id="24" name="Freeform 91">
                  <a:extLst>
                    <a:ext uri="{FF2B5EF4-FFF2-40B4-BE49-F238E27FC236}">
                      <a16:creationId xmlns:a16="http://schemas.microsoft.com/office/drawing/2014/main" id="{3CCDC580-C9E3-FF47-AF05-B159644BDE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202" cy="96"/>
                </a:xfrm>
                <a:custGeom>
                  <a:avLst/>
                  <a:gdLst>
                    <a:gd name="T0" fmla="*/ 0 w 21600"/>
                    <a:gd name="T1" fmla="*/ 7958 h 21600"/>
                    <a:gd name="T2" fmla="*/ 2479 w 21600"/>
                    <a:gd name="T3" fmla="*/ 5684 h 21600"/>
                    <a:gd name="T4" fmla="*/ 3187 w 21600"/>
                    <a:gd name="T5" fmla="*/ 2274 h 21600"/>
                    <a:gd name="T6" fmla="*/ 5311 w 21600"/>
                    <a:gd name="T7" fmla="*/ 0 h 21600"/>
                    <a:gd name="T8" fmla="*/ 7790 w 21600"/>
                    <a:gd name="T9" fmla="*/ 2274 h 21600"/>
                    <a:gd name="T10" fmla="*/ 8498 w 21600"/>
                    <a:gd name="T11" fmla="*/ 5684 h 21600"/>
                    <a:gd name="T12" fmla="*/ 9561 w 21600"/>
                    <a:gd name="T13" fmla="*/ 7958 h 21600"/>
                    <a:gd name="T14" fmla="*/ 13102 w 21600"/>
                    <a:gd name="T15" fmla="*/ 21600 h 21600"/>
                    <a:gd name="T16" fmla="*/ 14872 w 21600"/>
                    <a:gd name="T17" fmla="*/ 20463 h 21600"/>
                    <a:gd name="T18" fmla="*/ 16997 w 21600"/>
                    <a:gd name="T19" fmla="*/ 15916 h 21600"/>
                    <a:gd name="T20" fmla="*/ 21600 w 21600"/>
                    <a:gd name="T21" fmla="*/ 795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600" h="21600">
                      <a:moveTo>
                        <a:pt x="0" y="7958"/>
                      </a:moveTo>
                      <a:cubicBezTo>
                        <a:pt x="118" y="7958"/>
                        <a:pt x="2243" y="6253"/>
                        <a:pt x="2479" y="5684"/>
                      </a:cubicBezTo>
                      <a:cubicBezTo>
                        <a:pt x="2833" y="4737"/>
                        <a:pt x="2833" y="3032"/>
                        <a:pt x="3187" y="2274"/>
                      </a:cubicBezTo>
                      <a:cubicBezTo>
                        <a:pt x="3836" y="947"/>
                        <a:pt x="5311" y="0"/>
                        <a:pt x="5311" y="0"/>
                      </a:cubicBezTo>
                      <a:cubicBezTo>
                        <a:pt x="5430" y="0"/>
                        <a:pt x="7554" y="1705"/>
                        <a:pt x="7790" y="2274"/>
                      </a:cubicBezTo>
                      <a:cubicBezTo>
                        <a:pt x="8144" y="3221"/>
                        <a:pt x="8203" y="4737"/>
                        <a:pt x="8498" y="5684"/>
                      </a:cubicBezTo>
                      <a:cubicBezTo>
                        <a:pt x="8793" y="6632"/>
                        <a:pt x="9207" y="7200"/>
                        <a:pt x="9561" y="7958"/>
                      </a:cubicBezTo>
                      <a:cubicBezTo>
                        <a:pt x="10328" y="15347"/>
                        <a:pt x="10682" y="18947"/>
                        <a:pt x="13102" y="21600"/>
                      </a:cubicBezTo>
                      <a:cubicBezTo>
                        <a:pt x="13692" y="21221"/>
                        <a:pt x="14341" y="21221"/>
                        <a:pt x="14872" y="20463"/>
                      </a:cubicBezTo>
                      <a:cubicBezTo>
                        <a:pt x="15639" y="19326"/>
                        <a:pt x="16997" y="15916"/>
                        <a:pt x="16997" y="15916"/>
                      </a:cubicBezTo>
                      <a:cubicBezTo>
                        <a:pt x="17882" y="11558"/>
                        <a:pt x="19889" y="7958"/>
                        <a:pt x="21600" y="7958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5" name="Freeform 92">
                  <a:extLst>
                    <a:ext uri="{FF2B5EF4-FFF2-40B4-BE49-F238E27FC236}">
                      <a16:creationId xmlns:a16="http://schemas.microsoft.com/office/drawing/2014/main" id="{7C888E42-21D2-8A47-8847-A04C8D3F63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5" y="0"/>
                  <a:ext cx="203" cy="97"/>
                </a:xfrm>
                <a:custGeom>
                  <a:avLst/>
                  <a:gdLst>
                    <a:gd name="T0" fmla="*/ 0 w 21600"/>
                    <a:gd name="T1" fmla="*/ 7958 h 21600"/>
                    <a:gd name="T2" fmla="*/ 2479 w 21600"/>
                    <a:gd name="T3" fmla="*/ 5684 h 21600"/>
                    <a:gd name="T4" fmla="*/ 3187 w 21600"/>
                    <a:gd name="T5" fmla="*/ 2274 h 21600"/>
                    <a:gd name="T6" fmla="*/ 5311 w 21600"/>
                    <a:gd name="T7" fmla="*/ 0 h 21600"/>
                    <a:gd name="T8" fmla="*/ 7790 w 21600"/>
                    <a:gd name="T9" fmla="*/ 2274 h 21600"/>
                    <a:gd name="T10" fmla="*/ 8498 w 21600"/>
                    <a:gd name="T11" fmla="*/ 5684 h 21600"/>
                    <a:gd name="T12" fmla="*/ 9561 w 21600"/>
                    <a:gd name="T13" fmla="*/ 7958 h 21600"/>
                    <a:gd name="T14" fmla="*/ 13102 w 21600"/>
                    <a:gd name="T15" fmla="*/ 21600 h 21600"/>
                    <a:gd name="T16" fmla="*/ 14872 w 21600"/>
                    <a:gd name="T17" fmla="*/ 20463 h 21600"/>
                    <a:gd name="T18" fmla="*/ 16997 w 21600"/>
                    <a:gd name="T19" fmla="*/ 15916 h 21600"/>
                    <a:gd name="T20" fmla="*/ 21600 w 21600"/>
                    <a:gd name="T21" fmla="*/ 795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600" h="21600">
                      <a:moveTo>
                        <a:pt x="0" y="7958"/>
                      </a:moveTo>
                      <a:cubicBezTo>
                        <a:pt x="118" y="7958"/>
                        <a:pt x="2243" y="6253"/>
                        <a:pt x="2479" y="5684"/>
                      </a:cubicBezTo>
                      <a:cubicBezTo>
                        <a:pt x="2833" y="4737"/>
                        <a:pt x="2833" y="3032"/>
                        <a:pt x="3187" y="2274"/>
                      </a:cubicBezTo>
                      <a:cubicBezTo>
                        <a:pt x="3836" y="947"/>
                        <a:pt x="5311" y="0"/>
                        <a:pt x="5311" y="0"/>
                      </a:cubicBezTo>
                      <a:cubicBezTo>
                        <a:pt x="5430" y="0"/>
                        <a:pt x="7554" y="1705"/>
                        <a:pt x="7790" y="2274"/>
                      </a:cubicBezTo>
                      <a:cubicBezTo>
                        <a:pt x="8144" y="3221"/>
                        <a:pt x="8203" y="4737"/>
                        <a:pt x="8498" y="5684"/>
                      </a:cubicBezTo>
                      <a:cubicBezTo>
                        <a:pt x="8793" y="6632"/>
                        <a:pt x="9207" y="7200"/>
                        <a:pt x="9561" y="7958"/>
                      </a:cubicBezTo>
                      <a:cubicBezTo>
                        <a:pt x="10328" y="15347"/>
                        <a:pt x="10682" y="18947"/>
                        <a:pt x="13102" y="21600"/>
                      </a:cubicBezTo>
                      <a:cubicBezTo>
                        <a:pt x="13692" y="21221"/>
                        <a:pt x="14341" y="21221"/>
                        <a:pt x="14872" y="20463"/>
                      </a:cubicBezTo>
                      <a:cubicBezTo>
                        <a:pt x="15639" y="19326"/>
                        <a:pt x="16997" y="15916"/>
                        <a:pt x="16997" y="15916"/>
                      </a:cubicBezTo>
                      <a:cubicBezTo>
                        <a:pt x="17882" y="11558"/>
                        <a:pt x="19889" y="7958"/>
                        <a:pt x="21600" y="7958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6" name="Freeform 93">
                  <a:extLst>
                    <a:ext uri="{FF2B5EF4-FFF2-40B4-BE49-F238E27FC236}">
                      <a16:creationId xmlns:a16="http://schemas.microsoft.com/office/drawing/2014/main" id="{A236758A-6CB1-7247-AD8E-7A945F7D03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" y="0"/>
                  <a:ext cx="203" cy="97"/>
                </a:xfrm>
                <a:custGeom>
                  <a:avLst/>
                  <a:gdLst>
                    <a:gd name="T0" fmla="*/ 0 w 21600"/>
                    <a:gd name="T1" fmla="*/ 7958 h 21600"/>
                    <a:gd name="T2" fmla="*/ 2479 w 21600"/>
                    <a:gd name="T3" fmla="*/ 5684 h 21600"/>
                    <a:gd name="T4" fmla="*/ 3187 w 21600"/>
                    <a:gd name="T5" fmla="*/ 2274 h 21600"/>
                    <a:gd name="T6" fmla="*/ 5311 w 21600"/>
                    <a:gd name="T7" fmla="*/ 0 h 21600"/>
                    <a:gd name="T8" fmla="*/ 7790 w 21600"/>
                    <a:gd name="T9" fmla="*/ 2274 h 21600"/>
                    <a:gd name="T10" fmla="*/ 8498 w 21600"/>
                    <a:gd name="T11" fmla="*/ 5684 h 21600"/>
                    <a:gd name="T12" fmla="*/ 9561 w 21600"/>
                    <a:gd name="T13" fmla="*/ 7958 h 21600"/>
                    <a:gd name="T14" fmla="*/ 13102 w 21600"/>
                    <a:gd name="T15" fmla="*/ 21600 h 21600"/>
                    <a:gd name="T16" fmla="*/ 14872 w 21600"/>
                    <a:gd name="T17" fmla="*/ 20463 h 21600"/>
                    <a:gd name="T18" fmla="*/ 16997 w 21600"/>
                    <a:gd name="T19" fmla="*/ 15916 h 21600"/>
                    <a:gd name="T20" fmla="*/ 21600 w 21600"/>
                    <a:gd name="T21" fmla="*/ 7958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1600" h="21600">
                      <a:moveTo>
                        <a:pt x="0" y="7958"/>
                      </a:moveTo>
                      <a:cubicBezTo>
                        <a:pt x="118" y="7958"/>
                        <a:pt x="2243" y="6253"/>
                        <a:pt x="2479" y="5684"/>
                      </a:cubicBezTo>
                      <a:cubicBezTo>
                        <a:pt x="2833" y="4737"/>
                        <a:pt x="2833" y="3032"/>
                        <a:pt x="3187" y="2274"/>
                      </a:cubicBezTo>
                      <a:cubicBezTo>
                        <a:pt x="3836" y="947"/>
                        <a:pt x="5311" y="0"/>
                        <a:pt x="5311" y="0"/>
                      </a:cubicBezTo>
                      <a:cubicBezTo>
                        <a:pt x="5430" y="0"/>
                        <a:pt x="7554" y="1705"/>
                        <a:pt x="7790" y="2274"/>
                      </a:cubicBezTo>
                      <a:cubicBezTo>
                        <a:pt x="8144" y="3221"/>
                        <a:pt x="8203" y="4737"/>
                        <a:pt x="8498" y="5684"/>
                      </a:cubicBezTo>
                      <a:cubicBezTo>
                        <a:pt x="8793" y="6632"/>
                        <a:pt x="9207" y="7200"/>
                        <a:pt x="9561" y="7958"/>
                      </a:cubicBezTo>
                      <a:cubicBezTo>
                        <a:pt x="10328" y="15347"/>
                        <a:pt x="10682" y="18947"/>
                        <a:pt x="13102" y="21600"/>
                      </a:cubicBezTo>
                      <a:cubicBezTo>
                        <a:pt x="13692" y="21221"/>
                        <a:pt x="14341" y="21221"/>
                        <a:pt x="14872" y="20463"/>
                      </a:cubicBezTo>
                      <a:cubicBezTo>
                        <a:pt x="15639" y="19326"/>
                        <a:pt x="16997" y="15916"/>
                        <a:pt x="16997" y="15916"/>
                      </a:cubicBezTo>
                      <a:cubicBezTo>
                        <a:pt x="17882" y="11558"/>
                        <a:pt x="19889" y="7958"/>
                        <a:pt x="21600" y="7958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15" name="Line 95">
                <a:extLst>
                  <a:ext uri="{FF2B5EF4-FFF2-40B4-BE49-F238E27FC236}">
                    <a16:creationId xmlns:a16="http://schemas.microsoft.com/office/drawing/2014/main" id="{92829ECF-E3C4-C645-8664-6AA6F8C4FFE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3607894" y="2837266"/>
                <a:ext cx="155051" cy="813140"/>
              </a:xfrm>
              <a:prstGeom prst="line">
                <a:avLst/>
              </a:prstGeom>
              <a:noFill/>
              <a:ln w="25400" cap="flat">
                <a:solidFill>
                  <a:srgbClr val="FF3CE5"/>
                </a:solidFill>
                <a:prstDash val="solid"/>
                <a:round/>
                <a:headEnd type="none" w="med" len="med"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8" name="Line 101">
                <a:extLst>
                  <a:ext uri="{FF2B5EF4-FFF2-40B4-BE49-F238E27FC236}">
                    <a16:creationId xmlns:a16="http://schemas.microsoft.com/office/drawing/2014/main" id="{CDC0FDC6-0DEB-DF41-8D07-D194DE418A6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029346" y="3721711"/>
                <a:ext cx="605162" cy="0"/>
              </a:xfrm>
              <a:prstGeom prst="line">
                <a:avLst/>
              </a:prstGeom>
              <a:noFill/>
              <a:ln w="38100" cap="flat">
                <a:solidFill>
                  <a:srgbClr val="0DB76D"/>
                </a:solidFill>
                <a:prstDash val="solid"/>
                <a:round/>
                <a:headEnd type="stealth" w="med" len="med"/>
                <a:tailEnd type="none" w="med" len="med"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20" name="Rectangle 89">
                <a:extLst>
                  <a:ext uri="{FF2B5EF4-FFF2-40B4-BE49-F238E27FC236}">
                    <a16:creationId xmlns:a16="http://schemas.microsoft.com/office/drawing/2014/main" id="{F8FB282E-385A-8840-AFD6-9C340A4D1E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33317" y="3225063"/>
                <a:ext cx="349802" cy="4238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40639" bIns="0"/>
              <a:lstStyle/>
              <a:p>
                <a:pPr marL="39688"/>
                <a:r>
                  <a:rPr lang="en-US" dirty="0" err="1">
                    <a:solidFill>
                      <a:srgbClr val="FFFF00"/>
                    </a:solidFill>
                    <a:ea typeface="ＭＳ Ｐゴシック" charset="0"/>
                    <a:cs typeface="Times New Roman" charset="0"/>
                  </a:rPr>
                  <a:t>k</a:t>
                </a:r>
                <a:r>
                  <a:rPr lang="en-US" baseline="-25000" dirty="0" err="1">
                    <a:solidFill>
                      <a:srgbClr val="FFFF00"/>
                    </a:solidFill>
                    <a:ea typeface="ＭＳ Ｐゴシック" charset="0"/>
                    <a:cs typeface="Times New Roman" charset="0"/>
                  </a:rPr>
                  <a:t>T</a:t>
                </a:r>
                <a:endParaRPr lang="en-US" baseline="-25000" dirty="0">
                  <a:ea typeface="ＭＳ Ｐゴシック" charset="0"/>
                  <a:cs typeface="Times New Roman" charset="0"/>
                </a:endParaRPr>
              </a:p>
            </p:txBody>
          </p: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6029E9A8-5FC7-994F-A2AF-181DF7FEED6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95471" y="3640455"/>
                <a:ext cx="1028983" cy="13825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Straight Arrow Connector 102">
                <a:extLst>
                  <a:ext uri="{FF2B5EF4-FFF2-40B4-BE49-F238E27FC236}">
                    <a16:creationId xmlns:a16="http://schemas.microsoft.com/office/drawing/2014/main" id="{FFE8BE83-CF5D-2F4C-9B30-F2DDF56FAAA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024" y="3721709"/>
                <a:ext cx="964908" cy="164979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A0D1A1A0-F53B-C54E-9D52-764C84EB2E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66115" y="3812643"/>
                <a:ext cx="971817" cy="210228"/>
              </a:xfrm>
              <a:prstGeom prst="straightConnector1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5DEE0722-DECD-AD4B-955B-3AD626C5D224}"/>
                </a:ext>
              </a:extLst>
            </p:cNvPr>
            <p:cNvSpPr txBox="1"/>
            <p:nvPr/>
          </p:nvSpPr>
          <p:spPr>
            <a:xfrm>
              <a:off x="2260155" y="1990617"/>
              <a:ext cx="3642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FFFF00"/>
                  </a:solidFill>
                </a:rPr>
                <a:t>v</a:t>
              </a:r>
              <a:r>
                <a:rPr lang="en-US" baseline="-25000" dirty="0" err="1">
                  <a:solidFill>
                    <a:srgbClr val="FFFF00"/>
                  </a:solidFill>
                </a:rPr>
                <a:t>T</a:t>
              </a:r>
              <a:endParaRPr lang="en-US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BC2CEC89-F8D2-2E41-B821-AD60BA2F1335}"/>
                </a:ext>
              </a:extLst>
            </p:cNvPr>
            <p:cNvSpPr txBox="1"/>
            <p:nvPr/>
          </p:nvSpPr>
          <p:spPr>
            <a:xfrm>
              <a:off x="4062979" y="1450464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FFFF00"/>
                  </a:solidFill>
                </a:rPr>
                <a:t>l</a:t>
              </a:r>
              <a:r>
                <a:rPr lang="en-US" baseline="-25000" dirty="0" err="1">
                  <a:solidFill>
                    <a:srgbClr val="FFFF00"/>
                  </a:solidFill>
                </a:rPr>
                <a:t>T</a:t>
              </a:r>
              <a:endParaRPr lang="en-US" baseline="-25000" dirty="0">
                <a:solidFill>
                  <a:srgbClr val="FFFF00"/>
                </a:solidFill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B7EEADC4-B41D-AD45-8758-03DA527D9912}"/>
                </a:ext>
              </a:extLst>
            </p:cNvPr>
            <p:cNvSpPr txBox="1"/>
            <p:nvPr/>
          </p:nvSpPr>
          <p:spPr>
            <a:xfrm>
              <a:off x="3253149" y="948277"/>
              <a:ext cx="12065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FFFF00"/>
                  </a:solidFill>
                </a:rPr>
                <a:t>l</a:t>
              </a:r>
              <a:r>
                <a:rPr lang="en-US" baseline="-25000" dirty="0" err="1">
                  <a:solidFill>
                    <a:srgbClr val="FFFF00"/>
                  </a:solidFill>
                </a:rPr>
                <a:t>qT</a:t>
              </a:r>
              <a:r>
                <a:rPr lang="en-US" dirty="0">
                  <a:solidFill>
                    <a:srgbClr val="FFFF00"/>
                  </a:solidFill>
                </a:rPr>
                <a:t>=</a:t>
              </a:r>
              <a:r>
                <a:rPr lang="en-US" dirty="0" err="1">
                  <a:solidFill>
                    <a:srgbClr val="FFFF00"/>
                  </a:solidFill>
                </a:rPr>
                <a:t>v</a:t>
              </a:r>
              <a:r>
                <a:rPr lang="en-US" baseline="-25000" dirty="0" err="1">
                  <a:solidFill>
                    <a:srgbClr val="FFFF00"/>
                  </a:solidFill>
                </a:rPr>
                <a:t>T</a:t>
              </a:r>
              <a:r>
                <a:rPr lang="en-US" dirty="0" err="1">
                  <a:solidFill>
                    <a:srgbClr val="FFFF00"/>
                  </a:solidFill>
                </a:rPr>
                <a:t>+k</a:t>
              </a:r>
              <a:r>
                <a:rPr lang="en-US" baseline="-25000" dirty="0" err="1">
                  <a:solidFill>
                    <a:srgbClr val="FFFF00"/>
                  </a:solidFill>
                </a:rPr>
                <a:t>T</a:t>
              </a:r>
              <a:r>
                <a:rPr lang="en-US" dirty="0" err="1">
                  <a:solidFill>
                    <a:srgbClr val="FFFF00"/>
                  </a:solidFill>
                </a:rPr>
                <a:t>-l</a:t>
              </a:r>
              <a:r>
                <a:rPr lang="en-US" baseline="-25000" dirty="0" err="1">
                  <a:solidFill>
                    <a:srgbClr val="FFFF00"/>
                  </a:solidFill>
                </a:rPr>
                <a:t>T</a:t>
              </a:r>
              <a:endParaRPr lang="en-US" baseline="-25000" dirty="0">
                <a:solidFill>
                  <a:srgbClr val="FFFF00"/>
                </a:solidFill>
              </a:endParaRPr>
            </a:p>
          </p:txBody>
        </p:sp>
      </p:grpSp>
      <p:pic>
        <p:nvPicPr>
          <p:cNvPr id="116" name="Picture 115">
            <a:extLst>
              <a:ext uri="{FF2B5EF4-FFF2-40B4-BE49-F238E27FC236}">
                <a16:creationId xmlns:a16="http://schemas.microsoft.com/office/drawing/2014/main" id="{761D10F8-943C-8444-914F-1866F10BC9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7810" y="1258196"/>
            <a:ext cx="5625124" cy="594580"/>
          </a:xfrm>
          <a:prstGeom prst="rect">
            <a:avLst/>
          </a:prstGeom>
        </p:spPr>
      </p:pic>
      <p:sp>
        <p:nvSpPr>
          <p:cNvPr id="135" name="TextBox 134">
            <a:extLst>
              <a:ext uri="{FF2B5EF4-FFF2-40B4-BE49-F238E27FC236}">
                <a16:creationId xmlns:a16="http://schemas.microsoft.com/office/drawing/2014/main" id="{FF581709-5B15-1747-AA2B-4B69FB9C98A6}"/>
              </a:ext>
            </a:extLst>
          </p:cNvPr>
          <p:cNvSpPr txBox="1"/>
          <p:nvPr/>
        </p:nvSpPr>
        <p:spPr>
          <a:xfrm>
            <a:off x="3679688" y="6271513"/>
            <a:ext cx="3672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Yuanyuan Zhang &amp; XNW</a:t>
            </a:r>
            <a:r>
              <a:rPr lang="en-US" dirty="0"/>
              <a:t> </a:t>
            </a:r>
            <a:r>
              <a:rPr lang="en-US" dirty="0">
                <a:solidFill>
                  <a:schemeClr val="accent6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2104.04520</a:t>
            </a:r>
            <a:r>
              <a:rPr lang="en-US" dirty="0">
                <a:solidFill>
                  <a:schemeClr val="accent6"/>
                </a:solidFill>
              </a:rPr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4DB8EE-A549-9542-B7A6-D9A9AB1FBE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32162" y="2080639"/>
            <a:ext cx="5850238" cy="632458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62AD4F4-B99B-F14F-A9CA-99306CC558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8762" y="3218185"/>
            <a:ext cx="4343400" cy="2895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C2D2C9D-B3B0-2AF3-5202-B5C44C21A2E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55534" y="3155591"/>
            <a:ext cx="4516358" cy="30109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F20580-F367-9F5A-FA0C-C477A2C5017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36813" y="4560639"/>
            <a:ext cx="2034873" cy="3771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DF1B172-B223-5662-EE3D-AF298055AFA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5631002" y="4560639"/>
            <a:ext cx="2034873" cy="37719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1C8EF4F-5C4C-E172-9EB4-9C4FC153425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170647" y="3490857"/>
            <a:ext cx="1315265" cy="481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504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93EC4A-6C69-1844-AF06-F8EEE0409B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F082D8-8A57-FBC5-47D3-AB58365B7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EEC from single emission in QGP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F2E77F-B391-EB60-BB62-9C18FD358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7406" y="6356351"/>
            <a:ext cx="325968" cy="365125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1001865-70A1-C97E-30ED-6127F9F9E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635" y="1910763"/>
            <a:ext cx="5184958" cy="398842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4D875E1-E7BE-72B4-D72A-A0CC96ABDFE9}"/>
              </a:ext>
            </a:extLst>
          </p:cNvPr>
          <p:cNvSpPr txBox="1"/>
          <p:nvPr/>
        </p:nvSpPr>
        <p:spPr>
          <a:xfrm>
            <a:off x="3630351" y="6242193"/>
            <a:ext cx="5401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Yang, He, </a:t>
            </a:r>
            <a:r>
              <a:rPr lang="en-US" sz="2000" dirty="0" err="1">
                <a:solidFill>
                  <a:srgbClr val="FFC000"/>
                </a:solidFill>
              </a:rPr>
              <a:t>Moult</a:t>
            </a:r>
            <a:r>
              <a:rPr lang="en-US" sz="2000" dirty="0">
                <a:solidFill>
                  <a:srgbClr val="FFC000"/>
                </a:solidFill>
              </a:rPr>
              <a:t> &amp; XNW, </a:t>
            </a:r>
            <a:r>
              <a:rPr lang="en-US" sz="2000" i="1" dirty="0">
                <a:solidFill>
                  <a:srgbClr val="FFC000"/>
                </a:solidFill>
                <a:latin typeface="-apple-system"/>
              </a:rPr>
              <a:t>PRL</a:t>
            </a:r>
            <a:r>
              <a:rPr lang="en-US" sz="2000" b="0" i="0" u="none" strike="noStrike" dirty="0">
                <a:solidFill>
                  <a:srgbClr val="FFC000"/>
                </a:solidFill>
                <a:effectLst/>
                <a:latin typeface="-apple-system"/>
              </a:rPr>
              <a:t> 132 (2024) 1, 011901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D50BCF4-D400-29C2-3CAE-5849DB1E9E31}"/>
              </a:ext>
            </a:extLst>
          </p:cNvPr>
          <p:cNvSpPr txBox="1"/>
          <p:nvPr/>
        </p:nvSpPr>
        <p:spPr>
          <a:xfrm>
            <a:off x="6608867" y="3649268"/>
            <a:ext cx="4677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HT induced emission in a QGP brick: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7FC147B-43F2-4798-4B7E-5D8BC2D6DE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1399" y="5389313"/>
            <a:ext cx="4266007" cy="66360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D2080B7-B8AA-8079-38C1-6E7001490C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9252" y="4361147"/>
            <a:ext cx="4337113" cy="663602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162FC50-6FB3-5EBF-D205-AFF867F45C22}"/>
              </a:ext>
            </a:extLst>
          </p:cNvPr>
          <p:cNvCxnSpPr>
            <a:cxnSpLocks/>
          </p:cNvCxnSpPr>
          <p:nvPr/>
        </p:nvCxnSpPr>
        <p:spPr>
          <a:xfrm flipV="1">
            <a:off x="5410130" y="3882424"/>
            <a:ext cx="0" cy="18386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F3F2EB2-A2E0-9F5E-A9F0-8DFE93E1474C}"/>
              </a:ext>
            </a:extLst>
          </p:cNvPr>
          <p:cNvCxnSpPr>
            <a:cxnSpLocks/>
          </p:cNvCxnSpPr>
          <p:nvPr/>
        </p:nvCxnSpPr>
        <p:spPr>
          <a:xfrm>
            <a:off x="5410130" y="5721114"/>
            <a:ext cx="11181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8BE31C83-0462-E62C-8A16-B76831CC2684}"/>
              </a:ext>
            </a:extLst>
          </p:cNvPr>
          <p:cNvGrpSpPr/>
          <p:nvPr/>
        </p:nvGrpSpPr>
        <p:grpSpPr>
          <a:xfrm>
            <a:off x="7496020" y="2162058"/>
            <a:ext cx="1855654" cy="1347689"/>
            <a:chOff x="9935431" y="364580"/>
            <a:chExt cx="1855654" cy="1347689"/>
          </a:xfrm>
        </p:grpSpPr>
        <p:grpSp>
          <p:nvGrpSpPr>
            <p:cNvPr id="7" name="Group 60">
              <a:extLst>
                <a:ext uri="{FF2B5EF4-FFF2-40B4-BE49-F238E27FC236}">
                  <a16:creationId xmlns:a16="http://schemas.microsoft.com/office/drawing/2014/main" id="{0A2D6856-947A-FEA6-9CAB-56404279B613}"/>
                </a:ext>
              </a:extLst>
            </p:cNvPr>
            <p:cNvGrpSpPr>
              <a:grpSpLocks/>
            </p:cNvGrpSpPr>
            <p:nvPr/>
          </p:nvGrpSpPr>
          <p:grpSpPr bwMode="auto">
            <a:xfrm rot="8305193">
              <a:off x="10330268" y="747355"/>
              <a:ext cx="1392735" cy="161995"/>
              <a:chOff x="0" y="0"/>
              <a:chExt cx="593" cy="123"/>
            </a:xfrm>
          </p:grpSpPr>
          <p:grpSp>
            <p:nvGrpSpPr>
              <p:cNvPr id="43" name="Group 38">
                <a:extLst>
                  <a:ext uri="{FF2B5EF4-FFF2-40B4-BE49-F238E27FC236}">
                    <a16:creationId xmlns:a16="http://schemas.microsoft.com/office/drawing/2014/main" id="{6AF81F40-8869-3C39-7C8A-728CCBD6BA7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81" cy="123"/>
                <a:chOff x="0" y="0"/>
                <a:chExt cx="81" cy="123"/>
              </a:xfrm>
            </p:grpSpPr>
            <p:sp>
              <p:nvSpPr>
                <p:cNvPr id="65" name="Freeform 36">
                  <a:extLst>
                    <a:ext uri="{FF2B5EF4-FFF2-40B4-BE49-F238E27FC236}">
                      <a16:creationId xmlns:a16="http://schemas.microsoft.com/office/drawing/2014/main" id="{8CBBE50E-8471-D659-E8F9-AD65AFBF37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6" name="Rectangle 37">
                  <a:extLst>
                    <a:ext uri="{FF2B5EF4-FFF2-40B4-BE49-F238E27FC236}">
                      <a16:creationId xmlns:a16="http://schemas.microsoft.com/office/drawing/2014/main" id="{FC61F9EC-84FE-A5A8-0B95-065170FB3F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4" name="Group 41">
                <a:extLst>
                  <a:ext uri="{FF2B5EF4-FFF2-40B4-BE49-F238E27FC236}">
                    <a16:creationId xmlns:a16="http://schemas.microsoft.com/office/drawing/2014/main" id="{82051FBD-81E0-E391-500D-7250637F24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0"/>
                <a:ext cx="81" cy="123"/>
                <a:chOff x="0" y="0"/>
                <a:chExt cx="81" cy="123"/>
              </a:xfrm>
            </p:grpSpPr>
            <p:sp>
              <p:nvSpPr>
                <p:cNvPr id="63" name="Freeform 39">
                  <a:extLst>
                    <a:ext uri="{FF2B5EF4-FFF2-40B4-BE49-F238E27FC236}">
                      <a16:creationId xmlns:a16="http://schemas.microsoft.com/office/drawing/2014/main" id="{2829B2BE-A744-0B21-7C36-9D2835037A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4" name="Rectangle 40">
                  <a:extLst>
                    <a:ext uri="{FF2B5EF4-FFF2-40B4-BE49-F238E27FC236}">
                      <a16:creationId xmlns:a16="http://schemas.microsoft.com/office/drawing/2014/main" id="{CBB4345F-7AAD-F280-BF56-B7F7C946EC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A9A396D2-A44D-B825-8D25-FADC688C95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0"/>
                <a:ext cx="80" cy="123"/>
                <a:chOff x="0" y="0"/>
                <a:chExt cx="80" cy="123"/>
              </a:xfrm>
            </p:grpSpPr>
            <p:sp>
              <p:nvSpPr>
                <p:cNvPr id="61" name="Freeform 42">
                  <a:extLst>
                    <a:ext uri="{FF2B5EF4-FFF2-40B4-BE49-F238E27FC236}">
                      <a16:creationId xmlns:a16="http://schemas.microsoft.com/office/drawing/2014/main" id="{FEBC4E4D-E995-B91E-17B3-751D5E3E65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2" name="Rectangle 43">
                  <a:extLst>
                    <a:ext uri="{FF2B5EF4-FFF2-40B4-BE49-F238E27FC236}">
                      <a16:creationId xmlns:a16="http://schemas.microsoft.com/office/drawing/2014/main" id="{2220280E-37DA-78F7-73D8-FE3B0DEFD9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6" name="Group 47">
                <a:extLst>
                  <a:ext uri="{FF2B5EF4-FFF2-40B4-BE49-F238E27FC236}">
                    <a16:creationId xmlns:a16="http://schemas.microsoft.com/office/drawing/2014/main" id="{D5AD7463-D702-A648-5B71-12B0609540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0"/>
                <a:ext cx="81" cy="123"/>
                <a:chOff x="0" y="0"/>
                <a:chExt cx="80" cy="123"/>
              </a:xfrm>
            </p:grpSpPr>
            <p:sp>
              <p:nvSpPr>
                <p:cNvPr id="59" name="Freeform 58">
                  <a:extLst>
                    <a:ext uri="{FF2B5EF4-FFF2-40B4-BE49-F238E27FC236}">
                      <a16:creationId xmlns:a16="http://schemas.microsoft.com/office/drawing/2014/main" id="{C27D3AA5-351A-1EC1-8979-922F154FE8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78872CEA-8264-D9FC-8E2C-DFC3715A28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7" name="Group 50">
                <a:extLst>
                  <a:ext uri="{FF2B5EF4-FFF2-40B4-BE49-F238E27FC236}">
                    <a16:creationId xmlns:a16="http://schemas.microsoft.com/office/drawing/2014/main" id="{6E97F6B0-B715-71E8-5DC1-CA3418D022B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0"/>
                <a:ext cx="81" cy="123"/>
                <a:chOff x="0" y="0"/>
                <a:chExt cx="81" cy="123"/>
              </a:xfrm>
            </p:grpSpPr>
            <p:sp>
              <p:nvSpPr>
                <p:cNvPr id="57" name="Freeform 48">
                  <a:extLst>
                    <a:ext uri="{FF2B5EF4-FFF2-40B4-BE49-F238E27FC236}">
                      <a16:creationId xmlns:a16="http://schemas.microsoft.com/office/drawing/2014/main" id="{1E981340-A80B-2256-5D27-1359C3DD65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8" name="Rectangle 49">
                  <a:extLst>
                    <a:ext uri="{FF2B5EF4-FFF2-40B4-BE49-F238E27FC236}">
                      <a16:creationId xmlns:a16="http://schemas.microsoft.com/office/drawing/2014/main" id="{2BDB27F0-3497-1537-1667-EB292F458B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8" name="Group 53">
                <a:extLst>
                  <a:ext uri="{FF2B5EF4-FFF2-40B4-BE49-F238E27FC236}">
                    <a16:creationId xmlns:a16="http://schemas.microsoft.com/office/drawing/2014/main" id="{78ED3883-3107-83E9-595E-DD8BC2D82F3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0"/>
                <a:ext cx="81" cy="123"/>
                <a:chOff x="0" y="0"/>
                <a:chExt cx="81" cy="123"/>
              </a:xfrm>
            </p:grpSpPr>
            <p:sp>
              <p:nvSpPr>
                <p:cNvPr id="55" name="Freeform 51">
                  <a:extLst>
                    <a:ext uri="{FF2B5EF4-FFF2-40B4-BE49-F238E27FC236}">
                      <a16:creationId xmlns:a16="http://schemas.microsoft.com/office/drawing/2014/main" id="{AF52A1CB-0D68-7112-5209-05E639BF28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6" name="Rectangle 52">
                  <a:extLst>
                    <a:ext uri="{FF2B5EF4-FFF2-40B4-BE49-F238E27FC236}">
                      <a16:creationId xmlns:a16="http://schemas.microsoft.com/office/drawing/2014/main" id="{5B3AEE4C-B80C-91EB-088D-8FDF9F1252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9" name="Group 56">
                <a:extLst>
                  <a:ext uri="{FF2B5EF4-FFF2-40B4-BE49-F238E27FC236}">
                    <a16:creationId xmlns:a16="http://schemas.microsoft.com/office/drawing/2014/main" id="{B1AC1E6F-CB75-2927-1ACE-F7F7D56853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3"/>
                <a:chOff x="0" y="0"/>
                <a:chExt cx="81" cy="123"/>
              </a:xfrm>
            </p:grpSpPr>
            <p:sp>
              <p:nvSpPr>
                <p:cNvPr id="53" name="Freeform 54">
                  <a:extLst>
                    <a:ext uri="{FF2B5EF4-FFF2-40B4-BE49-F238E27FC236}">
                      <a16:creationId xmlns:a16="http://schemas.microsoft.com/office/drawing/2014/main" id="{621FA666-4CD4-589E-BEBF-25FAA4556D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4" name="Rectangle 55">
                  <a:extLst>
                    <a:ext uri="{FF2B5EF4-FFF2-40B4-BE49-F238E27FC236}">
                      <a16:creationId xmlns:a16="http://schemas.microsoft.com/office/drawing/2014/main" id="{D33A2E1A-AA24-FDFE-6BE7-CBC6FFE807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0" name="Group 59">
                <a:extLst>
                  <a:ext uri="{FF2B5EF4-FFF2-40B4-BE49-F238E27FC236}">
                    <a16:creationId xmlns:a16="http://schemas.microsoft.com/office/drawing/2014/main" id="{D48ED604-B040-D106-F43D-F204B38436B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51" name="Freeform 57">
                  <a:extLst>
                    <a:ext uri="{FF2B5EF4-FFF2-40B4-BE49-F238E27FC236}">
                      <a16:creationId xmlns:a16="http://schemas.microsoft.com/office/drawing/2014/main" id="{9131915F-D7CF-5146-A851-F36F308828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2" name="Rectangle 58">
                  <a:extLst>
                    <a:ext uri="{FF2B5EF4-FFF2-40B4-BE49-F238E27FC236}">
                      <a16:creationId xmlns:a16="http://schemas.microsoft.com/office/drawing/2014/main" id="{D111DBF4-F99E-79B8-F4AD-2A85F27E13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8" name="Line 34">
              <a:extLst>
                <a:ext uri="{FF2B5EF4-FFF2-40B4-BE49-F238E27FC236}">
                  <a16:creationId xmlns:a16="http://schemas.microsoft.com/office/drawing/2014/main" id="{ECEEFBD7-BCE1-141C-CA47-CB8E673BD90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9935431" y="869351"/>
              <a:ext cx="1855653" cy="5019"/>
            </a:xfrm>
            <a:prstGeom prst="line">
              <a:avLst/>
            </a:prstGeom>
            <a:noFill/>
            <a:ln w="25400" cap="flat">
              <a:solidFill>
                <a:srgbClr val="FF3CE5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10" name="Group 85">
              <a:extLst>
                <a:ext uri="{FF2B5EF4-FFF2-40B4-BE49-F238E27FC236}">
                  <a16:creationId xmlns:a16="http://schemas.microsoft.com/office/drawing/2014/main" id="{13A68DF8-AA2F-8826-C4A3-83A452AD4CF3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10160087" y="1231066"/>
              <a:ext cx="813140" cy="149265"/>
              <a:chOff x="0" y="0"/>
              <a:chExt cx="593" cy="128"/>
            </a:xfrm>
          </p:grpSpPr>
          <p:grpSp>
            <p:nvGrpSpPr>
              <p:cNvPr id="13" name="Group 63">
                <a:extLst>
                  <a:ext uri="{FF2B5EF4-FFF2-40B4-BE49-F238E27FC236}">
                    <a16:creationId xmlns:a16="http://schemas.microsoft.com/office/drawing/2014/main" id="{995AF986-BFA3-10D2-41EF-C314918843D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4"/>
                <a:ext cx="81" cy="124"/>
                <a:chOff x="0" y="0"/>
                <a:chExt cx="81" cy="123"/>
              </a:xfrm>
            </p:grpSpPr>
            <p:sp>
              <p:nvSpPr>
                <p:cNvPr id="41" name="Freeform 61">
                  <a:extLst>
                    <a:ext uri="{FF2B5EF4-FFF2-40B4-BE49-F238E27FC236}">
                      <a16:creationId xmlns:a16="http://schemas.microsoft.com/office/drawing/2014/main" id="{66584B0B-19BF-4EF4-CA8A-89B85D2DB2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2" name="Rectangle 62">
                  <a:extLst>
                    <a:ext uri="{FF2B5EF4-FFF2-40B4-BE49-F238E27FC236}">
                      <a16:creationId xmlns:a16="http://schemas.microsoft.com/office/drawing/2014/main" id="{03C340A8-32AF-D9D9-DB3C-C4798144D3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66">
                <a:extLst>
                  <a:ext uri="{FF2B5EF4-FFF2-40B4-BE49-F238E27FC236}">
                    <a16:creationId xmlns:a16="http://schemas.microsoft.com/office/drawing/2014/main" id="{5814B2FC-D58A-C1A6-A342-ABD75A1FE54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3"/>
                <a:ext cx="81" cy="124"/>
                <a:chOff x="0" y="0"/>
                <a:chExt cx="81" cy="123"/>
              </a:xfrm>
            </p:grpSpPr>
            <p:sp>
              <p:nvSpPr>
                <p:cNvPr id="39" name="Freeform 64">
                  <a:extLst>
                    <a:ext uri="{FF2B5EF4-FFF2-40B4-BE49-F238E27FC236}">
                      <a16:creationId xmlns:a16="http://schemas.microsoft.com/office/drawing/2014/main" id="{C8364D4E-43E2-32F1-2D82-3D36E5A33B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0" name="Rectangle 65">
                  <a:extLst>
                    <a:ext uri="{FF2B5EF4-FFF2-40B4-BE49-F238E27FC236}">
                      <a16:creationId xmlns:a16="http://schemas.microsoft.com/office/drawing/2014/main" id="{F2A557C1-5F9A-A1EC-48B7-1AAD912423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69">
                <a:extLst>
                  <a:ext uri="{FF2B5EF4-FFF2-40B4-BE49-F238E27FC236}">
                    <a16:creationId xmlns:a16="http://schemas.microsoft.com/office/drawing/2014/main" id="{00293EF7-DB27-BDE5-6BA9-6088AF47DDA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3"/>
                <a:ext cx="80" cy="124"/>
                <a:chOff x="0" y="0"/>
                <a:chExt cx="80" cy="123"/>
              </a:xfrm>
            </p:grpSpPr>
            <p:sp>
              <p:nvSpPr>
                <p:cNvPr id="37" name="Freeform 67">
                  <a:extLst>
                    <a:ext uri="{FF2B5EF4-FFF2-40B4-BE49-F238E27FC236}">
                      <a16:creationId xmlns:a16="http://schemas.microsoft.com/office/drawing/2014/main" id="{9D7EF0D8-60DB-6799-A828-A2AA2AFE4D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8" name="Rectangle 68">
                  <a:extLst>
                    <a:ext uri="{FF2B5EF4-FFF2-40B4-BE49-F238E27FC236}">
                      <a16:creationId xmlns:a16="http://schemas.microsoft.com/office/drawing/2014/main" id="{04306840-5438-88C5-E1F7-1BC138B5D2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72">
                <a:extLst>
                  <a:ext uri="{FF2B5EF4-FFF2-40B4-BE49-F238E27FC236}">
                    <a16:creationId xmlns:a16="http://schemas.microsoft.com/office/drawing/2014/main" id="{A4E48E12-296C-70C4-43FA-B57644B222C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2"/>
                <a:ext cx="81" cy="124"/>
                <a:chOff x="0" y="0"/>
                <a:chExt cx="80" cy="123"/>
              </a:xfrm>
            </p:grpSpPr>
            <p:sp>
              <p:nvSpPr>
                <p:cNvPr id="35" name="Freeform 70">
                  <a:extLst>
                    <a:ext uri="{FF2B5EF4-FFF2-40B4-BE49-F238E27FC236}">
                      <a16:creationId xmlns:a16="http://schemas.microsoft.com/office/drawing/2014/main" id="{4DF9DF11-2059-89F3-938C-F68D00B635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6" name="Rectangle 71">
                  <a:extLst>
                    <a:ext uri="{FF2B5EF4-FFF2-40B4-BE49-F238E27FC236}">
                      <a16:creationId xmlns:a16="http://schemas.microsoft.com/office/drawing/2014/main" id="{FFAD63FA-9A30-BD92-6CF2-C5752EFC31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75">
                <a:extLst>
                  <a:ext uri="{FF2B5EF4-FFF2-40B4-BE49-F238E27FC236}">
                    <a16:creationId xmlns:a16="http://schemas.microsoft.com/office/drawing/2014/main" id="{B7881087-69E6-9B12-CED0-68DE6F005E6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1"/>
                <a:ext cx="81" cy="124"/>
                <a:chOff x="0" y="0"/>
                <a:chExt cx="81" cy="123"/>
              </a:xfrm>
            </p:grpSpPr>
            <p:sp>
              <p:nvSpPr>
                <p:cNvPr id="33" name="Freeform 73">
                  <a:extLst>
                    <a:ext uri="{FF2B5EF4-FFF2-40B4-BE49-F238E27FC236}">
                      <a16:creationId xmlns:a16="http://schemas.microsoft.com/office/drawing/2014/main" id="{1F089141-77E7-59D6-2992-FFB02484FA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4" name="Rectangle 74">
                  <a:extLst>
                    <a:ext uri="{FF2B5EF4-FFF2-40B4-BE49-F238E27FC236}">
                      <a16:creationId xmlns:a16="http://schemas.microsoft.com/office/drawing/2014/main" id="{F1607446-D9AA-38EB-0CE2-0A6C32DB38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78">
                <a:extLst>
                  <a:ext uri="{FF2B5EF4-FFF2-40B4-BE49-F238E27FC236}">
                    <a16:creationId xmlns:a16="http://schemas.microsoft.com/office/drawing/2014/main" id="{6DD2E795-DD15-EE7B-2727-587ECF6D716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1"/>
                <a:ext cx="81" cy="124"/>
                <a:chOff x="0" y="0"/>
                <a:chExt cx="81" cy="123"/>
              </a:xfrm>
            </p:grpSpPr>
            <p:sp>
              <p:nvSpPr>
                <p:cNvPr id="31" name="Freeform 76">
                  <a:extLst>
                    <a:ext uri="{FF2B5EF4-FFF2-40B4-BE49-F238E27FC236}">
                      <a16:creationId xmlns:a16="http://schemas.microsoft.com/office/drawing/2014/main" id="{D807292F-219B-D1F6-FD6D-524DB5EA5B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2" name="Rectangle 77">
                  <a:extLst>
                    <a:ext uri="{FF2B5EF4-FFF2-40B4-BE49-F238E27FC236}">
                      <a16:creationId xmlns:a16="http://schemas.microsoft.com/office/drawing/2014/main" id="{9B4E514D-7FB5-105C-5986-8847ED9D9A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81">
                <a:extLst>
                  <a:ext uri="{FF2B5EF4-FFF2-40B4-BE49-F238E27FC236}">
                    <a16:creationId xmlns:a16="http://schemas.microsoft.com/office/drawing/2014/main" id="{F2B8A242-9888-7AC8-5412-2988C1C893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4"/>
                <a:chOff x="0" y="0"/>
                <a:chExt cx="81" cy="123"/>
              </a:xfrm>
            </p:grpSpPr>
            <p:sp>
              <p:nvSpPr>
                <p:cNvPr id="29" name="Freeform 79">
                  <a:extLst>
                    <a:ext uri="{FF2B5EF4-FFF2-40B4-BE49-F238E27FC236}">
                      <a16:creationId xmlns:a16="http://schemas.microsoft.com/office/drawing/2014/main" id="{33C58822-6B9E-CF5A-D105-9BC5D65F0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0" name="Rectangle 80">
                  <a:extLst>
                    <a:ext uri="{FF2B5EF4-FFF2-40B4-BE49-F238E27FC236}">
                      <a16:creationId xmlns:a16="http://schemas.microsoft.com/office/drawing/2014/main" id="{576D74ED-E89B-AFB4-DC4E-D46F8379A7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84">
                <a:extLst>
                  <a:ext uri="{FF2B5EF4-FFF2-40B4-BE49-F238E27FC236}">
                    <a16:creationId xmlns:a16="http://schemas.microsoft.com/office/drawing/2014/main" id="{056DF41D-3FDE-111F-2E70-884ADF64D0C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27" name="Freeform 82">
                  <a:extLst>
                    <a:ext uri="{FF2B5EF4-FFF2-40B4-BE49-F238E27FC236}">
                      <a16:creationId xmlns:a16="http://schemas.microsoft.com/office/drawing/2014/main" id="{0A2A4A82-532B-D3AF-9174-DD3A8218A2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8" name="Rectangle 83">
                  <a:extLst>
                    <a:ext uri="{FF2B5EF4-FFF2-40B4-BE49-F238E27FC236}">
                      <a16:creationId xmlns:a16="http://schemas.microsoft.com/office/drawing/2014/main" id="{E2CD369B-2C23-18FF-396C-C1DAF06818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11" name="Rectangle 89">
              <a:extLst>
                <a:ext uri="{FF2B5EF4-FFF2-40B4-BE49-F238E27FC236}">
                  <a16:creationId xmlns:a16="http://schemas.microsoft.com/office/drawing/2014/main" id="{E16D7013-7E9D-FC27-3205-EC7A30C20FE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2892" y="1302353"/>
              <a:ext cx="349802" cy="409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dirty="0">
                  <a:solidFill>
                    <a:srgbClr val="FFFF00"/>
                  </a:solidFill>
                  <a:ea typeface="ＭＳ Ｐゴシック" charset="0"/>
                  <a:cs typeface="Times New Roman" charset="0"/>
                </a:rPr>
                <a:t>k</a:t>
              </a:r>
              <a:endParaRPr lang="en-US" dirty="0"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AFC8CA5-894D-BBDA-81A5-20D723953224}"/>
                </a:ext>
              </a:extLst>
            </p:cNvPr>
            <p:cNvSpPr txBox="1"/>
            <p:nvPr/>
          </p:nvSpPr>
          <p:spPr>
            <a:xfrm>
              <a:off x="11553519" y="364580"/>
              <a:ext cx="237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l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8637DCE1-D573-3691-01D3-9ACC38D5FC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8921" y="1078041"/>
            <a:ext cx="8724401" cy="727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9592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96F7A5-0FCB-A746-82EF-900257353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Jet-induced medium response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F0F648-994F-A74A-A1B8-519A6B80C7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00290" y="6323759"/>
            <a:ext cx="2844800" cy="365125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A087E8D-FA5C-8143-AC9F-FFD3A53D7CF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233" t="10214" r="10809" b="9924"/>
          <a:stretch/>
        </p:blipFill>
        <p:spPr>
          <a:xfrm>
            <a:off x="2506716" y="1610710"/>
            <a:ext cx="7178567" cy="3636579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6F8D28E9-C46A-254C-BFA5-62852F9113DD}"/>
              </a:ext>
            </a:extLst>
          </p:cNvPr>
          <p:cNvGrpSpPr/>
          <p:nvPr/>
        </p:nvGrpSpPr>
        <p:grpSpPr>
          <a:xfrm>
            <a:off x="7966843" y="2056452"/>
            <a:ext cx="1756434" cy="1075631"/>
            <a:chOff x="6789684" y="1940838"/>
            <a:chExt cx="1756434" cy="1075631"/>
          </a:xfrm>
        </p:grpSpPr>
        <p:sp>
          <p:nvSpPr>
            <p:cNvPr id="7" name="Triangle 6">
              <a:extLst>
                <a:ext uri="{FF2B5EF4-FFF2-40B4-BE49-F238E27FC236}">
                  <a16:creationId xmlns:a16="http://schemas.microsoft.com/office/drawing/2014/main" id="{0CCE2248-5644-F342-981D-6478450C4023}"/>
                </a:ext>
              </a:extLst>
            </p:cNvPr>
            <p:cNvSpPr/>
            <p:nvPr/>
          </p:nvSpPr>
          <p:spPr>
            <a:xfrm rot="15450486">
              <a:off x="7115504" y="1765738"/>
              <a:ext cx="924911" cy="1576552"/>
            </a:xfrm>
            <a:prstGeom prst="triangl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09626BEA-DB74-3648-BFEF-1D0225771EC4}"/>
                </a:ext>
              </a:extLst>
            </p:cNvPr>
            <p:cNvSpPr/>
            <p:nvPr/>
          </p:nvSpPr>
          <p:spPr>
            <a:xfrm rot="20851942">
              <a:off x="8062401" y="1940838"/>
              <a:ext cx="483717" cy="917951"/>
            </a:xfrm>
            <a:prstGeom prst="ellips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solidFill>
                <a:schemeClr val="accent1">
                  <a:shade val="95000"/>
                  <a:satMod val="10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B0038B93-F4C5-4C48-BAEE-10B08A8BD1F8}"/>
                </a:ext>
              </a:extLst>
            </p:cNvPr>
            <p:cNvCxnSpPr>
              <a:cxnSpLocks/>
              <a:stCxn id="7" idx="0"/>
              <a:endCxn id="8" idx="0"/>
            </p:cNvCxnSpPr>
            <p:nvPr/>
          </p:nvCxnSpPr>
          <p:spPr>
            <a:xfrm flipV="1">
              <a:off x="6808345" y="1951661"/>
              <a:ext cx="1396828" cy="772858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EFFA1EC-53E6-024C-A3FA-EB4E5CEDBE09}"/>
                </a:ext>
              </a:extLst>
            </p:cNvPr>
            <p:cNvCxnSpPr>
              <a:endCxn id="8" idx="4"/>
            </p:cNvCxnSpPr>
            <p:nvPr/>
          </p:nvCxnSpPr>
          <p:spPr>
            <a:xfrm>
              <a:off x="6831724" y="2722179"/>
              <a:ext cx="1571623" cy="125786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5554A4A-E93C-E9EA-1D8D-BC7CB7B5F42C}"/>
              </a:ext>
            </a:extLst>
          </p:cNvPr>
          <p:cNvSpPr txBox="1"/>
          <p:nvPr/>
        </p:nvSpPr>
        <p:spPr>
          <a:xfrm>
            <a:off x="3582444" y="5498926"/>
            <a:ext cx="10787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Before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39140A-3496-D6CB-A7C7-8ACD5D7CCD54}"/>
              </a:ext>
            </a:extLst>
          </p:cNvPr>
          <p:cNvSpPr txBox="1"/>
          <p:nvPr/>
        </p:nvSpPr>
        <p:spPr>
          <a:xfrm>
            <a:off x="5786164" y="5453361"/>
            <a:ext cx="46365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After hydro background subtraction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463326E-33A2-510E-E8EC-0B8B2D442919}"/>
              </a:ext>
            </a:extLst>
          </p:cNvPr>
          <p:cNvSpPr txBox="1"/>
          <p:nvPr/>
        </p:nvSpPr>
        <p:spPr>
          <a:xfrm>
            <a:off x="688769" y="4785624"/>
            <a:ext cx="19129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chemeClr val="bg1"/>
                </a:solidFill>
              </a:rPr>
              <a:t>CoLBT</a:t>
            </a:r>
            <a:r>
              <a:rPr lang="en-US" sz="2400" dirty="0">
                <a:solidFill>
                  <a:schemeClr val="bg1"/>
                </a:solidFill>
              </a:rPr>
              <a:t>-hydro</a:t>
            </a:r>
          </a:p>
        </p:txBody>
      </p:sp>
    </p:spTree>
    <p:extLst>
      <p:ext uri="{BB962C8B-B14F-4D97-AF65-F5344CB8AC3E}">
        <p14:creationId xmlns:p14="http://schemas.microsoft.com/office/powerpoint/2010/main" val="42785137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FA4BFB-772D-7745-6FCD-80BA7E2CC0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Modification of jets and  medium response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B4A40A9-31EC-C071-7AB7-A513DF8113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7524" y="1028668"/>
            <a:ext cx="4119775" cy="240033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9" name="Picture 28" descr="Chart&#10;&#10;Description automatically generated">
            <a:extLst>
              <a:ext uri="{FF2B5EF4-FFF2-40B4-BE49-F238E27FC236}">
                <a16:creationId xmlns:a16="http://schemas.microsoft.com/office/drawing/2014/main" id="{EBFF85C6-6685-8811-B969-A82ED258CD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49091"/>
          <a:stretch/>
        </p:blipFill>
        <p:spPr>
          <a:xfrm>
            <a:off x="7447936" y="3635369"/>
            <a:ext cx="4119776" cy="2621692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AA4092F-2278-C94C-EBCA-E8BDD0F51879}"/>
              </a:ext>
            </a:extLst>
          </p:cNvPr>
          <p:cNvSpPr txBox="1"/>
          <p:nvPr/>
        </p:nvSpPr>
        <p:spPr>
          <a:xfrm>
            <a:off x="7731425" y="6355356"/>
            <a:ext cx="231765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FFC000"/>
                </a:solidFill>
              </a:rPr>
              <a:t>e-Print: 2101.05422</a:t>
            </a:r>
            <a:endParaRPr lang="en-US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80E89B1-886B-7197-EE69-08C8EC7CB0D5}"/>
              </a:ext>
            </a:extLst>
          </p:cNvPr>
          <p:cNvSpPr txBox="1"/>
          <p:nvPr/>
        </p:nvSpPr>
        <p:spPr>
          <a:xfrm>
            <a:off x="10603096" y="5939857"/>
            <a:ext cx="950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C00000"/>
                </a:solidFill>
              </a:rPr>
              <a:t>CoLBT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E20FF64-0DE4-BA73-6AC3-63E21491D00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217" b="12511"/>
          <a:stretch/>
        </p:blipFill>
        <p:spPr>
          <a:xfrm>
            <a:off x="819643" y="2228835"/>
            <a:ext cx="4278575" cy="387075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2AAF1EC8-7B0B-438D-9ED0-87D53503178B}"/>
              </a:ext>
            </a:extLst>
          </p:cNvPr>
          <p:cNvGrpSpPr/>
          <p:nvPr/>
        </p:nvGrpSpPr>
        <p:grpSpPr>
          <a:xfrm rot="20077669">
            <a:off x="1312397" y="2495546"/>
            <a:ext cx="3074837" cy="2412843"/>
            <a:chOff x="6789684" y="1940838"/>
            <a:chExt cx="1756434" cy="1075631"/>
          </a:xfrm>
        </p:grpSpPr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9A48F847-DA93-876D-F813-6EC34F1B70B2}"/>
                </a:ext>
              </a:extLst>
            </p:cNvPr>
            <p:cNvSpPr/>
            <p:nvPr/>
          </p:nvSpPr>
          <p:spPr>
            <a:xfrm rot="15450486">
              <a:off x="7115504" y="1765738"/>
              <a:ext cx="924911" cy="1576552"/>
            </a:xfrm>
            <a:prstGeom prst="triangle">
              <a:avLst/>
            </a:prstGeom>
            <a:gradFill flip="none" rotWithShape="1">
              <a:gsLst>
                <a:gs pos="4900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  <a:path path="rect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8F2BCE4-07A9-7CF3-004F-F79BC6FA5EDF}"/>
                </a:ext>
              </a:extLst>
            </p:cNvPr>
            <p:cNvSpPr/>
            <p:nvPr/>
          </p:nvSpPr>
          <p:spPr>
            <a:xfrm rot="20851942">
              <a:off x="8062401" y="1940838"/>
              <a:ext cx="483717" cy="917951"/>
            </a:xfrm>
            <a:prstGeom prst="ellipse">
              <a:avLst/>
            </a:prstGeom>
            <a:gradFill>
              <a:gsLst>
                <a:gs pos="54000">
                  <a:schemeClr val="accent1">
                    <a:tint val="100000"/>
                    <a:shade val="100000"/>
                    <a:satMod val="130000"/>
                    <a:alpha val="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  <a:ln>
              <a:solidFill>
                <a:schemeClr val="accent1">
                  <a:shade val="95000"/>
                  <a:satMod val="10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8814C38-794B-CB6E-B90B-95629049DF55}"/>
                </a:ext>
              </a:extLst>
            </p:cNvPr>
            <p:cNvCxnSpPr>
              <a:cxnSpLocks/>
              <a:stCxn id="10" idx="0"/>
              <a:endCxn id="12" idx="0"/>
            </p:cNvCxnSpPr>
            <p:nvPr/>
          </p:nvCxnSpPr>
          <p:spPr>
            <a:xfrm flipV="1">
              <a:off x="6808345" y="1951661"/>
              <a:ext cx="1396828" cy="772858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28615F4-7ED4-884E-94A2-DAD5E37EE2F5}"/>
                </a:ext>
              </a:extLst>
            </p:cNvPr>
            <p:cNvCxnSpPr>
              <a:endCxn id="12" idx="4"/>
            </p:cNvCxnSpPr>
            <p:nvPr/>
          </p:nvCxnSpPr>
          <p:spPr>
            <a:xfrm>
              <a:off x="6831724" y="2722179"/>
              <a:ext cx="1571623" cy="125786"/>
            </a:xfrm>
            <a:prstGeom prst="line">
              <a:avLst/>
            </a:prstGeom>
            <a:ln w="3175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Picture 21" descr="rho(r)=_frac_1_D.pdf">
            <a:extLst>
              <a:ext uri="{FF2B5EF4-FFF2-40B4-BE49-F238E27FC236}">
                <a16:creationId xmlns:a16="http://schemas.microsoft.com/office/drawing/2014/main" id="{C1B942FB-73C3-8481-603F-523BB0112C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35" y="1098918"/>
            <a:ext cx="5413915" cy="826375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EAFBF734-5555-C824-915D-FE74E2C4EA7C}"/>
              </a:ext>
            </a:extLst>
          </p:cNvPr>
          <p:cNvSpPr/>
          <p:nvPr/>
        </p:nvSpPr>
        <p:spPr>
          <a:xfrm rot="19584834">
            <a:off x="3625517" y="2469280"/>
            <a:ext cx="293179" cy="1002877"/>
          </a:xfrm>
          <a:prstGeom prst="ellipse">
            <a:avLst/>
          </a:prstGeom>
          <a:noFill/>
          <a:ln w="76200" cap="flat">
            <a:solidFill>
              <a:srgbClr val="FFFF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406400" hangingPunct="0"/>
            <a:endParaRPr lang="en-US"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latin typeface="+mj-lt"/>
              <a:ea typeface="+mj-ea"/>
              <a:cs typeface="+mj-cs"/>
              <a:sym typeface="Gill Sans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B6153CA-724C-D3A1-564A-3614734FC32E}"/>
              </a:ext>
            </a:extLst>
          </p:cNvPr>
          <p:cNvCxnSpPr/>
          <p:nvPr/>
        </p:nvCxnSpPr>
        <p:spPr>
          <a:xfrm flipH="1" flipV="1">
            <a:off x="3516923" y="2549769"/>
            <a:ext cx="259327" cy="471475"/>
          </a:xfrm>
          <a:prstGeom prst="straightConnector1">
            <a:avLst/>
          </a:prstGeom>
          <a:noFill/>
          <a:ln w="79375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EAE7B2A-5314-FD19-0C98-074E54339F0F}"/>
              </a:ext>
            </a:extLst>
          </p:cNvPr>
          <p:cNvSpPr txBox="1"/>
          <p:nvPr/>
        </p:nvSpPr>
        <p:spPr>
          <a:xfrm>
            <a:off x="3603492" y="2190826"/>
            <a:ext cx="192360" cy="410369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hangingPunct="0"/>
            <a:r>
              <a:rPr lang="en-US" sz="2000" dirty="0">
                <a:solidFill>
                  <a:schemeClr val="bg1"/>
                </a:solidFill>
                <a:sym typeface="Helvetica"/>
              </a:rPr>
              <a:t>r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2C0107A5-D411-9CBF-F1A9-DB24D9A79C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0314" y="1948095"/>
            <a:ext cx="1058797" cy="83741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78FB71F-C459-2BF1-AC8A-1AAD7DF2697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21487" y="4736062"/>
            <a:ext cx="2086708" cy="714739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4A90C78-3A32-C6AE-5771-587E73719452}"/>
              </a:ext>
            </a:extLst>
          </p:cNvPr>
          <p:cNvCxnSpPr/>
          <p:nvPr/>
        </p:nvCxnSpPr>
        <p:spPr>
          <a:xfrm flipV="1">
            <a:off x="2075935" y="2549769"/>
            <a:ext cx="2265099" cy="1898664"/>
          </a:xfrm>
          <a:prstGeom prst="straightConnector1">
            <a:avLst/>
          </a:prstGeom>
          <a:noFill/>
          <a:ln w="50800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53485811-47D4-3D38-E893-338E29BDE5A9}"/>
              </a:ext>
            </a:extLst>
          </p:cNvPr>
          <p:cNvCxnSpPr/>
          <p:nvPr/>
        </p:nvCxnSpPr>
        <p:spPr>
          <a:xfrm flipV="1">
            <a:off x="2224216" y="3021244"/>
            <a:ext cx="1018440" cy="1266551"/>
          </a:xfrm>
          <a:prstGeom prst="straightConnector1">
            <a:avLst/>
          </a:prstGeom>
          <a:noFill/>
          <a:ln w="50800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3C3A76B-AD95-6569-D5EC-9F717E52AD9C}"/>
              </a:ext>
            </a:extLst>
          </p:cNvPr>
          <p:cNvCxnSpPr/>
          <p:nvPr/>
        </p:nvCxnSpPr>
        <p:spPr>
          <a:xfrm flipV="1">
            <a:off x="2335427" y="3429000"/>
            <a:ext cx="1268065" cy="821725"/>
          </a:xfrm>
          <a:prstGeom prst="straightConnector1">
            <a:avLst/>
          </a:prstGeom>
          <a:noFill/>
          <a:ln w="50800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FD428E7-65D3-E336-033F-895682C1FCFC}"/>
              </a:ext>
            </a:extLst>
          </p:cNvPr>
          <p:cNvCxnSpPr/>
          <p:nvPr/>
        </p:nvCxnSpPr>
        <p:spPr>
          <a:xfrm flipV="1">
            <a:off x="2847224" y="2903838"/>
            <a:ext cx="155469" cy="672873"/>
          </a:xfrm>
          <a:prstGeom prst="straightConnector1">
            <a:avLst/>
          </a:prstGeom>
          <a:noFill/>
          <a:ln w="50800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0C27401-BDFB-A6D1-40EB-C5493352D3CB}"/>
              </a:ext>
            </a:extLst>
          </p:cNvPr>
          <p:cNvCxnSpPr/>
          <p:nvPr/>
        </p:nvCxnSpPr>
        <p:spPr>
          <a:xfrm>
            <a:off x="3242656" y="3818238"/>
            <a:ext cx="681928" cy="0"/>
          </a:xfrm>
          <a:prstGeom prst="straightConnector1">
            <a:avLst/>
          </a:prstGeom>
          <a:noFill/>
          <a:ln w="50800" cap="flat">
            <a:solidFill>
              <a:srgbClr val="FFFFFF"/>
            </a:solidFill>
            <a:prstDash val="solid"/>
            <a:miter lim="4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4027476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DD881-E0EE-A630-C59F-D2B851950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Contributions from medium response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CDD388-9182-3F9B-66A3-51B567063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36A5E04-6550-CC61-256E-D0C9050FCE25}"/>
              </a:ext>
            </a:extLst>
          </p:cNvPr>
          <p:cNvSpPr txBox="1"/>
          <p:nvPr/>
        </p:nvSpPr>
        <p:spPr>
          <a:xfrm>
            <a:off x="530298" y="1832726"/>
            <a:ext cx="30127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2</a:t>
            </a:r>
            <a:r>
              <a:rPr lang="en-US" sz="2400" dirty="0">
                <a:solidFill>
                  <a:schemeClr val="bg1"/>
                </a:solidFill>
                <a:sym typeface="Wingdings" pitchFamily="2" charset="2"/>
              </a:rPr>
              <a:t> 2 e</a:t>
            </a:r>
            <a:r>
              <a:rPr lang="en-US" sz="2400" dirty="0">
                <a:solidFill>
                  <a:schemeClr val="bg1"/>
                </a:solidFill>
              </a:rPr>
              <a:t>lastic collisions: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8A13A3F-FD30-1FDC-B6FA-B15F4C914336}"/>
              </a:ext>
            </a:extLst>
          </p:cNvPr>
          <p:cNvSpPr txBox="1"/>
          <p:nvPr/>
        </p:nvSpPr>
        <p:spPr>
          <a:xfrm>
            <a:off x="3895692" y="2777404"/>
            <a:ext cx="65200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recoil and  </a:t>
            </a:r>
            <a:r>
              <a:rPr lang="en-US" sz="2400" dirty="0">
                <a:solidFill>
                  <a:srgbClr val="FF0000"/>
                </a:solidFill>
              </a:rPr>
              <a:t>back-reaction (“negative </a:t>
            </a:r>
            <a:r>
              <a:rPr lang="en-US" sz="2400" dirty="0" err="1">
                <a:solidFill>
                  <a:srgbClr val="FF0000"/>
                </a:solidFill>
              </a:rPr>
              <a:t>partons</a:t>
            </a:r>
            <a:r>
              <a:rPr lang="en-US" sz="2400" dirty="0">
                <a:solidFill>
                  <a:srgbClr val="FF0000"/>
                </a:solidFill>
              </a:rPr>
              <a:t>”)</a:t>
            </a: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5D5E562E-E241-8C37-95EB-B6356A9C6B78}"/>
              </a:ext>
            </a:extLst>
          </p:cNvPr>
          <p:cNvGrpSpPr/>
          <p:nvPr/>
        </p:nvGrpSpPr>
        <p:grpSpPr>
          <a:xfrm>
            <a:off x="889410" y="2320150"/>
            <a:ext cx="1802818" cy="1347689"/>
            <a:chOff x="9935432" y="364580"/>
            <a:chExt cx="1802818" cy="1347689"/>
          </a:xfrm>
        </p:grpSpPr>
        <p:grpSp>
          <p:nvGrpSpPr>
            <p:cNvPr id="68" name="Group 60">
              <a:extLst>
                <a:ext uri="{FF2B5EF4-FFF2-40B4-BE49-F238E27FC236}">
                  <a16:creationId xmlns:a16="http://schemas.microsoft.com/office/drawing/2014/main" id="{55190848-BF7A-0908-D5DB-7EF09B9309C2}"/>
                </a:ext>
              </a:extLst>
            </p:cNvPr>
            <p:cNvGrpSpPr>
              <a:grpSpLocks/>
            </p:cNvGrpSpPr>
            <p:nvPr/>
          </p:nvGrpSpPr>
          <p:grpSpPr bwMode="auto">
            <a:xfrm rot="8305193">
              <a:off x="10330268" y="747355"/>
              <a:ext cx="1392735" cy="161995"/>
              <a:chOff x="0" y="0"/>
              <a:chExt cx="593" cy="123"/>
            </a:xfrm>
          </p:grpSpPr>
          <p:sp>
            <p:nvSpPr>
              <p:cNvPr id="120" name="Rectangle 37">
                <a:extLst>
                  <a:ext uri="{FF2B5EF4-FFF2-40B4-BE49-F238E27FC236}">
                    <a16:creationId xmlns:a16="http://schemas.microsoft.com/office/drawing/2014/main" id="{778C285E-1E36-A2C4-CDCF-FF73F11DAD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0" y="0"/>
                <a:ext cx="81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18" name="Rectangle 40">
                <a:extLst>
                  <a:ext uri="{FF2B5EF4-FFF2-40B4-BE49-F238E27FC236}">
                    <a16:creationId xmlns:a16="http://schemas.microsoft.com/office/drawing/2014/main" id="{692CA309-3B7C-32B2-4DB1-E05DEC0AC5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" y="0"/>
                <a:ext cx="81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16" name="Rectangle 43">
                <a:extLst>
                  <a:ext uri="{FF2B5EF4-FFF2-40B4-BE49-F238E27FC236}">
                    <a16:creationId xmlns:a16="http://schemas.microsoft.com/office/drawing/2014/main" id="{3363BAB2-7B57-6D38-4BFD-096EC4C2EF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2" y="0"/>
                <a:ext cx="80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08" name="Rectangle 55">
                <a:extLst>
                  <a:ext uri="{FF2B5EF4-FFF2-40B4-BE49-F238E27FC236}">
                    <a16:creationId xmlns:a16="http://schemas.microsoft.com/office/drawing/2014/main" id="{E18BC875-DB1A-23CF-F716-334F374C5C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" y="0"/>
                <a:ext cx="81" cy="1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grpSp>
            <p:nvGrpSpPr>
              <p:cNvPr id="104" name="Group 59">
                <a:extLst>
                  <a:ext uri="{FF2B5EF4-FFF2-40B4-BE49-F238E27FC236}">
                    <a16:creationId xmlns:a16="http://schemas.microsoft.com/office/drawing/2014/main" id="{313C3CE8-12CA-D635-D499-CF5E00C183B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105" name="Freeform 57">
                  <a:extLst>
                    <a:ext uri="{FF2B5EF4-FFF2-40B4-BE49-F238E27FC236}">
                      <a16:creationId xmlns:a16="http://schemas.microsoft.com/office/drawing/2014/main" id="{6F72E31B-5204-B5F6-56C7-EBC1E2BA82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06" name="Rectangle 58">
                  <a:extLst>
                    <a:ext uri="{FF2B5EF4-FFF2-40B4-BE49-F238E27FC236}">
                      <a16:creationId xmlns:a16="http://schemas.microsoft.com/office/drawing/2014/main" id="{D07D8861-B6BA-1536-ECC1-7CFCFD7F70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69" name="Line 34">
              <a:extLst>
                <a:ext uri="{FF2B5EF4-FFF2-40B4-BE49-F238E27FC236}">
                  <a16:creationId xmlns:a16="http://schemas.microsoft.com/office/drawing/2014/main" id="{01B53823-2101-9D29-2042-910EE0F6271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9935432" y="859287"/>
              <a:ext cx="1689362" cy="15084"/>
            </a:xfrm>
            <a:prstGeom prst="line">
              <a:avLst/>
            </a:prstGeom>
            <a:noFill/>
            <a:ln w="25400" cap="flat">
              <a:solidFill>
                <a:srgbClr val="FF3CE5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70" name="Group 85">
              <a:extLst>
                <a:ext uri="{FF2B5EF4-FFF2-40B4-BE49-F238E27FC236}">
                  <a16:creationId xmlns:a16="http://schemas.microsoft.com/office/drawing/2014/main" id="{ACC1DC73-6CF1-8C03-439F-CE8939D58A94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10160087" y="1231066"/>
              <a:ext cx="813140" cy="149265"/>
              <a:chOff x="0" y="0"/>
              <a:chExt cx="593" cy="128"/>
            </a:xfrm>
          </p:grpSpPr>
          <p:grpSp>
            <p:nvGrpSpPr>
              <p:cNvPr id="73" name="Group 63">
                <a:extLst>
                  <a:ext uri="{FF2B5EF4-FFF2-40B4-BE49-F238E27FC236}">
                    <a16:creationId xmlns:a16="http://schemas.microsoft.com/office/drawing/2014/main" id="{5B448C0C-1749-A80A-1711-ABDC4D04E60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4"/>
                <a:ext cx="81" cy="124"/>
                <a:chOff x="0" y="0"/>
                <a:chExt cx="81" cy="123"/>
              </a:xfrm>
            </p:grpSpPr>
            <p:sp>
              <p:nvSpPr>
                <p:cNvPr id="95" name="Freeform 61">
                  <a:extLst>
                    <a:ext uri="{FF2B5EF4-FFF2-40B4-BE49-F238E27FC236}">
                      <a16:creationId xmlns:a16="http://schemas.microsoft.com/office/drawing/2014/main" id="{83331B68-97BC-6426-3709-801DCFF71C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6" name="Rectangle 62">
                  <a:extLst>
                    <a:ext uri="{FF2B5EF4-FFF2-40B4-BE49-F238E27FC236}">
                      <a16:creationId xmlns:a16="http://schemas.microsoft.com/office/drawing/2014/main" id="{D401311E-C48C-A1DB-5AB1-24F65A8DF9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4" name="Group 66">
                <a:extLst>
                  <a:ext uri="{FF2B5EF4-FFF2-40B4-BE49-F238E27FC236}">
                    <a16:creationId xmlns:a16="http://schemas.microsoft.com/office/drawing/2014/main" id="{03F88D7E-D024-9273-5875-4F4C811E76C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3"/>
                <a:ext cx="81" cy="124"/>
                <a:chOff x="0" y="0"/>
                <a:chExt cx="81" cy="123"/>
              </a:xfrm>
            </p:grpSpPr>
            <p:sp>
              <p:nvSpPr>
                <p:cNvPr id="93" name="Freeform 64">
                  <a:extLst>
                    <a:ext uri="{FF2B5EF4-FFF2-40B4-BE49-F238E27FC236}">
                      <a16:creationId xmlns:a16="http://schemas.microsoft.com/office/drawing/2014/main" id="{2A3B8573-18C7-5D1D-53F0-D652F9CF73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4" name="Rectangle 65">
                  <a:extLst>
                    <a:ext uri="{FF2B5EF4-FFF2-40B4-BE49-F238E27FC236}">
                      <a16:creationId xmlns:a16="http://schemas.microsoft.com/office/drawing/2014/main" id="{D5A2FF42-13BB-02D4-6904-DECD7EAFEC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5" name="Group 69">
                <a:extLst>
                  <a:ext uri="{FF2B5EF4-FFF2-40B4-BE49-F238E27FC236}">
                    <a16:creationId xmlns:a16="http://schemas.microsoft.com/office/drawing/2014/main" id="{549C62D6-448A-304A-8D3C-0AA77990BD0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3"/>
                <a:ext cx="80" cy="124"/>
                <a:chOff x="0" y="0"/>
                <a:chExt cx="80" cy="123"/>
              </a:xfrm>
            </p:grpSpPr>
            <p:sp>
              <p:nvSpPr>
                <p:cNvPr id="91" name="Freeform 67">
                  <a:extLst>
                    <a:ext uri="{FF2B5EF4-FFF2-40B4-BE49-F238E27FC236}">
                      <a16:creationId xmlns:a16="http://schemas.microsoft.com/office/drawing/2014/main" id="{20985DEE-BB6E-797A-C3BE-A708D05EDB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2" name="Rectangle 68">
                  <a:extLst>
                    <a:ext uri="{FF2B5EF4-FFF2-40B4-BE49-F238E27FC236}">
                      <a16:creationId xmlns:a16="http://schemas.microsoft.com/office/drawing/2014/main" id="{AC40E02C-119A-78A0-74D0-6F6DD9B32D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6" name="Group 72">
                <a:extLst>
                  <a:ext uri="{FF2B5EF4-FFF2-40B4-BE49-F238E27FC236}">
                    <a16:creationId xmlns:a16="http://schemas.microsoft.com/office/drawing/2014/main" id="{0EB1B57C-1F74-BED5-31DA-4CA2C578DF1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2"/>
                <a:ext cx="81" cy="124"/>
                <a:chOff x="0" y="0"/>
                <a:chExt cx="80" cy="123"/>
              </a:xfrm>
            </p:grpSpPr>
            <p:sp>
              <p:nvSpPr>
                <p:cNvPr id="89" name="Freeform 70">
                  <a:extLst>
                    <a:ext uri="{FF2B5EF4-FFF2-40B4-BE49-F238E27FC236}">
                      <a16:creationId xmlns:a16="http://schemas.microsoft.com/office/drawing/2014/main" id="{6634D676-7B13-8709-A3B2-412AB1897C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90" name="Rectangle 71">
                  <a:extLst>
                    <a:ext uri="{FF2B5EF4-FFF2-40B4-BE49-F238E27FC236}">
                      <a16:creationId xmlns:a16="http://schemas.microsoft.com/office/drawing/2014/main" id="{289AC218-CA26-8680-21F0-7A39167471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7" name="Group 75">
                <a:extLst>
                  <a:ext uri="{FF2B5EF4-FFF2-40B4-BE49-F238E27FC236}">
                    <a16:creationId xmlns:a16="http://schemas.microsoft.com/office/drawing/2014/main" id="{15F6D484-E403-AEE0-261E-08E11E64EC7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1"/>
                <a:ext cx="81" cy="124"/>
                <a:chOff x="0" y="0"/>
                <a:chExt cx="81" cy="123"/>
              </a:xfrm>
            </p:grpSpPr>
            <p:sp>
              <p:nvSpPr>
                <p:cNvPr id="87" name="Freeform 73">
                  <a:extLst>
                    <a:ext uri="{FF2B5EF4-FFF2-40B4-BE49-F238E27FC236}">
                      <a16:creationId xmlns:a16="http://schemas.microsoft.com/office/drawing/2014/main" id="{A5ED5051-434B-E285-0036-E660D8D291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8" name="Rectangle 74">
                  <a:extLst>
                    <a:ext uri="{FF2B5EF4-FFF2-40B4-BE49-F238E27FC236}">
                      <a16:creationId xmlns:a16="http://schemas.microsoft.com/office/drawing/2014/main" id="{437ABBFE-A873-C02E-ACAE-9E288AAC31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8" name="Group 78">
                <a:extLst>
                  <a:ext uri="{FF2B5EF4-FFF2-40B4-BE49-F238E27FC236}">
                    <a16:creationId xmlns:a16="http://schemas.microsoft.com/office/drawing/2014/main" id="{99198904-4364-7652-51A6-BCCCD800113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1"/>
                <a:ext cx="81" cy="124"/>
                <a:chOff x="0" y="0"/>
                <a:chExt cx="81" cy="123"/>
              </a:xfrm>
            </p:grpSpPr>
            <p:sp>
              <p:nvSpPr>
                <p:cNvPr id="85" name="Freeform 76">
                  <a:extLst>
                    <a:ext uri="{FF2B5EF4-FFF2-40B4-BE49-F238E27FC236}">
                      <a16:creationId xmlns:a16="http://schemas.microsoft.com/office/drawing/2014/main" id="{31152951-7DDB-3703-C446-D23AD88FD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6" name="Rectangle 77">
                  <a:extLst>
                    <a:ext uri="{FF2B5EF4-FFF2-40B4-BE49-F238E27FC236}">
                      <a16:creationId xmlns:a16="http://schemas.microsoft.com/office/drawing/2014/main" id="{C9972301-3F40-2843-9094-5199660918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79" name="Group 81">
                <a:extLst>
                  <a:ext uri="{FF2B5EF4-FFF2-40B4-BE49-F238E27FC236}">
                    <a16:creationId xmlns:a16="http://schemas.microsoft.com/office/drawing/2014/main" id="{362E4094-2CAB-1F74-71AA-7FA96D252E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4"/>
                <a:chOff x="0" y="0"/>
                <a:chExt cx="81" cy="123"/>
              </a:xfrm>
            </p:grpSpPr>
            <p:sp>
              <p:nvSpPr>
                <p:cNvPr id="83" name="Freeform 79">
                  <a:extLst>
                    <a:ext uri="{FF2B5EF4-FFF2-40B4-BE49-F238E27FC236}">
                      <a16:creationId xmlns:a16="http://schemas.microsoft.com/office/drawing/2014/main" id="{AE60570A-232F-56D4-00EF-77CB50AE6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4" name="Rectangle 80">
                  <a:extLst>
                    <a:ext uri="{FF2B5EF4-FFF2-40B4-BE49-F238E27FC236}">
                      <a16:creationId xmlns:a16="http://schemas.microsoft.com/office/drawing/2014/main" id="{ECD2C733-8E9A-6667-F301-6B18058EB2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80" name="Group 84">
                <a:extLst>
                  <a:ext uri="{FF2B5EF4-FFF2-40B4-BE49-F238E27FC236}">
                    <a16:creationId xmlns:a16="http://schemas.microsoft.com/office/drawing/2014/main" id="{4CEC527E-7E87-ACF3-DFD6-153335F65A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81" name="Freeform 82">
                  <a:extLst>
                    <a:ext uri="{FF2B5EF4-FFF2-40B4-BE49-F238E27FC236}">
                      <a16:creationId xmlns:a16="http://schemas.microsoft.com/office/drawing/2014/main" id="{EB0C33BA-C5BB-42E7-15EF-D9206879F1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82" name="Rectangle 83">
                  <a:extLst>
                    <a:ext uri="{FF2B5EF4-FFF2-40B4-BE49-F238E27FC236}">
                      <a16:creationId xmlns:a16="http://schemas.microsoft.com/office/drawing/2014/main" id="{F9290C32-E700-6C5A-BFA9-3ECF30AFFB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71" name="Rectangle 89">
              <a:extLst>
                <a:ext uri="{FF2B5EF4-FFF2-40B4-BE49-F238E27FC236}">
                  <a16:creationId xmlns:a16="http://schemas.microsoft.com/office/drawing/2014/main" id="{0C952724-21F1-C485-0845-7CE868F6B5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2892" y="1302353"/>
              <a:ext cx="349802" cy="409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dirty="0">
                  <a:solidFill>
                    <a:srgbClr val="FFFF00"/>
                  </a:solidFill>
                  <a:ea typeface="ＭＳ Ｐゴシック" charset="0"/>
                  <a:cs typeface="Times New Roman" charset="0"/>
                </a:rPr>
                <a:t>k</a:t>
              </a:r>
              <a:endParaRPr lang="en-US" dirty="0"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0F260609-0A30-CCE0-1E48-E103F711A7DA}"/>
                </a:ext>
              </a:extLst>
            </p:cNvPr>
            <p:cNvSpPr txBox="1"/>
            <p:nvPr/>
          </p:nvSpPr>
          <p:spPr>
            <a:xfrm>
              <a:off x="11553519" y="36458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121" name="Line 34">
            <a:extLst>
              <a:ext uri="{FF2B5EF4-FFF2-40B4-BE49-F238E27FC236}">
                <a16:creationId xmlns:a16="http://schemas.microsoft.com/office/drawing/2014/main" id="{04BBDE47-C017-C1A0-FCF4-4B111E06944F}"/>
              </a:ext>
            </a:extLst>
          </p:cNvPr>
          <p:cNvSpPr>
            <a:spLocks noChangeShapeType="1"/>
          </p:cNvSpPr>
          <p:nvPr/>
        </p:nvSpPr>
        <p:spPr bwMode="auto">
          <a:xfrm rot="10800000" flipH="1" flipV="1">
            <a:off x="1496617" y="3580205"/>
            <a:ext cx="1010880" cy="289496"/>
          </a:xfrm>
          <a:prstGeom prst="line">
            <a:avLst/>
          </a:prstGeom>
          <a:noFill/>
          <a:ln w="25400" cap="flat">
            <a:solidFill>
              <a:schemeClr val="accent3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22" name="Line 34">
            <a:extLst>
              <a:ext uri="{FF2B5EF4-FFF2-40B4-BE49-F238E27FC236}">
                <a16:creationId xmlns:a16="http://schemas.microsoft.com/office/drawing/2014/main" id="{8E697EEE-10FB-50C5-4FEE-06FC1FB4D179}"/>
              </a:ext>
            </a:extLst>
          </p:cNvPr>
          <p:cNvSpPr>
            <a:spLocks noChangeShapeType="1"/>
          </p:cNvSpPr>
          <p:nvPr/>
        </p:nvSpPr>
        <p:spPr bwMode="auto">
          <a:xfrm rot="10800000" flipH="1">
            <a:off x="982339" y="3580205"/>
            <a:ext cx="527631" cy="260262"/>
          </a:xfrm>
          <a:prstGeom prst="line">
            <a:avLst/>
          </a:prstGeom>
          <a:noFill/>
          <a:ln w="25400" cap="flat">
            <a:solidFill>
              <a:schemeClr val="bg1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7567BF5B-DE24-E941-A818-DF9FB2FDB384}"/>
              </a:ext>
            </a:extLst>
          </p:cNvPr>
          <p:cNvSpPr txBox="1"/>
          <p:nvPr/>
        </p:nvSpPr>
        <p:spPr>
          <a:xfrm>
            <a:off x="2522149" y="2386231"/>
            <a:ext cx="655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2(c)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3F014D0E-BC83-3A75-BFC1-D84B01A342F9}"/>
              </a:ext>
            </a:extLst>
          </p:cNvPr>
          <p:cNvSpPr txBox="1"/>
          <p:nvPr/>
        </p:nvSpPr>
        <p:spPr>
          <a:xfrm>
            <a:off x="768464" y="2393032"/>
            <a:ext cx="6735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1(a)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03632F05-2991-36E9-A257-CE1A2C750B77}"/>
              </a:ext>
            </a:extLst>
          </p:cNvPr>
          <p:cNvSpPr txBox="1"/>
          <p:nvPr/>
        </p:nvSpPr>
        <p:spPr>
          <a:xfrm>
            <a:off x="2428779" y="3408037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3 (d)</a:t>
            </a:r>
          </a:p>
        </p:txBody>
      </p:sp>
      <p:pic>
        <p:nvPicPr>
          <p:cNvPr id="129" name="Picture 128" descr="A graph of 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F1C332ED-52B3-32E8-586B-BF4DF0B831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70790" y="3498870"/>
            <a:ext cx="3659627" cy="2884005"/>
          </a:xfrm>
          <a:prstGeom prst="rect">
            <a:avLst/>
          </a:prstGeom>
        </p:spPr>
      </p:pic>
      <p:pic>
        <p:nvPicPr>
          <p:cNvPr id="131" name="Picture 130" descr="A graph of a jet&#10;&#10;Description automatically generated">
            <a:extLst>
              <a:ext uri="{FF2B5EF4-FFF2-40B4-BE49-F238E27FC236}">
                <a16:creationId xmlns:a16="http://schemas.microsoft.com/office/drawing/2014/main" id="{5657A483-915F-6C0D-E431-66AF60D59C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95692" y="3484148"/>
            <a:ext cx="3505825" cy="2857412"/>
          </a:xfrm>
          <a:prstGeom prst="rect">
            <a:avLst/>
          </a:prstGeom>
        </p:spPr>
      </p:pic>
      <p:sp>
        <p:nvSpPr>
          <p:cNvPr id="133" name="TextBox 132">
            <a:extLst>
              <a:ext uri="{FF2B5EF4-FFF2-40B4-BE49-F238E27FC236}">
                <a16:creationId xmlns:a16="http://schemas.microsoft.com/office/drawing/2014/main" id="{F563C129-90A8-1BA7-862F-2D74935BA8B9}"/>
              </a:ext>
            </a:extLst>
          </p:cNvPr>
          <p:cNvSpPr txBox="1"/>
          <p:nvPr/>
        </p:nvSpPr>
        <p:spPr>
          <a:xfrm>
            <a:off x="4776347" y="5016088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q</a:t>
            </a:r>
            <a:r>
              <a:rPr lang="en-US" baseline="-25000" dirty="0">
                <a:latin typeface="Symbol" pitchFamily="2" charset="2"/>
              </a:rPr>
              <a:t>13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4E6619B5-03B7-3C83-27C4-C10429F39EE5}"/>
              </a:ext>
            </a:extLst>
          </p:cNvPr>
          <p:cNvSpPr txBox="1"/>
          <p:nvPr/>
        </p:nvSpPr>
        <p:spPr>
          <a:xfrm>
            <a:off x="5598589" y="4927760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q</a:t>
            </a:r>
            <a:r>
              <a:rPr lang="en-US" baseline="-25000" dirty="0">
                <a:latin typeface="Symbol" pitchFamily="2" charset="2"/>
              </a:rPr>
              <a:t>23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2CD9D81-AA27-A42F-DA2B-9CBE9DA88C2C}"/>
              </a:ext>
            </a:extLst>
          </p:cNvPr>
          <p:cNvSpPr txBox="1"/>
          <p:nvPr/>
        </p:nvSpPr>
        <p:spPr>
          <a:xfrm>
            <a:off x="8690442" y="5012328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q</a:t>
            </a:r>
            <a:r>
              <a:rPr lang="en-US" baseline="-25000" dirty="0">
                <a:latin typeface="Symbol" pitchFamily="2" charset="2"/>
              </a:rPr>
              <a:t>13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A192C9F-9D47-2AB6-BA38-902EEE519547}"/>
              </a:ext>
            </a:extLst>
          </p:cNvPr>
          <p:cNvSpPr txBox="1"/>
          <p:nvPr/>
        </p:nvSpPr>
        <p:spPr>
          <a:xfrm>
            <a:off x="9427357" y="5253263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Symbol" pitchFamily="2" charset="2"/>
              </a:rPr>
              <a:t>q</a:t>
            </a:r>
            <a:r>
              <a:rPr lang="en-US" baseline="-25000" dirty="0">
                <a:latin typeface="Symbol" pitchFamily="2" charset="2"/>
              </a:rPr>
              <a:t>23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9A30E6-5939-4B1D-E4D0-DE17043B6F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8040" y="1102369"/>
            <a:ext cx="6614766" cy="156735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C5F7C8-A4F9-947F-2C3E-8E59F1EBF6FD}"/>
              </a:ext>
            </a:extLst>
          </p:cNvPr>
          <p:cNvSpPr txBox="1"/>
          <p:nvPr/>
        </p:nvSpPr>
        <p:spPr>
          <a:xfrm>
            <a:off x="491352" y="3667838"/>
            <a:ext cx="532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(b)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4D770C-010E-138D-EA64-C1383B2460D9}"/>
              </a:ext>
            </a:extLst>
          </p:cNvPr>
          <p:cNvSpPr txBox="1"/>
          <p:nvPr/>
        </p:nvSpPr>
        <p:spPr>
          <a:xfrm>
            <a:off x="315429" y="4425718"/>
            <a:ext cx="34546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chemeClr val="bg1"/>
                </a:solidFill>
                <a:latin typeface="Symbol" pitchFamily="2" charset="2"/>
              </a:rPr>
              <a:t>m</a:t>
            </a:r>
            <a:r>
              <a:rPr lang="en-US" sz="2400" baseline="-25000" dirty="0" err="1">
                <a:solidFill>
                  <a:schemeClr val="bg1"/>
                </a:solidFill>
              </a:rPr>
              <a:t>D</a:t>
            </a:r>
            <a:r>
              <a:rPr lang="en-US" sz="2400" dirty="0">
                <a:solidFill>
                  <a:schemeClr val="bg1"/>
                </a:solidFill>
              </a:rPr>
              <a:t> -- angular scale of </a:t>
            </a:r>
          </a:p>
          <a:p>
            <a:r>
              <a:rPr lang="en-US" sz="2400" dirty="0" err="1">
                <a:solidFill>
                  <a:schemeClr val="bg1"/>
                </a:solidFill>
              </a:rPr>
              <a:t>parton</a:t>
            </a:r>
            <a:r>
              <a:rPr lang="en-US" sz="2400" dirty="0">
                <a:solidFill>
                  <a:schemeClr val="bg1"/>
                </a:solidFill>
              </a:rPr>
              <a:t>-medium scattering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712D78A-3BE9-C03B-032F-A6DA5237A046}"/>
              </a:ext>
            </a:extLst>
          </p:cNvPr>
          <p:cNvCxnSpPr/>
          <p:nvPr/>
        </p:nvCxnSpPr>
        <p:spPr>
          <a:xfrm>
            <a:off x="6096000" y="4255911"/>
            <a:ext cx="0" cy="16481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A01B7F0-C910-8CA5-7B41-F73FB4648DB2}"/>
              </a:ext>
            </a:extLst>
          </p:cNvPr>
          <p:cNvCxnSpPr>
            <a:cxnSpLocks/>
          </p:cNvCxnSpPr>
          <p:nvPr/>
        </p:nvCxnSpPr>
        <p:spPr>
          <a:xfrm>
            <a:off x="9928617" y="4473003"/>
            <a:ext cx="0" cy="14310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17824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0EFB4-1D75-A4E6-EFC8-D0AC13B79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EEC of a jet shower in a QGP brick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9BC50F-A059-733D-7D85-DB1ABA73C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92B0D5-27A2-9DC5-C5CE-2B130D2C97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3756" y="1690308"/>
            <a:ext cx="5300470" cy="410287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1FF61F-140F-6807-A28D-510CDCDF7A72}"/>
              </a:ext>
            </a:extLst>
          </p:cNvPr>
          <p:cNvSpPr txBox="1"/>
          <p:nvPr/>
        </p:nvSpPr>
        <p:spPr>
          <a:xfrm>
            <a:off x="5621491" y="903436"/>
            <a:ext cx="51998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A jet shower in a brick in LBT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41CBB-E2B2-DC5C-A4C2-7CD159DC7E90}"/>
              </a:ext>
            </a:extLst>
          </p:cNvPr>
          <p:cNvSpPr txBox="1"/>
          <p:nvPr/>
        </p:nvSpPr>
        <p:spPr>
          <a:xfrm>
            <a:off x="5747247" y="5927070"/>
            <a:ext cx="5401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Yang, He, </a:t>
            </a:r>
            <a:r>
              <a:rPr lang="en-US" sz="2000" dirty="0" err="1">
                <a:solidFill>
                  <a:srgbClr val="FFC000"/>
                </a:solidFill>
              </a:rPr>
              <a:t>Moult</a:t>
            </a:r>
            <a:r>
              <a:rPr lang="en-US" sz="2000" dirty="0">
                <a:solidFill>
                  <a:srgbClr val="FFC000"/>
                </a:solidFill>
              </a:rPr>
              <a:t> &amp; XNW, </a:t>
            </a:r>
            <a:r>
              <a:rPr lang="en-US" sz="2000" i="1" dirty="0">
                <a:solidFill>
                  <a:srgbClr val="FFC000"/>
                </a:solidFill>
                <a:latin typeface="-apple-system"/>
              </a:rPr>
              <a:t>PRL</a:t>
            </a:r>
            <a:r>
              <a:rPr lang="en-US" sz="2000" b="0" i="0" u="none" strike="noStrike" dirty="0">
                <a:solidFill>
                  <a:srgbClr val="FFC000"/>
                </a:solidFill>
                <a:effectLst/>
                <a:latin typeface="-apple-system"/>
              </a:rPr>
              <a:t> 132 (2024) 1, 011901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211E87-62DE-F218-C877-BA65ED1A41DD}"/>
              </a:ext>
            </a:extLst>
          </p:cNvPr>
          <p:cNvSpPr txBox="1"/>
          <p:nvPr/>
        </p:nvSpPr>
        <p:spPr>
          <a:xfrm>
            <a:off x="693512" y="3741745"/>
            <a:ext cx="41128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Energy loss and momentum</a:t>
            </a:r>
          </a:p>
          <a:p>
            <a:r>
              <a:rPr lang="en-US" sz="2400" dirty="0">
                <a:solidFill>
                  <a:schemeClr val="bg1"/>
                </a:solidFill>
              </a:rPr>
              <a:t>broadening lead to suppression</a:t>
            </a:r>
          </a:p>
          <a:p>
            <a:r>
              <a:rPr lang="en-US" sz="2400" dirty="0">
                <a:solidFill>
                  <a:schemeClr val="bg1"/>
                </a:solidFill>
              </a:rPr>
              <a:t>at small angles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1EB0E01-51A8-C902-AEE3-7E21F6FC5BAB}"/>
              </a:ext>
            </a:extLst>
          </p:cNvPr>
          <p:cNvSpPr txBox="1"/>
          <p:nvPr/>
        </p:nvSpPr>
        <p:spPr>
          <a:xfrm>
            <a:off x="639268" y="5096073"/>
            <a:ext cx="4539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Radiated gluon and medium response dominate at large angles</a:t>
            </a:r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A958500A-396C-9A39-E28E-6D12EDA2E3DF}"/>
              </a:ext>
            </a:extLst>
          </p:cNvPr>
          <p:cNvSpPr/>
          <p:nvPr/>
        </p:nvSpPr>
        <p:spPr>
          <a:xfrm>
            <a:off x="2202460" y="1215935"/>
            <a:ext cx="1757492" cy="1098610"/>
          </a:xfrm>
          <a:prstGeom prst="cube">
            <a:avLst/>
          </a:prstGeom>
          <a:gradFill>
            <a:gsLst>
              <a:gs pos="0">
                <a:srgbClr val="FFB53D"/>
              </a:gs>
              <a:gs pos="100000">
                <a:srgbClr val="FFEAAB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F9DE700-2B57-C59B-FD52-D7942D02C4FE}"/>
              </a:ext>
            </a:extLst>
          </p:cNvPr>
          <p:cNvCxnSpPr>
            <a:cxnSpLocks/>
          </p:cNvCxnSpPr>
          <p:nvPr/>
        </p:nvCxnSpPr>
        <p:spPr>
          <a:xfrm>
            <a:off x="1101865" y="1823069"/>
            <a:ext cx="2621335" cy="87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reeform 65">
            <a:extLst>
              <a:ext uri="{FF2B5EF4-FFF2-40B4-BE49-F238E27FC236}">
                <a16:creationId xmlns:a16="http://schemas.microsoft.com/office/drawing/2014/main" id="{31DDCAB0-3787-6B52-F1A0-3B293CACA4A8}"/>
              </a:ext>
            </a:extLst>
          </p:cNvPr>
          <p:cNvSpPr>
            <a:spLocks/>
          </p:cNvSpPr>
          <p:nvPr/>
        </p:nvSpPr>
        <p:spPr bwMode="auto">
          <a:xfrm rot="8880803" flipV="1">
            <a:off x="2611258" y="1500404"/>
            <a:ext cx="673763" cy="444226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DADFD2EB-0729-2F2E-E91D-57BB18A177AA}"/>
              </a:ext>
            </a:extLst>
          </p:cNvPr>
          <p:cNvCxnSpPr>
            <a:cxnSpLocks/>
          </p:cNvCxnSpPr>
          <p:nvPr/>
        </p:nvCxnSpPr>
        <p:spPr>
          <a:xfrm flipV="1">
            <a:off x="3031007" y="1951466"/>
            <a:ext cx="413392" cy="17420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Freeform 65">
            <a:extLst>
              <a:ext uri="{FF2B5EF4-FFF2-40B4-BE49-F238E27FC236}">
                <a16:creationId xmlns:a16="http://schemas.microsoft.com/office/drawing/2014/main" id="{5F9947A7-3A8D-E89A-6E1B-545607101DA1}"/>
              </a:ext>
            </a:extLst>
          </p:cNvPr>
          <p:cNvSpPr>
            <a:spLocks/>
          </p:cNvSpPr>
          <p:nvPr/>
        </p:nvSpPr>
        <p:spPr bwMode="auto">
          <a:xfrm rot="12747376" flipV="1">
            <a:off x="3260336" y="1789917"/>
            <a:ext cx="245330" cy="120707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C323E35-0BA7-99FC-FAE4-8B3512CB3906}"/>
              </a:ext>
            </a:extLst>
          </p:cNvPr>
          <p:cNvCxnSpPr>
            <a:cxnSpLocks/>
          </p:cNvCxnSpPr>
          <p:nvPr/>
        </p:nvCxnSpPr>
        <p:spPr>
          <a:xfrm rot="19680803">
            <a:off x="3408060" y="1810970"/>
            <a:ext cx="497018" cy="2018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reeform 65">
            <a:extLst>
              <a:ext uri="{FF2B5EF4-FFF2-40B4-BE49-F238E27FC236}">
                <a16:creationId xmlns:a16="http://schemas.microsoft.com/office/drawing/2014/main" id="{79766C1F-BEB1-E55D-E6D9-4F75E3933E5B}"/>
              </a:ext>
            </a:extLst>
          </p:cNvPr>
          <p:cNvSpPr>
            <a:spLocks/>
          </p:cNvSpPr>
          <p:nvPr/>
        </p:nvSpPr>
        <p:spPr bwMode="auto">
          <a:xfrm rot="17007710" flipV="1">
            <a:off x="3366911" y="1412614"/>
            <a:ext cx="363662" cy="357836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Freeform 65">
            <a:extLst>
              <a:ext uri="{FF2B5EF4-FFF2-40B4-BE49-F238E27FC236}">
                <a16:creationId xmlns:a16="http://schemas.microsoft.com/office/drawing/2014/main" id="{058E7C94-15AD-9A17-3F20-80C4483BB189}"/>
              </a:ext>
            </a:extLst>
          </p:cNvPr>
          <p:cNvSpPr>
            <a:spLocks/>
          </p:cNvSpPr>
          <p:nvPr/>
        </p:nvSpPr>
        <p:spPr bwMode="auto">
          <a:xfrm rot="17007710" flipV="1">
            <a:off x="2447035" y="1515731"/>
            <a:ext cx="363662" cy="357836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Freeform 65">
            <a:extLst>
              <a:ext uri="{FF2B5EF4-FFF2-40B4-BE49-F238E27FC236}">
                <a16:creationId xmlns:a16="http://schemas.microsoft.com/office/drawing/2014/main" id="{107435D2-E3B7-CC3F-B0F3-0A0E9FB52E76}"/>
              </a:ext>
            </a:extLst>
          </p:cNvPr>
          <p:cNvSpPr>
            <a:spLocks/>
          </p:cNvSpPr>
          <p:nvPr/>
        </p:nvSpPr>
        <p:spPr bwMode="auto">
          <a:xfrm rot="17007710" flipV="1">
            <a:off x="1446857" y="1510768"/>
            <a:ext cx="363662" cy="357836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3175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Freeform 65">
            <a:extLst>
              <a:ext uri="{FF2B5EF4-FFF2-40B4-BE49-F238E27FC236}">
                <a16:creationId xmlns:a16="http://schemas.microsoft.com/office/drawing/2014/main" id="{C9269A9B-12D7-D40C-9599-95489505BB5A}"/>
              </a:ext>
            </a:extLst>
          </p:cNvPr>
          <p:cNvSpPr>
            <a:spLocks/>
          </p:cNvSpPr>
          <p:nvPr/>
        </p:nvSpPr>
        <p:spPr bwMode="auto">
          <a:xfrm rot="21229539" flipV="1">
            <a:off x="1654677" y="1822050"/>
            <a:ext cx="363662" cy="357836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3175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Freeform 65">
            <a:extLst>
              <a:ext uri="{FF2B5EF4-FFF2-40B4-BE49-F238E27FC236}">
                <a16:creationId xmlns:a16="http://schemas.microsoft.com/office/drawing/2014/main" id="{6F86802C-BAC2-999D-9634-C0DBF46FC2C7}"/>
              </a:ext>
            </a:extLst>
          </p:cNvPr>
          <p:cNvSpPr>
            <a:spLocks/>
          </p:cNvSpPr>
          <p:nvPr/>
        </p:nvSpPr>
        <p:spPr bwMode="auto">
          <a:xfrm rot="17007710" flipV="1">
            <a:off x="1990248" y="1421538"/>
            <a:ext cx="514954" cy="398663"/>
          </a:xfrm>
          <a:custGeom>
            <a:avLst/>
            <a:gdLst>
              <a:gd name="T0" fmla="*/ 0 w 361"/>
              <a:gd name="T1" fmla="*/ 240 h 259"/>
              <a:gd name="T2" fmla="*/ 49 w 361"/>
              <a:gd name="T3" fmla="*/ 225 h 259"/>
              <a:gd name="T4" fmla="*/ 53 w 361"/>
              <a:gd name="T5" fmla="*/ 230 h 259"/>
              <a:gd name="T6" fmla="*/ 82 w 361"/>
              <a:gd name="T7" fmla="*/ 259 h 259"/>
              <a:gd name="T8" fmla="*/ 111 w 361"/>
              <a:gd name="T9" fmla="*/ 249 h 259"/>
              <a:gd name="T10" fmla="*/ 121 w 361"/>
              <a:gd name="T11" fmla="*/ 220 h 259"/>
              <a:gd name="T12" fmla="*/ 116 w 361"/>
              <a:gd name="T13" fmla="*/ 172 h 259"/>
              <a:gd name="T14" fmla="*/ 73 w 361"/>
              <a:gd name="T15" fmla="*/ 148 h 259"/>
              <a:gd name="T16" fmla="*/ 92 w 361"/>
              <a:gd name="T17" fmla="*/ 201 h 259"/>
              <a:gd name="T18" fmla="*/ 121 w 361"/>
              <a:gd name="T19" fmla="*/ 211 h 259"/>
              <a:gd name="T20" fmla="*/ 188 w 361"/>
              <a:gd name="T21" fmla="*/ 163 h 259"/>
              <a:gd name="T22" fmla="*/ 145 w 361"/>
              <a:gd name="T23" fmla="*/ 100 h 259"/>
              <a:gd name="T24" fmla="*/ 193 w 361"/>
              <a:gd name="T25" fmla="*/ 172 h 259"/>
              <a:gd name="T26" fmla="*/ 246 w 361"/>
              <a:gd name="T27" fmla="*/ 105 h 259"/>
              <a:gd name="T28" fmla="*/ 212 w 361"/>
              <a:gd name="T29" fmla="*/ 52 h 259"/>
              <a:gd name="T30" fmla="*/ 270 w 361"/>
              <a:gd name="T31" fmla="*/ 129 h 259"/>
              <a:gd name="T32" fmla="*/ 308 w 361"/>
              <a:gd name="T33" fmla="*/ 100 h 259"/>
              <a:gd name="T34" fmla="*/ 274 w 361"/>
              <a:gd name="T35" fmla="*/ 14 h 259"/>
              <a:gd name="T36" fmla="*/ 284 w 361"/>
              <a:gd name="T37" fmla="*/ 81 h 259"/>
              <a:gd name="T38" fmla="*/ 313 w 361"/>
              <a:gd name="T39" fmla="*/ 91 h 259"/>
              <a:gd name="T40" fmla="*/ 361 w 361"/>
              <a:gd name="T41" fmla="*/ 0 h 2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1" h="259">
                <a:moveTo>
                  <a:pt x="0" y="240"/>
                </a:moveTo>
                <a:cubicBezTo>
                  <a:pt x="39" y="231"/>
                  <a:pt x="36" y="217"/>
                  <a:pt x="49" y="225"/>
                </a:cubicBezTo>
                <a:cubicBezTo>
                  <a:pt x="58" y="230"/>
                  <a:pt x="43" y="227"/>
                  <a:pt x="53" y="230"/>
                </a:cubicBezTo>
                <a:cubicBezTo>
                  <a:pt x="58" y="232"/>
                  <a:pt x="82" y="259"/>
                  <a:pt x="82" y="259"/>
                </a:cubicBezTo>
                <a:cubicBezTo>
                  <a:pt x="92" y="256"/>
                  <a:pt x="108" y="259"/>
                  <a:pt x="111" y="249"/>
                </a:cubicBezTo>
                <a:cubicBezTo>
                  <a:pt x="114" y="239"/>
                  <a:pt x="121" y="220"/>
                  <a:pt x="121" y="220"/>
                </a:cubicBezTo>
                <a:cubicBezTo>
                  <a:pt x="119" y="204"/>
                  <a:pt x="121" y="187"/>
                  <a:pt x="116" y="172"/>
                </a:cubicBezTo>
                <a:cubicBezTo>
                  <a:pt x="111" y="156"/>
                  <a:pt x="73" y="148"/>
                  <a:pt x="73" y="148"/>
                </a:cubicBezTo>
                <a:cubicBezTo>
                  <a:pt x="76" y="172"/>
                  <a:pt x="70" y="189"/>
                  <a:pt x="92" y="201"/>
                </a:cubicBezTo>
                <a:cubicBezTo>
                  <a:pt x="101" y="206"/>
                  <a:pt x="121" y="211"/>
                  <a:pt x="121" y="211"/>
                </a:cubicBezTo>
                <a:cubicBezTo>
                  <a:pt x="170" y="205"/>
                  <a:pt x="172" y="207"/>
                  <a:pt x="188" y="163"/>
                </a:cubicBezTo>
                <a:cubicBezTo>
                  <a:pt x="183" y="126"/>
                  <a:pt x="180" y="113"/>
                  <a:pt x="145" y="100"/>
                </a:cubicBezTo>
                <a:cubicBezTo>
                  <a:pt x="119" y="139"/>
                  <a:pt x="160" y="163"/>
                  <a:pt x="193" y="172"/>
                </a:cubicBezTo>
                <a:cubicBezTo>
                  <a:pt x="240" y="166"/>
                  <a:pt x="235" y="148"/>
                  <a:pt x="246" y="105"/>
                </a:cubicBezTo>
                <a:cubicBezTo>
                  <a:pt x="241" y="74"/>
                  <a:pt x="242" y="63"/>
                  <a:pt x="212" y="52"/>
                </a:cubicBezTo>
                <a:cubicBezTo>
                  <a:pt x="182" y="97"/>
                  <a:pt x="241" y="112"/>
                  <a:pt x="270" y="129"/>
                </a:cubicBezTo>
                <a:cubicBezTo>
                  <a:pt x="292" y="123"/>
                  <a:pt x="301" y="122"/>
                  <a:pt x="308" y="100"/>
                </a:cubicBezTo>
                <a:cubicBezTo>
                  <a:pt x="304" y="50"/>
                  <a:pt x="317" y="28"/>
                  <a:pt x="274" y="14"/>
                </a:cubicBezTo>
                <a:cubicBezTo>
                  <a:pt x="264" y="30"/>
                  <a:pt x="264" y="69"/>
                  <a:pt x="284" y="81"/>
                </a:cubicBezTo>
                <a:cubicBezTo>
                  <a:pt x="293" y="86"/>
                  <a:pt x="313" y="91"/>
                  <a:pt x="313" y="91"/>
                </a:cubicBezTo>
                <a:cubicBezTo>
                  <a:pt x="361" y="74"/>
                  <a:pt x="287" y="0"/>
                  <a:pt x="361" y="0"/>
                </a:cubicBezTo>
              </a:path>
            </a:pathLst>
          </a:custGeom>
          <a:noFill/>
          <a:ln w="31750" cap="flat" cmpd="sng">
            <a:solidFill>
              <a:srgbClr val="FF0000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22E89478-7F5F-D9C7-6014-D1CA831764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0149" y="2789544"/>
            <a:ext cx="1757492" cy="59334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5AA89A1C-753F-B5F5-EF2F-E2F04FFAB159}"/>
              </a:ext>
            </a:extLst>
          </p:cNvPr>
          <p:cNvSpPr txBox="1"/>
          <p:nvPr/>
        </p:nvSpPr>
        <p:spPr>
          <a:xfrm>
            <a:off x="750262" y="2850192"/>
            <a:ext cx="18305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Debye mass: </a:t>
            </a:r>
          </a:p>
        </p:txBody>
      </p:sp>
    </p:spTree>
    <p:extLst>
      <p:ext uri="{BB962C8B-B14F-4D97-AF65-F5344CB8AC3E}">
        <p14:creationId xmlns:p14="http://schemas.microsoft.com/office/powerpoint/2010/main" val="4240938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BBABC-3D04-9704-41B7-8F85BE421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EEC of 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-jets in </a:t>
            </a:r>
            <a:r>
              <a:rPr lang="en-US" dirty="0" err="1"/>
              <a:t>Pb+Pb</a:t>
            </a:r>
            <a:r>
              <a:rPr lang="en-US" dirty="0"/>
              <a:t> Collisions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7F3235-A125-C033-1C25-13F67DBC40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D5C5145-7126-55F1-07F1-89CFCF7366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966" y="1145087"/>
            <a:ext cx="4524796" cy="484134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C6A4B16-2B2A-4A73-56FA-8689380A133C}"/>
              </a:ext>
            </a:extLst>
          </p:cNvPr>
          <p:cNvSpPr txBox="1"/>
          <p:nvPr/>
        </p:nvSpPr>
        <p:spPr>
          <a:xfrm>
            <a:off x="6227591" y="6069585"/>
            <a:ext cx="5401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Yang, He, </a:t>
            </a:r>
            <a:r>
              <a:rPr lang="en-US" sz="2000" dirty="0" err="1">
                <a:solidFill>
                  <a:srgbClr val="FFC000"/>
                </a:solidFill>
              </a:rPr>
              <a:t>Moult</a:t>
            </a:r>
            <a:r>
              <a:rPr lang="en-US" sz="2000" dirty="0">
                <a:solidFill>
                  <a:srgbClr val="FFC000"/>
                </a:solidFill>
              </a:rPr>
              <a:t> &amp; XNW, </a:t>
            </a:r>
            <a:r>
              <a:rPr lang="en-US" sz="2000" i="1" dirty="0">
                <a:solidFill>
                  <a:srgbClr val="FFC000"/>
                </a:solidFill>
                <a:latin typeface="-apple-system"/>
              </a:rPr>
              <a:t>PRL</a:t>
            </a:r>
            <a:r>
              <a:rPr lang="en-US" sz="2000" b="0" i="0" u="none" strike="noStrike" dirty="0">
                <a:solidFill>
                  <a:srgbClr val="FFC000"/>
                </a:solidFill>
                <a:effectLst/>
                <a:latin typeface="-apple-system"/>
              </a:rPr>
              <a:t> 132 (2024) 1, 011901</a:t>
            </a: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036BE0-B78D-E905-75D9-C6B5D3FCB006}"/>
              </a:ext>
            </a:extLst>
          </p:cNvPr>
          <p:cNvSpPr txBox="1"/>
          <p:nvPr/>
        </p:nvSpPr>
        <p:spPr>
          <a:xfrm>
            <a:off x="1001238" y="3673568"/>
            <a:ext cx="46955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Enhancement at large angles by soft hadrons from radiated gluons and medium response, sensitive to </a:t>
            </a:r>
            <a:r>
              <a:rPr lang="en-US" sz="2400" dirty="0" err="1">
                <a:solidFill>
                  <a:schemeClr val="bg1"/>
                </a:solidFill>
              </a:rPr>
              <a:t>pT</a:t>
            </a:r>
            <a:r>
              <a:rPr lang="en-US" sz="2400" dirty="0">
                <a:solidFill>
                  <a:schemeClr val="bg1"/>
                </a:solidFill>
              </a:rPr>
              <a:t> cuts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F90B843-CEF6-C070-CFD5-8C93BD40D165}"/>
              </a:ext>
            </a:extLst>
          </p:cNvPr>
          <p:cNvSpPr txBox="1"/>
          <p:nvPr/>
        </p:nvSpPr>
        <p:spPr>
          <a:xfrm>
            <a:off x="1748074" y="4911994"/>
            <a:ext cx="51961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EEC by energetic hadrons from leading shower </a:t>
            </a:r>
            <a:r>
              <a:rPr lang="en-US" sz="2400" dirty="0" err="1">
                <a:solidFill>
                  <a:schemeClr val="bg1"/>
                </a:solidFill>
              </a:rPr>
              <a:t>partons</a:t>
            </a:r>
            <a:r>
              <a:rPr lang="en-US" sz="2400" dirty="0">
                <a:solidFill>
                  <a:schemeClr val="bg1"/>
                </a:solidFill>
              </a:rPr>
              <a:t> at small angles are suppressed, not affected by </a:t>
            </a:r>
            <a:r>
              <a:rPr lang="en-US" sz="2400" dirty="0" err="1">
                <a:solidFill>
                  <a:schemeClr val="bg1"/>
                </a:solidFill>
              </a:rPr>
              <a:t>pT</a:t>
            </a:r>
            <a:r>
              <a:rPr lang="en-US" sz="2400" dirty="0">
                <a:solidFill>
                  <a:schemeClr val="bg1"/>
                </a:solidFill>
              </a:rPr>
              <a:t> cuts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3ACA3C-234B-8365-0CFD-262E9AA747F1}"/>
              </a:ext>
            </a:extLst>
          </p:cNvPr>
          <p:cNvSpPr txBox="1"/>
          <p:nvPr/>
        </p:nvSpPr>
        <p:spPr>
          <a:xfrm>
            <a:off x="1495041" y="860689"/>
            <a:ext cx="3324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</a:rPr>
              <a:t>CoLBT</a:t>
            </a:r>
            <a:r>
              <a:rPr lang="en-US" sz="3200" dirty="0">
                <a:solidFill>
                  <a:schemeClr val="bg1"/>
                </a:solidFill>
              </a:rPr>
              <a:t> simulations: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D9D48B-9746-1873-FD3C-710EAF51DA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0079" t="10214" r="10809" b="44698"/>
          <a:stretch/>
        </p:blipFill>
        <p:spPr>
          <a:xfrm>
            <a:off x="1269316" y="1376103"/>
            <a:ext cx="3775822" cy="218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637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55532-4B28-A5FE-6946-AB4CF25257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Energy-energy correlator (EEC)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D5C2E1-396A-141F-8EEE-70CE36D79E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789275C-9BE8-4FF5-FDCD-B91A4A662F8D}"/>
              </a:ext>
            </a:extLst>
          </p:cNvPr>
          <p:cNvSpPr txBox="1"/>
          <p:nvPr/>
        </p:nvSpPr>
        <p:spPr>
          <a:xfrm>
            <a:off x="499745" y="1312873"/>
            <a:ext cx="45310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 new jet substructure observable: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18A790C-89DE-8F4E-318E-D6C538C917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8622" y="1231417"/>
            <a:ext cx="6433633" cy="849725"/>
          </a:xfrm>
          <a:prstGeom prst="rect">
            <a:avLst/>
          </a:prstGeom>
        </p:spPr>
      </p:pic>
      <p:pic>
        <p:nvPicPr>
          <p:cNvPr id="8" name="Picture 7" descr="A computer generated image of a bullet&#10;&#10;Description automatically generated">
            <a:extLst>
              <a:ext uri="{FF2B5EF4-FFF2-40B4-BE49-F238E27FC236}">
                <a16:creationId xmlns:a16="http://schemas.microsoft.com/office/drawing/2014/main" id="{44CD3C63-640E-349F-CF50-D39004A5E8E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34" r="2654"/>
          <a:stretch/>
        </p:blipFill>
        <p:spPr>
          <a:xfrm>
            <a:off x="0" y="3237470"/>
            <a:ext cx="4138187" cy="2879301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964815ED-059D-635E-47B9-DA9116750201}"/>
              </a:ext>
            </a:extLst>
          </p:cNvPr>
          <p:cNvSpPr/>
          <p:nvPr/>
        </p:nvSpPr>
        <p:spPr>
          <a:xfrm>
            <a:off x="3124933" y="4883987"/>
            <a:ext cx="915726" cy="114611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 descr="A graph of energy correlators&#10;&#10;Description automatically generated">
            <a:extLst>
              <a:ext uri="{FF2B5EF4-FFF2-40B4-BE49-F238E27FC236}">
                <a16:creationId xmlns:a16="http://schemas.microsoft.com/office/drawing/2014/main" id="{1F3FDA0E-60E9-05F8-7A6B-48CBC343D3A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9536" y="3237471"/>
            <a:ext cx="4555464" cy="2879300"/>
          </a:xfrm>
          <a:prstGeom prst="rect">
            <a:avLst/>
          </a:prstGeom>
        </p:spPr>
      </p:pic>
      <p:pic>
        <p:nvPicPr>
          <p:cNvPr id="15" name="Picture 14" descr="A graph of a function&#10;&#10;Description automatically generated">
            <a:extLst>
              <a:ext uri="{FF2B5EF4-FFF2-40B4-BE49-F238E27FC236}">
                <a16:creationId xmlns:a16="http://schemas.microsoft.com/office/drawing/2014/main" id="{45860190-3B38-1576-9EBA-2124F80593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12035" y="3239820"/>
            <a:ext cx="3177554" cy="28793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20887527-1C86-AF5E-DE5E-123D69B08182}"/>
              </a:ext>
            </a:extLst>
          </p:cNvPr>
          <p:cNvSpPr txBox="1"/>
          <p:nvPr/>
        </p:nvSpPr>
        <p:spPr>
          <a:xfrm>
            <a:off x="5420982" y="6173679"/>
            <a:ext cx="1632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FFC000"/>
                </a:solidFill>
              </a:rPr>
              <a:t>Moult</a:t>
            </a:r>
            <a:r>
              <a:rPr lang="en-US" sz="2400" dirty="0">
                <a:solidFill>
                  <a:srgbClr val="FFC000"/>
                </a:solidFill>
              </a:rPr>
              <a:t>, et al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50ACA0E-A731-C669-FB9E-2E474FE1C6C8}"/>
              </a:ext>
            </a:extLst>
          </p:cNvPr>
          <p:cNvSpPr txBox="1"/>
          <p:nvPr/>
        </p:nvSpPr>
        <p:spPr>
          <a:xfrm>
            <a:off x="9624125" y="6116771"/>
            <a:ext cx="15533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C000"/>
                </a:solidFill>
              </a:rPr>
              <a:t>Fan, QM23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F7C8308-5B2E-57DE-A5C6-51DCC319B124}"/>
              </a:ext>
            </a:extLst>
          </p:cNvPr>
          <p:cNvSpPr txBox="1"/>
          <p:nvPr/>
        </p:nvSpPr>
        <p:spPr>
          <a:xfrm>
            <a:off x="712519" y="2255138"/>
            <a:ext cx="83207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(1) Energy flux calculable in </a:t>
            </a:r>
            <a:r>
              <a:rPr lang="en-US" sz="2000" dirty="0" err="1">
                <a:solidFill>
                  <a:schemeClr val="bg1"/>
                </a:solidFill>
              </a:rPr>
              <a:t>pQCD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US" sz="2000" dirty="0">
                <a:solidFill>
                  <a:schemeClr val="bg1"/>
                </a:solidFill>
              </a:rPr>
              <a:t>(2) Clear transition from perturbative to non-perturbative: hadronization scale</a:t>
            </a:r>
          </a:p>
        </p:txBody>
      </p:sp>
    </p:spTree>
    <p:extLst>
      <p:ext uri="{BB962C8B-B14F-4D97-AF65-F5344CB8AC3E}">
        <p14:creationId xmlns:p14="http://schemas.microsoft.com/office/powerpoint/2010/main" val="27912247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2D470-625D-A3E7-F713-5797C4FCA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EEC of Single inclusive jets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9BA6FD-8146-8EBD-01D5-82627DB7E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B385FA03-AF72-70A1-D5E5-208C4558B4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3778" y="1061936"/>
            <a:ext cx="4937251" cy="2756932"/>
          </a:xfrm>
          <a:prstGeom prst="rect">
            <a:avLst/>
          </a:prstGeom>
        </p:spPr>
      </p:pic>
      <p:pic>
        <p:nvPicPr>
          <p:cNvPr id="7" name="Picture 6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3C1823CD-B89E-295A-FD77-A6D761F5FD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5054" y="3961895"/>
            <a:ext cx="3630736" cy="2697119"/>
          </a:xfrm>
          <a:prstGeom prst="rect">
            <a:avLst/>
          </a:prstGeom>
        </p:spPr>
      </p:pic>
      <p:pic>
        <p:nvPicPr>
          <p:cNvPr id="9" name="Picture 8" descr="A diagram of a graph&#10;&#10;Description automatically generated">
            <a:extLst>
              <a:ext uri="{FF2B5EF4-FFF2-40B4-BE49-F238E27FC236}">
                <a16:creationId xmlns:a16="http://schemas.microsoft.com/office/drawing/2014/main" id="{0F35E3A3-6913-E340-724F-A4B84EC1CE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35387" y="1122181"/>
            <a:ext cx="3630735" cy="26966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CEC11FC-7413-A6D9-DF44-58A17A32CE77}"/>
              </a:ext>
            </a:extLst>
          </p:cNvPr>
          <p:cNvSpPr txBox="1"/>
          <p:nvPr/>
        </p:nvSpPr>
        <p:spPr>
          <a:xfrm>
            <a:off x="1187860" y="4181290"/>
            <a:ext cx="45290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If 120 GeV jets come from vacuum fragmentation of jets with energy loss from initial 140 or 160 GeV </a:t>
            </a:r>
          </a:p>
        </p:txBody>
      </p:sp>
    </p:spTree>
    <p:extLst>
      <p:ext uri="{BB962C8B-B14F-4D97-AF65-F5344CB8AC3E}">
        <p14:creationId xmlns:p14="http://schemas.microsoft.com/office/powerpoint/2010/main" val="18790596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7ABB9-B171-4BFB-2871-5A33F85E4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Enhancement due to jets with reduced energy?</a:t>
            </a:r>
          </a:p>
        </p:txBody>
      </p:sp>
      <p:pic>
        <p:nvPicPr>
          <p:cNvPr id="6" name="Content Placeholder 5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F27EC196-E8A7-0E57-0E57-0309828A31E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b="3796"/>
          <a:stretch/>
        </p:blipFill>
        <p:spPr>
          <a:xfrm>
            <a:off x="6454255" y="1494350"/>
            <a:ext cx="4930588" cy="1915904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A4D49D-6D13-ABC2-2525-8D0236988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8" name="Picture 7" descr="A diagram of a plane&#10;&#10;Description automatically generated">
            <a:extLst>
              <a:ext uri="{FF2B5EF4-FFF2-40B4-BE49-F238E27FC236}">
                <a16:creationId xmlns:a16="http://schemas.microsoft.com/office/drawing/2014/main" id="{EBF7C0D4-ADBA-8A3E-370F-C2646DA692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3796"/>
          <a:stretch/>
        </p:blipFill>
        <p:spPr>
          <a:xfrm>
            <a:off x="1611586" y="1513391"/>
            <a:ext cx="4763109" cy="1877986"/>
          </a:xfrm>
          <a:prstGeom prst="rect">
            <a:avLst/>
          </a:prstGeom>
        </p:spPr>
      </p:pic>
      <p:pic>
        <p:nvPicPr>
          <p:cNvPr id="10" name="Picture 9" descr="A graph of a graph of a jet&#10;&#10;Description automatically generated with medium confidence">
            <a:extLst>
              <a:ext uri="{FF2B5EF4-FFF2-40B4-BE49-F238E27FC236}">
                <a16:creationId xmlns:a16="http://schemas.microsoft.com/office/drawing/2014/main" id="{0ABD7111-5A37-2102-ED74-7F8041C955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54255" y="3525670"/>
            <a:ext cx="4930588" cy="2138184"/>
          </a:xfrm>
          <a:prstGeom prst="rect">
            <a:avLst/>
          </a:prstGeom>
        </p:spPr>
      </p:pic>
      <p:pic>
        <p:nvPicPr>
          <p:cNvPr id="12" name="Picture 11" descr="A graph of a graph of a jet&#10;&#10;Description automatically generated with medium confidence">
            <a:extLst>
              <a:ext uri="{FF2B5EF4-FFF2-40B4-BE49-F238E27FC236}">
                <a16:creationId xmlns:a16="http://schemas.microsoft.com/office/drawing/2014/main" id="{3DABA7AF-C72A-3C47-8313-29747BAEB0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11586" y="3496404"/>
            <a:ext cx="4763109" cy="21381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0B29626-5025-6EA1-2311-65F4D5211A37}"/>
              </a:ext>
            </a:extLst>
          </p:cNvPr>
          <p:cNvSpPr txBox="1"/>
          <p:nvPr/>
        </p:nvSpPr>
        <p:spPr>
          <a:xfrm>
            <a:off x="7057016" y="1061936"/>
            <a:ext cx="3145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No jet splitting outside medium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548225D-6BE1-BEE3-4AAC-19CA35B369CD}"/>
              </a:ext>
            </a:extLst>
          </p:cNvPr>
          <p:cNvSpPr txBox="1"/>
          <p:nvPr/>
        </p:nvSpPr>
        <p:spPr>
          <a:xfrm>
            <a:off x="2327299" y="1108102"/>
            <a:ext cx="3331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With jet splitting outside medium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89E6900-A600-68E7-33EA-AF41102126A5}"/>
              </a:ext>
            </a:extLst>
          </p:cNvPr>
          <p:cNvSpPr txBox="1"/>
          <p:nvPr/>
        </p:nvSpPr>
        <p:spPr>
          <a:xfrm>
            <a:off x="2883774" y="5749898"/>
            <a:ext cx="64244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Effect of hadronization dominates at small angle !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D7073F6-7D99-E8E1-BA2A-2A52873B4C75}"/>
              </a:ext>
            </a:extLst>
          </p:cNvPr>
          <p:cNvSpPr txBox="1"/>
          <p:nvPr/>
        </p:nvSpPr>
        <p:spPr>
          <a:xfrm>
            <a:off x="613186" y="2323652"/>
            <a:ext cx="905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partons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89730A6-F8C5-4F7A-1EFD-53C40F5E5ECD}"/>
              </a:ext>
            </a:extLst>
          </p:cNvPr>
          <p:cNvSpPr txBox="1"/>
          <p:nvPr/>
        </p:nvSpPr>
        <p:spPr>
          <a:xfrm>
            <a:off x="623020" y="4380830"/>
            <a:ext cx="9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hadrons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C4655D3-6255-7015-FBD6-8960496837B1}"/>
              </a:ext>
            </a:extLst>
          </p:cNvPr>
          <p:cNvSpPr txBox="1"/>
          <p:nvPr/>
        </p:nvSpPr>
        <p:spPr>
          <a:xfrm>
            <a:off x="3207975" y="4885508"/>
            <a:ext cx="2199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Preliminary JETSCAPE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E1B97F7-7CED-F163-68DC-E607323FDE67}"/>
              </a:ext>
            </a:extLst>
          </p:cNvPr>
          <p:cNvSpPr txBox="1"/>
          <p:nvPr/>
        </p:nvSpPr>
        <p:spPr>
          <a:xfrm>
            <a:off x="7819632" y="4994318"/>
            <a:ext cx="2199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Preliminary JETSCAPE</a:t>
            </a:r>
          </a:p>
        </p:txBody>
      </p:sp>
    </p:spTree>
    <p:extLst>
      <p:ext uri="{BB962C8B-B14F-4D97-AF65-F5344CB8AC3E}">
        <p14:creationId xmlns:p14="http://schemas.microsoft.com/office/powerpoint/2010/main" val="5353264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C40CE-1686-3481-A0D8-03319DC84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Effects of hadronization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01E490-B430-FC1A-A35A-28DA9254C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2052" name="Picture 4" descr="Use links below to save image.">
            <a:extLst>
              <a:ext uri="{FF2B5EF4-FFF2-40B4-BE49-F238E27FC236}">
                <a16:creationId xmlns:a16="http://schemas.microsoft.com/office/drawing/2014/main" id="{BFDBC5F6-32A1-F588-71ED-9B3AD622CA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994" y="530968"/>
            <a:ext cx="2096964" cy="190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3E73E9F-9188-080B-1D7A-3F61E5A77A12}"/>
              </a:ext>
            </a:extLst>
          </p:cNvPr>
          <p:cNvSpPr txBox="1"/>
          <p:nvPr/>
        </p:nvSpPr>
        <p:spPr>
          <a:xfrm>
            <a:off x="172071" y="2326831"/>
            <a:ext cx="23748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chemeClr val="bg1"/>
                </a:solidFill>
              </a:rPr>
              <a:t>Parton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EEC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at small angle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due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to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r</a:t>
            </a:r>
            <a:r>
              <a:rPr lang="en-US" sz="2400" dirty="0">
                <a:solidFill>
                  <a:schemeClr val="bg1"/>
                </a:solidFill>
              </a:rPr>
              <a:t>andom correlation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chemeClr val="bg1"/>
                </a:solidFill>
              </a:rPr>
              <a:t>Hadron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EEC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sensitive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to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hadronization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0" name="Picture 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2EFC6373-0656-A670-EBC7-FBDFD2795F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8881" y="1474370"/>
            <a:ext cx="4684897" cy="348632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49521C-F5C7-CD4E-6E28-CDDDA764A95E}"/>
              </a:ext>
            </a:extLst>
          </p:cNvPr>
          <p:cNvSpPr txBox="1"/>
          <p:nvPr/>
        </p:nvSpPr>
        <p:spPr>
          <a:xfrm>
            <a:off x="3679458" y="3217533"/>
            <a:ext cx="1250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Pythia </a:t>
            </a:r>
            <a:r>
              <a:rPr lang="en-US" dirty="0">
                <a:latin typeface="Symbol" pitchFamily="2" charset="2"/>
              </a:rPr>
              <a:t>g</a:t>
            </a:r>
            <a:r>
              <a:rPr lang="en-US" dirty="0"/>
              <a:t>-jet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59CEE30-36E5-50CD-E266-C59958F1AD77}"/>
              </a:ext>
            </a:extLst>
          </p:cNvPr>
          <p:cNvSpPr txBox="1"/>
          <p:nvPr/>
        </p:nvSpPr>
        <p:spPr>
          <a:xfrm>
            <a:off x="3679458" y="3559433"/>
            <a:ext cx="2208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 err="1">
                <a:latin typeface="Symbol" pitchFamily="2" charset="2"/>
              </a:rPr>
              <a:t>g</a:t>
            </a:r>
            <a:r>
              <a:rPr lang="en-US" dirty="0"/>
              <a:t>&gt;100 GeV/c</a:t>
            </a:r>
          </a:p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baseline="30000" dirty="0" err="1"/>
              <a:t>jet</a:t>
            </a:r>
            <a:r>
              <a:rPr lang="en-US" dirty="0"/>
              <a:t>&gt; 50 GeV/c, R=0.5</a:t>
            </a:r>
          </a:p>
        </p:txBody>
      </p:sp>
      <p:pic>
        <p:nvPicPr>
          <p:cNvPr id="5" name="Picture 4" descr="A graph of a graph with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3F1CD278-EDFA-E1D1-2803-33E560AF5A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9190" y="1484133"/>
            <a:ext cx="4397295" cy="347656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1C69BE-6A26-25BC-B28D-B91E4D6A7BA2}"/>
              </a:ext>
            </a:extLst>
          </p:cNvPr>
          <p:cNvSpPr txBox="1"/>
          <p:nvPr/>
        </p:nvSpPr>
        <p:spPr>
          <a:xfrm>
            <a:off x="3345627" y="5382892"/>
            <a:ext cx="62935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</a:rPr>
              <a:t>JETSCAPE: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increase</a:t>
            </a:r>
            <a:r>
              <a:rPr lang="zh-CN" altLang="en-US" sz="2400" dirty="0">
                <a:solidFill>
                  <a:schemeClr val="bg1"/>
                </a:solidFill>
              </a:rPr>
              <a:t> </a:t>
            </a:r>
            <a:r>
              <a:rPr lang="en-US" altLang="zh-CN" sz="2400" dirty="0">
                <a:solidFill>
                  <a:schemeClr val="bg1"/>
                </a:solidFill>
              </a:rPr>
              <a:t>of the hadronization scale </a:t>
            </a:r>
            <a:r>
              <a:rPr lang="en-US" altLang="zh-CN" sz="2400" i="1" dirty="0">
                <a:solidFill>
                  <a:schemeClr val="bg1"/>
                </a:solidFill>
              </a:rPr>
              <a:t>Q</a:t>
            </a:r>
            <a:r>
              <a:rPr lang="en-US" altLang="zh-CN" sz="2400" i="1" baseline="-25000" dirty="0">
                <a:solidFill>
                  <a:schemeClr val="bg1"/>
                </a:solidFill>
              </a:rPr>
              <a:t>0</a:t>
            </a:r>
            <a:endParaRPr lang="en-US" sz="2400" i="1" baseline="-2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4660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DD63F-8186-8720-574C-38CC4E8EB0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jet EEC from </a:t>
            </a:r>
            <a:r>
              <a:rPr lang="en-US" dirty="0" err="1"/>
              <a:t>CoLBT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C0B5CC-C291-CFBF-B6A0-E4F97A33D1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9" name="Picture 8" descr="A graph of a graph of a number of electrical components&#10;&#10;Description automatically generated with medium confidence">
            <a:extLst>
              <a:ext uri="{FF2B5EF4-FFF2-40B4-BE49-F238E27FC236}">
                <a16:creationId xmlns:a16="http://schemas.microsoft.com/office/drawing/2014/main" id="{2E083E90-A916-0353-8DCE-7CBF543A76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0090"/>
          <a:stretch/>
        </p:blipFill>
        <p:spPr>
          <a:xfrm>
            <a:off x="904292" y="1061936"/>
            <a:ext cx="5261425" cy="406561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6D19A6C-30DD-0FDE-8782-D48D97B69F4C}"/>
              </a:ext>
            </a:extLst>
          </p:cNvPr>
          <p:cNvCxnSpPr/>
          <p:nvPr/>
        </p:nvCxnSpPr>
        <p:spPr>
          <a:xfrm>
            <a:off x="1233714" y="3511373"/>
            <a:ext cx="4630057" cy="0"/>
          </a:xfrm>
          <a:prstGeom prst="line">
            <a:avLst/>
          </a:prstGeom>
          <a:ln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01B1704-45D5-B589-1427-75C797AB0C1C}"/>
              </a:ext>
            </a:extLst>
          </p:cNvPr>
          <p:cNvSpPr txBox="1"/>
          <p:nvPr/>
        </p:nvSpPr>
        <p:spPr>
          <a:xfrm>
            <a:off x="129658" y="5192263"/>
            <a:ext cx="70466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Increased virtuality scale in medium leads to enhancement of EEC at small angle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Medium response leads to enhancement at large angle R</a:t>
            </a:r>
            <a:r>
              <a:rPr lang="en-US" sz="2000" baseline="-25000" dirty="0">
                <a:solidFill>
                  <a:schemeClr val="bg1"/>
                </a:solidFill>
              </a:rPr>
              <a:t>L</a:t>
            </a:r>
            <a:r>
              <a:rPr lang="en-US" sz="2000" dirty="0">
                <a:solidFill>
                  <a:schemeClr val="bg1"/>
                </a:solidFill>
              </a:rPr>
              <a:t>&gt;0.3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DE2AB59-4253-48CE-0F51-632EC0CC3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0007" y="1061936"/>
            <a:ext cx="4313065" cy="5145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7634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83841-A9AC-1247-9431-515BB90879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3D structure of diffusion wake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DECCE4-46D1-DF4F-98C1-761EC5A1C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B6A073D-71FC-5688-FE59-086A2951001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5148"/>
          <a:stretch/>
        </p:blipFill>
        <p:spPr>
          <a:xfrm>
            <a:off x="4346138" y="3520732"/>
            <a:ext cx="3660071" cy="289943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9633168-39CC-AB4A-9B33-3D2A1E384BA5}"/>
              </a:ext>
            </a:extLst>
          </p:cNvPr>
          <p:cNvSpPr txBox="1"/>
          <p:nvPr/>
        </p:nvSpPr>
        <p:spPr>
          <a:xfrm>
            <a:off x="6365911" y="1038239"/>
            <a:ext cx="47923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Jet-hadron correlation in </a:t>
            </a:r>
            <a:r>
              <a:rPr lang="en-US" sz="24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/jet events</a:t>
            </a:r>
          </a:p>
        </p:txBody>
      </p:sp>
      <p:pic>
        <p:nvPicPr>
          <p:cNvPr id="8" name="Content Placeholder 4" descr="A graph of different types of lines&#10;&#10;Description automatically generated with medium confidence">
            <a:extLst>
              <a:ext uri="{FF2B5EF4-FFF2-40B4-BE49-F238E27FC236}">
                <a16:creationId xmlns:a16="http://schemas.microsoft.com/office/drawing/2014/main" id="{3CD7ED5D-5C02-35DD-E51B-09F584C9307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492"/>
          <a:stretch/>
        </p:blipFill>
        <p:spPr>
          <a:xfrm>
            <a:off x="8512313" y="3520732"/>
            <a:ext cx="2320177" cy="2899433"/>
          </a:xfr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F37B970-54E5-E4BB-E5C7-E5EB22DE7AA7}"/>
              </a:ext>
            </a:extLst>
          </p:cNvPr>
          <p:cNvSpPr txBox="1"/>
          <p:nvPr/>
        </p:nvSpPr>
        <p:spPr>
          <a:xfrm>
            <a:off x="6458555" y="1956320"/>
            <a:ext cx="535999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Diffusion wake </a:t>
            </a:r>
            <a:r>
              <a:rPr lang="en-US" sz="2400" dirty="0">
                <a:solidFill>
                  <a:schemeClr val="bg1"/>
                </a:solidFill>
                <a:sym typeface="Wingdings" pitchFamily="2" charset="2"/>
              </a:rPr>
              <a:t> rapidity valley </a:t>
            </a:r>
          </a:p>
          <a:p>
            <a:r>
              <a:rPr lang="en-US" sz="2400" dirty="0">
                <a:solidFill>
                  <a:schemeClr val="bg1"/>
                </a:solidFill>
                <a:sym typeface="Wingdings" pitchFamily="2" charset="2"/>
              </a:rPr>
              <a:t>                                on top of the MPI ridge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8ABE2F-46EE-C35D-1E7B-BF7A6821D7C8}"/>
              </a:ext>
            </a:extLst>
          </p:cNvPr>
          <p:cNvSpPr txBox="1"/>
          <p:nvPr/>
        </p:nvSpPr>
        <p:spPr>
          <a:xfrm>
            <a:off x="6353574" y="3074456"/>
            <a:ext cx="556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B53D"/>
                </a:solidFill>
                <a:effectLst/>
                <a:latin typeface="Helvetica" pitchFamily="2" charset="0"/>
              </a:rPr>
              <a:t>Yang, Luo, Chen, Pang and XNW, PRL 130, 052301 (2023)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CB32B5-0EBC-A1C4-DE3A-4DCCE1AB8A61}"/>
              </a:ext>
            </a:extLst>
          </p:cNvPr>
          <p:cNvSpPr txBox="1"/>
          <p:nvPr/>
        </p:nvSpPr>
        <p:spPr>
          <a:xfrm>
            <a:off x="10956181" y="4563346"/>
            <a:ext cx="9156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B53D"/>
                </a:solidFill>
              </a:rPr>
              <a:t>Y. Lee</a:t>
            </a:r>
          </a:p>
          <a:p>
            <a:r>
              <a:rPr lang="en-US" dirty="0">
                <a:solidFill>
                  <a:srgbClr val="FFB53D"/>
                </a:solidFill>
              </a:rPr>
              <a:t>talk at</a:t>
            </a:r>
          </a:p>
          <a:p>
            <a:r>
              <a:rPr lang="en-US" dirty="0">
                <a:solidFill>
                  <a:srgbClr val="FFB53D"/>
                </a:solidFill>
              </a:rPr>
              <a:t>HP2024</a:t>
            </a:r>
          </a:p>
        </p:txBody>
      </p:sp>
      <p:pic>
        <p:nvPicPr>
          <p:cNvPr id="14" name="Picture 13" descr="A graph of a function&#10;&#10;AI-generated content may be incorrect.">
            <a:extLst>
              <a:ext uri="{FF2B5EF4-FFF2-40B4-BE49-F238E27FC236}">
                <a16:creationId xmlns:a16="http://schemas.microsoft.com/office/drawing/2014/main" id="{1477C018-4F86-B680-FC3B-7F6DD8F2D4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300" y="799871"/>
            <a:ext cx="5854700" cy="2667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4495AB3-D968-582E-26D1-6039012D032F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916" r="5860"/>
          <a:stretch/>
        </p:blipFill>
        <p:spPr>
          <a:xfrm>
            <a:off x="1008185" y="3466871"/>
            <a:ext cx="3080379" cy="29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2265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C45B0C-4B45-9645-937B-59DB3189E4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8130" y="51640"/>
            <a:ext cx="8519291" cy="584773"/>
          </a:xfrm>
        </p:spPr>
        <p:txBody>
          <a:bodyPr>
            <a:normAutofit fontScale="90000"/>
          </a:bodyPr>
          <a:lstStyle/>
          <a:p>
            <a:r>
              <a:rPr lang="en-US" dirty="0"/>
              <a:t>Diffusion wake and jet energy loss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4ABDCF-BC28-1641-A398-B382D589B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52026E-487B-1B4B-A888-B763D677E8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4197" y="2065787"/>
            <a:ext cx="7735943" cy="3214547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FD8A7C1-4BA2-8243-8B64-4D7D50E8C0CA}"/>
              </a:ext>
            </a:extLst>
          </p:cNvPr>
          <p:cNvSpPr txBox="1"/>
          <p:nvPr/>
        </p:nvSpPr>
        <p:spPr>
          <a:xfrm>
            <a:off x="5116234" y="3239981"/>
            <a:ext cx="1417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=1-2 GeV/c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DE8F42-A913-3B83-52F3-DFB3C08BF998}"/>
              </a:ext>
            </a:extLst>
          </p:cNvPr>
          <p:cNvSpPr txBox="1"/>
          <p:nvPr/>
        </p:nvSpPr>
        <p:spPr>
          <a:xfrm>
            <a:off x="4763253" y="1492358"/>
            <a:ext cx="64526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-jet asymmetry </a:t>
            </a:r>
            <a:r>
              <a:rPr lang="en-US" sz="2400" dirty="0" err="1">
                <a:solidFill>
                  <a:schemeClr val="bg1"/>
                </a:solidFill>
              </a:rPr>
              <a:t>p</a:t>
            </a:r>
            <a:r>
              <a:rPr lang="en-US" sz="2400" baseline="-25000" dirty="0" err="1">
                <a:solidFill>
                  <a:schemeClr val="bg1"/>
                </a:solidFill>
              </a:rPr>
              <a:t>T</a:t>
            </a:r>
            <a:r>
              <a:rPr lang="en-US" sz="2400" baseline="30000" dirty="0" err="1">
                <a:solidFill>
                  <a:schemeClr val="bg1"/>
                </a:solidFill>
              </a:rPr>
              <a:t>jet</a:t>
            </a:r>
            <a:r>
              <a:rPr lang="en-US" sz="2400" dirty="0">
                <a:solidFill>
                  <a:schemeClr val="bg1"/>
                </a:solidFill>
              </a:rPr>
              <a:t>/</a:t>
            </a:r>
            <a:r>
              <a:rPr lang="en-US" sz="2400" dirty="0" err="1">
                <a:solidFill>
                  <a:schemeClr val="bg1"/>
                </a:solidFill>
              </a:rPr>
              <a:t>p</a:t>
            </a:r>
            <a:r>
              <a:rPr lang="en-US" sz="2400" baseline="-25000" dirty="0" err="1">
                <a:solidFill>
                  <a:schemeClr val="bg1"/>
                </a:solidFill>
              </a:rPr>
              <a:t>T</a:t>
            </a:r>
            <a:r>
              <a:rPr lang="en-US" sz="2400" baseline="30000" dirty="0" err="1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  : proxy of jet energy loss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2B4905-124C-9230-242E-EE3127D10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651" y="1440403"/>
            <a:ext cx="3042958" cy="4077563"/>
          </a:xfrm>
          <a:prstGeom prst="rect">
            <a:avLst/>
          </a:prstGeom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DD98F551-25B1-6F4D-A1F8-C88A3B30EC7F}"/>
              </a:ext>
            </a:extLst>
          </p:cNvPr>
          <p:cNvSpPr/>
          <p:nvPr/>
        </p:nvSpPr>
        <p:spPr>
          <a:xfrm rot="21302170">
            <a:off x="1827460" y="2553850"/>
            <a:ext cx="1049154" cy="173255"/>
          </a:xfrm>
          <a:custGeom>
            <a:avLst/>
            <a:gdLst>
              <a:gd name="connsiteX0" fmla="*/ 0 w 1049154"/>
              <a:gd name="connsiteY0" fmla="*/ 105878 h 173255"/>
              <a:gd name="connsiteX1" fmla="*/ 38501 w 1049154"/>
              <a:gd name="connsiteY1" fmla="*/ 38501 h 173255"/>
              <a:gd name="connsiteX2" fmla="*/ 57751 w 1049154"/>
              <a:gd name="connsiteY2" fmla="*/ 9625 h 173255"/>
              <a:gd name="connsiteX3" fmla="*/ 86627 w 1049154"/>
              <a:gd name="connsiteY3" fmla="*/ 0 h 173255"/>
              <a:gd name="connsiteX4" fmla="*/ 154004 w 1049154"/>
              <a:gd name="connsiteY4" fmla="*/ 19250 h 173255"/>
              <a:gd name="connsiteX5" fmla="*/ 182880 w 1049154"/>
              <a:gd name="connsiteY5" fmla="*/ 38501 h 173255"/>
              <a:gd name="connsiteX6" fmla="*/ 221381 w 1049154"/>
              <a:gd name="connsiteY6" fmla="*/ 96253 h 173255"/>
              <a:gd name="connsiteX7" fmla="*/ 240631 w 1049154"/>
              <a:gd name="connsiteY7" fmla="*/ 125128 h 173255"/>
              <a:gd name="connsiteX8" fmla="*/ 269507 w 1049154"/>
              <a:gd name="connsiteY8" fmla="*/ 134754 h 173255"/>
              <a:gd name="connsiteX9" fmla="*/ 336884 w 1049154"/>
              <a:gd name="connsiteY9" fmla="*/ 115503 h 173255"/>
              <a:gd name="connsiteX10" fmla="*/ 365760 w 1049154"/>
              <a:gd name="connsiteY10" fmla="*/ 86627 h 173255"/>
              <a:gd name="connsiteX11" fmla="*/ 394636 w 1049154"/>
              <a:gd name="connsiteY11" fmla="*/ 28876 h 173255"/>
              <a:gd name="connsiteX12" fmla="*/ 423511 w 1049154"/>
              <a:gd name="connsiteY12" fmla="*/ 19250 h 173255"/>
              <a:gd name="connsiteX13" fmla="*/ 471638 w 1049154"/>
              <a:gd name="connsiteY13" fmla="*/ 28876 h 173255"/>
              <a:gd name="connsiteX14" fmla="*/ 529389 w 1049154"/>
              <a:gd name="connsiteY14" fmla="*/ 48126 h 173255"/>
              <a:gd name="connsiteX15" fmla="*/ 567890 w 1049154"/>
              <a:gd name="connsiteY15" fmla="*/ 134754 h 173255"/>
              <a:gd name="connsiteX16" fmla="*/ 596766 w 1049154"/>
              <a:gd name="connsiteY16" fmla="*/ 144379 h 173255"/>
              <a:gd name="connsiteX17" fmla="*/ 644892 w 1049154"/>
              <a:gd name="connsiteY17" fmla="*/ 134754 h 173255"/>
              <a:gd name="connsiteX18" fmla="*/ 664143 w 1049154"/>
              <a:gd name="connsiteY18" fmla="*/ 105878 h 173255"/>
              <a:gd name="connsiteX19" fmla="*/ 693019 w 1049154"/>
              <a:gd name="connsiteY19" fmla="*/ 86627 h 173255"/>
              <a:gd name="connsiteX20" fmla="*/ 712269 w 1049154"/>
              <a:gd name="connsiteY20" fmla="*/ 57752 h 173255"/>
              <a:gd name="connsiteX21" fmla="*/ 770021 w 1049154"/>
              <a:gd name="connsiteY21" fmla="*/ 38501 h 173255"/>
              <a:gd name="connsiteX22" fmla="*/ 808522 w 1049154"/>
              <a:gd name="connsiteY22" fmla="*/ 48126 h 173255"/>
              <a:gd name="connsiteX23" fmla="*/ 827772 w 1049154"/>
              <a:gd name="connsiteY23" fmla="*/ 77002 h 173255"/>
              <a:gd name="connsiteX24" fmla="*/ 866274 w 1049154"/>
              <a:gd name="connsiteY24" fmla="*/ 163629 h 173255"/>
              <a:gd name="connsiteX25" fmla="*/ 895149 w 1049154"/>
              <a:gd name="connsiteY25" fmla="*/ 173255 h 173255"/>
              <a:gd name="connsiteX26" fmla="*/ 952901 w 1049154"/>
              <a:gd name="connsiteY26" fmla="*/ 163629 h 173255"/>
              <a:gd name="connsiteX27" fmla="*/ 991402 w 1049154"/>
              <a:gd name="connsiteY27" fmla="*/ 105878 h 173255"/>
              <a:gd name="connsiteX28" fmla="*/ 1049154 w 1049154"/>
              <a:gd name="connsiteY28" fmla="*/ 77002 h 17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9154" h="173255">
                <a:moveTo>
                  <a:pt x="0" y="105878"/>
                </a:moveTo>
                <a:cubicBezTo>
                  <a:pt x="12834" y="83419"/>
                  <a:pt x="25193" y="60682"/>
                  <a:pt x="38501" y="38501"/>
                </a:cubicBezTo>
                <a:cubicBezTo>
                  <a:pt x="44453" y="28581"/>
                  <a:pt x="48718" y="16852"/>
                  <a:pt x="57751" y="9625"/>
                </a:cubicBezTo>
                <a:cubicBezTo>
                  <a:pt x="65674" y="3287"/>
                  <a:pt x="77002" y="3208"/>
                  <a:pt x="86627" y="0"/>
                </a:cubicBezTo>
                <a:cubicBezTo>
                  <a:pt x="98961" y="3083"/>
                  <a:pt x="140197" y="12346"/>
                  <a:pt x="154004" y="19250"/>
                </a:cubicBezTo>
                <a:cubicBezTo>
                  <a:pt x="164351" y="24423"/>
                  <a:pt x="173255" y="32084"/>
                  <a:pt x="182880" y="38501"/>
                </a:cubicBezTo>
                <a:lnTo>
                  <a:pt x="221381" y="96253"/>
                </a:lnTo>
                <a:cubicBezTo>
                  <a:pt x="227798" y="105878"/>
                  <a:pt x="229657" y="121470"/>
                  <a:pt x="240631" y="125128"/>
                </a:cubicBezTo>
                <a:lnTo>
                  <a:pt x="269507" y="134754"/>
                </a:lnTo>
                <a:cubicBezTo>
                  <a:pt x="274637" y="133471"/>
                  <a:pt x="328601" y="121025"/>
                  <a:pt x="336884" y="115503"/>
                </a:cubicBezTo>
                <a:cubicBezTo>
                  <a:pt x="348210" y="107952"/>
                  <a:pt x="356135" y="96252"/>
                  <a:pt x="365760" y="86627"/>
                </a:cubicBezTo>
                <a:cubicBezTo>
                  <a:pt x="372101" y="67604"/>
                  <a:pt x="377673" y="42447"/>
                  <a:pt x="394636" y="28876"/>
                </a:cubicBezTo>
                <a:cubicBezTo>
                  <a:pt x="402558" y="22538"/>
                  <a:pt x="413886" y="22459"/>
                  <a:pt x="423511" y="19250"/>
                </a:cubicBezTo>
                <a:cubicBezTo>
                  <a:pt x="439553" y="22459"/>
                  <a:pt x="455854" y="24571"/>
                  <a:pt x="471638" y="28876"/>
                </a:cubicBezTo>
                <a:cubicBezTo>
                  <a:pt x="491215" y="34215"/>
                  <a:pt x="529389" y="48126"/>
                  <a:pt x="529389" y="48126"/>
                </a:cubicBezTo>
                <a:cubicBezTo>
                  <a:pt x="535270" y="65770"/>
                  <a:pt x="547092" y="118115"/>
                  <a:pt x="567890" y="134754"/>
                </a:cubicBezTo>
                <a:cubicBezTo>
                  <a:pt x="575813" y="141092"/>
                  <a:pt x="587141" y="141171"/>
                  <a:pt x="596766" y="144379"/>
                </a:cubicBezTo>
                <a:cubicBezTo>
                  <a:pt x="612808" y="141171"/>
                  <a:pt x="630688" y="142871"/>
                  <a:pt x="644892" y="134754"/>
                </a:cubicBezTo>
                <a:cubicBezTo>
                  <a:pt x="654936" y="129015"/>
                  <a:pt x="655963" y="114058"/>
                  <a:pt x="664143" y="105878"/>
                </a:cubicBezTo>
                <a:cubicBezTo>
                  <a:pt x="672323" y="97698"/>
                  <a:pt x="683394" y="93044"/>
                  <a:pt x="693019" y="86627"/>
                </a:cubicBezTo>
                <a:cubicBezTo>
                  <a:pt x="699436" y="77002"/>
                  <a:pt x="702460" y="63883"/>
                  <a:pt x="712269" y="57752"/>
                </a:cubicBezTo>
                <a:cubicBezTo>
                  <a:pt x="729477" y="46997"/>
                  <a:pt x="770021" y="38501"/>
                  <a:pt x="770021" y="38501"/>
                </a:cubicBezTo>
                <a:cubicBezTo>
                  <a:pt x="782855" y="41709"/>
                  <a:pt x="797515" y="40788"/>
                  <a:pt x="808522" y="48126"/>
                </a:cubicBezTo>
                <a:cubicBezTo>
                  <a:pt x="818147" y="54543"/>
                  <a:pt x="823074" y="66431"/>
                  <a:pt x="827772" y="77002"/>
                </a:cubicBezTo>
                <a:cubicBezTo>
                  <a:pt x="836698" y="97086"/>
                  <a:pt x="843738" y="145600"/>
                  <a:pt x="866274" y="163629"/>
                </a:cubicBezTo>
                <a:cubicBezTo>
                  <a:pt x="874196" y="169967"/>
                  <a:pt x="885524" y="170046"/>
                  <a:pt x="895149" y="173255"/>
                </a:cubicBezTo>
                <a:cubicBezTo>
                  <a:pt x="914400" y="170046"/>
                  <a:pt x="936913" y="174821"/>
                  <a:pt x="952901" y="163629"/>
                </a:cubicBezTo>
                <a:cubicBezTo>
                  <a:pt x="971855" y="150361"/>
                  <a:pt x="991402" y="105878"/>
                  <a:pt x="991402" y="105878"/>
                </a:cubicBezTo>
                <a:cubicBezTo>
                  <a:pt x="1006100" y="61783"/>
                  <a:pt x="990881" y="77002"/>
                  <a:pt x="1049154" y="77002"/>
                </a:cubicBezTo>
              </a:path>
            </a:pathLst>
          </a:custGeom>
          <a:noFill/>
          <a:ln>
            <a:solidFill>
              <a:srgbClr val="FF0000"/>
            </a:solidFill>
            <a:head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7F4EA06-8520-CC4A-8260-D99FDD4552D0}"/>
              </a:ext>
            </a:extLst>
          </p:cNvPr>
          <p:cNvCxnSpPr>
            <a:cxnSpLocks/>
          </p:cNvCxnSpPr>
          <p:nvPr/>
        </p:nvCxnSpPr>
        <p:spPr>
          <a:xfrm>
            <a:off x="2833984" y="2576408"/>
            <a:ext cx="1048532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reeform 11">
            <a:extLst>
              <a:ext uri="{FF2B5EF4-FFF2-40B4-BE49-F238E27FC236}">
                <a16:creationId xmlns:a16="http://schemas.microsoft.com/office/drawing/2014/main" id="{E24310CC-CF53-315E-B461-ED66AE542471}"/>
              </a:ext>
            </a:extLst>
          </p:cNvPr>
          <p:cNvSpPr/>
          <p:nvPr/>
        </p:nvSpPr>
        <p:spPr>
          <a:xfrm rot="21302170">
            <a:off x="1248343" y="4212274"/>
            <a:ext cx="1049154" cy="173255"/>
          </a:xfrm>
          <a:custGeom>
            <a:avLst/>
            <a:gdLst>
              <a:gd name="connsiteX0" fmla="*/ 0 w 1049154"/>
              <a:gd name="connsiteY0" fmla="*/ 105878 h 173255"/>
              <a:gd name="connsiteX1" fmla="*/ 38501 w 1049154"/>
              <a:gd name="connsiteY1" fmla="*/ 38501 h 173255"/>
              <a:gd name="connsiteX2" fmla="*/ 57751 w 1049154"/>
              <a:gd name="connsiteY2" fmla="*/ 9625 h 173255"/>
              <a:gd name="connsiteX3" fmla="*/ 86627 w 1049154"/>
              <a:gd name="connsiteY3" fmla="*/ 0 h 173255"/>
              <a:gd name="connsiteX4" fmla="*/ 154004 w 1049154"/>
              <a:gd name="connsiteY4" fmla="*/ 19250 h 173255"/>
              <a:gd name="connsiteX5" fmla="*/ 182880 w 1049154"/>
              <a:gd name="connsiteY5" fmla="*/ 38501 h 173255"/>
              <a:gd name="connsiteX6" fmla="*/ 221381 w 1049154"/>
              <a:gd name="connsiteY6" fmla="*/ 96253 h 173255"/>
              <a:gd name="connsiteX7" fmla="*/ 240631 w 1049154"/>
              <a:gd name="connsiteY7" fmla="*/ 125128 h 173255"/>
              <a:gd name="connsiteX8" fmla="*/ 269507 w 1049154"/>
              <a:gd name="connsiteY8" fmla="*/ 134754 h 173255"/>
              <a:gd name="connsiteX9" fmla="*/ 336884 w 1049154"/>
              <a:gd name="connsiteY9" fmla="*/ 115503 h 173255"/>
              <a:gd name="connsiteX10" fmla="*/ 365760 w 1049154"/>
              <a:gd name="connsiteY10" fmla="*/ 86627 h 173255"/>
              <a:gd name="connsiteX11" fmla="*/ 394636 w 1049154"/>
              <a:gd name="connsiteY11" fmla="*/ 28876 h 173255"/>
              <a:gd name="connsiteX12" fmla="*/ 423511 w 1049154"/>
              <a:gd name="connsiteY12" fmla="*/ 19250 h 173255"/>
              <a:gd name="connsiteX13" fmla="*/ 471638 w 1049154"/>
              <a:gd name="connsiteY13" fmla="*/ 28876 h 173255"/>
              <a:gd name="connsiteX14" fmla="*/ 529389 w 1049154"/>
              <a:gd name="connsiteY14" fmla="*/ 48126 h 173255"/>
              <a:gd name="connsiteX15" fmla="*/ 567890 w 1049154"/>
              <a:gd name="connsiteY15" fmla="*/ 134754 h 173255"/>
              <a:gd name="connsiteX16" fmla="*/ 596766 w 1049154"/>
              <a:gd name="connsiteY16" fmla="*/ 144379 h 173255"/>
              <a:gd name="connsiteX17" fmla="*/ 644892 w 1049154"/>
              <a:gd name="connsiteY17" fmla="*/ 134754 h 173255"/>
              <a:gd name="connsiteX18" fmla="*/ 664143 w 1049154"/>
              <a:gd name="connsiteY18" fmla="*/ 105878 h 173255"/>
              <a:gd name="connsiteX19" fmla="*/ 693019 w 1049154"/>
              <a:gd name="connsiteY19" fmla="*/ 86627 h 173255"/>
              <a:gd name="connsiteX20" fmla="*/ 712269 w 1049154"/>
              <a:gd name="connsiteY20" fmla="*/ 57752 h 173255"/>
              <a:gd name="connsiteX21" fmla="*/ 770021 w 1049154"/>
              <a:gd name="connsiteY21" fmla="*/ 38501 h 173255"/>
              <a:gd name="connsiteX22" fmla="*/ 808522 w 1049154"/>
              <a:gd name="connsiteY22" fmla="*/ 48126 h 173255"/>
              <a:gd name="connsiteX23" fmla="*/ 827772 w 1049154"/>
              <a:gd name="connsiteY23" fmla="*/ 77002 h 173255"/>
              <a:gd name="connsiteX24" fmla="*/ 866274 w 1049154"/>
              <a:gd name="connsiteY24" fmla="*/ 163629 h 173255"/>
              <a:gd name="connsiteX25" fmla="*/ 895149 w 1049154"/>
              <a:gd name="connsiteY25" fmla="*/ 173255 h 173255"/>
              <a:gd name="connsiteX26" fmla="*/ 952901 w 1049154"/>
              <a:gd name="connsiteY26" fmla="*/ 163629 h 173255"/>
              <a:gd name="connsiteX27" fmla="*/ 991402 w 1049154"/>
              <a:gd name="connsiteY27" fmla="*/ 105878 h 173255"/>
              <a:gd name="connsiteX28" fmla="*/ 1049154 w 1049154"/>
              <a:gd name="connsiteY28" fmla="*/ 77002 h 1732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1049154" h="173255">
                <a:moveTo>
                  <a:pt x="0" y="105878"/>
                </a:moveTo>
                <a:cubicBezTo>
                  <a:pt x="12834" y="83419"/>
                  <a:pt x="25193" y="60682"/>
                  <a:pt x="38501" y="38501"/>
                </a:cubicBezTo>
                <a:cubicBezTo>
                  <a:pt x="44453" y="28581"/>
                  <a:pt x="48718" y="16852"/>
                  <a:pt x="57751" y="9625"/>
                </a:cubicBezTo>
                <a:cubicBezTo>
                  <a:pt x="65674" y="3287"/>
                  <a:pt x="77002" y="3208"/>
                  <a:pt x="86627" y="0"/>
                </a:cubicBezTo>
                <a:cubicBezTo>
                  <a:pt x="98961" y="3083"/>
                  <a:pt x="140197" y="12346"/>
                  <a:pt x="154004" y="19250"/>
                </a:cubicBezTo>
                <a:cubicBezTo>
                  <a:pt x="164351" y="24423"/>
                  <a:pt x="173255" y="32084"/>
                  <a:pt x="182880" y="38501"/>
                </a:cubicBezTo>
                <a:lnTo>
                  <a:pt x="221381" y="96253"/>
                </a:lnTo>
                <a:cubicBezTo>
                  <a:pt x="227798" y="105878"/>
                  <a:pt x="229657" y="121470"/>
                  <a:pt x="240631" y="125128"/>
                </a:cubicBezTo>
                <a:lnTo>
                  <a:pt x="269507" y="134754"/>
                </a:lnTo>
                <a:cubicBezTo>
                  <a:pt x="274637" y="133471"/>
                  <a:pt x="328601" y="121025"/>
                  <a:pt x="336884" y="115503"/>
                </a:cubicBezTo>
                <a:cubicBezTo>
                  <a:pt x="348210" y="107952"/>
                  <a:pt x="356135" y="96252"/>
                  <a:pt x="365760" y="86627"/>
                </a:cubicBezTo>
                <a:cubicBezTo>
                  <a:pt x="372101" y="67604"/>
                  <a:pt x="377673" y="42447"/>
                  <a:pt x="394636" y="28876"/>
                </a:cubicBezTo>
                <a:cubicBezTo>
                  <a:pt x="402558" y="22538"/>
                  <a:pt x="413886" y="22459"/>
                  <a:pt x="423511" y="19250"/>
                </a:cubicBezTo>
                <a:cubicBezTo>
                  <a:pt x="439553" y="22459"/>
                  <a:pt x="455854" y="24571"/>
                  <a:pt x="471638" y="28876"/>
                </a:cubicBezTo>
                <a:cubicBezTo>
                  <a:pt x="491215" y="34215"/>
                  <a:pt x="529389" y="48126"/>
                  <a:pt x="529389" y="48126"/>
                </a:cubicBezTo>
                <a:cubicBezTo>
                  <a:pt x="535270" y="65770"/>
                  <a:pt x="547092" y="118115"/>
                  <a:pt x="567890" y="134754"/>
                </a:cubicBezTo>
                <a:cubicBezTo>
                  <a:pt x="575813" y="141092"/>
                  <a:pt x="587141" y="141171"/>
                  <a:pt x="596766" y="144379"/>
                </a:cubicBezTo>
                <a:cubicBezTo>
                  <a:pt x="612808" y="141171"/>
                  <a:pt x="630688" y="142871"/>
                  <a:pt x="644892" y="134754"/>
                </a:cubicBezTo>
                <a:cubicBezTo>
                  <a:pt x="654936" y="129015"/>
                  <a:pt x="655963" y="114058"/>
                  <a:pt x="664143" y="105878"/>
                </a:cubicBezTo>
                <a:cubicBezTo>
                  <a:pt x="672323" y="97698"/>
                  <a:pt x="683394" y="93044"/>
                  <a:pt x="693019" y="86627"/>
                </a:cubicBezTo>
                <a:cubicBezTo>
                  <a:pt x="699436" y="77002"/>
                  <a:pt x="702460" y="63883"/>
                  <a:pt x="712269" y="57752"/>
                </a:cubicBezTo>
                <a:cubicBezTo>
                  <a:pt x="729477" y="46997"/>
                  <a:pt x="770021" y="38501"/>
                  <a:pt x="770021" y="38501"/>
                </a:cubicBezTo>
                <a:cubicBezTo>
                  <a:pt x="782855" y="41709"/>
                  <a:pt x="797515" y="40788"/>
                  <a:pt x="808522" y="48126"/>
                </a:cubicBezTo>
                <a:cubicBezTo>
                  <a:pt x="818147" y="54543"/>
                  <a:pt x="823074" y="66431"/>
                  <a:pt x="827772" y="77002"/>
                </a:cubicBezTo>
                <a:cubicBezTo>
                  <a:pt x="836698" y="97086"/>
                  <a:pt x="843738" y="145600"/>
                  <a:pt x="866274" y="163629"/>
                </a:cubicBezTo>
                <a:cubicBezTo>
                  <a:pt x="874196" y="169967"/>
                  <a:pt x="885524" y="170046"/>
                  <a:pt x="895149" y="173255"/>
                </a:cubicBezTo>
                <a:cubicBezTo>
                  <a:pt x="914400" y="170046"/>
                  <a:pt x="936913" y="174821"/>
                  <a:pt x="952901" y="163629"/>
                </a:cubicBezTo>
                <a:cubicBezTo>
                  <a:pt x="971855" y="150361"/>
                  <a:pt x="991402" y="105878"/>
                  <a:pt x="991402" y="105878"/>
                </a:cubicBezTo>
                <a:cubicBezTo>
                  <a:pt x="1006100" y="61783"/>
                  <a:pt x="990881" y="77002"/>
                  <a:pt x="1049154" y="77002"/>
                </a:cubicBezTo>
              </a:path>
            </a:pathLst>
          </a:custGeom>
          <a:noFill/>
          <a:ln>
            <a:solidFill>
              <a:srgbClr val="FF0000"/>
            </a:solidFill>
            <a:head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EE2286-4A7B-08EA-6B42-21BD0A82F541}"/>
              </a:ext>
            </a:extLst>
          </p:cNvPr>
          <p:cNvCxnSpPr>
            <a:cxnSpLocks/>
          </p:cNvCxnSpPr>
          <p:nvPr/>
        </p:nvCxnSpPr>
        <p:spPr>
          <a:xfrm>
            <a:off x="2261416" y="4279948"/>
            <a:ext cx="1621100" cy="139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F2AA4E31-15F5-4204-94E7-59E8412035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2415" y="964750"/>
            <a:ext cx="1499455" cy="40229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073D57F-3FB2-FCC0-9BF4-07F1CBBFF5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58794" y="5645567"/>
            <a:ext cx="1499456" cy="34008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6C87464-E4F3-8CA8-317A-86FF44FEC8F5}"/>
              </a:ext>
            </a:extLst>
          </p:cNvPr>
          <p:cNvSpPr txBox="1"/>
          <p:nvPr/>
        </p:nvSpPr>
        <p:spPr>
          <a:xfrm>
            <a:off x="5557424" y="874979"/>
            <a:ext cx="43772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Longitudinal tomography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E951E4BC-0CC4-C423-C80B-F9A7EAF2FCE1}"/>
              </a:ext>
            </a:extLst>
          </p:cNvPr>
          <p:cNvSpPr/>
          <p:nvPr/>
        </p:nvSpPr>
        <p:spPr>
          <a:xfrm>
            <a:off x="2758828" y="2476380"/>
            <a:ext cx="150312" cy="20005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66A1C69-9FEC-8EBA-07AC-EE9D506F7C12}"/>
              </a:ext>
            </a:extLst>
          </p:cNvPr>
          <p:cNvSpPr/>
          <p:nvPr/>
        </p:nvSpPr>
        <p:spPr>
          <a:xfrm>
            <a:off x="2152714" y="4167208"/>
            <a:ext cx="150312" cy="20005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1307AE3-69E9-58A8-C361-75AE5E2D75F5}"/>
              </a:ext>
            </a:extLst>
          </p:cNvPr>
          <p:cNvSpPr txBox="1"/>
          <p:nvPr/>
        </p:nvSpPr>
        <p:spPr>
          <a:xfrm>
            <a:off x="4639074" y="5815608"/>
            <a:ext cx="55699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B53D"/>
                </a:solidFill>
                <a:effectLst/>
                <a:latin typeface="Helvetica" pitchFamily="2" charset="0"/>
              </a:rPr>
              <a:t>Yang, Luo, Chen, Pang and XNW, PRL 130, 052301 (2023)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98B4431-6B83-E4D6-880D-60B331340073}"/>
              </a:ext>
            </a:extLst>
          </p:cNvPr>
          <p:cNvSpPr txBox="1"/>
          <p:nvPr/>
        </p:nvSpPr>
        <p:spPr>
          <a:xfrm>
            <a:off x="4639075" y="6107120"/>
            <a:ext cx="556995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B53D"/>
                </a:solidFill>
              </a:rPr>
              <a:t>Zhang, Owens, Wang and XNW, PRL 103, 032302 (2009)</a:t>
            </a:r>
          </a:p>
        </p:txBody>
      </p:sp>
    </p:spTree>
    <p:extLst>
      <p:ext uri="{BB962C8B-B14F-4D97-AF65-F5344CB8AC3E}">
        <p14:creationId xmlns:p14="http://schemas.microsoft.com/office/powerpoint/2010/main" val="31707147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A9957AE-7E75-8809-5478-26B7EBFB88B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755"/>
          <a:stretch/>
        </p:blipFill>
        <p:spPr>
          <a:xfrm>
            <a:off x="5001151" y="3626642"/>
            <a:ext cx="3425714" cy="25867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ABAB08F-2004-0737-806F-0E33F5E27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Diffusion wake in di-jets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F513B7-0A56-4E9F-0BC2-2970C2F523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 descr="A diagram of a jet and jet&#10;&#10;Description automatically generated">
            <a:extLst>
              <a:ext uri="{FF2B5EF4-FFF2-40B4-BE49-F238E27FC236}">
                <a16:creationId xmlns:a16="http://schemas.microsoft.com/office/drawing/2014/main" id="{E4BEA115-953F-2389-0AC5-D074498772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024" y="2461962"/>
            <a:ext cx="3425714" cy="375143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388A50E-BF34-45E1-4233-378E38CE68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15149" y="1045038"/>
            <a:ext cx="5018827" cy="258675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DBAEE10-2B14-E48D-D293-77F654024B28}"/>
              </a:ext>
            </a:extLst>
          </p:cNvPr>
          <p:cNvSpPr txBox="1"/>
          <p:nvPr/>
        </p:nvSpPr>
        <p:spPr>
          <a:xfrm>
            <a:off x="395111" y="1142679"/>
            <a:ext cx="6460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Jet-hadron correlation in di-jets with rapidity gap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71BDB6B-233C-9F8E-C8E3-FE082D5B1265}"/>
              </a:ext>
            </a:extLst>
          </p:cNvPr>
          <p:cNvGrpSpPr/>
          <p:nvPr/>
        </p:nvGrpSpPr>
        <p:grpSpPr>
          <a:xfrm>
            <a:off x="596252" y="1835974"/>
            <a:ext cx="11337724" cy="4370512"/>
            <a:chOff x="596252" y="1848042"/>
            <a:chExt cx="11337724" cy="437051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0AB53CC-EF04-7BA0-0109-3634C24B60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15149" y="3631796"/>
              <a:ext cx="5018827" cy="2586758"/>
            </a:xfrm>
            <a:prstGeom prst="rect">
              <a:avLst/>
            </a:prstGeom>
          </p:spPr>
        </p:pic>
        <p:pic>
          <p:nvPicPr>
            <p:cNvPr id="13" name="Picture 12" descr="A diagram of a graph&#10;&#10;Description automatically generated">
              <a:extLst>
                <a:ext uri="{FF2B5EF4-FFF2-40B4-BE49-F238E27FC236}">
                  <a16:creationId xmlns:a16="http://schemas.microsoft.com/office/drawing/2014/main" id="{EFF858D8-5957-8C9D-F68B-E4D62BC9630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713429" y="2461962"/>
              <a:ext cx="3172028" cy="375143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70AE23C-2AA9-6FD6-2005-2E7F003913B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16022" y="1848485"/>
              <a:ext cx="1820333" cy="364067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F5B5C81-75BE-B37C-0CA3-A28EAB1CE3F5}"/>
                </a:ext>
              </a:extLst>
            </p:cNvPr>
            <p:cNvSpPr txBox="1"/>
            <p:nvPr/>
          </p:nvSpPr>
          <p:spPr>
            <a:xfrm>
              <a:off x="596252" y="1848042"/>
              <a:ext cx="327012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Rapidity ordering convention: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40535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78ACA-8928-52D0-9E80-396D5F95D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Rapidity asymmetry as robust signal of diffusion wake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08BE1C-2431-D9B0-16E8-3F841CC30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5092B8C-5E8E-161E-29AC-99A1BD342C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6860" y="1224729"/>
            <a:ext cx="6030253" cy="46728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680460E-8E59-8DA7-66C9-53FD43D9FD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049" y="2509503"/>
            <a:ext cx="4237049" cy="5986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4FF97F7-32FF-3062-CCFC-7F4A22BD7497}"/>
              </a:ext>
            </a:extLst>
          </p:cNvPr>
          <p:cNvSpPr txBox="1"/>
          <p:nvPr/>
        </p:nvSpPr>
        <p:spPr>
          <a:xfrm>
            <a:off x="1200223" y="1370221"/>
            <a:ext cx="319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Medium modification of jet-hadron correlation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D91DC3-874E-4666-A750-19E35E739BA0}"/>
              </a:ext>
            </a:extLst>
          </p:cNvPr>
          <p:cNvSpPr txBox="1"/>
          <p:nvPr/>
        </p:nvSpPr>
        <p:spPr>
          <a:xfrm>
            <a:off x="1533613" y="3484643"/>
            <a:ext cx="2700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Rapidity Asymmetry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37E13A-B642-BE11-613E-1D2FC92C62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049" y="4391569"/>
            <a:ext cx="4575549" cy="37691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24FACA0-F42B-A67A-3E83-2EA0FB76D3A0}"/>
              </a:ext>
            </a:extLst>
          </p:cNvPr>
          <p:cNvSpPr txBox="1"/>
          <p:nvPr/>
        </p:nvSpPr>
        <p:spPr>
          <a:xfrm>
            <a:off x="5793899" y="6060342"/>
            <a:ext cx="38565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B53D"/>
                </a:solidFill>
              </a:rPr>
              <a:t>Zhong Yang and XNW, </a:t>
            </a:r>
            <a:r>
              <a:rPr lang="en-US" sz="2000" b="0" i="0" u="none" strike="noStrike" dirty="0">
                <a:solidFill>
                  <a:srgbClr val="FFC000"/>
                </a:solidFill>
                <a:effectLst/>
                <a:latin typeface="Arial" panose="020B0604020202020204" pitchFamily="34" charset="0"/>
              </a:rPr>
              <a:t>2501.03419</a:t>
            </a:r>
            <a:endParaRPr lang="en-US" sz="2000" dirty="0">
              <a:solidFill>
                <a:srgbClr val="FFB53D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9BCA65-6070-FAC2-E6C4-351DA6AC420E}"/>
              </a:ext>
            </a:extLst>
          </p:cNvPr>
          <p:cNvSpPr txBox="1"/>
          <p:nvPr/>
        </p:nvSpPr>
        <p:spPr>
          <a:xfrm>
            <a:off x="417869" y="5300018"/>
            <a:ext cx="4832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00"/>
                </a:solidFill>
              </a:rPr>
              <a:t>No background subtraction needed ! </a:t>
            </a:r>
          </a:p>
        </p:txBody>
      </p:sp>
    </p:spTree>
    <p:extLst>
      <p:ext uri="{BB962C8B-B14F-4D97-AF65-F5344CB8AC3E}">
        <p14:creationId xmlns:p14="http://schemas.microsoft.com/office/powerpoint/2010/main" val="3374289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Initial position &amp; azimuthal correlation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587" y="1210962"/>
            <a:ext cx="5175956" cy="475428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23941" y="5986996"/>
            <a:ext cx="607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  <a:latin typeface="Symbol" charset="2"/>
                <a:cs typeface="Symbol" charset="2"/>
              </a:rPr>
              <a:t>DF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5561" y="1684223"/>
            <a:ext cx="3313074" cy="333262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4EFFFE-8399-CB40-B83D-21B1579A0A2C}"/>
              </a:ext>
            </a:extLst>
          </p:cNvPr>
          <p:cNvSpPr txBox="1"/>
          <p:nvPr/>
        </p:nvSpPr>
        <p:spPr>
          <a:xfrm>
            <a:off x="7578776" y="1113810"/>
            <a:ext cx="27382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2400" dirty="0">
                <a:solidFill>
                  <a:schemeClr val="bg1"/>
                </a:solidFill>
              </a:rPr>
              <a:t>-hadron correlation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034CB7-8E41-5A40-81C3-7BCB2C1627E1}"/>
              </a:ext>
            </a:extLst>
          </p:cNvPr>
          <p:cNvSpPr txBox="1"/>
          <p:nvPr/>
        </p:nvSpPr>
        <p:spPr>
          <a:xfrm>
            <a:off x="7363713" y="5044941"/>
            <a:ext cx="232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W Chen &amp; XNW (2018)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DA1DF24-D202-384D-8241-A6E18DEA7907}"/>
              </a:ext>
            </a:extLst>
          </p:cNvPr>
          <p:cNvSpPr/>
          <p:nvPr/>
        </p:nvSpPr>
        <p:spPr>
          <a:xfrm>
            <a:off x="7392829" y="5403174"/>
            <a:ext cx="43708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Li, Liu, Ma, XNW and Zhu, Phys. Rev. Lett. 106, 012301 (2011)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BCF122-B30B-2646-BCB8-2E698836E91E}"/>
              </a:ext>
            </a:extLst>
          </p:cNvPr>
          <p:cNvSpPr txBox="1"/>
          <p:nvPr/>
        </p:nvSpPr>
        <p:spPr>
          <a:xfrm>
            <a:off x="7415115" y="5998027"/>
            <a:ext cx="4776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Tachibana, Shen &amp; Majumder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2001.08321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(2020)</a:t>
            </a:r>
          </a:p>
        </p:txBody>
      </p:sp>
    </p:spTree>
    <p:extLst>
      <p:ext uri="{BB962C8B-B14F-4D97-AF65-F5344CB8AC3E}">
        <p14:creationId xmlns:p14="http://schemas.microsoft.com/office/powerpoint/2010/main" val="360830783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693BD-A7F2-B843-8C56-91911D7961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8" y="200870"/>
            <a:ext cx="12091791" cy="1061935"/>
          </a:xfrm>
        </p:spPr>
        <p:txBody>
          <a:bodyPr>
            <a:normAutofit/>
          </a:bodyPr>
          <a:lstStyle/>
          <a:p>
            <a:r>
              <a:rPr lang="en-US" dirty="0"/>
              <a:t>Asymmetric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broadening in non-uniform medium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89166B-1EBC-124A-A59C-EDA13AEC8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DF7558-2EF0-DD4A-A5E0-0E6C01C776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5827" y="2001212"/>
            <a:ext cx="2608078" cy="3838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08DCBE-0B21-0C49-978C-DF21ACD166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976" y="5279373"/>
            <a:ext cx="5837841" cy="7529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B463FFA-64A4-1D4B-B424-67BCA4222281}"/>
              </a:ext>
            </a:extLst>
          </p:cNvPr>
          <p:cNvSpPr txBox="1"/>
          <p:nvPr/>
        </p:nvSpPr>
        <p:spPr>
          <a:xfrm>
            <a:off x="872296" y="3882637"/>
            <a:ext cx="14768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Momentum asymmetry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46A5936-DC66-4D40-AB20-250ADAC8AC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8116" y="5542983"/>
            <a:ext cx="957036" cy="338263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718F0B85-D10D-CD48-A803-01E3C5390894}"/>
              </a:ext>
            </a:extLst>
          </p:cNvPr>
          <p:cNvGrpSpPr/>
          <p:nvPr/>
        </p:nvGrpSpPr>
        <p:grpSpPr>
          <a:xfrm>
            <a:off x="7292464" y="2294193"/>
            <a:ext cx="4246469" cy="3150871"/>
            <a:chOff x="4985887" y="952902"/>
            <a:chExt cx="4098959" cy="2492943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4E97C95-3493-B647-9000-EBFB88F43EE2}"/>
                </a:ext>
              </a:extLst>
            </p:cNvPr>
            <p:cNvSpPr/>
            <p:nvPr/>
          </p:nvSpPr>
          <p:spPr>
            <a:xfrm>
              <a:off x="5823285" y="1319271"/>
              <a:ext cx="1584337" cy="212657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8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37E42F6C-E3E0-A043-BFA2-D7AC53769C20}"/>
                </a:ext>
              </a:extLst>
            </p:cNvPr>
            <p:cNvCxnSpPr/>
            <p:nvPr/>
          </p:nvCxnSpPr>
          <p:spPr>
            <a:xfrm flipV="1">
              <a:off x="6583680" y="1183907"/>
              <a:ext cx="0" cy="128016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C0F15EC-8FBA-884E-AC28-4CF93A9FDC62}"/>
                </a:ext>
              </a:extLst>
            </p:cNvPr>
            <p:cNvCxnSpPr>
              <a:cxnSpLocks/>
            </p:cNvCxnSpPr>
            <p:nvPr/>
          </p:nvCxnSpPr>
          <p:spPr>
            <a:xfrm>
              <a:off x="6572451" y="2452837"/>
              <a:ext cx="1243263" cy="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DF0D86A-6887-7242-9C4C-ABFA5A694772}"/>
                </a:ext>
              </a:extLst>
            </p:cNvPr>
            <p:cNvSpPr txBox="1"/>
            <p:nvPr/>
          </p:nvSpPr>
          <p:spPr>
            <a:xfrm>
              <a:off x="6583680" y="1010653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y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6B96CC53-5DF4-924F-AAFF-EB23C8569756}"/>
                </a:ext>
              </a:extLst>
            </p:cNvPr>
            <p:cNvSpPr txBox="1"/>
            <p:nvPr/>
          </p:nvSpPr>
          <p:spPr>
            <a:xfrm>
              <a:off x="7794859" y="2279584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x</a:t>
              </a:r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7823246-7B1E-4640-B285-776A648636DF}"/>
                </a:ext>
              </a:extLst>
            </p:cNvPr>
            <p:cNvSpPr/>
            <p:nvPr/>
          </p:nvSpPr>
          <p:spPr>
            <a:xfrm rot="21091727">
              <a:off x="6237170" y="1780674"/>
              <a:ext cx="1135781" cy="288758"/>
            </a:xfrm>
            <a:custGeom>
              <a:avLst/>
              <a:gdLst>
                <a:gd name="connsiteX0" fmla="*/ 0 w 991402"/>
                <a:gd name="connsiteY0" fmla="*/ 182935 h 192561"/>
                <a:gd name="connsiteX1" fmla="*/ 67377 w 991402"/>
                <a:gd name="connsiteY1" fmla="*/ 192561 h 192561"/>
                <a:gd name="connsiteX2" fmla="*/ 413886 w 991402"/>
                <a:gd name="connsiteY2" fmla="*/ 182935 h 192561"/>
                <a:gd name="connsiteX3" fmla="*/ 481263 w 991402"/>
                <a:gd name="connsiteY3" fmla="*/ 173310 h 192561"/>
                <a:gd name="connsiteX4" fmla="*/ 558265 w 991402"/>
                <a:gd name="connsiteY4" fmla="*/ 163685 h 192561"/>
                <a:gd name="connsiteX5" fmla="*/ 625642 w 991402"/>
                <a:gd name="connsiteY5" fmla="*/ 154060 h 192561"/>
                <a:gd name="connsiteX6" fmla="*/ 693019 w 991402"/>
                <a:gd name="connsiteY6" fmla="*/ 134809 h 192561"/>
                <a:gd name="connsiteX7" fmla="*/ 731520 w 991402"/>
                <a:gd name="connsiteY7" fmla="*/ 125184 h 192561"/>
                <a:gd name="connsiteX8" fmla="*/ 789271 w 991402"/>
                <a:gd name="connsiteY8" fmla="*/ 105933 h 192561"/>
                <a:gd name="connsiteX9" fmla="*/ 818147 w 991402"/>
                <a:gd name="connsiteY9" fmla="*/ 96308 h 192561"/>
                <a:gd name="connsiteX10" fmla="*/ 904775 w 991402"/>
                <a:gd name="connsiteY10" fmla="*/ 57807 h 192561"/>
                <a:gd name="connsiteX11" fmla="*/ 933650 w 991402"/>
                <a:gd name="connsiteY11" fmla="*/ 48182 h 192561"/>
                <a:gd name="connsiteX12" fmla="*/ 962526 w 991402"/>
                <a:gd name="connsiteY12" fmla="*/ 28931 h 192561"/>
                <a:gd name="connsiteX13" fmla="*/ 991402 w 991402"/>
                <a:gd name="connsiteY13" fmla="*/ 55 h 19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91402" h="192561">
                  <a:moveTo>
                    <a:pt x="0" y="182935"/>
                  </a:moveTo>
                  <a:cubicBezTo>
                    <a:pt x="22459" y="186144"/>
                    <a:pt x="44690" y="192561"/>
                    <a:pt x="67377" y="192561"/>
                  </a:cubicBezTo>
                  <a:cubicBezTo>
                    <a:pt x="182925" y="192561"/>
                    <a:pt x="298463" y="188304"/>
                    <a:pt x="413886" y="182935"/>
                  </a:cubicBezTo>
                  <a:cubicBezTo>
                    <a:pt x="436549" y="181881"/>
                    <a:pt x="458775" y="176308"/>
                    <a:pt x="481263" y="173310"/>
                  </a:cubicBezTo>
                  <a:lnTo>
                    <a:pt x="558265" y="163685"/>
                  </a:lnTo>
                  <a:cubicBezTo>
                    <a:pt x="580753" y="160687"/>
                    <a:pt x="603321" y="158118"/>
                    <a:pt x="625642" y="154060"/>
                  </a:cubicBezTo>
                  <a:cubicBezTo>
                    <a:pt x="667007" y="146539"/>
                    <a:pt x="656946" y="145115"/>
                    <a:pt x="693019" y="134809"/>
                  </a:cubicBezTo>
                  <a:cubicBezTo>
                    <a:pt x="705739" y="131175"/>
                    <a:pt x="718849" y="128985"/>
                    <a:pt x="731520" y="125184"/>
                  </a:cubicBezTo>
                  <a:cubicBezTo>
                    <a:pt x="750956" y="119353"/>
                    <a:pt x="770021" y="112350"/>
                    <a:pt x="789271" y="105933"/>
                  </a:cubicBezTo>
                  <a:lnTo>
                    <a:pt x="818147" y="96308"/>
                  </a:lnTo>
                  <a:cubicBezTo>
                    <a:pt x="863907" y="65801"/>
                    <a:pt x="836048" y="80716"/>
                    <a:pt x="904775" y="57807"/>
                  </a:cubicBezTo>
                  <a:lnTo>
                    <a:pt x="933650" y="48182"/>
                  </a:lnTo>
                  <a:cubicBezTo>
                    <a:pt x="943275" y="41765"/>
                    <a:pt x="954346" y="37111"/>
                    <a:pt x="962526" y="28931"/>
                  </a:cubicBezTo>
                  <a:cubicBezTo>
                    <a:pt x="994071" y="-2614"/>
                    <a:pt x="967293" y="55"/>
                    <a:pt x="991402" y="55"/>
                  </a:cubicBezTo>
                </a:path>
              </a:pathLst>
            </a:custGeom>
            <a:noFill/>
            <a:ln>
              <a:solidFill>
                <a:schemeClr val="bg1"/>
              </a:solidFill>
              <a:headEnd type="none" w="lg" len="lg"/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8B539AB-0FAF-7945-B2A1-401F2A1A00F7}"/>
                </a:ext>
              </a:extLst>
            </p:cNvPr>
            <p:cNvSpPr txBox="1"/>
            <p:nvPr/>
          </p:nvSpPr>
          <p:spPr>
            <a:xfrm>
              <a:off x="7392203" y="952902"/>
              <a:ext cx="169264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Deflection due</a:t>
              </a:r>
            </a:p>
            <a:p>
              <a:r>
                <a:rPr lang="en-US" dirty="0">
                  <a:solidFill>
                    <a:schemeClr val="bg1"/>
                  </a:solidFill>
                </a:rPr>
                <a:t>to transverse </a:t>
              </a:r>
            </a:p>
            <a:p>
              <a:r>
                <a:rPr lang="en-US" dirty="0">
                  <a:solidFill>
                    <a:schemeClr val="bg1"/>
                  </a:solidFill>
                </a:rPr>
                <a:t>gradient along y</a:t>
              </a:r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C1B2CAC7-F975-E94A-A916-13FE2A02A127}"/>
                </a:ext>
              </a:extLst>
            </p:cNvPr>
            <p:cNvSpPr/>
            <p:nvPr/>
          </p:nvSpPr>
          <p:spPr>
            <a:xfrm rot="21302170">
              <a:off x="5188017" y="2098308"/>
              <a:ext cx="1049154" cy="173255"/>
            </a:xfrm>
            <a:custGeom>
              <a:avLst/>
              <a:gdLst>
                <a:gd name="connsiteX0" fmla="*/ 0 w 1049154"/>
                <a:gd name="connsiteY0" fmla="*/ 105878 h 173255"/>
                <a:gd name="connsiteX1" fmla="*/ 38501 w 1049154"/>
                <a:gd name="connsiteY1" fmla="*/ 38501 h 173255"/>
                <a:gd name="connsiteX2" fmla="*/ 57751 w 1049154"/>
                <a:gd name="connsiteY2" fmla="*/ 9625 h 173255"/>
                <a:gd name="connsiteX3" fmla="*/ 86627 w 1049154"/>
                <a:gd name="connsiteY3" fmla="*/ 0 h 173255"/>
                <a:gd name="connsiteX4" fmla="*/ 154004 w 1049154"/>
                <a:gd name="connsiteY4" fmla="*/ 19250 h 173255"/>
                <a:gd name="connsiteX5" fmla="*/ 182880 w 1049154"/>
                <a:gd name="connsiteY5" fmla="*/ 38501 h 173255"/>
                <a:gd name="connsiteX6" fmla="*/ 221381 w 1049154"/>
                <a:gd name="connsiteY6" fmla="*/ 96253 h 173255"/>
                <a:gd name="connsiteX7" fmla="*/ 240631 w 1049154"/>
                <a:gd name="connsiteY7" fmla="*/ 125128 h 173255"/>
                <a:gd name="connsiteX8" fmla="*/ 269507 w 1049154"/>
                <a:gd name="connsiteY8" fmla="*/ 134754 h 173255"/>
                <a:gd name="connsiteX9" fmla="*/ 336884 w 1049154"/>
                <a:gd name="connsiteY9" fmla="*/ 115503 h 173255"/>
                <a:gd name="connsiteX10" fmla="*/ 365760 w 1049154"/>
                <a:gd name="connsiteY10" fmla="*/ 86627 h 173255"/>
                <a:gd name="connsiteX11" fmla="*/ 394636 w 1049154"/>
                <a:gd name="connsiteY11" fmla="*/ 28876 h 173255"/>
                <a:gd name="connsiteX12" fmla="*/ 423511 w 1049154"/>
                <a:gd name="connsiteY12" fmla="*/ 19250 h 173255"/>
                <a:gd name="connsiteX13" fmla="*/ 471638 w 1049154"/>
                <a:gd name="connsiteY13" fmla="*/ 28876 h 173255"/>
                <a:gd name="connsiteX14" fmla="*/ 529389 w 1049154"/>
                <a:gd name="connsiteY14" fmla="*/ 48126 h 173255"/>
                <a:gd name="connsiteX15" fmla="*/ 567890 w 1049154"/>
                <a:gd name="connsiteY15" fmla="*/ 134754 h 173255"/>
                <a:gd name="connsiteX16" fmla="*/ 596766 w 1049154"/>
                <a:gd name="connsiteY16" fmla="*/ 144379 h 173255"/>
                <a:gd name="connsiteX17" fmla="*/ 644892 w 1049154"/>
                <a:gd name="connsiteY17" fmla="*/ 134754 h 173255"/>
                <a:gd name="connsiteX18" fmla="*/ 664143 w 1049154"/>
                <a:gd name="connsiteY18" fmla="*/ 105878 h 173255"/>
                <a:gd name="connsiteX19" fmla="*/ 693019 w 1049154"/>
                <a:gd name="connsiteY19" fmla="*/ 86627 h 173255"/>
                <a:gd name="connsiteX20" fmla="*/ 712269 w 1049154"/>
                <a:gd name="connsiteY20" fmla="*/ 57752 h 173255"/>
                <a:gd name="connsiteX21" fmla="*/ 770021 w 1049154"/>
                <a:gd name="connsiteY21" fmla="*/ 38501 h 173255"/>
                <a:gd name="connsiteX22" fmla="*/ 808522 w 1049154"/>
                <a:gd name="connsiteY22" fmla="*/ 48126 h 173255"/>
                <a:gd name="connsiteX23" fmla="*/ 827772 w 1049154"/>
                <a:gd name="connsiteY23" fmla="*/ 77002 h 173255"/>
                <a:gd name="connsiteX24" fmla="*/ 866274 w 1049154"/>
                <a:gd name="connsiteY24" fmla="*/ 163629 h 173255"/>
                <a:gd name="connsiteX25" fmla="*/ 895149 w 1049154"/>
                <a:gd name="connsiteY25" fmla="*/ 173255 h 173255"/>
                <a:gd name="connsiteX26" fmla="*/ 952901 w 1049154"/>
                <a:gd name="connsiteY26" fmla="*/ 163629 h 173255"/>
                <a:gd name="connsiteX27" fmla="*/ 991402 w 1049154"/>
                <a:gd name="connsiteY27" fmla="*/ 105878 h 173255"/>
                <a:gd name="connsiteX28" fmla="*/ 1049154 w 1049154"/>
                <a:gd name="connsiteY28" fmla="*/ 77002 h 17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49154" h="173255">
                  <a:moveTo>
                    <a:pt x="0" y="105878"/>
                  </a:moveTo>
                  <a:cubicBezTo>
                    <a:pt x="12834" y="83419"/>
                    <a:pt x="25193" y="60682"/>
                    <a:pt x="38501" y="38501"/>
                  </a:cubicBezTo>
                  <a:cubicBezTo>
                    <a:pt x="44453" y="28581"/>
                    <a:pt x="48718" y="16852"/>
                    <a:pt x="57751" y="9625"/>
                  </a:cubicBezTo>
                  <a:cubicBezTo>
                    <a:pt x="65674" y="3287"/>
                    <a:pt x="77002" y="3208"/>
                    <a:pt x="86627" y="0"/>
                  </a:cubicBezTo>
                  <a:cubicBezTo>
                    <a:pt x="98961" y="3083"/>
                    <a:pt x="140197" y="12346"/>
                    <a:pt x="154004" y="19250"/>
                  </a:cubicBezTo>
                  <a:cubicBezTo>
                    <a:pt x="164351" y="24423"/>
                    <a:pt x="173255" y="32084"/>
                    <a:pt x="182880" y="38501"/>
                  </a:cubicBezTo>
                  <a:lnTo>
                    <a:pt x="221381" y="96253"/>
                  </a:lnTo>
                  <a:cubicBezTo>
                    <a:pt x="227798" y="105878"/>
                    <a:pt x="229657" y="121470"/>
                    <a:pt x="240631" y="125128"/>
                  </a:cubicBezTo>
                  <a:lnTo>
                    <a:pt x="269507" y="134754"/>
                  </a:lnTo>
                  <a:cubicBezTo>
                    <a:pt x="274637" y="133471"/>
                    <a:pt x="328601" y="121025"/>
                    <a:pt x="336884" y="115503"/>
                  </a:cubicBezTo>
                  <a:cubicBezTo>
                    <a:pt x="348210" y="107952"/>
                    <a:pt x="356135" y="96252"/>
                    <a:pt x="365760" y="86627"/>
                  </a:cubicBezTo>
                  <a:cubicBezTo>
                    <a:pt x="372101" y="67604"/>
                    <a:pt x="377673" y="42447"/>
                    <a:pt x="394636" y="28876"/>
                  </a:cubicBezTo>
                  <a:cubicBezTo>
                    <a:pt x="402558" y="22538"/>
                    <a:pt x="413886" y="22459"/>
                    <a:pt x="423511" y="19250"/>
                  </a:cubicBezTo>
                  <a:cubicBezTo>
                    <a:pt x="439553" y="22459"/>
                    <a:pt x="455854" y="24571"/>
                    <a:pt x="471638" y="28876"/>
                  </a:cubicBezTo>
                  <a:cubicBezTo>
                    <a:pt x="491215" y="34215"/>
                    <a:pt x="529389" y="48126"/>
                    <a:pt x="529389" y="48126"/>
                  </a:cubicBezTo>
                  <a:cubicBezTo>
                    <a:pt x="535270" y="65770"/>
                    <a:pt x="547092" y="118115"/>
                    <a:pt x="567890" y="134754"/>
                  </a:cubicBezTo>
                  <a:cubicBezTo>
                    <a:pt x="575813" y="141092"/>
                    <a:pt x="587141" y="141171"/>
                    <a:pt x="596766" y="144379"/>
                  </a:cubicBezTo>
                  <a:cubicBezTo>
                    <a:pt x="612808" y="141171"/>
                    <a:pt x="630688" y="142871"/>
                    <a:pt x="644892" y="134754"/>
                  </a:cubicBezTo>
                  <a:cubicBezTo>
                    <a:pt x="654936" y="129015"/>
                    <a:pt x="655963" y="114058"/>
                    <a:pt x="664143" y="105878"/>
                  </a:cubicBezTo>
                  <a:cubicBezTo>
                    <a:pt x="672323" y="97698"/>
                    <a:pt x="683394" y="93044"/>
                    <a:pt x="693019" y="86627"/>
                  </a:cubicBezTo>
                  <a:cubicBezTo>
                    <a:pt x="699436" y="77002"/>
                    <a:pt x="702460" y="63883"/>
                    <a:pt x="712269" y="57752"/>
                  </a:cubicBezTo>
                  <a:cubicBezTo>
                    <a:pt x="729477" y="46997"/>
                    <a:pt x="770021" y="38501"/>
                    <a:pt x="770021" y="38501"/>
                  </a:cubicBezTo>
                  <a:cubicBezTo>
                    <a:pt x="782855" y="41709"/>
                    <a:pt x="797515" y="40788"/>
                    <a:pt x="808522" y="48126"/>
                  </a:cubicBezTo>
                  <a:cubicBezTo>
                    <a:pt x="818147" y="54543"/>
                    <a:pt x="823074" y="66431"/>
                    <a:pt x="827772" y="77002"/>
                  </a:cubicBezTo>
                  <a:cubicBezTo>
                    <a:pt x="836698" y="97086"/>
                    <a:pt x="843738" y="145600"/>
                    <a:pt x="866274" y="163629"/>
                  </a:cubicBezTo>
                  <a:cubicBezTo>
                    <a:pt x="874196" y="169967"/>
                    <a:pt x="885524" y="170046"/>
                    <a:pt x="895149" y="173255"/>
                  </a:cubicBezTo>
                  <a:cubicBezTo>
                    <a:pt x="914400" y="170046"/>
                    <a:pt x="936913" y="174821"/>
                    <a:pt x="952901" y="163629"/>
                  </a:cubicBezTo>
                  <a:cubicBezTo>
                    <a:pt x="971855" y="150361"/>
                    <a:pt x="991402" y="105878"/>
                    <a:pt x="991402" y="105878"/>
                  </a:cubicBezTo>
                  <a:cubicBezTo>
                    <a:pt x="1006100" y="61783"/>
                    <a:pt x="990881" y="77002"/>
                    <a:pt x="1049154" y="77002"/>
                  </a:cubicBezTo>
                </a:path>
              </a:pathLst>
            </a:custGeom>
            <a:noFill/>
            <a:ln>
              <a:solidFill>
                <a:srgbClr val="FFFF00"/>
              </a:solidFill>
              <a:head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BA2E515-7A21-8A44-9815-EE610A8F999C}"/>
                </a:ext>
              </a:extLst>
            </p:cNvPr>
            <p:cNvSpPr txBox="1"/>
            <p:nvPr/>
          </p:nvSpPr>
          <p:spPr>
            <a:xfrm>
              <a:off x="4985887" y="1819175"/>
              <a:ext cx="2792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Symbol" pitchFamily="2" charset="2"/>
                </a:rPr>
                <a:t>g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6127D87-5E93-7847-A3CE-54E167DD9C4E}"/>
                </a:ext>
              </a:extLst>
            </p:cNvPr>
            <p:cNvSpPr txBox="1"/>
            <p:nvPr/>
          </p:nvSpPr>
          <p:spPr>
            <a:xfrm>
              <a:off x="7411452" y="1809550"/>
              <a:ext cx="4303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jet</a:t>
              </a:r>
            </a:p>
          </p:txBody>
        </p:sp>
        <p:sp>
          <p:nvSpPr>
            <p:cNvPr id="26" name="Explosion 1 25">
              <a:extLst>
                <a:ext uri="{FF2B5EF4-FFF2-40B4-BE49-F238E27FC236}">
                  <a16:creationId xmlns:a16="http://schemas.microsoft.com/office/drawing/2014/main" id="{C1A53995-8137-374F-A4E8-BCB5E90479C6}"/>
                </a:ext>
              </a:extLst>
            </p:cNvPr>
            <p:cNvSpPr/>
            <p:nvPr/>
          </p:nvSpPr>
          <p:spPr>
            <a:xfrm>
              <a:off x="6189043" y="2050180"/>
              <a:ext cx="125129" cy="134754"/>
            </a:xfrm>
            <a:prstGeom prst="irregularSeal1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B82D443-A09A-8A48-8654-64E888477AFF}"/>
                </a:ext>
              </a:extLst>
            </p:cNvPr>
            <p:cNvCxnSpPr/>
            <p:nvPr/>
          </p:nvCxnSpPr>
          <p:spPr>
            <a:xfrm>
              <a:off x="6331058" y="2154264"/>
              <a:ext cx="1549830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E75D2B7-5790-776A-7A2C-E99D33C4B155}"/>
              </a:ext>
            </a:extLst>
          </p:cNvPr>
          <p:cNvGrpSpPr/>
          <p:nvPr/>
        </p:nvGrpSpPr>
        <p:grpSpPr>
          <a:xfrm>
            <a:off x="2370344" y="2478490"/>
            <a:ext cx="3287234" cy="2624737"/>
            <a:chOff x="1730430" y="2744397"/>
            <a:chExt cx="2747030" cy="2267073"/>
          </a:xfrm>
        </p:grpSpPr>
        <p:pic>
          <p:nvPicPr>
            <p:cNvPr id="10" name="Picture 9" descr="Diagram&#10;&#10;Description automatically generated">
              <a:extLst>
                <a:ext uri="{FF2B5EF4-FFF2-40B4-BE49-F238E27FC236}">
                  <a16:creationId xmlns:a16="http://schemas.microsoft.com/office/drawing/2014/main" id="{0ADACEFF-AB1C-684E-A3AA-10D9C6CE448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11303" t="-397" r="10983" b="397"/>
            <a:stretch/>
          </p:blipFill>
          <p:spPr>
            <a:xfrm>
              <a:off x="1734260" y="2744397"/>
              <a:ext cx="2743200" cy="2267073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4D63356-A2CD-1C42-9637-D4E0AAFF53F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095626" y="4112597"/>
              <a:ext cx="284655" cy="170793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9DD80D5-971E-6E48-8206-094CAACCEA4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531410" y="3318966"/>
              <a:ext cx="504958" cy="245835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66A1854-93B9-43AF-B095-9CAFB761C6B6}"/>
                </a:ext>
              </a:extLst>
            </p:cNvPr>
            <p:cNvSpPr/>
            <p:nvPr/>
          </p:nvSpPr>
          <p:spPr>
            <a:xfrm>
              <a:off x="4107000" y="3369070"/>
              <a:ext cx="354184" cy="59125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000" dist="23000" dir="5400000" rotWithShape="0">
                <a:schemeClr val="bg1"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83171D0-3F8A-8E90-0C76-0E2AD4173787}"/>
                </a:ext>
              </a:extLst>
            </p:cNvPr>
            <p:cNvSpPr/>
            <p:nvPr/>
          </p:nvSpPr>
          <p:spPr>
            <a:xfrm>
              <a:off x="1730430" y="4027709"/>
              <a:ext cx="333667" cy="6878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40000" dist="23000" dir="5400000" rotWithShape="0">
                <a:schemeClr val="bg1">
                  <a:alpha val="35000"/>
                </a:scheme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22F1BF9E-9140-0856-AD46-C631FED58A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64544" y="1206983"/>
            <a:ext cx="5184313" cy="780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983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7D529-2C2F-B640-A038-F5A1110EFF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EEC in Vacuum: LO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D4A3B3-2FBD-AA8A-CCFA-A46DE048A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598450-83DD-4CE7-F0CF-854683432ECF}"/>
              </a:ext>
            </a:extLst>
          </p:cNvPr>
          <p:cNvSpPr txBox="1"/>
          <p:nvPr/>
        </p:nvSpPr>
        <p:spPr>
          <a:xfrm>
            <a:off x="502831" y="1091151"/>
            <a:ext cx="1766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LO emission: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5A933C3-F221-4D61-CC41-60EEAA7F7047}"/>
              </a:ext>
            </a:extLst>
          </p:cNvPr>
          <p:cNvGrpSpPr/>
          <p:nvPr/>
        </p:nvGrpSpPr>
        <p:grpSpPr>
          <a:xfrm>
            <a:off x="6545080" y="1323916"/>
            <a:ext cx="5344604" cy="3294673"/>
            <a:chOff x="5832693" y="2549558"/>
            <a:chExt cx="5344604" cy="329467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52FA37C-988A-EC11-5867-DA9B4F5B2B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32431" y="2549558"/>
              <a:ext cx="4544866" cy="2897563"/>
            </a:xfrm>
            <a:prstGeom prst="rect">
              <a:avLst/>
            </a:prstGeom>
            <a:solidFill>
              <a:schemeClr val="bg1"/>
            </a:solidFill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C6FB2B67-AD90-ADE0-3941-ABAEDF4F43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32693" y="3888120"/>
              <a:ext cx="704022" cy="62252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841A27F-2333-CDE7-DEF3-22E8CA3A84A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669670" y="5479106"/>
              <a:ext cx="251023" cy="365125"/>
            </a:xfrm>
            <a:prstGeom prst="rect">
              <a:avLst/>
            </a:prstGeom>
          </p:spPr>
        </p:pic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35E5564B-6949-A28B-D49F-371204BFBFA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8633" y="4043725"/>
            <a:ext cx="3149600" cy="5842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E3847F2-7FAF-A45E-6721-8BEDCB58F2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2831" y="3323162"/>
            <a:ext cx="6123499" cy="622525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1519DDFB-7CF6-360A-29C7-A6203E62FC6A}"/>
              </a:ext>
            </a:extLst>
          </p:cNvPr>
          <p:cNvGrpSpPr/>
          <p:nvPr/>
        </p:nvGrpSpPr>
        <p:grpSpPr>
          <a:xfrm>
            <a:off x="6594471" y="1616265"/>
            <a:ext cx="4435638" cy="3828531"/>
            <a:chOff x="5991288" y="2712377"/>
            <a:chExt cx="4435638" cy="3828531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74CFC9DB-375A-2401-BD21-FF26B4C74AC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935289" y="2712377"/>
              <a:ext cx="1101495" cy="1472802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4E2987B-CC16-AE7F-20F8-AD99545D0EE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36905" y="3162232"/>
              <a:ext cx="1482568" cy="2008986"/>
            </a:xfrm>
            <a:prstGeom prst="line">
              <a:avLst/>
            </a:prstGeom>
            <a:ln w="19050">
              <a:solidFill>
                <a:srgbClr val="0070C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5EB5FB3-3376-7ED6-4EB0-2467C125BCE7}"/>
                </a:ext>
              </a:extLst>
            </p:cNvPr>
            <p:cNvSpPr txBox="1"/>
            <p:nvPr/>
          </p:nvSpPr>
          <p:spPr>
            <a:xfrm>
              <a:off x="5991288" y="6140798"/>
              <a:ext cx="44356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 (2) Uncorrelated emission at small angle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FC603E92-DCF8-0E0E-6F7A-0FB286ABD7C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44596" y="4474279"/>
              <a:ext cx="233593" cy="1331117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DB29583-E97C-444F-AADF-790AFDB1AE2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28201" y="3976835"/>
              <a:ext cx="655149" cy="190971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50CA60CC-FB8F-3F7A-9A1F-21506FA548E8}"/>
              </a:ext>
            </a:extLst>
          </p:cNvPr>
          <p:cNvGrpSpPr/>
          <p:nvPr/>
        </p:nvGrpSpPr>
        <p:grpSpPr>
          <a:xfrm>
            <a:off x="2961478" y="1061936"/>
            <a:ext cx="2695326" cy="2127095"/>
            <a:chOff x="2602427" y="1254522"/>
            <a:chExt cx="2695326" cy="2127095"/>
          </a:xfrm>
        </p:grpSpPr>
        <p:pic>
          <p:nvPicPr>
            <p:cNvPr id="1026" name="Picture 2" descr="Use links below to save image.">
              <a:extLst>
                <a:ext uri="{FF2B5EF4-FFF2-40B4-BE49-F238E27FC236}">
                  <a16:creationId xmlns:a16="http://schemas.microsoft.com/office/drawing/2014/main" id="{21853DA6-1836-0D6E-2C60-E4CCED7441A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3848"/>
            <a:stretch/>
          </p:blipFill>
          <p:spPr bwMode="auto">
            <a:xfrm>
              <a:off x="2602427" y="1254522"/>
              <a:ext cx="2695326" cy="21270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F2C0D64-0B04-DE53-E7E0-8246EAE165ED}"/>
                </a:ext>
              </a:extLst>
            </p:cNvPr>
            <p:cNvSpPr/>
            <p:nvPr/>
          </p:nvSpPr>
          <p:spPr>
            <a:xfrm>
              <a:off x="4782903" y="1986629"/>
              <a:ext cx="514850" cy="125964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E1F37F2D-F02D-0268-CF2C-02E27A68B6E8}"/>
              </a:ext>
            </a:extLst>
          </p:cNvPr>
          <p:cNvSpPr txBox="1"/>
          <p:nvPr/>
        </p:nvSpPr>
        <p:spPr>
          <a:xfrm>
            <a:off x="504602" y="5051775"/>
            <a:ext cx="6121728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(1) same power-behavior for quark and gluon  at LO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76653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BF97B-7E14-B647-9FEA-0B6B3519E3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Transverse gradient tomography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FE156-DA16-FF46-B9D0-D88034B3E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A4F9E47F-BDE0-5F4B-B653-A98DE6B14A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290" y="1194818"/>
            <a:ext cx="3807146" cy="761428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00070AF8-B094-6243-9574-20703879DAF1}"/>
              </a:ext>
            </a:extLst>
          </p:cNvPr>
          <p:cNvSpPr txBox="1"/>
          <p:nvPr/>
        </p:nvSpPr>
        <p:spPr>
          <a:xfrm>
            <a:off x="2182932" y="1372715"/>
            <a:ext cx="1372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(</a:t>
            </a:r>
            <a:r>
              <a:rPr lang="en-US" dirty="0" err="1">
                <a:solidFill>
                  <a:schemeClr val="bg1"/>
                </a:solidFill>
              </a:rPr>
              <a:t>p</a:t>
            </a:r>
            <a:r>
              <a:rPr lang="en-US" baseline="-25000" dirty="0" err="1">
                <a:solidFill>
                  <a:schemeClr val="bg1"/>
                </a:solidFill>
              </a:rPr>
              <a:t>T</a:t>
            </a:r>
            <a:r>
              <a:rPr lang="en-US" dirty="0">
                <a:solidFill>
                  <a:schemeClr val="bg1"/>
                </a:solidFill>
              </a:rPr>
              <a:t>&gt;3 GeV/c)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77BFE27-FB47-ED43-BF38-6D11C6400A0A}"/>
              </a:ext>
            </a:extLst>
          </p:cNvPr>
          <p:cNvSpPr/>
          <p:nvPr/>
        </p:nvSpPr>
        <p:spPr>
          <a:xfrm>
            <a:off x="6380047" y="4973757"/>
            <a:ext cx="43408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He, Pang &amp; XNW, </a:t>
            </a:r>
            <a:r>
              <a:rPr lang="en-US" i="1" dirty="0">
                <a:solidFill>
                  <a:srgbClr val="FFC000"/>
                </a:solidFill>
              </a:rPr>
              <a:t>PRL </a:t>
            </a:r>
            <a:r>
              <a:rPr lang="en-US" dirty="0">
                <a:solidFill>
                  <a:srgbClr val="FFC000"/>
                </a:solidFill>
              </a:rPr>
              <a:t>125 (2020) 12, 122301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522793D-883C-D34C-BF23-3F221023EDE7}"/>
              </a:ext>
            </a:extLst>
          </p:cNvPr>
          <p:cNvSpPr txBox="1"/>
          <p:nvPr/>
        </p:nvSpPr>
        <p:spPr>
          <a:xfrm>
            <a:off x="2110289" y="5512908"/>
            <a:ext cx="8539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Jet energy loss  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 propagation length  </a:t>
            </a:r>
            <a:r>
              <a:rPr lang="en-US" dirty="0">
                <a:solidFill>
                  <a:srgbClr val="FFC000"/>
                </a:solidFill>
                <a:sym typeface="Wingdings" pitchFamily="2" charset="2"/>
              </a:rPr>
              <a:t>initial jet position in x</a:t>
            </a:r>
            <a:r>
              <a:rPr lang="en-US" dirty="0">
                <a:solidFill>
                  <a:schemeClr val="bg1"/>
                </a:solidFill>
                <a:sym typeface="Wingdings" pitchFamily="2" charset="2"/>
              </a:rPr>
              <a:t>: Longitudinal tomography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02332CF-12E2-F54D-BBB9-11FB32E1FA75}"/>
              </a:ext>
            </a:extLst>
          </p:cNvPr>
          <p:cNvGrpSpPr/>
          <p:nvPr/>
        </p:nvGrpSpPr>
        <p:grpSpPr>
          <a:xfrm>
            <a:off x="6880003" y="2012734"/>
            <a:ext cx="4009749" cy="2671363"/>
            <a:chOff x="4985887" y="774482"/>
            <a:chExt cx="4009749" cy="2671363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4305A67-D1F3-914E-9BCA-7976415BB433}"/>
                </a:ext>
              </a:extLst>
            </p:cNvPr>
            <p:cNvSpPr/>
            <p:nvPr/>
          </p:nvSpPr>
          <p:spPr>
            <a:xfrm>
              <a:off x="5823285" y="1319271"/>
              <a:ext cx="1584337" cy="2126574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80000">
                  <a:srgbClr val="FFFF00"/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2A9E19F0-33CF-6246-8674-72A9F825C78F}"/>
                </a:ext>
              </a:extLst>
            </p:cNvPr>
            <p:cNvCxnSpPr/>
            <p:nvPr/>
          </p:nvCxnSpPr>
          <p:spPr>
            <a:xfrm flipV="1">
              <a:off x="6583680" y="1183907"/>
              <a:ext cx="0" cy="128016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040255F9-5102-4443-941D-9C7227088390}"/>
                </a:ext>
              </a:extLst>
            </p:cNvPr>
            <p:cNvCxnSpPr>
              <a:cxnSpLocks/>
            </p:cNvCxnSpPr>
            <p:nvPr/>
          </p:nvCxnSpPr>
          <p:spPr>
            <a:xfrm>
              <a:off x="6572451" y="2452837"/>
              <a:ext cx="1243263" cy="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29E07DC-AE37-874F-9326-6784E8719D4E}"/>
                </a:ext>
              </a:extLst>
            </p:cNvPr>
            <p:cNvSpPr txBox="1"/>
            <p:nvPr/>
          </p:nvSpPr>
          <p:spPr>
            <a:xfrm>
              <a:off x="6583680" y="1010653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y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A870A781-2832-DA43-BBB1-E5030EC14EF2}"/>
                </a:ext>
              </a:extLst>
            </p:cNvPr>
            <p:cNvSpPr txBox="1"/>
            <p:nvPr/>
          </p:nvSpPr>
          <p:spPr>
            <a:xfrm>
              <a:off x="7794859" y="2279584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x</a:t>
              </a:r>
            </a:p>
          </p:txBody>
        </p:sp>
        <p:sp>
          <p:nvSpPr>
            <p:cNvPr id="49" name="Freeform 48">
              <a:extLst>
                <a:ext uri="{FF2B5EF4-FFF2-40B4-BE49-F238E27FC236}">
                  <a16:creationId xmlns:a16="http://schemas.microsoft.com/office/drawing/2014/main" id="{F7DF41E9-FCB9-2B44-9805-97036CD877D3}"/>
                </a:ext>
              </a:extLst>
            </p:cNvPr>
            <p:cNvSpPr/>
            <p:nvPr/>
          </p:nvSpPr>
          <p:spPr>
            <a:xfrm rot="21091727">
              <a:off x="6237170" y="1780674"/>
              <a:ext cx="1135781" cy="288758"/>
            </a:xfrm>
            <a:custGeom>
              <a:avLst/>
              <a:gdLst>
                <a:gd name="connsiteX0" fmla="*/ 0 w 991402"/>
                <a:gd name="connsiteY0" fmla="*/ 182935 h 192561"/>
                <a:gd name="connsiteX1" fmla="*/ 67377 w 991402"/>
                <a:gd name="connsiteY1" fmla="*/ 192561 h 192561"/>
                <a:gd name="connsiteX2" fmla="*/ 413886 w 991402"/>
                <a:gd name="connsiteY2" fmla="*/ 182935 h 192561"/>
                <a:gd name="connsiteX3" fmla="*/ 481263 w 991402"/>
                <a:gd name="connsiteY3" fmla="*/ 173310 h 192561"/>
                <a:gd name="connsiteX4" fmla="*/ 558265 w 991402"/>
                <a:gd name="connsiteY4" fmla="*/ 163685 h 192561"/>
                <a:gd name="connsiteX5" fmla="*/ 625642 w 991402"/>
                <a:gd name="connsiteY5" fmla="*/ 154060 h 192561"/>
                <a:gd name="connsiteX6" fmla="*/ 693019 w 991402"/>
                <a:gd name="connsiteY6" fmla="*/ 134809 h 192561"/>
                <a:gd name="connsiteX7" fmla="*/ 731520 w 991402"/>
                <a:gd name="connsiteY7" fmla="*/ 125184 h 192561"/>
                <a:gd name="connsiteX8" fmla="*/ 789271 w 991402"/>
                <a:gd name="connsiteY8" fmla="*/ 105933 h 192561"/>
                <a:gd name="connsiteX9" fmla="*/ 818147 w 991402"/>
                <a:gd name="connsiteY9" fmla="*/ 96308 h 192561"/>
                <a:gd name="connsiteX10" fmla="*/ 904775 w 991402"/>
                <a:gd name="connsiteY10" fmla="*/ 57807 h 192561"/>
                <a:gd name="connsiteX11" fmla="*/ 933650 w 991402"/>
                <a:gd name="connsiteY11" fmla="*/ 48182 h 192561"/>
                <a:gd name="connsiteX12" fmla="*/ 962526 w 991402"/>
                <a:gd name="connsiteY12" fmla="*/ 28931 h 192561"/>
                <a:gd name="connsiteX13" fmla="*/ 991402 w 991402"/>
                <a:gd name="connsiteY13" fmla="*/ 55 h 1925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91402" h="192561">
                  <a:moveTo>
                    <a:pt x="0" y="182935"/>
                  </a:moveTo>
                  <a:cubicBezTo>
                    <a:pt x="22459" y="186144"/>
                    <a:pt x="44690" y="192561"/>
                    <a:pt x="67377" y="192561"/>
                  </a:cubicBezTo>
                  <a:cubicBezTo>
                    <a:pt x="182925" y="192561"/>
                    <a:pt x="298463" y="188304"/>
                    <a:pt x="413886" y="182935"/>
                  </a:cubicBezTo>
                  <a:cubicBezTo>
                    <a:pt x="436549" y="181881"/>
                    <a:pt x="458775" y="176308"/>
                    <a:pt x="481263" y="173310"/>
                  </a:cubicBezTo>
                  <a:lnTo>
                    <a:pt x="558265" y="163685"/>
                  </a:lnTo>
                  <a:cubicBezTo>
                    <a:pt x="580753" y="160687"/>
                    <a:pt x="603321" y="158118"/>
                    <a:pt x="625642" y="154060"/>
                  </a:cubicBezTo>
                  <a:cubicBezTo>
                    <a:pt x="667007" y="146539"/>
                    <a:pt x="656946" y="145115"/>
                    <a:pt x="693019" y="134809"/>
                  </a:cubicBezTo>
                  <a:cubicBezTo>
                    <a:pt x="705739" y="131175"/>
                    <a:pt x="718849" y="128985"/>
                    <a:pt x="731520" y="125184"/>
                  </a:cubicBezTo>
                  <a:cubicBezTo>
                    <a:pt x="750956" y="119353"/>
                    <a:pt x="770021" y="112350"/>
                    <a:pt x="789271" y="105933"/>
                  </a:cubicBezTo>
                  <a:lnTo>
                    <a:pt x="818147" y="96308"/>
                  </a:lnTo>
                  <a:cubicBezTo>
                    <a:pt x="863907" y="65801"/>
                    <a:pt x="836048" y="80716"/>
                    <a:pt x="904775" y="57807"/>
                  </a:cubicBezTo>
                  <a:lnTo>
                    <a:pt x="933650" y="48182"/>
                  </a:lnTo>
                  <a:cubicBezTo>
                    <a:pt x="943275" y="41765"/>
                    <a:pt x="954346" y="37111"/>
                    <a:pt x="962526" y="28931"/>
                  </a:cubicBezTo>
                  <a:cubicBezTo>
                    <a:pt x="994071" y="-2614"/>
                    <a:pt x="967293" y="55"/>
                    <a:pt x="991402" y="55"/>
                  </a:cubicBezTo>
                </a:path>
              </a:pathLst>
            </a:custGeom>
            <a:noFill/>
            <a:ln>
              <a:solidFill>
                <a:schemeClr val="bg1"/>
              </a:solidFill>
              <a:headEnd type="none" w="lg" len="lg"/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C8FE3020-1E34-0C43-B23D-125BF61F4EE5}"/>
                </a:ext>
              </a:extLst>
            </p:cNvPr>
            <p:cNvSpPr txBox="1"/>
            <p:nvPr/>
          </p:nvSpPr>
          <p:spPr>
            <a:xfrm>
              <a:off x="7302993" y="774482"/>
              <a:ext cx="169264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drift due</a:t>
              </a:r>
            </a:p>
            <a:p>
              <a:r>
                <a:rPr lang="en-US" dirty="0">
                  <a:solidFill>
                    <a:schemeClr val="bg1"/>
                  </a:solidFill>
                </a:rPr>
                <a:t>to transverse </a:t>
              </a:r>
            </a:p>
            <a:p>
              <a:r>
                <a:rPr lang="en-US" dirty="0">
                  <a:solidFill>
                    <a:schemeClr val="bg1"/>
                  </a:solidFill>
                </a:rPr>
                <a:t>gradient along y</a:t>
              </a:r>
            </a:p>
          </p:txBody>
        </p:sp>
        <p:sp>
          <p:nvSpPr>
            <p:cNvPr id="53" name="Freeform 52">
              <a:extLst>
                <a:ext uri="{FF2B5EF4-FFF2-40B4-BE49-F238E27FC236}">
                  <a16:creationId xmlns:a16="http://schemas.microsoft.com/office/drawing/2014/main" id="{B688E2F1-031F-3B46-88AF-28CEB0891ACE}"/>
                </a:ext>
              </a:extLst>
            </p:cNvPr>
            <p:cNvSpPr/>
            <p:nvPr/>
          </p:nvSpPr>
          <p:spPr>
            <a:xfrm rot="21302170">
              <a:off x="5188017" y="2098308"/>
              <a:ext cx="1049154" cy="173255"/>
            </a:xfrm>
            <a:custGeom>
              <a:avLst/>
              <a:gdLst>
                <a:gd name="connsiteX0" fmla="*/ 0 w 1049154"/>
                <a:gd name="connsiteY0" fmla="*/ 105878 h 173255"/>
                <a:gd name="connsiteX1" fmla="*/ 38501 w 1049154"/>
                <a:gd name="connsiteY1" fmla="*/ 38501 h 173255"/>
                <a:gd name="connsiteX2" fmla="*/ 57751 w 1049154"/>
                <a:gd name="connsiteY2" fmla="*/ 9625 h 173255"/>
                <a:gd name="connsiteX3" fmla="*/ 86627 w 1049154"/>
                <a:gd name="connsiteY3" fmla="*/ 0 h 173255"/>
                <a:gd name="connsiteX4" fmla="*/ 154004 w 1049154"/>
                <a:gd name="connsiteY4" fmla="*/ 19250 h 173255"/>
                <a:gd name="connsiteX5" fmla="*/ 182880 w 1049154"/>
                <a:gd name="connsiteY5" fmla="*/ 38501 h 173255"/>
                <a:gd name="connsiteX6" fmla="*/ 221381 w 1049154"/>
                <a:gd name="connsiteY6" fmla="*/ 96253 h 173255"/>
                <a:gd name="connsiteX7" fmla="*/ 240631 w 1049154"/>
                <a:gd name="connsiteY7" fmla="*/ 125128 h 173255"/>
                <a:gd name="connsiteX8" fmla="*/ 269507 w 1049154"/>
                <a:gd name="connsiteY8" fmla="*/ 134754 h 173255"/>
                <a:gd name="connsiteX9" fmla="*/ 336884 w 1049154"/>
                <a:gd name="connsiteY9" fmla="*/ 115503 h 173255"/>
                <a:gd name="connsiteX10" fmla="*/ 365760 w 1049154"/>
                <a:gd name="connsiteY10" fmla="*/ 86627 h 173255"/>
                <a:gd name="connsiteX11" fmla="*/ 394636 w 1049154"/>
                <a:gd name="connsiteY11" fmla="*/ 28876 h 173255"/>
                <a:gd name="connsiteX12" fmla="*/ 423511 w 1049154"/>
                <a:gd name="connsiteY12" fmla="*/ 19250 h 173255"/>
                <a:gd name="connsiteX13" fmla="*/ 471638 w 1049154"/>
                <a:gd name="connsiteY13" fmla="*/ 28876 h 173255"/>
                <a:gd name="connsiteX14" fmla="*/ 529389 w 1049154"/>
                <a:gd name="connsiteY14" fmla="*/ 48126 h 173255"/>
                <a:gd name="connsiteX15" fmla="*/ 567890 w 1049154"/>
                <a:gd name="connsiteY15" fmla="*/ 134754 h 173255"/>
                <a:gd name="connsiteX16" fmla="*/ 596766 w 1049154"/>
                <a:gd name="connsiteY16" fmla="*/ 144379 h 173255"/>
                <a:gd name="connsiteX17" fmla="*/ 644892 w 1049154"/>
                <a:gd name="connsiteY17" fmla="*/ 134754 h 173255"/>
                <a:gd name="connsiteX18" fmla="*/ 664143 w 1049154"/>
                <a:gd name="connsiteY18" fmla="*/ 105878 h 173255"/>
                <a:gd name="connsiteX19" fmla="*/ 693019 w 1049154"/>
                <a:gd name="connsiteY19" fmla="*/ 86627 h 173255"/>
                <a:gd name="connsiteX20" fmla="*/ 712269 w 1049154"/>
                <a:gd name="connsiteY20" fmla="*/ 57752 h 173255"/>
                <a:gd name="connsiteX21" fmla="*/ 770021 w 1049154"/>
                <a:gd name="connsiteY21" fmla="*/ 38501 h 173255"/>
                <a:gd name="connsiteX22" fmla="*/ 808522 w 1049154"/>
                <a:gd name="connsiteY22" fmla="*/ 48126 h 173255"/>
                <a:gd name="connsiteX23" fmla="*/ 827772 w 1049154"/>
                <a:gd name="connsiteY23" fmla="*/ 77002 h 173255"/>
                <a:gd name="connsiteX24" fmla="*/ 866274 w 1049154"/>
                <a:gd name="connsiteY24" fmla="*/ 163629 h 173255"/>
                <a:gd name="connsiteX25" fmla="*/ 895149 w 1049154"/>
                <a:gd name="connsiteY25" fmla="*/ 173255 h 173255"/>
                <a:gd name="connsiteX26" fmla="*/ 952901 w 1049154"/>
                <a:gd name="connsiteY26" fmla="*/ 163629 h 173255"/>
                <a:gd name="connsiteX27" fmla="*/ 991402 w 1049154"/>
                <a:gd name="connsiteY27" fmla="*/ 105878 h 173255"/>
                <a:gd name="connsiteX28" fmla="*/ 1049154 w 1049154"/>
                <a:gd name="connsiteY28" fmla="*/ 77002 h 173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049154" h="173255">
                  <a:moveTo>
                    <a:pt x="0" y="105878"/>
                  </a:moveTo>
                  <a:cubicBezTo>
                    <a:pt x="12834" y="83419"/>
                    <a:pt x="25193" y="60682"/>
                    <a:pt x="38501" y="38501"/>
                  </a:cubicBezTo>
                  <a:cubicBezTo>
                    <a:pt x="44453" y="28581"/>
                    <a:pt x="48718" y="16852"/>
                    <a:pt x="57751" y="9625"/>
                  </a:cubicBezTo>
                  <a:cubicBezTo>
                    <a:pt x="65674" y="3287"/>
                    <a:pt x="77002" y="3208"/>
                    <a:pt x="86627" y="0"/>
                  </a:cubicBezTo>
                  <a:cubicBezTo>
                    <a:pt x="98961" y="3083"/>
                    <a:pt x="140197" y="12346"/>
                    <a:pt x="154004" y="19250"/>
                  </a:cubicBezTo>
                  <a:cubicBezTo>
                    <a:pt x="164351" y="24423"/>
                    <a:pt x="173255" y="32084"/>
                    <a:pt x="182880" y="38501"/>
                  </a:cubicBezTo>
                  <a:lnTo>
                    <a:pt x="221381" y="96253"/>
                  </a:lnTo>
                  <a:cubicBezTo>
                    <a:pt x="227798" y="105878"/>
                    <a:pt x="229657" y="121470"/>
                    <a:pt x="240631" y="125128"/>
                  </a:cubicBezTo>
                  <a:lnTo>
                    <a:pt x="269507" y="134754"/>
                  </a:lnTo>
                  <a:cubicBezTo>
                    <a:pt x="274637" y="133471"/>
                    <a:pt x="328601" y="121025"/>
                    <a:pt x="336884" y="115503"/>
                  </a:cubicBezTo>
                  <a:cubicBezTo>
                    <a:pt x="348210" y="107952"/>
                    <a:pt x="356135" y="96252"/>
                    <a:pt x="365760" y="86627"/>
                  </a:cubicBezTo>
                  <a:cubicBezTo>
                    <a:pt x="372101" y="67604"/>
                    <a:pt x="377673" y="42447"/>
                    <a:pt x="394636" y="28876"/>
                  </a:cubicBezTo>
                  <a:cubicBezTo>
                    <a:pt x="402558" y="22538"/>
                    <a:pt x="413886" y="22459"/>
                    <a:pt x="423511" y="19250"/>
                  </a:cubicBezTo>
                  <a:cubicBezTo>
                    <a:pt x="439553" y="22459"/>
                    <a:pt x="455854" y="24571"/>
                    <a:pt x="471638" y="28876"/>
                  </a:cubicBezTo>
                  <a:cubicBezTo>
                    <a:pt x="491215" y="34215"/>
                    <a:pt x="529389" y="48126"/>
                    <a:pt x="529389" y="48126"/>
                  </a:cubicBezTo>
                  <a:cubicBezTo>
                    <a:pt x="535270" y="65770"/>
                    <a:pt x="547092" y="118115"/>
                    <a:pt x="567890" y="134754"/>
                  </a:cubicBezTo>
                  <a:cubicBezTo>
                    <a:pt x="575813" y="141092"/>
                    <a:pt x="587141" y="141171"/>
                    <a:pt x="596766" y="144379"/>
                  </a:cubicBezTo>
                  <a:cubicBezTo>
                    <a:pt x="612808" y="141171"/>
                    <a:pt x="630688" y="142871"/>
                    <a:pt x="644892" y="134754"/>
                  </a:cubicBezTo>
                  <a:cubicBezTo>
                    <a:pt x="654936" y="129015"/>
                    <a:pt x="655963" y="114058"/>
                    <a:pt x="664143" y="105878"/>
                  </a:cubicBezTo>
                  <a:cubicBezTo>
                    <a:pt x="672323" y="97698"/>
                    <a:pt x="683394" y="93044"/>
                    <a:pt x="693019" y="86627"/>
                  </a:cubicBezTo>
                  <a:cubicBezTo>
                    <a:pt x="699436" y="77002"/>
                    <a:pt x="702460" y="63883"/>
                    <a:pt x="712269" y="57752"/>
                  </a:cubicBezTo>
                  <a:cubicBezTo>
                    <a:pt x="729477" y="46997"/>
                    <a:pt x="770021" y="38501"/>
                    <a:pt x="770021" y="38501"/>
                  </a:cubicBezTo>
                  <a:cubicBezTo>
                    <a:pt x="782855" y="41709"/>
                    <a:pt x="797515" y="40788"/>
                    <a:pt x="808522" y="48126"/>
                  </a:cubicBezTo>
                  <a:cubicBezTo>
                    <a:pt x="818147" y="54543"/>
                    <a:pt x="823074" y="66431"/>
                    <a:pt x="827772" y="77002"/>
                  </a:cubicBezTo>
                  <a:cubicBezTo>
                    <a:pt x="836698" y="97086"/>
                    <a:pt x="843738" y="145600"/>
                    <a:pt x="866274" y="163629"/>
                  </a:cubicBezTo>
                  <a:cubicBezTo>
                    <a:pt x="874196" y="169967"/>
                    <a:pt x="885524" y="170046"/>
                    <a:pt x="895149" y="173255"/>
                  </a:cubicBezTo>
                  <a:cubicBezTo>
                    <a:pt x="914400" y="170046"/>
                    <a:pt x="936913" y="174821"/>
                    <a:pt x="952901" y="163629"/>
                  </a:cubicBezTo>
                  <a:cubicBezTo>
                    <a:pt x="971855" y="150361"/>
                    <a:pt x="991402" y="105878"/>
                    <a:pt x="991402" y="105878"/>
                  </a:cubicBezTo>
                  <a:cubicBezTo>
                    <a:pt x="1006100" y="61783"/>
                    <a:pt x="990881" y="77002"/>
                    <a:pt x="1049154" y="77002"/>
                  </a:cubicBezTo>
                </a:path>
              </a:pathLst>
            </a:custGeom>
            <a:noFill/>
            <a:ln>
              <a:solidFill>
                <a:srgbClr val="FFFF00"/>
              </a:solidFill>
              <a:headEnd type="triangl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9BAE8A85-FEA9-384F-ADA7-B4897644BF5F}"/>
                </a:ext>
              </a:extLst>
            </p:cNvPr>
            <p:cNvSpPr txBox="1"/>
            <p:nvPr/>
          </p:nvSpPr>
          <p:spPr>
            <a:xfrm>
              <a:off x="4985887" y="1819175"/>
              <a:ext cx="2792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Symbol" pitchFamily="2" charset="2"/>
                </a:rPr>
                <a:t>g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CCF2F319-7E0C-7141-AC9C-88DCB1CFAEC9}"/>
                </a:ext>
              </a:extLst>
            </p:cNvPr>
            <p:cNvSpPr txBox="1"/>
            <p:nvPr/>
          </p:nvSpPr>
          <p:spPr>
            <a:xfrm>
              <a:off x="7411452" y="1809550"/>
              <a:ext cx="43031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jet</a:t>
              </a:r>
            </a:p>
          </p:txBody>
        </p:sp>
        <p:sp>
          <p:nvSpPr>
            <p:cNvPr id="56" name="Explosion 1 55">
              <a:extLst>
                <a:ext uri="{FF2B5EF4-FFF2-40B4-BE49-F238E27FC236}">
                  <a16:creationId xmlns:a16="http://schemas.microsoft.com/office/drawing/2014/main" id="{FEB2C32B-EDB5-8046-BDE6-8683C751BC58}"/>
                </a:ext>
              </a:extLst>
            </p:cNvPr>
            <p:cNvSpPr/>
            <p:nvPr/>
          </p:nvSpPr>
          <p:spPr>
            <a:xfrm>
              <a:off x="6189043" y="2050180"/>
              <a:ext cx="125129" cy="134754"/>
            </a:xfrm>
            <a:prstGeom prst="irregularSeal1">
              <a:avLst/>
            </a:prstGeom>
            <a:noFill/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CEFE09D-1AB1-6D40-9D28-FB449470E265}"/>
                </a:ext>
              </a:extLst>
            </p:cNvPr>
            <p:cNvCxnSpPr/>
            <p:nvPr/>
          </p:nvCxnSpPr>
          <p:spPr>
            <a:xfrm>
              <a:off x="6331058" y="2154264"/>
              <a:ext cx="1549830" cy="0"/>
            </a:xfrm>
            <a:prstGeom prst="line">
              <a:avLst/>
            </a:prstGeom>
            <a:ln w="12700">
              <a:solidFill>
                <a:schemeClr val="tx2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" name="Picture 7" descr="A graph of a staircase&#10;&#10;AI-generated content may be incorrect.">
            <a:extLst>
              <a:ext uri="{FF2B5EF4-FFF2-40B4-BE49-F238E27FC236}">
                <a16:creationId xmlns:a16="http://schemas.microsoft.com/office/drawing/2014/main" id="{8E5C14AD-C48C-3322-3369-6639F51C0E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000" y="1956246"/>
            <a:ext cx="3835400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5952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448D216F-E77B-21ED-E6F7-CF938D12FF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2137" y="1260450"/>
            <a:ext cx="6770098" cy="50114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0B30859-A0AC-3841-A111-4B2CF74F34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Deep learning assisted jet tomography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5FC33A-8349-DA41-BEF9-D60FB8D8E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64416" y="6492877"/>
            <a:ext cx="410369" cy="471924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98F55E-14BC-4841-BEA2-914416C5DB34}"/>
              </a:ext>
            </a:extLst>
          </p:cNvPr>
          <p:cNvSpPr txBox="1"/>
          <p:nvPr/>
        </p:nvSpPr>
        <p:spPr>
          <a:xfrm>
            <a:off x="349386" y="5193303"/>
            <a:ext cx="2858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>
                <a:solidFill>
                  <a:srgbClr val="FFC000"/>
                </a:solidFill>
                <a:latin typeface="-apple-system"/>
              </a:rPr>
              <a:t>Eur.Phys.J.C</a:t>
            </a:r>
            <a:r>
              <a:rPr lang="en-US" dirty="0">
                <a:solidFill>
                  <a:srgbClr val="FFC000"/>
                </a:solidFill>
                <a:latin typeface="-apple-system"/>
              </a:rPr>
              <a:t> 83 (2023) 7, 652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DE2E1B-5ECE-C549-A256-8BD8E61A8538}"/>
              </a:ext>
            </a:extLst>
          </p:cNvPr>
          <p:cNvCxnSpPr>
            <a:cxnSpLocks/>
          </p:cNvCxnSpPr>
          <p:nvPr/>
        </p:nvCxnSpPr>
        <p:spPr>
          <a:xfrm flipV="1">
            <a:off x="4784734" y="1376989"/>
            <a:ext cx="0" cy="4683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96B720D-6F18-904A-A79A-13BF5A29E8E2}"/>
              </a:ext>
            </a:extLst>
          </p:cNvPr>
          <p:cNvCxnSpPr>
            <a:cxnSpLocks/>
          </p:cNvCxnSpPr>
          <p:nvPr/>
        </p:nvCxnSpPr>
        <p:spPr>
          <a:xfrm flipV="1">
            <a:off x="6414569" y="1409966"/>
            <a:ext cx="0" cy="8326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6CCB7A2-1A38-7645-8EFF-E47A6FB4104E}"/>
              </a:ext>
            </a:extLst>
          </p:cNvPr>
          <p:cNvCxnSpPr>
            <a:cxnSpLocks/>
          </p:cNvCxnSpPr>
          <p:nvPr/>
        </p:nvCxnSpPr>
        <p:spPr>
          <a:xfrm flipV="1">
            <a:off x="7905105" y="1357926"/>
            <a:ext cx="0" cy="4683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D61A1D0-09E2-6F42-B843-6CF4FD7A8EB3}"/>
              </a:ext>
            </a:extLst>
          </p:cNvPr>
          <p:cNvCxnSpPr>
            <a:cxnSpLocks/>
          </p:cNvCxnSpPr>
          <p:nvPr/>
        </p:nvCxnSpPr>
        <p:spPr>
          <a:xfrm flipV="1">
            <a:off x="9530880" y="1311772"/>
            <a:ext cx="0" cy="78802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1980740-C9D1-E84E-B015-F152C9804634}"/>
              </a:ext>
            </a:extLst>
          </p:cNvPr>
          <p:cNvSpPr txBox="1"/>
          <p:nvPr/>
        </p:nvSpPr>
        <p:spPr>
          <a:xfrm>
            <a:off x="10634687" y="1503114"/>
            <a:ext cx="1329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DL network selection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3646108-93CB-1443-A833-5D094E3AB226}"/>
              </a:ext>
            </a:extLst>
          </p:cNvPr>
          <p:cNvSpPr txBox="1"/>
          <p:nvPr/>
        </p:nvSpPr>
        <p:spPr>
          <a:xfrm>
            <a:off x="10564416" y="3408934"/>
            <a:ext cx="1329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Actual distribution 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CA42B88-D1C8-6C44-9B0B-2569A10202D3}"/>
              </a:ext>
            </a:extLst>
          </p:cNvPr>
          <p:cNvSpPr txBox="1"/>
          <p:nvPr/>
        </p:nvSpPr>
        <p:spPr>
          <a:xfrm>
            <a:off x="10564416" y="5085582"/>
            <a:ext cx="1585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1600" dirty="0">
                <a:solidFill>
                  <a:schemeClr val="bg1"/>
                </a:solidFill>
              </a:rPr>
              <a:t>-soft hadron correlation</a:t>
            </a:r>
          </a:p>
        </p:txBody>
      </p:sp>
      <p:pic>
        <p:nvPicPr>
          <p:cNvPr id="10" name="Picture 9" descr="Diagram, schematic&#10;&#10;Description automatically generated">
            <a:extLst>
              <a:ext uri="{FF2B5EF4-FFF2-40B4-BE49-F238E27FC236}">
                <a16:creationId xmlns:a16="http://schemas.microsoft.com/office/drawing/2014/main" id="{A14A6A12-2F69-C1A0-5D87-F36316C76F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139" y="1770919"/>
            <a:ext cx="3143610" cy="331616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9FC5AC-C790-1D1C-4DAD-44D6E9BAA4FD}"/>
              </a:ext>
            </a:extLst>
          </p:cNvPr>
          <p:cNvSpPr txBox="1"/>
          <p:nvPr/>
        </p:nvSpPr>
        <p:spPr>
          <a:xfrm>
            <a:off x="219370" y="1298107"/>
            <a:ext cx="32091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FFFFFF"/>
                </a:solidFill>
              </a:rPr>
              <a:t>PCN (point cloud network)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40C9C7-F7FA-A01C-C149-F71822A5E21C}"/>
              </a:ext>
            </a:extLst>
          </p:cNvPr>
          <p:cNvSpPr txBox="1"/>
          <p:nvPr/>
        </p:nvSpPr>
        <p:spPr>
          <a:xfrm>
            <a:off x="277611" y="5725350"/>
            <a:ext cx="30926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C000"/>
                </a:solidFill>
              </a:rPr>
              <a:t>Yang, He</a:t>
            </a:r>
            <a:r>
              <a:rPr lang="zh-CN" altLang="en-US" sz="1400" dirty="0">
                <a:solidFill>
                  <a:srgbClr val="FFC000"/>
                </a:solidFill>
              </a:rPr>
              <a:t>，</a:t>
            </a:r>
            <a:r>
              <a:rPr lang="en-US" altLang="zh-CN" sz="1400" dirty="0">
                <a:solidFill>
                  <a:srgbClr val="FFC000"/>
                </a:solidFill>
              </a:rPr>
              <a:t>Chen</a:t>
            </a:r>
            <a:r>
              <a:rPr lang="zh-CN" altLang="en-US" sz="1400" dirty="0">
                <a:solidFill>
                  <a:srgbClr val="FFC000"/>
                </a:solidFill>
              </a:rPr>
              <a:t>，</a:t>
            </a:r>
            <a:r>
              <a:rPr lang="en-US" altLang="zh-CN" sz="1400" dirty="0" err="1">
                <a:solidFill>
                  <a:srgbClr val="FFC000"/>
                </a:solidFill>
              </a:rPr>
              <a:t>Ke</a:t>
            </a:r>
            <a:r>
              <a:rPr lang="zh-CN" altLang="en-US" sz="1400" dirty="0">
                <a:solidFill>
                  <a:srgbClr val="FFC000"/>
                </a:solidFill>
              </a:rPr>
              <a:t>，</a:t>
            </a:r>
            <a:r>
              <a:rPr lang="en-US" altLang="zh-CN" sz="1400" dirty="0">
                <a:solidFill>
                  <a:srgbClr val="FFC000"/>
                </a:solidFill>
              </a:rPr>
              <a:t>Pang</a:t>
            </a:r>
            <a:r>
              <a:rPr lang="zh-CN" altLang="en-US" sz="1400" dirty="0">
                <a:solidFill>
                  <a:srgbClr val="FFC000"/>
                </a:solidFill>
              </a:rPr>
              <a:t> </a:t>
            </a:r>
            <a:r>
              <a:rPr lang="en-US" altLang="zh-CN" sz="1400" dirty="0">
                <a:solidFill>
                  <a:srgbClr val="FFC000"/>
                </a:solidFill>
              </a:rPr>
              <a:t>&amp;</a:t>
            </a:r>
            <a:r>
              <a:rPr lang="zh-CN" altLang="en-US" sz="1400" dirty="0">
                <a:solidFill>
                  <a:srgbClr val="FFC000"/>
                </a:solidFill>
              </a:rPr>
              <a:t> </a:t>
            </a:r>
            <a:r>
              <a:rPr lang="en-US" altLang="zh-CN" sz="1400" dirty="0">
                <a:solidFill>
                  <a:srgbClr val="FFC000"/>
                </a:solidFill>
              </a:rPr>
              <a:t>XNW</a:t>
            </a:r>
            <a:endParaRPr lang="en-US" sz="1400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653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45ED86-AA9D-EAC1-E0A4-D19F8E8EB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71621" y="-77679"/>
            <a:ext cx="12191999" cy="702647"/>
          </a:xfrm>
        </p:spPr>
        <p:txBody>
          <a:bodyPr>
            <a:normAutofit fontScale="90000"/>
          </a:bodyPr>
          <a:lstStyle/>
          <a:p>
            <a:r>
              <a:rPr lang="en-US" dirty="0"/>
              <a:t>Asymmetric jet shape: azimuthal dependent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2635C3-A874-DB74-20E8-660C17FF4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B300A6-77F8-6400-D5D9-9D73F7E8225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202" t="11281" r="10542" b="27419"/>
          <a:stretch/>
        </p:blipFill>
        <p:spPr>
          <a:xfrm>
            <a:off x="400237" y="1000406"/>
            <a:ext cx="3128722" cy="2374523"/>
          </a:xfrm>
          <a:prstGeom prst="rect">
            <a:avLst/>
          </a:prstGeom>
        </p:spPr>
      </p:pic>
      <p:sp>
        <p:nvSpPr>
          <p:cNvPr id="6" name="Triangle 5">
            <a:extLst>
              <a:ext uri="{FF2B5EF4-FFF2-40B4-BE49-F238E27FC236}">
                <a16:creationId xmlns:a16="http://schemas.microsoft.com/office/drawing/2014/main" id="{E511EFA0-E362-6407-36F6-4A17CBE8A8E7}"/>
              </a:ext>
            </a:extLst>
          </p:cNvPr>
          <p:cNvSpPr/>
          <p:nvPr/>
        </p:nvSpPr>
        <p:spPr>
          <a:xfrm rot="16200000">
            <a:off x="1774811" y="804895"/>
            <a:ext cx="1437146" cy="2211859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2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CEAA930-218A-20D4-B813-4DBF33BE4894}"/>
              </a:ext>
            </a:extLst>
          </p:cNvPr>
          <p:cNvSpPr/>
          <p:nvPr/>
        </p:nvSpPr>
        <p:spPr>
          <a:xfrm>
            <a:off x="3296575" y="1192250"/>
            <a:ext cx="821721" cy="1437147"/>
          </a:xfrm>
          <a:prstGeom prst="ellips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BA5F6E6-CF17-130B-5016-DEEEAA7B351A}"/>
              </a:ext>
            </a:extLst>
          </p:cNvPr>
          <p:cNvCxnSpPr>
            <a:endCxn id="7" idx="0"/>
          </p:cNvCxnSpPr>
          <p:nvPr/>
        </p:nvCxnSpPr>
        <p:spPr>
          <a:xfrm flipV="1">
            <a:off x="3707435" y="1192250"/>
            <a:ext cx="1" cy="7185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7A5C8FF-1BB9-36D8-0898-3FFBDCBC70B4}"/>
              </a:ext>
            </a:extLst>
          </p:cNvPr>
          <p:cNvCxnSpPr>
            <a:cxnSpLocks/>
          </p:cNvCxnSpPr>
          <p:nvPr/>
        </p:nvCxnSpPr>
        <p:spPr>
          <a:xfrm flipV="1">
            <a:off x="3707435" y="1677928"/>
            <a:ext cx="237379" cy="23289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4B990B7-EE75-C20F-8608-D7EA2298325A}"/>
              </a:ext>
            </a:extLst>
          </p:cNvPr>
          <p:cNvSpPr txBox="1"/>
          <p:nvPr/>
        </p:nvSpPr>
        <p:spPr>
          <a:xfrm>
            <a:off x="3777790" y="1393635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7F8479A-715B-3FBE-350A-1E35F857AFD6}"/>
              </a:ext>
            </a:extLst>
          </p:cNvPr>
          <p:cNvSpPr txBox="1"/>
          <p:nvPr/>
        </p:nvSpPr>
        <p:spPr>
          <a:xfrm>
            <a:off x="3658454" y="136687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Symbol" pitchFamily="2" charset="2"/>
              </a:rPr>
              <a:t>f</a:t>
            </a:r>
          </a:p>
        </p:txBody>
      </p:sp>
      <p:sp>
        <p:nvSpPr>
          <p:cNvPr id="15" name="Arc 14">
            <a:extLst>
              <a:ext uri="{FF2B5EF4-FFF2-40B4-BE49-F238E27FC236}">
                <a16:creationId xmlns:a16="http://schemas.microsoft.com/office/drawing/2014/main" id="{7856EB64-5CCC-12B1-64F2-AB3EBF448423}"/>
              </a:ext>
            </a:extLst>
          </p:cNvPr>
          <p:cNvSpPr/>
          <p:nvPr/>
        </p:nvSpPr>
        <p:spPr>
          <a:xfrm>
            <a:off x="3601913" y="1697121"/>
            <a:ext cx="234778" cy="174621"/>
          </a:xfrm>
          <a:prstGeom prst="arc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303A437-9AA8-CD87-79AE-CB661C464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305" y="2988685"/>
            <a:ext cx="3543768" cy="3090574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D629C52-BFBC-3E58-A6C0-0F9F29DA6C3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1044"/>
          <a:stretch/>
        </p:blipFill>
        <p:spPr>
          <a:xfrm>
            <a:off x="4216260" y="1624935"/>
            <a:ext cx="3650170" cy="4433277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84A88502-4462-E442-60A0-6B2EDA32B55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0969"/>
          <a:stretch/>
        </p:blipFill>
        <p:spPr>
          <a:xfrm>
            <a:off x="7866430" y="1624936"/>
            <a:ext cx="3667019" cy="4433276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3" name="Picture 22" descr="A group of black letters and numbers&#10;&#10;Description automatically generated">
            <a:extLst>
              <a:ext uri="{FF2B5EF4-FFF2-40B4-BE49-F238E27FC236}">
                <a16:creationId xmlns:a16="http://schemas.microsoft.com/office/drawing/2014/main" id="{30DA3B9B-2C07-269C-1864-0045D0D758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45926" y="2582645"/>
            <a:ext cx="1550169" cy="513832"/>
          </a:xfrm>
          <a:prstGeom prst="rect">
            <a:avLst/>
          </a:prstGeom>
        </p:spPr>
      </p:pic>
      <p:pic>
        <p:nvPicPr>
          <p:cNvPr id="26" name="Picture 25" descr="A close up of black text&#10;&#10;Description automatically generated">
            <a:extLst>
              <a:ext uri="{FF2B5EF4-FFF2-40B4-BE49-F238E27FC236}">
                <a16:creationId xmlns:a16="http://schemas.microsoft.com/office/drawing/2014/main" id="{C18021AE-5FB1-F0E5-B750-55478D217A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951679" y="1771268"/>
            <a:ext cx="1517448" cy="60816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34C9DBF9-327F-8812-E80F-54D08A8568F8}"/>
              </a:ext>
            </a:extLst>
          </p:cNvPr>
          <p:cNvSpPr txBox="1"/>
          <p:nvPr/>
        </p:nvSpPr>
        <p:spPr>
          <a:xfrm>
            <a:off x="4586531" y="771300"/>
            <a:ext cx="64794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Energetic hadrons at the core of jet are deflected away from center</a:t>
            </a:r>
          </a:p>
          <a:p>
            <a:r>
              <a:rPr lang="en-US" dirty="0">
                <a:solidFill>
                  <a:srgbClr val="FFFF00"/>
                </a:solidFill>
              </a:rPr>
              <a:t>Soft hadrons from</a:t>
            </a:r>
            <a:r>
              <a:rPr lang="zh-CN" altLang="en-US" dirty="0">
                <a:solidFill>
                  <a:srgbClr val="FFFF00"/>
                </a:solidFill>
              </a:rPr>
              <a:t> </a:t>
            </a:r>
            <a:r>
              <a:rPr lang="en-US" altLang="zh-CN" dirty="0">
                <a:solidFill>
                  <a:srgbClr val="FFFF00"/>
                </a:solidFill>
              </a:rPr>
              <a:t>medium response </a:t>
            </a:r>
            <a:r>
              <a:rPr lang="en-US" dirty="0">
                <a:solidFill>
                  <a:srgbClr val="FFFF00"/>
                </a:solidFill>
              </a:rPr>
              <a:t>at large angle flow into center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685DA9-CF83-2179-EACD-E8EC61348349}"/>
              </a:ext>
            </a:extLst>
          </p:cNvPr>
          <p:cNvSpPr txBox="1"/>
          <p:nvPr/>
        </p:nvSpPr>
        <p:spPr>
          <a:xfrm>
            <a:off x="5106561" y="6131359"/>
            <a:ext cx="5603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FFB53D"/>
                </a:solidFill>
              </a:rPr>
              <a:t>Xiao, He, Pang, Zhang and XNW </a:t>
            </a:r>
            <a:r>
              <a:rPr lang="en-US" b="0" i="1" u="none" strike="noStrike" dirty="0">
                <a:solidFill>
                  <a:srgbClr val="FFB53D"/>
                </a:solidFill>
                <a:effectLst/>
                <a:latin typeface="-apple-system"/>
              </a:rPr>
              <a:t>PRC</a:t>
            </a:r>
            <a:r>
              <a:rPr lang="en-US" b="0" i="0" u="none" strike="noStrike" dirty="0">
                <a:solidFill>
                  <a:srgbClr val="FFB53D"/>
                </a:solidFill>
                <a:effectLst/>
                <a:latin typeface="-apple-system"/>
              </a:rPr>
              <a:t> 109 (2024) 5, 054906</a:t>
            </a:r>
          </a:p>
        </p:txBody>
      </p:sp>
    </p:spTree>
    <p:extLst>
      <p:ext uri="{BB962C8B-B14F-4D97-AF65-F5344CB8AC3E}">
        <p14:creationId xmlns:p14="http://schemas.microsoft.com/office/powerpoint/2010/main" val="108157771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2449E2-7B85-7886-1035-21AC59CA98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Asymmetric jet shape at finite rapidity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48A06E-B1F6-4385-0E78-F9DFF6A90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A67F460-85BE-02AF-75E7-542BAA0FF45A}"/>
              </a:ext>
            </a:extLst>
          </p:cNvPr>
          <p:cNvSpPr txBox="1"/>
          <p:nvPr/>
        </p:nvSpPr>
        <p:spPr>
          <a:xfrm>
            <a:off x="4865016" y="937510"/>
            <a:ext cx="5964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Jet and longitudinal-flow coupling </a:t>
            </a:r>
          </a:p>
        </p:txBody>
      </p:sp>
      <p:sp>
        <p:nvSpPr>
          <p:cNvPr id="8" name="Can 7">
            <a:extLst>
              <a:ext uri="{FF2B5EF4-FFF2-40B4-BE49-F238E27FC236}">
                <a16:creationId xmlns:a16="http://schemas.microsoft.com/office/drawing/2014/main" id="{DF808DE2-0E2B-1CB5-55DD-8EB80FE4AD6D}"/>
              </a:ext>
            </a:extLst>
          </p:cNvPr>
          <p:cNvSpPr/>
          <p:nvPr/>
        </p:nvSpPr>
        <p:spPr>
          <a:xfrm rot="5400000">
            <a:off x="1742622" y="2027347"/>
            <a:ext cx="1826515" cy="2803306"/>
          </a:xfrm>
          <a:prstGeom prst="can">
            <a:avLst/>
          </a:prstGeom>
          <a:gradFill flip="none" rotWithShape="1">
            <a:gsLst>
              <a:gs pos="0">
                <a:srgbClr val="FB7541"/>
              </a:gs>
              <a:gs pos="100000">
                <a:srgbClr val="FDD000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F238503-EEA9-BEBE-EDC5-D5F8C2720C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74743"/>
          <a:stretch/>
        </p:blipFill>
        <p:spPr>
          <a:xfrm>
            <a:off x="4483316" y="1607258"/>
            <a:ext cx="3404889" cy="203753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7933F90-BE88-6817-57E7-1C5E0F83A9E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71781"/>
          <a:stretch/>
        </p:blipFill>
        <p:spPr>
          <a:xfrm>
            <a:off x="4465713" y="3644795"/>
            <a:ext cx="3422492" cy="228828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0BA1BDC-9A16-03CA-4E56-96E1546171E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0559"/>
          <a:stretch/>
        </p:blipFill>
        <p:spPr>
          <a:xfrm>
            <a:off x="7917097" y="3586512"/>
            <a:ext cx="3404889" cy="234656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CBFFFE39-38B6-FEEA-854F-3F65368BAA0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74837"/>
          <a:stretch/>
        </p:blipFill>
        <p:spPr>
          <a:xfrm>
            <a:off x="7922072" y="1582482"/>
            <a:ext cx="3404889" cy="2005623"/>
          </a:xfrm>
          <a:prstGeom prst="rect">
            <a:avLst/>
          </a:prstGeom>
        </p:spPr>
      </p:pic>
      <p:pic>
        <p:nvPicPr>
          <p:cNvPr id="29" name="Picture 28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DCB7F909-9B54-16C0-0BCA-3E48CBAA7D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5473" y="3285438"/>
            <a:ext cx="2365635" cy="685029"/>
          </a:xfrm>
          <a:prstGeom prst="rect">
            <a:avLst/>
          </a:prstGeom>
        </p:spPr>
      </p:pic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72BBAFC-A503-0F37-2012-4D698C95B7F9}"/>
              </a:ext>
            </a:extLst>
          </p:cNvPr>
          <p:cNvCxnSpPr>
            <a:cxnSpLocks/>
          </p:cNvCxnSpPr>
          <p:nvPr/>
        </p:nvCxnSpPr>
        <p:spPr>
          <a:xfrm>
            <a:off x="9916753" y="6110603"/>
            <a:ext cx="1405233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252EC08-3F81-C461-03F8-37548C52E54A}"/>
              </a:ext>
            </a:extLst>
          </p:cNvPr>
          <p:cNvCxnSpPr>
            <a:cxnSpLocks/>
          </p:cNvCxnSpPr>
          <p:nvPr/>
        </p:nvCxnSpPr>
        <p:spPr>
          <a:xfrm flipH="1">
            <a:off x="4465713" y="6110603"/>
            <a:ext cx="172004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52683620-0E08-551E-FF3F-44E4A18245CD}"/>
              </a:ext>
            </a:extLst>
          </p:cNvPr>
          <p:cNvSpPr txBox="1"/>
          <p:nvPr/>
        </p:nvSpPr>
        <p:spPr>
          <a:xfrm>
            <a:off x="8634188" y="6151021"/>
            <a:ext cx="2722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Along the longitudinal flow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318DDDB2-E6AB-4593-A742-3E927C7AC764}"/>
              </a:ext>
            </a:extLst>
          </p:cNvPr>
          <p:cNvSpPr txBox="1"/>
          <p:nvPr/>
        </p:nvSpPr>
        <p:spPr>
          <a:xfrm>
            <a:off x="4396735" y="6138159"/>
            <a:ext cx="2871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Against the longitudinal flow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E8E0F48-01A2-981A-0A83-B2CD562397D5}"/>
              </a:ext>
            </a:extLst>
          </p:cNvPr>
          <p:cNvSpPr txBox="1"/>
          <p:nvPr/>
        </p:nvSpPr>
        <p:spPr>
          <a:xfrm>
            <a:off x="5673181" y="5169086"/>
            <a:ext cx="41229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1.0</a:t>
            </a:r>
            <a:endParaRPr lang="en-US" sz="14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2AF7078-0D0F-73D7-168C-E147983E2527}"/>
              </a:ext>
            </a:extLst>
          </p:cNvPr>
          <p:cNvSpPr txBox="1"/>
          <p:nvPr/>
        </p:nvSpPr>
        <p:spPr>
          <a:xfrm>
            <a:off x="9095673" y="5158809"/>
            <a:ext cx="41229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1.0</a:t>
            </a:r>
            <a:endParaRPr lang="en-US" sz="14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BC9CD9-4E90-8478-3412-78154273E374}"/>
              </a:ext>
            </a:extLst>
          </p:cNvPr>
          <p:cNvSpPr txBox="1"/>
          <p:nvPr/>
        </p:nvSpPr>
        <p:spPr>
          <a:xfrm>
            <a:off x="587509" y="5107531"/>
            <a:ext cx="3714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FFB53D"/>
                </a:solidFill>
              </a:rPr>
              <a:t>Xiao, Zhang and XNW to be published</a:t>
            </a:r>
            <a:endParaRPr lang="en-US" b="0" i="0" u="none" strike="noStrike" dirty="0">
              <a:solidFill>
                <a:srgbClr val="FFB53D"/>
              </a:solidFill>
              <a:effectLst/>
              <a:latin typeface="-apple-syste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A4FBE8B-B00C-A9FA-A26A-D1D3B630F8A7}"/>
              </a:ext>
            </a:extLst>
          </p:cNvPr>
          <p:cNvSpPr/>
          <p:nvPr/>
        </p:nvSpPr>
        <p:spPr>
          <a:xfrm>
            <a:off x="2332551" y="2536202"/>
            <a:ext cx="609600" cy="1785596"/>
          </a:xfrm>
          <a:prstGeom prst="ellipse">
            <a:avLst/>
          </a:prstGeom>
          <a:gradFill flip="none" rotWithShape="1">
            <a:gsLst>
              <a:gs pos="0">
                <a:srgbClr val="FB7541">
                  <a:alpha val="21772"/>
                </a:srgbClr>
              </a:gs>
              <a:gs pos="100000">
                <a:srgbClr val="FFD30F"/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rgbClr val="FB754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617F3CC-B3F3-6A85-8252-7CE04A2F11B8}"/>
              </a:ext>
            </a:extLst>
          </p:cNvPr>
          <p:cNvGrpSpPr/>
          <p:nvPr/>
        </p:nvGrpSpPr>
        <p:grpSpPr>
          <a:xfrm rot="12267159" flipV="1">
            <a:off x="559994" y="2043487"/>
            <a:ext cx="2235706" cy="1192044"/>
            <a:chOff x="7462577" y="2935399"/>
            <a:chExt cx="2734952" cy="1437148"/>
          </a:xfrm>
        </p:grpSpPr>
        <p:sp>
          <p:nvSpPr>
            <p:cNvPr id="10" name="Triangle 9">
              <a:extLst>
                <a:ext uri="{FF2B5EF4-FFF2-40B4-BE49-F238E27FC236}">
                  <a16:creationId xmlns:a16="http://schemas.microsoft.com/office/drawing/2014/main" id="{1DEC2386-5BFC-4968-EE8C-67910E20BC35}"/>
                </a:ext>
              </a:extLst>
            </p:cNvPr>
            <p:cNvSpPr/>
            <p:nvPr/>
          </p:nvSpPr>
          <p:spPr>
            <a:xfrm rot="16200000">
              <a:off x="7849934" y="2548044"/>
              <a:ext cx="1437146" cy="2211859"/>
            </a:xfrm>
            <a:prstGeom prst="triangl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2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76052B0-FB06-4055-66D0-A2E5F831D45A}"/>
                </a:ext>
              </a:extLst>
            </p:cNvPr>
            <p:cNvSpPr/>
            <p:nvPr/>
          </p:nvSpPr>
          <p:spPr>
            <a:xfrm>
              <a:off x="9371698" y="2935399"/>
              <a:ext cx="821721" cy="1437147"/>
            </a:xfrm>
            <a:prstGeom prst="ellipse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3363B25-EB2A-7F5E-41C7-56494EF8CD0F}"/>
                </a:ext>
              </a:extLst>
            </p:cNvPr>
            <p:cNvCxnSpPr>
              <a:endCxn id="11" idx="0"/>
            </p:cNvCxnSpPr>
            <p:nvPr/>
          </p:nvCxnSpPr>
          <p:spPr>
            <a:xfrm flipV="1">
              <a:off x="9782558" y="2935399"/>
              <a:ext cx="1" cy="71857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8D91D88-B87F-7031-7F70-4F2896753F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82558" y="3421077"/>
              <a:ext cx="237379" cy="232895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B7FFE1E-BA04-90B8-8F0F-7B55129F97B6}"/>
                </a:ext>
              </a:extLst>
            </p:cNvPr>
            <p:cNvSpPr txBox="1"/>
            <p:nvPr/>
          </p:nvSpPr>
          <p:spPr>
            <a:xfrm rot="2964679">
              <a:off x="9846519" y="3453283"/>
              <a:ext cx="243672" cy="4013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A31C26B-F2FE-F605-F338-487D9D063784}"/>
                </a:ext>
              </a:extLst>
            </p:cNvPr>
            <p:cNvSpPr txBox="1"/>
            <p:nvPr/>
          </p:nvSpPr>
          <p:spPr>
            <a:xfrm rot="2787978">
              <a:off x="9861075" y="3041346"/>
              <a:ext cx="312065" cy="3608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Symbol" pitchFamily="2" charset="2"/>
                </a:rPr>
                <a:t>f</a:t>
              </a:r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F209B9CB-AD80-B6BF-6E7D-DAB361738809}"/>
                </a:ext>
              </a:extLst>
            </p:cNvPr>
            <p:cNvSpPr/>
            <p:nvPr/>
          </p:nvSpPr>
          <p:spPr>
            <a:xfrm>
              <a:off x="9677036" y="3440270"/>
              <a:ext cx="234778" cy="174621"/>
            </a:xfrm>
            <a:prstGeom prst="arc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365C3DA-2018-90AB-5088-349CE916E177}"/>
              </a:ext>
            </a:extLst>
          </p:cNvPr>
          <p:cNvCxnSpPr/>
          <p:nvPr/>
        </p:nvCxnSpPr>
        <p:spPr>
          <a:xfrm flipH="1">
            <a:off x="886289" y="4719918"/>
            <a:ext cx="1830017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A9A4E39-D18B-D0FB-A2B5-979086F165AF}"/>
              </a:ext>
            </a:extLst>
          </p:cNvPr>
          <p:cNvSpPr txBox="1"/>
          <p:nvPr/>
        </p:nvSpPr>
        <p:spPr>
          <a:xfrm>
            <a:off x="721800" y="4163253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>
                <a:solidFill>
                  <a:schemeClr val="bg1"/>
                </a:solidFill>
                <a:latin typeface="Symbol" pitchFamily="2" charset="2"/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18112126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471A512-46DC-AC8A-33D3-74A705B6E2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217" b="12511"/>
          <a:stretch/>
        </p:blipFill>
        <p:spPr>
          <a:xfrm>
            <a:off x="0" y="2319392"/>
            <a:ext cx="4013286" cy="363075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5D7D5FD-4AA5-025D-B2CC-DCA174131B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Seeing Mach-cone through 3p Azimuthal  Correlation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4FE84D-D71B-B472-6436-83169B98A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34</a:t>
            </a:fld>
            <a:endParaRPr lang="en-US" dirty="0"/>
          </a:p>
        </p:txBody>
      </p:sp>
      <p:pic>
        <p:nvPicPr>
          <p:cNvPr id="7" name="Picture 6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8F8C3F14-009B-0DA3-793F-3664770D55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2041" y="1681321"/>
            <a:ext cx="4138901" cy="3472871"/>
          </a:xfrm>
          <a:prstGeom prst="rect">
            <a:avLst/>
          </a:prstGeom>
        </p:spPr>
      </p:pic>
      <p:pic>
        <p:nvPicPr>
          <p:cNvPr id="10" name="Picture 9" descr="A blue and red gradients&#10;&#10;Description automatically generated with medium confidence">
            <a:extLst>
              <a:ext uri="{FF2B5EF4-FFF2-40B4-BE49-F238E27FC236}">
                <a16:creationId xmlns:a16="http://schemas.microsoft.com/office/drawing/2014/main" id="{09941F3C-E9ED-4B3E-1FA0-B1188EE153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0141" y="1692564"/>
            <a:ext cx="4138901" cy="347287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AC72334-86DD-A8CD-7367-20CB4B08AA79}"/>
              </a:ext>
            </a:extLst>
          </p:cNvPr>
          <p:cNvSpPr txBox="1"/>
          <p:nvPr/>
        </p:nvSpPr>
        <p:spPr>
          <a:xfrm>
            <a:off x="3511076" y="1061936"/>
            <a:ext cx="41998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>
                <a:solidFill>
                  <a:schemeClr val="bg1"/>
                </a:solidFill>
              </a:rPr>
              <a:t>p+p</a:t>
            </a:r>
            <a:r>
              <a:rPr lang="en-US" sz="3200" dirty="0">
                <a:solidFill>
                  <a:schemeClr val="bg1"/>
                </a:solidFill>
              </a:rPr>
              <a:t> (</a:t>
            </a:r>
            <a:r>
              <a:rPr lang="en-US" sz="3200" dirty="0" err="1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3200" dirty="0" err="1">
                <a:solidFill>
                  <a:schemeClr val="bg1"/>
                </a:solidFill>
              </a:rPr>
              <a:t>+jet</a:t>
            </a:r>
            <a:r>
              <a:rPr lang="en-US" sz="3200" dirty="0">
                <a:solidFill>
                  <a:schemeClr val="bg1"/>
                </a:solidFill>
              </a:rPr>
              <a:t>) </a:t>
            </a:r>
            <a:r>
              <a:rPr lang="en-US" sz="3200" dirty="0" err="1">
                <a:solidFill>
                  <a:schemeClr val="bg1"/>
                </a:solidFill>
              </a:rPr>
              <a:t>p</a:t>
            </a:r>
            <a:r>
              <a:rPr lang="en-US" sz="3200" baseline="-25000" dirty="0" err="1">
                <a:solidFill>
                  <a:schemeClr val="bg1"/>
                </a:solidFill>
              </a:rPr>
              <a:t>T</a:t>
            </a:r>
            <a:r>
              <a:rPr lang="en-US" sz="3200" dirty="0">
                <a:solidFill>
                  <a:schemeClr val="bg1"/>
                </a:solidFill>
              </a:rPr>
              <a:t>&gt;40 GeV/c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DB4D30-E031-2B4C-889C-3232D2C617C3}"/>
              </a:ext>
            </a:extLst>
          </p:cNvPr>
          <p:cNvSpPr txBox="1"/>
          <p:nvPr/>
        </p:nvSpPr>
        <p:spPr>
          <a:xfrm>
            <a:off x="8134409" y="1177023"/>
            <a:ext cx="34706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0-10%Pb+Pb (</a:t>
            </a:r>
            <a:r>
              <a:rPr lang="en-US" sz="3200" dirty="0" err="1">
                <a:solidFill>
                  <a:schemeClr val="bg1"/>
                </a:solidFill>
                <a:latin typeface="Symbol" pitchFamily="2" charset="2"/>
              </a:rPr>
              <a:t>g</a:t>
            </a:r>
            <a:r>
              <a:rPr lang="en-US" sz="3200" dirty="0" err="1">
                <a:solidFill>
                  <a:schemeClr val="bg1"/>
                </a:solidFill>
              </a:rPr>
              <a:t>+jet</a:t>
            </a:r>
            <a:r>
              <a:rPr lang="en-US" sz="32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14" name="Triangle 13">
            <a:extLst>
              <a:ext uri="{FF2B5EF4-FFF2-40B4-BE49-F238E27FC236}">
                <a16:creationId xmlns:a16="http://schemas.microsoft.com/office/drawing/2014/main" id="{6E57F103-C5BB-A951-BE4F-D29EE6FADF5B}"/>
              </a:ext>
            </a:extLst>
          </p:cNvPr>
          <p:cNvSpPr/>
          <p:nvPr/>
        </p:nvSpPr>
        <p:spPr>
          <a:xfrm rot="12502972">
            <a:off x="873429" y="2204523"/>
            <a:ext cx="1655180" cy="2639973"/>
          </a:xfrm>
          <a:prstGeom prst="triangle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  <a:alpha val="34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CD72E53-1164-5CE3-40BB-4B5B10378CAA}"/>
              </a:ext>
            </a:extLst>
          </p:cNvPr>
          <p:cNvSpPr/>
          <p:nvPr/>
        </p:nvSpPr>
        <p:spPr>
          <a:xfrm rot="1703713">
            <a:off x="1482593" y="1882820"/>
            <a:ext cx="1701315" cy="96827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EE95241-AB4A-9AED-6B05-F47D27A42F22}"/>
              </a:ext>
            </a:extLst>
          </p:cNvPr>
          <p:cNvCxnSpPr>
            <a:cxnSpLocks/>
          </p:cNvCxnSpPr>
          <p:nvPr/>
        </p:nvCxnSpPr>
        <p:spPr>
          <a:xfrm>
            <a:off x="1721137" y="2067753"/>
            <a:ext cx="622759" cy="299202"/>
          </a:xfrm>
          <a:prstGeom prst="line">
            <a:avLst/>
          </a:prstGeom>
          <a:ln>
            <a:solidFill>
              <a:srgbClr val="FFFF0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A67CA6A-8397-9D17-CDF3-DC81518F5461}"/>
              </a:ext>
            </a:extLst>
          </p:cNvPr>
          <p:cNvCxnSpPr>
            <a:cxnSpLocks/>
          </p:cNvCxnSpPr>
          <p:nvPr/>
        </p:nvCxnSpPr>
        <p:spPr>
          <a:xfrm>
            <a:off x="2333251" y="1969793"/>
            <a:ext cx="0" cy="382707"/>
          </a:xfrm>
          <a:prstGeom prst="line">
            <a:avLst/>
          </a:prstGeom>
          <a:ln>
            <a:solidFill>
              <a:srgbClr val="FFFF00"/>
            </a:solidFill>
            <a:head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BFA35E13-388C-A44F-E97C-4E45C42F8E36}"/>
              </a:ext>
            </a:extLst>
          </p:cNvPr>
          <p:cNvSpPr txBox="1"/>
          <p:nvPr/>
        </p:nvSpPr>
        <p:spPr>
          <a:xfrm>
            <a:off x="1934184" y="1707364"/>
            <a:ext cx="504669" cy="463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Symbol" pitchFamily="2" charset="2"/>
              </a:rPr>
              <a:t>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B9E9CFB-538A-C77C-8C06-4543312C5863}"/>
              </a:ext>
            </a:extLst>
          </p:cNvPr>
          <p:cNvSpPr txBox="1"/>
          <p:nvPr/>
        </p:nvSpPr>
        <p:spPr>
          <a:xfrm rot="14587236">
            <a:off x="2064020" y="1962741"/>
            <a:ext cx="277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B84ABA-949F-1FAA-7663-01B660540C8E}"/>
              </a:ext>
            </a:extLst>
          </p:cNvPr>
          <p:cNvSpPr txBox="1"/>
          <p:nvPr/>
        </p:nvSpPr>
        <p:spPr>
          <a:xfrm>
            <a:off x="1722427" y="2014152"/>
            <a:ext cx="2920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87557A3-1D28-EB3A-6D11-EDC0CA0D87D2}"/>
              </a:ext>
            </a:extLst>
          </p:cNvPr>
          <p:cNvSpPr txBox="1"/>
          <p:nvPr/>
        </p:nvSpPr>
        <p:spPr>
          <a:xfrm>
            <a:off x="1079292" y="5441430"/>
            <a:ext cx="15856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r=(r1+r2)/2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6C3C732-3B22-5BB2-3561-8E93C10DE103}"/>
              </a:ext>
            </a:extLst>
          </p:cNvPr>
          <p:cNvSpPr txBox="1"/>
          <p:nvPr/>
        </p:nvSpPr>
        <p:spPr>
          <a:xfrm>
            <a:off x="3416443" y="5258037"/>
            <a:ext cx="3822492" cy="1200329"/>
          </a:xfrm>
          <a:prstGeom prst="rect">
            <a:avLst/>
          </a:prstGeom>
          <a:solidFill>
            <a:srgbClr val="2117A8"/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Back-to-back correlation due to momentum conservation of </a:t>
            </a:r>
            <a:r>
              <a:rPr lang="en-US" sz="2400" dirty="0" err="1">
                <a:solidFill>
                  <a:schemeClr val="bg1"/>
                </a:solidFill>
              </a:rPr>
              <a:t>parton</a:t>
            </a:r>
            <a:r>
              <a:rPr lang="en-US" sz="2400" dirty="0">
                <a:solidFill>
                  <a:schemeClr val="bg1"/>
                </a:solidFill>
              </a:rPr>
              <a:t> splitting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C8A1134-9C40-DCC9-31E4-59648FA9302D}"/>
              </a:ext>
            </a:extLst>
          </p:cNvPr>
          <p:cNvSpPr txBox="1"/>
          <p:nvPr/>
        </p:nvSpPr>
        <p:spPr>
          <a:xfrm>
            <a:off x="7700141" y="5302930"/>
            <a:ext cx="39424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Azimuthal uniform correlation due to medium-response: Mach-cone – sound velocity?</a:t>
            </a:r>
          </a:p>
        </p:txBody>
      </p:sp>
    </p:spTree>
    <p:extLst>
      <p:ext uri="{BB962C8B-B14F-4D97-AF65-F5344CB8AC3E}">
        <p14:creationId xmlns:p14="http://schemas.microsoft.com/office/powerpoint/2010/main" val="13437675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96996-49AF-E241-BE61-20CD2B931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5B2D2-3271-0849-8D8C-DBDECCA98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0760" y="1122028"/>
            <a:ext cx="9746353" cy="461394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Medium modification of EEC in EIC by pt broadening</a:t>
            </a:r>
          </a:p>
          <a:p>
            <a:r>
              <a:rPr lang="en-US" dirty="0"/>
              <a:t>Medium-response dominates enhancement of EEC at large angles in heavy-ion collisions which is sensitive to interaction scale in medium</a:t>
            </a:r>
          </a:p>
          <a:p>
            <a:r>
              <a:rPr lang="en-US" dirty="0"/>
              <a:t>Use 2D jet tomography to reveal the angular structure of Mach-cone excitation</a:t>
            </a:r>
          </a:p>
          <a:p>
            <a:r>
              <a:rPr lang="en-US" dirty="0"/>
              <a:t>Rapidity asymmetry as a robust signal of diffusion wake</a:t>
            </a:r>
          </a:p>
          <a:p>
            <a:r>
              <a:rPr lang="en-US" dirty="0"/>
              <a:t>Future studies: ML improved 2D tomography and constraint on </a:t>
            </a:r>
            <a:r>
              <a:rPr lang="en-US" dirty="0" err="1"/>
              <a:t>EoS</a:t>
            </a:r>
            <a:r>
              <a:rPr lang="en-US" dirty="0"/>
              <a:t>, transport coefficients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39518-FA09-EC4E-8667-1492C61C5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368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C84D94-EEED-5B65-4228-89AF523CC8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6084AA-BE14-34E5-27EE-B257666D3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EEC in Vacuum: Evolution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159CC6-1812-817D-BCFE-DC4A9C0FD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26" name="Picture 2" descr="Use links below to save image.">
            <a:extLst>
              <a:ext uri="{FF2B5EF4-FFF2-40B4-BE49-F238E27FC236}">
                <a16:creationId xmlns:a16="http://schemas.microsoft.com/office/drawing/2014/main" id="{1789EB77-28C3-BDB0-1B90-18040977F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866" y="1204484"/>
            <a:ext cx="3034170" cy="158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B8D6CA9-2C9C-D9B4-4C7D-32FBC696A3AB}"/>
              </a:ext>
            </a:extLst>
          </p:cNvPr>
          <p:cNvSpPr txBox="1"/>
          <p:nvPr/>
        </p:nvSpPr>
        <p:spPr>
          <a:xfrm>
            <a:off x="7313598" y="1534826"/>
            <a:ext cx="474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….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0035AD1-548E-173C-60F5-7C3E17A5A336}"/>
              </a:ext>
            </a:extLst>
          </p:cNvPr>
          <p:cNvSpPr txBox="1"/>
          <p:nvPr/>
        </p:nvSpPr>
        <p:spPr>
          <a:xfrm>
            <a:off x="978943" y="1424310"/>
            <a:ext cx="2990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Leading Log evolution: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5DFE26A-9A35-32A1-5218-393404B3AFF7}"/>
              </a:ext>
            </a:extLst>
          </p:cNvPr>
          <p:cNvSpPr txBox="1"/>
          <p:nvPr/>
        </p:nvSpPr>
        <p:spPr>
          <a:xfrm>
            <a:off x="1411773" y="5185455"/>
            <a:ext cx="46842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Different EEC for quarks and gluons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5BB6462-5B3F-4D4D-03DB-62CEFFC763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3891" y="3399129"/>
            <a:ext cx="5378422" cy="80537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7F7F625-6C12-BD9C-70CC-16FB5659D5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1698" y="4588035"/>
            <a:ext cx="4684227" cy="8282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19749F4-9800-F7BB-9797-A9FC0562F1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2125" y="2224196"/>
            <a:ext cx="2072588" cy="57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188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851BE-582F-6365-147A-F3D1B1304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" y="1"/>
            <a:ext cx="12191999" cy="692177"/>
          </a:xfrm>
        </p:spPr>
        <p:txBody>
          <a:bodyPr>
            <a:normAutofit fontScale="90000"/>
          </a:bodyPr>
          <a:lstStyle/>
          <a:p>
            <a:r>
              <a:rPr lang="en-US" dirty="0"/>
              <a:t>Consequences of flavor dependence of EEC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A62CA2-95C4-57E0-3CB4-309D412C80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 descr="A graph of a graph with red and blue lines&#10;&#10;AI-generated content may be incorrect.">
            <a:extLst>
              <a:ext uri="{FF2B5EF4-FFF2-40B4-BE49-F238E27FC236}">
                <a16:creationId xmlns:a16="http://schemas.microsoft.com/office/drawing/2014/main" id="{0DB67C65-25A1-F2DD-C902-52FDF853B1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761" y="1776638"/>
            <a:ext cx="4519240" cy="3504902"/>
          </a:xfrm>
          <a:prstGeom prst="rect">
            <a:avLst/>
          </a:prstGeom>
        </p:spPr>
      </p:pic>
      <p:pic>
        <p:nvPicPr>
          <p:cNvPr id="8" name="Picture 7" descr="A graph of a shower&#10;&#10;AI-generated content may be incorrect.">
            <a:extLst>
              <a:ext uri="{FF2B5EF4-FFF2-40B4-BE49-F238E27FC236}">
                <a16:creationId xmlns:a16="http://schemas.microsoft.com/office/drawing/2014/main" id="{A96664F8-AE17-6EA2-4A3E-72C4BBEAE0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7079" y="703043"/>
            <a:ext cx="3656446" cy="28357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80E0759E-9E9C-044A-789C-23C1E835203F}"/>
              </a:ext>
            </a:extLst>
          </p:cNvPr>
          <p:cNvSpPr txBox="1"/>
          <p:nvPr/>
        </p:nvSpPr>
        <p:spPr>
          <a:xfrm>
            <a:off x="1129534" y="1197833"/>
            <a:ext cx="33604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  <a:latin typeface="Symbol" pitchFamily="2" charset="2"/>
              </a:rPr>
              <a:t>g</a:t>
            </a:r>
            <a:r>
              <a:rPr lang="en-US" sz="2000" dirty="0">
                <a:solidFill>
                  <a:srgbClr val="FFFF00"/>
                </a:solidFill>
              </a:rPr>
              <a:t>-jets vs.</a:t>
            </a:r>
            <a:r>
              <a:rPr lang="zh-CN" altLang="en-US" sz="2000" dirty="0">
                <a:solidFill>
                  <a:srgbClr val="FFFF00"/>
                </a:solidFill>
              </a:rPr>
              <a:t> </a:t>
            </a:r>
            <a:r>
              <a:rPr lang="en-US" altLang="zh-CN" sz="2000" dirty="0">
                <a:solidFill>
                  <a:srgbClr val="FFFF00"/>
                </a:solidFill>
              </a:rPr>
              <a:t>s</a:t>
            </a:r>
            <a:r>
              <a:rPr lang="en-US" sz="2000" dirty="0">
                <a:solidFill>
                  <a:srgbClr val="FFFF00"/>
                </a:solidFill>
              </a:rPr>
              <a:t>ingle inclusive</a:t>
            </a:r>
            <a:r>
              <a:rPr lang="zh-CN" altLang="en-US" sz="2000" dirty="0">
                <a:solidFill>
                  <a:srgbClr val="FFFF00"/>
                </a:solidFill>
              </a:rPr>
              <a:t> </a:t>
            </a:r>
            <a:r>
              <a:rPr lang="en-US" sz="2000" dirty="0">
                <a:solidFill>
                  <a:srgbClr val="FFFF00"/>
                </a:solidFill>
              </a:rPr>
              <a:t>jets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9C4943-029E-2F76-5A6D-F2DB8BE00E5C}"/>
              </a:ext>
            </a:extLst>
          </p:cNvPr>
          <p:cNvSpPr txBox="1"/>
          <p:nvPr/>
        </p:nvSpPr>
        <p:spPr>
          <a:xfrm>
            <a:off x="10450066" y="1132537"/>
            <a:ext cx="14237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-dependence</a:t>
            </a:r>
          </a:p>
          <a:p>
            <a:r>
              <a:rPr lang="en-US" dirty="0">
                <a:solidFill>
                  <a:srgbClr val="FFFF00"/>
                </a:solidFill>
              </a:rPr>
              <a:t>of EEC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90DD517-874E-9496-F1D7-15150F99EBAD}"/>
              </a:ext>
            </a:extLst>
          </p:cNvPr>
          <p:cNvSpPr txBox="1"/>
          <p:nvPr/>
        </p:nvSpPr>
        <p:spPr>
          <a:xfrm>
            <a:off x="9296400" y="2992266"/>
            <a:ext cx="29306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FFFF00"/>
                </a:solidFill>
              </a:rPr>
              <a:t>p</a:t>
            </a:r>
            <a:r>
              <a:rPr lang="en-US" sz="2000" baseline="-25000" dirty="0" err="1">
                <a:solidFill>
                  <a:srgbClr val="FFFF00"/>
                </a:solidFill>
              </a:rPr>
              <a:t>T</a:t>
            </a:r>
            <a:r>
              <a:rPr lang="en-US" sz="2000" dirty="0">
                <a:solidFill>
                  <a:srgbClr val="FFFF00"/>
                </a:solidFill>
              </a:rPr>
              <a:t> – dependence of single </a:t>
            </a:r>
          </a:p>
          <a:p>
            <a:r>
              <a:rPr lang="en-US" sz="2000" dirty="0">
                <a:solidFill>
                  <a:srgbClr val="FFFF00"/>
                </a:solidFill>
              </a:rPr>
              <a:t>inclusive jet EEC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32DEDB2-B062-55A1-37AD-DB3BBD94B5A0}"/>
              </a:ext>
            </a:extLst>
          </p:cNvPr>
          <p:cNvSpPr txBox="1"/>
          <p:nvPr/>
        </p:nvSpPr>
        <p:spPr>
          <a:xfrm>
            <a:off x="753171" y="5475501"/>
            <a:ext cx="42884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u="none" strike="noStrike" dirty="0">
                <a:solidFill>
                  <a:srgbClr val="FFC000"/>
                </a:solidFill>
                <a:effectLst/>
                <a:latin typeface="-apple-system"/>
              </a:rPr>
              <a:t>L. </a:t>
            </a:r>
            <a:r>
              <a:rPr lang="en-US" b="0" i="0" u="none" strike="noStrike" dirty="0" err="1">
                <a:solidFill>
                  <a:srgbClr val="FFC000"/>
                </a:solidFill>
                <a:effectLst/>
                <a:latin typeface="-apple-system"/>
              </a:rPr>
              <a:t>Apolinari</a:t>
            </a:r>
            <a:r>
              <a:rPr lang="en-US" dirty="0">
                <a:solidFill>
                  <a:srgbClr val="FFC000"/>
                </a:solidFill>
                <a:latin typeface="-apple-system"/>
              </a:rPr>
              <a:t>, Z. Yang, </a:t>
            </a:r>
            <a:r>
              <a:rPr lang="en-US" b="0" i="0" u="none" strike="noStrike" dirty="0">
                <a:solidFill>
                  <a:srgbClr val="FFC000"/>
                </a:solidFill>
                <a:effectLst/>
                <a:latin typeface="-apple-system"/>
              </a:rPr>
              <a:t>et al, </a:t>
            </a:r>
            <a:r>
              <a:rPr lang="en-US" b="0" i="0" u="none" strike="noStrike" dirty="0">
                <a:solidFill>
                  <a:srgbClr val="FFC000"/>
                </a:solidFill>
                <a:effectLst/>
                <a:latin typeface="-apple-system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2502.11406</a:t>
            </a:r>
            <a:r>
              <a:rPr lang="en-US" b="0" i="0" u="none" strike="noStrike" dirty="0">
                <a:solidFill>
                  <a:srgbClr val="FFC000"/>
                </a:solidFill>
                <a:effectLst/>
                <a:latin typeface="-apple-system"/>
              </a:rPr>
              <a:t> 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F33057-1F10-FB4E-56B5-89FBE4A106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6400" y="985407"/>
            <a:ext cx="1153666" cy="64633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4E42F2F-BB35-F6C3-6312-5087FA1FC75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b="44577"/>
          <a:stretch/>
        </p:blipFill>
        <p:spPr>
          <a:xfrm>
            <a:off x="6570422" y="3731979"/>
            <a:ext cx="4203006" cy="265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872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8D7E8-F9F6-CD72-182F-968E7C484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Resolving QGP scales with EEC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B629FF-D26F-E5B8-D1CF-AA9FD0D2B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A graph of energy correlator&#10;&#10;Description automatically generated">
            <a:extLst>
              <a:ext uri="{FF2B5EF4-FFF2-40B4-BE49-F238E27FC236}">
                <a16:creationId xmlns:a16="http://schemas.microsoft.com/office/drawing/2014/main" id="{545BF341-EEA8-290F-CBE6-1A80B0B77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708" y="1092026"/>
            <a:ext cx="5804465" cy="46641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F6060F3-E431-971F-1EDC-74A1E5143D46}"/>
              </a:ext>
            </a:extLst>
          </p:cNvPr>
          <p:cNvSpPr txBox="1"/>
          <p:nvPr/>
        </p:nvSpPr>
        <p:spPr>
          <a:xfrm>
            <a:off x="4731012" y="5956241"/>
            <a:ext cx="59393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Andres, et al , </a:t>
            </a:r>
            <a:r>
              <a:rPr lang="en-US" sz="2000" b="0" i="1" u="none" strike="noStrike" dirty="0">
                <a:solidFill>
                  <a:srgbClr val="FFC000"/>
                </a:solidFill>
                <a:effectLst/>
                <a:latin typeface="-apple-system"/>
              </a:rPr>
              <a:t>PRL </a:t>
            </a:r>
            <a:r>
              <a:rPr lang="en-US" sz="2000" b="0" i="0" u="none" strike="noStrike" dirty="0">
                <a:solidFill>
                  <a:srgbClr val="FFC000"/>
                </a:solidFill>
                <a:effectLst/>
                <a:latin typeface="-apple-system"/>
              </a:rPr>
              <a:t>130 (2023) 26, 262301 </a:t>
            </a:r>
            <a:r>
              <a:rPr lang="en-US" sz="2000" dirty="0">
                <a:solidFill>
                  <a:srgbClr val="FFC000"/>
                </a:solidFill>
              </a:rPr>
              <a:t>(2209.11236)</a:t>
            </a:r>
          </a:p>
        </p:txBody>
      </p:sp>
      <p:pic>
        <p:nvPicPr>
          <p:cNvPr id="3" name="Picture 2" descr="A close-up of a telescope&#10;&#10;Description automatically generated">
            <a:extLst>
              <a:ext uri="{FF2B5EF4-FFF2-40B4-BE49-F238E27FC236}">
                <a16:creationId xmlns:a16="http://schemas.microsoft.com/office/drawing/2014/main" id="{770B8D84-2F73-29C0-A431-A010BC6B4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410548"/>
            <a:ext cx="4207323" cy="3836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383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8D7E8-F9F6-CD72-182F-968E7C484A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Resolving QGP scales with EEC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B629FF-D26F-E5B8-D1CF-AA9FD0D2B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3" name="Picture 2" descr="A close-up of a telescope&#10;&#10;Description automatically generated">
            <a:extLst>
              <a:ext uri="{FF2B5EF4-FFF2-40B4-BE49-F238E27FC236}">
                <a16:creationId xmlns:a16="http://schemas.microsoft.com/office/drawing/2014/main" id="{770B8D84-2F73-29C0-A431-A010BC6B41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64969"/>
            <a:ext cx="4207323" cy="383635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7773ED-6204-C635-E8B2-856B1E4EF5AE}"/>
              </a:ext>
            </a:extLst>
          </p:cNvPr>
          <p:cNvSpPr txBox="1"/>
          <p:nvPr/>
        </p:nvSpPr>
        <p:spPr>
          <a:xfrm>
            <a:off x="4352467" y="1859006"/>
            <a:ext cx="692513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Can EEC resolve the induced gluon emission in EIC and heavy-ion collisions?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Can EEC resolve momentum broadening of leading </a:t>
            </a:r>
            <a:r>
              <a:rPr lang="en-US" sz="2400" dirty="0" err="1">
                <a:solidFill>
                  <a:schemeClr val="bg1"/>
                </a:solidFill>
              </a:rPr>
              <a:t>partons</a:t>
            </a:r>
            <a:r>
              <a:rPr lang="en-US" sz="2400" dirty="0">
                <a:solidFill>
                  <a:schemeClr val="bg1"/>
                </a:solidFill>
              </a:rPr>
              <a:t> and recoil </a:t>
            </a:r>
            <a:r>
              <a:rPr lang="en-US" sz="2400" dirty="0" err="1">
                <a:solidFill>
                  <a:schemeClr val="bg1"/>
                </a:solidFill>
              </a:rPr>
              <a:t>partons</a:t>
            </a:r>
            <a:r>
              <a:rPr lang="en-US" sz="2400" dirty="0">
                <a:solidFill>
                  <a:schemeClr val="bg1"/>
                </a:solidFill>
              </a:rPr>
              <a:t> (medium response)?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Can EEC resolve the angular scale of in-medium </a:t>
            </a:r>
            <a:r>
              <a:rPr lang="en-US" sz="2400" dirty="0" err="1">
                <a:solidFill>
                  <a:schemeClr val="bg1"/>
                </a:solidFill>
              </a:rPr>
              <a:t>parton</a:t>
            </a:r>
            <a:r>
              <a:rPr lang="en-US" sz="2400" dirty="0">
                <a:solidFill>
                  <a:schemeClr val="bg1"/>
                </a:solidFill>
              </a:rPr>
              <a:t> collisions in EIC and heavy-ion collisions</a:t>
            </a:r>
          </a:p>
        </p:txBody>
      </p:sp>
    </p:spTree>
    <p:extLst>
      <p:ext uri="{BB962C8B-B14F-4D97-AF65-F5344CB8AC3E}">
        <p14:creationId xmlns:p14="http://schemas.microsoft.com/office/powerpoint/2010/main" val="28064038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FD000-9F4E-6147-9C8F-7E8E57D12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Gluon spectrum from single emission in GHT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F10102-3F63-6B63-17F5-7816BBC4A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BAA04-AEB2-8147-AF42-90F4B815825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57C8F2-F390-D966-18B3-661DD5B4EDC8}"/>
              </a:ext>
            </a:extLst>
          </p:cNvPr>
          <p:cNvSpPr txBox="1"/>
          <p:nvPr/>
        </p:nvSpPr>
        <p:spPr>
          <a:xfrm>
            <a:off x="318651" y="1071541"/>
            <a:ext cx="7269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Generalized HT induced emission in a QCD brick medium: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DE70A5B-0279-79A7-BB8B-7BEF6F8C3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651" y="2158293"/>
            <a:ext cx="11562514" cy="767731"/>
          </a:xfrm>
          <a:prstGeom prst="rect">
            <a:avLst/>
          </a:prstGeom>
        </p:spPr>
      </p:pic>
      <p:grpSp>
        <p:nvGrpSpPr>
          <p:cNvPr id="87" name="Group 86">
            <a:extLst>
              <a:ext uri="{FF2B5EF4-FFF2-40B4-BE49-F238E27FC236}">
                <a16:creationId xmlns:a16="http://schemas.microsoft.com/office/drawing/2014/main" id="{8E1C16D4-18F4-BA04-787E-A6D62E62B93A}"/>
              </a:ext>
            </a:extLst>
          </p:cNvPr>
          <p:cNvGrpSpPr/>
          <p:nvPr/>
        </p:nvGrpSpPr>
        <p:grpSpPr>
          <a:xfrm>
            <a:off x="569842" y="3394998"/>
            <a:ext cx="1855654" cy="1347689"/>
            <a:chOff x="9935431" y="364580"/>
            <a:chExt cx="1855654" cy="1347689"/>
          </a:xfrm>
        </p:grpSpPr>
        <p:grpSp>
          <p:nvGrpSpPr>
            <p:cNvPr id="29" name="Group 60">
              <a:extLst>
                <a:ext uri="{FF2B5EF4-FFF2-40B4-BE49-F238E27FC236}">
                  <a16:creationId xmlns:a16="http://schemas.microsoft.com/office/drawing/2014/main" id="{96DAD20A-ECD2-C51C-0EC3-0F5D6FF010CB}"/>
                </a:ext>
              </a:extLst>
            </p:cNvPr>
            <p:cNvGrpSpPr>
              <a:grpSpLocks/>
            </p:cNvGrpSpPr>
            <p:nvPr/>
          </p:nvGrpSpPr>
          <p:grpSpPr bwMode="auto">
            <a:xfrm rot="8305193">
              <a:off x="10330268" y="747355"/>
              <a:ext cx="1392735" cy="161995"/>
              <a:chOff x="0" y="0"/>
              <a:chExt cx="593" cy="123"/>
            </a:xfrm>
          </p:grpSpPr>
          <p:grpSp>
            <p:nvGrpSpPr>
              <p:cNvPr id="30" name="Group 38">
                <a:extLst>
                  <a:ext uri="{FF2B5EF4-FFF2-40B4-BE49-F238E27FC236}">
                    <a16:creationId xmlns:a16="http://schemas.microsoft.com/office/drawing/2014/main" id="{49E52F03-AAE2-4A8C-7FDD-57C74545982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81" cy="123"/>
                <a:chOff x="0" y="0"/>
                <a:chExt cx="81" cy="123"/>
              </a:xfrm>
            </p:grpSpPr>
            <p:sp>
              <p:nvSpPr>
                <p:cNvPr id="52" name="Freeform 36">
                  <a:extLst>
                    <a:ext uri="{FF2B5EF4-FFF2-40B4-BE49-F238E27FC236}">
                      <a16:creationId xmlns:a16="http://schemas.microsoft.com/office/drawing/2014/main" id="{6034250B-B944-708B-8F49-223710678A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3" name="Rectangle 37">
                  <a:extLst>
                    <a:ext uri="{FF2B5EF4-FFF2-40B4-BE49-F238E27FC236}">
                      <a16:creationId xmlns:a16="http://schemas.microsoft.com/office/drawing/2014/main" id="{776F98BA-43D5-9378-686C-7ECD0EFC90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41">
                <a:extLst>
                  <a:ext uri="{FF2B5EF4-FFF2-40B4-BE49-F238E27FC236}">
                    <a16:creationId xmlns:a16="http://schemas.microsoft.com/office/drawing/2014/main" id="{E34733A5-FF9A-3180-2253-CA4E97D32A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0"/>
                <a:ext cx="81" cy="123"/>
                <a:chOff x="0" y="0"/>
                <a:chExt cx="81" cy="123"/>
              </a:xfrm>
            </p:grpSpPr>
            <p:sp>
              <p:nvSpPr>
                <p:cNvPr id="50" name="Freeform 39">
                  <a:extLst>
                    <a:ext uri="{FF2B5EF4-FFF2-40B4-BE49-F238E27FC236}">
                      <a16:creationId xmlns:a16="http://schemas.microsoft.com/office/drawing/2014/main" id="{4F8ACED5-DA35-15B6-649A-0E71A88C03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1" name="Rectangle 40">
                  <a:extLst>
                    <a:ext uri="{FF2B5EF4-FFF2-40B4-BE49-F238E27FC236}">
                      <a16:creationId xmlns:a16="http://schemas.microsoft.com/office/drawing/2014/main" id="{60BE3592-E3C7-181C-39D8-8A6FC4FEC8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2" name="Group 44">
                <a:extLst>
                  <a:ext uri="{FF2B5EF4-FFF2-40B4-BE49-F238E27FC236}">
                    <a16:creationId xmlns:a16="http://schemas.microsoft.com/office/drawing/2014/main" id="{40191B08-32E1-49BD-D71F-E6FB7FEC1DB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0"/>
                <a:ext cx="80" cy="123"/>
                <a:chOff x="0" y="0"/>
                <a:chExt cx="80" cy="123"/>
              </a:xfrm>
            </p:grpSpPr>
            <p:sp>
              <p:nvSpPr>
                <p:cNvPr id="48" name="Freeform 42">
                  <a:extLst>
                    <a:ext uri="{FF2B5EF4-FFF2-40B4-BE49-F238E27FC236}">
                      <a16:creationId xmlns:a16="http://schemas.microsoft.com/office/drawing/2014/main" id="{BF2109C7-2073-B93D-E152-0730B325E6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9" name="Rectangle 43">
                  <a:extLst>
                    <a:ext uri="{FF2B5EF4-FFF2-40B4-BE49-F238E27FC236}">
                      <a16:creationId xmlns:a16="http://schemas.microsoft.com/office/drawing/2014/main" id="{9FB79038-8BA2-424B-EE99-B23FF8F68E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3" name="Group 47">
                <a:extLst>
                  <a:ext uri="{FF2B5EF4-FFF2-40B4-BE49-F238E27FC236}">
                    <a16:creationId xmlns:a16="http://schemas.microsoft.com/office/drawing/2014/main" id="{CC763BC6-2956-4741-9011-555122B84A6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0"/>
                <a:ext cx="81" cy="123"/>
                <a:chOff x="0" y="0"/>
                <a:chExt cx="80" cy="123"/>
              </a:xfrm>
            </p:grpSpPr>
            <p:sp>
              <p:nvSpPr>
                <p:cNvPr id="46" name="Freeform 45">
                  <a:extLst>
                    <a:ext uri="{FF2B5EF4-FFF2-40B4-BE49-F238E27FC236}">
                      <a16:creationId xmlns:a16="http://schemas.microsoft.com/office/drawing/2014/main" id="{52D9EF58-1E01-04C1-43AD-88CB81529D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3E060495-12C8-B38E-0A35-AD270D28B7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4" name="Group 50">
                <a:extLst>
                  <a:ext uri="{FF2B5EF4-FFF2-40B4-BE49-F238E27FC236}">
                    <a16:creationId xmlns:a16="http://schemas.microsoft.com/office/drawing/2014/main" id="{1F768709-0E7B-13B8-9DA4-F681A6FB72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0"/>
                <a:ext cx="81" cy="123"/>
                <a:chOff x="0" y="0"/>
                <a:chExt cx="81" cy="123"/>
              </a:xfrm>
            </p:grpSpPr>
            <p:sp>
              <p:nvSpPr>
                <p:cNvPr id="44" name="Freeform 48">
                  <a:extLst>
                    <a:ext uri="{FF2B5EF4-FFF2-40B4-BE49-F238E27FC236}">
                      <a16:creationId xmlns:a16="http://schemas.microsoft.com/office/drawing/2014/main" id="{7B9FA5D1-B3FA-14FA-66DD-38CCCB7036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5" name="Rectangle 49">
                  <a:extLst>
                    <a:ext uri="{FF2B5EF4-FFF2-40B4-BE49-F238E27FC236}">
                      <a16:creationId xmlns:a16="http://schemas.microsoft.com/office/drawing/2014/main" id="{D59AEE01-AA8B-4243-886D-0DC65A2EDC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5" name="Group 53">
                <a:extLst>
                  <a:ext uri="{FF2B5EF4-FFF2-40B4-BE49-F238E27FC236}">
                    <a16:creationId xmlns:a16="http://schemas.microsoft.com/office/drawing/2014/main" id="{A086ECBD-390E-9CCE-7F2E-579973E52E8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0"/>
                <a:ext cx="81" cy="123"/>
                <a:chOff x="0" y="0"/>
                <a:chExt cx="81" cy="123"/>
              </a:xfrm>
            </p:grpSpPr>
            <p:sp>
              <p:nvSpPr>
                <p:cNvPr id="42" name="Freeform 51">
                  <a:extLst>
                    <a:ext uri="{FF2B5EF4-FFF2-40B4-BE49-F238E27FC236}">
                      <a16:creationId xmlns:a16="http://schemas.microsoft.com/office/drawing/2014/main" id="{33781095-4368-23CE-3C2E-036782640C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3" name="Rectangle 52">
                  <a:extLst>
                    <a:ext uri="{FF2B5EF4-FFF2-40B4-BE49-F238E27FC236}">
                      <a16:creationId xmlns:a16="http://schemas.microsoft.com/office/drawing/2014/main" id="{3D33183A-C635-8F90-5226-00C5FB17A6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6" name="Group 56">
                <a:extLst>
                  <a:ext uri="{FF2B5EF4-FFF2-40B4-BE49-F238E27FC236}">
                    <a16:creationId xmlns:a16="http://schemas.microsoft.com/office/drawing/2014/main" id="{3C5A923D-F533-3365-635C-E8926ECBFCA9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3"/>
                <a:chOff x="0" y="0"/>
                <a:chExt cx="81" cy="123"/>
              </a:xfrm>
            </p:grpSpPr>
            <p:sp>
              <p:nvSpPr>
                <p:cNvPr id="40" name="Freeform 54">
                  <a:extLst>
                    <a:ext uri="{FF2B5EF4-FFF2-40B4-BE49-F238E27FC236}">
                      <a16:creationId xmlns:a16="http://schemas.microsoft.com/office/drawing/2014/main" id="{71A25DED-E02D-9824-7B15-408C383A7E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1" name="Rectangle 55">
                  <a:extLst>
                    <a:ext uri="{FF2B5EF4-FFF2-40B4-BE49-F238E27FC236}">
                      <a16:creationId xmlns:a16="http://schemas.microsoft.com/office/drawing/2014/main" id="{4EC1A4CD-D6C3-121A-342A-9854F8DD88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7" name="Group 59">
                <a:extLst>
                  <a:ext uri="{FF2B5EF4-FFF2-40B4-BE49-F238E27FC236}">
                    <a16:creationId xmlns:a16="http://schemas.microsoft.com/office/drawing/2014/main" id="{F43F92EA-CAB3-8654-449A-B2A703758F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38" name="Freeform 57">
                  <a:extLst>
                    <a:ext uri="{FF2B5EF4-FFF2-40B4-BE49-F238E27FC236}">
                      <a16:creationId xmlns:a16="http://schemas.microsoft.com/office/drawing/2014/main" id="{C4A2B046-F099-C545-6527-19B8A03E4C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9" name="Rectangle 58">
                  <a:extLst>
                    <a:ext uri="{FF2B5EF4-FFF2-40B4-BE49-F238E27FC236}">
                      <a16:creationId xmlns:a16="http://schemas.microsoft.com/office/drawing/2014/main" id="{7DD96192-DA6F-8D0F-EEEF-76B814B067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54" name="Line 34">
              <a:extLst>
                <a:ext uri="{FF2B5EF4-FFF2-40B4-BE49-F238E27FC236}">
                  <a16:creationId xmlns:a16="http://schemas.microsoft.com/office/drawing/2014/main" id="{732C88DC-69CD-E4B4-C9C8-059F058919A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9935431" y="869351"/>
              <a:ext cx="1855653" cy="5019"/>
            </a:xfrm>
            <a:prstGeom prst="line">
              <a:avLst/>
            </a:prstGeom>
            <a:noFill/>
            <a:ln w="25400" cap="flat">
              <a:solidFill>
                <a:srgbClr val="FF3CE5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55" name="Group 85">
              <a:extLst>
                <a:ext uri="{FF2B5EF4-FFF2-40B4-BE49-F238E27FC236}">
                  <a16:creationId xmlns:a16="http://schemas.microsoft.com/office/drawing/2014/main" id="{78180E2B-FADE-D68B-A9B3-96637A12AE31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10160087" y="1231066"/>
              <a:ext cx="813140" cy="149265"/>
              <a:chOff x="0" y="0"/>
              <a:chExt cx="593" cy="128"/>
            </a:xfrm>
          </p:grpSpPr>
          <p:grpSp>
            <p:nvGrpSpPr>
              <p:cNvPr id="56" name="Group 63">
                <a:extLst>
                  <a:ext uri="{FF2B5EF4-FFF2-40B4-BE49-F238E27FC236}">
                    <a16:creationId xmlns:a16="http://schemas.microsoft.com/office/drawing/2014/main" id="{3F36687C-12EA-41AB-E566-323AA825E93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4"/>
                <a:ext cx="81" cy="124"/>
                <a:chOff x="0" y="0"/>
                <a:chExt cx="81" cy="123"/>
              </a:xfrm>
            </p:grpSpPr>
            <p:sp>
              <p:nvSpPr>
                <p:cNvPr id="78" name="Freeform 61">
                  <a:extLst>
                    <a:ext uri="{FF2B5EF4-FFF2-40B4-BE49-F238E27FC236}">
                      <a16:creationId xmlns:a16="http://schemas.microsoft.com/office/drawing/2014/main" id="{899408E5-B8B5-7A29-7EC1-D919952BBB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9" name="Rectangle 62">
                  <a:extLst>
                    <a:ext uri="{FF2B5EF4-FFF2-40B4-BE49-F238E27FC236}">
                      <a16:creationId xmlns:a16="http://schemas.microsoft.com/office/drawing/2014/main" id="{98CE93BB-8EC8-86CB-6334-2CD89FF8FF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7" name="Group 66">
                <a:extLst>
                  <a:ext uri="{FF2B5EF4-FFF2-40B4-BE49-F238E27FC236}">
                    <a16:creationId xmlns:a16="http://schemas.microsoft.com/office/drawing/2014/main" id="{6E5BC3C2-CC9C-63FB-4C7E-1B57E302735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3"/>
                <a:ext cx="81" cy="124"/>
                <a:chOff x="0" y="0"/>
                <a:chExt cx="81" cy="123"/>
              </a:xfrm>
            </p:grpSpPr>
            <p:sp>
              <p:nvSpPr>
                <p:cNvPr id="76" name="Freeform 64">
                  <a:extLst>
                    <a:ext uri="{FF2B5EF4-FFF2-40B4-BE49-F238E27FC236}">
                      <a16:creationId xmlns:a16="http://schemas.microsoft.com/office/drawing/2014/main" id="{78117D4A-4FF2-EEBE-4126-5D0C3D11C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7" name="Rectangle 65">
                  <a:extLst>
                    <a:ext uri="{FF2B5EF4-FFF2-40B4-BE49-F238E27FC236}">
                      <a16:creationId xmlns:a16="http://schemas.microsoft.com/office/drawing/2014/main" id="{DCD4BB40-7D1B-5E52-DA4E-5FE88288DF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8" name="Group 69">
                <a:extLst>
                  <a:ext uri="{FF2B5EF4-FFF2-40B4-BE49-F238E27FC236}">
                    <a16:creationId xmlns:a16="http://schemas.microsoft.com/office/drawing/2014/main" id="{C9FFAFF7-2AE0-D11F-31D3-34EBC2012B1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3"/>
                <a:ext cx="80" cy="124"/>
                <a:chOff x="0" y="0"/>
                <a:chExt cx="80" cy="123"/>
              </a:xfrm>
            </p:grpSpPr>
            <p:sp>
              <p:nvSpPr>
                <p:cNvPr id="74" name="Freeform 67">
                  <a:extLst>
                    <a:ext uri="{FF2B5EF4-FFF2-40B4-BE49-F238E27FC236}">
                      <a16:creationId xmlns:a16="http://schemas.microsoft.com/office/drawing/2014/main" id="{764A6DA9-D2D1-2B85-0871-951C075D19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5" name="Rectangle 68">
                  <a:extLst>
                    <a:ext uri="{FF2B5EF4-FFF2-40B4-BE49-F238E27FC236}">
                      <a16:creationId xmlns:a16="http://schemas.microsoft.com/office/drawing/2014/main" id="{51DECD32-921E-7F6A-D4F7-720243A26C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9" name="Group 72">
                <a:extLst>
                  <a:ext uri="{FF2B5EF4-FFF2-40B4-BE49-F238E27FC236}">
                    <a16:creationId xmlns:a16="http://schemas.microsoft.com/office/drawing/2014/main" id="{AE292E36-683B-3959-53B6-221D20F4698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2"/>
                <a:ext cx="81" cy="124"/>
                <a:chOff x="0" y="0"/>
                <a:chExt cx="80" cy="123"/>
              </a:xfrm>
            </p:grpSpPr>
            <p:sp>
              <p:nvSpPr>
                <p:cNvPr id="72" name="Freeform 70">
                  <a:extLst>
                    <a:ext uri="{FF2B5EF4-FFF2-40B4-BE49-F238E27FC236}">
                      <a16:creationId xmlns:a16="http://schemas.microsoft.com/office/drawing/2014/main" id="{964930AF-ACE5-368A-3A92-93D6FCDD76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3" name="Rectangle 71">
                  <a:extLst>
                    <a:ext uri="{FF2B5EF4-FFF2-40B4-BE49-F238E27FC236}">
                      <a16:creationId xmlns:a16="http://schemas.microsoft.com/office/drawing/2014/main" id="{08AE6BAD-7A43-37E6-ACA0-9134AA8466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0" name="Group 75">
                <a:extLst>
                  <a:ext uri="{FF2B5EF4-FFF2-40B4-BE49-F238E27FC236}">
                    <a16:creationId xmlns:a16="http://schemas.microsoft.com/office/drawing/2014/main" id="{94A1AA3E-C35F-B235-29D7-DF7602611C3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1"/>
                <a:ext cx="81" cy="124"/>
                <a:chOff x="0" y="0"/>
                <a:chExt cx="81" cy="123"/>
              </a:xfrm>
            </p:grpSpPr>
            <p:sp>
              <p:nvSpPr>
                <p:cNvPr id="70" name="Freeform 73">
                  <a:extLst>
                    <a:ext uri="{FF2B5EF4-FFF2-40B4-BE49-F238E27FC236}">
                      <a16:creationId xmlns:a16="http://schemas.microsoft.com/office/drawing/2014/main" id="{C7B57242-51CB-CE18-F2A1-E69A84DC8E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71" name="Rectangle 74">
                  <a:extLst>
                    <a:ext uri="{FF2B5EF4-FFF2-40B4-BE49-F238E27FC236}">
                      <a16:creationId xmlns:a16="http://schemas.microsoft.com/office/drawing/2014/main" id="{E215155B-FC8A-C152-7D4D-AEE3D6509D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1" name="Group 78">
                <a:extLst>
                  <a:ext uri="{FF2B5EF4-FFF2-40B4-BE49-F238E27FC236}">
                    <a16:creationId xmlns:a16="http://schemas.microsoft.com/office/drawing/2014/main" id="{084ECC92-579E-B139-195E-0B39AC3FDF4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1"/>
                <a:ext cx="81" cy="124"/>
                <a:chOff x="0" y="0"/>
                <a:chExt cx="81" cy="123"/>
              </a:xfrm>
            </p:grpSpPr>
            <p:sp>
              <p:nvSpPr>
                <p:cNvPr id="68" name="Freeform 76">
                  <a:extLst>
                    <a:ext uri="{FF2B5EF4-FFF2-40B4-BE49-F238E27FC236}">
                      <a16:creationId xmlns:a16="http://schemas.microsoft.com/office/drawing/2014/main" id="{F361D355-61AF-B5BE-53D9-D04FC8DFB3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9" name="Rectangle 77">
                  <a:extLst>
                    <a:ext uri="{FF2B5EF4-FFF2-40B4-BE49-F238E27FC236}">
                      <a16:creationId xmlns:a16="http://schemas.microsoft.com/office/drawing/2014/main" id="{49F7006D-2E56-C1B1-6155-CF00AD78B6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2" name="Group 81">
                <a:extLst>
                  <a:ext uri="{FF2B5EF4-FFF2-40B4-BE49-F238E27FC236}">
                    <a16:creationId xmlns:a16="http://schemas.microsoft.com/office/drawing/2014/main" id="{B6EAAC74-513F-15CD-E1C6-A6FFBF05FC2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4"/>
                <a:chOff x="0" y="0"/>
                <a:chExt cx="81" cy="123"/>
              </a:xfrm>
            </p:grpSpPr>
            <p:sp>
              <p:nvSpPr>
                <p:cNvPr id="66" name="Freeform 79">
                  <a:extLst>
                    <a:ext uri="{FF2B5EF4-FFF2-40B4-BE49-F238E27FC236}">
                      <a16:creationId xmlns:a16="http://schemas.microsoft.com/office/drawing/2014/main" id="{6A9151AF-F318-E4ED-60B2-563460F638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7" name="Rectangle 80">
                  <a:extLst>
                    <a:ext uri="{FF2B5EF4-FFF2-40B4-BE49-F238E27FC236}">
                      <a16:creationId xmlns:a16="http://schemas.microsoft.com/office/drawing/2014/main" id="{FA05F84C-FEF8-19F3-AEE1-3C07B72590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63" name="Group 84">
                <a:extLst>
                  <a:ext uri="{FF2B5EF4-FFF2-40B4-BE49-F238E27FC236}">
                    <a16:creationId xmlns:a16="http://schemas.microsoft.com/office/drawing/2014/main" id="{1E192C23-BB05-9AB3-4478-AEFEA804B31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64" name="Freeform 82">
                  <a:extLst>
                    <a:ext uri="{FF2B5EF4-FFF2-40B4-BE49-F238E27FC236}">
                      <a16:creationId xmlns:a16="http://schemas.microsoft.com/office/drawing/2014/main" id="{9DA99426-8318-4EE2-1BAA-6FCFAC2DB0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5" name="Rectangle 83">
                  <a:extLst>
                    <a:ext uri="{FF2B5EF4-FFF2-40B4-BE49-F238E27FC236}">
                      <a16:creationId xmlns:a16="http://schemas.microsoft.com/office/drawing/2014/main" id="{B3302C21-FE1D-4707-4DF9-0945D8823A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85" name="Rectangle 89">
              <a:extLst>
                <a:ext uri="{FF2B5EF4-FFF2-40B4-BE49-F238E27FC236}">
                  <a16:creationId xmlns:a16="http://schemas.microsoft.com/office/drawing/2014/main" id="{95BCDA34-B5D9-C85E-DBB4-B3E0E37AE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2892" y="1302353"/>
              <a:ext cx="349802" cy="409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dirty="0">
                  <a:solidFill>
                    <a:srgbClr val="FFFF00"/>
                  </a:solidFill>
                  <a:ea typeface="ＭＳ Ｐゴシック" charset="0"/>
                  <a:cs typeface="Times New Roman" charset="0"/>
                </a:rPr>
                <a:t>k</a:t>
              </a:r>
              <a:endParaRPr lang="en-US" dirty="0"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7E2BC4E3-5474-A5F4-CE46-F72CB6E0DEFA}"/>
                </a:ext>
              </a:extLst>
            </p:cNvPr>
            <p:cNvSpPr txBox="1"/>
            <p:nvPr/>
          </p:nvSpPr>
          <p:spPr>
            <a:xfrm>
              <a:off x="11553519" y="364580"/>
              <a:ext cx="237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l</a:t>
              </a:r>
            </a:p>
          </p:txBody>
        </p:sp>
      </p:grpSp>
      <p:sp>
        <p:nvSpPr>
          <p:cNvPr id="88" name="Oval 87">
            <a:extLst>
              <a:ext uri="{FF2B5EF4-FFF2-40B4-BE49-F238E27FC236}">
                <a16:creationId xmlns:a16="http://schemas.microsoft.com/office/drawing/2014/main" id="{4059BDEC-65D1-B4AD-92B4-11823600D28A}"/>
              </a:ext>
            </a:extLst>
          </p:cNvPr>
          <p:cNvSpPr/>
          <p:nvPr/>
        </p:nvSpPr>
        <p:spPr>
          <a:xfrm>
            <a:off x="569843" y="3846445"/>
            <a:ext cx="82584" cy="125482"/>
          </a:xfrm>
          <a:prstGeom prst="ellipse">
            <a:avLst/>
          </a:prstGeom>
          <a:solidFill>
            <a:srgbClr val="FF3CE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5C2C9174-E2B3-C31F-873D-8FF7CF0684BD}"/>
              </a:ext>
            </a:extLst>
          </p:cNvPr>
          <p:cNvSpPr/>
          <p:nvPr/>
        </p:nvSpPr>
        <p:spPr>
          <a:xfrm>
            <a:off x="1086388" y="4602135"/>
            <a:ext cx="183481" cy="14055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CC9C59D-7CC2-1FE7-CE6C-6E1A7DB7244E}"/>
              </a:ext>
            </a:extLst>
          </p:cNvPr>
          <p:cNvCxnSpPr>
            <a:endCxn id="89" idx="5"/>
          </p:cNvCxnSpPr>
          <p:nvPr/>
        </p:nvCxnSpPr>
        <p:spPr>
          <a:xfrm flipV="1">
            <a:off x="652427" y="4722103"/>
            <a:ext cx="590572" cy="2058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BA63014-134B-6976-03CA-D8E8DEB71C85}"/>
              </a:ext>
            </a:extLst>
          </p:cNvPr>
          <p:cNvCxnSpPr>
            <a:stCxn id="89" idx="6"/>
          </p:cNvCxnSpPr>
          <p:nvPr/>
        </p:nvCxnSpPr>
        <p:spPr>
          <a:xfrm>
            <a:off x="1269869" y="4672411"/>
            <a:ext cx="1155626" cy="34150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382C10A-C8A9-E4AF-1786-65248B27D7E9}"/>
              </a:ext>
            </a:extLst>
          </p:cNvPr>
          <p:cNvSpPr txBox="1"/>
          <p:nvPr/>
        </p:nvSpPr>
        <p:spPr>
          <a:xfrm>
            <a:off x="318651" y="3485279"/>
            <a:ext cx="30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3CE5"/>
                </a:solidFill>
              </a:rPr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CBAA38-DCC7-CF91-7600-E600927A47C2}"/>
              </a:ext>
            </a:extLst>
          </p:cNvPr>
          <p:cNvSpPr txBox="1"/>
          <p:nvPr/>
        </p:nvSpPr>
        <p:spPr>
          <a:xfrm>
            <a:off x="2555942" y="3771872"/>
            <a:ext cx="5950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3CE5"/>
                </a:solidFill>
              </a:rPr>
              <a:t>a(1)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A0640A6-9AEC-9142-2CB1-BB65C1B0310C}"/>
              </a:ext>
            </a:extLst>
          </p:cNvPr>
          <p:cNvSpPr txBox="1"/>
          <p:nvPr/>
        </p:nvSpPr>
        <p:spPr>
          <a:xfrm>
            <a:off x="1961480" y="2926378"/>
            <a:ext cx="5918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FF00"/>
                </a:solidFill>
              </a:rPr>
              <a:t>g(2)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237B8F-A1B0-433E-81D3-2F9825FA48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5868" y="4728130"/>
            <a:ext cx="3371859" cy="6587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5FEC873-6516-BAF9-F874-C7959908D6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5868" y="5537211"/>
            <a:ext cx="6214614" cy="54332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7125699-6614-A21A-4E09-28AF5AC01B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07442" y="1093406"/>
            <a:ext cx="1960918" cy="56995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E44877A-B265-DB32-A418-CBC3DC93D7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15386" y="3550855"/>
            <a:ext cx="8724401" cy="72757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FBDBC75-AE0E-4A41-AC73-D5F5156CF30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09605" y="1148618"/>
            <a:ext cx="1776437" cy="57433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604EFA9-3BDD-412C-C5FE-555595F536A0}"/>
              </a:ext>
            </a:extLst>
          </p:cNvPr>
          <p:cNvSpPr txBox="1"/>
          <p:nvPr/>
        </p:nvSpPr>
        <p:spPr>
          <a:xfrm>
            <a:off x="6825340" y="4822425"/>
            <a:ext cx="49430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 simple saturation model for gluon TMD PDF</a:t>
            </a:r>
          </a:p>
        </p:txBody>
      </p:sp>
    </p:spTree>
    <p:extLst>
      <p:ext uri="{BB962C8B-B14F-4D97-AF65-F5344CB8AC3E}">
        <p14:creationId xmlns:p14="http://schemas.microsoft.com/office/powerpoint/2010/main" val="27599931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67">
            <a:extLst>
              <a:ext uri="{FF2B5EF4-FFF2-40B4-BE49-F238E27FC236}">
                <a16:creationId xmlns:a16="http://schemas.microsoft.com/office/drawing/2014/main" id="{B9C07699-E71B-F887-B4F0-D001473B67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872966" y="1465056"/>
            <a:ext cx="3722981" cy="494362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1FD000-9F4E-6147-9C8F-7E8E57D12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EEC from single emission in </a:t>
            </a:r>
            <a:r>
              <a:rPr lang="en-US" dirty="0" err="1"/>
              <a:t>e+Pb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F10102-3F63-6B63-17F5-7816BBC4A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97406" y="6356351"/>
            <a:ext cx="325968" cy="365125"/>
          </a:xfrm>
        </p:spPr>
        <p:txBody>
          <a:bodyPr/>
          <a:lstStyle/>
          <a:p>
            <a:fld id="{1B9BAA04-AEB2-8147-AF42-90F4B815825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86F892B-58FD-A45E-5FA6-FD0798E137DA}"/>
              </a:ext>
            </a:extLst>
          </p:cNvPr>
          <p:cNvSpPr txBox="1"/>
          <p:nvPr/>
        </p:nvSpPr>
        <p:spPr>
          <a:xfrm>
            <a:off x="3630351" y="6242193"/>
            <a:ext cx="42460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C000"/>
                </a:solidFill>
              </a:rPr>
              <a:t>Y. Ke, XNW and W. Zhao in preparation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F57C8F2-F390-D966-18B3-661DD5B4EDC8}"/>
              </a:ext>
            </a:extLst>
          </p:cNvPr>
          <p:cNvSpPr txBox="1"/>
          <p:nvPr/>
        </p:nvSpPr>
        <p:spPr>
          <a:xfrm>
            <a:off x="6608867" y="3521593"/>
            <a:ext cx="3964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GHT induced emission in </a:t>
            </a:r>
            <a:r>
              <a:rPr lang="en-US" sz="2400" dirty="0" err="1">
                <a:solidFill>
                  <a:schemeClr val="bg1"/>
                </a:solidFill>
              </a:rPr>
              <a:t>e+Pb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5566404-3E5E-63F6-5262-1AB183C37B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1399" y="5389313"/>
            <a:ext cx="4266007" cy="66360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E1FD983-E68E-8510-49E2-7768E04DE0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79252" y="4361147"/>
            <a:ext cx="4337113" cy="663602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DAAABDB5-ECC3-0445-0C7A-8F3C77855040}"/>
              </a:ext>
            </a:extLst>
          </p:cNvPr>
          <p:cNvCxnSpPr>
            <a:cxnSpLocks/>
          </p:cNvCxnSpPr>
          <p:nvPr/>
        </p:nvCxnSpPr>
        <p:spPr>
          <a:xfrm flipV="1">
            <a:off x="5410130" y="3882424"/>
            <a:ext cx="0" cy="183869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37E4704-13E7-C740-E0C9-E73940772034}"/>
              </a:ext>
            </a:extLst>
          </p:cNvPr>
          <p:cNvCxnSpPr>
            <a:cxnSpLocks/>
          </p:cNvCxnSpPr>
          <p:nvPr/>
        </p:nvCxnSpPr>
        <p:spPr>
          <a:xfrm>
            <a:off x="5410130" y="5701183"/>
            <a:ext cx="11181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" name="Group 5">
            <a:extLst>
              <a:ext uri="{FF2B5EF4-FFF2-40B4-BE49-F238E27FC236}">
                <a16:creationId xmlns:a16="http://schemas.microsoft.com/office/drawing/2014/main" id="{7FC9E7E2-63F4-5F7A-E023-EC430C48A1BC}"/>
              </a:ext>
            </a:extLst>
          </p:cNvPr>
          <p:cNvGrpSpPr/>
          <p:nvPr/>
        </p:nvGrpSpPr>
        <p:grpSpPr>
          <a:xfrm>
            <a:off x="9451624" y="2119297"/>
            <a:ext cx="1855654" cy="1347689"/>
            <a:chOff x="9935431" y="364580"/>
            <a:chExt cx="1855654" cy="1347689"/>
          </a:xfrm>
        </p:grpSpPr>
        <p:grpSp>
          <p:nvGrpSpPr>
            <p:cNvPr id="7" name="Group 60">
              <a:extLst>
                <a:ext uri="{FF2B5EF4-FFF2-40B4-BE49-F238E27FC236}">
                  <a16:creationId xmlns:a16="http://schemas.microsoft.com/office/drawing/2014/main" id="{3E532867-042E-8EA2-398E-0EFDD1665892}"/>
                </a:ext>
              </a:extLst>
            </p:cNvPr>
            <p:cNvGrpSpPr>
              <a:grpSpLocks/>
            </p:cNvGrpSpPr>
            <p:nvPr/>
          </p:nvGrpSpPr>
          <p:grpSpPr bwMode="auto">
            <a:xfrm rot="8305193">
              <a:off x="10330268" y="747355"/>
              <a:ext cx="1392735" cy="161995"/>
              <a:chOff x="0" y="0"/>
              <a:chExt cx="593" cy="123"/>
            </a:xfrm>
          </p:grpSpPr>
          <p:grpSp>
            <p:nvGrpSpPr>
              <p:cNvPr id="43" name="Group 38">
                <a:extLst>
                  <a:ext uri="{FF2B5EF4-FFF2-40B4-BE49-F238E27FC236}">
                    <a16:creationId xmlns:a16="http://schemas.microsoft.com/office/drawing/2014/main" id="{229292E1-F100-35A1-3535-ED2BCBD5062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0"/>
                <a:ext cx="81" cy="123"/>
                <a:chOff x="0" y="0"/>
                <a:chExt cx="81" cy="123"/>
              </a:xfrm>
            </p:grpSpPr>
            <p:sp>
              <p:nvSpPr>
                <p:cNvPr id="65" name="Freeform 36">
                  <a:extLst>
                    <a:ext uri="{FF2B5EF4-FFF2-40B4-BE49-F238E27FC236}">
                      <a16:creationId xmlns:a16="http://schemas.microsoft.com/office/drawing/2014/main" id="{00F21712-93B0-9928-1D09-803D3BAC9B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6" name="Rectangle 37">
                  <a:extLst>
                    <a:ext uri="{FF2B5EF4-FFF2-40B4-BE49-F238E27FC236}">
                      <a16:creationId xmlns:a16="http://schemas.microsoft.com/office/drawing/2014/main" id="{84B6570A-1DBF-3731-A294-90A89FEE48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4" name="Group 41">
                <a:extLst>
                  <a:ext uri="{FF2B5EF4-FFF2-40B4-BE49-F238E27FC236}">
                    <a16:creationId xmlns:a16="http://schemas.microsoft.com/office/drawing/2014/main" id="{E69155B8-BC31-98F8-3808-D9E3CE1B3B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0"/>
                <a:ext cx="81" cy="123"/>
                <a:chOff x="0" y="0"/>
                <a:chExt cx="81" cy="123"/>
              </a:xfrm>
            </p:grpSpPr>
            <p:sp>
              <p:nvSpPr>
                <p:cNvPr id="63" name="Freeform 39">
                  <a:extLst>
                    <a:ext uri="{FF2B5EF4-FFF2-40B4-BE49-F238E27FC236}">
                      <a16:creationId xmlns:a16="http://schemas.microsoft.com/office/drawing/2014/main" id="{4BC217B0-2559-2F26-73CF-FBC01B8869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4" name="Rectangle 40">
                  <a:extLst>
                    <a:ext uri="{FF2B5EF4-FFF2-40B4-BE49-F238E27FC236}">
                      <a16:creationId xmlns:a16="http://schemas.microsoft.com/office/drawing/2014/main" id="{ECA28A04-B0AD-0AB7-2E0B-D7EC735682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5" name="Group 44">
                <a:extLst>
                  <a:ext uri="{FF2B5EF4-FFF2-40B4-BE49-F238E27FC236}">
                    <a16:creationId xmlns:a16="http://schemas.microsoft.com/office/drawing/2014/main" id="{DB1533ED-7E11-0C09-4C17-5A889131EC3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0"/>
                <a:ext cx="80" cy="123"/>
                <a:chOff x="0" y="0"/>
                <a:chExt cx="80" cy="123"/>
              </a:xfrm>
            </p:grpSpPr>
            <p:sp>
              <p:nvSpPr>
                <p:cNvPr id="61" name="Freeform 42">
                  <a:extLst>
                    <a:ext uri="{FF2B5EF4-FFF2-40B4-BE49-F238E27FC236}">
                      <a16:creationId xmlns:a16="http://schemas.microsoft.com/office/drawing/2014/main" id="{3EB9368A-4058-E2E7-F012-2E4136DB5C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2" name="Rectangle 43">
                  <a:extLst>
                    <a:ext uri="{FF2B5EF4-FFF2-40B4-BE49-F238E27FC236}">
                      <a16:creationId xmlns:a16="http://schemas.microsoft.com/office/drawing/2014/main" id="{DBC3636C-0AEE-8588-BC88-CB7FCFAC96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6" name="Group 47">
                <a:extLst>
                  <a:ext uri="{FF2B5EF4-FFF2-40B4-BE49-F238E27FC236}">
                    <a16:creationId xmlns:a16="http://schemas.microsoft.com/office/drawing/2014/main" id="{2FC1A214-03D1-9BE6-35C6-FCF1465688A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0"/>
                <a:ext cx="81" cy="123"/>
                <a:chOff x="0" y="0"/>
                <a:chExt cx="80" cy="123"/>
              </a:xfrm>
            </p:grpSpPr>
            <p:sp>
              <p:nvSpPr>
                <p:cNvPr id="59" name="Freeform 58">
                  <a:extLst>
                    <a:ext uri="{FF2B5EF4-FFF2-40B4-BE49-F238E27FC236}">
                      <a16:creationId xmlns:a16="http://schemas.microsoft.com/office/drawing/2014/main" id="{9E1E295A-2EC6-08F1-DC8D-EFE68F2C50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B33B7F18-9CE6-B0A6-2242-208FD8ADA8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7" name="Group 50">
                <a:extLst>
                  <a:ext uri="{FF2B5EF4-FFF2-40B4-BE49-F238E27FC236}">
                    <a16:creationId xmlns:a16="http://schemas.microsoft.com/office/drawing/2014/main" id="{9203DC93-E7B5-AF7F-8647-06F880B444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0"/>
                <a:ext cx="81" cy="123"/>
                <a:chOff x="0" y="0"/>
                <a:chExt cx="81" cy="123"/>
              </a:xfrm>
            </p:grpSpPr>
            <p:sp>
              <p:nvSpPr>
                <p:cNvPr id="57" name="Freeform 48">
                  <a:extLst>
                    <a:ext uri="{FF2B5EF4-FFF2-40B4-BE49-F238E27FC236}">
                      <a16:creationId xmlns:a16="http://schemas.microsoft.com/office/drawing/2014/main" id="{057DF46E-3447-53DE-5FC1-2154B5543F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8" name="Rectangle 49">
                  <a:extLst>
                    <a:ext uri="{FF2B5EF4-FFF2-40B4-BE49-F238E27FC236}">
                      <a16:creationId xmlns:a16="http://schemas.microsoft.com/office/drawing/2014/main" id="{95050B8A-8666-E0C1-8D2C-769406F921C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8" name="Group 53">
                <a:extLst>
                  <a:ext uri="{FF2B5EF4-FFF2-40B4-BE49-F238E27FC236}">
                    <a16:creationId xmlns:a16="http://schemas.microsoft.com/office/drawing/2014/main" id="{CF0B7ADD-6642-C13D-28FE-E7B5AD96D6D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0"/>
                <a:ext cx="81" cy="123"/>
                <a:chOff x="0" y="0"/>
                <a:chExt cx="81" cy="123"/>
              </a:xfrm>
            </p:grpSpPr>
            <p:sp>
              <p:nvSpPr>
                <p:cNvPr id="55" name="Freeform 51">
                  <a:extLst>
                    <a:ext uri="{FF2B5EF4-FFF2-40B4-BE49-F238E27FC236}">
                      <a16:creationId xmlns:a16="http://schemas.microsoft.com/office/drawing/2014/main" id="{D48F339F-1C41-B95D-BF07-C4EDABED6B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6" name="Rectangle 52">
                  <a:extLst>
                    <a:ext uri="{FF2B5EF4-FFF2-40B4-BE49-F238E27FC236}">
                      <a16:creationId xmlns:a16="http://schemas.microsoft.com/office/drawing/2014/main" id="{506B4C83-BA78-7375-DA99-64C2779C8D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9" name="Group 56">
                <a:extLst>
                  <a:ext uri="{FF2B5EF4-FFF2-40B4-BE49-F238E27FC236}">
                    <a16:creationId xmlns:a16="http://schemas.microsoft.com/office/drawing/2014/main" id="{1EB5E990-B065-889E-FA07-291E5C2F0E7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3"/>
                <a:chOff x="0" y="0"/>
                <a:chExt cx="81" cy="123"/>
              </a:xfrm>
            </p:grpSpPr>
            <p:sp>
              <p:nvSpPr>
                <p:cNvPr id="53" name="Freeform 54">
                  <a:extLst>
                    <a:ext uri="{FF2B5EF4-FFF2-40B4-BE49-F238E27FC236}">
                      <a16:creationId xmlns:a16="http://schemas.microsoft.com/office/drawing/2014/main" id="{FB2965E6-3D3F-912F-D410-931E482C3F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4" name="Rectangle 55">
                  <a:extLst>
                    <a:ext uri="{FF2B5EF4-FFF2-40B4-BE49-F238E27FC236}">
                      <a16:creationId xmlns:a16="http://schemas.microsoft.com/office/drawing/2014/main" id="{9FB2159E-1AD6-A225-99FD-F8CA2B96A7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50" name="Group 59">
                <a:extLst>
                  <a:ext uri="{FF2B5EF4-FFF2-40B4-BE49-F238E27FC236}">
                    <a16:creationId xmlns:a16="http://schemas.microsoft.com/office/drawing/2014/main" id="{58676277-85EA-0845-B1AE-4F4B0C89269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51" name="Freeform 57">
                  <a:extLst>
                    <a:ext uri="{FF2B5EF4-FFF2-40B4-BE49-F238E27FC236}">
                      <a16:creationId xmlns:a16="http://schemas.microsoft.com/office/drawing/2014/main" id="{4E62E116-CEE6-9D35-5CC3-A014DCCC39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52" name="Rectangle 58">
                  <a:extLst>
                    <a:ext uri="{FF2B5EF4-FFF2-40B4-BE49-F238E27FC236}">
                      <a16:creationId xmlns:a16="http://schemas.microsoft.com/office/drawing/2014/main" id="{A95C7620-296C-48F0-C114-8A7B9D310A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8" name="Line 34">
              <a:extLst>
                <a:ext uri="{FF2B5EF4-FFF2-40B4-BE49-F238E27FC236}">
                  <a16:creationId xmlns:a16="http://schemas.microsoft.com/office/drawing/2014/main" id="{ED1E9E91-866F-C367-C20A-89C4912EA3B6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 flipH="1">
              <a:off x="9935431" y="869351"/>
              <a:ext cx="1855653" cy="5019"/>
            </a:xfrm>
            <a:prstGeom prst="line">
              <a:avLst/>
            </a:prstGeom>
            <a:noFill/>
            <a:ln w="25400" cap="flat">
              <a:solidFill>
                <a:srgbClr val="FF3CE5"/>
              </a:solidFill>
              <a:prstDash val="solid"/>
              <a:round/>
              <a:headEnd type="non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10" name="Group 85">
              <a:extLst>
                <a:ext uri="{FF2B5EF4-FFF2-40B4-BE49-F238E27FC236}">
                  <a16:creationId xmlns:a16="http://schemas.microsoft.com/office/drawing/2014/main" id="{3FC7B694-E438-7DE7-9B37-D0EF2723E633}"/>
                </a:ext>
              </a:extLst>
            </p:cNvPr>
            <p:cNvGrpSpPr>
              <a:grpSpLocks/>
            </p:cNvGrpSpPr>
            <p:nvPr/>
          </p:nvGrpSpPr>
          <p:grpSpPr bwMode="auto">
            <a:xfrm rot="16200000" flipH="1">
              <a:off x="10160087" y="1231066"/>
              <a:ext cx="813140" cy="149265"/>
              <a:chOff x="0" y="0"/>
              <a:chExt cx="593" cy="128"/>
            </a:xfrm>
          </p:grpSpPr>
          <p:grpSp>
            <p:nvGrpSpPr>
              <p:cNvPr id="13" name="Group 63">
                <a:extLst>
                  <a:ext uri="{FF2B5EF4-FFF2-40B4-BE49-F238E27FC236}">
                    <a16:creationId xmlns:a16="http://schemas.microsoft.com/office/drawing/2014/main" id="{3CBE2D3D-9765-17DE-582B-15CBAD326A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0" y="4"/>
                <a:ext cx="81" cy="124"/>
                <a:chOff x="0" y="0"/>
                <a:chExt cx="81" cy="123"/>
              </a:xfrm>
            </p:grpSpPr>
            <p:sp>
              <p:nvSpPr>
                <p:cNvPr id="41" name="Freeform 61">
                  <a:extLst>
                    <a:ext uri="{FF2B5EF4-FFF2-40B4-BE49-F238E27FC236}">
                      <a16:creationId xmlns:a16="http://schemas.microsoft.com/office/drawing/2014/main" id="{8907DAC9-4225-0FC4-C25C-C3A69D6498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2" name="Rectangle 62">
                  <a:extLst>
                    <a:ext uri="{FF2B5EF4-FFF2-40B4-BE49-F238E27FC236}">
                      <a16:creationId xmlns:a16="http://schemas.microsoft.com/office/drawing/2014/main" id="{AA1A2387-90DB-A23D-0D05-AF07E3E601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66">
                <a:extLst>
                  <a:ext uri="{FF2B5EF4-FFF2-40B4-BE49-F238E27FC236}">
                    <a16:creationId xmlns:a16="http://schemas.microsoft.com/office/drawing/2014/main" id="{F0E0F00B-C99C-A9A2-36ED-BD3E597A487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43" y="3"/>
                <a:ext cx="81" cy="124"/>
                <a:chOff x="0" y="0"/>
                <a:chExt cx="81" cy="123"/>
              </a:xfrm>
            </p:grpSpPr>
            <p:sp>
              <p:nvSpPr>
                <p:cNvPr id="39" name="Freeform 64">
                  <a:extLst>
                    <a:ext uri="{FF2B5EF4-FFF2-40B4-BE49-F238E27FC236}">
                      <a16:creationId xmlns:a16="http://schemas.microsoft.com/office/drawing/2014/main" id="{89B2D2B9-C635-3FC3-9CC9-DA8EA3ADC2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0" name="Rectangle 65">
                  <a:extLst>
                    <a:ext uri="{FF2B5EF4-FFF2-40B4-BE49-F238E27FC236}">
                      <a16:creationId xmlns:a16="http://schemas.microsoft.com/office/drawing/2014/main" id="{EBA3360E-2111-3D5A-6290-4D360D48D0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19" name="Group 69">
                <a:extLst>
                  <a:ext uri="{FF2B5EF4-FFF2-40B4-BE49-F238E27FC236}">
                    <a16:creationId xmlns:a16="http://schemas.microsoft.com/office/drawing/2014/main" id="{CF5738C9-8E6D-02E0-052A-08FEB4D22B63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2" y="3"/>
                <a:ext cx="80" cy="124"/>
                <a:chOff x="0" y="0"/>
                <a:chExt cx="80" cy="123"/>
              </a:xfrm>
            </p:grpSpPr>
            <p:sp>
              <p:nvSpPr>
                <p:cNvPr id="37" name="Freeform 67">
                  <a:extLst>
                    <a:ext uri="{FF2B5EF4-FFF2-40B4-BE49-F238E27FC236}">
                      <a16:creationId xmlns:a16="http://schemas.microsoft.com/office/drawing/2014/main" id="{182BB838-0B4C-1829-605E-C7F3B9D8ED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8" name="Rectangle 68">
                  <a:extLst>
                    <a:ext uri="{FF2B5EF4-FFF2-40B4-BE49-F238E27FC236}">
                      <a16:creationId xmlns:a16="http://schemas.microsoft.com/office/drawing/2014/main" id="{F84E67DE-E544-8993-9D10-A9E6716FEC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72">
                <a:extLst>
                  <a:ext uri="{FF2B5EF4-FFF2-40B4-BE49-F238E27FC236}">
                    <a16:creationId xmlns:a16="http://schemas.microsoft.com/office/drawing/2014/main" id="{D2796F0B-D8CD-572A-D1CE-E9C947A40B9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5" y="2"/>
                <a:ext cx="81" cy="124"/>
                <a:chOff x="0" y="0"/>
                <a:chExt cx="80" cy="123"/>
              </a:xfrm>
            </p:grpSpPr>
            <p:sp>
              <p:nvSpPr>
                <p:cNvPr id="35" name="Freeform 70">
                  <a:extLst>
                    <a:ext uri="{FF2B5EF4-FFF2-40B4-BE49-F238E27FC236}">
                      <a16:creationId xmlns:a16="http://schemas.microsoft.com/office/drawing/2014/main" id="{05095130-3888-5D8F-57B9-20BBC2EB65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0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6" name="Rectangle 71">
                  <a:extLst>
                    <a:ext uri="{FF2B5EF4-FFF2-40B4-BE49-F238E27FC236}">
                      <a16:creationId xmlns:a16="http://schemas.microsoft.com/office/drawing/2014/main" id="{D507C0D7-7B8E-D62C-86E0-A0357C4406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0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75">
                <a:extLst>
                  <a:ext uri="{FF2B5EF4-FFF2-40B4-BE49-F238E27FC236}">
                    <a16:creationId xmlns:a16="http://schemas.microsoft.com/office/drawing/2014/main" id="{2193D9BE-D5EE-F7AA-E9AF-F71177D9F93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7" y="1"/>
                <a:ext cx="81" cy="124"/>
                <a:chOff x="0" y="0"/>
                <a:chExt cx="81" cy="123"/>
              </a:xfrm>
            </p:grpSpPr>
            <p:sp>
              <p:nvSpPr>
                <p:cNvPr id="33" name="Freeform 73">
                  <a:extLst>
                    <a:ext uri="{FF2B5EF4-FFF2-40B4-BE49-F238E27FC236}">
                      <a16:creationId xmlns:a16="http://schemas.microsoft.com/office/drawing/2014/main" id="{C6CFB06F-8A21-F6F5-797F-D27E66400D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4" name="Rectangle 74">
                  <a:extLst>
                    <a:ext uri="{FF2B5EF4-FFF2-40B4-BE49-F238E27FC236}">
                      <a16:creationId xmlns:a16="http://schemas.microsoft.com/office/drawing/2014/main" id="{7DA5BA74-C167-0A3D-40B4-BDBB185250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78">
                <a:extLst>
                  <a:ext uri="{FF2B5EF4-FFF2-40B4-BE49-F238E27FC236}">
                    <a16:creationId xmlns:a16="http://schemas.microsoft.com/office/drawing/2014/main" id="{B74CA883-B106-919B-686A-5145B53A66B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68" y="1"/>
                <a:ext cx="81" cy="124"/>
                <a:chOff x="0" y="0"/>
                <a:chExt cx="81" cy="123"/>
              </a:xfrm>
            </p:grpSpPr>
            <p:sp>
              <p:nvSpPr>
                <p:cNvPr id="31" name="Freeform 76">
                  <a:extLst>
                    <a:ext uri="{FF2B5EF4-FFF2-40B4-BE49-F238E27FC236}">
                      <a16:creationId xmlns:a16="http://schemas.microsoft.com/office/drawing/2014/main" id="{87992819-4A41-3089-4640-1472C9785D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2" name="Rectangle 77">
                  <a:extLst>
                    <a:ext uri="{FF2B5EF4-FFF2-40B4-BE49-F238E27FC236}">
                      <a16:creationId xmlns:a16="http://schemas.microsoft.com/office/drawing/2014/main" id="{3615065E-6388-FD36-C9C5-BF7DA87EC5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5" name="Group 81">
                <a:extLst>
                  <a:ext uri="{FF2B5EF4-FFF2-40B4-BE49-F238E27FC236}">
                    <a16:creationId xmlns:a16="http://schemas.microsoft.com/office/drawing/2014/main" id="{529DC5DD-188C-BBF8-2E43-D166CA5457D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0" y="0"/>
                <a:ext cx="81" cy="124"/>
                <a:chOff x="0" y="0"/>
                <a:chExt cx="81" cy="123"/>
              </a:xfrm>
            </p:grpSpPr>
            <p:sp>
              <p:nvSpPr>
                <p:cNvPr id="29" name="Freeform 79">
                  <a:extLst>
                    <a:ext uri="{FF2B5EF4-FFF2-40B4-BE49-F238E27FC236}">
                      <a16:creationId xmlns:a16="http://schemas.microsoft.com/office/drawing/2014/main" id="{F5C792B3-9BFC-3556-21E7-F532F7ACDA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rgbClr val="FFFF00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0" name="Rectangle 80">
                  <a:extLst>
                    <a:ext uri="{FF2B5EF4-FFF2-40B4-BE49-F238E27FC236}">
                      <a16:creationId xmlns:a16="http://schemas.microsoft.com/office/drawing/2014/main" id="{595994C4-E4EA-29D1-93CC-857CE3E1CE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6" name="Group 84">
                <a:extLst>
                  <a:ext uri="{FF2B5EF4-FFF2-40B4-BE49-F238E27FC236}">
                    <a16:creationId xmlns:a16="http://schemas.microsoft.com/office/drawing/2014/main" id="{AC30C8A5-C45B-378D-343C-4FCB0205F57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1" y="0"/>
                <a:ext cx="82" cy="123"/>
                <a:chOff x="0" y="0"/>
                <a:chExt cx="81" cy="123"/>
              </a:xfrm>
            </p:grpSpPr>
            <p:sp>
              <p:nvSpPr>
                <p:cNvPr id="27" name="Freeform 82">
                  <a:extLst>
                    <a:ext uri="{FF2B5EF4-FFF2-40B4-BE49-F238E27FC236}">
                      <a16:creationId xmlns:a16="http://schemas.microsoft.com/office/drawing/2014/main" id="{F5576BBC-9334-FDDF-B4B9-CE79709272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0" y="4"/>
                  <a:ext cx="81" cy="119"/>
                </a:xfrm>
                <a:custGeom>
                  <a:avLst/>
                  <a:gdLst>
                    <a:gd name="T0" fmla="*/ 0 w 21600"/>
                    <a:gd name="T1" fmla="+- 0 1250 714"/>
                    <a:gd name="T2" fmla="*/ 1250 h 20886"/>
                    <a:gd name="T3" fmla="*/ 10200 w 21600"/>
                    <a:gd name="T4" fmla="+- 0 2856 714"/>
                    <a:gd name="T5" fmla="*/ 2856 h 20886"/>
                    <a:gd name="T6" fmla="*/ 14400 w 21600"/>
                    <a:gd name="T7" fmla="+- 0 9283 714"/>
                    <a:gd name="T8" fmla="*/ 9283 h 20886"/>
                    <a:gd name="T9" fmla="*/ 15600 w 21600"/>
                    <a:gd name="T10" fmla="+- 0 12496 714"/>
                    <a:gd name="T11" fmla="*/ 12496 h 20886"/>
                    <a:gd name="T12" fmla="*/ 7200 w 21600"/>
                    <a:gd name="T13" fmla="+- 0 21600 714"/>
                    <a:gd name="T14" fmla="*/ 21600 h 20886"/>
                    <a:gd name="T15" fmla="*/ 2400 w 21600"/>
                    <a:gd name="T16" fmla="+- 0 17851 714"/>
                    <a:gd name="T17" fmla="*/ 17851 h 20886"/>
                    <a:gd name="T18" fmla="*/ 1200 w 21600"/>
                    <a:gd name="T19" fmla="+- 0 14638 714"/>
                    <a:gd name="T20" fmla="*/ 14638 h 20886"/>
                    <a:gd name="T21" fmla="*/ 4800 w 21600"/>
                    <a:gd name="T22" fmla="+- 0 8747 714"/>
                    <a:gd name="T23" fmla="*/ 8747 h 20886"/>
                    <a:gd name="T24" fmla="*/ 12600 w 21600"/>
                    <a:gd name="T25" fmla="+- 0 2856 714"/>
                    <a:gd name="T26" fmla="*/ 2856 h 20886"/>
                    <a:gd name="T27" fmla="*/ 18000 w 21600"/>
                    <a:gd name="T28" fmla="+- 0 714 714"/>
                    <a:gd name="T29" fmla="*/ 714 h 20886"/>
                    <a:gd name="T30" fmla="*/ 21600 w 21600"/>
                    <a:gd name="T31" fmla="+- 0 1250 714"/>
                    <a:gd name="T32" fmla="*/ 1250 h 20886"/>
                  </a:gdLst>
                  <a:ahLst/>
                  <a:cxnLst>
                    <a:cxn ang="0">
                      <a:pos x="T0" y="T2"/>
                    </a:cxn>
                    <a:cxn ang="0">
                      <a:pos x="T3" y="T5"/>
                    </a:cxn>
                    <a:cxn ang="0">
                      <a:pos x="T6" y="T8"/>
                    </a:cxn>
                    <a:cxn ang="0">
                      <a:pos x="T9" y="T11"/>
                    </a:cxn>
                    <a:cxn ang="0">
                      <a:pos x="T12" y="T14"/>
                    </a:cxn>
                    <a:cxn ang="0">
                      <a:pos x="T15" y="T17"/>
                    </a:cxn>
                    <a:cxn ang="0">
                      <a:pos x="T18" y="T20"/>
                    </a:cxn>
                    <a:cxn ang="0">
                      <a:pos x="T21" y="T23"/>
                    </a:cxn>
                    <a:cxn ang="0">
                      <a:pos x="T24" y="T26"/>
                    </a:cxn>
                    <a:cxn ang="0">
                      <a:pos x="T27" y="T29"/>
                    </a:cxn>
                    <a:cxn ang="0">
                      <a:pos x="T30" y="T32"/>
                    </a:cxn>
                  </a:cxnLst>
                  <a:rect l="0" t="0" r="r" b="b"/>
                  <a:pathLst>
                    <a:path w="21600" h="20886">
                      <a:moveTo>
                        <a:pt x="0" y="536"/>
                      </a:moveTo>
                      <a:cubicBezTo>
                        <a:pt x="4100" y="-714"/>
                        <a:pt x="6600" y="1071"/>
                        <a:pt x="10200" y="2142"/>
                      </a:cubicBezTo>
                      <a:cubicBezTo>
                        <a:pt x="12300" y="4909"/>
                        <a:pt x="13100" y="4998"/>
                        <a:pt x="14400" y="8569"/>
                      </a:cubicBezTo>
                      <a:cubicBezTo>
                        <a:pt x="14800" y="9640"/>
                        <a:pt x="15600" y="11782"/>
                        <a:pt x="15600" y="11782"/>
                      </a:cubicBezTo>
                      <a:cubicBezTo>
                        <a:pt x="14600" y="17048"/>
                        <a:pt x="13200" y="19101"/>
                        <a:pt x="7200" y="20886"/>
                      </a:cubicBezTo>
                      <a:cubicBezTo>
                        <a:pt x="5000" y="20261"/>
                        <a:pt x="3400" y="19101"/>
                        <a:pt x="2400" y="17137"/>
                      </a:cubicBezTo>
                      <a:cubicBezTo>
                        <a:pt x="1900" y="16066"/>
                        <a:pt x="1200" y="13924"/>
                        <a:pt x="1200" y="13924"/>
                      </a:cubicBezTo>
                      <a:cubicBezTo>
                        <a:pt x="2800" y="11693"/>
                        <a:pt x="2600" y="9997"/>
                        <a:pt x="4800" y="8033"/>
                      </a:cubicBezTo>
                      <a:cubicBezTo>
                        <a:pt x="6000" y="4731"/>
                        <a:pt x="9500" y="4017"/>
                        <a:pt x="12600" y="2142"/>
                      </a:cubicBezTo>
                      <a:cubicBezTo>
                        <a:pt x="14200" y="1160"/>
                        <a:pt x="18000" y="0"/>
                        <a:pt x="18000" y="0"/>
                      </a:cubicBezTo>
                      <a:cubicBezTo>
                        <a:pt x="19200" y="179"/>
                        <a:pt x="21600" y="536"/>
                        <a:pt x="21600" y="536"/>
                      </a:cubicBezTo>
                    </a:path>
                  </a:pathLst>
                </a:custGeom>
                <a:noFill/>
                <a:ln w="2540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28" name="Rectangle 83">
                  <a:extLst>
                    <a:ext uri="{FF2B5EF4-FFF2-40B4-BE49-F238E27FC236}">
                      <a16:creationId xmlns:a16="http://schemas.microsoft.com/office/drawing/2014/main" id="{B8B931BC-33BC-F7E6-1457-BCBE3560C2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0" y="0"/>
                  <a:ext cx="81" cy="12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sp>
          <p:nvSpPr>
            <p:cNvPr id="11" name="Rectangle 89">
              <a:extLst>
                <a:ext uri="{FF2B5EF4-FFF2-40B4-BE49-F238E27FC236}">
                  <a16:creationId xmlns:a16="http://schemas.microsoft.com/office/drawing/2014/main" id="{35AE6998-7DCF-280C-0522-6367C06A98A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2892" y="1302353"/>
              <a:ext cx="349802" cy="4099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40639" bIns="0"/>
            <a:lstStyle/>
            <a:p>
              <a:pPr marL="39688"/>
              <a:r>
                <a:rPr lang="en-US" dirty="0">
                  <a:solidFill>
                    <a:srgbClr val="FFFF00"/>
                  </a:solidFill>
                  <a:ea typeface="ＭＳ Ｐゴシック" charset="0"/>
                  <a:cs typeface="Times New Roman" charset="0"/>
                </a:rPr>
                <a:t>k</a:t>
              </a:r>
              <a:endParaRPr lang="en-US" dirty="0">
                <a:ea typeface="ＭＳ Ｐゴシック" charset="0"/>
                <a:cs typeface="Times New Roman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2731DE1-4B97-6FE6-1BB2-FDB144A99A90}"/>
                </a:ext>
              </a:extLst>
            </p:cNvPr>
            <p:cNvSpPr txBox="1"/>
            <p:nvPr/>
          </p:nvSpPr>
          <p:spPr>
            <a:xfrm>
              <a:off x="11553519" y="364580"/>
              <a:ext cx="2375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l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4C1E82BC-5C15-158B-EBEC-B147900EA4A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8921" y="1078041"/>
            <a:ext cx="8724401" cy="72757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618705AE-127C-0802-743E-1A6CAA879C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8867" y="2418338"/>
            <a:ext cx="2476257" cy="32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1356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76227</TotalTime>
  <Words>3775</Words>
  <Application>Microsoft Macintosh PowerPoint</Application>
  <PresentationFormat>Widescreen</PresentationFormat>
  <Paragraphs>393</Paragraphs>
  <Slides>35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-apple-system</vt:lpstr>
      <vt:lpstr>ＭＳ Ｐゴシック</vt:lpstr>
      <vt:lpstr>Arial</vt:lpstr>
      <vt:lpstr>Calibri</vt:lpstr>
      <vt:lpstr>Helvetica</vt:lpstr>
      <vt:lpstr>Monaco</vt:lpstr>
      <vt:lpstr>Symbol</vt:lpstr>
      <vt:lpstr>Wingdings</vt:lpstr>
      <vt:lpstr>Office Theme</vt:lpstr>
      <vt:lpstr>Jet modification in cold and hot QCD medium</vt:lpstr>
      <vt:lpstr>Energy-energy correlator (EEC)</vt:lpstr>
      <vt:lpstr>Jet EEC in Vacuum: LO</vt:lpstr>
      <vt:lpstr>Jet EEC in Vacuum: Evolution</vt:lpstr>
      <vt:lpstr>Consequences of flavor dependence of EEC</vt:lpstr>
      <vt:lpstr>Resolving QGP scales with EEC</vt:lpstr>
      <vt:lpstr>Resolving QGP scales with EEC</vt:lpstr>
      <vt:lpstr>Gluon spectrum from single emission in GHT</vt:lpstr>
      <vt:lpstr>EEC from single emission in e+Pb</vt:lpstr>
      <vt:lpstr>Effects of hadronization: TMD Fragmentation</vt:lpstr>
      <vt:lpstr>Medium modification of ECC in EIC</vt:lpstr>
      <vt:lpstr>Modification of single and dihadron spectra in EIC</vt:lpstr>
      <vt:lpstr>Nuclear modification of dijets &amp; TMD pdf at EIC</vt:lpstr>
      <vt:lpstr>EEC from single emission in QGP</vt:lpstr>
      <vt:lpstr>Jet-induced medium response</vt:lpstr>
      <vt:lpstr>Modification of jets and  medium response</vt:lpstr>
      <vt:lpstr>Contributions from medium response</vt:lpstr>
      <vt:lpstr>EEC of a jet shower in a QGP brick</vt:lpstr>
      <vt:lpstr>EEC of g-jets in Pb+Pb Collisions</vt:lpstr>
      <vt:lpstr>EEC of Single inclusive jets</vt:lpstr>
      <vt:lpstr>Enhancement due to jets with reduced energy?</vt:lpstr>
      <vt:lpstr>Effects of hadronization</vt:lpstr>
      <vt:lpstr>Single jet EEC from CoLBT</vt:lpstr>
      <vt:lpstr>3D structure of diffusion wake</vt:lpstr>
      <vt:lpstr>Diffusion wake and jet energy loss</vt:lpstr>
      <vt:lpstr>Diffusion wake in di-jets</vt:lpstr>
      <vt:lpstr>Rapidity asymmetry as robust signal of diffusion wake</vt:lpstr>
      <vt:lpstr>Initial position &amp; azimuthal correlation</vt:lpstr>
      <vt:lpstr>Asymmetric pT broadening in non-uniform medium</vt:lpstr>
      <vt:lpstr>Transverse gradient tomography</vt:lpstr>
      <vt:lpstr>Deep learning assisted jet tomography</vt:lpstr>
      <vt:lpstr>Asymmetric jet shape: azimuthal dependent</vt:lpstr>
      <vt:lpstr>Asymmetric jet shape at finite rapidity</vt:lpstr>
      <vt:lpstr>Seeing Mach-cone through 3p Azimuthal  Correlation</vt:lpstr>
      <vt:lpstr>Summary</vt:lpstr>
    </vt:vector>
  </TitlesOfParts>
  <Company>University of California Berkeley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Xin-Nian Wang</dc:creator>
  <cp:lastModifiedBy>Xin-Nian Wang</cp:lastModifiedBy>
  <cp:revision>1119</cp:revision>
  <cp:lastPrinted>2016-06-17T18:13:03Z</cp:lastPrinted>
  <dcterms:created xsi:type="dcterms:W3CDTF">2011-06-24T03:57:59Z</dcterms:created>
  <dcterms:modified xsi:type="dcterms:W3CDTF">2025-04-02T08:46:12Z</dcterms:modified>
</cp:coreProperties>
</file>