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4" r:id="rId13"/>
    <p:sldId id="270" r:id="rId14"/>
    <p:sldId id="273" r:id="rId15"/>
    <p:sldId id="275" r:id="rId16"/>
    <p:sldId id="260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59" autoAdjust="0"/>
  </p:normalViewPr>
  <p:slideViewPr>
    <p:cSldViewPr snapToGrid="0" showGuides="1">
      <p:cViewPr varScale="1">
        <p:scale>
          <a:sx n="107" d="100"/>
          <a:sy n="107" d="100"/>
        </p:scale>
        <p:origin x="108" y="3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20/03/2025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Autor NAME</a:t>
            </a:r>
            <a:endParaRPr lang="it-IT" dirty="0"/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20/03/2025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‹Nr.›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24.03.2025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 smtClean="0"/>
              <a:t>HITRIplus</a:t>
            </a:r>
            <a:r>
              <a:rPr lang="en-US" dirty="0" smtClean="0"/>
              <a:t> Project Meeting and </a:t>
            </a:r>
            <a:r>
              <a:rPr lang="en-US" dirty="0" err="1" smtClean="0"/>
              <a:t>Hadrontherapy</a:t>
            </a:r>
            <a:r>
              <a:rPr lang="en-US" dirty="0" smtClean="0"/>
              <a:t> Workshop </a:t>
            </a:r>
            <a:r>
              <a:rPr lang="it-IT" dirty="0" err="1" smtClean="0"/>
              <a:t>P.Grübling</a:t>
            </a:r>
            <a:r>
              <a:rPr lang="it-IT" dirty="0" smtClean="0"/>
              <a:t>, The SEEIIST Project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‹Nr.›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24.03.2025</a:t>
            </a:r>
            <a:endParaRPr lang="it-IT" dirty="0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 smtClean="0"/>
              <a:t>HITRIplus</a:t>
            </a:r>
            <a:r>
              <a:rPr lang="en-US" dirty="0" smtClean="0"/>
              <a:t> Project Meeting and </a:t>
            </a:r>
            <a:r>
              <a:rPr lang="en-US" dirty="0" err="1" smtClean="0"/>
              <a:t>Hadrontherapy</a:t>
            </a:r>
            <a:r>
              <a:rPr lang="en-US" dirty="0" smtClean="0"/>
              <a:t> Workshop </a:t>
            </a:r>
            <a:r>
              <a:rPr lang="it-IT" dirty="0" err="1" smtClean="0"/>
              <a:t>P.Grübling</a:t>
            </a:r>
            <a:r>
              <a:rPr lang="it-IT" dirty="0" smtClean="0"/>
              <a:t>, The SEEIIST Project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Immagine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‹Nr.›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24.03.2025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 smtClean="0"/>
              <a:t>HITRIplus</a:t>
            </a:r>
            <a:r>
              <a:rPr lang="en-US" dirty="0" smtClean="0"/>
              <a:t> Project Meeting and </a:t>
            </a:r>
            <a:r>
              <a:rPr lang="en-US" dirty="0" err="1" smtClean="0"/>
              <a:t>Hadrontherapy</a:t>
            </a:r>
            <a:r>
              <a:rPr lang="en-US" dirty="0" smtClean="0"/>
              <a:t> Workshop </a:t>
            </a:r>
            <a:r>
              <a:rPr lang="it-IT" dirty="0" err="1" smtClean="0"/>
              <a:t>P.Grübling</a:t>
            </a:r>
            <a:r>
              <a:rPr lang="it-IT" dirty="0" smtClean="0"/>
              <a:t>, The SEEIIST Project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24.03.2025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 smtClean="0"/>
              <a:t>HITRIplus</a:t>
            </a:r>
            <a:r>
              <a:rPr lang="en-US" dirty="0" smtClean="0"/>
              <a:t> Project Meeting and </a:t>
            </a:r>
            <a:r>
              <a:rPr lang="en-US" dirty="0" err="1" smtClean="0"/>
              <a:t>Hadrontherapy</a:t>
            </a:r>
            <a:r>
              <a:rPr lang="en-US" dirty="0" smtClean="0"/>
              <a:t> Workshop </a:t>
            </a:r>
            <a:r>
              <a:rPr lang="it-IT" dirty="0" err="1" smtClean="0"/>
              <a:t>P.Grübling</a:t>
            </a:r>
            <a:r>
              <a:rPr lang="it-IT" dirty="0" smtClean="0"/>
              <a:t>, The SEEIIST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tiff"/><Relationship Id="rId7" Type="http://schemas.openxmlformats.org/officeDocument/2006/relationships/hyperlink" Target="https://www.facebook.com/SEEIIST/" TargetMode="External"/><Relationship Id="rId2" Type="http://schemas.openxmlformats.org/officeDocument/2006/relationships/hyperlink" Target="mailto:peter.gruebling@gmx.de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hyperlink" Target="http://www.seeiist.eu/" TargetMode="External"/><Relationship Id="rId9" Type="http://schemas.openxmlformats.org/officeDocument/2006/relationships/hyperlink" Target="https://ch.linkedin.com/company/seeiis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SEEIIST Project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8565" y="3602038"/>
            <a:ext cx="11073324" cy="1655762"/>
          </a:xfrm>
        </p:spPr>
        <p:txBody>
          <a:bodyPr/>
          <a:lstStyle/>
          <a:p>
            <a:r>
              <a:rPr lang="it-IT" dirty="0" smtClean="0"/>
              <a:t>Peter Grübling</a:t>
            </a:r>
            <a:endParaRPr lang="it-IT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6FD4BC29-2EC4-40A8-BD60-D4B9E04799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712" y="1712259"/>
            <a:ext cx="5323044" cy="299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10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Key Factor: Organizational Performance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53" name="Inhaltsplatzhalter 2">
            <a:extLst>
              <a:ext uri="{FF2B5EF4-FFF2-40B4-BE49-F238E27FC236}">
                <a16:creationId xmlns:a16="http://schemas.microsoft.com/office/drawing/2014/main" id="{25284F56-3F33-48BE-B0F7-C0F9DD31C75B}"/>
              </a:ext>
            </a:extLst>
          </p:cNvPr>
          <p:cNvSpPr txBox="1">
            <a:spLocks/>
          </p:cNvSpPr>
          <p:nvPr/>
        </p:nvSpPr>
        <p:spPr bwMode="auto">
          <a:xfrm>
            <a:off x="2395508" y="701350"/>
            <a:ext cx="9491691" cy="493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58775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539750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71913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har char="-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Influencing aspects: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Clinical concept and clinical protocols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indication mix, number of fractions per </a:t>
            </a:r>
            <a:b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patient and  consequently the total number of patients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Research concept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user and experiment management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funding and costs</a:t>
            </a:r>
            <a:r>
              <a:rPr lang="en-GB" sz="1600" kern="0" dirty="0" smtClean="0">
                <a:solidFill>
                  <a:srgbClr val="002060"/>
                </a:solidFill>
              </a:rPr>
              <a:t> 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Quasi-parallel Research </a:t>
            </a:r>
            <a:r>
              <a:rPr lang="en-GB" sz="1600" b="1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and Clinical </a:t>
            </a:r>
            <a:r>
              <a:rPr lang="en-GB" sz="1600" b="1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operation</a:t>
            </a:r>
            <a:endParaRPr lang="en-GB" sz="1600" b="1" kern="0" dirty="0" smtClean="0">
              <a:solidFill>
                <a:srgbClr val="002060"/>
              </a:solidFill>
            </a:endParaRP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beam time management</a:t>
            </a:r>
            <a:endParaRPr lang="en-GB" sz="1600" kern="0" dirty="0" smtClean="0">
              <a:solidFill>
                <a:srgbClr val="002060"/>
              </a:solidFill>
            </a:endParaRP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reimbursement, funding and costs</a:t>
            </a:r>
            <a:r>
              <a:rPr lang="en-GB" sz="1600" kern="0" dirty="0" smtClean="0">
                <a:solidFill>
                  <a:srgbClr val="002060"/>
                </a:solidFill>
              </a:rPr>
              <a:t> 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Workflow performance</a:t>
            </a:r>
            <a:endParaRPr lang="en-GB" sz="1600" b="1" kern="0" dirty="0" smtClean="0">
              <a:solidFill>
                <a:srgbClr val="002060"/>
              </a:solidFill>
            </a:endParaRP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GB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Impact on machine idle time (should be as low as possible !!)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endParaRPr lang="en-GB" sz="1600" kern="0" dirty="0" smtClean="0">
              <a:solidFill>
                <a:srgbClr val="002060"/>
              </a:solidFill>
              <a:cs typeface="Times New Roman" pitchFamily="18" charset="0"/>
              <a:sym typeface="Wingdings" panose="05000000000000000000" pitchFamily="2" charset="2"/>
            </a:endParaRPr>
          </a:p>
          <a:p>
            <a:pPr marL="357188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en-GB" b="1" kern="0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to be tackled by: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Workflow and organizational optimization 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Training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Appropriate planning</a:t>
            </a:r>
          </a:p>
          <a:p>
            <a:pPr marL="714375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Optimized facility and appropriate accelerator design</a:t>
            </a:r>
            <a:endParaRPr lang="en-GB" sz="1600" kern="0" dirty="0">
              <a:solidFill>
                <a:srgbClr val="FF0000"/>
              </a:solidFill>
            </a:endParaRPr>
          </a:p>
        </p:txBody>
      </p:sp>
      <p:grpSp>
        <p:nvGrpSpPr>
          <p:cNvPr id="54" name="Gruppieren 53"/>
          <p:cNvGrpSpPr/>
          <p:nvPr/>
        </p:nvGrpSpPr>
        <p:grpSpPr>
          <a:xfrm>
            <a:off x="615482" y="1076344"/>
            <a:ext cx="1402432" cy="1385286"/>
            <a:chOff x="971600" y="2658682"/>
            <a:chExt cx="1402432" cy="1385286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1005880" y="2673040"/>
              <a:ext cx="1324018" cy="1322825"/>
              <a:chOff x="1196008" y="2573288"/>
              <a:chExt cx="2160240" cy="2158294"/>
            </a:xfrm>
          </p:grpSpPr>
          <p:grpSp>
            <p:nvGrpSpPr>
              <p:cNvPr id="57" name="Gruppieren 56"/>
              <p:cNvGrpSpPr/>
              <p:nvPr/>
            </p:nvGrpSpPr>
            <p:grpSpPr>
              <a:xfrm>
                <a:off x="1196982" y="2573288"/>
                <a:ext cx="1328181" cy="1079147"/>
                <a:chOff x="2701318" y="2566332"/>
                <a:chExt cx="2081814" cy="1691474"/>
              </a:xfrm>
            </p:grpSpPr>
            <p:sp>
              <p:nvSpPr>
                <p:cNvPr id="67" name="Freihandform 66"/>
                <p:cNvSpPr/>
                <p:nvPr/>
              </p:nvSpPr>
              <p:spPr bwMode="auto">
                <a:xfrm>
                  <a:off x="2701318" y="256633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4CBBE9"/>
                </a:solidFill>
                <a:ln w="9525" cap="flat" cmpd="sng" algn="ctr">
                  <a:solidFill>
                    <a:srgbClr val="0094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68" name="Textfeld 67"/>
                <p:cNvSpPr txBox="1"/>
                <p:nvPr/>
              </p:nvSpPr>
              <p:spPr>
                <a:xfrm>
                  <a:off x="2771796" y="3070701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Equipment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8" name="Gruppieren 57"/>
              <p:cNvGrpSpPr/>
              <p:nvPr/>
            </p:nvGrpSpPr>
            <p:grpSpPr>
              <a:xfrm>
                <a:off x="2277101" y="2573288"/>
                <a:ext cx="1079147" cy="1328180"/>
                <a:chOff x="4394317" y="2566332"/>
                <a:chExt cx="1691474" cy="2081814"/>
              </a:xfrm>
            </p:grpSpPr>
            <p:sp>
              <p:nvSpPr>
                <p:cNvPr id="65" name="Freihandform 64"/>
                <p:cNvSpPr/>
                <p:nvPr/>
              </p:nvSpPr>
              <p:spPr bwMode="auto">
                <a:xfrm rot="16200000" flipH="1" flipV="1">
                  <a:off x="4199147" y="276150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solidFill>
                    <a:srgbClr val="D6A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66" name="Textfeld 65"/>
                <p:cNvSpPr txBox="1"/>
                <p:nvPr/>
              </p:nvSpPr>
              <p:spPr>
                <a:xfrm>
                  <a:off x="4470058" y="3070701"/>
                  <a:ext cx="1542101" cy="678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Patient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Pool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9" name="Gruppieren 58"/>
              <p:cNvGrpSpPr/>
              <p:nvPr/>
            </p:nvGrpSpPr>
            <p:grpSpPr>
              <a:xfrm>
                <a:off x="1196008" y="3403401"/>
                <a:ext cx="1079147" cy="1328180"/>
                <a:chOff x="2699792" y="3867466"/>
                <a:chExt cx="1691475" cy="2081814"/>
              </a:xfrm>
            </p:grpSpPr>
            <p:sp>
              <p:nvSpPr>
                <p:cNvPr id="63" name="Freihandform 62"/>
                <p:cNvSpPr/>
                <p:nvPr/>
              </p:nvSpPr>
              <p:spPr bwMode="auto">
                <a:xfrm rot="16200000">
                  <a:off x="2504623" y="406263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 cap="flat" cmpd="sng" algn="ctr">
                  <a:solidFill>
                    <a:srgbClr val="78B83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64" name="Textfeld 63"/>
                <p:cNvSpPr txBox="1"/>
                <p:nvPr/>
              </p:nvSpPr>
              <p:spPr>
                <a:xfrm>
                  <a:off x="2699792" y="4931877"/>
                  <a:ext cx="1542102" cy="45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Payment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0" name="Gruppieren 59"/>
              <p:cNvGrpSpPr/>
              <p:nvPr/>
            </p:nvGrpSpPr>
            <p:grpSpPr>
              <a:xfrm>
                <a:off x="2027095" y="3652435"/>
                <a:ext cx="1328181" cy="1079147"/>
                <a:chOff x="4002452" y="4257806"/>
                <a:chExt cx="2081814" cy="1691474"/>
              </a:xfrm>
            </p:grpSpPr>
            <p:sp>
              <p:nvSpPr>
                <p:cNvPr id="61" name="Freihandform 60"/>
                <p:cNvSpPr/>
                <p:nvPr/>
              </p:nvSpPr>
              <p:spPr bwMode="auto">
                <a:xfrm flipH="1" flipV="1">
                  <a:off x="4002452" y="425780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C19275"/>
                </a:solidFill>
                <a:ln w="9525" cap="flat" cmpd="sng" algn="ctr">
                  <a:solidFill>
                    <a:srgbClr val="B88C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62" name="Textfeld 61"/>
                <p:cNvSpPr txBox="1"/>
                <p:nvPr/>
              </p:nvSpPr>
              <p:spPr>
                <a:xfrm>
                  <a:off x="4470059" y="4798893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Organization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56" name="Rechteck 55"/>
            <p:cNvSpPr/>
            <p:nvPr/>
          </p:nvSpPr>
          <p:spPr bwMode="auto">
            <a:xfrm>
              <a:off x="971600" y="2658682"/>
              <a:ext cx="1402432" cy="1385286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6800" tIns="45720" rIns="468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902070" y="1538916"/>
            <a:ext cx="1328181" cy="1079147"/>
            <a:chOff x="4002452" y="4257806"/>
            <a:chExt cx="2081814" cy="1691474"/>
          </a:xfrm>
        </p:grpSpPr>
        <p:sp>
          <p:nvSpPr>
            <p:cNvPr id="70" name="Freihandform 69"/>
            <p:cNvSpPr/>
            <p:nvPr/>
          </p:nvSpPr>
          <p:spPr bwMode="auto">
            <a:xfrm flipH="1" flipV="1">
              <a:off x="4002452" y="425780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C19275"/>
            </a:solidFill>
            <a:ln w="9525" cap="flat" cmpd="sng" algn="ctr">
              <a:solidFill>
                <a:srgbClr val="B88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4470058" y="4798893"/>
              <a:ext cx="1542104" cy="675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Organization </a:t>
              </a: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Performance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72" name="Grafik 7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1544" y="870835"/>
            <a:ext cx="3815655" cy="2146305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087"/>
          <a:stretch/>
        </p:blipFill>
        <p:spPr>
          <a:xfrm>
            <a:off x="8600694" y="3390381"/>
            <a:ext cx="2912037" cy="1603248"/>
          </a:xfrm>
          <a:prstGeom prst="rect">
            <a:avLst/>
          </a:prstGeom>
        </p:spPr>
      </p:pic>
      <p:sp>
        <p:nvSpPr>
          <p:cNvPr id="74" name="Rechteckiger Pfeil 73"/>
          <p:cNvSpPr/>
          <p:nvPr/>
        </p:nvSpPr>
        <p:spPr>
          <a:xfrm rot="5400000" flipH="1">
            <a:off x="8749990" y="4400976"/>
            <a:ext cx="444512" cy="1955556"/>
          </a:xfrm>
          <a:prstGeom prst="bentArrow">
            <a:avLst>
              <a:gd name="adj1" fmla="val 17958"/>
              <a:gd name="adj2" fmla="val 22183"/>
              <a:gd name="adj3" fmla="val 50000"/>
              <a:gd name="adj4" fmla="val 6424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5" name="Rechtwinkliges Dreieck 74"/>
          <p:cNvSpPr/>
          <p:nvPr/>
        </p:nvSpPr>
        <p:spPr>
          <a:xfrm>
            <a:off x="8071544" y="870835"/>
            <a:ext cx="3815656" cy="2146305"/>
          </a:xfrm>
          <a:prstGeom prst="rtTriangle">
            <a:avLst/>
          </a:prstGeom>
          <a:solidFill>
            <a:srgbClr val="FFFF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htwinkliges Dreieck 75"/>
          <p:cNvSpPr/>
          <p:nvPr/>
        </p:nvSpPr>
        <p:spPr>
          <a:xfrm rot="10800000">
            <a:off x="8071544" y="870834"/>
            <a:ext cx="3815656" cy="2146305"/>
          </a:xfrm>
          <a:prstGeom prst="rtTriangl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feld 76"/>
          <p:cNvSpPr txBox="1"/>
          <p:nvPr/>
        </p:nvSpPr>
        <p:spPr>
          <a:xfrm>
            <a:off x="8071543" y="2755343"/>
            <a:ext cx="16139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Non-clinical research 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9805851" y="859587"/>
            <a:ext cx="2122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/>
                </a:solidFill>
              </a:rPr>
              <a:t>clinical research /treatment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9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/>
      <p:bldP spid="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11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Key Factor: Coverage of Operational Costs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5284F56-3F33-48BE-B0F7-C0F9DD31C75B}"/>
              </a:ext>
            </a:extLst>
          </p:cNvPr>
          <p:cNvSpPr txBox="1">
            <a:spLocks/>
          </p:cNvSpPr>
          <p:nvPr/>
        </p:nvSpPr>
        <p:spPr bwMode="auto">
          <a:xfrm>
            <a:off x="2395508" y="925470"/>
            <a:ext cx="9491691" cy="493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58775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539750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71913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har char="-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Funding </a:t>
            </a:r>
            <a:r>
              <a:rPr lang="en-GB" sz="1600" b="1" kern="0" dirty="0" smtClean="0">
                <a:solidFill>
                  <a:srgbClr val="002060"/>
                </a:solidFill>
              </a:rPr>
              <a:t>of Research</a:t>
            </a:r>
          </a:p>
          <a:p>
            <a:pPr marL="357188" indent="-171450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002060"/>
                </a:solidFill>
              </a:rPr>
              <a:t>Adequate calculation of costs per hour of beam time</a:t>
            </a:r>
          </a:p>
          <a:p>
            <a:pPr marL="357188" indent="-171450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002060"/>
                </a:solidFill>
              </a:rPr>
              <a:t>Competitive research programme addressing European</a:t>
            </a:r>
            <a:br>
              <a:rPr lang="en-GB" sz="1600" kern="0" dirty="0" smtClean="0">
                <a:solidFill>
                  <a:srgbClr val="002060"/>
                </a:solidFill>
              </a:rPr>
            </a:br>
            <a:r>
              <a:rPr lang="en-GB" sz="1600" kern="0" dirty="0" smtClean="0">
                <a:solidFill>
                  <a:srgbClr val="002060"/>
                </a:solidFill>
              </a:rPr>
              <a:t>needs for EU funding</a:t>
            </a:r>
          </a:p>
          <a:p>
            <a:pPr marL="357188" indent="-171450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002060"/>
                </a:solidFill>
              </a:rPr>
              <a:t>Regional educational and research programme for </a:t>
            </a:r>
            <a:br>
              <a:rPr lang="en-GB" sz="1600" kern="0" dirty="0" smtClean="0">
                <a:solidFill>
                  <a:srgbClr val="002060"/>
                </a:solidFill>
              </a:rPr>
            </a:br>
            <a:r>
              <a:rPr lang="en-GB" sz="1600" kern="0" dirty="0" smtClean="0">
                <a:solidFill>
                  <a:srgbClr val="002060"/>
                </a:solidFill>
              </a:rPr>
              <a:t>SEEIIST member funding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Basic </a:t>
            </a:r>
            <a:r>
              <a:rPr lang="en-GB" sz="1600" b="1" kern="0" dirty="0">
                <a:solidFill>
                  <a:srgbClr val="002060"/>
                </a:solidFill>
              </a:rPr>
              <a:t>operational Costs and Maintenance</a:t>
            </a:r>
          </a:p>
          <a:p>
            <a:pPr marL="357188" indent="-171450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002060"/>
                </a:solidFill>
              </a:rPr>
              <a:t>Sustainable financing concept by SEEIIST members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Reimbursement of Clinical Research and Treatment</a:t>
            </a:r>
            <a:endParaRPr lang="en-GB" sz="1600" b="1" kern="0" dirty="0">
              <a:solidFill>
                <a:srgbClr val="002060"/>
              </a:solidFill>
            </a:endParaRP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Adequate contracts with health care insurances are mandatory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Reimbursement per patient should be calculated to cover costs for the worst case of patient numbers (patient pool and performance)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National factors are to be </a:t>
            </a:r>
            <a:r>
              <a:rPr lang="en-US" sz="1600" kern="0" dirty="0" smtClean="0">
                <a:solidFill>
                  <a:srgbClr val="002060"/>
                </a:solidFill>
              </a:rPr>
              <a:t>considered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Collaboration with Industrial partners</a:t>
            </a:r>
            <a:endParaRPr lang="en-GB" sz="1600" b="1" kern="0" dirty="0">
              <a:solidFill>
                <a:srgbClr val="002060"/>
              </a:solidFill>
            </a:endParaRP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002060"/>
                </a:solidFill>
              </a:rPr>
              <a:t>Competitive costs and reimbursement scheme</a:t>
            </a:r>
            <a:endParaRPr lang="en-GB" sz="1600" kern="0" dirty="0" smtClean="0">
              <a:solidFill>
                <a:srgbClr val="002060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611062" y="1022300"/>
            <a:ext cx="1402432" cy="1385286"/>
            <a:chOff x="971600" y="2658682"/>
            <a:chExt cx="1402432" cy="1385286"/>
          </a:xfrm>
        </p:grpSpPr>
        <p:grpSp>
          <p:nvGrpSpPr>
            <p:cNvPr id="9" name="Gruppieren 8"/>
            <p:cNvGrpSpPr/>
            <p:nvPr/>
          </p:nvGrpSpPr>
          <p:grpSpPr>
            <a:xfrm>
              <a:off x="1005880" y="2673040"/>
              <a:ext cx="1324018" cy="1322825"/>
              <a:chOff x="1196008" y="2573288"/>
              <a:chExt cx="2160240" cy="2158294"/>
            </a:xfrm>
          </p:grpSpPr>
          <p:grpSp>
            <p:nvGrpSpPr>
              <p:cNvPr id="11" name="Gruppieren 10"/>
              <p:cNvGrpSpPr/>
              <p:nvPr/>
            </p:nvGrpSpPr>
            <p:grpSpPr>
              <a:xfrm>
                <a:off x="1196982" y="2573288"/>
                <a:ext cx="1328181" cy="1079147"/>
                <a:chOff x="2701318" y="2566332"/>
                <a:chExt cx="2081814" cy="1691474"/>
              </a:xfrm>
            </p:grpSpPr>
            <p:sp>
              <p:nvSpPr>
                <p:cNvPr id="21" name="Freihandform 20"/>
                <p:cNvSpPr/>
                <p:nvPr/>
              </p:nvSpPr>
              <p:spPr bwMode="auto">
                <a:xfrm>
                  <a:off x="2701318" y="256633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4CBBE9"/>
                </a:solidFill>
                <a:ln w="9525" cap="flat" cmpd="sng" algn="ctr">
                  <a:solidFill>
                    <a:srgbClr val="0094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22" name="Textfeld 21"/>
                <p:cNvSpPr txBox="1"/>
                <p:nvPr/>
              </p:nvSpPr>
              <p:spPr>
                <a:xfrm>
                  <a:off x="2771796" y="3070701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Equipment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" name="Gruppieren 11"/>
              <p:cNvGrpSpPr/>
              <p:nvPr/>
            </p:nvGrpSpPr>
            <p:grpSpPr>
              <a:xfrm>
                <a:off x="2277101" y="2573288"/>
                <a:ext cx="1079147" cy="1328180"/>
                <a:chOff x="4394317" y="2566332"/>
                <a:chExt cx="1691474" cy="2081814"/>
              </a:xfrm>
            </p:grpSpPr>
            <p:sp>
              <p:nvSpPr>
                <p:cNvPr id="19" name="Freihandform 18"/>
                <p:cNvSpPr/>
                <p:nvPr/>
              </p:nvSpPr>
              <p:spPr bwMode="auto">
                <a:xfrm rot="16200000" flipH="1" flipV="1">
                  <a:off x="4199147" y="276150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solidFill>
                    <a:srgbClr val="D6A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20" name="Textfeld 19"/>
                <p:cNvSpPr txBox="1"/>
                <p:nvPr/>
              </p:nvSpPr>
              <p:spPr>
                <a:xfrm>
                  <a:off x="4470058" y="3070701"/>
                  <a:ext cx="1542101" cy="678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Patient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Pool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3" name="Gruppieren 12"/>
              <p:cNvGrpSpPr/>
              <p:nvPr/>
            </p:nvGrpSpPr>
            <p:grpSpPr>
              <a:xfrm>
                <a:off x="1196008" y="3403401"/>
                <a:ext cx="1079147" cy="1328180"/>
                <a:chOff x="2699792" y="3867466"/>
                <a:chExt cx="1691475" cy="2081814"/>
              </a:xfrm>
            </p:grpSpPr>
            <p:sp>
              <p:nvSpPr>
                <p:cNvPr id="17" name="Freihandform 16"/>
                <p:cNvSpPr/>
                <p:nvPr/>
              </p:nvSpPr>
              <p:spPr bwMode="auto">
                <a:xfrm rot="16200000">
                  <a:off x="2504623" y="406263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 cap="flat" cmpd="sng" algn="ctr">
                  <a:solidFill>
                    <a:srgbClr val="78B83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18" name="Textfeld 17"/>
                <p:cNvSpPr txBox="1"/>
                <p:nvPr/>
              </p:nvSpPr>
              <p:spPr>
                <a:xfrm>
                  <a:off x="2699792" y="4931877"/>
                  <a:ext cx="1542102" cy="45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Payment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" name="Gruppieren 13"/>
              <p:cNvGrpSpPr/>
              <p:nvPr/>
            </p:nvGrpSpPr>
            <p:grpSpPr>
              <a:xfrm>
                <a:off x="2027095" y="3652435"/>
                <a:ext cx="1328181" cy="1079147"/>
                <a:chOff x="4002452" y="4257806"/>
                <a:chExt cx="2081814" cy="1691474"/>
              </a:xfrm>
            </p:grpSpPr>
            <p:sp>
              <p:nvSpPr>
                <p:cNvPr id="15" name="Freihandform 14"/>
                <p:cNvSpPr/>
                <p:nvPr/>
              </p:nvSpPr>
              <p:spPr bwMode="auto">
                <a:xfrm flipH="1" flipV="1">
                  <a:off x="4002452" y="425780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C19275"/>
                </a:solidFill>
                <a:ln w="9525" cap="flat" cmpd="sng" algn="ctr">
                  <a:solidFill>
                    <a:srgbClr val="B88C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16" name="Textfeld 15"/>
                <p:cNvSpPr txBox="1"/>
                <p:nvPr/>
              </p:nvSpPr>
              <p:spPr>
                <a:xfrm>
                  <a:off x="4470059" y="4798893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Organization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" name="Rechteck 9"/>
            <p:cNvSpPr/>
            <p:nvPr/>
          </p:nvSpPr>
          <p:spPr bwMode="auto">
            <a:xfrm>
              <a:off x="971600" y="2658682"/>
              <a:ext cx="1402432" cy="1385286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6800" tIns="45720" rIns="468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415751" y="1281876"/>
            <a:ext cx="1079147" cy="1328180"/>
            <a:chOff x="2699792" y="3867466"/>
            <a:chExt cx="1691475" cy="2081814"/>
          </a:xfrm>
        </p:grpSpPr>
        <p:sp>
          <p:nvSpPr>
            <p:cNvPr id="24" name="Freihandform 23"/>
            <p:cNvSpPr/>
            <p:nvPr/>
          </p:nvSpPr>
          <p:spPr bwMode="auto">
            <a:xfrm rot="16200000">
              <a:off x="2504623" y="406263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 algn="ctr">
              <a:solidFill>
                <a:srgbClr val="78B83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2699792" y="4931876"/>
              <a:ext cx="1542103" cy="410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Finances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Grafik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276" y="1151825"/>
            <a:ext cx="3691347" cy="222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12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Accelerator - “Licence</a:t>
            </a:r>
            <a:r>
              <a:rPr lang="en-GB" sz="3200" b="1" dirty="0"/>
              <a:t>” for Treatment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9965" y="483017"/>
            <a:ext cx="3554506" cy="5016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12" y="1156026"/>
            <a:ext cx="6186060" cy="430962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009965" y="483017"/>
            <a:ext cx="39581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Concept for licencing the SEEIIST Accelerator as Medical Device</a:t>
            </a:r>
            <a:endParaRPr lang="en-GB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9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13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SEEIIST - Project: </a:t>
            </a:r>
            <a:r>
              <a:rPr lang="en-US" sz="3200" b="1" dirty="0" smtClean="0"/>
              <a:t>Work Plan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grpSp>
        <p:nvGrpSpPr>
          <p:cNvPr id="53" name="Gruppieren 52"/>
          <p:cNvGrpSpPr/>
          <p:nvPr/>
        </p:nvGrpSpPr>
        <p:grpSpPr>
          <a:xfrm>
            <a:off x="1066633" y="1586594"/>
            <a:ext cx="2081814" cy="1691474"/>
            <a:chOff x="2701318" y="2566332"/>
            <a:chExt cx="2081814" cy="1691474"/>
          </a:xfrm>
        </p:grpSpPr>
        <p:sp>
          <p:nvSpPr>
            <p:cNvPr id="54" name="Freihandform 53"/>
            <p:cNvSpPr/>
            <p:nvPr/>
          </p:nvSpPr>
          <p:spPr bwMode="auto">
            <a:xfrm>
              <a:off x="2701318" y="256633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4CBBE9"/>
            </a:solidFill>
            <a:ln w="9525" cap="flat" cmpd="sng" algn="ctr">
              <a:solidFill>
                <a:srgbClr val="0094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2771799" y="3070701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Equipment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Performance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2759632" y="1586594"/>
            <a:ext cx="1691474" cy="2081814"/>
            <a:chOff x="4394317" y="2566332"/>
            <a:chExt cx="1691474" cy="2081814"/>
          </a:xfrm>
        </p:grpSpPr>
        <p:sp>
          <p:nvSpPr>
            <p:cNvPr id="57" name="Freihandform 56"/>
            <p:cNvSpPr/>
            <p:nvPr/>
          </p:nvSpPr>
          <p:spPr bwMode="auto">
            <a:xfrm rot="16200000" flipH="1" flipV="1">
              <a:off x="4199147" y="276150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FFC000"/>
            </a:solidFill>
            <a:ln w="9525" cap="flat" cmpd="sng" algn="ctr">
              <a:solidFill>
                <a:srgbClr val="D6A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4470057" y="3070701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Patient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Pool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1065107" y="2887728"/>
            <a:ext cx="1691475" cy="2081814"/>
            <a:chOff x="2699792" y="3867466"/>
            <a:chExt cx="1691475" cy="2081814"/>
          </a:xfrm>
        </p:grpSpPr>
        <p:sp>
          <p:nvSpPr>
            <p:cNvPr id="60" name="Freihandform 59"/>
            <p:cNvSpPr/>
            <p:nvPr/>
          </p:nvSpPr>
          <p:spPr bwMode="auto">
            <a:xfrm rot="16200000">
              <a:off x="2504623" y="406263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 algn="ctr">
              <a:solidFill>
                <a:srgbClr val="78B83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2699792" y="4931876"/>
              <a:ext cx="1542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Finance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2367767" y="3278068"/>
            <a:ext cx="2081814" cy="1691474"/>
            <a:chOff x="4002452" y="4257806"/>
            <a:chExt cx="2081814" cy="1691474"/>
          </a:xfrm>
        </p:grpSpPr>
        <p:sp>
          <p:nvSpPr>
            <p:cNvPr id="63" name="Freihandform 62"/>
            <p:cNvSpPr/>
            <p:nvPr/>
          </p:nvSpPr>
          <p:spPr bwMode="auto">
            <a:xfrm flipH="1" flipV="1">
              <a:off x="4002452" y="425780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C19275"/>
            </a:solidFill>
            <a:ln w="9525" cap="flat" cmpd="sng" algn="ctr">
              <a:solidFill>
                <a:srgbClr val="B88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4470058" y="4798893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Organization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Performance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65" name="Grafik 6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164" y="764587"/>
            <a:ext cx="3749645" cy="4845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6" name="Pfeil nach rechts 65"/>
          <p:cNvSpPr/>
          <p:nvPr/>
        </p:nvSpPr>
        <p:spPr>
          <a:xfrm>
            <a:off x="4699591" y="3132434"/>
            <a:ext cx="2083981" cy="446568"/>
          </a:xfrm>
          <a:prstGeom prst="rightArrow">
            <a:avLst>
              <a:gd name="adj1" fmla="val 50000"/>
              <a:gd name="adj2" fmla="val 1023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feld 66"/>
          <p:cNvSpPr txBox="1"/>
          <p:nvPr/>
        </p:nvSpPr>
        <p:spPr>
          <a:xfrm rot="19470032">
            <a:off x="7489525" y="2483760"/>
            <a:ext cx="3370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>
                    <a:alpha val="59000"/>
                  </a:srgbClr>
                </a:solidFill>
                <a:latin typeface="Eras Bold ITC" panose="020B0907030504020204" pitchFamily="34" charset="0"/>
              </a:rPr>
              <a:t>Approved by SEEIIST -SC</a:t>
            </a:r>
            <a:endParaRPr lang="en-GB" sz="2000" dirty="0">
              <a:solidFill>
                <a:srgbClr val="FF0000">
                  <a:alpha val="59000"/>
                </a:srgbClr>
              </a:solidFill>
              <a:latin typeface="Eras Bold ITC" panose="020B0907030504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114" y="1678258"/>
            <a:ext cx="591488" cy="42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14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International Collaborations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61176" y="866374"/>
            <a:ext cx="1004428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CERN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Established 11.2020</a:t>
            </a:r>
            <a:endParaRPr lang="en-GB" sz="1600" dirty="0">
              <a:sym typeface="Wingdings" panose="05000000000000000000" pitchFamily="2" charset="2"/>
            </a:endParaRP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Content: </a:t>
            </a:r>
            <a:r>
              <a:rPr lang="en-GB" sz="1600" dirty="0" smtClean="0">
                <a:sym typeface="Wingdings" panose="05000000000000000000" pitchFamily="2" charset="2"/>
              </a:rPr>
              <a:t>accelerator design, </a:t>
            </a:r>
            <a:r>
              <a:rPr lang="en-GB" sz="1600" dirty="0" err="1">
                <a:sym typeface="Wingdings" panose="05000000000000000000" pitchFamily="2" charset="2"/>
              </a:rPr>
              <a:t>HITRI</a:t>
            </a:r>
            <a:r>
              <a:rPr lang="en-GB" sz="1600" i="1" dirty="0" err="1">
                <a:sym typeface="Wingdings" panose="05000000000000000000" pitchFamily="2" charset="2"/>
              </a:rPr>
              <a:t>plus</a:t>
            </a:r>
            <a:r>
              <a:rPr lang="en-GB" sz="1600" dirty="0">
                <a:sym typeface="Wingdings" panose="05000000000000000000" pitchFamily="2" charset="2"/>
              </a:rPr>
              <a:t> and NIMMS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CNAO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Established 07.2022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2 IAEA follows </a:t>
            </a:r>
            <a:r>
              <a:rPr lang="en-GB" sz="1600" dirty="0" smtClean="0"/>
              <a:t>to </a:t>
            </a:r>
            <a:r>
              <a:rPr lang="en-GB" sz="1600" dirty="0"/>
              <a:t>work at CNAO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ICTP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Established 03.2023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1 project: Hadron Therapy School for professionals </a:t>
            </a:r>
            <a:br>
              <a:rPr lang="en-GB" sz="1600" dirty="0"/>
            </a:br>
            <a:r>
              <a:rPr lang="en-GB" sz="1600" dirty="0"/>
              <a:t>in medical physics (Trieste, 04/2024</a:t>
            </a:r>
            <a:r>
              <a:rPr lang="en-GB" sz="16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School </a:t>
            </a:r>
            <a:r>
              <a:rPr lang="en-US" sz="1600" dirty="0"/>
              <a:t>of Medicine Aristotle University of Thessaloniki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Established 12.2023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1 project: Workshop/Training course (Thessaloniki, 10/2024)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err="1" smtClean="0"/>
              <a:t>Tera</a:t>
            </a:r>
            <a:r>
              <a:rPr lang="en-GB" sz="1600" dirty="0" smtClean="0"/>
              <a:t>-Care 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Established 01.2024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1 project: Collaboration in </a:t>
            </a:r>
            <a:r>
              <a:rPr lang="en-GB" sz="1600" dirty="0" err="1" smtClean="0"/>
              <a:t>HITRI</a:t>
            </a:r>
            <a:r>
              <a:rPr lang="en-GB" sz="1600" i="1" dirty="0" err="1" smtClean="0"/>
              <a:t>plus</a:t>
            </a:r>
            <a:r>
              <a:rPr lang="en-GB" sz="1600" dirty="0" smtClean="0"/>
              <a:t>, accelerator design</a:t>
            </a:r>
            <a:endParaRPr lang="en-GB" sz="16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398" y="294709"/>
            <a:ext cx="3228360" cy="454560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7340" y="762442"/>
            <a:ext cx="2830025" cy="399186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204" y="1389876"/>
            <a:ext cx="2823410" cy="398484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2535" y="2383205"/>
            <a:ext cx="2823410" cy="341719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7171" y="3653295"/>
            <a:ext cx="2823410" cy="214710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110" y="1588537"/>
            <a:ext cx="1038935" cy="311076"/>
          </a:xfrm>
          <a:prstGeom prst="rect">
            <a:avLst/>
          </a:prstGeom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052" y="1613627"/>
            <a:ext cx="383412" cy="2462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278" y="3881207"/>
            <a:ext cx="504243" cy="291329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3451" y="3903729"/>
            <a:ext cx="383412" cy="246284"/>
          </a:xfrm>
          <a:prstGeom prst="rect">
            <a:avLst/>
          </a:prstGeom>
        </p:spPr>
      </p:pic>
      <p:pic>
        <p:nvPicPr>
          <p:cNvPr id="19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6751" y="501665"/>
            <a:ext cx="383412" cy="24628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284" y="477304"/>
            <a:ext cx="412897" cy="419421"/>
          </a:xfrm>
          <a:prstGeom prst="rect">
            <a:avLst/>
          </a:prstGeom>
        </p:spPr>
      </p:pic>
      <p:sp>
        <p:nvSpPr>
          <p:cNvPr id="17" name="Ellipse 16"/>
          <p:cNvSpPr/>
          <p:nvPr/>
        </p:nvSpPr>
        <p:spPr>
          <a:xfrm>
            <a:off x="58270" y="5522554"/>
            <a:ext cx="2151530" cy="93447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20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15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SEEIIST: Time Line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cxnSp>
        <p:nvCxnSpPr>
          <p:cNvPr id="7" name="Gerader Verbinder 6"/>
          <p:cNvCxnSpPr>
            <a:stCxn id="29" idx="0"/>
          </p:cNvCxnSpPr>
          <p:nvPr/>
        </p:nvCxnSpPr>
        <p:spPr>
          <a:xfrm flipV="1">
            <a:off x="1397285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 flipV="1">
            <a:off x="2555588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V="1">
            <a:off x="3713891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 flipV="1">
            <a:off x="4872194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V="1">
            <a:off x="6030497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 flipV="1">
            <a:off x="7188800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8347103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 flipV="1">
            <a:off x="9505406" y="614900"/>
            <a:ext cx="0" cy="4406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aute 14"/>
          <p:cNvSpPr/>
          <p:nvPr/>
        </p:nvSpPr>
        <p:spPr>
          <a:xfrm>
            <a:off x="1193070" y="771648"/>
            <a:ext cx="418012" cy="418012"/>
          </a:xfrm>
          <a:prstGeom prst="diamond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feld 15"/>
          <p:cNvSpPr txBox="1"/>
          <p:nvPr/>
        </p:nvSpPr>
        <p:spPr>
          <a:xfrm>
            <a:off x="1811376" y="771648"/>
            <a:ext cx="36837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Foundation of the SEEIIST ERIC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506575" y="1503168"/>
            <a:ext cx="3143795" cy="338209"/>
          </a:xfrm>
          <a:prstGeom prst="rect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feld 17"/>
          <p:cNvSpPr txBox="1"/>
          <p:nvPr/>
        </p:nvSpPr>
        <p:spPr>
          <a:xfrm>
            <a:off x="4891811" y="1459623"/>
            <a:ext cx="36837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Preparatory and Design Phase</a:t>
            </a:r>
          </a:p>
        </p:txBody>
      </p:sp>
      <p:sp>
        <p:nvSpPr>
          <p:cNvPr id="19" name="Rechteck 18"/>
          <p:cNvSpPr/>
          <p:nvPr/>
        </p:nvSpPr>
        <p:spPr>
          <a:xfrm>
            <a:off x="3618411" y="2020012"/>
            <a:ext cx="2516433" cy="338209"/>
          </a:xfrm>
          <a:prstGeom prst="rect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feld 19"/>
          <p:cNvSpPr txBox="1"/>
          <p:nvPr/>
        </p:nvSpPr>
        <p:spPr>
          <a:xfrm>
            <a:off x="6263419" y="2004450"/>
            <a:ext cx="49967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Site Preparation and Construction of the Building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686696" y="2521294"/>
            <a:ext cx="3675018" cy="338209"/>
          </a:xfrm>
          <a:prstGeom prst="rect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feld 21"/>
          <p:cNvSpPr txBox="1"/>
          <p:nvPr/>
        </p:nvSpPr>
        <p:spPr>
          <a:xfrm>
            <a:off x="165464" y="2505732"/>
            <a:ext cx="53470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Equipment Installation and Commissioning (Stage 1)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3" name="Raute 22"/>
          <p:cNvSpPr/>
          <p:nvPr/>
        </p:nvSpPr>
        <p:spPr>
          <a:xfrm>
            <a:off x="8138166" y="3102665"/>
            <a:ext cx="418012" cy="418012"/>
          </a:xfrm>
          <a:prstGeom prst="diamond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feld 23"/>
          <p:cNvSpPr txBox="1"/>
          <p:nvPr/>
        </p:nvSpPr>
        <p:spPr>
          <a:xfrm>
            <a:off x="8704214" y="3102665"/>
            <a:ext cx="30697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Start non-clinical Research</a:t>
            </a:r>
          </a:p>
        </p:txBody>
      </p:sp>
      <p:sp>
        <p:nvSpPr>
          <p:cNvPr id="25" name="Raute 24"/>
          <p:cNvSpPr/>
          <p:nvPr/>
        </p:nvSpPr>
        <p:spPr>
          <a:xfrm>
            <a:off x="9309474" y="3760350"/>
            <a:ext cx="418012" cy="418012"/>
          </a:xfrm>
          <a:prstGeom prst="diamond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4563309" y="3809030"/>
            <a:ext cx="47048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GB" dirty="0"/>
              <a:t>Start clinical Research and Treatment of Patients</a:t>
            </a:r>
          </a:p>
        </p:txBody>
      </p:sp>
      <p:sp>
        <p:nvSpPr>
          <p:cNvPr id="27" name="Rechteck 26"/>
          <p:cNvSpPr/>
          <p:nvPr/>
        </p:nvSpPr>
        <p:spPr>
          <a:xfrm>
            <a:off x="9374773" y="4363261"/>
            <a:ext cx="1962147" cy="338209"/>
          </a:xfrm>
          <a:prstGeom prst="rect">
            <a:avLst/>
          </a:prstGeom>
          <a:gradFill>
            <a:gsLst>
              <a:gs pos="0">
                <a:srgbClr val="4472C4"/>
              </a:gs>
              <a:gs pos="100000">
                <a:schemeClr val="bg1"/>
              </a:gs>
            </a:gsLst>
            <a:lin ang="0" scaled="0"/>
          </a:gra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sp>
        <p:nvSpPr>
          <p:cNvPr id="28" name="Textfeld 27"/>
          <p:cNvSpPr txBox="1"/>
          <p:nvPr/>
        </p:nvSpPr>
        <p:spPr>
          <a:xfrm>
            <a:off x="1872339" y="4347699"/>
            <a:ext cx="73282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2060"/>
                </a:solidFill>
              </a:rPr>
              <a:t>Installation</a:t>
            </a:r>
            <a:r>
              <a:rPr lang="en-US" dirty="0">
                <a:solidFill>
                  <a:srgbClr val="002060"/>
                </a:solidFill>
              </a:rPr>
              <a:t>, Commissioning and Use for Research of Stage 2 and subsequent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054935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2024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213238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2025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371541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2026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29844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2027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688147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2028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846450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2029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004753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2030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9163057" y="5021378"/>
            <a:ext cx="6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2031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 rot="20896583">
            <a:off x="1657096" y="3437142"/>
            <a:ext cx="3370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>
                    <a:alpha val="59000"/>
                  </a:srgbClr>
                </a:solidFill>
                <a:latin typeface="Eras Bold ITC" panose="020B0907030504020204" pitchFamily="34" charset="0"/>
              </a:rPr>
              <a:t>Delayed by ca. 2 years </a:t>
            </a:r>
            <a:endParaRPr lang="en-GB" sz="2000" dirty="0">
              <a:solidFill>
                <a:srgbClr val="FF0000">
                  <a:alpha val="59000"/>
                </a:srgbClr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7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87CBBD5-EB94-45E3-9413-5DB3B6FDE311}"/>
              </a:ext>
            </a:extLst>
          </p:cNvPr>
          <p:cNvSpPr txBox="1">
            <a:spLocks/>
          </p:cNvSpPr>
          <p:nvPr/>
        </p:nvSpPr>
        <p:spPr>
          <a:xfrm>
            <a:off x="1988787" y="277838"/>
            <a:ext cx="9980300" cy="1156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Thank you for </a:t>
            </a:r>
            <a:r>
              <a:rPr lang="en-US" sz="2800" b="1" dirty="0" smtClean="0"/>
              <a:t>your </a:t>
            </a:r>
            <a:r>
              <a:rPr lang="en-US" sz="2800" b="1" dirty="0"/>
              <a:t>attention.</a:t>
            </a:r>
            <a:endParaRPr lang="en-US" sz="2800" dirty="0"/>
          </a:p>
          <a:p>
            <a:r>
              <a:rPr lang="en-US" sz="1400" i="1" dirty="0"/>
              <a:t>Contact: </a:t>
            </a:r>
          </a:p>
          <a:p>
            <a:r>
              <a:rPr lang="en-US" sz="1400" dirty="0" smtClean="0"/>
              <a:t>Peter Grübling, CEO SEEIIST Association</a:t>
            </a:r>
            <a:br>
              <a:rPr lang="en-US" sz="1400" dirty="0" smtClean="0"/>
            </a:br>
            <a:r>
              <a:rPr lang="en-US" sz="1400" dirty="0" smtClean="0"/>
              <a:t>+49 169 939 08359</a:t>
            </a:r>
          </a:p>
          <a:p>
            <a:r>
              <a:rPr lang="en-US" sz="1400" dirty="0" smtClean="0">
                <a:hlinkClick r:id="rId2"/>
              </a:rPr>
              <a:t>peter.gruebling@gmx.de</a:t>
            </a:r>
            <a:endParaRPr lang="en-US" sz="1400" dirty="0"/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4246B0FE-7F0A-42F4-B29E-B97306F4FF0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7838"/>
            <a:ext cx="1815152" cy="115658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68983" y="1697145"/>
            <a:ext cx="76253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14495"/>
                </a:solidFill>
              </a:rPr>
              <a:t>Stay tuned …</a:t>
            </a:r>
            <a:endParaRPr lang="en-GB" sz="4400" dirty="0">
              <a:solidFill>
                <a:srgbClr val="014495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398682" y="1947975"/>
            <a:ext cx="174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4"/>
              </a:rPr>
              <a:t>www.seeiist.eu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643" y="1825416"/>
            <a:ext cx="534062" cy="55297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543" y="2713615"/>
            <a:ext cx="552974" cy="552974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6234772" y="2836173"/>
            <a:ext cx="408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7"/>
              </a:rPr>
              <a:t>https://www.facebook.com/SEEIIST</a:t>
            </a:r>
            <a:r>
              <a:rPr lang="en-GB" dirty="0" smtClean="0">
                <a:hlinkClick r:id="rId7"/>
              </a:rPr>
              <a:t>/</a:t>
            </a:r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080" y="3521421"/>
            <a:ext cx="568316" cy="568316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762033" y="3589042"/>
            <a:ext cx="408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9"/>
              </a:rPr>
              <a:t>https://</a:t>
            </a:r>
            <a:r>
              <a:rPr lang="en-GB" dirty="0" smtClean="0">
                <a:hlinkClick r:id="rId9"/>
              </a:rPr>
              <a:t>ch.linkedin.com/company/seeiist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9" name="Picture 5">
            <a:extLst>
              <a:ext uri="{FF2B5EF4-FFF2-40B4-BE49-F238E27FC236}">
                <a16:creationId xmlns:a16="http://schemas.microsoft.com/office/drawing/2014/main" id="{D0C19A9B-CE9F-4D2A-BDD9-38EFB65BEDE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5" y="4285398"/>
            <a:ext cx="12173205" cy="1317543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7491477" y="4285398"/>
            <a:ext cx="4681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Architectural design by Kaprinis Architects</a:t>
            </a:r>
            <a:endParaRPr lang="en-GB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5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History </a:t>
            </a:r>
            <a:r>
              <a:rPr lang="en-GB" sz="3200" b="1" dirty="0"/>
              <a:t>and Vision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pic>
        <p:nvPicPr>
          <p:cNvPr id="81" name="Grafik 8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5093" y="763486"/>
            <a:ext cx="7232362" cy="4889837"/>
          </a:xfrm>
          <a:prstGeom prst="rect">
            <a:avLst/>
          </a:prstGeom>
        </p:spPr>
      </p:pic>
      <p:sp>
        <p:nvSpPr>
          <p:cNvPr id="82" name="Textfeld 81"/>
          <p:cNvSpPr txBox="1"/>
          <p:nvPr/>
        </p:nvSpPr>
        <p:spPr>
          <a:xfrm>
            <a:off x="8890426" y="763485"/>
            <a:ext cx="3059137" cy="48898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marL="539750">
              <a:spcAft>
                <a:spcPts val="1200"/>
              </a:spcAft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320867" y="763485"/>
            <a:ext cx="3059137" cy="48898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700" dirty="0">
                <a:solidFill>
                  <a:srgbClr val="002060"/>
                </a:solidFill>
              </a:rPr>
              <a:t>SEEIIST: </a:t>
            </a: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rgbClr val="002060"/>
                </a:solidFill>
              </a:rPr>
              <a:t>South </a:t>
            </a:r>
            <a:r>
              <a:rPr lang="en-GB" sz="1400" i="1" dirty="0">
                <a:solidFill>
                  <a:srgbClr val="002060"/>
                </a:solidFill>
              </a:rPr>
              <a:t>East European International Institute for Sustainable </a:t>
            </a:r>
            <a:r>
              <a:rPr lang="en-GB" sz="1400" i="1" dirty="0" smtClean="0">
                <a:solidFill>
                  <a:srgbClr val="002060"/>
                </a:solidFill>
              </a:rPr>
              <a:t>Technologies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</a:rPr>
              <a:t>Initiative launched in 2017 as </a:t>
            </a:r>
            <a:br>
              <a:rPr lang="en-GB" sz="1400" b="1" dirty="0" smtClean="0">
                <a:solidFill>
                  <a:srgbClr val="002060"/>
                </a:solidFill>
              </a:rPr>
            </a:br>
            <a:r>
              <a:rPr lang="en-GB" sz="1400" b="1" dirty="0" smtClean="0">
                <a:solidFill>
                  <a:srgbClr val="002060"/>
                </a:solidFill>
              </a:rPr>
              <a:t>Science for Peace project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10 participating countries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Focus on ion beam therapy related research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</a:rPr>
              <a:t>Closing </a:t>
            </a:r>
            <a:r>
              <a:rPr lang="en-GB" sz="1400" b="1" dirty="0" smtClean="0">
                <a:solidFill>
                  <a:srgbClr val="002060"/>
                </a:solidFill>
              </a:rPr>
              <a:t>gap in European </a:t>
            </a:r>
            <a:r>
              <a:rPr lang="en-GB" sz="1400" b="1" dirty="0" smtClean="0">
                <a:solidFill>
                  <a:srgbClr val="002060"/>
                </a:solidFill>
              </a:rPr>
              <a:t>Research Landscape </a:t>
            </a: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</a:rPr>
              <a:t>Making SEE region attractive for researchers</a:t>
            </a:r>
            <a:endParaRPr lang="en-GB" sz="1400" b="1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</a:rPr>
              <a:t>Capacity building for SEE and EU wide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Enlarging excellence of Hadron Therapy Network in Europe  (MedAustron, CNAO, HIT Heidelberg)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8890426" y="763485"/>
            <a:ext cx="3059137" cy="4889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700" dirty="0" smtClean="0">
                <a:solidFill>
                  <a:srgbClr val="002060"/>
                </a:solidFill>
              </a:rPr>
              <a:t>Participating Countries: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of Slovenia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</a:t>
            </a:r>
            <a:r>
              <a:rPr lang="en-GB" sz="1400" dirty="0">
                <a:solidFill>
                  <a:srgbClr val="002060"/>
                </a:solidFill>
              </a:rPr>
              <a:t>of Croatia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Bosnia and </a:t>
            </a:r>
            <a:r>
              <a:rPr lang="en-GB" sz="1400" dirty="0" smtClean="0">
                <a:solidFill>
                  <a:srgbClr val="002060"/>
                </a:solidFill>
              </a:rPr>
              <a:t>Herzegovina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Montenegro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of Albania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of Serbia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Kosovo*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of Bulgaria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Republic of North Macedonia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Hellenic Republic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900" dirty="0">
                <a:solidFill>
                  <a:srgbClr val="002060"/>
                </a:solidFill>
              </a:rPr>
              <a:t>* This designation is without prejudice to positions on status, and is in line with UNSC 1244 and the ICJ Opinion on the Kosovo Declaration of Independence.</a:t>
            </a:r>
            <a:endParaRPr lang="en-GB" sz="900" dirty="0">
              <a:solidFill>
                <a:srgbClr val="002060"/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85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3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pic>
        <p:nvPicPr>
          <p:cNvPr id="49" name="Grafik 48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5093" y="763487"/>
            <a:ext cx="7232362" cy="4893452"/>
          </a:xfrm>
          <a:prstGeom prst="rect">
            <a:avLst/>
          </a:prstGeom>
        </p:spPr>
      </p:pic>
      <p:sp>
        <p:nvSpPr>
          <p:cNvPr id="50" name="Rechteck 49"/>
          <p:cNvSpPr/>
          <p:nvPr/>
        </p:nvSpPr>
        <p:spPr>
          <a:xfrm>
            <a:off x="2147795" y="765961"/>
            <a:ext cx="7878536" cy="4887364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feld 50"/>
          <p:cNvSpPr txBox="1"/>
          <p:nvPr/>
        </p:nvSpPr>
        <p:spPr>
          <a:xfrm>
            <a:off x="8890426" y="763486"/>
            <a:ext cx="3059137" cy="48898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marL="539750">
              <a:spcAft>
                <a:spcPts val="1200"/>
              </a:spcAft>
            </a:pP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52" name="Gerader Verbinder 51"/>
          <p:cNvCxnSpPr/>
          <p:nvPr/>
        </p:nvCxnSpPr>
        <p:spPr>
          <a:xfrm>
            <a:off x="4858275" y="1794264"/>
            <a:ext cx="1832905" cy="1085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>
            <a:off x="4384599" y="2425181"/>
            <a:ext cx="2289803" cy="4546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/>
          <p:cNvCxnSpPr/>
          <p:nvPr/>
        </p:nvCxnSpPr>
        <p:spPr>
          <a:xfrm flipV="1">
            <a:off x="5290310" y="2879823"/>
            <a:ext cx="1400870" cy="259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/>
          <p:cNvCxnSpPr/>
          <p:nvPr/>
        </p:nvCxnSpPr>
        <p:spPr>
          <a:xfrm flipV="1">
            <a:off x="6577516" y="2972348"/>
            <a:ext cx="113664" cy="18111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/>
          <p:cNvCxnSpPr/>
          <p:nvPr/>
        </p:nvCxnSpPr>
        <p:spPr>
          <a:xfrm flipH="1" flipV="1">
            <a:off x="6691180" y="2935203"/>
            <a:ext cx="1148868" cy="1206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/>
          <p:cNvCxnSpPr>
            <a:stCxn id="64" idx="6"/>
          </p:cNvCxnSpPr>
          <p:nvPr/>
        </p:nvCxnSpPr>
        <p:spPr>
          <a:xfrm flipH="1" flipV="1">
            <a:off x="6691180" y="2935203"/>
            <a:ext cx="1442452" cy="113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/>
          <p:cNvCxnSpPr/>
          <p:nvPr/>
        </p:nvCxnSpPr>
        <p:spPr>
          <a:xfrm flipH="1">
            <a:off x="6736180" y="2461597"/>
            <a:ext cx="920572" cy="418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/>
          <p:cNvCxnSpPr/>
          <p:nvPr/>
        </p:nvCxnSpPr>
        <p:spPr>
          <a:xfrm flipH="1">
            <a:off x="6691180" y="1856771"/>
            <a:ext cx="45000" cy="107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Kreis 59"/>
          <p:cNvSpPr/>
          <p:nvPr/>
        </p:nvSpPr>
        <p:spPr>
          <a:xfrm>
            <a:off x="5760002" y="1968292"/>
            <a:ext cx="1828800" cy="1828800"/>
          </a:xfrm>
          <a:prstGeom prst="pie">
            <a:avLst>
              <a:gd name="adj1" fmla="val 5235115"/>
              <a:gd name="adj2" fmla="val 12927802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Kreis 60"/>
          <p:cNvSpPr/>
          <p:nvPr/>
        </p:nvSpPr>
        <p:spPr>
          <a:xfrm rot="10800000">
            <a:off x="5754556" y="1968292"/>
            <a:ext cx="1828800" cy="1828800"/>
          </a:xfrm>
          <a:prstGeom prst="pie">
            <a:avLst>
              <a:gd name="adj1" fmla="val 2198512"/>
              <a:gd name="adj2" fmla="val 15986532"/>
            </a:avLst>
          </a:prstGeom>
          <a:solidFill>
            <a:srgbClr val="92D05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6016034" y="2224324"/>
            <a:ext cx="1316736" cy="1316736"/>
          </a:xfrm>
          <a:prstGeom prst="ellipse">
            <a:avLst/>
          </a:prstGeom>
          <a:solidFill>
            <a:srgbClr val="01449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Ellipse 62"/>
          <p:cNvSpPr/>
          <p:nvPr/>
        </p:nvSpPr>
        <p:spPr>
          <a:xfrm rot="20484309" flipH="1" flipV="1">
            <a:off x="4534706" y="1547668"/>
            <a:ext cx="341376" cy="341376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Ellipse 63"/>
          <p:cNvSpPr/>
          <p:nvPr/>
        </p:nvSpPr>
        <p:spPr>
          <a:xfrm rot="552856" flipH="1" flipV="1">
            <a:off x="8131430" y="2904953"/>
            <a:ext cx="341376" cy="341376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Ellipse 64"/>
          <p:cNvSpPr/>
          <p:nvPr/>
        </p:nvSpPr>
        <p:spPr>
          <a:xfrm flipH="1" flipV="1">
            <a:off x="7790054" y="4091550"/>
            <a:ext cx="341376" cy="341376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Ellipse 65"/>
          <p:cNvSpPr/>
          <p:nvPr/>
        </p:nvSpPr>
        <p:spPr>
          <a:xfrm rot="20909422" flipH="1" flipV="1">
            <a:off x="4952366" y="3002974"/>
            <a:ext cx="341376" cy="341376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Ellipse 66"/>
          <p:cNvSpPr/>
          <p:nvPr/>
        </p:nvSpPr>
        <p:spPr>
          <a:xfrm rot="568629" flipH="1" flipV="1">
            <a:off x="6577516" y="1515819"/>
            <a:ext cx="341376" cy="341376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Ellipse 67"/>
          <p:cNvSpPr/>
          <p:nvPr/>
        </p:nvSpPr>
        <p:spPr>
          <a:xfrm flipH="1" flipV="1">
            <a:off x="6406828" y="4783544"/>
            <a:ext cx="341376" cy="34137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Ellipse 68"/>
          <p:cNvSpPr/>
          <p:nvPr/>
        </p:nvSpPr>
        <p:spPr>
          <a:xfrm rot="478835" flipH="1" flipV="1">
            <a:off x="4044876" y="2230795"/>
            <a:ext cx="341376" cy="34137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Ellipse 69"/>
          <p:cNvSpPr/>
          <p:nvPr/>
        </p:nvSpPr>
        <p:spPr>
          <a:xfrm rot="1462743" flipH="1" flipV="1">
            <a:off x="7645817" y="2230795"/>
            <a:ext cx="341376" cy="34137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08C59EEF-1F79-A747-83C9-9F8250A038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872" t="-9824" r="-7309" b="-6511"/>
          <a:stretch>
            <a:fillRect/>
          </a:stretch>
        </p:blipFill>
        <p:spPr>
          <a:xfrm>
            <a:off x="6190695" y="2479106"/>
            <a:ext cx="982654" cy="674805"/>
          </a:xfrm>
          <a:custGeom>
            <a:avLst/>
            <a:gdLst>
              <a:gd name="connsiteX0" fmla="*/ 0 w 3722914"/>
              <a:gd name="connsiteY0" fmla="*/ 0 h 2556588"/>
              <a:gd name="connsiteX1" fmla="*/ 3722914 w 3722914"/>
              <a:gd name="connsiteY1" fmla="*/ 0 h 2556588"/>
              <a:gd name="connsiteX2" fmla="*/ 3722914 w 3722914"/>
              <a:gd name="connsiteY2" fmla="*/ 2556588 h 2556588"/>
              <a:gd name="connsiteX3" fmla="*/ 0 w 3722914"/>
              <a:gd name="connsiteY3" fmla="*/ 2556588 h 255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2914" h="2556588">
                <a:moveTo>
                  <a:pt x="0" y="0"/>
                </a:moveTo>
                <a:lnTo>
                  <a:pt x="3722914" y="0"/>
                </a:lnTo>
                <a:lnTo>
                  <a:pt x="3722914" y="2556588"/>
                </a:lnTo>
                <a:lnTo>
                  <a:pt x="0" y="2556588"/>
                </a:lnTo>
                <a:close/>
              </a:path>
            </a:pathLst>
          </a:custGeom>
          <a:noFill/>
        </p:spPr>
      </p:pic>
      <p:sp>
        <p:nvSpPr>
          <p:cNvPr id="72" name="Textfeld 71"/>
          <p:cNvSpPr txBox="1"/>
          <p:nvPr/>
        </p:nvSpPr>
        <p:spPr>
          <a:xfrm>
            <a:off x="320867" y="763486"/>
            <a:ext cx="3059137" cy="48898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700" dirty="0">
                <a:solidFill>
                  <a:srgbClr val="002060"/>
                </a:solidFill>
              </a:rPr>
              <a:t>SEEIIST: </a:t>
            </a:r>
            <a:endParaRPr lang="en-GB" sz="1700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rgbClr val="002060"/>
                </a:solidFill>
              </a:rPr>
              <a:t>South </a:t>
            </a:r>
            <a:r>
              <a:rPr lang="en-GB" sz="1400" i="1" dirty="0">
                <a:solidFill>
                  <a:srgbClr val="002060"/>
                </a:solidFill>
              </a:rPr>
              <a:t>East European International Institute for Sustainable </a:t>
            </a:r>
            <a:r>
              <a:rPr lang="en-GB" sz="1400" i="1" dirty="0" smtClean="0">
                <a:solidFill>
                  <a:srgbClr val="002060"/>
                </a:solidFill>
              </a:rPr>
              <a:t>Technologies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Initiative launched in 2017 as </a:t>
            </a:r>
            <a:br>
              <a:rPr lang="en-GB" sz="1400" dirty="0" smtClean="0">
                <a:solidFill>
                  <a:srgbClr val="002060"/>
                </a:solidFill>
              </a:rPr>
            </a:br>
            <a:r>
              <a:rPr lang="en-GB" sz="1400" dirty="0" smtClean="0">
                <a:solidFill>
                  <a:srgbClr val="002060"/>
                </a:solidFill>
              </a:rPr>
              <a:t>Science for Peace project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10 participating countries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Focus on ion beam therapy related research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Closing gap in European Research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Strengthen research landscape in SEE region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Capacity building for SEE and EU wide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Enlarging excellence of Hadron Therapy Network in Europe  (MedAustron, CNAO, HIT Heidelberg)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8890426" y="763486"/>
            <a:ext cx="3059137" cy="4889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700" dirty="0" smtClean="0">
                <a:solidFill>
                  <a:srgbClr val="002060"/>
                </a:solidFill>
              </a:rPr>
              <a:t>SEEIIST Research Infrastructure: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</a:p>
          <a:p>
            <a:pPr marL="357188">
              <a:spcAft>
                <a:spcPts val="600"/>
              </a:spcAft>
            </a:pPr>
            <a:r>
              <a:rPr lang="en-GB" sz="1600" dirty="0" smtClean="0">
                <a:solidFill>
                  <a:srgbClr val="002060"/>
                </a:solidFill>
              </a:rPr>
              <a:t>Main scientific Instrument: </a:t>
            </a:r>
          </a:p>
          <a:p>
            <a:pPr marL="82550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Synchrotron based Ion Beam Accelerator</a:t>
            </a:r>
          </a:p>
          <a:p>
            <a:pPr marL="357188">
              <a:spcAft>
                <a:spcPts val="1200"/>
              </a:spcAft>
            </a:pPr>
            <a:r>
              <a:rPr lang="en-GB" sz="1600" dirty="0" smtClean="0">
                <a:solidFill>
                  <a:srgbClr val="002060"/>
                </a:solidFill>
              </a:rPr>
              <a:t>Research Fields:</a:t>
            </a:r>
          </a:p>
          <a:p>
            <a:pPr marL="8255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Non-clinical </a:t>
            </a:r>
            <a:r>
              <a:rPr lang="en-GB" sz="1400" dirty="0" smtClean="0">
                <a:solidFill>
                  <a:srgbClr val="002060"/>
                </a:solidFill>
              </a:rPr>
              <a:t>Research</a:t>
            </a:r>
            <a:endParaRPr lang="en-GB" sz="1400" dirty="0">
              <a:solidFill>
                <a:srgbClr val="002060"/>
              </a:solidFill>
            </a:endParaRPr>
          </a:p>
          <a:p>
            <a:pPr marL="82550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Clinical </a:t>
            </a:r>
            <a:r>
              <a:rPr lang="en-GB" sz="1400" dirty="0" smtClean="0">
                <a:solidFill>
                  <a:srgbClr val="002060"/>
                </a:solidFill>
              </a:rPr>
              <a:t>Research</a:t>
            </a:r>
            <a:r>
              <a:rPr lang="en-GB" sz="1400" dirty="0">
                <a:solidFill>
                  <a:srgbClr val="002060"/>
                </a:solidFill>
              </a:rPr>
              <a:t>, incl. </a:t>
            </a:r>
            <a:r>
              <a:rPr lang="en-GB" sz="1400" dirty="0" smtClean="0">
                <a:solidFill>
                  <a:srgbClr val="002060"/>
                </a:solidFill>
              </a:rPr>
              <a:t>Treatment</a:t>
            </a:r>
            <a:endParaRPr lang="en-GB" sz="1400" dirty="0">
              <a:solidFill>
                <a:srgbClr val="002060"/>
              </a:solidFill>
            </a:endParaRPr>
          </a:p>
          <a:p>
            <a:pPr marL="357188">
              <a:spcAft>
                <a:spcPts val="1200"/>
              </a:spcAft>
            </a:pPr>
            <a:r>
              <a:rPr lang="en-GB" sz="1600" dirty="0" smtClean="0">
                <a:solidFill>
                  <a:srgbClr val="002060"/>
                </a:solidFill>
              </a:rPr>
              <a:t>Distributed RI:</a:t>
            </a:r>
          </a:p>
          <a:p>
            <a:pPr marL="8255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Main </a:t>
            </a:r>
            <a:r>
              <a:rPr lang="en-GB" sz="1400" dirty="0" smtClean="0">
                <a:solidFill>
                  <a:srgbClr val="002060"/>
                </a:solidFill>
              </a:rPr>
              <a:t>Facility</a:t>
            </a:r>
            <a:endParaRPr lang="en-GB" sz="1400" dirty="0">
              <a:solidFill>
                <a:srgbClr val="002060"/>
              </a:solidFill>
            </a:endParaRPr>
          </a:p>
          <a:p>
            <a:pPr marL="8255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Technology Hubs</a:t>
            </a:r>
          </a:p>
          <a:p>
            <a:pPr marL="8255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Research </a:t>
            </a:r>
            <a:r>
              <a:rPr lang="en-GB" sz="1400" dirty="0" smtClean="0">
                <a:solidFill>
                  <a:srgbClr val="002060"/>
                </a:solidFill>
              </a:rPr>
              <a:t>Hubs</a:t>
            </a:r>
          </a:p>
          <a:p>
            <a:pPr marL="8255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Clinical Hubs</a:t>
            </a:r>
            <a:endParaRPr lang="en-GB" sz="1400" dirty="0">
              <a:solidFill>
                <a:srgbClr val="002060"/>
              </a:solidFill>
            </a:endParaRPr>
          </a:p>
          <a:p>
            <a:pPr marL="539750">
              <a:spcAft>
                <a:spcPts val="1200"/>
              </a:spcAft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4" name="Ellipse 73"/>
          <p:cNvSpPr/>
          <p:nvPr/>
        </p:nvSpPr>
        <p:spPr>
          <a:xfrm rot="242374" flipH="1" flipV="1">
            <a:off x="9044972" y="1557338"/>
            <a:ext cx="222622" cy="222622"/>
          </a:xfrm>
          <a:prstGeom prst="ellipse">
            <a:avLst/>
          </a:prstGeom>
          <a:solidFill>
            <a:srgbClr val="0C2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Ellipse 74"/>
          <p:cNvSpPr/>
          <p:nvPr/>
        </p:nvSpPr>
        <p:spPr>
          <a:xfrm rot="242374" flipH="1" flipV="1">
            <a:off x="9044972" y="4025597"/>
            <a:ext cx="222622" cy="222622"/>
          </a:xfrm>
          <a:prstGeom prst="ellipse">
            <a:avLst/>
          </a:prstGeom>
          <a:solidFill>
            <a:srgbClr val="0C2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Ellipse 75"/>
          <p:cNvSpPr/>
          <p:nvPr/>
        </p:nvSpPr>
        <p:spPr>
          <a:xfrm flipH="1" flipV="1">
            <a:off x="9044972" y="4392932"/>
            <a:ext cx="222622" cy="22262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Ellipse 76"/>
          <p:cNvSpPr/>
          <p:nvPr/>
        </p:nvSpPr>
        <p:spPr>
          <a:xfrm flipH="1" flipV="1">
            <a:off x="9044972" y="4760267"/>
            <a:ext cx="222622" cy="22262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Ellipse 77"/>
          <p:cNvSpPr/>
          <p:nvPr/>
        </p:nvSpPr>
        <p:spPr>
          <a:xfrm flipH="1" flipV="1">
            <a:off x="9044972" y="5127602"/>
            <a:ext cx="222622" cy="2226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hteck 78"/>
          <p:cNvSpPr/>
          <p:nvPr/>
        </p:nvSpPr>
        <p:spPr>
          <a:xfrm>
            <a:off x="9004039" y="2626059"/>
            <a:ext cx="304488" cy="177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hteck 79"/>
          <p:cNvSpPr/>
          <p:nvPr/>
        </p:nvSpPr>
        <p:spPr>
          <a:xfrm>
            <a:off x="9004039" y="3006629"/>
            <a:ext cx="304488" cy="1772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History </a:t>
            </a:r>
            <a:r>
              <a:rPr lang="en-GB" sz="3200" b="1" dirty="0"/>
              <a:t>and Vision 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1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4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The </a:t>
            </a:r>
            <a:r>
              <a:rPr lang="en-GB" sz="3200" b="1" dirty="0"/>
              <a:t>Rational for an Ion Beam Therapy </a:t>
            </a:r>
            <a:r>
              <a:rPr lang="en-GB" sz="3200" b="1" dirty="0" smtClean="0"/>
              <a:t>Research </a:t>
            </a:r>
            <a:r>
              <a:rPr lang="en-GB" sz="3200" b="1" dirty="0"/>
              <a:t>Institute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41" name="Textfeld 40"/>
          <p:cNvSpPr txBox="1"/>
          <p:nvPr/>
        </p:nvSpPr>
        <p:spPr>
          <a:xfrm>
            <a:off x="1240299" y="3234034"/>
            <a:ext cx="2589269" cy="331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2060"/>
                </a:solidFill>
              </a:rPr>
              <a:t>penetration depth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42" name="Freihandform 41"/>
          <p:cNvSpPr/>
          <p:nvPr/>
        </p:nvSpPr>
        <p:spPr bwMode="auto">
          <a:xfrm>
            <a:off x="469483" y="1433485"/>
            <a:ext cx="4257845" cy="1826537"/>
          </a:xfrm>
          <a:custGeom>
            <a:avLst/>
            <a:gdLst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914574 h 1914574"/>
              <a:gd name="connsiteX1" fmla="*/ 156011 w 4723677"/>
              <a:gd name="connsiteY1" fmla="*/ 679484 h 1914574"/>
              <a:gd name="connsiteX2" fmla="*/ 264352 w 4723677"/>
              <a:gd name="connsiteY2" fmla="*/ 211450 h 1914574"/>
              <a:gd name="connsiteX3" fmla="*/ 385694 w 4723677"/>
              <a:gd name="connsiteY3" fmla="*/ 29437 h 1914574"/>
              <a:gd name="connsiteX4" fmla="*/ 702051 w 4723677"/>
              <a:gd name="connsiteY4" fmla="*/ 51105 h 1914574"/>
              <a:gd name="connsiteX5" fmla="*/ 1148417 w 4723677"/>
              <a:gd name="connsiteY5" fmla="*/ 246119 h 1914574"/>
              <a:gd name="connsiteX6" fmla="*/ 1633785 w 4723677"/>
              <a:gd name="connsiteY6" fmla="*/ 467135 h 1914574"/>
              <a:gd name="connsiteX7" fmla="*/ 3414915 w 4723677"/>
              <a:gd name="connsiteY7" fmla="*/ 1091181 h 1914574"/>
              <a:gd name="connsiteX8" fmla="*/ 4715010 w 4723677"/>
              <a:gd name="connsiteY8" fmla="*/ 1446540 h 1914574"/>
              <a:gd name="connsiteX9" fmla="*/ 4723677 w 4723677"/>
              <a:gd name="connsiteY9" fmla="*/ 1455207 h 1914574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15010"/>
              <a:gd name="connsiteY0" fmla="*/ 1908728 h 1908728"/>
              <a:gd name="connsiteX1" fmla="*/ 156011 w 4715010"/>
              <a:gd name="connsiteY1" fmla="*/ 673638 h 1908728"/>
              <a:gd name="connsiteX2" fmla="*/ 264352 w 4715010"/>
              <a:gd name="connsiteY2" fmla="*/ 205604 h 1908728"/>
              <a:gd name="connsiteX3" fmla="*/ 385694 w 4715010"/>
              <a:gd name="connsiteY3" fmla="*/ 23591 h 1908728"/>
              <a:gd name="connsiteX4" fmla="*/ 702051 w 4715010"/>
              <a:gd name="connsiteY4" fmla="*/ 45259 h 1908728"/>
              <a:gd name="connsiteX5" fmla="*/ 1148417 w 4715010"/>
              <a:gd name="connsiteY5" fmla="*/ 240273 h 1908728"/>
              <a:gd name="connsiteX6" fmla="*/ 1633785 w 4715010"/>
              <a:gd name="connsiteY6" fmla="*/ 461289 h 1908728"/>
              <a:gd name="connsiteX7" fmla="*/ 3414915 w 4715010"/>
              <a:gd name="connsiteY7" fmla="*/ 1085335 h 1908728"/>
              <a:gd name="connsiteX8" fmla="*/ 4715010 w 4715010"/>
              <a:gd name="connsiteY8" fmla="*/ 1440694 h 1908728"/>
              <a:gd name="connsiteX0" fmla="*/ 0 w 4715010"/>
              <a:gd name="connsiteY0" fmla="*/ 1908728 h 1908728"/>
              <a:gd name="connsiteX1" fmla="*/ 156011 w 4715010"/>
              <a:gd name="connsiteY1" fmla="*/ 673638 h 1908728"/>
              <a:gd name="connsiteX2" fmla="*/ 264352 w 4715010"/>
              <a:gd name="connsiteY2" fmla="*/ 205604 h 1908728"/>
              <a:gd name="connsiteX3" fmla="*/ 385694 w 4715010"/>
              <a:gd name="connsiteY3" fmla="*/ 23591 h 1908728"/>
              <a:gd name="connsiteX4" fmla="*/ 702051 w 4715010"/>
              <a:gd name="connsiteY4" fmla="*/ 45259 h 1908728"/>
              <a:gd name="connsiteX5" fmla="*/ 1148417 w 4715010"/>
              <a:gd name="connsiteY5" fmla="*/ 240273 h 1908728"/>
              <a:gd name="connsiteX6" fmla="*/ 1633785 w 4715010"/>
              <a:gd name="connsiteY6" fmla="*/ 461289 h 1908728"/>
              <a:gd name="connsiteX7" fmla="*/ 3414915 w 4715010"/>
              <a:gd name="connsiteY7" fmla="*/ 1085335 h 1908728"/>
              <a:gd name="connsiteX8" fmla="*/ 4715010 w 4715010"/>
              <a:gd name="connsiteY8" fmla="*/ 1440694 h 1908728"/>
              <a:gd name="connsiteX0" fmla="*/ 0 w 4715010"/>
              <a:gd name="connsiteY0" fmla="*/ 1863844 h 1863844"/>
              <a:gd name="connsiteX1" fmla="*/ 156011 w 4715010"/>
              <a:gd name="connsiteY1" fmla="*/ 628754 h 1863844"/>
              <a:gd name="connsiteX2" fmla="*/ 264352 w 4715010"/>
              <a:gd name="connsiteY2" fmla="*/ 160720 h 1863844"/>
              <a:gd name="connsiteX3" fmla="*/ 702051 w 4715010"/>
              <a:gd name="connsiteY3" fmla="*/ 375 h 1863844"/>
              <a:gd name="connsiteX4" fmla="*/ 1148417 w 4715010"/>
              <a:gd name="connsiteY4" fmla="*/ 195389 h 1863844"/>
              <a:gd name="connsiteX5" fmla="*/ 1633785 w 4715010"/>
              <a:gd name="connsiteY5" fmla="*/ 416405 h 1863844"/>
              <a:gd name="connsiteX6" fmla="*/ 3414915 w 4715010"/>
              <a:gd name="connsiteY6" fmla="*/ 1040451 h 1863844"/>
              <a:gd name="connsiteX7" fmla="*/ 4715010 w 4715010"/>
              <a:gd name="connsiteY7" fmla="*/ 1395810 h 1863844"/>
              <a:gd name="connsiteX0" fmla="*/ 0 w 4715010"/>
              <a:gd name="connsiteY0" fmla="*/ 1864860 h 1864860"/>
              <a:gd name="connsiteX1" fmla="*/ 156011 w 4715010"/>
              <a:gd name="connsiteY1" fmla="*/ 629770 h 1864860"/>
              <a:gd name="connsiteX2" fmla="*/ 264352 w 4715010"/>
              <a:gd name="connsiteY2" fmla="*/ 161736 h 1864860"/>
              <a:gd name="connsiteX3" fmla="*/ 702051 w 4715010"/>
              <a:gd name="connsiteY3" fmla="*/ 1391 h 1864860"/>
              <a:gd name="connsiteX4" fmla="*/ 1148417 w 4715010"/>
              <a:gd name="connsiteY4" fmla="*/ 196405 h 1864860"/>
              <a:gd name="connsiteX5" fmla="*/ 1633785 w 4715010"/>
              <a:gd name="connsiteY5" fmla="*/ 417421 h 1864860"/>
              <a:gd name="connsiteX6" fmla="*/ 3414915 w 4715010"/>
              <a:gd name="connsiteY6" fmla="*/ 1041467 h 1864860"/>
              <a:gd name="connsiteX7" fmla="*/ 4715010 w 4715010"/>
              <a:gd name="connsiteY7" fmla="*/ 1396826 h 1864860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148417 w 4715010"/>
              <a:gd name="connsiteY4" fmla="*/ 237536 h 1905991"/>
              <a:gd name="connsiteX5" fmla="*/ 1633785 w 4715010"/>
              <a:gd name="connsiteY5" fmla="*/ 458552 h 1905991"/>
              <a:gd name="connsiteX6" fmla="*/ 3414915 w 4715010"/>
              <a:gd name="connsiteY6" fmla="*/ 1082598 h 1905991"/>
              <a:gd name="connsiteX7" fmla="*/ 4715010 w 4715010"/>
              <a:gd name="connsiteY7" fmla="*/ 1437957 h 1905991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633785 w 4715010"/>
              <a:gd name="connsiteY4" fmla="*/ 458552 h 1905991"/>
              <a:gd name="connsiteX5" fmla="*/ 3414915 w 4715010"/>
              <a:gd name="connsiteY5" fmla="*/ 1082598 h 1905991"/>
              <a:gd name="connsiteX6" fmla="*/ 4715010 w 4715010"/>
              <a:gd name="connsiteY6" fmla="*/ 1437957 h 1905991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633785 w 4715010"/>
              <a:gd name="connsiteY4" fmla="*/ 458552 h 1905991"/>
              <a:gd name="connsiteX5" fmla="*/ 3414915 w 4715010"/>
              <a:gd name="connsiteY5" fmla="*/ 1082598 h 1905991"/>
              <a:gd name="connsiteX6" fmla="*/ 4715010 w 4715010"/>
              <a:gd name="connsiteY6" fmla="*/ 1437957 h 1905991"/>
              <a:gd name="connsiteX0" fmla="*/ 0 w 4715010"/>
              <a:gd name="connsiteY0" fmla="*/ 1878469 h 1878469"/>
              <a:gd name="connsiteX1" fmla="*/ 156011 w 4715010"/>
              <a:gd name="connsiteY1" fmla="*/ 643379 h 1878469"/>
              <a:gd name="connsiteX2" fmla="*/ 264352 w 4715010"/>
              <a:gd name="connsiteY2" fmla="*/ 175345 h 1878469"/>
              <a:gd name="connsiteX3" fmla="*/ 702051 w 4715010"/>
              <a:gd name="connsiteY3" fmla="*/ 15000 h 1878469"/>
              <a:gd name="connsiteX4" fmla="*/ 1633785 w 4715010"/>
              <a:gd name="connsiteY4" fmla="*/ 422362 h 1878469"/>
              <a:gd name="connsiteX5" fmla="*/ 3414915 w 4715010"/>
              <a:gd name="connsiteY5" fmla="*/ 1055076 h 1878469"/>
              <a:gd name="connsiteX6" fmla="*/ 4715010 w 4715010"/>
              <a:gd name="connsiteY6" fmla="*/ 1410435 h 1878469"/>
              <a:gd name="connsiteX0" fmla="*/ 0 w 4715010"/>
              <a:gd name="connsiteY0" fmla="*/ 1878469 h 1878469"/>
              <a:gd name="connsiteX1" fmla="*/ 156011 w 4715010"/>
              <a:gd name="connsiteY1" fmla="*/ 643379 h 1878469"/>
              <a:gd name="connsiteX2" fmla="*/ 264352 w 4715010"/>
              <a:gd name="connsiteY2" fmla="*/ 175345 h 1878469"/>
              <a:gd name="connsiteX3" fmla="*/ 702051 w 4715010"/>
              <a:gd name="connsiteY3" fmla="*/ 15000 h 1878469"/>
              <a:gd name="connsiteX4" fmla="*/ 1633785 w 4715010"/>
              <a:gd name="connsiteY4" fmla="*/ 422362 h 1878469"/>
              <a:gd name="connsiteX5" fmla="*/ 3414915 w 4715010"/>
              <a:gd name="connsiteY5" fmla="*/ 1055076 h 1878469"/>
              <a:gd name="connsiteX6" fmla="*/ 4715010 w 4715010"/>
              <a:gd name="connsiteY6" fmla="*/ 1410435 h 1878469"/>
              <a:gd name="connsiteX0" fmla="*/ 0 w 4715010"/>
              <a:gd name="connsiteY0" fmla="*/ 1908192 h 1908192"/>
              <a:gd name="connsiteX1" fmla="*/ 156011 w 4715010"/>
              <a:gd name="connsiteY1" fmla="*/ 673102 h 1908192"/>
              <a:gd name="connsiteX2" fmla="*/ 264352 w 4715010"/>
              <a:gd name="connsiteY2" fmla="*/ 205068 h 1908192"/>
              <a:gd name="connsiteX3" fmla="*/ 702051 w 4715010"/>
              <a:gd name="connsiteY3" fmla="*/ 44723 h 1908192"/>
              <a:gd name="connsiteX4" fmla="*/ 1633785 w 4715010"/>
              <a:gd name="connsiteY4" fmla="*/ 452085 h 1908192"/>
              <a:gd name="connsiteX5" fmla="*/ 3414915 w 4715010"/>
              <a:gd name="connsiteY5" fmla="*/ 1084799 h 1908192"/>
              <a:gd name="connsiteX6" fmla="*/ 4715010 w 4715010"/>
              <a:gd name="connsiteY6" fmla="*/ 1440158 h 1908192"/>
              <a:gd name="connsiteX0" fmla="*/ 0 w 4709986"/>
              <a:gd name="connsiteY0" fmla="*/ 1672056 h 1672056"/>
              <a:gd name="connsiteX1" fmla="*/ 150987 w 4709986"/>
              <a:gd name="connsiteY1" fmla="*/ 673102 h 1672056"/>
              <a:gd name="connsiteX2" fmla="*/ 259328 w 4709986"/>
              <a:gd name="connsiteY2" fmla="*/ 205068 h 1672056"/>
              <a:gd name="connsiteX3" fmla="*/ 697027 w 4709986"/>
              <a:gd name="connsiteY3" fmla="*/ 44723 h 1672056"/>
              <a:gd name="connsiteX4" fmla="*/ 1628761 w 4709986"/>
              <a:gd name="connsiteY4" fmla="*/ 452085 h 1672056"/>
              <a:gd name="connsiteX5" fmla="*/ 3409891 w 4709986"/>
              <a:gd name="connsiteY5" fmla="*/ 1084799 h 1672056"/>
              <a:gd name="connsiteX6" fmla="*/ 4709986 w 4709986"/>
              <a:gd name="connsiteY6" fmla="*/ 1440158 h 1672056"/>
              <a:gd name="connsiteX0" fmla="*/ 0 w 4709986"/>
              <a:gd name="connsiteY0" fmla="*/ 1672056 h 1672056"/>
              <a:gd name="connsiteX1" fmla="*/ 150987 w 4709986"/>
              <a:gd name="connsiteY1" fmla="*/ 673102 h 1672056"/>
              <a:gd name="connsiteX2" fmla="*/ 259328 w 4709986"/>
              <a:gd name="connsiteY2" fmla="*/ 205068 h 1672056"/>
              <a:gd name="connsiteX3" fmla="*/ 697027 w 4709986"/>
              <a:gd name="connsiteY3" fmla="*/ 44723 h 1672056"/>
              <a:gd name="connsiteX4" fmla="*/ 1628761 w 4709986"/>
              <a:gd name="connsiteY4" fmla="*/ 452085 h 1672056"/>
              <a:gd name="connsiteX5" fmla="*/ 3409891 w 4709986"/>
              <a:gd name="connsiteY5" fmla="*/ 1084799 h 1672056"/>
              <a:gd name="connsiteX6" fmla="*/ 4709986 w 4709986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92800 h 1692800"/>
              <a:gd name="connsiteX1" fmla="*/ 150987 w 4730083"/>
              <a:gd name="connsiteY1" fmla="*/ 693846 h 1692800"/>
              <a:gd name="connsiteX2" fmla="*/ 259328 w 4730083"/>
              <a:gd name="connsiteY2" fmla="*/ 225812 h 1692800"/>
              <a:gd name="connsiteX3" fmla="*/ 697027 w 4730083"/>
              <a:gd name="connsiteY3" fmla="*/ 65467 h 1692800"/>
              <a:gd name="connsiteX4" fmla="*/ 1628761 w 4730083"/>
              <a:gd name="connsiteY4" fmla="*/ 472829 h 1692800"/>
              <a:gd name="connsiteX5" fmla="*/ 3409891 w 4730083"/>
              <a:gd name="connsiteY5" fmla="*/ 1105543 h 1692800"/>
              <a:gd name="connsiteX6" fmla="*/ 4730083 w 4730083"/>
              <a:gd name="connsiteY6" fmla="*/ 1460902 h 1692800"/>
              <a:gd name="connsiteX0" fmla="*/ 0 w 4730083"/>
              <a:gd name="connsiteY0" fmla="*/ 1663696 h 1663696"/>
              <a:gd name="connsiteX1" fmla="*/ 156012 w 4730083"/>
              <a:gd name="connsiteY1" fmla="*/ 659718 h 1663696"/>
              <a:gd name="connsiteX2" fmla="*/ 259328 w 4730083"/>
              <a:gd name="connsiteY2" fmla="*/ 196708 h 1663696"/>
              <a:gd name="connsiteX3" fmla="*/ 697027 w 4730083"/>
              <a:gd name="connsiteY3" fmla="*/ 36363 h 1663696"/>
              <a:gd name="connsiteX4" fmla="*/ 1628761 w 4730083"/>
              <a:gd name="connsiteY4" fmla="*/ 443725 h 1663696"/>
              <a:gd name="connsiteX5" fmla="*/ 3409891 w 4730083"/>
              <a:gd name="connsiteY5" fmla="*/ 1076439 h 1663696"/>
              <a:gd name="connsiteX6" fmla="*/ 4730083 w 4730083"/>
              <a:gd name="connsiteY6" fmla="*/ 1431798 h 1663696"/>
              <a:gd name="connsiteX0" fmla="*/ 0 w 4730083"/>
              <a:gd name="connsiteY0" fmla="*/ 1663696 h 1663696"/>
              <a:gd name="connsiteX1" fmla="*/ 156012 w 4730083"/>
              <a:gd name="connsiteY1" fmla="*/ 659718 h 1663696"/>
              <a:gd name="connsiteX2" fmla="*/ 259328 w 4730083"/>
              <a:gd name="connsiteY2" fmla="*/ 196708 h 1663696"/>
              <a:gd name="connsiteX3" fmla="*/ 697027 w 4730083"/>
              <a:gd name="connsiteY3" fmla="*/ 36363 h 1663696"/>
              <a:gd name="connsiteX4" fmla="*/ 1628761 w 4730083"/>
              <a:gd name="connsiteY4" fmla="*/ 443725 h 1663696"/>
              <a:gd name="connsiteX5" fmla="*/ 3409891 w 4730083"/>
              <a:gd name="connsiteY5" fmla="*/ 1076439 h 1663696"/>
              <a:gd name="connsiteX6" fmla="*/ 4730083 w 4730083"/>
              <a:gd name="connsiteY6" fmla="*/ 1431798 h 1663696"/>
              <a:gd name="connsiteX0" fmla="*/ 0 w 4730083"/>
              <a:gd name="connsiteY0" fmla="*/ 1696793 h 1696793"/>
              <a:gd name="connsiteX1" fmla="*/ 259328 w 4730083"/>
              <a:gd name="connsiteY1" fmla="*/ 229805 h 1696793"/>
              <a:gd name="connsiteX2" fmla="*/ 697027 w 4730083"/>
              <a:gd name="connsiteY2" fmla="*/ 69460 h 1696793"/>
              <a:gd name="connsiteX3" fmla="*/ 1628761 w 4730083"/>
              <a:gd name="connsiteY3" fmla="*/ 476822 h 1696793"/>
              <a:gd name="connsiteX4" fmla="*/ 3409891 w 4730083"/>
              <a:gd name="connsiteY4" fmla="*/ 1109536 h 1696793"/>
              <a:gd name="connsiteX5" fmla="*/ 4730083 w 4730083"/>
              <a:gd name="connsiteY5" fmla="*/ 1464895 h 1696793"/>
              <a:gd name="connsiteX0" fmla="*/ 0 w 4730083"/>
              <a:gd name="connsiteY0" fmla="*/ 1698203 h 1698203"/>
              <a:gd name="connsiteX1" fmla="*/ 259328 w 4730083"/>
              <a:gd name="connsiteY1" fmla="*/ 231215 h 1698203"/>
              <a:gd name="connsiteX2" fmla="*/ 697027 w 4730083"/>
              <a:gd name="connsiteY2" fmla="*/ 70870 h 1698203"/>
              <a:gd name="connsiteX3" fmla="*/ 1628761 w 4730083"/>
              <a:gd name="connsiteY3" fmla="*/ 478232 h 1698203"/>
              <a:gd name="connsiteX4" fmla="*/ 3409891 w 4730083"/>
              <a:gd name="connsiteY4" fmla="*/ 1110946 h 1698203"/>
              <a:gd name="connsiteX5" fmla="*/ 4730083 w 4730083"/>
              <a:gd name="connsiteY5" fmla="*/ 1466305 h 1698203"/>
              <a:gd name="connsiteX0" fmla="*/ 0 w 4730083"/>
              <a:gd name="connsiteY0" fmla="*/ 1677723 h 1677723"/>
              <a:gd name="connsiteX1" fmla="*/ 259328 w 4730083"/>
              <a:gd name="connsiteY1" fmla="*/ 210735 h 1677723"/>
              <a:gd name="connsiteX2" fmla="*/ 697027 w 4730083"/>
              <a:gd name="connsiteY2" fmla="*/ 50390 h 1677723"/>
              <a:gd name="connsiteX3" fmla="*/ 1869921 w 4730083"/>
              <a:gd name="connsiteY3" fmla="*/ 588381 h 1677723"/>
              <a:gd name="connsiteX4" fmla="*/ 3409891 w 4730083"/>
              <a:gd name="connsiteY4" fmla="*/ 1090466 h 1677723"/>
              <a:gd name="connsiteX5" fmla="*/ 4730083 w 4730083"/>
              <a:gd name="connsiteY5" fmla="*/ 1445825 h 1677723"/>
              <a:gd name="connsiteX0" fmla="*/ 0 w 4730083"/>
              <a:gd name="connsiteY0" fmla="*/ 1705918 h 1705918"/>
              <a:gd name="connsiteX1" fmla="*/ 259328 w 4730083"/>
              <a:gd name="connsiteY1" fmla="*/ 238930 h 1705918"/>
              <a:gd name="connsiteX2" fmla="*/ 697027 w 4730083"/>
              <a:gd name="connsiteY2" fmla="*/ 78585 h 1705918"/>
              <a:gd name="connsiteX3" fmla="*/ 1869921 w 4730083"/>
              <a:gd name="connsiteY3" fmla="*/ 616576 h 1705918"/>
              <a:gd name="connsiteX4" fmla="*/ 3409891 w 4730083"/>
              <a:gd name="connsiteY4" fmla="*/ 1118661 h 1705918"/>
              <a:gd name="connsiteX5" fmla="*/ 4730083 w 4730083"/>
              <a:gd name="connsiteY5" fmla="*/ 1474020 h 1705918"/>
              <a:gd name="connsiteX0" fmla="*/ 0 w 4730083"/>
              <a:gd name="connsiteY0" fmla="*/ 1664156 h 1664156"/>
              <a:gd name="connsiteX1" fmla="*/ 259328 w 4730083"/>
              <a:gd name="connsiteY1" fmla="*/ 197168 h 1664156"/>
              <a:gd name="connsiteX2" fmla="*/ 822631 w 4730083"/>
              <a:gd name="connsiteY2" fmla="*/ 97113 h 1664156"/>
              <a:gd name="connsiteX3" fmla="*/ 1869921 w 4730083"/>
              <a:gd name="connsiteY3" fmla="*/ 574814 h 1664156"/>
              <a:gd name="connsiteX4" fmla="*/ 3409891 w 4730083"/>
              <a:gd name="connsiteY4" fmla="*/ 1076899 h 1664156"/>
              <a:gd name="connsiteX5" fmla="*/ 4730083 w 4730083"/>
              <a:gd name="connsiteY5" fmla="*/ 1432258 h 1664156"/>
              <a:gd name="connsiteX0" fmla="*/ 0 w 4730083"/>
              <a:gd name="connsiteY0" fmla="*/ 1680659 h 1680659"/>
              <a:gd name="connsiteX1" fmla="*/ 259328 w 4730083"/>
              <a:gd name="connsiteY1" fmla="*/ 213671 h 1680659"/>
              <a:gd name="connsiteX2" fmla="*/ 822631 w 4730083"/>
              <a:gd name="connsiteY2" fmla="*/ 113616 h 1680659"/>
              <a:gd name="connsiteX3" fmla="*/ 1869921 w 4730083"/>
              <a:gd name="connsiteY3" fmla="*/ 591317 h 1680659"/>
              <a:gd name="connsiteX4" fmla="*/ 3409891 w 4730083"/>
              <a:gd name="connsiteY4" fmla="*/ 1093402 h 1680659"/>
              <a:gd name="connsiteX5" fmla="*/ 4730083 w 4730083"/>
              <a:gd name="connsiteY5" fmla="*/ 1448761 h 1680659"/>
              <a:gd name="connsiteX0" fmla="*/ 0 w 4730083"/>
              <a:gd name="connsiteY0" fmla="*/ 1680659 h 1680659"/>
              <a:gd name="connsiteX1" fmla="*/ 259328 w 4730083"/>
              <a:gd name="connsiteY1" fmla="*/ 213671 h 1680659"/>
              <a:gd name="connsiteX2" fmla="*/ 822631 w 4730083"/>
              <a:gd name="connsiteY2" fmla="*/ 113616 h 1680659"/>
              <a:gd name="connsiteX3" fmla="*/ 1869921 w 4730083"/>
              <a:gd name="connsiteY3" fmla="*/ 591317 h 1680659"/>
              <a:gd name="connsiteX4" fmla="*/ 3409891 w 4730083"/>
              <a:gd name="connsiteY4" fmla="*/ 1093402 h 1680659"/>
              <a:gd name="connsiteX5" fmla="*/ 4730083 w 4730083"/>
              <a:gd name="connsiteY5" fmla="*/ 1448761 h 1680659"/>
              <a:gd name="connsiteX0" fmla="*/ 0 w 4730083"/>
              <a:gd name="connsiteY0" fmla="*/ 1675877 h 1675877"/>
              <a:gd name="connsiteX1" fmla="*/ 259328 w 4730083"/>
              <a:gd name="connsiteY1" fmla="*/ 208889 h 1675877"/>
              <a:gd name="connsiteX2" fmla="*/ 822631 w 4730083"/>
              <a:gd name="connsiteY2" fmla="*/ 108834 h 1675877"/>
              <a:gd name="connsiteX3" fmla="*/ 1869921 w 4730083"/>
              <a:gd name="connsiteY3" fmla="*/ 586535 h 1675877"/>
              <a:gd name="connsiteX4" fmla="*/ 3409891 w 4730083"/>
              <a:gd name="connsiteY4" fmla="*/ 1088620 h 1675877"/>
              <a:gd name="connsiteX5" fmla="*/ 4730083 w 4730083"/>
              <a:gd name="connsiteY5" fmla="*/ 1443979 h 1675877"/>
              <a:gd name="connsiteX0" fmla="*/ 0 w 4730083"/>
              <a:gd name="connsiteY0" fmla="*/ 1675877 h 1675877"/>
              <a:gd name="connsiteX1" fmla="*/ 259328 w 4730083"/>
              <a:gd name="connsiteY1" fmla="*/ 208889 h 1675877"/>
              <a:gd name="connsiteX2" fmla="*/ 822631 w 4730083"/>
              <a:gd name="connsiteY2" fmla="*/ 108834 h 1675877"/>
              <a:gd name="connsiteX3" fmla="*/ 1869921 w 4730083"/>
              <a:gd name="connsiteY3" fmla="*/ 586535 h 1675877"/>
              <a:gd name="connsiteX4" fmla="*/ 3409891 w 4730083"/>
              <a:gd name="connsiteY4" fmla="*/ 1088620 h 1675877"/>
              <a:gd name="connsiteX5" fmla="*/ 4730083 w 4730083"/>
              <a:gd name="connsiteY5" fmla="*/ 1443979 h 1675877"/>
              <a:gd name="connsiteX6" fmla="*/ 0 w 4730083"/>
              <a:gd name="connsiteY6" fmla="*/ 1675877 h 1675877"/>
              <a:gd name="connsiteX0" fmla="*/ 0 w 4730083"/>
              <a:gd name="connsiteY0" fmla="*/ 1675877 h 1675877"/>
              <a:gd name="connsiteX1" fmla="*/ 259328 w 4730083"/>
              <a:gd name="connsiteY1" fmla="*/ 208889 h 1675877"/>
              <a:gd name="connsiteX2" fmla="*/ 822631 w 4730083"/>
              <a:gd name="connsiteY2" fmla="*/ 108834 h 1675877"/>
              <a:gd name="connsiteX3" fmla="*/ 1869921 w 4730083"/>
              <a:gd name="connsiteY3" fmla="*/ 586535 h 1675877"/>
              <a:gd name="connsiteX4" fmla="*/ 3409891 w 4730083"/>
              <a:gd name="connsiteY4" fmla="*/ 1088620 h 1675877"/>
              <a:gd name="connsiteX5" fmla="*/ 4730083 w 4730083"/>
              <a:gd name="connsiteY5" fmla="*/ 1443979 h 1675877"/>
              <a:gd name="connsiteX6" fmla="*/ 4037604 w 4730083"/>
              <a:gd name="connsiteY6" fmla="*/ 1480104 h 1675877"/>
              <a:gd name="connsiteX7" fmla="*/ 0 w 4730083"/>
              <a:gd name="connsiteY7" fmla="*/ 1675877 h 1675877"/>
              <a:gd name="connsiteX0" fmla="*/ 0 w 4730083"/>
              <a:gd name="connsiteY0" fmla="*/ 1675877 h 2203585"/>
              <a:gd name="connsiteX1" fmla="*/ 259328 w 4730083"/>
              <a:gd name="connsiteY1" fmla="*/ 208889 h 2203585"/>
              <a:gd name="connsiteX2" fmla="*/ 822631 w 4730083"/>
              <a:gd name="connsiteY2" fmla="*/ 108834 h 2203585"/>
              <a:gd name="connsiteX3" fmla="*/ 1869921 w 4730083"/>
              <a:gd name="connsiteY3" fmla="*/ 586535 h 2203585"/>
              <a:gd name="connsiteX4" fmla="*/ 3409891 w 4730083"/>
              <a:gd name="connsiteY4" fmla="*/ 1088620 h 2203585"/>
              <a:gd name="connsiteX5" fmla="*/ 4730083 w 4730083"/>
              <a:gd name="connsiteY5" fmla="*/ 1443979 h 2203585"/>
              <a:gd name="connsiteX6" fmla="*/ 4725916 w 4730083"/>
              <a:gd name="connsiteY6" fmla="*/ 2203585 h 2203585"/>
              <a:gd name="connsiteX7" fmla="*/ 0 w 4730083"/>
              <a:gd name="connsiteY7" fmla="*/ 1675877 h 2203585"/>
              <a:gd name="connsiteX0" fmla="*/ 0 w 4730083"/>
              <a:gd name="connsiteY0" fmla="*/ 1675877 h 2203585"/>
              <a:gd name="connsiteX1" fmla="*/ 259328 w 4730083"/>
              <a:gd name="connsiteY1" fmla="*/ 208889 h 2203585"/>
              <a:gd name="connsiteX2" fmla="*/ 822631 w 4730083"/>
              <a:gd name="connsiteY2" fmla="*/ 108834 h 2203585"/>
              <a:gd name="connsiteX3" fmla="*/ 1869921 w 4730083"/>
              <a:gd name="connsiteY3" fmla="*/ 586535 h 2203585"/>
              <a:gd name="connsiteX4" fmla="*/ 3409891 w 4730083"/>
              <a:gd name="connsiteY4" fmla="*/ 1088620 h 2203585"/>
              <a:gd name="connsiteX5" fmla="*/ 4730083 w 4730083"/>
              <a:gd name="connsiteY5" fmla="*/ 1443979 h 2203585"/>
              <a:gd name="connsiteX6" fmla="*/ 4725916 w 4730083"/>
              <a:gd name="connsiteY6" fmla="*/ 2203585 h 2203585"/>
              <a:gd name="connsiteX7" fmla="*/ 827155 w 4730083"/>
              <a:gd name="connsiteY7" fmla="*/ 1756433 h 2203585"/>
              <a:gd name="connsiteX8" fmla="*/ 0 w 4730083"/>
              <a:gd name="connsiteY8" fmla="*/ 1675877 h 2203585"/>
              <a:gd name="connsiteX0" fmla="*/ 11883 w 4741966"/>
              <a:gd name="connsiteY0" fmla="*/ 1675877 h 2203585"/>
              <a:gd name="connsiteX1" fmla="*/ 271211 w 4741966"/>
              <a:gd name="connsiteY1" fmla="*/ 208889 h 2203585"/>
              <a:gd name="connsiteX2" fmla="*/ 834514 w 4741966"/>
              <a:gd name="connsiteY2" fmla="*/ 108834 h 2203585"/>
              <a:gd name="connsiteX3" fmla="*/ 1881804 w 4741966"/>
              <a:gd name="connsiteY3" fmla="*/ 586535 h 2203585"/>
              <a:gd name="connsiteX4" fmla="*/ 3421774 w 4741966"/>
              <a:gd name="connsiteY4" fmla="*/ 1088620 h 2203585"/>
              <a:gd name="connsiteX5" fmla="*/ 4741966 w 4741966"/>
              <a:gd name="connsiteY5" fmla="*/ 1443979 h 2203585"/>
              <a:gd name="connsiteX6" fmla="*/ 4737799 w 4741966"/>
              <a:gd name="connsiteY6" fmla="*/ 2203585 h 2203585"/>
              <a:gd name="connsiteX7" fmla="*/ 0 w 4741966"/>
              <a:gd name="connsiteY7" fmla="*/ 2198560 h 2203585"/>
              <a:gd name="connsiteX8" fmla="*/ 11883 w 4741966"/>
              <a:gd name="connsiteY8" fmla="*/ 1675877 h 2203585"/>
              <a:gd name="connsiteX0" fmla="*/ 11883 w 4741966"/>
              <a:gd name="connsiteY0" fmla="*/ 1675877 h 2203585"/>
              <a:gd name="connsiteX1" fmla="*/ 271211 w 4741966"/>
              <a:gd name="connsiteY1" fmla="*/ 208889 h 2203585"/>
              <a:gd name="connsiteX2" fmla="*/ 834514 w 4741966"/>
              <a:gd name="connsiteY2" fmla="*/ 108834 h 2203585"/>
              <a:gd name="connsiteX3" fmla="*/ 1881804 w 4741966"/>
              <a:gd name="connsiteY3" fmla="*/ 586535 h 2203585"/>
              <a:gd name="connsiteX4" fmla="*/ 3421774 w 4741966"/>
              <a:gd name="connsiteY4" fmla="*/ 1088620 h 2203585"/>
              <a:gd name="connsiteX5" fmla="*/ 4741966 w 4741966"/>
              <a:gd name="connsiteY5" fmla="*/ 1443979 h 2203585"/>
              <a:gd name="connsiteX6" fmla="*/ 4737799 w 4741966"/>
              <a:gd name="connsiteY6" fmla="*/ 2203585 h 2203585"/>
              <a:gd name="connsiteX7" fmla="*/ 0 w 4741966"/>
              <a:gd name="connsiteY7" fmla="*/ 2198560 h 2203585"/>
              <a:gd name="connsiteX8" fmla="*/ 11883 w 4741966"/>
              <a:gd name="connsiteY8" fmla="*/ 1675877 h 2203585"/>
              <a:gd name="connsiteX0" fmla="*/ 11883 w 4741966"/>
              <a:gd name="connsiteY0" fmla="*/ 1675877 h 2203585"/>
              <a:gd name="connsiteX1" fmla="*/ 271211 w 4741966"/>
              <a:gd name="connsiteY1" fmla="*/ 208889 h 2203585"/>
              <a:gd name="connsiteX2" fmla="*/ 834514 w 4741966"/>
              <a:gd name="connsiteY2" fmla="*/ 108834 h 2203585"/>
              <a:gd name="connsiteX3" fmla="*/ 1881804 w 4741966"/>
              <a:gd name="connsiteY3" fmla="*/ 586535 h 2203585"/>
              <a:gd name="connsiteX4" fmla="*/ 3421774 w 4741966"/>
              <a:gd name="connsiteY4" fmla="*/ 1088620 h 2203585"/>
              <a:gd name="connsiteX5" fmla="*/ 4741966 w 4741966"/>
              <a:gd name="connsiteY5" fmla="*/ 1443979 h 2203585"/>
              <a:gd name="connsiteX6" fmla="*/ 4737799 w 4741966"/>
              <a:gd name="connsiteY6" fmla="*/ 2203585 h 2203585"/>
              <a:gd name="connsiteX7" fmla="*/ 0 w 4741966"/>
              <a:gd name="connsiteY7" fmla="*/ 2198560 h 2203585"/>
              <a:gd name="connsiteX8" fmla="*/ 11883 w 4741966"/>
              <a:gd name="connsiteY8" fmla="*/ 1675877 h 220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41966" h="2203585">
                <a:moveTo>
                  <a:pt x="11883" y="1675877"/>
                </a:moveTo>
                <a:cubicBezTo>
                  <a:pt x="65910" y="1370255"/>
                  <a:pt x="169275" y="454991"/>
                  <a:pt x="271211" y="208889"/>
                </a:cubicBezTo>
                <a:cubicBezTo>
                  <a:pt x="373147" y="-37213"/>
                  <a:pt x="480670" y="-59615"/>
                  <a:pt x="834514" y="108834"/>
                </a:cubicBezTo>
                <a:cubicBezTo>
                  <a:pt x="1188358" y="277283"/>
                  <a:pt x="1450594" y="423237"/>
                  <a:pt x="1881804" y="586535"/>
                </a:cubicBezTo>
                <a:cubicBezTo>
                  <a:pt x="2313014" y="749833"/>
                  <a:pt x="2945080" y="945713"/>
                  <a:pt x="3421774" y="1088620"/>
                </a:cubicBezTo>
                <a:cubicBezTo>
                  <a:pt x="3898468" y="1231527"/>
                  <a:pt x="4622275" y="1408877"/>
                  <a:pt x="4741966" y="1443979"/>
                </a:cubicBezTo>
                <a:lnTo>
                  <a:pt x="4737799" y="2203585"/>
                </a:lnTo>
                <a:lnTo>
                  <a:pt x="0" y="2198560"/>
                </a:lnTo>
                <a:lnTo>
                  <a:pt x="11883" y="1675877"/>
                </a:lnTo>
                <a:close/>
              </a:path>
            </a:pathLst>
          </a:custGeom>
          <a:solidFill>
            <a:srgbClr val="BDEEFF"/>
          </a:soli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3000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3" name="Freihandform 42"/>
          <p:cNvSpPr/>
          <p:nvPr/>
        </p:nvSpPr>
        <p:spPr>
          <a:xfrm>
            <a:off x="472504" y="1651235"/>
            <a:ext cx="3236205" cy="1625451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438172 w 5637228"/>
              <a:gd name="connsiteY1" fmla="*/ 2873748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10023239"/>
              <a:gd name="connsiteY0" fmla="*/ 2967862 h 3960223"/>
              <a:gd name="connsiteX1" fmla="*/ 4824183 w 10023239"/>
              <a:gd name="connsiteY1" fmla="*/ 2873748 h 3960223"/>
              <a:gd name="connsiteX2" fmla="*/ 6073408 w 10023239"/>
              <a:gd name="connsiteY2" fmla="*/ 2777283 h 3960223"/>
              <a:gd name="connsiteX3" fmla="*/ 7864501 w 10023239"/>
              <a:gd name="connsiteY3" fmla="*/ 2513333 h 3960223"/>
              <a:gd name="connsiteX4" fmla="*/ 9033425 w 10023239"/>
              <a:gd name="connsiteY4" fmla="*/ 1844030 h 3960223"/>
              <a:gd name="connsiteX5" fmla="*/ 9316229 w 10023239"/>
              <a:gd name="connsiteY5" fmla="*/ 1137019 h 3960223"/>
              <a:gd name="connsiteX6" fmla="*/ 9467058 w 10023239"/>
              <a:gd name="connsiteY6" fmla="*/ 279180 h 3960223"/>
              <a:gd name="connsiteX7" fmla="*/ 9499479 w 10023239"/>
              <a:gd name="connsiteY7" fmla="*/ 116636 h 3960223"/>
              <a:gd name="connsiteX8" fmla="*/ 9561326 w 10023239"/>
              <a:gd name="connsiteY8" fmla="*/ 5803 h 3960223"/>
              <a:gd name="connsiteX9" fmla="*/ 9646167 w 10023239"/>
              <a:gd name="connsiteY9" fmla="*/ 298034 h 3960223"/>
              <a:gd name="connsiteX10" fmla="*/ 9712155 w 10023239"/>
              <a:gd name="connsiteY10" fmla="*/ 1287848 h 3960223"/>
              <a:gd name="connsiteX11" fmla="*/ 9787569 w 10023239"/>
              <a:gd name="connsiteY11" fmla="*/ 2221102 h 3960223"/>
              <a:gd name="connsiteX12" fmla="*/ 9853557 w 10023239"/>
              <a:gd name="connsiteY12" fmla="*/ 3182636 h 3960223"/>
              <a:gd name="connsiteX13" fmla="*/ 9919545 w 10023239"/>
              <a:gd name="connsiteY13" fmla="*/ 3710537 h 3960223"/>
              <a:gd name="connsiteX14" fmla="*/ 10004386 w 10023239"/>
              <a:gd name="connsiteY14" fmla="*/ 3927353 h 3960223"/>
              <a:gd name="connsiteX15" fmla="*/ 10023239 w 10023239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03040 w 10052871"/>
              <a:gd name="connsiteY2" fmla="*/ 2777283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17856 w 10052871"/>
              <a:gd name="connsiteY2" fmla="*/ 2797097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17856 w 10052871"/>
              <a:gd name="connsiteY2" fmla="*/ 2797097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17856 w 10052871"/>
              <a:gd name="connsiteY2" fmla="*/ 2797097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16" fmla="*/ 0 w 10052871"/>
              <a:gd name="connsiteY16" fmla="*/ 2967862 h 3960223"/>
              <a:gd name="connsiteX0" fmla="*/ 0 w 10628996"/>
              <a:gd name="connsiteY0" fmla="*/ 2967862 h 4011069"/>
              <a:gd name="connsiteX1" fmla="*/ 4853815 w 10628996"/>
              <a:gd name="connsiteY1" fmla="*/ 2873748 h 4011069"/>
              <a:gd name="connsiteX2" fmla="*/ 6117856 w 10628996"/>
              <a:gd name="connsiteY2" fmla="*/ 2797097 h 4011069"/>
              <a:gd name="connsiteX3" fmla="*/ 7894133 w 10628996"/>
              <a:gd name="connsiteY3" fmla="*/ 2513333 h 4011069"/>
              <a:gd name="connsiteX4" fmla="*/ 9063057 w 10628996"/>
              <a:gd name="connsiteY4" fmla="*/ 1844030 h 4011069"/>
              <a:gd name="connsiteX5" fmla="*/ 9345861 w 10628996"/>
              <a:gd name="connsiteY5" fmla="*/ 1137019 h 4011069"/>
              <a:gd name="connsiteX6" fmla="*/ 9496690 w 10628996"/>
              <a:gd name="connsiteY6" fmla="*/ 279180 h 4011069"/>
              <a:gd name="connsiteX7" fmla="*/ 9529111 w 10628996"/>
              <a:gd name="connsiteY7" fmla="*/ 116636 h 4011069"/>
              <a:gd name="connsiteX8" fmla="*/ 9590958 w 10628996"/>
              <a:gd name="connsiteY8" fmla="*/ 5803 h 4011069"/>
              <a:gd name="connsiteX9" fmla="*/ 9675799 w 10628996"/>
              <a:gd name="connsiteY9" fmla="*/ 298034 h 4011069"/>
              <a:gd name="connsiteX10" fmla="*/ 9741787 w 10628996"/>
              <a:gd name="connsiteY10" fmla="*/ 1287848 h 4011069"/>
              <a:gd name="connsiteX11" fmla="*/ 9817201 w 10628996"/>
              <a:gd name="connsiteY11" fmla="*/ 2221102 h 4011069"/>
              <a:gd name="connsiteX12" fmla="*/ 9883189 w 10628996"/>
              <a:gd name="connsiteY12" fmla="*/ 3182636 h 4011069"/>
              <a:gd name="connsiteX13" fmla="*/ 9949177 w 10628996"/>
              <a:gd name="connsiteY13" fmla="*/ 3710537 h 4011069"/>
              <a:gd name="connsiteX14" fmla="*/ 10034018 w 10628996"/>
              <a:gd name="connsiteY14" fmla="*/ 3927353 h 4011069"/>
              <a:gd name="connsiteX15" fmla="*/ 10052871 w 10628996"/>
              <a:gd name="connsiteY15" fmla="*/ 3955634 h 4011069"/>
              <a:gd name="connsiteX16" fmla="*/ 2242227 w 10628996"/>
              <a:gd name="connsiteY16" fmla="*/ 3202607 h 4011069"/>
              <a:gd name="connsiteX17" fmla="*/ 0 w 10628996"/>
              <a:gd name="connsiteY17" fmla="*/ 2967862 h 4011069"/>
              <a:gd name="connsiteX0" fmla="*/ 0 w 10628996"/>
              <a:gd name="connsiteY0" fmla="*/ 2967862 h 4011071"/>
              <a:gd name="connsiteX1" fmla="*/ 4853815 w 10628996"/>
              <a:gd name="connsiteY1" fmla="*/ 2873748 h 4011071"/>
              <a:gd name="connsiteX2" fmla="*/ 6117856 w 10628996"/>
              <a:gd name="connsiteY2" fmla="*/ 2797097 h 4011071"/>
              <a:gd name="connsiteX3" fmla="*/ 7894133 w 10628996"/>
              <a:gd name="connsiteY3" fmla="*/ 2513333 h 4011071"/>
              <a:gd name="connsiteX4" fmla="*/ 9063057 w 10628996"/>
              <a:gd name="connsiteY4" fmla="*/ 1844030 h 4011071"/>
              <a:gd name="connsiteX5" fmla="*/ 9345861 w 10628996"/>
              <a:gd name="connsiteY5" fmla="*/ 1137019 h 4011071"/>
              <a:gd name="connsiteX6" fmla="*/ 9496690 w 10628996"/>
              <a:gd name="connsiteY6" fmla="*/ 279180 h 4011071"/>
              <a:gd name="connsiteX7" fmla="*/ 9529111 w 10628996"/>
              <a:gd name="connsiteY7" fmla="*/ 116636 h 4011071"/>
              <a:gd name="connsiteX8" fmla="*/ 9590958 w 10628996"/>
              <a:gd name="connsiteY8" fmla="*/ 5803 h 4011071"/>
              <a:gd name="connsiteX9" fmla="*/ 9675799 w 10628996"/>
              <a:gd name="connsiteY9" fmla="*/ 298034 h 4011071"/>
              <a:gd name="connsiteX10" fmla="*/ 9741787 w 10628996"/>
              <a:gd name="connsiteY10" fmla="*/ 1287848 h 4011071"/>
              <a:gd name="connsiteX11" fmla="*/ 9817201 w 10628996"/>
              <a:gd name="connsiteY11" fmla="*/ 2221102 h 4011071"/>
              <a:gd name="connsiteX12" fmla="*/ 9883189 w 10628996"/>
              <a:gd name="connsiteY12" fmla="*/ 3182636 h 4011071"/>
              <a:gd name="connsiteX13" fmla="*/ 9949177 w 10628996"/>
              <a:gd name="connsiteY13" fmla="*/ 3710537 h 4011071"/>
              <a:gd name="connsiteX14" fmla="*/ 10034018 w 10628996"/>
              <a:gd name="connsiteY14" fmla="*/ 3927353 h 4011071"/>
              <a:gd name="connsiteX15" fmla="*/ 10052871 w 10628996"/>
              <a:gd name="connsiteY15" fmla="*/ 3955634 h 4011071"/>
              <a:gd name="connsiteX16" fmla="*/ 4898 w 10628996"/>
              <a:gd name="connsiteY16" fmla="*/ 3967119 h 4011071"/>
              <a:gd name="connsiteX17" fmla="*/ 0 w 10628996"/>
              <a:gd name="connsiteY17" fmla="*/ 2967862 h 4011071"/>
              <a:gd name="connsiteX0" fmla="*/ 0 w 10628996"/>
              <a:gd name="connsiteY0" fmla="*/ 2967862 h 4011069"/>
              <a:gd name="connsiteX1" fmla="*/ 4853815 w 10628996"/>
              <a:gd name="connsiteY1" fmla="*/ 2873748 h 4011069"/>
              <a:gd name="connsiteX2" fmla="*/ 6117856 w 10628996"/>
              <a:gd name="connsiteY2" fmla="*/ 2797097 h 4011069"/>
              <a:gd name="connsiteX3" fmla="*/ 7894133 w 10628996"/>
              <a:gd name="connsiteY3" fmla="*/ 2513333 h 4011069"/>
              <a:gd name="connsiteX4" fmla="*/ 9063057 w 10628996"/>
              <a:gd name="connsiteY4" fmla="*/ 1844030 h 4011069"/>
              <a:gd name="connsiteX5" fmla="*/ 9345861 w 10628996"/>
              <a:gd name="connsiteY5" fmla="*/ 1137019 h 4011069"/>
              <a:gd name="connsiteX6" fmla="*/ 9496690 w 10628996"/>
              <a:gd name="connsiteY6" fmla="*/ 279180 h 4011069"/>
              <a:gd name="connsiteX7" fmla="*/ 9529111 w 10628996"/>
              <a:gd name="connsiteY7" fmla="*/ 116636 h 4011069"/>
              <a:gd name="connsiteX8" fmla="*/ 9590958 w 10628996"/>
              <a:gd name="connsiteY8" fmla="*/ 5803 h 4011069"/>
              <a:gd name="connsiteX9" fmla="*/ 9675799 w 10628996"/>
              <a:gd name="connsiteY9" fmla="*/ 298034 h 4011069"/>
              <a:gd name="connsiteX10" fmla="*/ 9741787 w 10628996"/>
              <a:gd name="connsiteY10" fmla="*/ 1287848 h 4011069"/>
              <a:gd name="connsiteX11" fmla="*/ 9817201 w 10628996"/>
              <a:gd name="connsiteY11" fmla="*/ 2221102 h 4011069"/>
              <a:gd name="connsiteX12" fmla="*/ 9883189 w 10628996"/>
              <a:gd name="connsiteY12" fmla="*/ 3182636 h 4011069"/>
              <a:gd name="connsiteX13" fmla="*/ 9949177 w 10628996"/>
              <a:gd name="connsiteY13" fmla="*/ 3710537 h 4011069"/>
              <a:gd name="connsiteX14" fmla="*/ 10034018 w 10628996"/>
              <a:gd name="connsiteY14" fmla="*/ 3927353 h 4011069"/>
              <a:gd name="connsiteX15" fmla="*/ 10052871 w 10628996"/>
              <a:gd name="connsiteY15" fmla="*/ 3955634 h 4011069"/>
              <a:gd name="connsiteX16" fmla="*/ 4898 w 10628996"/>
              <a:gd name="connsiteY16" fmla="*/ 3967119 h 4011069"/>
              <a:gd name="connsiteX17" fmla="*/ 0 w 10628996"/>
              <a:gd name="connsiteY17" fmla="*/ 2967862 h 401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628996" h="4011069">
                <a:moveTo>
                  <a:pt x="0" y="2967862"/>
                </a:moveTo>
                <a:lnTo>
                  <a:pt x="4853815" y="2873748"/>
                </a:lnTo>
                <a:cubicBezTo>
                  <a:pt x="5135048" y="2856466"/>
                  <a:pt x="5581502" y="2837352"/>
                  <a:pt x="6117856" y="2797097"/>
                </a:cubicBezTo>
                <a:cubicBezTo>
                  <a:pt x="6654210" y="2756842"/>
                  <a:pt x="7403266" y="2672178"/>
                  <a:pt x="7894133" y="2513333"/>
                </a:cubicBezTo>
                <a:cubicBezTo>
                  <a:pt x="8385000" y="2354489"/>
                  <a:pt x="8896517" y="2120550"/>
                  <a:pt x="9063057" y="1844030"/>
                </a:cubicBezTo>
                <a:cubicBezTo>
                  <a:pt x="9229597" y="1567510"/>
                  <a:pt x="9273589" y="1397827"/>
                  <a:pt x="9345861" y="1137019"/>
                </a:cubicBezTo>
                <a:cubicBezTo>
                  <a:pt x="9418133" y="876211"/>
                  <a:pt x="9466148" y="449244"/>
                  <a:pt x="9496690" y="279180"/>
                </a:cubicBezTo>
                <a:cubicBezTo>
                  <a:pt x="9527232" y="109116"/>
                  <a:pt x="9513400" y="162199"/>
                  <a:pt x="9529111" y="116636"/>
                </a:cubicBezTo>
                <a:cubicBezTo>
                  <a:pt x="9544822" y="71073"/>
                  <a:pt x="9566510" y="-24430"/>
                  <a:pt x="9590958" y="5803"/>
                </a:cubicBezTo>
                <a:cubicBezTo>
                  <a:pt x="9615406" y="36036"/>
                  <a:pt x="9650661" y="84360"/>
                  <a:pt x="9675799" y="298034"/>
                </a:cubicBezTo>
                <a:cubicBezTo>
                  <a:pt x="9700937" y="511708"/>
                  <a:pt x="9718220" y="967337"/>
                  <a:pt x="9741787" y="1287848"/>
                </a:cubicBezTo>
                <a:cubicBezTo>
                  <a:pt x="9765354" y="1608359"/>
                  <a:pt x="9793634" y="1905304"/>
                  <a:pt x="9817201" y="2221102"/>
                </a:cubicBezTo>
                <a:cubicBezTo>
                  <a:pt x="9840768" y="2536900"/>
                  <a:pt x="9861193" y="2934397"/>
                  <a:pt x="9883189" y="3182636"/>
                </a:cubicBezTo>
                <a:cubicBezTo>
                  <a:pt x="9905185" y="3430875"/>
                  <a:pt x="9924039" y="3586418"/>
                  <a:pt x="9949177" y="3710537"/>
                </a:cubicBezTo>
                <a:cubicBezTo>
                  <a:pt x="9974315" y="3834657"/>
                  <a:pt x="10016736" y="3886504"/>
                  <a:pt x="10034018" y="3927353"/>
                </a:cubicBezTo>
                <a:cubicBezTo>
                  <a:pt x="10051300" y="3968202"/>
                  <a:pt x="11351503" y="4076425"/>
                  <a:pt x="10052871" y="3955634"/>
                </a:cubicBezTo>
                <a:lnTo>
                  <a:pt x="4898" y="3967119"/>
                </a:lnTo>
                <a:cubicBezTo>
                  <a:pt x="3265" y="3634033"/>
                  <a:pt x="1633" y="3300948"/>
                  <a:pt x="0" y="2967862"/>
                </a:cubicBezTo>
                <a:close/>
              </a:path>
            </a:pathLst>
          </a:custGeom>
          <a:solidFill>
            <a:srgbClr val="FF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/>
          </a:p>
        </p:txBody>
      </p:sp>
      <p:sp>
        <p:nvSpPr>
          <p:cNvPr id="44" name="Textfeld 43"/>
          <p:cNvSpPr txBox="1"/>
          <p:nvPr/>
        </p:nvSpPr>
        <p:spPr>
          <a:xfrm rot="16200000">
            <a:off x="-574742" y="2003120"/>
            <a:ext cx="1666191" cy="221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2060"/>
                </a:solidFill>
              </a:rPr>
              <a:t>absorbed dose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2534934" y="966461"/>
            <a:ext cx="877109" cy="2283977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dirty="0" err="1" smtClean="0">
                <a:solidFill>
                  <a:srgbClr val="C00000"/>
                </a:solidFill>
              </a:rPr>
              <a:t>Tumour</a:t>
            </a:r>
            <a:endParaRPr lang="de-AT" sz="1200" dirty="0">
              <a:solidFill>
                <a:srgbClr val="C00000"/>
              </a:solidFill>
            </a:endParaRPr>
          </a:p>
        </p:txBody>
      </p:sp>
      <p:cxnSp>
        <p:nvCxnSpPr>
          <p:cNvPr id="46" name="Gerade Verbindung 13"/>
          <p:cNvCxnSpPr/>
          <p:nvPr/>
        </p:nvCxnSpPr>
        <p:spPr>
          <a:xfrm flipV="1">
            <a:off x="2534935" y="962037"/>
            <a:ext cx="0" cy="2295297"/>
          </a:xfrm>
          <a:prstGeom prst="line">
            <a:avLst/>
          </a:prstGeom>
          <a:ln w="9525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14"/>
          <p:cNvCxnSpPr/>
          <p:nvPr/>
        </p:nvCxnSpPr>
        <p:spPr>
          <a:xfrm flipV="1">
            <a:off x="3417999" y="957873"/>
            <a:ext cx="0" cy="2295297"/>
          </a:xfrm>
          <a:prstGeom prst="line">
            <a:avLst/>
          </a:prstGeom>
          <a:ln w="9525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5"/>
          <p:cNvCxnSpPr/>
          <p:nvPr/>
        </p:nvCxnSpPr>
        <p:spPr>
          <a:xfrm>
            <a:off x="473341" y="2882285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46"/>
          <p:cNvCxnSpPr/>
          <p:nvPr/>
        </p:nvCxnSpPr>
        <p:spPr>
          <a:xfrm>
            <a:off x="473342" y="2497974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47"/>
          <p:cNvCxnSpPr/>
          <p:nvPr/>
        </p:nvCxnSpPr>
        <p:spPr>
          <a:xfrm>
            <a:off x="473340" y="2113663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48"/>
          <p:cNvCxnSpPr/>
          <p:nvPr/>
        </p:nvCxnSpPr>
        <p:spPr>
          <a:xfrm>
            <a:off x="481559" y="1729351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49"/>
          <p:cNvCxnSpPr/>
          <p:nvPr/>
        </p:nvCxnSpPr>
        <p:spPr>
          <a:xfrm>
            <a:off x="481557" y="1345040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40"/>
          <p:cNvCxnSpPr/>
          <p:nvPr/>
        </p:nvCxnSpPr>
        <p:spPr>
          <a:xfrm>
            <a:off x="4667119" y="2883085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41"/>
          <p:cNvCxnSpPr/>
          <p:nvPr/>
        </p:nvCxnSpPr>
        <p:spPr>
          <a:xfrm>
            <a:off x="4667119" y="2498774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42"/>
          <p:cNvCxnSpPr/>
          <p:nvPr/>
        </p:nvCxnSpPr>
        <p:spPr>
          <a:xfrm>
            <a:off x="4667119" y="2114463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43"/>
          <p:cNvCxnSpPr/>
          <p:nvPr/>
        </p:nvCxnSpPr>
        <p:spPr>
          <a:xfrm>
            <a:off x="4667119" y="1730151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44"/>
          <p:cNvCxnSpPr/>
          <p:nvPr/>
        </p:nvCxnSpPr>
        <p:spPr>
          <a:xfrm>
            <a:off x="4667119" y="1345840"/>
            <a:ext cx="60131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37"/>
          <p:cNvCxnSpPr/>
          <p:nvPr/>
        </p:nvCxnSpPr>
        <p:spPr>
          <a:xfrm rot="16200000">
            <a:off x="3625304" y="3237492"/>
            <a:ext cx="43887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38"/>
          <p:cNvCxnSpPr/>
          <p:nvPr/>
        </p:nvCxnSpPr>
        <p:spPr>
          <a:xfrm rot="16200000">
            <a:off x="2571757" y="3237492"/>
            <a:ext cx="43887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39"/>
          <p:cNvCxnSpPr/>
          <p:nvPr/>
        </p:nvCxnSpPr>
        <p:spPr>
          <a:xfrm rot="16200000">
            <a:off x="1518209" y="3237493"/>
            <a:ext cx="43887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34"/>
          <p:cNvCxnSpPr/>
          <p:nvPr/>
        </p:nvCxnSpPr>
        <p:spPr>
          <a:xfrm rot="16200000">
            <a:off x="3625304" y="987434"/>
            <a:ext cx="43886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35"/>
          <p:cNvCxnSpPr/>
          <p:nvPr/>
        </p:nvCxnSpPr>
        <p:spPr>
          <a:xfrm rot="16200000">
            <a:off x="2571757" y="987434"/>
            <a:ext cx="43886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36"/>
          <p:cNvCxnSpPr/>
          <p:nvPr/>
        </p:nvCxnSpPr>
        <p:spPr>
          <a:xfrm rot="16200000">
            <a:off x="1518209" y="987435"/>
            <a:ext cx="43886" cy="0"/>
          </a:xfrm>
          <a:prstGeom prst="line">
            <a:avLst/>
          </a:prstGeom>
          <a:ln w="15875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Freihandform 95"/>
          <p:cNvSpPr/>
          <p:nvPr/>
        </p:nvSpPr>
        <p:spPr bwMode="auto">
          <a:xfrm>
            <a:off x="480153" y="1433485"/>
            <a:ext cx="4247175" cy="1389123"/>
          </a:xfrm>
          <a:custGeom>
            <a:avLst/>
            <a:gdLst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885137 h 1885137"/>
              <a:gd name="connsiteX1" fmla="*/ 156011 w 4723677"/>
              <a:gd name="connsiteY1" fmla="*/ 650047 h 1885137"/>
              <a:gd name="connsiteX2" fmla="*/ 264352 w 4723677"/>
              <a:gd name="connsiteY2" fmla="*/ 182013 h 1885137"/>
              <a:gd name="connsiteX3" fmla="*/ 385694 w 4723677"/>
              <a:gd name="connsiteY3" fmla="*/ 0 h 1885137"/>
              <a:gd name="connsiteX4" fmla="*/ 702051 w 4723677"/>
              <a:gd name="connsiteY4" fmla="*/ 21668 h 1885137"/>
              <a:gd name="connsiteX5" fmla="*/ 1148417 w 4723677"/>
              <a:gd name="connsiteY5" fmla="*/ 216682 h 1885137"/>
              <a:gd name="connsiteX6" fmla="*/ 1633785 w 4723677"/>
              <a:gd name="connsiteY6" fmla="*/ 437698 h 1885137"/>
              <a:gd name="connsiteX7" fmla="*/ 3414915 w 4723677"/>
              <a:gd name="connsiteY7" fmla="*/ 1061744 h 1885137"/>
              <a:gd name="connsiteX8" fmla="*/ 4715010 w 4723677"/>
              <a:gd name="connsiteY8" fmla="*/ 1417103 h 1885137"/>
              <a:gd name="connsiteX9" fmla="*/ 4723677 w 4723677"/>
              <a:gd name="connsiteY9" fmla="*/ 1425770 h 1885137"/>
              <a:gd name="connsiteX0" fmla="*/ 0 w 4723677"/>
              <a:gd name="connsiteY0" fmla="*/ 1914574 h 1914574"/>
              <a:gd name="connsiteX1" fmla="*/ 156011 w 4723677"/>
              <a:gd name="connsiteY1" fmla="*/ 679484 h 1914574"/>
              <a:gd name="connsiteX2" fmla="*/ 264352 w 4723677"/>
              <a:gd name="connsiteY2" fmla="*/ 211450 h 1914574"/>
              <a:gd name="connsiteX3" fmla="*/ 385694 w 4723677"/>
              <a:gd name="connsiteY3" fmla="*/ 29437 h 1914574"/>
              <a:gd name="connsiteX4" fmla="*/ 702051 w 4723677"/>
              <a:gd name="connsiteY4" fmla="*/ 51105 h 1914574"/>
              <a:gd name="connsiteX5" fmla="*/ 1148417 w 4723677"/>
              <a:gd name="connsiteY5" fmla="*/ 246119 h 1914574"/>
              <a:gd name="connsiteX6" fmla="*/ 1633785 w 4723677"/>
              <a:gd name="connsiteY6" fmla="*/ 467135 h 1914574"/>
              <a:gd name="connsiteX7" fmla="*/ 3414915 w 4723677"/>
              <a:gd name="connsiteY7" fmla="*/ 1091181 h 1914574"/>
              <a:gd name="connsiteX8" fmla="*/ 4715010 w 4723677"/>
              <a:gd name="connsiteY8" fmla="*/ 1446540 h 1914574"/>
              <a:gd name="connsiteX9" fmla="*/ 4723677 w 4723677"/>
              <a:gd name="connsiteY9" fmla="*/ 1455207 h 1914574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23677"/>
              <a:gd name="connsiteY0" fmla="*/ 1908728 h 1908728"/>
              <a:gd name="connsiteX1" fmla="*/ 156011 w 4723677"/>
              <a:gd name="connsiteY1" fmla="*/ 673638 h 1908728"/>
              <a:gd name="connsiteX2" fmla="*/ 264352 w 4723677"/>
              <a:gd name="connsiteY2" fmla="*/ 205604 h 1908728"/>
              <a:gd name="connsiteX3" fmla="*/ 385694 w 4723677"/>
              <a:gd name="connsiteY3" fmla="*/ 23591 h 1908728"/>
              <a:gd name="connsiteX4" fmla="*/ 702051 w 4723677"/>
              <a:gd name="connsiteY4" fmla="*/ 45259 h 1908728"/>
              <a:gd name="connsiteX5" fmla="*/ 1148417 w 4723677"/>
              <a:gd name="connsiteY5" fmla="*/ 240273 h 1908728"/>
              <a:gd name="connsiteX6" fmla="*/ 1633785 w 4723677"/>
              <a:gd name="connsiteY6" fmla="*/ 461289 h 1908728"/>
              <a:gd name="connsiteX7" fmla="*/ 3414915 w 4723677"/>
              <a:gd name="connsiteY7" fmla="*/ 1085335 h 1908728"/>
              <a:gd name="connsiteX8" fmla="*/ 4715010 w 4723677"/>
              <a:gd name="connsiteY8" fmla="*/ 1440694 h 1908728"/>
              <a:gd name="connsiteX9" fmla="*/ 4723677 w 4723677"/>
              <a:gd name="connsiteY9" fmla="*/ 1449361 h 1908728"/>
              <a:gd name="connsiteX0" fmla="*/ 0 w 4715010"/>
              <a:gd name="connsiteY0" fmla="*/ 1908728 h 1908728"/>
              <a:gd name="connsiteX1" fmla="*/ 156011 w 4715010"/>
              <a:gd name="connsiteY1" fmla="*/ 673638 h 1908728"/>
              <a:gd name="connsiteX2" fmla="*/ 264352 w 4715010"/>
              <a:gd name="connsiteY2" fmla="*/ 205604 h 1908728"/>
              <a:gd name="connsiteX3" fmla="*/ 385694 w 4715010"/>
              <a:gd name="connsiteY3" fmla="*/ 23591 h 1908728"/>
              <a:gd name="connsiteX4" fmla="*/ 702051 w 4715010"/>
              <a:gd name="connsiteY4" fmla="*/ 45259 h 1908728"/>
              <a:gd name="connsiteX5" fmla="*/ 1148417 w 4715010"/>
              <a:gd name="connsiteY5" fmla="*/ 240273 h 1908728"/>
              <a:gd name="connsiteX6" fmla="*/ 1633785 w 4715010"/>
              <a:gd name="connsiteY6" fmla="*/ 461289 h 1908728"/>
              <a:gd name="connsiteX7" fmla="*/ 3414915 w 4715010"/>
              <a:gd name="connsiteY7" fmla="*/ 1085335 h 1908728"/>
              <a:gd name="connsiteX8" fmla="*/ 4715010 w 4715010"/>
              <a:gd name="connsiteY8" fmla="*/ 1440694 h 1908728"/>
              <a:gd name="connsiteX0" fmla="*/ 0 w 4715010"/>
              <a:gd name="connsiteY0" fmla="*/ 1908728 h 1908728"/>
              <a:gd name="connsiteX1" fmla="*/ 156011 w 4715010"/>
              <a:gd name="connsiteY1" fmla="*/ 673638 h 1908728"/>
              <a:gd name="connsiteX2" fmla="*/ 264352 w 4715010"/>
              <a:gd name="connsiteY2" fmla="*/ 205604 h 1908728"/>
              <a:gd name="connsiteX3" fmla="*/ 385694 w 4715010"/>
              <a:gd name="connsiteY3" fmla="*/ 23591 h 1908728"/>
              <a:gd name="connsiteX4" fmla="*/ 702051 w 4715010"/>
              <a:gd name="connsiteY4" fmla="*/ 45259 h 1908728"/>
              <a:gd name="connsiteX5" fmla="*/ 1148417 w 4715010"/>
              <a:gd name="connsiteY5" fmla="*/ 240273 h 1908728"/>
              <a:gd name="connsiteX6" fmla="*/ 1633785 w 4715010"/>
              <a:gd name="connsiteY6" fmla="*/ 461289 h 1908728"/>
              <a:gd name="connsiteX7" fmla="*/ 3414915 w 4715010"/>
              <a:gd name="connsiteY7" fmla="*/ 1085335 h 1908728"/>
              <a:gd name="connsiteX8" fmla="*/ 4715010 w 4715010"/>
              <a:gd name="connsiteY8" fmla="*/ 1440694 h 1908728"/>
              <a:gd name="connsiteX0" fmla="*/ 0 w 4715010"/>
              <a:gd name="connsiteY0" fmla="*/ 1863844 h 1863844"/>
              <a:gd name="connsiteX1" fmla="*/ 156011 w 4715010"/>
              <a:gd name="connsiteY1" fmla="*/ 628754 h 1863844"/>
              <a:gd name="connsiteX2" fmla="*/ 264352 w 4715010"/>
              <a:gd name="connsiteY2" fmla="*/ 160720 h 1863844"/>
              <a:gd name="connsiteX3" fmla="*/ 702051 w 4715010"/>
              <a:gd name="connsiteY3" fmla="*/ 375 h 1863844"/>
              <a:gd name="connsiteX4" fmla="*/ 1148417 w 4715010"/>
              <a:gd name="connsiteY4" fmla="*/ 195389 h 1863844"/>
              <a:gd name="connsiteX5" fmla="*/ 1633785 w 4715010"/>
              <a:gd name="connsiteY5" fmla="*/ 416405 h 1863844"/>
              <a:gd name="connsiteX6" fmla="*/ 3414915 w 4715010"/>
              <a:gd name="connsiteY6" fmla="*/ 1040451 h 1863844"/>
              <a:gd name="connsiteX7" fmla="*/ 4715010 w 4715010"/>
              <a:gd name="connsiteY7" fmla="*/ 1395810 h 1863844"/>
              <a:gd name="connsiteX0" fmla="*/ 0 w 4715010"/>
              <a:gd name="connsiteY0" fmla="*/ 1864860 h 1864860"/>
              <a:gd name="connsiteX1" fmla="*/ 156011 w 4715010"/>
              <a:gd name="connsiteY1" fmla="*/ 629770 h 1864860"/>
              <a:gd name="connsiteX2" fmla="*/ 264352 w 4715010"/>
              <a:gd name="connsiteY2" fmla="*/ 161736 h 1864860"/>
              <a:gd name="connsiteX3" fmla="*/ 702051 w 4715010"/>
              <a:gd name="connsiteY3" fmla="*/ 1391 h 1864860"/>
              <a:gd name="connsiteX4" fmla="*/ 1148417 w 4715010"/>
              <a:gd name="connsiteY4" fmla="*/ 196405 h 1864860"/>
              <a:gd name="connsiteX5" fmla="*/ 1633785 w 4715010"/>
              <a:gd name="connsiteY5" fmla="*/ 417421 h 1864860"/>
              <a:gd name="connsiteX6" fmla="*/ 3414915 w 4715010"/>
              <a:gd name="connsiteY6" fmla="*/ 1041467 h 1864860"/>
              <a:gd name="connsiteX7" fmla="*/ 4715010 w 4715010"/>
              <a:gd name="connsiteY7" fmla="*/ 1396826 h 1864860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148417 w 4715010"/>
              <a:gd name="connsiteY4" fmla="*/ 237536 h 1905991"/>
              <a:gd name="connsiteX5" fmla="*/ 1633785 w 4715010"/>
              <a:gd name="connsiteY5" fmla="*/ 458552 h 1905991"/>
              <a:gd name="connsiteX6" fmla="*/ 3414915 w 4715010"/>
              <a:gd name="connsiteY6" fmla="*/ 1082598 h 1905991"/>
              <a:gd name="connsiteX7" fmla="*/ 4715010 w 4715010"/>
              <a:gd name="connsiteY7" fmla="*/ 1437957 h 1905991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633785 w 4715010"/>
              <a:gd name="connsiteY4" fmla="*/ 458552 h 1905991"/>
              <a:gd name="connsiteX5" fmla="*/ 3414915 w 4715010"/>
              <a:gd name="connsiteY5" fmla="*/ 1082598 h 1905991"/>
              <a:gd name="connsiteX6" fmla="*/ 4715010 w 4715010"/>
              <a:gd name="connsiteY6" fmla="*/ 1437957 h 1905991"/>
              <a:gd name="connsiteX0" fmla="*/ 0 w 4715010"/>
              <a:gd name="connsiteY0" fmla="*/ 1905991 h 1905991"/>
              <a:gd name="connsiteX1" fmla="*/ 156011 w 4715010"/>
              <a:gd name="connsiteY1" fmla="*/ 670901 h 1905991"/>
              <a:gd name="connsiteX2" fmla="*/ 264352 w 4715010"/>
              <a:gd name="connsiteY2" fmla="*/ 202867 h 1905991"/>
              <a:gd name="connsiteX3" fmla="*/ 702051 w 4715010"/>
              <a:gd name="connsiteY3" fmla="*/ 42522 h 1905991"/>
              <a:gd name="connsiteX4" fmla="*/ 1633785 w 4715010"/>
              <a:gd name="connsiteY4" fmla="*/ 458552 h 1905991"/>
              <a:gd name="connsiteX5" fmla="*/ 3414915 w 4715010"/>
              <a:gd name="connsiteY5" fmla="*/ 1082598 h 1905991"/>
              <a:gd name="connsiteX6" fmla="*/ 4715010 w 4715010"/>
              <a:gd name="connsiteY6" fmla="*/ 1437957 h 1905991"/>
              <a:gd name="connsiteX0" fmla="*/ 0 w 4715010"/>
              <a:gd name="connsiteY0" fmla="*/ 1878469 h 1878469"/>
              <a:gd name="connsiteX1" fmla="*/ 156011 w 4715010"/>
              <a:gd name="connsiteY1" fmla="*/ 643379 h 1878469"/>
              <a:gd name="connsiteX2" fmla="*/ 264352 w 4715010"/>
              <a:gd name="connsiteY2" fmla="*/ 175345 h 1878469"/>
              <a:gd name="connsiteX3" fmla="*/ 702051 w 4715010"/>
              <a:gd name="connsiteY3" fmla="*/ 15000 h 1878469"/>
              <a:gd name="connsiteX4" fmla="*/ 1633785 w 4715010"/>
              <a:gd name="connsiteY4" fmla="*/ 422362 h 1878469"/>
              <a:gd name="connsiteX5" fmla="*/ 3414915 w 4715010"/>
              <a:gd name="connsiteY5" fmla="*/ 1055076 h 1878469"/>
              <a:gd name="connsiteX6" fmla="*/ 4715010 w 4715010"/>
              <a:gd name="connsiteY6" fmla="*/ 1410435 h 1878469"/>
              <a:gd name="connsiteX0" fmla="*/ 0 w 4715010"/>
              <a:gd name="connsiteY0" fmla="*/ 1878469 h 1878469"/>
              <a:gd name="connsiteX1" fmla="*/ 156011 w 4715010"/>
              <a:gd name="connsiteY1" fmla="*/ 643379 h 1878469"/>
              <a:gd name="connsiteX2" fmla="*/ 264352 w 4715010"/>
              <a:gd name="connsiteY2" fmla="*/ 175345 h 1878469"/>
              <a:gd name="connsiteX3" fmla="*/ 702051 w 4715010"/>
              <a:gd name="connsiteY3" fmla="*/ 15000 h 1878469"/>
              <a:gd name="connsiteX4" fmla="*/ 1633785 w 4715010"/>
              <a:gd name="connsiteY4" fmla="*/ 422362 h 1878469"/>
              <a:gd name="connsiteX5" fmla="*/ 3414915 w 4715010"/>
              <a:gd name="connsiteY5" fmla="*/ 1055076 h 1878469"/>
              <a:gd name="connsiteX6" fmla="*/ 4715010 w 4715010"/>
              <a:gd name="connsiteY6" fmla="*/ 1410435 h 1878469"/>
              <a:gd name="connsiteX0" fmla="*/ 0 w 4715010"/>
              <a:gd name="connsiteY0" fmla="*/ 1908192 h 1908192"/>
              <a:gd name="connsiteX1" fmla="*/ 156011 w 4715010"/>
              <a:gd name="connsiteY1" fmla="*/ 673102 h 1908192"/>
              <a:gd name="connsiteX2" fmla="*/ 264352 w 4715010"/>
              <a:gd name="connsiteY2" fmla="*/ 205068 h 1908192"/>
              <a:gd name="connsiteX3" fmla="*/ 702051 w 4715010"/>
              <a:gd name="connsiteY3" fmla="*/ 44723 h 1908192"/>
              <a:gd name="connsiteX4" fmla="*/ 1633785 w 4715010"/>
              <a:gd name="connsiteY4" fmla="*/ 452085 h 1908192"/>
              <a:gd name="connsiteX5" fmla="*/ 3414915 w 4715010"/>
              <a:gd name="connsiteY5" fmla="*/ 1084799 h 1908192"/>
              <a:gd name="connsiteX6" fmla="*/ 4715010 w 4715010"/>
              <a:gd name="connsiteY6" fmla="*/ 1440158 h 1908192"/>
              <a:gd name="connsiteX0" fmla="*/ 0 w 4709986"/>
              <a:gd name="connsiteY0" fmla="*/ 1672056 h 1672056"/>
              <a:gd name="connsiteX1" fmla="*/ 150987 w 4709986"/>
              <a:gd name="connsiteY1" fmla="*/ 673102 h 1672056"/>
              <a:gd name="connsiteX2" fmla="*/ 259328 w 4709986"/>
              <a:gd name="connsiteY2" fmla="*/ 205068 h 1672056"/>
              <a:gd name="connsiteX3" fmla="*/ 697027 w 4709986"/>
              <a:gd name="connsiteY3" fmla="*/ 44723 h 1672056"/>
              <a:gd name="connsiteX4" fmla="*/ 1628761 w 4709986"/>
              <a:gd name="connsiteY4" fmla="*/ 452085 h 1672056"/>
              <a:gd name="connsiteX5" fmla="*/ 3409891 w 4709986"/>
              <a:gd name="connsiteY5" fmla="*/ 1084799 h 1672056"/>
              <a:gd name="connsiteX6" fmla="*/ 4709986 w 4709986"/>
              <a:gd name="connsiteY6" fmla="*/ 1440158 h 1672056"/>
              <a:gd name="connsiteX0" fmla="*/ 0 w 4709986"/>
              <a:gd name="connsiteY0" fmla="*/ 1672056 h 1672056"/>
              <a:gd name="connsiteX1" fmla="*/ 150987 w 4709986"/>
              <a:gd name="connsiteY1" fmla="*/ 673102 h 1672056"/>
              <a:gd name="connsiteX2" fmla="*/ 259328 w 4709986"/>
              <a:gd name="connsiteY2" fmla="*/ 205068 h 1672056"/>
              <a:gd name="connsiteX3" fmla="*/ 697027 w 4709986"/>
              <a:gd name="connsiteY3" fmla="*/ 44723 h 1672056"/>
              <a:gd name="connsiteX4" fmla="*/ 1628761 w 4709986"/>
              <a:gd name="connsiteY4" fmla="*/ 452085 h 1672056"/>
              <a:gd name="connsiteX5" fmla="*/ 3409891 w 4709986"/>
              <a:gd name="connsiteY5" fmla="*/ 1084799 h 1672056"/>
              <a:gd name="connsiteX6" fmla="*/ 4709986 w 4709986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72056 h 1672056"/>
              <a:gd name="connsiteX1" fmla="*/ 150987 w 4730083"/>
              <a:gd name="connsiteY1" fmla="*/ 673102 h 1672056"/>
              <a:gd name="connsiteX2" fmla="*/ 259328 w 4730083"/>
              <a:gd name="connsiteY2" fmla="*/ 205068 h 1672056"/>
              <a:gd name="connsiteX3" fmla="*/ 697027 w 4730083"/>
              <a:gd name="connsiteY3" fmla="*/ 44723 h 1672056"/>
              <a:gd name="connsiteX4" fmla="*/ 1628761 w 4730083"/>
              <a:gd name="connsiteY4" fmla="*/ 452085 h 1672056"/>
              <a:gd name="connsiteX5" fmla="*/ 3409891 w 4730083"/>
              <a:gd name="connsiteY5" fmla="*/ 1084799 h 1672056"/>
              <a:gd name="connsiteX6" fmla="*/ 4730083 w 4730083"/>
              <a:gd name="connsiteY6" fmla="*/ 1440158 h 1672056"/>
              <a:gd name="connsiteX0" fmla="*/ 0 w 4730083"/>
              <a:gd name="connsiteY0" fmla="*/ 1692800 h 1692800"/>
              <a:gd name="connsiteX1" fmla="*/ 150987 w 4730083"/>
              <a:gd name="connsiteY1" fmla="*/ 693846 h 1692800"/>
              <a:gd name="connsiteX2" fmla="*/ 259328 w 4730083"/>
              <a:gd name="connsiteY2" fmla="*/ 225812 h 1692800"/>
              <a:gd name="connsiteX3" fmla="*/ 697027 w 4730083"/>
              <a:gd name="connsiteY3" fmla="*/ 65467 h 1692800"/>
              <a:gd name="connsiteX4" fmla="*/ 1628761 w 4730083"/>
              <a:gd name="connsiteY4" fmla="*/ 472829 h 1692800"/>
              <a:gd name="connsiteX5" fmla="*/ 3409891 w 4730083"/>
              <a:gd name="connsiteY5" fmla="*/ 1105543 h 1692800"/>
              <a:gd name="connsiteX6" fmla="*/ 4730083 w 4730083"/>
              <a:gd name="connsiteY6" fmla="*/ 1460902 h 1692800"/>
              <a:gd name="connsiteX0" fmla="*/ 0 w 4730083"/>
              <a:gd name="connsiteY0" fmla="*/ 1663696 h 1663696"/>
              <a:gd name="connsiteX1" fmla="*/ 156012 w 4730083"/>
              <a:gd name="connsiteY1" fmla="*/ 659718 h 1663696"/>
              <a:gd name="connsiteX2" fmla="*/ 259328 w 4730083"/>
              <a:gd name="connsiteY2" fmla="*/ 196708 h 1663696"/>
              <a:gd name="connsiteX3" fmla="*/ 697027 w 4730083"/>
              <a:gd name="connsiteY3" fmla="*/ 36363 h 1663696"/>
              <a:gd name="connsiteX4" fmla="*/ 1628761 w 4730083"/>
              <a:gd name="connsiteY4" fmla="*/ 443725 h 1663696"/>
              <a:gd name="connsiteX5" fmla="*/ 3409891 w 4730083"/>
              <a:gd name="connsiteY5" fmla="*/ 1076439 h 1663696"/>
              <a:gd name="connsiteX6" fmla="*/ 4730083 w 4730083"/>
              <a:gd name="connsiteY6" fmla="*/ 1431798 h 1663696"/>
              <a:gd name="connsiteX0" fmla="*/ 0 w 4730083"/>
              <a:gd name="connsiteY0" fmla="*/ 1663696 h 1663696"/>
              <a:gd name="connsiteX1" fmla="*/ 156012 w 4730083"/>
              <a:gd name="connsiteY1" fmla="*/ 659718 h 1663696"/>
              <a:gd name="connsiteX2" fmla="*/ 259328 w 4730083"/>
              <a:gd name="connsiteY2" fmla="*/ 196708 h 1663696"/>
              <a:gd name="connsiteX3" fmla="*/ 697027 w 4730083"/>
              <a:gd name="connsiteY3" fmla="*/ 36363 h 1663696"/>
              <a:gd name="connsiteX4" fmla="*/ 1628761 w 4730083"/>
              <a:gd name="connsiteY4" fmla="*/ 443725 h 1663696"/>
              <a:gd name="connsiteX5" fmla="*/ 3409891 w 4730083"/>
              <a:gd name="connsiteY5" fmla="*/ 1076439 h 1663696"/>
              <a:gd name="connsiteX6" fmla="*/ 4730083 w 4730083"/>
              <a:gd name="connsiteY6" fmla="*/ 1431798 h 1663696"/>
              <a:gd name="connsiteX0" fmla="*/ 0 w 4730083"/>
              <a:gd name="connsiteY0" fmla="*/ 1696793 h 1696793"/>
              <a:gd name="connsiteX1" fmla="*/ 259328 w 4730083"/>
              <a:gd name="connsiteY1" fmla="*/ 229805 h 1696793"/>
              <a:gd name="connsiteX2" fmla="*/ 697027 w 4730083"/>
              <a:gd name="connsiteY2" fmla="*/ 69460 h 1696793"/>
              <a:gd name="connsiteX3" fmla="*/ 1628761 w 4730083"/>
              <a:gd name="connsiteY3" fmla="*/ 476822 h 1696793"/>
              <a:gd name="connsiteX4" fmla="*/ 3409891 w 4730083"/>
              <a:gd name="connsiteY4" fmla="*/ 1109536 h 1696793"/>
              <a:gd name="connsiteX5" fmla="*/ 4730083 w 4730083"/>
              <a:gd name="connsiteY5" fmla="*/ 1464895 h 1696793"/>
              <a:gd name="connsiteX0" fmla="*/ 0 w 4730083"/>
              <a:gd name="connsiteY0" fmla="*/ 1698203 h 1698203"/>
              <a:gd name="connsiteX1" fmla="*/ 259328 w 4730083"/>
              <a:gd name="connsiteY1" fmla="*/ 231215 h 1698203"/>
              <a:gd name="connsiteX2" fmla="*/ 697027 w 4730083"/>
              <a:gd name="connsiteY2" fmla="*/ 70870 h 1698203"/>
              <a:gd name="connsiteX3" fmla="*/ 1628761 w 4730083"/>
              <a:gd name="connsiteY3" fmla="*/ 478232 h 1698203"/>
              <a:gd name="connsiteX4" fmla="*/ 3409891 w 4730083"/>
              <a:gd name="connsiteY4" fmla="*/ 1110946 h 1698203"/>
              <a:gd name="connsiteX5" fmla="*/ 4730083 w 4730083"/>
              <a:gd name="connsiteY5" fmla="*/ 1466305 h 1698203"/>
              <a:gd name="connsiteX0" fmla="*/ 0 w 4730083"/>
              <a:gd name="connsiteY0" fmla="*/ 1677723 h 1677723"/>
              <a:gd name="connsiteX1" fmla="*/ 259328 w 4730083"/>
              <a:gd name="connsiteY1" fmla="*/ 210735 h 1677723"/>
              <a:gd name="connsiteX2" fmla="*/ 697027 w 4730083"/>
              <a:gd name="connsiteY2" fmla="*/ 50390 h 1677723"/>
              <a:gd name="connsiteX3" fmla="*/ 1869921 w 4730083"/>
              <a:gd name="connsiteY3" fmla="*/ 588381 h 1677723"/>
              <a:gd name="connsiteX4" fmla="*/ 3409891 w 4730083"/>
              <a:gd name="connsiteY4" fmla="*/ 1090466 h 1677723"/>
              <a:gd name="connsiteX5" fmla="*/ 4730083 w 4730083"/>
              <a:gd name="connsiteY5" fmla="*/ 1445825 h 1677723"/>
              <a:gd name="connsiteX0" fmla="*/ 0 w 4730083"/>
              <a:gd name="connsiteY0" fmla="*/ 1705918 h 1705918"/>
              <a:gd name="connsiteX1" fmla="*/ 259328 w 4730083"/>
              <a:gd name="connsiteY1" fmla="*/ 238930 h 1705918"/>
              <a:gd name="connsiteX2" fmla="*/ 697027 w 4730083"/>
              <a:gd name="connsiteY2" fmla="*/ 78585 h 1705918"/>
              <a:gd name="connsiteX3" fmla="*/ 1869921 w 4730083"/>
              <a:gd name="connsiteY3" fmla="*/ 616576 h 1705918"/>
              <a:gd name="connsiteX4" fmla="*/ 3409891 w 4730083"/>
              <a:gd name="connsiteY4" fmla="*/ 1118661 h 1705918"/>
              <a:gd name="connsiteX5" fmla="*/ 4730083 w 4730083"/>
              <a:gd name="connsiteY5" fmla="*/ 1474020 h 1705918"/>
              <a:gd name="connsiteX0" fmla="*/ 0 w 4730083"/>
              <a:gd name="connsiteY0" fmla="*/ 1664156 h 1664156"/>
              <a:gd name="connsiteX1" fmla="*/ 259328 w 4730083"/>
              <a:gd name="connsiteY1" fmla="*/ 197168 h 1664156"/>
              <a:gd name="connsiteX2" fmla="*/ 822631 w 4730083"/>
              <a:gd name="connsiteY2" fmla="*/ 97113 h 1664156"/>
              <a:gd name="connsiteX3" fmla="*/ 1869921 w 4730083"/>
              <a:gd name="connsiteY3" fmla="*/ 574814 h 1664156"/>
              <a:gd name="connsiteX4" fmla="*/ 3409891 w 4730083"/>
              <a:gd name="connsiteY4" fmla="*/ 1076899 h 1664156"/>
              <a:gd name="connsiteX5" fmla="*/ 4730083 w 4730083"/>
              <a:gd name="connsiteY5" fmla="*/ 1432258 h 1664156"/>
              <a:gd name="connsiteX0" fmla="*/ 0 w 4730083"/>
              <a:gd name="connsiteY0" fmla="*/ 1680659 h 1680659"/>
              <a:gd name="connsiteX1" fmla="*/ 259328 w 4730083"/>
              <a:gd name="connsiteY1" fmla="*/ 213671 h 1680659"/>
              <a:gd name="connsiteX2" fmla="*/ 822631 w 4730083"/>
              <a:gd name="connsiteY2" fmla="*/ 113616 h 1680659"/>
              <a:gd name="connsiteX3" fmla="*/ 1869921 w 4730083"/>
              <a:gd name="connsiteY3" fmla="*/ 591317 h 1680659"/>
              <a:gd name="connsiteX4" fmla="*/ 3409891 w 4730083"/>
              <a:gd name="connsiteY4" fmla="*/ 1093402 h 1680659"/>
              <a:gd name="connsiteX5" fmla="*/ 4730083 w 4730083"/>
              <a:gd name="connsiteY5" fmla="*/ 1448761 h 1680659"/>
              <a:gd name="connsiteX0" fmla="*/ 0 w 4730083"/>
              <a:gd name="connsiteY0" fmla="*/ 1680659 h 1680659"/>
              <a:gd name="connsiteX1" fmla="*/ 259328 w 4730083"/>
              <a:gd name="connsiteY1" fmla="*/ 213671 h 1680659"/>
              <a:gd name="connsiteX2" fmla="*/ 822631 w 4730083"/>
              <a:gd name="connsiteY2" fmla="*/ 113616 h 1680659"/>
              <a:gd name="connsiteX3" fmla="*/ 1869921 w 4730083"/>
              <a:gd name="connsiteY3" fmla="*/ 591317 h 1680659"/>
              <a:gd name="connsiteX4" fmla="*/ 3409891 w 4730083"/>
              <a:gd name="connsiteY4" fmla="*/ 1093402 h 1680659"/>
              <a:gd name="connsiteX5" fmla="*/ 4730083 w 4730083"/>
              <a:gd name="connsiteY5" fmla="*/ 1448761 h 1680659"/>
              <a:gd name="connsiteX0" fmla="*/ 0 w 4730083"/>
              <a:gd name="connsiteY0" fmla="*/ 1675877 h 1675877"/>
              <a:gd name="connsiteX1" fmla="*/ 259328 w 4730083"/>
              <a:gd name="connsiteY1" fmla="*/ 208889 h 1675877"/>
              <a:gd name="connsiteX2" fmla="*/ 822631 w 4730083"/>
              <a:gd name="connsiteY2" fmla="*/ 108834 h 1675877"/>
              <a:gd name="connsiteX3" fmla="*/ 1869921 w 4730083"/>
              <a:gd name="connsiteY3" fmla="*/ 586535 h 1675877"/>
              <a:gd name="connsiteX4" fmla="*/ 3409891 w 4730083"/>
              <a:gd name="connsiteY4" fmla="*/ 1088620 h 1675877"/>
              <a:gd name="connsiteX5" fmla="*/ 4730083 w 4730083"/>
              <a:gd name="connsiteY5" fmla="*/ 1443979 h 167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30083" h="1675877">
                <a:moveTo>
                  <a:pt x="0" y="1675877"/>
                </a:moveTo>
                <a:cubicBezTo>
                  <a:pt x="54027" y="1370255"/>
                  <a:pt x="157392" y="454991"/>
                  <a:pt x="259328" y="208889"/>
                </a:cubicBezTo>
                <a:cubicBezTo>
                  <a:pt x="361264" y="-37213"/>
                  <a:pt x="468787" y="-59615"/>
                  <a:pt x="822631" y="108834"/>
                </a:cubicBezTo>
                <a:cubicBezTo>
                  <a:pt x="1176475" y="277283"/>
                  <a:pt x="1438711" y="423237"/>
                  <a:pt x="1869921" y="586535"/>
                </a:cubicBezTo>
                <a:cubicBezTo>
                  <a:pt x="2301131" y="749833"/>
                  <a:pt x="2933197" y="945713"/>
                  <a:pt x="3409891" y="1088620"/>
                </a:cubicBezTo>
                <a:cubicBezTo>
                  <a:pt x="3886585" y="1231527"/>
                  <a:pt x="4265772" y="1328042"/>
                  <a:pt x="4730083" y="1443979"/>
                </a:cubicBezTo>
              </a:path>
            </a:pathLst>
          </a:custGeom>
          <a:noFill/>
          <a:ln w="22225" cap="flat" cmpd="sng" algn="ctr">
            <a:solidFill>
              <a:srgbClr val="4CBBE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3000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7" name="Freihandform 96"/>
          <p:cNvSpPr/>
          <p:nvPr/>
        </p:nvSpPr>
        <p:spPr>
          <a:xfrm>
            <a:off x="472503" y="1647744"/>
            <a:ext cx="3060792" cy="1604846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438172 w 5637228"/>
              <a:gd name="connsiteY1" fmla="*/ 2873748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10023239"/>
              <a:gd name="connsiteY0" fmla="*/ 2967862 h 3960223"/>
              <a:gd name="connsiteX1" fmla="*/ 4824183 w 10023239"/>
              <a:gd name="connsiteY1" fmla="*/ 2873748 h 3960223"/>
              <a:gd name="connsiteX2" fmla="*/ 6073408 w 10023239"/>
              <a:gd name="connsiteY2" fmla="*/ 2777283 h 3960223"/>
              <a:gd name="connsiteX3" fmla="*/ 7864501 w 10023239"/>
              <a:gd name="connsiteY3" fmla="*/ 2513333 h 3960223"/>
              <a:gd name="connsiteX4" fmla="*/ 9033425 w 10023239"/>
              <a:gd name="connsiteY4" fmla="*/ 1844030 h 3960223"/>
              <a:gd name="connsiteX5" fmla="*/ 9316229 w 10023239"/>
              <a:gd name="connsiteY5" fmla="*/ 1137019 h 3960223"/>
              <a:gd name="connsiteX6" fmla="*/ 9467058 w 10023239"/>
              <a:gd name="connsiteY6" fmla="*/ 279180 h 3960223"/>
              <a:gd name="connsiteX7" fmla="*/ 9499479 w 10023239"/>
              <a:gd name="connsiteY7" fmla="*/ 116636 h 3960223"/>
              <a:gd name="connsiteX8" fmla="*/ 9561326 w 10023239"/>
              <a:gd name="connsiteY8" fmla="*/ 5803 h 3960223"/>
              <a:gd name="connsiteX9" fmla="*/ 9646167 w 10023239"/>
              <a:gd name="connsiteY9" fmla="*/ 298034 h 3960223"/>
              <a:gd name="connsiteX10" fmla="*/ 9712155 w 10023239"/>
              <a:gd name="connsiteY10" fmla="*/ 1287848 h 3960223"/>
              <a:gd name="connsiteX11" fmla="*/ 9787569 w 10023239"/>
              <a:gd name="connsiteY11" fmla="*/ 2221102 h 3960223"/>
              <a:gd name="connsiteX12" fmla="*/ 9853557 w 10023239"/>
              <a:gd name="connsiteY12" fmla="*/ 3182636 h 3960223"/>
              <a:gd name="connsiteX13" fmla="*/ 9919545 w 10023239"/>
              <a:gd name="connsiteY13" fmla="*/ 3710537 h 3960223"/>
              <a:gd name="connsiteX14" fmla="*/ 10004386 w 10023239"/>
              <a:gd name="connsiteY14" fmla="*/ 3927353 h 3960223"/>
              <a:gd name="connsiteX15" fmla="*/ 10023239 w 10023239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03040 w 10052871"/>
              <a:gd name="connsiteY2" fmla="*/ 2777283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17856 w 10052871"/>
              <a:gd name="connsiteY2" fmla="*/ 2797097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  <a:gd name="connsiteX0" fmla="*/ 0 w 10052871"/>
              <a:gd name="connsiteY0" fmla="*/ 2967862 h 3960223"/>
              <a:gd name="connsiteX1" fmla="*/ 4853815 w 10052871"/>
              <a:gd name="connsiteY1" fmla="*/ 2873748 h 3960223"/>
              <a:gd name="connsiteX2" fmla="*/ 6117856 w 10052871"/>
              <a:gd name="connsiteY2" fmla="*/ 2797097 h 3960223"/>
              <a:gd name="connsiteX3" fmla="*/ 7894133 w 10052871"/>
              <a:gd name="connsiteY3" fmla="*/ 2513333 h 3960223"/>
              <a:gd name="connsiteX4" fmla="*/ 9063057 w 10052871"/>
              <a:gd name="connsiteY4" fmla="*/ 1844030 h 3960223"/>
              <a:gd name="connsiteX5" fmla="*/ 9345861 w 10052871"/>
              <a:gd name="connsiteY5" fmla="*/ 1137019 h 3960223"/>
              <a:gd name="connsiteX6" fmla="*/ 9496690 w 10052871"/>
              <a:gd name="connsiteY6" fmla="*/ 279180 h 3960223"/>
              <a:gd name="connsiteX7" fmla="*/ 9529111 w 10052871"/>
              <a:gd name="connsiteY7" fmla="*/ 116636 h 3960223"/>
              <a:gd name="connsiteX8" fmla="*/ 9590958 w 10052871"/>
              <a:gd name="connsiteY8" fmla="*/ 5803 h 3960223"/>
              <a:gd name="connsiteX9" fmla="*/ 9675799 w 10052871"/>
              <a:gd name="connsiteY9" fmla="*/ 298034 h 3960223"/>
              <a:gd name="connsiteX10" fmla="*/ 9741787 w 10052871"/>
              <a:gd name="connsiteY10" fmla="*/ 1287848 h 3960223"/>
              <a:gd name="connsiteX11" fmla="*/ 9817201 w 10052871"/>
              <a:gd name="connsiteY11" fmla="*/ 2221102 h 3960223"/>
              <a:gd name="connsiteX12" fmla="*/ 9883189 w 10052871"/>
              <a:gd name="connsiteY12" fmla="*/ 3182636 h 3960223"/>
              <a:gd name="connsiteX13" fmla="*/ 9949177 w 10052871"/>
              <a:gd name="connsiteY13" fmla="*/ 3710537 h 3960223"/>
              <a:gd name="connsiteX14" fmla="*/ 10034018 w 10052871"/>
              <a:gd name="connsiteY14" fmla="*/ 3927353 h 3960223"/>
              <a:gd name="connsiteX15" fmla="*/ 10052871 w 10052871"/>
              <a:gd name="connsiteY15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52871" h="3960223">
                <a:moveTo>
                  <a:pt x="0" y="2967862"/>
                </a:moveTo>
                <a:lnTo>
                  <a:pt x="4853815" y="2873748"/>
                </a:lnTo>
                <a:cubicBezTo>
                  <a:pt x="5135048" y="2856466"/>
                  <a:pt x="5581502" y="2837352"/>
                  <a:pt x="6117856" y="2797097"/>
                </a:cubicBezTo>
                <a:cubicBezTo>
                  <a:pt x="6654210" y="2756842"/>
                  <a:pt x="7403266" y="2672178"/>
                  <a:pt x="7894133" y="2513333"/>
                </a:cubicBezTo>
                <a:cubicBezTo>
                  <a:pt x="8385000" y="2354489"/>
                  <a:pt x="8896517" y="2120550"/>
                  <a:pt x="9063057" y="1844030"/>
                </a:cubicBezTo>
                <a:cubicBezTo>
                  <a:pt x="9229597" y="1567510"/>
                  <a:pt x="9273589" y="1397827"/>
                  <a:pt x="9345861" y="1137019"/>
                </a:cubicBezTo>
                <a:cubicBezTo>
                  <a:pt x="9418133" y="876211"/>
                  <a:pt x="9466148" y="449244"/>
                  <a:pt x="9496690" y="279180"/>
                </a:cubicBezTo>
                <a:cubicBezTo>
                  <a:pt x="9527232" y="109116"/>
                  <a:pt x="9513400" y="162199"/>
                  <a:pt x="9529111" y="116636"/>
                </a:cubicBezTo>
                <a:cubicBezTo>
                  <a:pt x="9544822" y="71073"/>
                  <a:pt x="9566510" y="-24430"/>
                  <a:pt x="9590958" y="5803"/>
                </a:cubicBezTo>
                <a:cubicBezTo>
                  <a:pt x="9615406" y="36036"/>
                  <a:pt x="9650661" y="84360"/>
                  <a:pt x="9675799" y="298034"/>
                </a:cubicBezTo>
                <a:cubicBezTo>
                  <a:pt x="9700937" y="511708"/>
                  <a:pt x="9718220" y="967337"/>
                  <a:pt x="9741787" y="1287848"/>
                </a:cubicBezTo>
                <a:cubicBezTo>
                  <a:pt x="9765354" y="1608359"/>
                  <a:pt x="9793634" y="1905304"/>
                  <a:pt x="9817201" y="2221102"/>
                </a:cubicBezTo>
                <a:cubicBezTo>
                  <a:pt x="9840768" y="2536900"/>
                  <a:pt x="9861193" y="2934397"/>
                  <a:pt x="9883189" y="3182636"/>
                </a:cubicBezTo>
                <a:cubicBezTo>
                  <a:pt x="9905185" y="3430875"/>
                  <a:pt x="9924039" y="3586418"/>
                  <a:pt x="9949177" y="3710537"/>
                </a:cubicBezTo>
                <a:cubicBezTo>
                  <a:pt x="9974315" y="3834657"/>
                  <a:pt x="10016736" y="3886504"/>
                  <a:pt x="10034018" y="3927353"/>
                </a:cubicBezTo>
                <a:cubicBezTo>
                  <a:pt x="10051300" y="3968202"/>
                  <a:pt x="10052085" y="3961918"/>
                  <a:pt x="10052871" y="395563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/>
          </a:p>
        </p:txBody>
      </p:sp>
      <p:sp>
        <p:nvSpPr>
          <p:cNvPr id="98" name="Rechteck 97"/>
          <p:cNvSpPr/>
          <p:nvPr/>
        </p:nvSpPr>
        <p:spPr>
          <a:xfrm>
            <a:off x="471464" y="966461"/>
            <a:ext cx="4252577" cy="2295297"/>
          </a:xfrm>
          <a:prstGeom prst="rect">
            <a:avLst/>
          </a:prstGeom>
          <a:noFill/>
          <a:ln w="15875" cap="rnd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/>
          </a:p>
        </p:txBody>
      </p:sp>
      <p:sp>
        <p:nvSpPr>
          <p:cNvPr id="99" name="Textfeld 98"/>
          <p:cNvSpPr txBox="1"/>
          <p:nvPr/>
        </p:nvSpPr>
        <p:spPr>
          <a:xfrm>
            <a:off x="859034" y="2011617"/>
            <a:ext cx="911490" cy="204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e</a:t>
            </a:r>
            <a:r>
              <a:rPr lang="en-GB" sz="1000" dirty="0" smtClean="0">
                <a:solidFill>
                  <a:srgbClr val="002060"/>
                </a:solidFill>
              </a:rPr>
              <a:t>ntrance </a:t>
            </a:r>
            <a:r>
              <a:rPr lang="en-GB" sz="1000" dirty="0">
                <a:solidFill>
                  <a:srgbClr val="002060"/>
                </a:solidFill>
              </a:rPr>
              <a:t>d</a:t>
            </a:r>
            <a:r>
              <a:rPr lang="en-GB" sz="1000" dirty="0" smtClean="0">
                <a:solidFill>
                  <a:srgbClr val="002060"/>
                </a:solidFill>
              </a:rPr>
              <a:t>ose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3759228" y="2774691"/>
            <a:ext cx="659850" cy="204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2060"/>
                </a:solidFill>
              </a:rPr>
              <a:t>exit </a:t>
            </a:r>
            <a:r>
              <a:rPr lang="en-GB" sz="1000" dirty="0">
                <a:solidFill>
                  <a:srgbClr val="002060"/>
                </a:solidFill>
              </a:rPr>
              <a:t>d</a:t>
            </a:r>
            <a:r>
              <a:rPr lang="en-GB" sz="1000" dirty="0" smtClean="0">
                <a:solidFill>
                  <a:srgbClr val="002060"/>
                </a:solidFill>
              </a:rPr>
              <a:t>ose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3645240" y="1159647"/>
            <a:ext cx="1100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2060"/>
                </a:solidFill>
              </a:rPr>
              <a:t>Ion beam Bragg-Peak:</a:t>
            </a:r>
            <a:br>
              <a:rPr lang="en-GB" sz="800" dirty="0" smtClean="0">
                <a:solidFill>
                  <a:srgbClr val="002060"/>
                </a:solidFill>
              </a:rPr>
            </a:br>
            <a:r>
              <a:rPr lang="en-GB" sz="800" dirty="0" smtClean="0">
                <a:solidFill>
                  <a:srgbClr val="002060"/>
                </a:solidFill>
              </a:rPr>
              <a:t>depth dose distribution of proton beam at single energy</a:t>
            </a:r>
            <a:endParaRPr lang="en-GB" sz="800" dirty="0">
              <a:solidFill>
                <a:srgbClr val="002060"/>
              </a:solidFill>
            </a:endParaRPr>
          </a:p>
        </p:txBody>
      </p:sp>
      <p:sp>
        <p:nvSpPr>
          <p:cNvPr id="102" name="Textfeld 101"/>
          <p:cNvSpPr txBox="1"/>
          <p:nvPr/>
        </p:nvSpPr>
        <p:spPr>
          <a:xfrm>
            <a:off x="1099310" y="1041953"/>
            <a:ext cx="1500372" cy="459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2060"/>
                </a:solidFill>
              </a:rPr>
              <a:t>depth dose distribution of x-rays used in conventional radiotherapy</a:t>
            </a:r>
            <a:endParaRPr lang="en-GB" sz="800" dirty="0">
              <a:solidFill>
                <a:srgbClr val="002060"/>
              </a:solidFill>
            </a:endParaRPr>
          </a:p>
        </p:txBody>
      </p:sp>
      <p:cxnSp>
        <p:nvCxnSpPr>
          <p:cNvPr id="103" name="Gerader Verbinder 102"/>
          <p:cNvCxnSpPr/>
          <p:nvPr/>
        </p:nvCxnSpPr>
        <p:spPr bwMode="auto">
          <a:xfrm flipV="1">
            <a:off x="1556595" y="1457543"/>
            <a:ext cx="73927" cy="166142"/>
          </a:xfrm>
          <a:prstGeom prst="line">
            <a:avLst/>
          </a:prstGeom>
          <a:solidFill>
            <a:srgbClr val="0091B8"/>
          </a:solidFill>
          <a:ln w="6350" cap="flat" cmpd="sng" algn="ctr">
            <a:solidFill>
              <a:srgbClr val="00206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04" name="Gerader Verbinder 103"/>
          <p:cNvCxnSpPr>
            <a:endCxn id="101" idx="1"/>
          </p:cNvCxnSpPr>
          <p:nvPr/>
        </p:nvCxnSpPr>
        <p:spPr bwMode="auto">
          <a:xfrm flipV="1">
            <a:off x="3445293" y="1452035"/>
            <a:ext cx="199947" cy="224872"/>
          </a:xfrm>
          <a:prstGeom prst="line">
            <a:avLst/>
          </a:prstGeom>
          <a:solidFill>
            <a:srgbClr val="0091B8"/>
          </a:solidFill>
          <a:ln w="6350" cap="flat" cmpd="sng" algn="ctr">
            <a:solidFill>
              <a:srgbClr val="00206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05" name="Freihandform 104"/>
          <p:cNvSpPr/>
          <p:nvPr/>
        </p:nvSpPr>
        <p:spPr>
          <a:xfrm>
            <a:off x="1788193" y="2633818"/>
            <a:ext cx="1685963" cy="599752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848563 w 5637228"/>
              <a:gd name="connsiteY1" fmla="*/ 283978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248716 w 5637228"/>
              <a:gd name="connsiteY1" fmla="*/ 2879500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388512"/>
              <a:gd name="connsiteY0" fmla="*/ 2879500 h 3960223"/>
              <a:gd name="connsiteX1" fmla="*/ 1438681 w 5388512"/>
              <a:gd name="connsiteY1" fmla="*/ 2777283 h 3960223"/>
              <a:gd name="connsiteX2" fmla="*/ 3229774 w 5388512"/>
              <a:gd name="connsiteY2" fmla="*/ 2513333 h 3960223"/>
              <a:gd name="connsiteX3" fmla="*/ 4398698 w 5388512"/>
              <a:gd name="connsiteY3" fmla="*/ 1844030 h 3960223"/>
              <a:gd name="connsiteX4" fmla="*/ 4681502 w 5388512"/>
              <a:gd name="connsiteY4" fmla="*/ 1137019 h 3960223"/>
              <a:gd name="connsiteX5" fmla="*/ 4832331 w 5388512"/>
              <a:gd name="connsiteY5" fmla="*/ 279180 h 3960223"/>
              <a:gd name="connsiteX6" fmla="*/ 4864752 w 5388512"/>
              <a:gd name="connsiteY6" fmla="*/ 116636 h 3960223"/>
              <a:gd name="connsiteX7" fmla="*/ 4926599 w 5388512"/>
              <a:gd name="connsiteY7" fmla="*/ 5803 h 3960223"/>
              <a:gd name="connsiteX8" fmla="*/ 5011440 w 5388512"/>
              <a:gd name="connsiteY8" fmla="*/ 298034 h 3960223"/>
              <a:gd name="connsiteX9" fmla="*/ 5077428 w 5388512"/>
              <a:gd name="connsiteY9" fmla="*/ 1287848 h 3960223"/>
              <a:gd name="connsiteX10" fmla="*/ 5152842 w 5388512"/>
              <a:gd name="connsiteY10" fmla="*/ 2221102 h 3960223"/>
              <a:gd name="connsiteX11" fmla="*/ 5218830 w 5388512"/>
              <a:gd name="connsiteY11" fmla="*/ 3182636 h 3960223"/>
              <a:gd name="connsiteX12" fmla="*/ 5284818 w 5388512"/>
              <a:gd name="connsiteY12" fmla="*/ 3710537 h 3960223"/>
              <a:gd name="connsiteX13" fmla="*/ 5369659 w 5388512"/>
              <a:gd name="connsiteY13" fmla="*/ 3927353 h 3960223"/>
              <a:gd name="connsiteX14" fmla="*/ 5388512 w 5388512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88512" h="3960223">
                <a:moveTo>
                  <a:pt x="0" y="2879500"/>
                </a:moveTo>
                <a:cubicBezTo>
                  <a:pt x="281233" y="2862218"/>
                  <a:pt x="900385" y="2838311"/>
                  <a:pt x="1438681" y="2777283"/>
                </a:cubicBezTo>
                <a:cubicBezTo>
                  <a:pt x="1976977" y="2716255"/>
                  <a:pt x="2736438" y="2668875"/>
                  <a:pt x="3229774" y="2513333"/>
                </a:cubicBezTo>
                <a:cubicBezTo>
                  <a:pt x="3723110" y="2357791"/>
                  <a:pt x="4232158" y="2120550"/>
                  <a:pt x="4398698" y="1844030"/>
                </a:cubicBezTo>
                <a:cubicBezTo>
                  <a:pt x="4565238" y="1567510"/>
                  <a:pt x="4609230" y="1397827"/>
                  <a:pt x="4681502" y="1137019"/>
                </a:cubicBezTo>
                <a:cubicBezTo>
                  <a:pt x="4753774" y="876211"/>
                  <a:pt x="4801789" y="449244"/>
                  <a:pt x="4832331" y="279180"/>
                </a:cubicBezTo>
                <a:cubicBezTo>
                  <a:pt x="4862873" y="109116"/>
                  <a:pt x="4849041" y="162199"/>
                  <a:pt x="4864752" y="116636"/>
                </a:cubicBezTo>
                <a:cubicBezTo>
                  <a:pt x="4880463" y="71073"/>
                  <a:pt x="4902151" y="-24430"/>
                  <a:pt x="4926599" y="5803"/>
                </a:cubicBezTo>
                <a:cubicBezTo>
                  <a:pt x="4951047" y="36036"/>
                  <a:pt x="4986302" y="84360"/>
                  <a:pt x="5011440" y="298034"/>
                </a:cubicBezTo>
                <a:cubicBezTo>
                  <a:pt x="5036578" y="511708"/>
                  <a:pt x="5053861" y="967337"/>
                  <a:pt x="5077428" y="1287848"/>
                </a:cubicBezTo>
                <a:cubicBezTo>
                  <a:pt x="5100995" y="1608359"/>
                  <a:pt x="5129275" y="1905304"/>
                  <a:pt x="5152842" y="2221102"/>
                </a:cubicBezTo>
                <a:cubicBezTo>
                  <a:pt x="5176409" y="2536900"/>
                  <a:pt x="5196834" y="2934397"/>
                  <a:pt x="5218830" y="3182636"/>
                </a:cubicBezTo>
                <a:cubicBezTo>
                  <a:pt x="5240826" y="3430875"/>
                  <a:pt x="5259680" y="3586418"/>
                  <a:pt x="5284818" y="3710537"/>
                </a:cubicBezTo>
                <a:cubicBezTo>
                  <a:pt x="5309956" y="3834657"/>
                  <a:pt x="5352377" y="3886504"/>
                  <a:pt x="5369659" y="3927353"/>
                </a:cubicBezTo>
                <a:cubicBezTo>
                  <a:pt x="5386941" y="3968202"/>
                  <a:pt x="5387726" y="3961918"/>
                  <a:pt x="5388512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6" name="Freihandform 105"/>
          <p:cNvSpPr/>
          <p:nvPr/>
        </p:nvSpPr>
        <p:spPr>
          <a:xfrm>
            <a:off x="1790482" y="2772161"/>
            <a:ext cx="1605954" cy="466923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32797" h="3960223">
                <a:moveTo>
                  <a:pt x="0" y="2856891"/>
                </a:moveTo>
                <a:cubicBezTo>
                  <a:pt x="281233" y="2839609"/>
                  <a:pt x="687290" y="2834543"/>
                  <a:pt x="1182966" y="2777283"/>
                </a:cubicBezTo>
                <a:cubicBezTo>
                  <a:pt x="1678642" y="2720023"/>
                  <a:pt x="2480723" y="2668875"/>
                  <a:pt x="2974059" y="2513333"/>
                </a:cubicBezTo>
                <a:cubicBezTo>
                  <a:pt x="3467395" y="2357791"/>
                  <a:pt x="3976443" y="2120550"/>
                  <a:pt x="4142983" y="1844030"/>
                </a:cubicBezTo>
                <a:cubicBezTo>
                  <a:pt x="4309523" y="1567510"/>
                  <a:pt x="4353515" y="1397827"/>
                  <a:pt x="4425787" y="1137019"/>
                </a:cubicBezTo>
                <a:cubicBezTo>
                  <a:pt x="4498059" y="876211"/>
                  <a:pt x="4546074" y="449244"/>
                  <a:pt x="4576616" y="279180"/>
                </a:cubicBezTo>
                <a:cubicBezTo>
                  <a:pt x="4607158" y="109116"/>
                  <a:pt x="4593326" y="162199"/>
                  <a:pt x="4609037" y="116636"/>
                </a:cubicBezTo>
                <a:cubicBezTo>
                  <a:pt x="4624748" y="71073"/>
                  <a:pt x="4646436" y="-24430"/>
                  <a:pt x="4670884" y="5803"/>
                </a:cubicBezTo>
                <a:cubicBezTo>
                  <a:pt x="4695332" y="36036"/>
                  <a:pt x="4730587" y="84360"/>
                  <a:pt x="4755725" y="298034"/>
                </a:cubicBezTo>
                <a:cubicBezTo>
                  <a:pt x="4780863" y="511708"/>
                  <a:pt x="4798146" y="967337"/>
                  <a:pt x="4821713" y="1287848"/>
                </a:cubicBezTo>
                <a:cubicBezTo>
                  <a:pt x="4845280" y="1608359"/>
                  <a:pt x="4873560" y="1905304"/>
                  <a:pt x="4897127" y="2221102"/>
                </a:cubicBezTo>
                <a:cubicBezTo>
                  <a:pt x="4920694" y="2536900"/>
                  <a:pt x="4941119" y="2934397"/>
                  <a:pt x="4963115" y="3182636"/>
                </a:cubicBezTo>
                <a:cubicBezTo>
                  <a:pt x="4985111" y="3430875"/>
                  <a:pt x="5003965" y="3586418"/>
                  <a:pt x="5029103" y="3710537"/>
                </a:cubicBezTo>
                <a:cubicBezTo>
                  <a:pt x="5054241" y="3834657"/>
                  <a:pt x="5096662" y="3886504"/>
                  <a:pt x="5113944" y="3927353"/>
                </a:cubicBezTo>
                <a:cubicBezTo>
                  <a:pt x="5131226" y="3968202"/>
                  <a:pt x="5132011" y="3961918"/>
                  <a:pt x="5132797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7" name="Freihandform 106"/>
          <p:cNvSpPr/>
          <p:nvPr/>
        </p:nvSpPr>
        <p:spPr>
          <a:xfrm>
            <a:off x="1792170" y="2871408"/>
            <a:ext cx="1524158" cy="370183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71370"/>
              <a:gd name="connsiteY0" fmla="*/ 2831306 h 3960223"/>
              <a:gd name="connsiteX1" fmla="*/ 921539 w 4871370"/>
              <a:gd name="connsiteY1" fmla="*/ 2777283 h 3960223"/>
              <a:gd name="connsiteX2" fmla="*/ 2712632 w 4871370"/>
              <a:gd name="connsiteY2" fmla="*/ 2513333 h 3960223"/>
              <a:gd name="connsiteX3" fmla="*/ 3881556 w 4871370"/>
              <a:gd name="connsiteY3" fmla="*/ 1844030 h 3960223"/>
              <a:gd name="connsiteX4" fmla="*/ 4164360 w 4871370"/>
              <a:gd name="connsiteY4" fmla="*/ 1137019 h 3960223"/>
              <a:gd name="connsiteX5" fmla="*/ 4315189 w 4871370"/>
              <a:gd name="connsiteY5" fmla="*/ 279180 h 3960223"/>
              <a:gd name="connsiteX6" fmla="*/ 4347610 w 4871370"/>
              <a:gd name="connsiteY6" fmla="*/ 116636 h 3960223"/>
              <a:gd name="connsiteX7" fmla="*/ 4409457 w 4871370"/>
              <a:gd name="connsiteY7" fmla="*/ 5803 h 3960223"/>
              <a:gd name="connsiteX8" fmla="*/ 4494298 w 4871370"/>
              <a:gd name="connsiteY8" fmla="*/ 298034 h 3960223"/>
              <a:gd name="connsiteX9" fmla="*/ 4560286 w 4871370"/>
              <a:gd name="connsiteY9" fmla="*/ 1287848 h 3960223"/>
              <a:gd name="connsiteX10" fmla="*/ 4635700 w 4871370"/>
              <a:gd name="connsiteY10" fmla="*/ 2221102 h 3960223"/>
              <a:gd name="connsiteX11" fmla="*/ 4701688 w 4871370"/>
              <a:gd name="connsiteY11" fmla="*/ 3182636 h 3960223"/>
              <a:gd name="connsiteX12" fmla="*/ 4767676 w 4871370"/>
              <a:gd name="connsiteY12" fmla="*/ 3710537 h 3960223"/>
              <a:gd name="connsiteX13" fmla="*/ 4852517 w 4871370"/>
              <a:gd name="connsiteY13" fmla="*/ 3927353 h 3960223"/>
              <a:gd name="connsiteX14" fmla="*/ 4871370 w 4871370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71370" h="3960223">
                <a:moveTo>
                  <a:pt x="0" y="2831306"/>
                </a:moveTo>
                <a:cubicBezTo>
                  <a:pt x="197161" y="2818038"/>
                  <a:pt x="469434" y="2830278"/>
                  <a:pt x="921539" y="2777283"/>
                </a:cubicBezTo>
                <a:cubicBezTo>
                  <a:pt x="1373644" y="2724288"/>
                  <a:pt x="2219296" y="2668875"/>
                  <a:pt x="2712632" y="2513333"/>
                </a:cubicBezTo>
                <a:cubicBezTo>
                  <a:pt x="3205968" y="2357791"/>
                  <a:pt x="3715016" y="2120550"/>
                  <a:pt x="3881556" y="1844030"/>
                </a:cubicBezTo>
                <a:cubicBezTo>
                  <a:pt x="4048096" y="1567510"/>
                  <a:pt x="4092088" y="1397827"/>
                  <a:pt x="4164360" y="1137019"/>
                </a:cubicBezTo>
                <a:cubicBezTo>
                  <a:pt x="4236632" y="876211"/>
                  <a:pt x="4284647" y="449244"/>
                  <a:pt x="4315189" y="279180"/>
                </a:cubicBezTo>
                <a:cubicBezTo>
                  <a:pt x="4345731" y="109116"/>
                  <a:pt x="4331899" y="162199"/>
                  <a:pt x="4347610" y="116636"/>
                </a:cubicBezTo>
                <a:cubicBezTo>
                  <a:pt x="4363321" y="71073"/>
                  <a:pt x="4385009" y="-24430"/>
                  <a:pt x="4409457" y="5803"/>
                </a:cubicBezTo>
                <a:cubicBezTo>
                  <a:pt x="4433905" y="36036"/>
                  <a:pt x="4469160" y="84360"/>
                  <a:pt x="4494298" y="298034"/>
                </a:cubicBezTo>
                <a:cubicBezTo>
                  <a:pt x="4519436" y="511708"/>
                  <a:pt x="4536719" y="967337"/>
                  <a:pt x="4560286" y="1287848"/>
                </a:cubicBezTo>
                <a:cubicBezTo>
                  <a:pt x="4583853" y="1608359"/>
                  <a:pt x="4612133" y="1905304"/>
                  <a:pt x="4635700" y="2221102"/>
                </a:cubicBezTo>
                <a:cubicBezTo>
                  <a:pt x="4659267" y="2536900"/>
                  <a:pt x="4679692" y="2934397"/>
                  <a:pt x="4701688" y="3182636"/>
                </a:cubicBezTo>
                <a:cubicBezTo>
                  <a:pt x="4723684" y="3430875"/>
                  <a:pt x="4742538" y="3586418"/>
                  <a:pt x="4767676" y="3710537"/>
                </a:cubicBezTo>
                <a:cubicBezTo>
                  <a:pt x="4792814" y="3834657"/>
                  <a:pt x="4835235" y="3886504"/>
                  <a:pt x="4852517" y="3927353"/>
                </a:cubicBezTo>
                <a:cubicBezTo>
                  <a:pt x="4869799" y="3968202"/>
                  <a:pt x="4870584" y="3961918"/>
                  <a:pt x="4871370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8" name="Freihandform 107"/>
          <p:cNvSpPr/>
          <p:nvPr/>
        </p:nvSpPr>
        <p:spPr>
          <a:xfrm>
            <a:off x="1790482" y="2928549"/>
            <a:ext cx="1438873" cy="313041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98788" h="3960223">
                <a:moveTo>
                  <a:pt x="0" y="2815481"/>
                </a:moveTo>
                <a:lnTo>
                  <a:pt x="648957" y="2777283"/>
                </a:lnTo>
                <a:cubicBezTo>
                  <a:pt x="1055632" y="2726925"/>
                  <a:pt x="1946714" y="2668875"/>
                  <a:pt x="2440050" y="2513333"/>
                </a:cubicBezTo>
                <a:cubicBezTo>
                  <a:pt x="2933386" y="2357791"/>
                  <a:pt x="3442434" y="2120550"/>
                  <a:pt x="3608974" y="1844030"/>
                </a:cubicBezTo>
                <a:cubicBezTo>
                  <a:pt x="3775514" y="1567510"/>
                  <a:pt x="3819506" y="1397827"/>
                  <a:pt x="3891778" y="1137019"/>
                </a:cubicBezTo>
                <a:cubicBezTo>
                  <a:pt x="3964050" y="876211"/>
                  <a:pt x="4012065" y="449244"/>
                  <a:pt x="4042607" y="279180"/>
                </a:cubicBezTo>
                <a:cubicBezTo>
                  <a:pt x="4073149" y="109116"/>
                  <a:pt x="4059317" y="162199"/>
                  <a:pt x="4075028" y="116636"/>
                </a:cubicBezTo>
                <a:cubicBezTo>
                  <a:pt x="4090739" y="71073"/>
                  <a:pt x="4112427" y="-24430"/>
                  <a:pt x="4136875" y="5803"/>
                </a:cubicBezTo>
                <a:cubicBezTo>
                  <a:pt x="4161323" y="36036"/>
                  <a:pt x="4196578" y="84360"/>
                  <a:pt x="4221716" y="298034"/>
                </a:cubicBezTo>
                <a:cubicBezTo>
                  <a:pt x="4246854" y="511708"/>
                  <a:pt x="4264137" y="967337"/>
                  <a:pt x="4287704" y="1287848"/>
                </a:cubicBezTo>
                <a:cubicBezTo>
                  <a:pt x="4311271" y="1608359"/>
                  <a:pt x="4339551" y="1905304"/>
                  <a:pt x="4363118" y="2221102"/>
                </a:cubicBezTo>
                <a:cubicBezTo>
                  <a:pt x="4386685" y="2536900"/>
                  <a:pt x="4407110" y="2934397"/>
                  <a:pt x="4429106" y="3182636"/>
                </a:cubicBezTo>
                <a:cubicBezTo>
                  <a:pt x="4451102" y="3430875"/>
                  <a:pt x="4469956" y="3586418"/>
                  <a:pt x="4495094" y="3710537"/>
                </a:cubicBezTo>
                <a:cubicBezTo>
                  <a:pt x="4520232" y="3834657"/>
                  <a:pt x="4562653" y="3886504"/>
                  <a:pt x="4579935" y="3927353"/>
                </a:cubicBezTo>
                <a:cubicBezTo>
                  <a:pt x="4597217" y="3968202"/>
                  <a:pt x="4598002" y="3961918"/>
                  <a:pt x="4598788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9" name="Freihandform 108"/>
          <p:cNvSpPr/>
          <p:nvPr/>
        </p:nvSpPr>
        <p:spPr>
          <a:xfrm>
            <a:off x="1790482" y="2970654"/>
            <a:ext cx="1361018" cy="270936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49956" h="3960223">
                <a:moveTo>
                  <a:pt x="0" y="2813410"/>
                </a:moveTo>
                <a:lnTo>
                  <a:pt x="400125" y="2777283"/>
                </a:lnTo>
                <a:cubicBezTo>
                  <a:pt x="806800" y="2726925"/>
                  <a:pt x="1697882" y="2668875"/>
                  <a:pt x="2191218" y="2513333"/>
                </a:cubicBezTo>
                <a:cubicBezTo>
                  <a:pt x="2684554" y="2357791"/>
                  <a:pt x="3193602" y="2120550"/>
                  <a:pt x="3360142" y="1844030"/>
                </a:cubicBezTo>
                <a:cubicBezTo>
                  <a:pt x="3526682" y="1567510"/>
                  <a:pt x="3570674" y="1397827"/>
                  <a:pt x="3642946" y="1137019"/>
                </a:cubicBezTo>
                <a:cubicBezTo>
                  <a:pt x="3715218" y="876211"/>
                  <a:pt x="3763233" y="449244"/>
                  <a:pt x="3793775" y="279180"/>
                </a:cubicBezTo>
                <a:cubicBezTo>
                  <a:pt x="3824317" y="109116"/>
                  <a:pt x="3810485" y="162199"/>
                  <a:pt x="3826196" y="116636"/>
                </a:cubicBezTo>
                <a:cubicBezTo>
                  <a:pt x="3841907" y="71073"/>
                  <a:pt x="3863595" y="-24430"/>
                  <a:pt x="3888043" y="5803"/>
                </a:cubicBezTo>
                <a:cubicBezTo>
                  <a:pt x="3912491" y="36036"/>
                  <a:pt x="3947746" y="84360"/>
                  <a:pt x="3972884" y="298034"/>
                </a:cubicBezTo>
                <a:cubicBezTo>
                  <a:pt x="3998022" y="511708"/>
                  <a:pt x="4015305" y="967337"/>
                  <a:pt x="4038872" y="1287848"/>
                </a:cubicBezTo>
                <a:cubicBezTo>
                  <a:pt x="4062439" y="1608359"/>
                  <a:pt x="4090719" y="1905304"/>
                  <a:pt x="4114286" y="2221102"/>
                </a:cubicBezTo>
                <a:cubicBezTo>
                  <a:pt x="4137853" y="2536900"/>
                  <a:pt x="4158278" y="2934397"/>
                  <a:pt x="4180274" y="3182636"/>
                </a:cubicBezTo>
                <a:cubicBezTo>
                  <a:pt x="4202270" y="3430875"/>
                  <a:pt x="4221124" y="3586418"/>
                  <a:pt x="4246262" y="3710537"/>
                </a:cubicBezTo>
                <a:cubicBezTo>
                  <a:pt x="4271400" y="3834657"/>
                  <a:pt x="4313821" y="3886504"/>
                  <a:pt x="4331103" y="3927353"/>
                </a:cubicBezTo>
                <a:cubicBezTo>
                  <a:pt x="4348385" y="3968202"/>
                  <a:pt x="4349170" y="3961918"/>
                  <a:pt x="4349956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0" name="Freihandform 109"/>
          <p:cNvSpPr/>
          <p:nvPr/>
        </p:nvSpPr>
        <p:spPr>
          <a:xfrm>
            <a:off x="1790482" y="3000729"/>
            <a:ext cx="1283163" cy="240861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  <a:gd name="connsiteX0" fmla="*/ 0 w 4349956"/>
              <a:gd name="connsiteY0" fmla="*/ 2813410 h 3960223"/>
              <a:gd name="connsiteX1" fmla="*/ 248832 w 4349956"/>
              <a:gd name="connsiteY1" fmla="*/ 2769117 h 3960223"/>
              <a:gd name="connsiteX2" fmla="*/ 400125 w 4349956"/>
              <a:gd name="connsiteY2" fmla="*/ 2777283 h 3960223"/>
              <a:gd name="connsiteX3" fmla="*/ 2191218 w 4349956"/>
              <a:gd name="connsiteY3" fmla="*/ 2513333 h 3960223"/>
              <a:gd name="connsiteX4" fmla="*/ 3360142 w 4349956"/>
              <a:gd name="connsiteY4" fmla="*/ 1844030 h 3960223"/>
              <a:gd name="connsiteX5" fmla="*/ 3642946 w 4349956"/>
              <a:gd name="connsiteY5" fmla="*/ 1137019 h 3960223"/>
              <a:gd name="connsiteX6" fmla="*/ 3793775 w 4349956"/>
              <a:gd name="connsiteY6" fmla="*/ 279180 h 3960223"/>
              <a:gd name="connsiteX7" fmla="*/ 3826196 w 4349956"/>
              <a:gd name="connsiteY7" fmla="*/ 116636 h 3960223"/>
              <a:gd name="connsiteX8" fmla="*/ 3888043 w 4349956"/>
              <a:gd name="connsiteY8" fmla="*/ 5803 h 3960223"/>
              <a:gd name="connsiteX9" fmla="*/ 3972884 w 4349956"/>
              <a:gd name="connsiteY9" fmla="*/ 298034 h 3960223"/>
              <a:gd name="connsiteX10" fmla="*/ 4038872 w 4349956"/>
              <a:gd name="connsiteY10" fmla="*/ 1287848 h 3960223"/>
              <a:gd name="connsiteX11" fmla="*/ 4114286 w 4349956"/>
              <a:gd name="connsiteY11" fmla="*/ 2221102 h 3960223"/>
              <a:gd name="connsiteX12" fmla="*/ 4180274 w 4349956"/>
              <a:gd name="connsiteY12" fmla="*/ 3182636 h 3960223"/>
              <a:gd name="connsiteX13" fmla="*/ 4246262 w 4349956"/>
              <a:gd name="connsiteY13" fmla="*/ 3710537 h 3960223"/>
              <a:gd name="connsiteX14" fmla="*/ 4331103 w 4349956"/>
              <a:gd name="connsiteY14" fmla="*/ 3927353 h 3960223"/>
              <a:gd name="connsiteX15" fmla="*/ 4349956 w 4349956"/>
              <a:gd name="connsiteY15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1942386 w 4101124"/>
              <a:gd name="connsiteY2" fmla="*/ 2513333 h 3960223"/>
              <a:gd name="connsiteX3" fmla="*/ 3111310 w 4101124"/>
              <a:gd name="connsiteY3" fmla="*/ 1844030 h 3960223"/>
              <a:gd name="connsiteX4" fmla="*/ 3394114 w 4101124"/>
              <a:gd name="connsiteY4" fmla="*/ 1137019 h 3960223"/>
              <a:gd name="connsiteX5" fmla="*/ 3544943 w 4101124"/>
              <a:gd name="connsiteY5" fmla="*/ 279180 h 3960223"/>
              <a:gd name="connsiteX6" fmla="*/ 3577364 w 4101124"/>
              <a:gd name="connsiteY6" fmla="*/ 116636 h 3960223"/>
              <a:gd name="connsiteX7" fmla="*/ 3639211 w 4101124"/>
              <a:gd name="connsiteY7" fmla="*/ 5803 h 3960223"/>
              <a:gd name="connsiteX8" fmla="*/ 3724052 w 4101124"/>
              <a:gd name="connsiteY8" fmla="*/ 298034 h 3960223"/>
              <a:gd name="connsiteX9" fmla="*/ 3790040 w 4101124"/>
              <a:gd name="connsiteY9" fmla="*/ 1287848 h 3960223"/>
              <a:gd name="connsiteX10" fmla="*/ 3865454 w 4101124"/>
              <a:gd name="connsiteY10" fmla="*/ 2221102 h 3960223"/>
              <a:gd name="connsiteX11" fmla="*/ 3931442 w 4101124"/>
              <a:gd name="connsiteY11" fmla="*/ 3182636 h 3960223"/>
              <a:gd name="connsiteX12" fmla="*/ 3997430 w 4101124"/>
              <a:gd name="connsiteY12" fmla="*/ 3710537 h 3960223"/>
              <a:gd name="connsiteX13" fmla="*/ 4082271 w 4101124"/>
              <a:gd name="connsiteY13" fmla="*/ 3927353 h 3960223"/>
              <a:gd name="connsiteX14" fmla="*/ 4101124 w 4101124"/>
              <a:gd name="connsiteY14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01124" h="3960223">
                <a:moveTo>
                  <a:pt x="0" y="2769117"/>
                </a:moveTo>
                <a:lnTo>
                  <a:pt x="151293" y="2777283"/>
                </a:lnTo>
                <a:cubicBezTo>
                  <a:pt x="557968" y="2726925"/>
                  <a:pt x="1449050" y="2668875"/>
                  <a:pt x="1942386" y="2513333"/>
                </a:cubicBezTo>
                <a:cubicBezTo>
                  <a:pt x="2435722" y="2357791"/>
                  <a:pt x="2944770" y="2120550"/>
                  <a:pt x="3111310" y="1844030"/>
                </a:cubicBezTo>
                <a:cubicBezTo>
                  <a:pt x="3277850" y="1567510"/>
                  <a:pt x="3321842" y="1397827"/>
                  <a:pt x="3394114" y="1137019"/>
                </a:cubicBezTo>
                <a:cubicBezTo>
                  <a:pt x="3466386" y="876211"/>
                  <a:pt x="3514401" y="449244"/>
                  <a:pt x="3544943" y="279180"/>
                </a:cubicBezTo>
                <a:cubicBezTo>
                  <a:pt x="3575485" y="109116"/>
                  <a:pt x="3561653" y="162199"/>
                  <a:pt x="3577364" y="116636"/>
                </a:cubicBezTo>
                <a:cubicBezTo>
                  <a:pt x="3593075" y="71073"/>
                  <a:pt x="3614763" y="-24430"/>
                  <a:pt x="3639211" y="5803"/>
                </a:cubicBezTo>
                <a:cubicBezTo>
                  <a:pt x="3663659" y="36036"/>
                  <a:pt x="3698914" y="84360"/>
                  <a:pt x="3724052" y="298034"/>
                </a:cubicBezTo>
                <a:cubicBezTo>
                  <a:pt x="3749190" y="511708"/>
                  <a:pt x="3766473" y="967337"/>
                  <a:pt x="3790040" y="1287848"/>
                </a:cubicBezTo>
                <a:cubicBezTo>
                  <a:pt x="3813607" y="1608359"/>
                  <a:pt x="3841887" y="1905304"/>
                  <a:pt x="3865454" y="2221102"/>
                </a:cubicBezTo>
                <a:cubicBezTo>
                  <a:pt x="3889021" y="2536900"/>
                  <a:pt x="3909446" y="2934397"/>
                  <a:pt x="3931442" y="3182636"/>
                </a:cubicBezTo>
                <a:cubicBezTo>
                  <a:pt x="3953438" y="3430875"/>
                  <a:pt x="3972292" y="3586418"/>
                  <a:pt x="3997430" y="3710537"/>
                </a:cubicBezTo>
                <a:cubicBezTo>
                  <a:pt x="4022568" y="3834657"/>
                  <a:pt x="4064989" y="3886504"/>
                  <a:pt x="4082271" y="3927353"/>
                </a:cubicBezTo>
                <a:cubicBezTo>
                  <a:pt x="4099553" y="3968202"/>
                  <a:pt x="4100338" y="3961918"/>
                  <a:pt x="4101124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1" name="Freihandform 110"/>
          <p:cNvSpPr/>
          <p:nvPr/>
        </p:nvSpPr>
        <p:spPr>
          <a:xfrm>
            <a:off x="1790482" y="3027795"/>
            <a:ext cx="1205309" cy="213794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  <a:gd name="connsiteX0" fmla="*/ 0 w 4349956"/>
              <a:gd name="connsiteY0" fmla="*/ 2813410 h 3960223"/>
              <a:gd name="connsiteX1" fmla="*/ 248832 w 4349956"/>
              <a:gd name="connsiteY1" fmla="*/ 2769117 h 3960223"/>
              <a:gd name="connsiteX2" fmla="*/ 400125 w 4349956"/>
              <a:gd name="connsiteY2" fmla="*/ 2777283 h 3960223"/>
              <a:gd name="connsiteX3" fmla="*/ 2191218 w 4349956"/>
              <a:gd name="connsiteY3" fmla="*/ 2513333 h 3960223"/>
              <a:gd name="connsiteX4" fmla="*/ 3360142 w 4349956"/>
              <a:gd name="connsiteY4" fmla="*/ 1844030 h 3960223"/>
              <a:gd name="connsiteX5" fmla="*/ 3642946 w 4349956"/>
              <a:gd name="connsiteY5" fmla="*/ 1137019 h 3960223"/>
              <a:gd name="connsiteX6" fmla="*/ 3793775 w 4349956"/>
              <a:gd name="connsiteY6" fmla="*/ 279180 h 3960223"/>
              <a:gd name="connsiteX7" fmla="*/ 3826196 w 4349956"/>
              <a:gd name="connsiteY7" fmla="*/ 116636 h 3960223"/>
              <a:gd name="connsiteX8" fmla="*/ 3888043 w 4349956"/>
              <a:gd name="connsiteY8" fmla="*/ 5803 h 3960223"/>
              <a:gd name="connsiteX9" fmla="*/ 3972884 w 4349956"/>
              <a:gd name="connsiteY9" fmla="*/ 298034 h 3960223"/>
              <a:gd name="connsiteX10" fmla="*/ 4038872 w 4349956"/>
              <a:gd name="connsiteY10" fmla="*/ 1287848 h 3960223"/>
              <a:gd name="connsiteX11" fmla="*/ 4114286 w 4349956"/>
              <a:gd name="connsiteY11" fmla="*/ 2221102 h 3960223"/>
              <a:gd name="connsiteX12" fmla="*/ 4180274 w 4349956"/>
              <a:gd name="connsiteY12" fmla="*/ 3182636 h 3960223"/>
              <a:gd name="connsiteX13" fmla="*/ 4246262 w 4349956"/>
              <a:gd name="connsiteY13" fmla="*/ 3710537 h 3960223"/>
              <a:gd name="connsiteX14" fmla="*/ 4331103 w 4349956"/>
              <a:gd name="connsiteY14" fmla="*/ 3927353 h 3960223"/>
              <a:gd name="connsiteX15" fmla="*/ 4349956 w 4349956"/>
              <a:gd name="connsiteY15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1942386 w 4101124"/>
              <a:gd name="connsiteY2" fmla="*/ 2513333 h 3960223"/>
              <a:gd name="connsiteX3" fmla="*/ 3111310 w 4101124"/>
              <a:gd name="connsiteY3" fmla="*/ 1844030 h 3960223"/>
              <a:gd name="connsiteX4" fmla="*/ 3394114 w 4101124"/>
              <a:gd name="connsiteY4" fmla="*/ 1137019 h 3960223"/>
              <a:gd name="connsiteX5" fmla="*/ 3544943 w 4101124"/>
              <a:gd name="connsiteY5" fmla="*/ 279180 h 3960223"/>
              <a:gd name="connsiteX6" fmla="*/ 3577364 w 4101124"/>
              <a:gd name="connsiteY6" fmla="*/ 116636 h 3960223"/>
              <a:gd name="connsiteX7" fmla="*/ 3639211 w 4101124"/>
              <a:gd name="connsiteY7" fmla="*/ 5803 h 3960223"/>
              <a:gd name="connsiteX8" fmla="*/ 3724052 w 4101124"/>
              <a:gd name="connsiteY8" fmla="*/ 298034 h 3960223"/>
              <a:gd name="connsiteX9" fmla="*/ 3790040 w 4101124"/>
              <a:gd name="connsiteY9" fmla="*/ 1287848 h 3960223"/>
              <a:gd name="connsiteX10" fmla="*/ 3865454 w 4101124"/>
              <a:gd name="connsiteY10" fmla="*/ 2221102 h 3960223"/>
              <a:gd name="connsiteX11" fmla="*/ 3931442 w 4101124"/>
              <a:gd name="connsiteY11" fmla="*/ 3182636 h 3960223"/>
              <a:gd name="connsiteX12" fmla="*/ 3997430 w 4101124"/>
              <a:gd name="connsiteY12" fmla="*/ 3710537 h 3960223"/>
              <a:gd name="connsiteX13" fmla="*/ 4082271 w 4101124"/>
              <a:gd name="connsiteY13" fmla="*/ 3927353 h 3960223"/>
              <a:gd name="connsiteX14" fmla="*/ 4101124 w 4101124"/>
              <a:gd name="connsiteY14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248832 w 4101124"/>
              <a:gd name="connsiteY2" fmla="*/ 2785455 h 3960223"/>
              <a:gd name="connsiteX3" fmla="*/ 1942386 w 4101124"/>
              <a:gd name="connsiteY3" fmla="*/ 2513333 h 3960223"/>
              <a:gd name="connsiteX4" fmla="*/ 3111310 w 4101124"/>
              <a:gd name="connsiteY4" fmla="*/ 1844030 h 3960223"/>
              <a:gd name="connsiteX5" fmla="*/ 3394114 w 4101124"/>
              <a:gd name="connsiteY5" fmla="*/ 1137019 h 3960223"/>
              <a:gd name="connsiteX6" fmla="*/ 3544943 w 4101124"/>
              <a:gd name="connsiteY6" fmla="*/ 279180 h 3960223"/>
              <a:gd name="connsiteX7" fmla="*/ 3577364 w 4101124"/>
              <a:gd name="connsiteY7" fmla="*/ 116636 h 3960223"/>
              <a:gd name="connsiteX8" fmla="*/ 3639211 w 4101124"/>
              <a:gd name="connsiteY8" fmla="*/ 5803 h 3960223"/>
              <a:gd name="connsiteX9" fmla="*/ 3724052 w 4101124"/>
              <a:gd name="connsiteY9" fmla="*/ 298034 h 3960223"/>
              <a:gd name="connsiteX10" fmla="*/ 3790040 w 4101124"/>
              <a:gd name="connsiteY10" fmla="*/ 1287848 h 3960223"/>
              <a:gd name="connsiteX11" fmla="*/ 3865454 w 4101124"/>
              <a:gd name="connsiteY11" fmla="*/ 2221102 h 3960223"/>
              <a:gd name="connsiteX12" fmla="*/ 3931442 w 4101124"/>
              <a:gd name="connsiteY12" fmla="*/ 3182636 h 3960223"/>
              <a:gd name="connsiteX13" fmla="*/ 3997430 w 4101124"/>
              <a:gd name="connsiteY13" fmla="*/ 3710537 h 3960223"/>
              <a:gd name="connsiteX14" fmla="*/ 4082271 w 4101124"/>
              <a:gd name="connsiteY14" fmla="*/ 3927353 h 3960223"/>
              <a:gd name="connsiteX15" fmla="*/ 4101124 w 4101124"/>
              <a:gd name="connsiteY15" fmla="*/ 3955634 h 3960223"/>
              <a:gd name="connsiteX0" fmla="*/ 53828 w 4003659"/>
              <a:gd name="connsiteY0" fmla="*/ 2777283 h 3960223"/>
              <a:gd name="connsiteX1" fmla="*/ 151367 w 4003659"/>
              <a:gd name="connsiteY1" fmla="*/ 2785455 h 3960223"/>
              <a:gd name="connsiteX2" fmla="*/ 1844921 w 4003659"/>
              <a:gd name="connsiteY2" fmla="*/ 2513333 h 3960223"/>
              <a:gd name="connsiteX3" fmla="*/ 3013845 w 4003659"/>
              <a:gd name="connsiteY3" fmla="*/ 1844030 h 3960223"/>
              <a:gd name="connsiteX4" fmla="*/ 3296649 w 4003659"/>
              <a:gd name="connsiteY4" fmla="*/ 1137019 h 3960223"/>
              <a:gd name="connsiteX5" fmla="*/ 3447478 w 4003659"/>
              <a:gd name="connsiteY5" fmla="*/ 279180 h 3960223"/>
              <a:gd name="connsiteX6" fmla="*/ 3479899 w 4003659"/>
              <a:gd name="connsiteY6" fmla="*/ 116636 h 3960223"/>
              <a:gd name="connsiteX7" fmla="*/ 3541746 w 4003659"/>
              <a:gd name="connsiteY7" fmla="*/ 5803 h 3960223"/>
              <a:gd name="connsiteX8" fmla="*/ 3626587 w 4003659"/>
              <a:gd name="connsiteY8" fmla="*/ 298034 h 3960223"/>
              <a:gd name="connsiteX9" fmla="*/ 3692575 w 4003659"/>
              <a:gd name="connsiteY9" fmla="*/ 1287848 h 3960223"/>
              <a:gd name="connsiteX10" fmla="*/ 3767989 w 4003659"/>
              <a:gd name="connsiteY10" fmla="*/ 2221102 h 3960223"/>
              <a:gd name="connsiteX11" fmla="*/ 3833977 w 4003659"/>
              <a:gd name="connsiteY11" fmla="*/ 3182636 h 3960223"/>
              <a:gd name="connsiteX12" fmla="*/ 3899965 w 4003659"/>
              <a:gd name="connsiteY12" fmla="*/ 3710537 h 3960223"/>
              <a:gd name="connsiteX13" fmla="*/ 3984806 w 4003659"/>
              <a:gd name="connsiteY13" fmla="*/ 3927353 h 3960223"/>
              <a:gd name="connsiteX14" fmla="*/ 4003659 w 4003659"/>
              <a:gd name="connsiteY14" fmla="*/ 3955634 h 3960223"/>
              <a:gd name="connsiteX0" fmla="*/ 0 w 3852292"/>
              <a:gd name="connsiteY0" fmla="*/ 2785455 h 3960223"/>
              <a:gd name="connsiteX1" fmla="*/ 1693554 w 3852292"/>
              <a:gd name="connsiteY1" fmla="*/ 2513333 h 3960223"/>
              <a:gd name="connsiteX2" fmla="*/ 2862478 w 3852292"/>
              <a:gd name="connsiteY2" fmla="*/ 1844030 h 3960223"/>
              <a:gd name="connsiteX3" fmla="*/ 3145282 w 3852292"/>
              <a:gd name="connsiteY3" fmla="*/ 1137019 h 3960223"/>
              <a:gd name="connsiteX4" fmla="*/ 3296111 w 3852292"/>
              <a:gd name="connsiteY4" fmla="*/ 279180 h 3960223"/>
              <a:gd name="connsiteX5" fmla="*/ 3328532 w 3852292"/>
              <a:gd name="connsiteY5" fmla="*/ 116636 h 3960223"/>
              <a:gd name="connsiteX6" fmla="*/ 3390379 w 3852292"/>
              <a:gd name="connsiteY6" fmla="*/ 5803 h 3960223"/>
              <a:gd name="connsiteX7" fmla="*/ 3475220 w 3852292"/>
              <a:gd name="connsiteY7" fmla="*/ 298034 h 3960223"/>
              <a:gd name="connsiteX8" fmla="*/ 3541208 w 3852292"/>
              <a:gd name="connsiteY8" fmla="*/ 1287848 h 3960223"/>
              <a:gd name="connsiteX9" fmla="*/ 3616622 w 3852292"/>
              <a:gd name="connsiteY9" fmla="*/ 2221102 h 3960223"/>
              <a:gd name="connsiteX10" fmla="*/ 3682610 w 3852292"/>
              <a:gd name="connsiteY10" fmla="*/ 3182636 h 3960223"/>
              <a:gd name="connsiteX11" fmla="*/ 3748598 w 3852292"/>
              <a:gd name="connsiteY11" fmla="*/ 3710537 h 3960223"/>
              <a:gd name="connsiteX12" fmla="*/ 3833439 w 3852292"/>
              <a:gd name="connsiteY12" fmla="*/ 3927353 h 3960223"/>
              <a:gd name="connsiteX13" fmla="*/ 3852292 w 3852292"/>
              <a:gd name="connsiteY13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52292" h="3960223">
                <a:moveTo>
                  <a:pt x="0" y="2785455"/>
                </a:moveTo>
                <a:cubicBezTo>
                  <a:pt x="298515" y="2741463"/>
                  <a:pt x="1216474" y="2670237"/>
                  <a:pt x="1693554" y="2513333"/>
                </a:cubicBezTo>
                <a:cubicBezTo>
                  <a:pt x="2170634" y="2356429"/>
                  <a:pt x="2695938" y="2120550"/>
                  <a:pt x="2862478" y="1844030"/>
                </a:cubicBezTo>
                <a:cubicBezTo>
                  <a:pt x="3029018" y="1567510"/>
                  <a:pt x="3073010" y="1397827"/>
                  <a:pt x="3145282" y="1137019"/>
                </a:cubicBezTo>
                <a:cubicBezTo>
                  <a:pt x="3217554" y="876211"/>
                  <a:pt x="3265569" y="449244"/>
                  <a:pt x="3296111" y="279180"/>
                </a:cubicBezTo>
                <a:cubicBezTo>
                  <a:pt x="3326653" y="109116"/>
                  <a:pt x="3312821" y="162199"/>
                  <a:pt x="3328532" y="116636"/>
                </a:cubicBezTo>
                <a:cubicBezTo>
                  <a:pt x="3344243" y="71073"/>
                  <a:pt x="3365931" y="-24430"/>
                  <a:pt x="3390379" y="5803"/>
                </a:cubicBezTo>
                <a:cubicBezTo>
                  <a:pt x="3414827" y="36036"/>
                  <a:pt x="3450082" y="84360"/>
                  <a:pt x="3475220" y="298034"/>
                </a:cubicBezTo>
                <a:cubicBezTo>
                  <a:pt x="3500358" y="511708"/>
                  <a:pt x="3517641" y="967337"/>
                  <a:pt x="3541208" y="1287848"/>
                </a:cubicBezTo>
                <a:cubicBezTo>
                  <a:pt x="3564775" y="1608359"/>
                  <a:pt x="3593055" y="1905304"/>
                  <a:pt x="3616622" y="2221102"/>
                </a:cubicBezTo>
                <a:cubicBezTo>
                  <a:pt x="3640189" y="2536900"/>
                  <a:pt x="3660614" y="2934397"/>
                  <a:pt x="3682610" y="3182636"/>
                </a:cubicBezTo>
                <a:cubicBezTo>
                  <a:pt x="3704606" y="3430875"/>
                  <a:pt x="3723460" y="3586418"/>
                  <a:pt x="3748598" y="3710537"/>
                </a:cubicBezTo>
                <a:cubicBezTo>
                  <a:pt x="3773736" y="3834657"/>
                  <a:pt x="3816157" y="3886504"/>
                  <a:pt x="3833439" y="3927353"/>
                </a:cubicBezTo>
                <a:cubicBezTo>
                  <a:pt x="3850721" y="3968202"/>
                  <a:pt x="3851506" y="3961918"/>
                  <a:pt x="3852292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2" name="Freihandform 111"/>
          <p:cNvSpPr/>
          <p:nvPr/>
        </p:nvSpPr>
        <p:spPr>
          <a:xfrm>
            <a:off x="1788193" y="3063885"/>
            <a:ext cx="1042733" cy="174325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  <a:gd name="connsiteX0" fmla="*/ 0 w 4349956"/>
              <a:gd name="connsiteY0" fmla="*/ 2813410 h 3960223"/>
              <a:gd name="connsiteX1" fmla="*/ 248832 w 4349956"/>
              <a:gd name="connsiteY1" fmla="*/ 2769117 h 3960223"/>
              <a:gd name="connsiteX2" fmla="*/ 400125 w 4349956"/>
              <a:gd name="connsiteY2" fmla="*/ 2777283 h 3960223"/>
              <a:gd name="connsiteX3" fmla="*/ 2191218 w 4349956"/>
              <a:gd name="connsiteY3" fmla="*/ 2513333 h 3960223"/>
              <a:gd name="connsiteX4" fmla="*/ 3360142 w 4349956"/>
              <a:gd name="connsiteY4" fmla="*/ 1844030 h 3960223"/>
              <a:gd name="connsiteX5" fmla="*/ 3642946 w 4349956"/>
              <a:gd name="connsiteY5" fmla="*/ 1137019 h 3960223"/>
              <a:gd name="connsiteX6" fmla="*/ 3793775 w 4349956"/>
              <a:gd name="connsiteY6" fmla="*/ 279180 h 3960223"/>
              <a:gd name="connsiteX7" fmla="*/ 3826196 w 4349956"/>
              <a:gd name="connsiteY7" fmla="*/ 116636 h 3960223"/>
              <a:gd name="connsiteX8" fmla="*/ 3888043 w 4349956"/>
              <a:gd name="connsiteY8" fmla="*/ 5803 h 3960223"/>
              <a:gd name="connsiteX9" fmla="*/ 3972884 w 4349956"/>
              <a:gd name="connsiteY9" fmla="*/ 298034 h 3960223"/>
              <a:gd name="connsiteX10" fmla="*/ 4038872 w 4349956"/>
              <a:gd name="connsiteY10" fmla="*/ 1287848 h 3960223"/>
              <a:gd name="connsiteX11" fmla="*/ 4114286 w 4349956"/>
              <a:gd name="connsiteY11" fmla="*/ 2221102 h 3960223"/>
              <a:gd name="connsiteX12" fmla="*/ 4180274 w 4349956"/>
              <a:gd name="connsiteY12" fmla="*/ 3182636 h 3960223"/>
              <a:gd name="connsiteX13" fmla="*/ 4246262 w 4349956"/>
              <a:gd name="connsiteY13" fmla="*/ 3710537 h 3960223"/>
              <a:gd name="connsiteX14" fmla="*/ 4331103 w 4349956"/>
              <a:gd name="connsiteY14" fmla="*/ 3927353 h 3960223"/>
              <a:gd name="connsiteX15" fmla="*/ 4349956 w 4349956"/>
              <a:gd name="connsiteY15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1942386 w 4101124"/>
              <a:gd name="connsiteY2" fmla="*/ 2513333 h 3960223"/>
              <a:gd name="connsiteX3" fmla="*/ 3111310 w 4101124"/>
              <a:gd name="connsiteY3" fmla="*/ 1844030 h 3960223"/>
              <a:gd name="connsiteX4" fmla="*/ 3394114 w 4101124"/>
              <a:gd name="connsiteY4" fmla="*/ 1137019 h 3960223"/>
              <a:gd name="connsiteX5" fmla="*/ 3544943 w 4101124"/>
              <a:gd name="connsiteY5" fmla="*/ 279180 h 3960223"/>
              <a:gd name="connsiteX6" fmla="*/ 3577364 w 4101124"/>
              <a:gd name="connsiteY6" fmla="*/ 116636 h 3960223"/>
              <a:gd name="connsiteX7" fmla="*/ 3639211 w 4101124"/>
              <a:gd name="connsiteY7" fmla="*/ 5803 h 3960223"/>
              <a:gd name="connsiteX8" fmla="*/ 3724052 w 4101124"/>
              <a:gd name="connsiteY8" fmla="*/ 298034 h 3960223"/>
              <a:gd name="connsiteX9" fmla="*/ 3790040 w 4101124"/>
              <a:gd name="connsiteY9" fmla="*/ 1287848 h 3960223"/>
              <a:gd name="connsiteX10" fmla="*/ 3865454 w 4101124"/>
              <a:gd name="connsiteY10" fmla="*/ 2221102 h 3960223"/>
              <a:gd name="connsiteX11" fmla="*/ 3931442 w 4101124"/>
              <a:gd name="connsiteY11" fmla="*/ 3182636 h 3960223"/>
              <a:gd name="connsiteX12" fmla="*/ 3997430 w 4101124"/>
              <a:gd name="connsiteY12" fmla="*/ 3710537 h 3960223"/>
              <a:gd name="connsiteX13" fmla="*/ 4082271 w 4101124"/>
              <a:gd name="connsiteY13" fmla="*/ 3927353 h 3960223"/>
              <a:gd name="connsiteX14" fmla="*/ 4101124 w 4101124"/>
              <a:gd name="connsiteY14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248832 w 4101124"/>
              <a:gd name="connsiteY2" fmla="*/ 2785455 h 3960223"/>
              <a:gd name="connsiteX3" fmla="*/ 1942386 w 4101124"/>
              <a:gd name="connsiteY3" fmla="*/ 2513333 h 3960223"/>
              <a:gd name="connsiteX4" fmla="*/ 3111310 w 4101124"/>
              <a:gd name="connsiteY4" fmla="*/ 1844030 h 3960223"/>
              <a:gd name="connsiteX5" fmla="*/ 3394114 w 4101124"/>
              <a:gd name="connsiteY5" fmla="*/ 1137019 h 3960223"/>
              <a:gd name="connsiteX6" fmla="*/ 3544943 w 4101124"/>
              <a:gd name="connsiteY6" fmla="*/ 279180 h 3960223"/>
              <a:gd name="connsiteX7" fmla="*/ 3577364 w 4101124"/>
              <a:gd name="connsiteY7" fmla="*/ 116636 h 3960223"/>
              <a:gd name="connsiteX8" fmla="*/ 3639211 w 4101124"/>
              <a:gd name="connsiteY8" fmla="*/ 5803 h 3960223"/>
              <a:gd name="connsiteX9" fmla="*/ 3724052 w 4101124"/>
              <a:gd name="connsiteY9" fmla="*/ 298034 h 3960223"/>
              <a:gd name="connsiteX10" fmla="*/ 3790040 w 4101124"/>
              <a:gd name="connsiteY10" fmla="*/ 1287848 h 3960223"/>
              <a:gd name="connsiteX11" fmla="*/ 3865454 w 4101124"/>
              <a:gd name="connsiteY11" fmla="*/ 2221102 h 3960223"/>
              <a:gd name="connsiteX12" fmla="*/ 3931442 w 4101124"/>
              <a:gd name="connsiteY12" fmla="*/ 3182636 h 3960223"/>
              <a:gd name="connsiteX13" fmla="*/ 3997430 w 4101124"/>
              <a:gd name="connsiteY13" fmla="*/ 3710537 h 3960223"/>
              <a:gd name="connsiteX14" fmla="*/ 4082271 w 4101124"/>
              <a:gd name="connsiteY14" fmla="*/ 3927353 h 3960223"/>
              <a:gd name="connsiteX15" fmla="*/ 4101124 w 4101124"/>
              <a:gd name="connsiteY15" fmla="*/ 3955634 h 3960223"/>
              <a:gd name="connsiteX0" fmla="*/ 53828 w 4003659"/>
              <a:gd name="connsiteY0" fmla="*/ 2777283 h 3960223"/>
              <a:gd name="connsiteX1" fmla="*/ 151367 w 4003659"/>
              <a:gd name="connsiteY1" fmla="*/ 2785455 h 3960223"/>
              <a:gd name="connsiteX2" fmla="*/ 1844921 w 4003659"/>
              <a:gd name="connsiteY2" fmla="*/ 2513333 h 3960223"/>
              <a:gd name="connsiteX3" fmla="*/ 3013845 w 4003659"/>
              <a:gd name="connsiteY3" fmla="*/ 1844030 h 3960223"/>
              <a:gd name="connsiteX4" fmla="*/ 3296649 w 4003659"/>
              <a:gd name="connsiteY4" fmla="*/ 1137019 h 3960223"/>
              <a:gd name="connsiteX5" fmla="*/ 3447478 w 4003659"/>
              <a:gd name="connsiteY5" fmla="*/ 279180 h 3960223"/>
              <a:gd name="connsiteX6" fmla="*/ 3479899 w 4003659"/>
              <a:gd name="connsiteY6" fmla="*/ 116636 h 3960223"/>
              <a:gd name="connsiteX7" fmla="*/ 3541746 w 4003659"/>
              <a:gd name="connsiteY7" fmla="*/ 5803 h 3960223"/>
              <a:gd name="connsiteX8" fmla="*/ 3626587 w 4003659"/>
              <a:gd name="connsiteY8" fmla="*/ 298034 h 3960223"/>
              <a:gd name="connsiteX9" fmla="*/ 3692575 w 4003659"/>
              <a:gd name="connsiteY9" fmla="*/ 1287848 h 3960223"/>
              <a:gd name="connsiteX10" fmla="*/ 3767989 w 4003659"/>
              <a:gd name="connsiteY10" fmla="*/ 2221102 h 3960223"/>
              <a:gd name="connsiteX11" fmla="*/ 3833977 w 4003659"/>
              <a:gd name="connsiteY11" fmla="*/ 3182636 h 3960223"/>
              <a:gd name="connsiteX12" fmla="*/ 3899965 w 4003659"/>
              <a:gd name="connsiteY12" fmla="*/ 3710537 h 3960223"/>
              <a:gd name="connsiteX13" fmla="*/ 3984806 w 4003659"/>
              <a:gd name="connsiteY13" fmla="*/ 3927353 h 3960223"/>
              <a:gd name="connsiteX14" fmla="*/ 4003659 w 4003659"/>
              <a:gd name="connsiteY14" fmla="*/ 3955634 h 3960223"/>
              <a:gd name="connsiteX0" fmla="*/ 0 w 3852292"/>
              <a:gd name="connsiteY0" fmla="*/ 2785455 h 3960223"/>
              <a:gd name="connsiteX1" fmla="*/ 1693554 w 3852292"/>
              <a:gd name="connsiteY1" fmla="*/ 2513333 h 3960223"/>
              <a:gd name="connsiteX2" fmla="*/ 2862478 w 3852292"/>
              <a:gd name="connsiteY2" fmla="*/ 1844030 h 3960223"/>
              <a:gd name="connsiteX3" fmla="*/ 3145282 w 3852292"/>
              <a:gd name="connsiteY3" fmla="*/ 1137019 h 3960223"/>
              <a:gd name="connsiteX4" fmla="*/ 3296111 w 3852292"/>
              <a:gd name="connsiteY4" fmla="*/ 279180 h 3960223"/>
              <a:gd name="connsiteX5" fmla="*/ 3328532 w 3852292"/>
              <a:gd name="connsiteY5" fmla="*/ 116636 h 3960223"/>
              <a:gd name="connsiteX6" fmla="*/ 3390379 w 3852292"/>
              <a:gd name="connsiteY6" fmla="*/ 5803 h 3960223"/>
              <a:gd name="connsiteX7" fmla="*/ 3475220 w 3852292"/>
              <a:gd name="connsiteY7" fmla="*/ 298034 h 3960223"/>
              <a:gd name="connsiteX8" fmla="*/ 3541208 w 3852292"/>
              <a:gd name="connsiteY8" fmla="*/ 1287848 h 3960223"/>
              <a:gd name="connsiteX9" fmla="*/ 3616622 w 3852292"/>
              <a:gd name="connsiteY9" fmla="*/ 2221102 h 3960223"/>
              <a:gd name="connsiteX10" fmla="*/ 3682610 w 3852292"/>
              <a:gd name="connsiteY10" fmla="*/ 3182636 h 3960223"/>
              <a:gd name="connsiteX11" fmla="*/ 3748598 w 3852292"/>
              <a:gd name="connsiteY11" fmla="*/ 3710537 h 3960223"/>
              <a:gd name="connsiteX12" fmla="*/ 3833439 w 3852292"/>
              <a:gd name="connsiteY12" fmla="*/ 3927353 h 3960223"/>
              <a:gd name="connsiteX13" fmla="*/ 3852292 w 3852292"/>
              <a:gd name="connsiteY13" fmla="*/ 3955634 h 3960223"/>
              <a:gd name="connsiteX0" fmla="*/ 0 w 3852292"/>
              <a:gd name="connsiteY0" fmla="*/ 2785455 h 3960223"/>
              <a:gd name="connsiteX1" fmla="*/ 241517 w 3852292"/>
              <a:gd name="connsiteY1" fmla="*/ 2780735 h 3960223"/>
              <a:gd name="connsiteX2" fmla="*/ 1693554 w 3852292"/>
              <a:gd name="connsiteY2" fmla="*/ 2513333 h 3960223"/>
              <a:gd name="connsiteX3" fmla="*/ 2862478 w 3852292"/>
              <a:gd name="connsiteY3" fmla="*/ 1844030 h 3960223"/>
              <a:gd name="connsiteX4" fmla="*/ 3145282 w 3852292"/>
              <a:gd name="connsiteY4" fmla="*/ 1137019 h 3960223"/>
              <a:gd name="connsiteX5" fmla="*/ 3296111 w 3852292"/>
              <a:gd name="connsiteY5" fmla="*/ 279180 h 3960223"/>
              <a:gd name="connsiteX6" fmla="*/ 3328532 w 3852292"/>
              <a:gd name="connsiteY6" fmla="*/ 116636 h 3960223"/>
              <a:gd name="connsiteX7" fmla="*/ 3390379 w 3852292"/>
              <a:gd name="connsiteY7" fmla="*/ 5803 h 3960223"/>
              <a:gd name="connsiteX8" fmla="*/ 3475220 w 3852292"/>
              <a:gd name="connsiteY8" fmla="*/ 298034 h 3960223"/>
              <a:gd name="connsiteX9" fmla="*/ 3541208 w 3852292"/>
              <a:gd name="connsiteY9" fmla="*/ 1287848 h 3960223"/>
              <a:gd name="connsiteX10" fmla="*/ 3616622 w 3852292"/>
              <a:gd name="connsiteY10" fmla="*/ 2221102 h 3960223"/>
              <a:gd name="connsiteX11" fmla="*/ 3682610 w 3852292"/>
              <a:gd name="connsiteY11" fmla="*/ 3182636 h 3960223"/>
              <a:gd name="connsiteX12" fmla="*/ 3748598 w 3852292"/>
              <a:gd name="connsiteY12" fmla="*/ 3710537 h 3960223"/>
              <a:gd name="connsiteX13" fmla="*/ 3833439 w 3852292"/>
              <a:gd name="connsiteY13" fmla="*/ 3927353 h 3960223"/>
              <a:gd name="connsiteX14" fmla="*/ 3852292 w 3852292"/>
              <a:gd name="connsiteY14" fmla="*/ 3955634 h 3960223"/>
              <a:gd name="connsiteX0" fmla="*/ 0 w 3610775"/>
              <a:gd name="connsiteY0" fmla="*/ 2780735 h 3960223"/>
              <a:gd name="connsiteX1" fmla="*/ 1452037 w 3610775"/>
              <a:gd name="connsiteY1" fmla="*/ 2513333 h 3960223"/>
              <a:gd name="connsiteX2" fmla="*/ 2620961 w 3610775"/>
              <a:gd name="connsiteY2" fmla="*/ 1844030 h 3960223"/>
              <a:gd name="connsiteX3" fmla="*/ 2903765 w 3610775"/>
              <a:gd name="connsiteY3" fmla="*/ 1137019 h 3960223"/>
              <a:gd name="connsiteX4" fmla="*/ 3054594 w 3610775"/>
              <a:gd name="connsiteY4" fmla="*/ 279180 h 3960223"/>
              <a:gd name="connsiteX5" fmla="*/ 3087015 w 3610775"/>
              <a:gd name="connsiteY5" fmla="*/ 116636 h 3960223"/>
              <a:gd name="connsiteX6" fmla="*/ 3148862 w 3610775"/>
              <a:gd name="connsiteY6" fmla="*/ 5803 h 3960223"/>
              <a:gd name="connsiteX7" fmla="*/ 3233703 w 3610775"/>
              <a:gd name="connsiteY7" fmla="*/ 298034 h 3960223"/>
              <a:gd name="connsiteX8" fmla="*/ 3299691 w 3610775"/>
              <a:gd name="connsiteY8" fmla="*/ 1287848 h 3960223"/>
              <a:gd name="connsiteX9" fmla="*/ 3375105 w 3610775"/>
              <a:gd name="connsiteY9" fmla="*/ 2221102 h 3960223"/>
              <a:gd name="connsiteX10" fmla="*/ 3441093 w 3610775"/>
              <a:gd name="connsiteY10" fmla="*/ 3182636 h 3960223"/>
              <a:gd name="connsiteX11" fmla="*/ 3507081 w 3610775"/>
              <a:gd name="connsiteY11" fmla="*/ 3710537 h 3960223"/>
              <a:gd name="connsiteX12" fmla="*/ 3591922 w 3610775"/>
              <a:gd name="connsiteY12" fmla="*/ 3927353 h 3960223"/>
              <a:gd name="connsiteX13" fmla="*/ 3610775 w 3610775"/>
              <a:gd name="connsiteY13" fmla="*/ 3955634 h 3960223"/>
              <a:gd name="connsiteX0" fmla="*/ 0 w 3610775"/>
              <a:gd name="connsiteY0" fmla="*/ 2780735 h 3960223"/>
              <a:gd name="connsiteX1" fmla="*/ 278092 w 3610775"/>
              <a:gd name="connsiteY1" fmla="*/ 2732873 h 3960223"/>
              <a:gd name="connsiteX2" fmla="*/ 1452037 w 3610775"/>
              <a:gd name="connsiteY2" fmla="*/ 2513333 h 3960223"/>
              <a:gd name="connsiteX3" fmla="*/ 2620961 w 3610775"/>
              <a:gd name="connsiteY3" fmla="*/ 1844030 h 3960223"/>
              <a:gd name="connsiteX4" fmla="*/ 2903765 w 3610775"/>
              <a:gd name="connsiteY4" fmla="*/ 1137019 h 3960223"/>
              <a:gd name="connsiteX5" fmla="*/ 3054594 w 3610775"/>
              <a:gd name="connsiteY5" fmla="*/ 279180 h 3960223"/>
              <a:gd name="connsiteX6" fmla="*/ 3087015 w 3610775"/>
              <a:gd name="connsiteY6" fmla="*/ 116636 h 3960223"/>
              <a:gd name="connsiteX7" fmla="*/ 3148862 w 3610775"/>
              <a:gd name="connsiteY7" fmla="*/ 5803 h 3960223"/>
              <a:gd name="connsiteX8" fmla="*/ 3233703 w 3610775"/>
              <a:gd name="connsiteY8" fmla="*/ 298034 h 3960223"/>
              <a:gd name="connsiteX9" fmla="*/ 3299691 w 3610775"/>
              <a:gd name="connsiteY9" fmla="*/ 1287848 h 3960223"/>
              <a:gd name="connsiteX10" fmla="*/ 3375105 w 3610775"/>
              <a:gd name="connsiteY10" fmla="*/ 2221102 h 3960223"/>
              <a:gd name="connsiteX11" fmla="*/ 3441093 w 3610775"/>
              <a:gd name="connsiteY11" fmla="*/ 3182636 h 3960223"/>
              <a:gd name="connsiteX12" fmla="*/ 3507081 w 3610775"/>
              <a:gd name="connsiteY12" fmla="*/ 3710537 h 3960223"/>
              <a:gd name="connsiteX13" fmla="*/ 3591922 w 3610775"/>
              <a:gd name="connsiteY13" fmla="*/ 3927353 h 3960223"/>
              <a:gd name="connsiteX14" fmla="*/ 3610775 w 3610775"/>
              <a:gd name="connsiteY14" fmla="*/ 3955634 h 3960223"/>
              <a:gd name="connsiteX0" fmla="*/ 0 w 3332683"/>
              <a:gd name="connsiteY0" fmla="*/ 2732873 h 3960223"/>
              <a:gd name="connsiteX1" fmla="*/ 1173945 w 3332683"/>
              <a:gd name="connsiteY1" fmla="*/ 2513333 h 3960223"/>
              <a:gd name="connsiteX2" fmla="*/ 2342869 w 3332683"/>
              <a:gd name="connsiteY2" fmla="*/ 1844030 h 3960223"/>
              <a:gd name="connsiteX3" fmla="*/ 2625673 w 3332683"/>
              <a:gd name="connsiteY3" fmla="*/ 1137019 h 3960223"/>
              <a:gd name="connsiteX4" fmla="*/ 2776502 w 3332683"/>
              <a:gd name="connsiteY4" fmla="*/ 279180 h 3960223"/>
              <a:gd name="connsiteX5" fmla="*/ 2808923 w 3332683"/>
              <a:gd name="connsiteY5" fmla="*/ 116636 h 3960223"/>
              <a:gd name="connsiteX6" fmla="*/ 2870770 w 3332683"/>
              <a:gd name="connsiteY6" fmla="*/ 5803 h 3960223"/>
              <a:gd name="connsiteX7" fmla="*/ 2955611 w 3332683"/>
              <a:gd name="connsiteY7" fmla="*/ 298034 h 3960223"/>
              <a:gd name="connsiteX8" fmla="*/ 3021599 w 3332683"/>
              <a:gd name="connsiteY8" fmla="*/ 1287848 h 3960223"/>
              <a:gd name="connsiteX9" fmla="*/ 3097013 w 3332683"/>
              <a:gd name="connsiteY9" fmla="*/ 2221102 h 3960223"/>
              <a:gd name="connsiteX10" fmla="*/ 3163001 w 3332683"/>
              <a:gd name="connsiteY10" fmla="*/ 3182636 h 3960223"/>
              <a:gd name="connsiteX11" fmla="*/ 3228989 w 3332683"/>
              <a:gd name="connsiteY11" fmla="*/ 3710537 h 3960223"/>
              <a:gd name="connsiteX12" fmla="*/ 3313830 w 3332683"/>
              <a:gd name="connsiteY12" fmla="*/ 3927353 h 3960223"/>
              <a:gd name="connsiteX13" fmla="*/ 3332683 w 3332683"/>
              <a:gd name="connsiteY13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32683" h="3960223">
                <a:moveTo>
                  <a:pt x="0" y="2732873"/>
                </a:moveTo>
                <a:cubicBezTo>
                  <a:pt x="242006" y="2688306"/>
                  <a:pt x="783467" y="2661473"/>
                  <a:pt x="1173945" y="2513333"/>
                </a:cubicBezTo>
                <a:cubicBezTo>
                  <a:pt x="1564423" y="2365193"/>
                  <a:pt x="2176329" y="2120550"/>
                  <a:pt x="2342869" y="1844030"/>
                </a:cubicBezTo>
                <a:cubicBezTo>
                  <a:pt x="2509409" y="1567510"/>
                  <a:pt x="2553401" y="1397827"/>
                  <a:pt x="2625673" y="1137019"/>
                </a:cubicBezTo>
                <a:cubicBezTo>
                  <a:pt x="2697945" y="876211"/>
                  <a:pt x="2745960" y="449244"/>
                  <a:pt x="2776502" y="279180"/>
                </a:cubicBezTo>
                <a:cubicBezTo>
                  <a:pt x="2807044" y="109116"/>
                  <a:pt x="2793212" y="162199"/>
                  <a:pt x="2808923" y="116636"/>
                </a:cubicBezTo>
                <a:cubicBezTo>
                  <a:pt x="2824634" y="71073"/>
                  <a:pt x="2846322" y="-24430"/>
                  <a:pt x="2870770" y="5803"/>
                </a:cubicBezTo>
                <a:cubicBezTo>
                  <a:pt x="2895218" y="36036"/>
                  <a:pt x="2930473" y="84360"/>
                  <a:pt x="2955611" y="298034"/>
                </a:cubicBezTo>
                <a:cubicBezTo>
                  <a:pt x="2980749" y="511708"/>
                  <a:pt x="2998032" y="967337"/>
                  <a:pt x="3021599" y="1287848"/>
                </a:cubicBezTo>
                <a:cubicBezTo>
                  <a:pt x="3045166" y="1608359"/>
                  <a:pt x="3073446" y="1905304"/>
                  <a:pt x="3097013" y="2221102"/>
                </a:cubicBezTo>
                <a:cubicBezTo>
                  <a:pt x="3120580" y="2536900"/>
                  <a:pt x="3141005" y="2934397"/>
                  <a:pt x="3163001" y="3182636"/>
                </a:cubicBezTo>
                <a:cubicBezTo>
                  <a:pt x="3184997" y="3430875"/>
                  <a:pt x="3203851" y="3586418"/>
                  <a:pt x="3228989" y="3710537"/>
                </a:cubicBezTo>
                <a:cubicBezTo>
                  <a:pt x="3254127" y="3834657"/>
                  <a:pt x="3296548" y="3886504"/>
                  <a:pt x="3313830" y="3927353"/>
                </a:cubicBezTo>
                <a:cubicBezTo>
                  <a:pt x="3331112" y="3968202"/>
                  <a:pt x="3331897" y="3961918"/>
                  <a:pt x="3332683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3" name="Freihandform 112"/>
          <p:cNvSpPr/>
          <p:nvPr/>
        </p:nvSpPr>
        <p:spPr>
          <a:xfrm>
            <a:off x="1797348" y="3045470"/>
            <a:ext cx="1129743" cy="192741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  <a:gd name="connsiteX0" fmla="*/ 0 w 4349956"/>
              <a:gd name="connsiteY0" fmla="*/ 2813410 h 3960223"/>
              <a:gd name="connsiteX1" fmla="*/ 248832 w 4349956"/>
              <a:gd name="connsiteY1" fmla="*/ 2769117 h 3960223"/>
              <a:gd name="connsiteX2" fmla="*/ 400125 w 4349956"/>
              <a:gd name="connsiteY2" fmla="*/ 2777283 h 3960223"/>
              <a:gd name="connsiteX3" fmla="*/ 2191218 w 4349956"/>
              <a:gd name="connsiteY3" fmla="*/ 2513333 h 3960223"/>
              <a:gd name="connsiteX4" fmla="*/ 3360142 w 4349956"/>
              <a:gd name="connsiteY4" fmla="*/ 1844030 h 3960223"/>
              <a:gd name="connsiteX5" fmla="*/ 3642946 w 4349956"/>
              <a:gd name="connsiteY5" fmla="*/ 1137019 h 3960223"/>
              <a:gd name="connsiteX6" fmla="*/ 3793775 w 4349956"/>
              <a:gd name="connsiteY6" fmla="*/ 279180 h 3960223"/>
              <a:gd name="connsiteX7" fmla="*/ 3826196 w 4349956"/>
              <a:gd name="connsiteY7" fmla="*/ 116636 h 3960223"/>
              <a:gd name="connsiteX8" fmla="*/ 3888043 w 4349956"/>
              <a:gd name="connsiteY8" fmla="*/ 5803 h 3960223"/>
              <a:gd name="connsiteX9" fmla="*/ 3972884 w 4349956"/>
              <a:gd name="connsiteY9" fmla="*/ 298034 h 3960223"/>
              <a:gd name="connsiteX10" fmla="*/ 4038872 w 4349956"/>
              <a:gd name="connsiteY10" fmla="*/ 1287848 h 3960223"/>
              <a:gd name="connsiteX11" fmla="*/ 4114286 w 4349956"/>
              <a:gd name="connsiteY11" fmla="*/ 2221102 h 3960223"/>
              <a:gd name="connsiteX12" fmla="*/ 4180274 w 4349956"/>
              <a:gd name="connsiteY12" fmla="*/ 3182636 h 3960223"/>
              <a:gd name="connsiteX13" fmla="*/ 4246262 w 4349956"/>
              <a:gd name="connsiteY13" fmla="*/ 3710537 h 3960223"/>
              <a:gd name="connsiteX14" fmla="*/ 4331103 w 4349956"/>
              <a:gd name="connsiteY14" fmla="*/ 3927353 h 3960223"/>
              <a:gd name="connsiteX15" fmla="*/ 4349956 w 4349956"/>
              <a:gd name="connsiteY15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1942386 w 4101124"/>
              <a:gd name="connsiteY2" fmla="*/ 2513333 h 3960223"/>
              <a:gd name="connsiteX3" fmla="*/ 3111310 w 4101124"/>
              <a:gd name="connsiteY3" fmla="*/ 1844030 h 3960223"/>
              <a:gd name="connsiteX4" fmla="*/ 3394114 w 4101124"/>
              <a:gd name="connsiteY4" fmla="*/ 1137019 h 3960223"/>
              <a:gd name="connsiteX5" fmla="*/ 3544943 w 4101124"/>
              <a:gd name="connsiteY5" fmla="*/ 279180 h 3960223"/>
              <a:gd name="connsiteX6" fmla="*/ 3577364 w 4101124"/>
              <a:gd name="connsiteY6" fmla="*/ 116636 h 3960223"/>
              <a:gd name="connsiteX7" fmla="*/ 3639211 w 4101124"/>
              <a:gd name="connsiteY7" fmla="*/ 5803 h 3960223"/>
              <a:gd name="connsiteX8" fmla="*/ 3724052 w 4101124"/>
              <a:gd name="connsiteY8" fmla="*/ 298034 h 3960223"/>
              <a:gd name="connsiteX9" fmla="*/ 3790040 w 4101124"/>
              <a:gd name="connsiteY9" fmla="*/ 1287848 h 3960223"/>
              <a:gd name="connsiteX10" fmla="*/ 3865454 w 4101124"/>
              <a:gd name="connsiteY10" fmla="*/ 2221102 h 3960223"/>
              <a:gd name="connsiteX11" fmla="*/ 3931442 w 4101124"/>
              <a:gd name="connsiteY11" fmla="*/ 3182636 h 3960223"/>
              <a:gd name="connsiteX12" fmla="*/ 3997430 w 4101124"/>
              <a:gd name="connsiteY12" fmla="*/ 3710537 h 3960223"/>
              <a:gd name="connsiteX13" fmla="*/ 4082271 w 4101124"/>
              <a:gd name="connsiteY13" fmla="*/ 3927353 h 3960223"/>
              <a:gd name="connsiteX14" fmla="*/ 4101124 w 4101124"/>
              <a:gd name="connsiteY14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248832 w 4101124"/>
              <a:gd name="connsiteY2" fmla="*/ 2785455 h 3960223"/>
              <a:gd name="connsiteX3" fmla="*/ 1942386 w 4101124"/>
              <a:gd name="connsiteY3" fmla="*/ 2513333 h 3960223"/>
              <a:gd name="connsiteX4" fmla="*/ 3111310 w 4101124"/>
              <a:gd name="connsiteY4" fmla="*/ 1844030 h 3960223"/>
              <a:gd name="connsiteX5" fmla="*/ 3394114 w 4101124"/>
              <a:gd name="connsiteY5" fmla="*/ 1137019 h 3960223"/>
              <a:gd name="connsiteX6" fmla="*/ 3544943 w 4101124"/>
              <a:gd name="connsiteY6" fmla="*/ 279180 h 3960223"/>
              <a:gd name="connsiteX7" fmla="*/ 3577364 w 4101124"/>
              <a:gd name="connsiteY7" fmla="*/ 116636 h 3960223"/>
              <a:gd name="connsiteX8" fmla="*/ 3639211 w 4101124"/>
              <a:gd name="connsiteY8" fmla="*/ 5803 h 3960223"/>
              <a:gd name="connsiteX9" fmla="*/ 3724052 w 4101124"/>
              <a:gd name="connsiteY9" fmla="*/ 298034 h 3960223"/>
              <a:gd name="connsiteX10" fmla="*/ 3790040 w 4101124"/>
              <a:gd name="connsiteY10" fmla="*/ 1287848 h 3960223"/>
              <a:gd name="connsiteX11" fmla="*/ 3865454 w 4101124"/>
              <a:gd name="connsiteY11" fmla="*/ 2221102 h 3960223"/>
              <a:gd name="connsiteX12" fmla="*/ 3931442 w 4101124"/>
              <a:gd name="connsiteY12" fmla="*/ 3182636 h 3960223"/>
              <a:gd name="connsiteX13" fmla="*/ 3997430 w 4101124"/>
              <a:gd name="connsiteY13" fmla="*/ 3710537 h 3960223"/>
              <a:gd name="connsiteX14" fmla="*/ 4082271 w 4101124"/>
              <a:gd name="connsiteY14" fmla="*/ 3927353 h 3960223"/>
              <a:gd name="connsiteX15" fmla="*/ 4101124 w 4101124"/>
              <a:gd name="connsiteY15" fmla="*/ 3955634 h 3960223"/>
              <a:gd name="connsiteX0" fmla="*/ 53828 w 4003659"/>
              <a:gd name="connsiteY0" fmla="*/ 2777283 h 3960223"/>
              <a:gd name="connsiteX1" fmla="*/ 151367 w 4003659"/>
              <a:gd name="connsiteY1" fmla="*/ 2785455 h 3960223"/>
              <a:gd name="connsiteX2" fmla="*/ 1844921 w 4003659"/>
              <a:gd name="connsiteY2" fmla="*/ 2513333 h 3960223"/>
              <a:gd name="connsiteX3" fmla="*/ 3013845 w 4003659"/>
              <a:gd name="connsiteY3" fmla="*/ 1844030 h 3960223"/>
              <a:gd name="connsiteX4" fmla="*/ 3296649 w 4003659"/>
              <a:gd name="connsiteY4" fmla="*/ 1137019 h 3960223"/>
              <a:gd name="connsiteX5" fmla="*/ 3447478 w 4003659"/>
              <a:gd name="connsiteY5" fmla="*/ 279180 h 3960223"/>
              <a:gd name="connsiteX6" fmla="*/ 3479899 w 4003659"/>
              <a:gd name="connsiteY6" fmla="*/ 116636 h 3960223"/>
              <a:gd name="connsiteX7" fmla="*/ 3541746 w 4003659"/>
              <a:gd name="connsiteY7" fmla="*/ 5803 h 3960223"/>
              <a:gd name="connsiteX8" fmla="*/ 3626587 w 4003659"/>
              <a:gd name="connsiteY8" fmla="*/ 298034 h 3960223"/>
              <a:gd name="connsiteX9" fmla="*/ 3692575 w 4003659"/>
              <a:gd name="connsiteY9" fmla="*/ 1287848 h 3960223"/>
              <a:gd name="connsiteX10" fmla="*/ 3767989 w 4003659"/>
              <a:gd name="connsiteY10" fmla="*/ 2221102 h 3960223"/>
              <a:gd name="connsiteX11" fmla="*/ 3833977 w 4003659"/>
              <a:gd name="connsiteY11" fmla="*/ 3182636 h 3960223"/>
              <a:gd name="connsiteX12" fmla="*/ 3899965 w 4003659"/>
              <a:gd name="connsiteY12" fmla="*/ 3710537 h 3960223"/>
              <a:gd name="connsiteX13" fmla="*/ 3984806 w 4003659"/>
              <a:gd name="connsiteY13" fmla="*/ 3927353 h 3960223"/>
              <a:gd name="connsiteX14" fmla="*/ 4003659 w 4003659"/>
              <a:gd name="connsiteY14" fmla="*/ 3955634 h 3960223"/>
              <a:gd name="connsiteX0" fmla="*/ 0 w 3852292"/>
              <a:gd name="connsiteY0" fmla="*/ 2785455 h 3960223"/>
              <a:gd name="connsiteX1" fmla="*/ 1693554 w 3852292"/>
              <a:gd name="connsiteY1" fmla="*/ 2513333 h 3960223"/>
              <a:gd name="connsiteX2" fmla="*/ 2862478 w 3852292"/>
              <a:gd name="connsiteY2" fmla="*/ 1844030 h 3960223"/>
              <a:gd name="connsiteX3" fmla="*/ 3145282 w 3852292"/>
              <a:gd name="connsiteY3" fmla="*/ 1137019 h 3960223"/>
              <a:gd name="connsiteX4" fmla="*/ 3296111 w 3852292"/>
              <a:gd name="connsiteY4" fmla="*/ 279180 h 3960223"/>
              <a:gd name="connsiteX5" fmla="*/ 3328532 w 3852292"/>
              <a:gd name="connsiteY5" fmla="*/ 116636 h 3960223"/>
              <a:gd name="connsiteX6" fmla="*/ 3390379 w 3852292"/>
              <a:gd name="connsiteY6" fmla="*/ 5803 h 3960223"/>
              <a:gd name="connsiteX7" fmla="*/ 3475220 w 3852292"/>
              <a:gd name="connsiteY7" fmla="*/ 298034 h 3960223"/>
              <a:gd name="connsiteX8" fmla="*/ 3541208 w 3852292"/>
              <a:gd name="connsiteY8" fmla="*/ 1287848 h 3960223"/>
              <a:gd name="connsiteX9" fmla="*/ 3616622 w 3852292"/>
              <a:gd name="connsiteY9" fmla="*/ 2221102 h 3960223"/>
              <a:gd name="connsiteX10" fmla="*/ 3682610 w 3852292"/>
              <a:gd name="connsiteY10" fmla="*/ 3182636 h 3960223"/>
              <a:gd name="connsiteX11" fmla="*/ 3748598 w 3852292"/>
              <a:gd name="connsiteY11" fmla="*/ 3710537 h 3960223"/>
              <a:gd name="connsiteX12" fmla="*/ 3833439 w 3852292"/>
              <a:gd name="connsiteY12" fmla="*/ 3927353 h 3960223"/>
              <a:gd name="connsiteX13" fmla="*/ 3852292 w 3852292"/>
              <a:gd name="connsiteY13" fmla="*/ 3955634 h 3960223"/>
              <a:gd name="connsiteX0" fmla="*/ 0 w 3852292"/>
              <a:gd name="connsiteY0" fmla="*/ 2785455 h 3960223"/>
              <a:gd name="connsiteX1" fmla="*/ 241517 w 3852292"/>
              <a:gd name="connsiteY1" fmla="*/ 2780735 h 3960223"/>
              <a:gd name="connsiteX2" fmla="*/ 1693554 w 3852292"/>
              <a:gd name="connsiteY2" fmla="*/ 2513333 h 3960223"/>
              <a:gd name="connsiteX3" fmla="*/ 2862478 w 3852292"/>
              <a:gd name="connsiteY3" fmla="*/ 1844030 h 3960223"/>
              <a:gd name="connsiteX4" fmla="*/ 3145282 w 3852292"/>
              <a:gd name="connsiteY4" fmla="*/ 1137019 h 3960223"/>
              <a:gd name="connsiteX5" fmla="*/ 3296111 w 3852292"/>
              <a:gd name="connsiteY5" fmla="*/ 279180 h 3960223"/>
              <a:gd name="connsiteX6" fmla="*/ 3328532 w 3852292"/>
              <a:gd name="connsiteY6" fmla="*/ 116636 h 3960223"/>
              <a:gd name="connsiteX7" fmla="*/ 3390379 w 3852292"/>
              <a:gd name="connsiteY7" fmla="*/ 5803 h 3960223"/>
              <a:gd name="connsiteX8" fmla="*/ 3475220 w 3852292"/>
              <a:gd name="connsiteY8" fmla="*/ 298034 h 3960223"/>
              <a:gd name="connsiteX9" fmla="*/ 3541208 w 3852292"/>
              <a:gd name="connsiteY9" fmla="*/ 1287848 h 3960223"/>
              <a:gd name="connsiteX10" fmla="*/ 3616622 w 3852292"/>
              <a:gd name="connsiteY10" fmla="*/ 2221102 h 3960223"/>
              <a:gd name="connsiteX11" fmla="*/ 3682610 w 3852292"/>
              <a:gd name="connsiteY11" fmla="*/ 3182636 h 3960223"/>
              <a:gd name="connsiteX12" fmla="*/ 3748598 w 3852292"/>
              <a:gd name="connsiteY12" fmla="*/ 3710537 h 3960223"/>
              <a:gd name="connsiteX13" fmla="*/ 3833439 w 3852292"/>
              <a:gd name="connsiteY13" fmla="*/ 3927353 h 3960223"/>
              <a:gd name="connsiteX14" fmla="*/ 3852292 w 3852292"/>
              <a:gd name="connsiteY14" fmla="*/ 3955634 h 3960223"/>
              <a:gd name="connsiteX0" fmla="*/ 0 w 3610775"/>
              <a:gd name="connsiteY0" fmla="*/ 2780735 h 3960223"/>
              <a:gd name="connsiteX1" fmla="*/ 1452037 w 3610775"/>
              <a:gd name="connsiteY1" fmla="*/ 2513333 h 3960223"/>
              <a:gd name="connsiteX2" fmla="*/ 2620961 w 3610775"/>
              <a:gd name="connsiteY2" fmla="*/ 1844030 h 3960223"/>
              <a:gd name="connsiteX3" fmla="*/ 2903765 w 3610775"/>
              <a:gd name="connsiteY3" fmla="*/ 1137019 h 3960223"/>
              <a:gd name="connsiteX4" fmla="*/ 3054594 w 3610775"/>
              <a:gd name="connsiteY4" fmla="*/ 279180 h 3960223"/>
              <a:gd name="connsiteX5" fmla="*/ 3087015 w 3610775"/>
              <a:gd name="connsiteY5" fmla="*/ 116636 h 3960223"/>
              <a:gd name="connsiteX6" fmla="*/ 3148862 w 3610775"/>
              <a:gd name="connsiteY6" fmla="*/ 5803 h 3960223"/>
              <a:gd name="connsiteX7" fmla="*/ 3233703 w 3610775"/>
              <a:gd name="connsiteY7" fmla="*/ 298034 h 3960223"/>
              <a:gd name="connsiteX8" fmla="*/ 3299691 w 3610775"/>
              <a:gd name="connsiteY8" fmla="*/ 1287848 h 3960223"/>
              <a:gd name="connsiteX9" fmla="*/ 3375105 w 3610775"/>
              <a:gd name="connsiteY9" fmla="*/ 2221102 h 3960223"/>
              <a:gd name="connsiteX10" fmla="*/ 3441093 w 3610775"/>
              <a:gd name="connsiteY10" fmla="*/ 3182636 h 3960223"/>
              <a:gd name="connsiteX11" fmla="*/ 3507081 w 3610775"/>
              <a:gd name="connsiteY11" fmla="*/ 3710537 h 3960223"/>
              <a:gd name="connsiteX12" fmla="*/ 3591922 w 3610775"/>
              <a:gd name="connsiteY12" fmla="*/ 3927353 h 3960223"/>
              <a:gd name="connsiteX13" fmla="*/ 3610775 w 3610775"/>
              <a:gd name="connsiteY13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10775" h="3960223">
                <a:moveTo>
                  <a:pt x="0" y="2780735"/>
                </a:moveTo>
                <a:cubicBezTo>
                  <a:pt x="282259" y="2735381"/>
                  <a:pt x="1015210" y="2669451"/>
                  <a:pt x="1452037" y="2513333"/>
                </a:cubicBezTo>
                <a:cubicBezTo>
                  <a:pt x="1888864" y="2357215"/>
                  <a:pt x="2454421" y="2120550"/>
                  <a:pt x="2620961" y="1844030"/>
                </a:cubicBezTo>
                <a:cubicBezTo>
                  <a:pt x="2787501" y="1567510"/>
                  <a:pt x="2831493" y="1397827"/>
                  <a:pt x="2903765" y="1137019"/>
                </a:cubicBezTo>
                <a:cubicBezTo>
                  <a:pt x="2976037" y="876211"/>
                  <a:pt x="3024052" y="449244"/>
                  <a:pt x="3054594" y="279180"/>
                </a:cubicBezTo>
                <a:cubicBezTo>
                  <a:pt x="3085136" y="109116"/>
                  <a:pt x="3071304" y="162199"/>
                  <a:pt x="3087015" y="116636"/>
                </a:cubicBezTo>
                <a:cubicBezTo>
                  <a:pt x="3102726" y="71073"/>
                  <a:pt x="3124414" y="-24430"/>
                  <a:pt x="3148862" y="5803"/>
                </a:cubicBezTo>
                <a:cubicBezTo>
                  <a:pt x="3173310" y="36036"/>
                  <a:pt x="3208565" y="84360"/>
                  <a:pt x="3233703" y="298034"/>
                </a:cubicBezTo>
                <a:cubicBezTo>
                  <a:pt x="3258841" y="511708"/>
                  <a:pt x="3276124" y="967337"/>
                  <a:pt x="3299691" y="1287848"/>
                </a:cubicBezTo>
                <a:cubicBezTo>
                  <a:pt x="3323258" y="1608359"/>
                  <a:pt x="3351538" y="1905304"/>
                  <a:pt x="3375105" y="2221102"/>
                </a:cubicBezTo>
                <a:cubicBezTo>
                  <a:pt x="3398672" y="2536900"/>
                  <a:pt x="3419097" y="2934397"/>
                  <a:pt x="3441093" y="3182636"/>
                </a:cubicBezTo>
                <a:cubicBezTo>
                  <a:pt x="3463089" y="3430875"/>
                  <a:pt x="3481943" y="3586418"/>
                  <a:pt x="3507081" y="3710537"/>
                </a:cubicBezTo>
                <a:cubicBezTo>
                  <a:pt x="3532219" y="3834657"/>
                  <a:pt x="3574640" y="3886504"/>
                  <a:pt x="3591922" y="3927353"/>
                </a:cubicBezTo>
                <a:cubicBezTo>
                  <a:pt x="3609204" y="3968202"/>
                  <a:pt x="3609989" y="3961918"/>
                  <a:pt x="3610775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4" name="Freihandform 113"/>
          <p:cNvSpPr/>
          <p:nvPr/>
        </p:nvSpPr>
        <p:spPr>
          <a:xfrm>
            <a:off x="1788193" y="3084938"/>
            <a:ext cx="887095" cy="157600"/>
          </a:xfrm>
          <a:custGeom>
            <a:avLst/>
            <a:gdLst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562573 w 5637228"/>
              <a:gd name="connsiteY3" fmla="*/ 1964804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79204 h 3958449"/>
              <a:gd name="connsiteX1" fmla="*/ 1687397 w 5637228"/>
              <a:gd name="connsiteY1" fmla="*/ 2775509 h 3958449"/>
              <a:gd name="connsiteX2" fmla="*/ 3478490 w 5637228"/>
              <a:gd name="connsiteY2" fmla="*/ 2511559 h 3958449"/>
              <a:gd name="connsiteX3" fmla="*/ 4647414 w 5637228"/>
              <a:gd name="connsiteY3" fmla="*/ 1842256 h 3958449"/>
              <a:gd name="connsiteX4" fmla="*/ 4930218 w 5637228"/>
              <a:gd name="connsiteY4" fmla="*/ 1135245 h 3958449"/>
              <a:gd name="connsiteX5" fmla="*/ 5081047 w 5637228"/>
              <a:gd name="connsiteY5" fmla="*/ 277406 h 3958449"/>
              <a:gd name="connsiteX6" fmla="*/ 5118754 w 5637228"/>
              <a:gd name="connsiteY6" fmla="*/ 136004 h 3958449"/>
              <a:gd name="connsiteX7" fmla="*/ 5175315 w 5637228"/>
              <a:gd name="connsiteY7" fmla="*/ 4029 h 3958449"/>
              <a:gd name="connsiteX8" fmla="*/ 5260156 w 5637228"/>
              <a:gd name="connsiteY8" fmla="*/ 296260 h 3958449"/>
              <a:gd name="connsiteX9" fmla="*/ 5326144 w 5637228"/>
              <a:gd name="connsiteY9" fmla="*/ 1286074 h 3958449"/>
              <a:gd name="connsiteX10" fmla="*/ 5401558 w 5637228"/>
              <a:gd name="connsiteY10" fmla="*/ 2219328 h 3958449"/>
              <a:gd name="connsiteX11" fmla="*/ 5467546 w 5637228"/>
              <a:gd name="connsiteY11" fmla="*/ 3180862 h 3958449"/>
              <a:gd name="connsiteX12" fmla="*/ 5533534 w 5637228"/>
              <a:gd name="connsiteY12" fmla="*/ 3708763 h 3958449"/>
              <a:gd name="connsiteX13" fmla="*/ 5618375 w 5637228"/>
              <a:gd name="connsiteY13" fmla="*/ 3925579 h 3958449"/>
              <a:gd name="connsiteX14" fmla="*/ 5637228 w 5637228"/>
              <a:gd name="connsiteY14" fmla="*/ 3953860 h 3958449"/>
              <a:gd name="connsiteX0" fmla="*/ 0 w 5637228"/>
              <a:gd name="connsiteY0" fmla="*/ 2880978 h 3960223"/>
              <a:gd name="connsiteX1" fmla="*/ 1687397 w 5637228"/>
              <a:gd name="connsiteY1" fmla="*/ 2777283 h 3960223"/>
              <a:gd name="connsiteX2" fmla="*/ 3478490 w 5637228"/>
              <a:gd name="connsiteY2" fmla="*/ 2513333 h 3960223"/>
              <a:gd name="connsiteX3" fmla="*/ 4647414 w 5637228"/>
              <a:gd name="connsiteY3" fmla="*/ 1844030 h 3960223"/>
              <a:gd name="connsiteX4" fmla="*/ 4930218 w 5637228"/>
              <a:gd name="connsiteY4" fmla="*/ 1137019 h 3960223"/>
              <a:gd name="connsiteX5" fmla="*/ 5081047 w 5637228"/>
              <a:gd name="connsiteY5" fmla="*/ 279180 h 3960223"/>
              <a:gd name="connsiteX6" fmla="*/ 5113468 w 5637228"/>
              <a:gd name="connsiteY6" fmla="*/ 116636 h 3960223"/>
              <a:gd name="connsiteX7" fmla="*/ 5175315 w 5637228"/>
              <a:gd name="connsiteY7" fmla="*/ 5803 h 3960223"/>
              <a:gd name="connsiteX8" fmla="*/ 5260156 w 5637228"/>
              <a:gd name="connsiteY8" fmla="*/ 298034 h 3960223"/>
              <a:gd name="connsiteX9" fmla="*/ 5326144 w 5637228"/>
              <a:gd name="connsiteY9" fmla="*/ 1287848 h 3960223"/>
              <a:gd name="connsiteX10" fmla="*/ 5401558 w 5637228"/>
              <a:gd name="connsiteY10" fmla="*/ 2221102 h 3960223"/>
              <a:gd name="connsiteX11" fmla="*/ 5467546 w 5637228"/>
              <a:gd name="connsiteY11" fmla="*/ 3182636 h 3960223"/>
              <a:gd name="connsiteX12" fmla="*/ 5533534 w 5637228"/>
              <a:gd name="connsiteY12" fmla="*/ 3710537 h 3960223"/>
              <a:gd name="connsiteX13" fmla="*/ 5618375 w 5637228"/>
              <a:gd name="connsiteY13" fmla="*/ 3927353 h 3960223"/>
              <a:gd name="connsiteX14" fmla="*/ 5637228 w 5637228"/>
              <a:gd name="connsiteY14" fmla="*/ 3955634 h 3960223"/>
              <a:gd name="connsiteX0" fmla="*/ 0 w 5637228"/>
              <a:gd name="connsiteY0" fmla="*/ 2880978 h 3960223"/>
              <a:gd name="connsiteX1" fmla="*/ 1104278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637228"/>
              <a:gd name="connsiteY0" fmla="*/ 2880978 h 3960223"/>
              <a:gd name="connsiteX1" fmla="*/ 504431 w 5637228"/>
              <a:gd name="connsiteY1" fmla="*/ 2856891 h 3960223"/>
              <a:gd name="connsiteX2" fmla="*/ 1687397 w 5637228"/>
              <a:gd name="connsiteY2" fmla="*/ 2777283 h 3960223"/>
              <a:gd name="connsiteX3" fmla="*/ 3478490 w 5637228"/>
              <a:gd name="connsiteY3" fmla="*/ 2513333 h 3960223"/>
              <a:gd name="connsiteX4" fmla="*/ 4647414 w 5637228"/>
              <a:gd name="connsiteY4" fmla="*/ 1844030 h 3960223"/>
              <a:gd name="connsiteX5" fmla="*/ 4930218 w 5637228"/>
              <a:gd name="connsiteY5" fmla="*/ 1137019 h 3960223"/>
              <a:gd name="connsiteX6" fmla="*/ 5081047 w 5637228"/>
              <a:gd name="connsiteY6" fmla="*/ 279180 h 3960223"/>
              <a:gd name="connsiteX7" fmla="*/ 5113468 w 5637228"/>
              <a:gd name="connsiteY7" fmla="*/ 116636 h 3960223"/>
              <a:gd name="connsiteX8" fmla="*/ 5175315 w 5637228"/>
              <a:gd name="connsiteY8" fmla="*/ 5803 h 3960223"/>
              <a:gd name="connsiteX9" fmla="*/ 5260156 w 5637228"/>
              <a:gd name="connsiteY9" fmla="*/ 298034 h 3960223"/>
              <a:gd name="connsiteX10" fmla="*/ 5326144 w 5637228"/>
              <a:gd name="connsiteY10" fmla="*/ 1287848 h 3960223"/>
              <a:gd name="connsiteX11" fmla="*/ 5401558 w 5637228"/>
              <a:gd name="connsiteY11" fmla="*/ 2221102 h 3960223"/>
              <a:gd name="connsiteX12" fmla="*/ 5467546 w 5637228"/>
              <a:gd name="connsiteY12" fmla="*/ 3182636 h 3960223"/>
              <a:gd name="connsiteX13" fmla="*/ 5533534 w 5637228"/>
              <a:gd name="connsiteY13" fmla="*/ 3710537 h 3960223"/>
              <a:gd name="connsiteX14" fmla="*/ 5618375 w 5637228"/>
              <a:gd name="connsiteY14" fmla="*/ 3927353 h 3960223"/>
              <a:gd name="connsiteX15" fmla="*/ 5637228 w 5637228"/>
              <a:gd name="connsiteY15" fmla="*/ 3955634 h 3960223"/>
              <a:gd name="connsiteX0" fmla="*/ 0 w 5132797"/>
              <a:gd name="connsiteY0" fmla="*/ 2856891 h 3960223"/>
              <a:gd name="connsiteX1" fmla="*/ 1182966 w 5132797"/>
              <a:gd name="connsiteY1" fmla="*/ 2777283 h 3960223"/>
              <a:gd name="connsiteX2" fmla="*/ 2974059 w 5132797"/>
              <a:gd name="connsiteY2" fmla="*/ 2513333 h 3960223"/>
              <a:gd name="connsiteX3" fmla="*/ 4142983 w 5132797"/>
              <a:gd name="connsiteY3" fmla="*/ 1844030 h 3960223"/>
              <a:gd name="connsiteX4" fmla="*/ 4425787 w 5132797"/>
              <a:gd name="connsiteY4" fmla="*/ 1137019 h 3960223"/>
              <a:gd name="connsiteX5" fmla="*/ 4576616 w 5132797"/>
              <a:gd name="connsiteY5" fmla="*/ 279180 h 3960223"/>
              <a:gd name="connsiteX6" fmla="*/ 4609037 w 5132797"/>
              <a:gd name="connsiteY6" fmla="*/ 116636 h 3960223"/>
              <a:gd name="connsiteX7" fmla="*/ 4670884 w 5132797"/>
              <a:gd name="connsiteY7" fmla="*/ 5803 h 3960223"/>
              <a:gd name="connsiteX8" fmla="*/ 4755725 w 5132797"/>
              <a:gd name="connsiteY8" fmla="*/ 298034 h 3960223"/>
              <a:gd name="connsiteX9" fmla="*/ 4821713 w 5132797"/>
              <a:gd name="connsiteY9" fmla="*/ 1287848 h 3960223"/>
              <a:gd name="connsiteX10" fmla="*/ 4897127 w 5132797"/>
              <a:gd name="connsiteY10" fmla="*/ 2221102 h 3960223"/>
              <a:gd name="connsiteX11" fmla="*/ 4963115 w 5132797"/>
              <a:gd name="connsiteY11" fmla="*/ 3182636 h 3960223"/>
              <a:gd name="connsiteX12" fmla="*/ 5029103 w 5132797"/>
              <a:gd name="connsiteY12" fmla="*/ 3710537 h 3960223"/>
              <a:gd name="connsiteX13" fmla="*/ 5113944 w 5132797"/>
              <a:gd name="connsiteY13" fmla="*/ 3927353 h 3960223"/>
              <a:gd name="connsiteX14" fmla="*/ 5132797 w 5132797"/>
              <a:gd name="connsiteY14" fmla="*/ 3955634 h 3960223"/>
              <a:gd name="connsiteX0" fmla="*/ 0 w 5132797"/>
              <a:gd name="connsiteY0" fmla="*/ 2856891 h 3960223"/>
              <a:gd name="connsiteX1" fmla="*/ 299923 w 5132797"/>
              <a:gd name="connsiteY1" fmla="*/ 2799133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5132797"/>
              <a:gd name="connsiteY0" fmla="*/ 2856891 h 3960223"/>
              <a:gd name="connsiteX1" fmla="*/ 277977 w 5132797"/>
              <a:gd name="connsiteY1" fmla="*/ 2831306 h 3960223"/>
              <a:gd name="connsiteX2" fmla="*/ 1182966 w 5132797"/>
              <a:gd name="connsiteY2" fmla="*/ 2777283 h 3960223"/>
              <a:gd name="connsiteX3" fmla="*/ 2974059 w 5132797"/>
              <a:gd name="connsiteY3" fmla="*/ 2513333 h 3960223"/>
              <a:gd name="connsiteX4" fmla="*/ 4142983 w 5132797"/>
              <a:gd name="connsiteY4" fmla="*/ 1844030 h 3960223"/>
              <a:gd name="connsiteX5" fmla="*/ 4425787 w 5132797"/>
              <a:gd name="connsiteY5" fmla="*/ 1137019 h 3960223"/>
              <a:gd name="connsiteX6" fmla="*/ 4576616 w 5132797"/>
              <a:gd name="connsiteY6" fmla="*/ 279180 h 3960223"/>
              <a:gd name="connsiteX7" fmla="*/ 4609037 w 5132797"/>
              <a:gd name="connsiteY7" fmla="*/ 116636 h 3960223"/>
              <a:gd name="connsiteX8" fmla="*/ 4670884 w 5132797"/>
              <a:gd name="connsiteY8" fmla="*/ 5803 h 3960223"/>
              <a:gd name="connsiteX9" fmla="*/ 4755725 w 5132797"/>
              <a:gd name="connsiteY9" fmla="*/ 298034 h 3960223"/>
              <a:gd name="connsiteX10" fmla="*/ 4821713 w 5132797"/>
              <a:gd name="connsiteY10" fmla="*/ 1287848 h 3960223"/>
              <a:gd name="connsiteX11" fmla="*/ 4897127 w 5132797"/>
              <a:gd name="connsiteY11" fmla="*/ 2221102 h 3960223"/>
              <a:gd name="connsiteX12" fmla="*/ 4963115 w 5132797"/>
              <a:gd name="connsiteY12" fmla="*/ 3182636 h 3960223"/>
              <a:gd name="connsiteX13" fmla="*/ 5029103 w 5132797"/>
              <a:gd name="connsiteY13" fmla="*/ 3710537 h 3960223"/>
              <a:gd name="connsiteX14" fmla="*/ 5113944 w 5132797"/>
              <a:gd name="connsiteY14" fmla="*/ 3927353 h 3960223"/>
              <a:gd name="connsiteX15" fmla="*/ 5132797 w 5132797"/>
              <a:gd name="connsiteY15" fmla="*/ 3955634 h 3960223"/>
              <a:gd name="connsiteX0" fmla="*/ 0 w 4854820"/>
              <a:gd name="connsiteY0" fmla="*/ 2831306 h 3960223"/>
              <a:gd name="connsiteX1" fmla="*/ 904989 w 4854820"/>
              <a:gd name="connsiteY1" fmla="*/ 2777283 h 3960223"/>
              <a:gd name="connsiteX2" fmla="*/ 2696082 w 4854820"/>
              <a:gd name="connsiteY2" fmla="*/ 2513333 h 3960223"/>
              <a:gd name="connsiteX3" fmla="*/ 3865006 w 4854820"/>
              <a:gd name="connsiteY3" fmla="*/ 1844030 h 3960223"/>
              <a:gd name="connsiteX4" fmla="*/ 4147810 w 4854820"/>
              <a:gd name="connsiteY4" fmla="*/ 1137019 h 3960223"/>
              <a:gd name="connsiteX5" fmla="*/ 4298639 w 4854820"/>
              <a:gd name="connsiteY5" fmla="*/ 279180 h 3960223"/>
              <a:gd name="connsiteX6" fmla="*/ 4331060 w 4854820"/>
              <a:gd name="connsiteY6" fmla="*/ 116636 h 3960223"/>
              <a:gd name="connsiteX7" fmla="*/ 4392907 w 4854820"/>
              <a:gd name="connsiteY7" fmla="*/ 5803 h 3960223"/>
              <a:gd name="connsiteX8" fmla="*/ 4477748 w 4854820"/>
              <a:gd name="connsiteY8" fmla="*/ 298034 h 3960223"/>
              <a:gd name="connsiteX9" fmla="*/ 4543736 w 4854820"/>
              <a:gd name="connsiteY9" fmla="*/ 1287848 h 3960223"/>
              <a:gd name="connsiteX10" fmla="*/ 4619150 w 4854820"/>
              <a:gd name="connsiteY10" fmla="*/ 2221102 h 3960223"/>
              <a:gd name="connsiteX11" fmla="*/ 4685138 w 4854820"/>
              <a:gd name="connsiteY11" fmla="*/ 3182636 h 3960223"/>
              <a:gd name="connsiteX12" fmla="*/ 4751126 w 4854820"/>
              <a:gd name="connsiteY12" fmla="*/ 3710537 h 3960223"/>
              <a:gd name="connsiteX13" fmla="*/ 4835967 w 4854820"/>
              <a:gd name="connsiteY13" fmla="*/ 3927353 h 3960223"/>
              <a:gd name="connsiteX14" fmla="*/ 4854820 w 4854820"/>
              <a:gd name="connsiteY14" fmla="*/ 3955634 h 3960223"/>
              <a:gd name="connsiteX0" fmla="*/ 0 w 4854820"/>
              <a:gd name="connsiteY0" fmla="*/ 2831306 h 3960223"/>
              <a:gd name="connsiteX1" fmla="*/ 256032 w 4854820"/>
              <a:gd name="connsiteY1" fmla="*/ 2815481 h 3960223"/>
              <a:gd name="connsiteX2" fmla="*/ 904989 w 4854820"/>
              <a:gd name="connsiteY2" fmla="*/ 2777283 h 3960223"/>
              <a:gd name="connsiteX3" fmla="*/ 2696082 w 4854820"/>
              <a:gd name="connsiteY3" fmla="*/ 2513333 h 3960223"/>
              <a:gd name="connsiteX4" fmla="*/ 3865006 w 4854820"/>
              <a:gd name="connsiteY4" fmla="*/ 1844030 h 3960223"/>
              <a:gd name="connsiteX5" fmla="*/ 4147810 w 4854820"/>
              <a:gd name="connsiteY5" fmla="*/ 1137019 h 3960223"/>
              <a:gd name="connsiteX6" fmla="*/ 4298639 w 4854820"/>
              <a:gd name="connsiteY6" fmla="*/ 279180 h 3960223"/>
              <a:gd name="connsiteX7" fmla="*/ 4331060 w 4854820"/>
              <a:gd name="connsiteY7" fmla="*/ 116636 h 3960223"/>
              <a:gd name="connsiteX8" fmla="*/ 4392907 w 4854820"/>
              <a:gd name="connsiteY8" fmla="*/ 5803 h 3960223"/>
              <a:gd name="connsiteX9" fmla="*/ 4477748 w 4854820"/>
              <a:gd name="connsiteY9" fmla="*/ 298034 h 3960223"/>
              <a:gd name="connsiteX10" fmla="*/ 4543736 w 4854820"/>
              <a:gd name="connsiteY10" fmla="*/ 1287848 h 3960223"/>
              <a:gd name="connsiteX11" fmla="*/ 4619150 w 4854820"/>
              <a:gd name="connsiteY11" fmla="*/ 2221102 h 3960223"/>
              <a:gd name="connsiteX12" fmla="*/ 4685138 w 4854820"/>
              <a:gd name="connsiteY12" fmla="*/ 3182636 h 3960223"/>
              <a:gd name="connsiteX13" fmla="*/ 4751126 w 4854820"/>
              <a:gd name="connsiteY13" fmla="*/ 3710537 h 3960223"/>
              <a:gd name="connsiteX14" fmla="*/ 4835967 w 4854820"/>
              <a:gd name="connsiteY14" fmla="*/ 3927353 h 3960223"/>
              <a:gd name="connsiteX15" fmla="*/ 4854820 w 4854820"/>
              <a:gd name="connsiteY15" fmla="*/ 3955634 h 3960223"/>
              <a:gd name="connsiteX0" fmla="*/ 0 w 4598788"/>
              <a:gd name="connsiteY0" fmla="*/ 2815481 h 3960223"/>
              <a:gd name="connsiteX1" fmla="*/ 648957 w 4598788"/>
              <a:gd name="connsiteY1" fmla="*/ 2777283 h 3960223"/>
              <a:gd name="connsiteX2" fmla="*/ 2440050 w 4598788"/>
              <a:gd name="connsiteY2" fmla="*/ 2513333 h 3960223"/>
              <a:gd name="connsiteX3" fmla="*/ 3608974 w 4598788"/>
              <a:gd name="connsiteY3" fmla="*/ 1844030 h 3960223"/>
              <a:gd name="connsiteX4" fmla="*/ 3891778 w 4598788"/>
              <a:gd name="connsiteY4" fmla="*/ 1137019 h 3960223"/>
              <a:gd name="connsiteX5" fmla="*/ 4042607 w 4598788"/>
              <a:gd name="connsiteY5" fmla="*/ 279180 h 3960223"/>
              <a:gd name="connsiteX6" fmla="*/ 4075028 w 4598788"/>
              <a:gd name="connsiteY6" fmla="*/ 116636 h 3960223"/>
              <a:gd name="connsiteX7" fmla="*/ 4136875 w 4598788"/>
              <a:gd name="connsiteY7" fmla="*/ 5803 h 3960223"/>
              <a:gd name="connsiteX8" fmla="*/ 4221716 w 4598788"/>
              <a:gd name="connsiteY8" fmla="*/ 298034 h 3960223"/>
              <a:gd name="connsiteX9" fmla="*/ 4287704 w 4598788"/>
              <a:gd name="connsiteY9" fmla="*/ 1287848 h 3960223"/>
              <a:gd name="connsiteX10" fmla="*/ 4363118 w 4598788"/>
              <a:gd name="connsiteY10" fmla="*/ 2221102 h 3960223"/>
              <a:gd name="connsiteX11" fmla="*/ 4429106 w 4598788"/>
              <a:gd name="connsiteY11" fmla="*/ 3182636 h 3960223"/>
              <a:gd name="connsiteX12" fmla="*/ 4495094 w 4598788"/>
              <a:gd name="connsiteY12" fmla="*/ 3710537 h 3960223"/>
              <a:gd name="connsiteX13" fmla="*/ 4579935 w 4598788"/>
              <a:gd name="connsiteY13" fmla="*/ 3927353 h 3960223"/>
              <a:gd name="connsiteX14" fmla="*/ 4598788 w 4598788"/>
              <a:gd name="connsiteY14" fmla="*/ 3955634 h 3960223"/>
              <a:gd name="connsiteX0" fmla="*/ 0 w 4598788"/>
              <a:gd name="connsiteY0" fmla="*/ 2815481 h 3960223"/>
              <a:gd name="connsiteX1" fmla="*/ 248832 w 4598788"/>
              <a:gd name="connsiteY1" fmla="*/ 2813410 h 3960223"/>
              <a:gd name="connsiteX2" fmla="*/ 648957 w 4598788"/>
              <a:gd name="connsiteY2" fmla="*/ 2777283 h 3960223"/>
              <a:gd name="connsiteX3" fmla="*/ 2440050 w 4598788"/>
              <a:gd name="connsiteY3" fmla="*/ 2513333 h 3960223"/>
              <a:gd name="connsiteX4" fmla="*/ 3608974 w 4598788"/>
              <a:gd name="connsiteY4" fmla="*/ 1844030 h 3960223"/>
              <a:gd name="connsiteX5" fmla="*/ 3891778 w 4598788"/>
              <a:gd name="connsiteY5" fmla="*/ 1137019 h 3960223"/>
              <a:gd name="connsiteX6" fmla="*/ 4042607 w 4598788"/>
              <a:gd name="connsiteY6" fmla="*/ 279180 h 3960223"/>
              <a:gd name="connsiteX7" fmla="*/ 4075028 w 4598788"/>
              <a:gd name="connsiteY7" fmla="*/ 116636 h 3960223"/>
              <a:gd name="connsiteX8" fmla="*/ 4136875 w 4598788"/>
              <a:gd name="connsiteY8" fmla="*/ 5803 h 3960223"/>
              <a:gd name="connsiteX9" fmla="*/ 4221716 w 4598788"/>
              <a:gd name="connsiteY9" fmla="*/ 298034 h 3960223"/>
              <a:gd name="connsiteX10" fmla="*/ 4287704 w 4598788"/>
              <a:gd name="connsiteY10" fmla="*/ 1287848 h 3960223"/>
              <a:gd name="connsiteX11" fmla="*/ 4363118 w 4598788"/>
              <a:gd name="connsiteY11" fmla="*/ 2221102 h 3960223"/>
              <a:gd name="connsiteX12" fmla="*/ 4429106 w 4598788"/>
              <a:gd name="connsiteY12" fmla="*/ 3182636 h 3960223"/>
              <a:gd name="connsiteX13" fmla="*/ 4495094 w 4598788"/>
              <a:gd name="connsiteY13" fmla="*/ 3710537 h 3960223"/>
              <a:gd name="connsiteX14" fmla="*/ 4579935 w 4598788"/>
              <a:gd name="connsiteY14" fmla="*/ 3927353 h 3960223"/>
              <a:gd name="connsiteX15" fmla="*/ 4598788 w 4598788"/>
              <a:gd name="connsiteY15" fmla="*/ 3955634 h 3960223"/>
              <a:gd name="connsiteX0" fmla="*/ 0 w 4349956"/>
              <a:gd name="connsiteY0" fmla="*/ 2813410 h 3960223"/>
              <a:gd name="connsiteX1" fmla="*/ 400125 w 4349956"/>
              <a:gd name="connsiteY1" fmla="*/ 2777283 h 3960223"/>
              <a:gd name="connsiteX2" fmla="*/ 2191218 w 4349956"/>
              <a:gd name="connsiteY2" fmla="*/ 2513333 h 3960223"/>
              <a:gd name="connsiteX3" fmla="*/ 3360142 w 4349956"/>
              <a:gd name="connsiteY3" fmla="*/ 1844030 h 3960223"/>
              <a:gd name="connsiteX4" fmla="*/ 3642946 w 4349956"/>
              <a:gd name="connsiteY4" fmla="*/ 1137019 h 3960223"/>
              <a:gd name="connsiteX5" fmla="*/ 3793775 w 4349956"/>
              <a:gd name="connsiteY5" fmla="*/ 279180 h 3960223"/>
              <a:gd name="connsiteX6" fmla="*/ 3826196 w 4349956"/>
              <a:gd name="connsiteY6" fmla="*/ 116636 h 3960223"/>
              <a:gd name="connsiteX7" fmla="*/ 3888043 w 4349956"/>
              <a:gd name="connsiteY7" fmla="*/ 5803 h 3960223"/>
              <a:gd name="connsiteX8" fmla="*/ 3972884 w 4349956"/>
              <a:gd name="connsiteY8" fmla="*/ 298034 h 3960223"/>
              <a:gd name="connsiteX9" fmla="*/ 4038872 w 4349956"/>
              <a:gd name="connsiteY9" fmla="*/ 1287848 h 3960223"/>
              <a:gd name="connsiteX10" fmla="*/ 4114286 w 4349956"/>
              <a:gd name="connsiteY10" fmla="*/ 2221102 h 3960223"/>
              <a:gd name="connsiteX11" fmla="*/ 4180274 w 4349956"/>
              <a:gd name="connsiteY11" fmla="*/ 3182636 h 3960223"/>
              <a:gd name="connsiteX12" fmla="*/ 4246262 w 4349956"/>
              <a:gd name="connsiteY12" fmla="*/ 3710537 h 3960223"/>
              <a:gd name="connsiteX13" fmla="*/ 4331103 w 4349956"/>
              <a:gd name="connsiteY13" fmla="*/ 3927353 h 3960223"/>
              <a:gd name="connsiteX14" fmla="*/ 4349956 w 4349956"/>
              <a:gd name="connsiteY14" fmla="*/ 3955634 h 3960223"/>
              <a:gd name="connsiteX0" fmla="*/ 0 w 4349956"/>
              <a:gd name="connsiteY0" fmla="*/ 2813410 h 3960223"/>
              <a:gd name="connsiteX1" fmla="*/ 248832 w 4349956"/>
              <a:gd name="connsiteY1" fmla="*/ 2769117 h 3960223"/>
              <a:gd name="connsiteX2" fmla="*/ 400125 w 4349956"/>
              <a:gd name="connsiteY2" fmla="*/ 2777283 h 3960223"/>
              <a:gd name="connsiteX3" fmla="*/ 2191218 w 4349956"/>
              <a:gd name="connsiteY3" fmla="*/ 2513333 h 3960223"/>
              <a:gd name="connsiteX4" fmla="*/ 3360142 w 4349956"/>
              <a:gd name="connsiteY4" fmla="*/ 1844030 h 3960223"/>
              <a:gd name="connsiteX5" fmla="*/ 3642946 w 4349956"/>
              <a:gd name="connsiteY5" fmla="*/ 1137019 h 3960223"/>
              <a:gd name="connsiteX6" fmla="*/ 3793775 w 4349956"/>
              <a:gd name="connsiteY6" fmla="*/ 279180 h 3960223"/>
              <a:gd name="connsiteX7" fmla="*/ 3826196 w 4349956"/>
              <a:gd name="connsiteY7" fmla="*/ 116636 h 3960223"/>
              <a:gd name="connsiteX8" fmla="*/ 3888043 w 4349956"/>
              <a:gd name="connsiteY8" fmla="*/ 5803 h 3960223"/>
              <a:gd name="connsiteX9" fmla="*/ 3972884 w 4349956"/>
              <a:gd name="connsiteY9" fmla="*/ 298034 h 3960223"/>
              <a:gd name="connsiteX10" fmla="*/ 4038872 w 4349956"/>
              <a:gd name="connsiteY10" fmla="*/ 1287848 h 3960223"/>
              <a:gd name="connsiteX11" fmla="*/ 4114286 w 4349956"/>
              <a:gd name="connsiteY11" fmla="*/ 2221102 h 3960223"/>
              <a:gd name="connsiteX12" fmla="*/ 4180274 w 4349956"/>
              <a:gd name="connsiteY12" fmla="*/ 3182636 h 3960223"/>
              <a:gd name="connsiteX13" fmla="*/ 4246262 w 4349956"/>
              <a:gd name="connsiteY13" fmla="*/ 3710537 h 3960223"/>
              <a:gd name="connsiteX14" fmla="*/ 4331103 w 4349956"/>
              <a:gd name="connsiteY14" fmla="*/ 3927353 h 3960223"/>
              <a:gd name="connsiteX15" fmla="*/ 4349956 w 4349956"/>
              <a:gd name="connsiteY15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1942386 w 4101124"/>
              <a:gd name="connsiteY2" fmla="*/ 2513333 h 3960223"/>
              <a:gd name="connsiteX3" fmla="*/ 3111310 w 4101124"/>
              <a:gd name="connsiteY3" fmla="*/ 1844030 h 3960223"/>
              <a:gd name="connsiteX4" fmla="*/ 3394114 w 4101124"/>
              <a:gd name="connsiteY4" fmla="*/ 1137019 h 3960223"/>
              <a:gd name="connsiteX5" fmla="*/ 3544943 w 4101124"/>
              <a:gd name="connsiteY5" fmla="*/ 279180 h 3960223"/>
              <a:gd name="connsiteX6" fmla="*/ 3577364 w 4101124"/>
              <a:gd name="connsiteY6" fmla="*/ 116636 h 3960223"/>
              <a:gd name="connsiteX7" fmla="*/ 3639211 w 4101124"/>
              <a:gd name="connsiteY7" fmla="*/ 5803 h 3960223"/>
              <a:gd name="connsiteX8" fmla="*/ 3724052 w 4101124"/>
              <a:gd name="connsiteY8" fmla="*/ 298034 h 3960223"/>
              <a:gd name="connsiteX9" fmla="*/ 3790040 w 4101124"/>
              <a:gd name="connsiteY9" fmla="*/ 1287848 h 3960223"/>
              <a:gd name="connsiteX10" fmla="*/ 3865454 w 4101124"/>
              <a:gd name="connsiteY10" fmla="*/ 2221102 h 3960223"/>
              <a:gd name="connsiteX11" fmla="*/ 3931442 w 4101124"/>
              <a:gd name="connsiteY11" fmla="*/ 3182636 h 3960223"/>
              <a:gd name="connsiteX12" fmla="*/ 3997430 w 4101124"/>
              <a:gd name="connsiteY12" fmla="*/ 3710537 h 3960223"/>
              <a:gd name="connsiteX13" fmla="*/ 4082271 w 4101124"/>
              <a:gd name="connsiteY13" fmla="*/ 3927353 h 3960223"/>
              <a:gd name="connsiteX14" fmla="*/ 4101124 w 4101124"/>
              <a:gd name="connsiteY14" fmla="*/ 3955634 h 3960223"/>
              <a:gd name="connsiteX0" fmla="*/ 0 w 4101124"/>
              <a:gd name="connsiteY0" fmla="*/ 2769117 h 3960223"/>
              <a:gd name="connsiteX1" fmla="*/ 151293 w 4101124"/>
              <a:gd name="connsiteY1" fmla="*/ 2777283 h 3960223"/>
              <a:gd name="connsiteX2" fmla="*/ 248832 w 4101124"/>
              <a:gd name="connsiteY2" fmla="*/ 2785455 h 3960223"/>
              <a:gd name="connsiteX3" fmla="*/ 1942386 w 4101124"/>
              <a:gd name="connsiteY3" fmla="*/ 2513333 h 3960223"/>
              <a:gd name="connsiteX4" fmla="*/ 3111310 w 4101124"/>
              <a:gd name="connsiteY4" fmla="*/ 1844030 h 3960223"/>
              <a:gd name="connsiteX5" fmla="*/ 3394114 w 4101124"/>
              <a:gd name="connsiteY5" fmla="*/ 1137019 h 3960223"/>
              <a:gd name="connsiteX6" fmla="*/ 3544943 w 4101124"/>
              <a:gd name="connsiteY6" fmla="*/ 279180 h 3960223"/>
              <a:gd name="connsiteX7" fmla="*/ 3577364 w 4101124"/>
              <a:gd name="connsiteY7" fmla="*/ 116636 h 3960223"/>
              <a:gd name="connsiteX8" fmla="*/ 3639211 w 4101124"/>
              <a:gd name="connsiteY8" fmla="*/ 5803 h 3960223"/>
              <a:gd name="connsiteX9" fmla="*/ 3724052 w 4101124"/>
              <a:gd name="connsiteY9" fmla="*/ 298034 h 3960223"/>
              <a:gd name="connsiteX10" fmla="*/ 3790040 w 4101124"/>
              <a:gd name="connsiteY10" fmla="*/ 1287848 h 3960223"/>
              <a:gd name="connsiteX11" fmla="*/ 3865454 w 4101124"/>
              <a:gd name="connsiteY11" fmla="*/ 2221102 h 3960223"/>
              <a:gd name="connsiteX12" fmla="*/ 3931442 w 4101124"/>
              <a:gd name="connsiteY12" fmla="*/ 3182636 h 3960223"/>
              <a:gd name="connsiteX13" fmla="*/ 3997430 w 4101124"/>
              <a:gd name="connsiteY13" fmla="*/ 3710537 h 3960223"/>
              <a:gd name="connsiteX14" fmla="*/ 4082271 w 4101124"/>
              <a:gd name="connsiteY14" fmla="*/ 3927353 h 3960223"/>
              <a:gd name="connsiteX15" fmla="*/ 4101124 w 4101124"/>
              <a:gd name="connsiteY15" fmla="*/ 3955634 h 3960223"/>
              <a:gd name="connsiteX0" fmla="*/ 53828 w 4003659"/>
              <a:gd name="connsiteY0" fmla="*/ 2777283 h 3960223"/>
              <a:gd name="connsiteX1" fmla="*/ 151367 w 4003659"/>
              <a:gd name="connsiteY1" fmla="*/ 2785455 h 3960223"/>
              <a:gd name="connsiteX2" fmla="*/ 1844921 w 4003659"/>
              <a:gd name="connsiteY2" fmla="*/ 2513333 h 3960223"/>
              <a:gd name="connsiteX3" fmla="*/ 3013845 w 4003659"/>
              <a:gd name="connsiteY3" fmla="*/ 1844030 h 3960223"/>
              <a:gd name="connsiteX4" fmla="*/ 3296649 w 4003659"/>
              <a:gd name="connsiteY4" fmla="*/ 1137019 h 3960223"/>
              <a:gd name="connsiteX5" fmla="*/ 3447478 w 4003659"/>
              <a:gd name="connsiteY5" fmla="*/ 279180 h 3960223"/>
              <a:gd name="connsiteX6" fmla="*/ 3479899 w 4003659"/>
              <a:gd name="connsiteY6" fmla="*/ 116636 h 3960223"/>
              <a:gd name="connsiteX7" fmla="*/ 3541746 w 4003659"/>
              <a:gd name="connsiteY7" fmla="*/ 5803 h 3960223"/>
              <a:gd name="connsiteX8" fmla="*/ 3626587 w 4003659"/>
              <a:gd name="connsiteY8" fmla="*/ 298034 h 3960223"/>
              <a:gd name="connsiteX9" fmla="*/ 3692575 w 4003659"/>
              <a:gd name="connsiteY9" fmla="*/ 1287848 h 3960223"/>
              <a:gd name="connsiteX10" fmla="*/ 3767989 w 4003659"/>
              <a:gd name="connsiteY10" fmla="*/ 2221102 h 3960223"/>
              <a:gd name="connsiteX11" fmla="*/ 3833977 w 4003659"/>
              <a:gd name="connsiteY11" fmla="*/ 3182636 h 3960223"/>
              <a:gd name="connsiteX12" fmla="*/ 3899965 w 4003659"/>
              <a:gd name="connsiteY12" fmla="*/ 3710537 h 3960223"/>
              <a:gd name="connsiteX13" fmla="*/ 3984806 w 4003659"/>
              <a:gd name="connsiteY13" fmla="*/ 3927353 h 3960223"/>
              <a:gd name="connsiteX14" fmla="*/ 4003659 w 4003659"/>
              <a:gd name="connsiteY14" fmla="*/ 3955634 h 3960223"/>
              <a:gd name="connsiteX0" fmla="*/ 0 w 3852292"/>
              <a:gd name="connsiteY0" fmla="*/ 2785455 h 3960223"/>
              <a:gd name="connsiteX1" fmla="*/ 1693554 w 3852292"/>
              <a:gd name="connsiteY1" fmla="*/ 2513333 h 3960223"/>
              <a:gd name="connsiteX2" fmla="*/ 2862478 w 3852292"/>
              <a:gd name="connsiteY2" fmla="*/ 1844030 h 3960223"/>
              <a:gd name="connsiteX3" fmla="*/ 3145282 w 3852292"/>
              <a:gd name="connsiteY3" fmla="*/ 1137019 h 3960223"/>
              <a:gd name="connsiteX4" fmla="*/ 3296111 w 3852292"/>
              <a:gd name="connsiteY4" fmla="*/ 279180 h 3960223"/>
              <a:gd name="connsiteX5" fmla="*/ 3328532 w 3852292"/>
              <a:gd name="connsiteY5" fmla="*/ 116636 h 3960223"/>
              <a:gd name="connsiteX6" fmla="*/ 3390379 w 3852292"/>
              <a:gd name="connsiteY6" fmla="*/ 5803 h 3960223"/>
              <a:gd name="connsiteX7" fmla="*/ 3475220 w 3852292"/>
              <a:gd name="connsiteY7" fmla="*/ 298034 h 3960223"/>
              <a:gd name="connsiteX8" fmla="*/ 3541208 w 3852292"/>
              <a:gd name="connsiteY8" fmla="*/ 1287848 h 3960223"/>
              <a:gd name="connsiteX9" fmla="*/ 3616622 w 3852292"/>
              <a:gd name="connsiteY9" fmla="*/ 2221102 h 3960223"/>
              <a:gd name="connsiteX10" fmla="*/ 3682610 w 3852292"/>
              <a:gd name="connsiteY10" fmla="*/ 3182636 h 3960223"/>
              <a:gd name="connsiteX11" fmla="*/ 3748598 w 3852292"/>
              <a:gd name="connsiteY11" fmla="*/ 3710537 h 3960223"/>
              <a:gd name="connsiteX12" fmla="*/ 3833439 w 3852292"/>
              <a:gd name="connsiteY12" fmla="*/ 3927353 h 3960223"/>
              <a:gd name="connsiteX13" fmla="*/ 3852292 w 3852292"/>
              <a:gd name="connsiteY13" fmla="*/ 3955634 h 3960223"/>
              <a:gd name="connsiteX0" fmla="*/ 0 w 3852292"/>
              <a:gd name="connsiteY0" fmla="*/ 2785455 h 3960223"/>
              <a:gd name="connsiteX1" fmla="*/ 241517 w 3852292"/>
              <a:gd name="connsiteY1" fmla="*/ 2780735 h 3960223"/>
              <a:gd name="connsiteX2" fmla="*/ 1693554 w 3852292"/>
              <a:gd name="connsiteY2" fmla="*/ 2513333 h 3960223"/>
              <a:gd name="connsiteX3" fmla="*/ 2862478 w 3852292"/>
              <a:gd name="connsiteY3" fmla="*/ 1844030 h 3960223"/>
              <a:gd name="connsiteX4" fmla="*/ 3145282 w 3852292"/>
              <a:gd name="connsiteY4" fmla="*/ 1137019 h 3960223"/>
              <a:gd name="connsiteX5" fmla="*/ 3296111 w 3852292"/>
              <a:gd name="connsiteY5" fmla="*/ 279180 h 3960223"/>
              <a:gd name="connsiteX6" fmla="*/ 3328532 w 3852292"/>
              <a:gd name="connsiteY6" fmla="*/ 116636 h 3960223"/>
              <a:gd name="connsiteX7" fmla="*/ 3390379 w 3852292"/>
              <a:gd name="connsiteY7" fmla="*/ 5803 h 3960223"/>
              <a:gd name="connsiteX8" fmla="*/ 3475220 w 3852292"/>
              <a:gd name="connsiteY8" fmla="*/ 298034 h 3960223"/>
              <a:gd name="connsiteX9" fmla="*/ 3541208 w 3852292"/>
              <a:gd name="connsiteY9" fmla="*/ 1287848 h 3960223"/>
              <a:gd name="connsiteX10" fmla="*/ 3616622 w 3852292"/>
              <a:gd name="connsiteY10" fmla="*/ 2221102 h 3960223"/>
              <a:gd name="connsiteX11" fmla="*/ 3682610 w 3852292"/>
              <a:gd name="connsiteY11" fmla="*/ 3182636 h 3960223"/>
              <a:gd name="connsiteX12" fmla="*/ 3748598 w 3852292"/>
              <a:gd name="connsiteY12" fmla="*/ 3710537 h 3960223"/>
              <a:gd name="connsiteX13" fmla="*/ 3833439 w 3852292"/>
              <a:gd name="connsiteY13" fmla="*/ 3927353 h 3960223"/>
              <a:gd name="connsiteX14" fmla="*/ 3852292 w 3852292"/>
              <a:gd name="connsiteY14" fmla="*/ 3955634 h 3960223"/>
              <a:gd name="connsiteX0" fmla="*/ 0 w 3610775"/>
              <a:gd name="connsiteY0" fmla="*/ 2780735 h 3960223"/>
              <a:gd name="connsiteX1" fmla="*/ 1452037 w 3610775"/>
              <a:gd name="connsiteY1" fmla="*/ 2513333 h 3960223"/>
              <a:gd name="connsiteX2" fmla="*/ 2620961 w 3610775"/>
              <a:gd name="connsiteY2" fmla="*/ 1844030 h 3960223"/>
              <a:gd name="connsiteX3" fmla="*/ 2903765 w 3610775"/>
              <a:gd name="connsiteY3" fmla="*/ 1137019 h 3960223"/>
              <a:gd name="connsiteX4" fmla="*/ 3054594 w 3610775"/>
              <a:gd name="connsiteY4" fmla="*/ 279180 h 3960223"/>
              <a:gd name="connsiteX5" fmla="*/ 3087015 w 3610775"/>
              <a:gd name="connsiteY5" fmla="*/ 116636 h 3960223"/>
              <a:gd name="connsiteX6" fmla="*/ 3148862 w 3610775"/>
              <a:gd name="connsiteY6" fmla="*/ 5803 h 3960223"/>
              <a:gd name="connsiteX7" fmla="*/ 3233703 w 3610775"/>
              <a:gd name="connsiteY7" fmla="*/ 298034 h 3960223"/>
              <a:gd name="connsiteX8" fmla="*/ 3299691 w 3610775"/>
              <a:gd name="connsiteY8" fmla="*/ 1287848 h 3960223"/>
              <a:gd name="connsiteX9" fmla="*/ 3375105 w 3610775"/>
              <a:gd name="connsiteY9" fmla="*/ 2221102 h 3960223"/>
              <a:gd name="connsiteX10" fmla="*/ 3441093 w 3610775"/>
              <a:gd name="connsiteY10" fmla="*/ 3182636 h 3960223"/>
              <a:gd name="connsiteX11" fmla="*/ 3507081 w 3610775"/>
              <a:gd name="connsiteY11" fmla="*/ 3710537 h 3960223"/>
              <a:gd name="connsiteX12" fmla="*/ 3591922 w 3610775"/>
              <a:gd name="connsiteY12" fmla="*/ 3927353 h 3960223"/>
              <a:gd name="connsiteX13" fmla="*/ 3610775 w 3610775"/>
              <a:gd name="connsiteY13" fmla="*/ 3955634 h 3960223"/>
              <a:gd name="connsiteX0" fmla="*/ 0 w 3610775"/>
              <a:gd name="connsiteY0" fmla="*/ 2780735 h 3960223"/>
              <a:gd name="connsiteX1" fmla="*/ 278092 w 3610775"/>
              <a:gd name="connsiteY1" fmla="*/ 2732873 h 3960223"/>
              <a:gd name="connsiteX2" fmla="*/ 1452037 w 3610775"/>
              <a:gd name="connsiteY2" fmla="*/ 2513333 h 3960223"/>
              <a:gd name="connsiteX3" fmla="*/ 2620961 w 3610775"/>
              <a:gd name="connsiteY3" fmla="*/ 1844030 h 3960223"/>
              <a:gd name="connsiteX4" fmla="*/ 2903765 w 3610775"/>
              <a:gd name="connsiteY4" fmla="*/ 1137019 h 3960223"/>
              <a:gd name="connsiteX5" fmla="*/ 3054594 w 3610775"/>
              <a:gd name="connsiteY5" fmla="*/ 279180 h 3960223"/>
              <a:gd name="connsiteX6" fmla="*/ 3087015 w 3610775"/>
              <a:gd name="connsiteY6" fmla="*/ 116636 h 3960223"/>
              <a:gd name="connsiteX7" fmla="*/ 3148862 w 3610775"/>
              <a:gd name="connsiteY7" fmla="*/ 5803 h 3960223"/>
              <a:gd name="connsiteX8" fmla="*/ 3233703 w 3610775"/>
              <a:gd name="connsiteY8" fmla="*/ 298034 h 3960223"/>
              <a:gd name="connsiteX9" fmla="*/ 3299691 w 3610775"/>
              <a:gd name="connsiteY9" fmla="*/ 1287848 h 3960223"/>
              <a:gd name="connsiteX10" fmla="*/ 3375105 w 3610775"/>
              <a:gd name="connsiteY10" fmla="*/ 2221102 h 3960223"/>
              <a:gd name="connsiteX11" fmla="*/ 3441093 w 3610775"/>
              <a:gd name="connsiteY11" fmla="*/ 3182636 h 3960223"/>
              <a:gd name="connsiteX12" fmla="*/ 3507081 w 3610775"/>
              <a:gd name="connsiteY12" fmla="*/ 3710537 h 3960223"/>
              <a:gd name="connsiteX13" fmla="*/ 3591922 w 3610775"/>
              <a:gd name="connsiteY13" fmla="*/ 3927353 h 3960223"/>
              <a:gd name="connsiteX14" fmla="*/ 3610775 w 3610775"/>
              <a:gd name="connsiteY14" fmla="*/ 3955634 h 3960223"/>
              <a:gd name="connsiteX0" fmla="*/ 0 w 3332683"/>
              <a:gd name="connsiteY0" fmla="*/ 2732873 h 3960223"/>
              <a:gd name="connsiteX1" fmla="*/ 1173945 w 3332683"/>
              <a:gd name="connsiteY1" fmla="*/ 2513333 h 3960223"/>
              <a:gd name="connsiteX2" fmla="*/ 2342869 w 3332683"/>
              <a:gd name="connsiteY2" fmla="*/ 1844030 h 3960223"/>
              <a:gd name="connsiteX3" fmla="*/ 2625673 w 3332683"/>
              <a:gd name="connsiteY3" fmla="*/ 1137019 h 3960223"/>
              <a:gd name="connsiteX4" fmla="*/ 2776502 w 3332683"/>
              <a:gd name="connsiteY4" fmla="*/ 279180 h 3960223"/>
              <a:gd name="connsiteX5" fmla="*/ 2808923 w 3332683"/>
              <a:gd name="connsiteY5" fmla="*/ 116636 h 3960223"/>
              <a:gd name="connsiteX6" fmla="*/ 2870770 w 3332683"/>
              <a:gd name="connsiteY6" fmla="*/ 5803 h 3960223"/>
              <a:gd name="connsiteX7" fmla="*/ 2955611 w 3332683"/>
              <a:gd name="connsiteY7" fmla="*/ 298034 h 3960223"/>
              <a:gd name="connsiteX8" fmla="*/ 3021599 w 3332683"/>
              <a:gd name="connsiteY8" fmla="*/ 1287848 h 3960223"/>
              <a:gd name="connsiteX9" fmla="*/ 3097013 w 3332683"/>
              <a:gd name="connsiteY9" fmla="*/ 2221102 h 3960223"/>
              <a:gd name="connsiteX10" fmla="*/ 3163001 w 3332683"/>
              <a:gd name="connsiteY10" fmla="*/ 3182636 h 3960223"/>
              <a:gd name="connsiteX11" fmla="*/ 3228989 w 3332683"/>
              <a:gd name="connsiteY11" fmla="*/ 3710537 h 3960223"/>
              <a:gd name="connsiteX12" fmla="*/ 3313830 w 3332683"/>
              <a:gd name="connsiteY12" fmla="*/ 3927353 h 3960223"/>
              <a:gd name="connsiteX13" fmla="*/ 3332683 w 3332683"/>
              <a:gd name="connsiteY13" fmla="*/ 3955634 h 3960223"/>
              <a:gd name="connsiteX0" fmla="*/ 0 w 3332683"/>
              <a:gd name="connsiteY0" fmla="*/ 2732873 h 3960223"/>
              <a:gd name="connsiteX1" fmla="*/ 248717 w 3332683"/>
              <a:gd name="connsiteY1" fmla="*/ 2665895 h 3960223"/>
              <a:gd name="connsiteX2" fmla="*/ 1173945 w 3332683"/>
              <a:gd name="connsiteY2" fmla="*/ 2513333 h 3960223"/>
              <a:gd name="connsiteX3" fmla="*/ 2342869 w 3332683"/>
              <a:gd name="connsiteY3" fmla="*/ 1844030 h 3960223"/>
              <a:gd name="connsiteX4" fmla="*/ 2625673 w 3332683"/>
              <a:gd name="connsiteY4" fmla="*/ 1137019 h 3960223"/>
              <a:gd name="connsiteX5" fmla="*/ 2776502 w 3332683"/>
              <a:gd name="connsiteY5" fmla="*/ 279180 h 3960223"/>
              <a:gd name="connsiteX6" fmla="*/ 2808923 w 3332683"/>
              <a:gd name="connsiteY6" fmla="*/ 116636 h 3960223"/>
              <a:gd name="connsiteX7" fmla="*/ 2870770 w 3332683"/>
              <a:gd name="connsiteY7" fmla="*/ 5803 h 3960223"/>
              <a:gd name="connsiteX8" fmla="*/ 2955611 w 3332683"/>
              <a:gd name="connsiteY8" fmla="*/ 298034 h 3960223"/>
              <a:gd name="connsiteX9" fmla="*/ 3021599 w 3332683"/>
              <a:gd name="connsiteY9" fmla="*/ 1287848 h 3960223"/>
              <a:gd name="connsiteX10" fmla="*/ 3097013 w 3332683"/>
              <a:gd name="connsiteY10" fmla="*/ 2221102 h 3960223"/>
              <a:gd name="connsiteX11" fmla="*/ 3163001 w 3332683"/>
              <a:gd name="connsiteY11" fmla="*/ 3182636 h 3960223"/>
              <a:gd name="connsiteX12" fmla="*/ 3228989 w 3332683"/>
              <a:gd name="connsiteY12" fmla="*/ 3710537 h 3960223"/>
              <a:gd name="connsiteX13" fmla="*/ 3313830 w 3332683"/>
              <a:gd name="connsiteY13" fmla="*/ 3927353 h 3960223"/>
              <a:gd name="connsiteX14" fmla="*/ 3332683 w 3332683"/>
              <a:gd name="connsiteY14" fmla="*/ 3955634 h 3960223"/>
              <a:gd name="connsiteX0" fmla="*/ 0 w 3083966"/>
              <a:gd name="connsiteY0" fmla="*/ 2665895 h 3960223"/>
              <a:gd name="connsiteX1" fmla="*/ 925228 w 3083966"/>
              <a:gd name="connsiteY1" fmla="*/ 2513333 h 3960223"/>
              <a:gd name="connsiteX2" fmla="*/ 2094152 w 3083966"/>
              <a:gd name="connsiteY2" fmla="*/ 1844030 h 3960223"/>
              <a:gd name="connsiteX3" fmla="*/ 2376956 w 3083966"/>
              <a:gd name="connsiteY3" fmla="*/ 1137019 h 3960223"/>
              <a:gd name="connsiteX4" fmla="*/ 2527785 w 3083966"/>
              <a:gd name="connsiteY4" fmla="*/ 279180 h 3960223"/>
              <a:gd name="connsiteX5" fmla="*/ 2560206 w 3083966"/>
              <a:gd name="connsiteY5" fmla="*/ 116636 h 3960223"/>
              <a:gd name="connsiteX6" fmla="*/ 2622053 w 3083966"/>
              <a:gd name="connsiteY6" fmla="*/ 5803 h 3960223"/>
              <a:gd name="connsiteX7" fmla="*/ 2706894 w 3083966"/>
              <a:gd name="connsiteY7" fmla="*/ 298034 h 3960223"/>
              <a:gd name="connsiteX8" fmla="*/ 2772882 w 3083966"/>
              <a:gd name="connsiteY8" fmla="*/ 1287848 h 3960223"/>
              <a:gd name="connsiteX9" fmla="*/ 2848296 w 3083966"/>
              <a:gd name="connsiteY9" fmla="*/ 2221102 h 3960223"/>
              <a:gd name="connsiteX10" fmla="*/ 2914284 w 3083966"/>
              <a:gd name="connsiteY10" fmla="*/ 3182636 h 3960223"/>
              <a:gd name="connsiteX11" fmla="*/ 2980272 w 3083966"/>
              <a:gd name="connsiteY11" fmla="*/ 3710537 h 3960223"/>
              <a:gd name="connsiteX12" fmla="*/ 3065113 w 3083966"/>
              <a:gd name="connsiteY12" fmla="*/ 3927353 h 3960223"/>
              <a:gd name="connsiteX13" fmla="*/ 3083966 w 3083966"/>
              <a:gd name="connsiteY13" fmla="*/ 3955634 h 3960223"/>
              <a:gd name="connsiteX0" fmla="*/ 0 w 3083966"/>
              <a:gd name="connsiteY0" fmla="*/ 2665895 h 3960223"/>
              <a:gd name="connsiteX1" fmla="*/ 248717 w 3083966"/>
              <a:gd name="connsiteY1" fmla="*/ 2645032 h 3960223"/>
              <a:gd name="connsiteX2" fmla="*/ 925228 w 3083966"/>
              <a:gd name="connsiteY2" fmla="*/ 2513333 h 3960223"/>
              <a:gd name="connsiteX3" fmla="*/ 2094152 w 3083966"/>
              <a:gd name="connsiteY3" fmla="*/ 1844030 h 3960223"/>
              <a:gd name="connsiteX4" fmla="*/ 2376956 w 3083966"/>
              <a:gd name="connsiteY4" fmla="*/ 1137019 h 3960223"/>
              <a:gd name="connsiteX5" fmla="*/ 2527785 w 3083966"/>
              <a:gd name="connsiteY5" fmla="*/ 279180 h 3960223"/>
              <a:gd name="connsiteX6" fmla="*/ 2560206 w 3083966"/>
              <a:gd name="connsiteY6" fmla="*/ 116636 h 3960223"/>
              <a:gd name="connsiteX7" fmla="*/ 2622053 w 3083966"/>
              <a:gd name="connsiteY7" fmla="*/ 5803 h 3960223"/>
              <a:gd name="connsiteX8" fmla="*/ 2706894 w 3083966"/>
              <a:gd name="connsiteY8" fmla="*/ 298034 h 3960223"/>
              <a:gd name="connsiteX9" fmla="*/ 2772882 w 3083966"/>
              <a:gd name="connsiteY9" fmla="*/ 1287848 h 3960223"/>
              <a:gd name="connsiteX10" fmla="*/ 2848296 w 3083966"/>
              <a:gd name="connsiteY10" fmla="*/ 2221102 h 3960223"/>
              <a:gd name="connsiteX11" fmla="*/ 2914284 w 3083966"/>
              <a:gd name="connsiteY11" fmla="*/ 3182636 h 3960223"/>
              <a:gd name="connsiteX12" fmla="*/ 2980272 w 3083966"/>
              <a:gd name="connsiteY12" fmla="*/ 3710537 h 3960223"/>
              <a:gd name="connsiteX13" fmla="*/ 3065113 w 3083966"/>
              <a:gd name="connsiteY13" fmla="*/ 3927353 h 3960223"/>
              <a:gd name="connsiteX14" fmla="*/ 3083966 w 3083966"/>
              <a:gd name="connsiteY14" fmla="*/ 3955634 h 3960223"/>
              <a:gd name="connsiteX0" fmla="*/ 0 w 2835249"/>
              <a:gd name="connsiteY0" fmla="*/ 2645032 h 3960223"/>
              <a:gd name="connsiteX1" fmla="*/ 676511 w 2835249"/>
              <a:gd name="connsiteY1" fmla="*/ 2513333 h 3960223"/>
              <a:gd name="connsiteX2" fmla="*/ 1845435 w 2835249"/>
              <a:gd name="connsiteY2" fmla="*/ 1844030 h 3960223"/>
              <a:gd name="connsiteX3" fmla="*/ 2128239 w 2835249"/>
              <a:gd name="connsiteY3" fmla="*/ 1137019 h 3960223"/>
              <a:gd name="connsiteX4" fmla="*/ 2279068 w 2835249"/>
              <a:gd name="connsiteY4" fmla="*/ 279180 h 3960223"/>
              <a:gd name="connsiteX5" fmla="*/ 2311489 w 2835249"/>
              <a:gd name="connsiteY5" fmla="*/ 116636 h 3960223"/>
              <a:gd name="connsiteX6" fmla="*/ 2373336 w 2835249"/>
              <a:gd name="connsiteY6" fmla="*/ 5803 h 3960223"/>
              <a:gd name="connsiteX7" fmla="*/ 2458177 w 2835249"/>
              <a:gd name="connsiteY7" fmla="*/ 298034 h 3960223"/>
              <a:gd name="connsiteX8" fmla="*/ 2524165 w 2835249"/>
              <a:gd name="connsiteY8" fmla="*/ 1287848 h 3960223"/>
              <a:gd name="connsiteX9" fmla="*/ 2599579 w 2835249"/>
              <a:gd name="connsiteY9" fmla="*/ 2221102 h 3960223"/>
              <a:gd name="connsiteX10" fmla="*/ 2665567 w 2835249"/>
              <a:gd name="connsiteY10" fmla="*/ 3182636 h 3960223"/>
              <a:gd name="connsiteX11" fmla="*/ 2731555 w 2835249"/>
              <a:gd name="connsiteY11" fmla="*/ 3710537 h 3960223"/>
              <a:gd name="connsiteX12" fmla="*/ 2816396 w 2835249"/>
              <a:gd name="connsiteY12" fmla="*/ 3927353 h 3960223"/>
              <a:gd name="connsiteX13" fmla="*/ 2835249 w 2835249"/>
              <a:gd name="connsiteY13" fmla="*/ 3955634 h 3960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35249" h="3960223">
                <a:moveTo>
                  <a:pt x="0" y="2645032"/>
                </a:moveTo>
                <a:cubicBezTo>
                  <a:pt x="154205" y="2619605"/>
                  <a:pt x="368939" y="2646833"/>
                  <a:pt x="676511" y="2513333"/>
                </a:cubicBezTo>
                <a:cubicBezTo>
                  <a:pt x="984084" y="2379833"/>
                  <a:pt x="1678895" y="2120550"/>
                  <a:pt x="1845435" y="1844030"/>
                </a:cubicBezTo>
                <a:cubicBezTo>
                  <a:pt x="2011975" y="1567510"/>
                  <a:pt x="2055967" y="1397827"/>
                  <a:pt x="2128239" y="1137019"/>
                </a:cubicBezTo>
                <a:cubicBezTo>
                  <a:pt x="2200511" y="876211"/>
                  <a:pt x="2248526" y="449244"/>
                  <a:pt x="2279068" y="279180"/>
                </a:cubicBezTo>
                <a:cubicBezTo>
                  <a:pt x="2309610" y="109116"/>
                  <a:pt x="2295778" y="162199"/>
                  <a:pt x="2311489" y="116636"/>
                </a:cubicBezTo>
                <a:cubicBezTo>
                  <a:pt x="2327200" y="71073"/>
                  <a:pt x="2348888" y="-24430"/>
                  <a:pt x="2373336" y="5803"/>
                </a:cubicBezTo>
                <a:cubicBezTo>
                  <a:pt x="2397784" y="36036"/>
                  <a:pt x="2433039" y="84360"/>
                  <a:pt x="2458177" y="298034"/>
                </a:cubicBezTo>
                <a:cubicBezTo>
                  <a:pt x="2483315" y="511708"/>
                  <a:pt x="2500598" y="967337"/>
                  <a:pt x="2524165" y="1287848"/>
                </a:cubicBezTo>
                <a:cubicBezTo>
                  <a:pt x="2547732" y="1608359"/>
                  <a:pt x="2576012" y="1905304"/>
                  <a:pt x="2599579" y="2221102"/>
                </a:cubicBezTo>
                <a:cubicBezTo>
                  <a:pt x="2623146" y="2536900"/>
                  <a:pt x="2643571" y="2934397"/>
                  <a:pt x="2665567" y="3182636"/>
                </a:cubicBezTo>
                <a:cubicBezTo>
                  <a:pt x="2687563" y="3430875"/>
                  <a:pt x="2706417" y="3586418"/>
                  <a:pt x="2731555" y="3710537"/>
                </a:cubicBezTo>
                <a:cubicBezTo>
                  <a:pt x="2756693" y="3834657"/>
                  <a:pt x="2799114" y="3886504"/>
                  <a:pt x="2816396" y="3927353"/>
                </a:cubicBezTo>
                <a:cubicBezTo>
                  <a:pt x="2833678" y="3968202"/>
                  <a:pt x="2834463" y="3961918"/>
                  <a:pt x="2835249" y="3955634"/>
                </a:cubicBez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5" name="Freihandform 114"/>
          <p:cNvSpPr/>
          <p:nvPr/>
        </p:nvSpPr>
        <p:spPr>
          <a:xfrm>
            <a:off x="466266" y="1361658"/>
            <a:ext cx="3091826" cy="1869810"/>
          </a:xfrm>
          <a:custGeom>
            <a:avLst/>
            <a:gdLst>
              <a:gd name="connsiteX0" fmla="*/ 0 w 5638800"/>
              <a:gd name="connsiteY0" fmla="*/ 1233328 h 4548028"/>
              <a:gd name="connsiteX1" fmla="*/ 355600 w 5638800"/>
              <a:gd name="connsiteY1" fmla="*/ 1182528 h 4548028"/>
              <a:gd name="connsiteX2" fmla="*/ 781050 w 5638800"/>
              <a:gd name="connsiteY2" fmla="*/ 1087278 h 4548028"/>
              <a:gd name="connsiteX3" fmla="*/ 1308100 w 5638800"/>
              <a:gd name="connsiteY3" fmla="*/ 915828 h 4548028"/>
              <a:gd name="connsiteX4" fmla="*/ 1631950 w 5638800"/>
              <a:gd name="connsiteY4" fmla="*/ 782478 h 4548028"/>
              <a:gd name="connsiteX5" fmla="*/ 2000250 w 5638800"/>
              <a:gd name="connsiteY5" fmla="*/ 553878 h 4548028"/>
              <a:gd name="connsiteX6" fmla="*/ 2235200 w 5638800"/>
              <a:gd name="connsiteY6" fmla="*/ 306228 h 4548028"/>
              <a:gd name="connsiteX7" fmla="*/ 2368550 w 5638800"/>
              <a:gd name="connsiteY7" fmla="*/ 128428 h 4548028"/>
              <a:gd name="connsiteX8" fmla="*/ 2432050 w 5638800"/>
              <a:gd name="connsiteY8" fmla="*/ 33178 h 4548028"/>
              <a:gd name="connsiteX9" fmla="*/ 2578100 w 5638800"/>
              <a:gd name="connsiteY9" fmla="*/ 26828 h 4548028"/>
              <a:gd name="connsiteX10" fmla="*/ 3060700 w 5638800"/>
              <a:gd name="connsiteY10" fmla="*/ 26828 h 4548028"/>
              <a:gd name="connsiteX11" fmla="*/ 3733800 w 5638800"/>
              <a:gd name="connsiteY11" fmla="*/ 20478 h 4548028"/>
              <a:gd name="connsiteX12" fmla="*/ 4152900 w 5638800"/>
              <a:gd name="connsiteY12" fmla="*/ 20478 h 4548028"/>
              <a:gd name="connsiteX13" fmla="*/ 4279900 w 5638800"/>
              <a:gd name="connsiteY13" fmla="*/ 14128 h 4548028"/>
              <a:gd name="connsiteX14" fmla="*/ 4330700 w 5638800"/>
              <a:gd name="connsiteY14" fmla="*/ 45878 h 4548028"/>
              <a:gd name="connsiteX15" fmla="*/ 4368800 w 5638800"/>
              <a:gd name="connsiteY15" fmla="*/ 26828 h 4548028"/>
              <a:gd name="connsiteX16" fmla="*/ 4438650 w 5638800"/>
              <a:gd name="connsiteY16" fmla="*/ 26828 h 4548028"/>
              <a:gd name="connsiteX17" fmla="*/ 4610100 w 5638800"/>
              <a:gd name="connsiteY17" fmla="*/ 26828 h 4548028"/>
              <a:gd name="connsiteX18" fmla="*/ 4673600 w 5638800"/>
              <a:gd name="connsiteY18" fmla="*/ 20478 h 4548028"/>
              <a:gd name="connsiteX19" fmla="*/ 4718050 w 5638800"/>
              <a:gd name="connsiteY19" fmla="*/ 1428 h 4548028"/>
              <a:gd name="connsiteX20" fmla="*/ 4756150 w 5638800"/>
              <a:gd name="connsiteY20" fmla="*/ 26828 h 4548028"/>
              <a:gd name="connsiteX21" fmla="*/ 4826000 w 5638800"/>
              <a:gd name="connsiteY21" fmla="*/ 45878 h 4548028"/>
              <a:gd name="connsiteX22" fmla="*/ 4889500 w 5638800"/>
              <a:gd name="connsiteY22" fmla="*/ 45878 h 4548028"/>
              <a:gd name="connsiteX23" fmla="*/ 4978400 w 5638800"/>
              <a:gd name="connsiteY23" fmla="*/ 7778 h 4548028"/>
              <a:gd name="connsiteX24" fmla="*/ 5041900 w 5638800"/>
              <a:gd name="connsiteY24" fmla="*/ 1428 h 4548028"/>
              <a:gd name="connsiteX25" fmla="*/ 5118100 w 5638800"/>
              <a:gd name="connsiteY25" fmla="*/ 26828 h 4548028"/>
              <a:gd name="connsiteX26" fmla="*/ 5156200 w 5638800"/>
              <a:gd name="connsiteY26" fmla="*/ 96678 h 4548028"/>
              <a:gd name="connsiteX27" fmla="*/ 5207000 w 5638800"/>
              <a:gd name="connsiteY27" fmla="*/ 414178 h 4548028"/>
              <a:gd name="connsiteX28" fmla="*/ 5295900 w 5638800"/>
              <a:gd name="connsiteY28" fmla="*/ 1398428 h 4548028"/>
              <a:gd name="connsiteX29" fmla="*/ 5365750 w 5638800"/>
              <a:gd name="connsiteY29" fmla="*/ 2554128 h 4548028"/>
              <a:gd name="connsiteX30" fmla="*/ 5441950 w 5638800"/>
              <a:gd name="connsiteY30" fmla="*/ 3608228 h 4548028"/>
              <a:gd name="connsiteX31" fmla="*/ 5486400 w 5638800"/>
              <a:gd name="connsiteY31" fmla="*/ 3989228 h 4548028"/>
              <a:gd name="connsiteX32" fmla="*/ 5543550 w 5638800"/>
              <a:gd name="connsiteY32" fmla="*/ 4357528 h 4548028"/>
              <a:gd name="connsiteX33" fmla="*/ 5638800 w 5638800"/>
              <a:gd name="connsiteY33" fmla="*/ 4548028 h 4548028"/>
              <a:gd name="connsiteX34" fmla="*/ 5638800 w 5638800"/>
              <a:gd name="connsiteY34" fmla="*/ 4548028 h 4548028"/>
              <a:gd name="connsiteX0" fmla="*/ 0 w 9944425"/>
              <a:gd name="connsiteY0" fmla="*/ 1482393 h 4548028"/>
              <a:gd name="connsiteX1" fmla="*/ 4661225 w 9944425"/>
              <a:gd name="connsiteY1" fmla="*/ 1182528 h 4548028"/>
              <a:gd name="connsiteX2" fmla="*/ 5086675 w 9944425"/>
              <a:gd name="connsiteY2" fmla="*/ 1087278 h 4548028"/>
              <a:gd name="connsiteX3" fmla="*/ 5613725 w 9944425"/>
              <a:gd name="connsiteY3" fmla="*/ 915828 h 4548028"/>
              <a:gd name="connsiteX4" fmla="*/ 5937575 w 9944425"/>
              <a:gd name="connsiteY4" fmla="*/ 782478 h 4548028"/>
              <a:gd name="connsiteX5" fmla="*/ 6305875 w 9944425"/>
              <a:gd name="connsiteY5" fmla="*/ 553878 h 4548028"/>
              <a:gd name="connsiteX6" fmla="*/ 6540825 w 9944425"/>
              <a:gd name="connsiteY6" fmla="*/ 306228 h 4548028"/>
              <a:gd name="connsiteX7" fmla="*/ 6674175 w 9944425"/>
              <a:gd name="connsiteY7" fmla="*/ 128428 h 4548028"/>
              <a:gd name="connsiteX8" fmla="*/ 6737675 w 9944425"/>
              <a:gd name="connsiteY8" fmla="*/ 33178 h 4548028"/>
              <a:gd name="connsiteX9" fmla="*/ 6883725 w 9944425"/>
              <a:gd name="connsiteY9" fmla="*/ 26828 h 4548028"/>
              <a:gd name="connsiteX10" fmla="*/ 7366325 w 9944425"/>
              <a:gd name="connsiteY10" fmla="*/ 26828 h 4548028"/>
              <a:gd name="connsiteX11" fmla="*/ 8039425 w 9944425"/>
              <a:gd name="connsiteY11" fmla="*/ 20478 h 4548028"/>
              <a:gd name="connsiteX12" fmla="*/ 8458525 w 9944425"/>
              <a:gd name="connsiteY12" fmla="*/ 20478 h 4548028"/>
              <a:gd name="connsiteX13" fmla="*/ 8585525 w 9944425"/>
              <a:gd name="connsiteY13" fmla="*/ 14128 h 4548028"/>
              <a:gd name="connsiteX14" fmla="*/ 8636325 w 9944425"/>
              <a:gd name="connsiteY14" fmla="*/ 45878 h 4548028"/>
              <a:gd name="connsiteX15" fmla="*/ 8674425 w 9944425"/>
              <a:gd name="connsiteY15" fmla="*/ 26828 h 4548028"/>
              <a:gd name="connsiteX16" fmla="*/ 8744275 w 9944425"/>
              <a:gd name="connsiteY16" fmla="*/ 26828 h 4548028"/>
              <a:gd name="connsiteX17" fmla="*/ 8915725 w 9944425"/>
              <a:gd name="connsiteY17" fmla="*/ 26828 h 4548028"/>
              <a:gd name="connsiteX18" fmla="*/ 8979225 w 9944425"/>
              <a:gd name="connsiteY18" fmla="*/ 20478 h 4548028"/>
              <a:gd name="connsiteX19" fmla="*/ 9023675 w 9944425"/>
              <a:gd name="connsiteY19" fmla="*/ 1428 h 4548028"/>
              <a:gd name="connsiteX20" fmla="*/ 9061775 w 9944425"/>
              <a:gd name="connsiteY20" fmla="*/ 26828 h 4548028"/>
              <a:gd name="connsiteX21" fmla="*/ 9131625 w 9944425"/>
              <a:gd name="connsiteY21" fmla="*/ 45878 h 4548028"/>
              <a:gd name="connsiteX22" fmla="*/ 9195125 w 9944425"/>
              <a:gd name="connsiteY22" fmla="*/ 45878 h 4548028"/>
              <a:gd name="connsiteX23" fmla="*/ 9284025 w 9944425"/>
              <a:gd name="connsiteY23" fmla="*/ 7778 h 4548028"/>
              <a:gd name="connsiteX24" fmla="*/ 9347525 w 9944425"/>
              <a:gd name="connsiteY24" fmla="*/ 1428 h 4548028"/>
              <a:gd name="connsiteX25" fmla="*/ 9423725 w 9944425"/>
              <a:gd name="connsiteY25" fmla="*/ 26828 h 4548028"/>
              <a:gd name="connsiteX26" fmla="*/ 9461825 w 9944425"/>
              <a:gd name="connsiteY26" fmla="*/ 96678 h 4548028"/>
              <a:gd name="connsiteX27" fmla="*/ 9512625 w 9944425"/>
              <a:gd name="connsiteY27" fmla="*/ 414178 h 4548028"/>
              <a:gd name="connsiteX28" fmla="*/ 9601525 w 9944425"/>
              <a:gd name="connsiteY28" fmla="*/ 1398428 h 4548028"/>
              <a:gd name="connsiteX29" fmla="*/ 9671375 w 9944425"/>
              <a:gd name="connsiteY29" fmla="*/ 2554128 h 4548028"/>
              <a:gd name="connsiteX30" fmla="*/ 9747575 w 9944425"/>
              <a:gd name="connsiteY30" fmla="*/ 3608228 h 4548028"/>
              <a:gd name="connsiteX31" fmla="*/ 9792025 w 9944425"/>
              <a:gd name="connsiteY31" fmla="*/ 3989228 h 4548028"/>
              <a:gd name="connsiteX32" fmla="*/ 9849175 w 9944425"/>
              <a:gd name="connsiteY32" fmla="*/ 4357528 h 4548028"/>
              <a:gd name="connsiteX33" fmla="*/ 9944425 w 9944425"/>
              <a:gd name="connsiteY33" fmla="*/ 4548028 h 4548028"/>
              <a:gd name="connsiteX34" fmla="*/ 9944425 w 9944425"/>
              <a:gd name="connsiteY34" fmla="*/ 4548028 h 4548028"/>
              <a:gd name="connsiteX0" fmla="*/ 0 w 9944425"/>
              <a:gd name="connsiteY0" fmla="*/ 1482393 h 4548028"/>
              <a:gd name="connsiteX1" fmla="*/ 3173827 w 9944425"/>
              <a:gd name="connsiteY1" fmla="*/ 1307061 h 4548028"/>
              <a:gd name="connsiteX2" fmla="*/ 5086675 w 9944425"/>
              <a:gd name="connsiteY2" fmla="*/ 1087278 h 4548028"/>
              <a:gd name="connsiteX3" fmla="*/ 5613725 w 9944425"/>
              <a:gd name="connsiteY3" fmla="*/ 915828 h 4548028"/>
              <a:gd name="connsiteX4" fmla="*/ 5937575 w 9944425"/>
              <a:gd name="connsiteY4" fmla="*/ 782478 h 4548028"/>
              <a:gd name="connsiteX5" fmla="*/ 6305875 w 9944425"/>
              <a:gd name="connsiteY5" fmla="*/ 553878 h 4548028"/>
              <a:gd name="connsiteX6" fmla="*/ 6540825 w 9944425"/>
              <a:gd name="connsiteY6" fmla="*/ 306228 h 4548028"/>
              <a:gd name="connsiteX7" fmla="*/ 6674175 w 9944425"/>
              <a:gd name="connsiteY7" fmla="*/ 128428 h 4548028"/>
              <a:gd name="connsiteX8" fmla="*/ 6737675 w 9944425"/>
              <a:gd name="connsiteY8" fmla="*/ 33178 h 4548028"/>
              <a:gd name="connsiteX9" fmla="*/ 6883725 w 9944425"/>
              <a:gd name="connsiteY9" fmla="*/ 26828 h 4548028"/>
              <a:gd name="connsiteX10" fmla="*/ 7366325 w 9944425"/>
              <a:gd name="connsiteY10" fmla="*/ 26828 h 4548028"/>
              <a:gd name="connsiteX11" fmla="*/ 8039425 w 9944425"/>
              <a:gd name="connsiteY11" fmla="*/ 20478 h 4548028"/>
              <a:gd name="connsiteX12" fmla="*/ 8458525 w 9944425"/>
              <a:gd name="connsiteY12" fmla="*/ 20478 h 4548028"/>
              <a:gd name="connsiteX13" fmla="*/ 8585525 w 9944425"/>
              <a:gd name="connsiteY13" fmla="*/ 14128 h 4548028"/>
              <a:gd name="connsiteX14" fmla="*/ 8636325 w 9944425"/>
              <a:gd name="connsiteY14" fmla="*/ 45878 h 4548028"/>
              <a:gd name="connsiteX15" fmla="*/ 8674425 w 9944425"/>
              <a:gd name="connsiteY15" fmla="*/ 26828 h 4548028"/>
              <a:gd name="connsiteX16" fmla="*/ 8744275 w 9944425"/>
              <a:gd name="connsiteY16" fmla="*/ 26828 h 4548028"/>
              <a:gd name="connsiteX17" fmla="*/ 8915725 w 9944425"/>
              <a:gd name="connsiteY17" fmla="*/ 26828 h 4548028"/>
              <a:gd name="connsiteX18" fmla="*/ 8979225 w 9944425"/>
              <a:gd name="connsiteY18" fmla="*/ 20478 h 4548028"/>
              <a:gd name="connsiteX19" fmla="*/ 9023675 w 9944425"/>
              <a:gd name="connsiteY19" fmla="*/ 1428 h 4548028"/>
              <a:gd name="connsiteX20" fmla="*/ 9061775 w 9944425"/>
              <a:gd name="connsiteY20" fmla="*/ 26828 h 4548028"/>
              <a:gd name="connsiteX21" fmla="*/ 9131625 w 9944425"/>
              <a:gd name="connsiteY21" fmla="*/ 45878 h 4548028"/>
              <a:gd name="connsiteX22" fmla="*/ 9195125 w 9944425"/>
              <a:gd name="connsiteY22" fmla="*/ 45878 h 4548028"/>
              <a:gd name="connsiteX23" fmla="*/ 9284025 w 9944425"/>
              <a:gd name="connsiteY23" fmla="*/ 7778 h 4548028"/>
              <a:gd name="connsiteX24" fmla="*/ 9347525 w 9944425"/>
              <a:gd name="connsiteY24" fmla="*/ 1428 h 4548028"/>
              <a:gd name="connsiteX25" fmla="*/ 9423725 w 9944425"/>
              <a:gd name="connsiteY25" fmla="*/ 26828 h 4548028"/>
              <a:gd name="connsiteX26" fmla="*/ 9461825 w 9944425"/>
              <a:gd name="connsiteY26" fmla="*/ 96678 h 4548028"/>
              <a:gd name="connsiteX27" fmla="*/ 9512625 w 9944425"/>
              <a:gd name="connsiteY27" fmla="*/ 414178 h 4548028"/>
              <a:gd name="connsiteX28" fmla="*/ 9601525 w 9944425"/>
              <a:gd name="connsiteY28" fmla="*/ 1398428 h 4548028"/>
              <a:gd name="connsiteX29" fmla="*/ 9671375 w 9944425"/>
              <a:gd name="connsiteY29" fmla="*/ 2554128 h 4548028"/>
              <a:gd name="connsiteX30" fmla="*/ 9747575 w 9944425"/>
              <a:gd name="connsiteY30" fmla="*/ 3608228 h 4548028"/>
              <a:gd name="connsiteX31" fmla="*/ 9792025 w 9944425"/>
              <a:gd name="connsiteY31" fmla="*/ 3989228 h 4548028"/>
              <a:gd name="connsiteX32" fmla="*/ 9849175 w 9944425"/>
              <a:gd name="connsiteY32" fmla="*/ 4357528 h 4548028"/>
              <a:gd name="connsiteX33" fmla="*/ 9944425 w 9944425"/>
              <a:gd name="connsiteY33" fmla="*/ 4548028 h 4548028"/>
              <a:gd name="connsiteX34" fmla="*/ 9944425 w 9944425"/>
              <a:gd name="connsiteY34" fmla="*/ 4548028 h 4548028"/>
              <a:gd name="connsiteX0" fmla="*/ 0 w 9944425"/>
              <a:gd name="connsiteY0" fmla="*/ 1482393 h 4548028"/>
              <a:gd name="connsiteX1" fmla="*/ 3173827 w 9944425"/>
              <a:gd name="connsiteY1" fmla="*/ 1307061 h 4548028"/>
              <a:gd name="connsiteX2" fmla="*/ 4836165 w 9944425"/>
              <a:gd name="connsiteY2" fmla="*/ 1143883 h 4548028"/>
              <a:gd name="connsiteX3" fmla="*/ 5613725 w 9944425"/>
              <a:gd name="connsiteY3" fmla="*/ 915828 h 4548028"/>
              <a:gd name="connsiteX4" fmla="*/ 5937575 w 9944425"/>
              <a:gd name="connsiteY4" fmla="*/ 782478 h 4548028"/>
              <a:gd name="connsiteX5" fmla="*/ 6305875 w 9944425"/>
              <a:gd name="connsiteY5" fmla="*/ 553878 h 4548028"/>
              <a:gd name="connsiteX6" fmla="*/ 6540825 w 9944425"/>
              <a:gd name="connsiteY6" fmla="*/ 306228 h 4548028"/>
              <a:gd name="connsiteX7" fmla="*/ 6674175 w 9944425"/>
              <a:gd name="connsiteY7" fmla="*/ 128428 h 4548028"/>
              <a:gd name="connsiteX8" fmla="*/ 6737675 w 9944425"/>
              <a:gd name="connsiteY8" fmla="*/ 33178 h 4548028"/>
              <a:gd name="connsiteX9" fmla="*/ 6883725 w 9944425"/>
              <a:gd name="connsiteY9" fmla="*/ 26828 h 4548028"/>
              <a:gd name="connsiteX10" fmla="*/ 7366325 w 9944425"/>
              <a:gd name="connsiteY10" fmla="*/ 26828 h 4548028"/>
              <a:gd name="connsiteX11" fmla="*/ 8039425 w 9944425"/>
              <a:gd name="connsiteY11" fmla="*/ 20478 h 4548028"/>
              <a:gd name="connsiteX12" fmla="*/ 8458525 w 9944425"/>
              <a:gd name="connsiteY12" fmla="*/ 20478 h 4548028"/>
              <a:gd name="connsiteX13" fmla="*/ 8585525 w 9944425"/>
              <a:gd name="connsiteY13" fmla="*/ 14128 h 4548028"/>
              <a:gd name="connsiteX14" fmla="*/ 8636325 w 9944425"/>
              <a:gd name="connsiteY14" fmla="*/ 45878 h 4548028"/>
              <a:gd name="connsiteX15" fmla="*/ 8674425 w 9944425"/>
              <a:gd name="connsiteY15" fmla="*/ 26828 h 4548028"/>
              <a:gd name="connsiteX16" fmla="*/ 8744275 w 9944425"/>
              <a:gd name="connsiteY16" fmla="*/ 26828 h 4548028"/>
              <a:gd name="connsiteX17" fmla="*/ 8915725 w 9944425"/>
              <a:gd name="connsiteY17" fmla="*/ 26828 h 4548028"/>
              <a:gd name="connsiteX18" fmla="*/ 8979225 w 9944425"/>
              <a:gd name="connsiteY18" fmla="*/ 20478 h 4548028"/>
              <a:gd name="connsiteX19" fmla="*/ 9023675 w 9944425"/>
              <a:gd name="connsiteY19" fmla="*/ 1428 h 4548028"/>
              <a:gd name="connsiteX20" fmla="*/ 9061775 w 9944425"/>
              <a:gd name="connsiteY20" fmla="*/ 26828 h 4548028"/>
              <a:gd name="connsiteX21" fmla="*/ 9131625 w 9944425"/>
              <a:gd name="connsiteY21" fmla="*/ 45878 h 4548028"/>
              <a:gd name="connsiteX22" fmla="*/ 9195125 w 9944425"/>
              <a:gd name="connsiteY22" fmla="*/ 45878 h 4548028"/>
              <a:gd name="connsiteX23" fmla="*/ 9284025 w 9944425"/>
              <a:gd name="connsiteY23" fmla="*/ 7778 h 4548028"/>
              <a:gd name="connsiteX24" fmla="*/ 9347525 w 9944425"/>
              <a:gd name="connsiteY24" fmla="*/ 1428 h 4548028"/>
              <a:gd name="connsiteX25" fmla="*/ 9423725 w 9944425"/>
              <a:gd name="connsiteY25" fmla="*/ 26828 h 4548028"/>
              <a:gd name="connsiteX26" fmla="*/ 9461825 w 9944425"/>
              <a:gd name="connsiteY26" fmla="*/ 96678 h 4548028"/>
              <a:gd name="connsiteX27" fmla="*/ 9512625 w 9944425"/>
              <a:gd name="connsiteY27" fmla="*/ 414178 h 4548028"/>
              <a:gd name="connsiteX28" fmla="*/ 9601525 w 9944425"/>
              <a:gd name="connsiteY28" fmla="*/ 1398428 h 4548028"/>
              <a:gd name="connsiteX29" fmla="*/ 9671375 w 9944425"/>
              <a:gd name="connsiteY29" fmla="*/ 2554128 h 4548028"/>
              <a:gd name="connsiteX30" fmla="*/ 9747575 w 9944425"/>
              <a:gd name="connsiteY30" fmla="*/ 3608228 h 4548028"/>
              <a:gd name="connsiteX31" fmla="*/ 9792025 w 9944425"/>
              <a:gd name="connsiteY31" fmla="*/ 3989228 h 4548028"/>
              <a:gd name="connsiteX32" fmla="*/ 9849175 w 9944425"/>
              <a:gd name="connsiteY32" fmla="*/ 4357528 h 4548028"/>
              <a:gd name="connsiteX33" fmla="*/ 9944425 w 9944425"/>
              <a:gd name="connsiteY33" fmla="*/ 4548028 h 4548028"/>
              <a:gd name="connsiteX34" fmla="*/ 9944425 w 9944425"/>
              <a:gd name="connsiteY34" fmla="*/ 4548028 h 4548028"/>
              <a:gd name="connsiteX0" fmla="*/ 0 w 9944425"/>
              <a:gd name="connsiteY0" fmla="*/ 1482393 h 4548028"/>
              <a:gd name="connsiteX1" fmla="*/ 3173827 w 9944425"/>
              <a:gd name="connsiteY1" fmla="*/ 1307061 h 4548028"/>
              <a:gd name="connsiteX2" fmla="*/ 4836165 w 9944425"/>
              <a:gd name="connsiteY2" fmla="*/ 1143883 h 4548028"/>
              <a:gd name="connsiteX3" fmla="*/ 5613725 w 9944425"/>
              <a:gd name="connsiteY3" fmla="*/ 927149 h 4548028"/>
              <a:gd name="connsiteX4" fmla="*/ 5937575 w 9944425"/>
              <a:gd name="connsiteY4" fmla="*/ 782478 h 4548028"/>
              <a:gd name="connsiteX5" fmla="*/ 6305875 w 9944425"/>
              <a:gd name="connsiteY5" fmla="*/ 553878 h 4548028"/>
              <a:gd name="connsiteX6" fmla="*/ 6540825 w 9944425"/>
              <a:gd name="connsiteY6" fmla="*/ 306228 h 4548028"/>
              <a:gd name="connsiteX7" fmla="*/ 6674175 w 9944425"/>
              <a:gd name="connsiteY7" fmla="*/ 128428 h 4548028"/>
              <a:gd name="connsiteX8" fmla="*/ 6737675 w 9944425"/>
              <a:gd name="connsiteY8" fmla="*/ 33178 h 4548028"/>
              <a:gd name="connsiteX9" fmla="*/ 6883725 w 9944425"/>
              <a:gd name="connsiteY9" fmla="*/ 26828 h 4548028"/>
              <a:gd name="connsiteX10" fmla="*/ 7366325 w 9944425"/>
              <a:gd name="connsiteY10" fmla="*/ 26828 h 4548028"/>
              <a:gd name="connsiteX11" fmla="*/ 8039425 w 9944425"/>
              <a:gd name="connsiteY11" fmla="*/ 20478 h 4548028"/>
              <a:gd name="connsiteX12" fmla="*/ 8458525 w 9944425"/>
              <a:gd name="connsiteY12" fmla="*/ 20478 h 4548028"/>
              <a:gd name="connsiteX13" fmla="*/ 8585525 w 9944425"/>
              <a:gd name="connsiteY13" fmla="*/ 14128 h 4548028"/>
              <a:gd name="connsiteX14" fmla="*/ 8636325 w 9944425"/>
              <a:gd name="connsiteY14" fmla="*/ 45878 h 4548028"/>
              <a:gd name="connsiteX15" fmla="*/ 8674425 w 9944425"/>
              <a:gd name="connsiteY15" fmla="*/ 26828 h 4548028"/>
              <a:gd name="connsiteX16" fmla="*/ 8744275 w 9944425"/>
              <a:gd name="connsiteY16" fmla="*/ 26828 h 4548028"/>
              <a:gd name="connsiteX17" fmla="*/ 8915725 w 9944425"/>
              <a:gd name="connsiteY17" fmla="*/ 26828 h 4548028"/>
              <a:gd name="connsiteX18" fmla="*/ 8979225 w 9944425"/>
              <a:gd name="connsiteY18" fmla="*/ 20478 h 4548028"/>
              <a:gd name="connsiteX19" fmla="*/ 9023675 w 9944425"/>
              <a:gd name="connsiteY19" fmla="*/ 1428 h 4548028"/>
              <a:gd name="connsiteX20" fmla="*/ 9061775 w 9944425"/>
              <a:gd name="connsiteY20" fmla="*/ 26828 h 4548028"/>
              <a:gd name="connsiteX21" fmla="*/ 9131625 w 9944425"/>
              <a:gd name="connsiteY21" fmla="*/ 45878 h 4548028"/>
              <a:gd name="connsiteX22" fmla="*/ 9195125 w 9944425"/>
              <a:gd name="connsiteY22" fmla="*/ 45878 h 4548028"/>
              <a:gd name="connsiteX23" fmla="*/ 9284025 w 9944425"/>
              <a:gd name="connsiteY23" fmla="*/ 7778 h 4548028"/>
              <a:gd name="connsiteX24" fmla="*/ 9347525 w 9944425"/>
              <a:gd name="connsiteY24" fmla="*/ 1428 h 4548028"/>
              <a:gd name="connsiteX25" fmla="*/ 9423725 w 9944425"/>
              <a:gd name="connsiteY25" fmla="*/ 26828 h 4548028"/>
              <a:gd name="connsiteX26" fmla="*/ 9461825 w 9944425"/>
              <a:gd name="connsiteY26" fmla="*/ 96678 h 4548028"/>
              <a:gd name="connsiteX27" fmla="*/ 9512625 w 9944425"/>
              <a:gd name="connsiteY27" fmla="*/ 414178 h 4548028"/>
              <a:gd name="connsiteX28" fmla="*/ 9601525 w 9944425"/>
              <a:gd name="connsiteY28" fmla="*/ 1398428 h 4548028"/>
              <a:gd name="connsiteX29" fmla="*/ 9671375 w 9944425"/>
              <a:gd name="connsiteY29" fmla="*/ 2554128 h 4548028"/>
              <a:gd name="connsiteX30" fmla="*/ 9747575 w 9944425"/>
              <a:gd name="connsiteY30" fmla="*/ 3608228 h 4548028"/>
              <a:gd name="connsiteX31" fmla="*/ 9792025 w 9944425"/>
              <a:gd name="connsiteY31" fmla="*/ 3989228 h 4548028"/>
              <a:gd name="connsiteX32" fmla="*/ 9849175 w 9944425"/>
              <a:gd name="connsiteY32" fmla="*/ 4357528 h 4548028"/>
              <a:gd name="connsiteX33" fmla="*/ 9944425 w 9944425"/>
              <a:gd name="connsiteY33" fmla="*/ 4548028 h 4548028"/>
              <a:gd name="connsiteX34" fmla="*/ 9944425 w 9944425"/>
              <a:gd name="connsiteY34" fmla="*/ 4548028 h 4548028"/>
              <a:gd name="connsiteX0" fmla="*/ 0 w 9881798"/>
              <a:gd name="connsiteY0" fmla="*/ 1459750 h 4548028"/>
              <a:gd name="connsiteX1" fmla="*/ 3111200 w 9881798"/>
              <a:gd name="connsiteY1" fmla="*/ 1307061 h 4548028"/>
              <a:gd name="connsiteX2" fmla="*/ 4773538 w 9881798"/>
              <a:gd name="connsiteY2" fmla="*/ 1143883 h 4548028"/>
              <a:gd name="connsiteX3" fmla="*/ 5551098 w 9881798"/>
              <a:gd name="connsiteY3" fmla="*/ 927149 h 4548028"/>
              <a:gd name="connsiteX4" fmla="*/ 5874948 w 9881798"/>
              <a:gd name="connsiteY4" fmla="*/ 782478 h 4548028"/>
              <a:gd name="connsiteX5" fmla="*/ 6243248 w 9881798"/>
              <a:gd name="connsiteY5" fmla="*/ 553878 h 4548028"/>
              <a:gd name="connsiteX6" fmla="*/ 6478198 w 9881798"/>
              <a:gd name="connsiteY6" fmla="*/ 306228 h 4548028"/>
              <a:gd name="connsiteX7" fmla="*/ 6611548 w 9881798"/>
              <a:gd name="connsiteY7" fmla="*/ 128428 h 4548028"/>
              <a:gd name="connsiteX8" fmla="*/ 6675048 w 9881798"/>
              <a:gd name="connsiteY8" fmla="*/ 33178 h 4548028"/>
              <a:gd name="connsiteX9" fmla="*/ 6821098 w 9881798"/>
              <a:gd name="connsiteY9" fmla="*/ 26828 h 4548028"/>
              <a:gd name="connsiteX10" fmla="*/ 7303698 w 9881798"/>
              <a:gd name="connsiteY10" fmla="*/ 26828 h 4548028"/>
              <a:gd name="connsiteX11" fmla="*/ 7976798 w 9881798"/>
              <a:gd name="connsiteY11" fmla="*/ 20478 h 4548028"/>
              <a:gd name="connsiteX12" fmla="*/ 8395898 w 9881798"/>
              <a:gd name="connsiteY12" fmla="*/ 20478 h 4548028"/>
              <a:gd name="connsiteX13" fmla="*/ 8522898 w 9881798"/>
              <a:gd name="connsiteY13" fmla="*/ 14128 h 4548028"/>
              <a:gd name="connsiteX14" fmla="*/ 8573698 w 9881798"/>
              <a:gd name="connsiteY14" fmla="*/ 45878 h 4548028"/>
              <a:gd name="connsiteX15" fmla="*/ 8611798 w 9881798"/>
              <a:gd name="connsiteY15" fmla="*/ 26828 h 4548028"/>
              <a:gd name="connsiteX16" fmla="*/ 8681648 w 9881798"/>
              <a:gd name="connsiteY16" fmla="*/ 26828 h 4548028"/>
              <a:gd name="connsiteX17" fmla="*/ 8853098 w 9881798"/>
              <a:gd name="connsiteY17" fmla="*/ 26828 h 4548028"/>
              <a:gd name="connsiteX18" fmla="*/ 8916598 w 9881798"/>
              <a:gd name="connsiteY18" fmla="*/ 20478 h 4548028"/>
              <a:gd name="connsiteX19" fmla="*/ 8961048 w 9881798"/>
              <a:gd name="connsiteY19" fmla="*/ 1428 h 4548028"/>
              <a:gd name="connsiteX20" fmla="*/ 8999148 w 9881798"/>
              <a:gd name="connsiteY20" fmla="*/ 26828 h 4548028"/>
              <a:gd name="connsiteX21" fmla="*/ 9068998 w 9881798"/>
              <a:gd name="connsiteY21" fmla="*/ 45878 h 4548028"/>
              <a:gd name="connsiteX22" fmla="*/ 9132498 w 9881798"/>
              <a:gd name="connsiteY22" fmla="*/ 45878 h 4548028"/>
              <a:gd name="connsiteX23" fmla="*/ 9221398 w 9881798"/>
              <a:gd name="connsiteY23" fmla="*/ 7778 h 4548028"/>
              <a:gd name="connsiteX24" fmla="*/ 9284898 w 9881798"/>
              <a:gd name="connsiteY24" fmla="*/ 1428 h 4548028"/>
              <a:gd name="connsiteX25" fmla="*/ 9361098 w 9881798"/>
              <a:gd name="connsiteY25" fmla="*/ 26828 h 4548028"/>
              <a:gd name="connsiteX26" fmla="*/ 9399198 w 9881798"/>
              <a:gd name="connsiteY26" fmla="*/ 96678 h 4548028"/>
              <a:gd name="connsiteX27" fmla="*/ 9449998 w 9881798"/>
              <a:gd name="connsiteY27" fmla="*/ 414178 h 4548028"/>
              <a:gd name="connsiteX28" fmla="*/ 9538898 w 9881798"/>
              <a:gd name="connsiteY28" fmla="*/ 1398428 h 4548028"/>
              <a:gd name="connsiteX29" fmla="*/ 9608748 w 9881798"/>
              <a:gd name="connsiteY29" fmla="*/ 2554128 h 4548028"/>
              <a:gd name="connsiteX30" fmla="*/ 9684948 w 9881798"/>
              <a:gd name="connsiteY30" fmla="*/ 3608228 h 4548028"/>
              <a:gd name="connsiteX31" fmla="*/ 9729398 w 9881798"/>
              <a:gd name="connsiteY31" fmla="*/ 3989228 h 4548028"/>
              <a:gd name="connsiteX32" fmla="*/ 9786548 w 9881798"/>
              <a:gd name="connsiteY32" fmla="*/ 4357528 h 4548028"/>
              <a:gd name="connsiteX33" fmla="*/ 9881798 w 9881798"/>
              <a:gd name="connsiteY33" fmla="*/ 4548028 h 4548028"/>
              <a:gd name="connsiteX34" fmla="*/ 9881798 w 9881798"/>
              <a:gd name="connsiteY34" fmla="*/ 4548028 h 454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881798" h="4548028">
                <a:moveTo>
                  <a:pt x="0" y="1459750"/>
                </a:moveTo>
                <a:cubicBezTo>
                  <a:pt x="112712" y="1446521"/>
                  <a:pt x="2315610" y="1359705"/>
                  <a:pt x="3111200" y="1307061"/>
                </a:cubicBezTo>
                <a:cubicBezTo>
                  <a:pt x="3906790" y="1254417"/>
                  <a:pt x="4366889" y="1207202"/>
                  <a:pt x="4773538" y="1143883"/>
                </a:cubicBezTo>
                <a:cubicBezTo>
                  <a:pt x="5180187" y="1080564"/>
                  <a:pt x="5367530" y="987383"/>
                  <a:pt x="5551098" y="927149"/>
                </a:cubicBezTo>
                <a:cubicBezTo>
                  <a:pt x="5734666" y="866915"/>
                  <a:pt x="5759590" y="844690"/>
                  <a:pt x="5874948" y="782478"/>
                </a:cubicBezTo>
                <a:cubicBezTo>
                  <a:pt x="5990306" y="720266"/>
                  <a:pt x="6142706" y="633253"/>
                  <a:pt x="6243248" y="553878"/>
                </a:cubicBezTo>
                <a:cubicBezTo>
                  <a:pt x="6343790" y="474503"/>
                  <a:pt x="6416815" y="377136"/>
                  <a:pt x="6478198" y="306228"/>
                </a:cubicBezTo>
                <a:cubicBezTo>
                  <a:pt x="6539581" y="235320"/>
                  <a:pt x="6578740" y="173936"/>
                  <a:pt x="6611548" y="128428"/>
                </a:cubicBezTo>
                <a:cubicBezTo>
                  <a:pt x="6644356" y="82920"/>
                  <a:pt x="6640123" y="50111"/>
                  <a:pt x="6675048" y="33178"/>
                </a:cubicBezTo>
                <a:cubicBezTo>
                  <a:pt x="6709973" y="16245"/>
                  <a:pt x="6716323" y="27886"/>
                  <a:pt x="6821098" y="26828"/>
                </a:cubicBezTo>
                <a:cubicBezTo>
                  <a:pt x="6925873" y="25770"/>
                  <a:pt x="7303698" y="26828"/>
                  <a:pt x="7303698" y="26828"/>
                </a:cubicBezTo>
                <a:lnTo>
                  <a:pt x="7976798" y="20478"/>
                </a:lnTo>
                <a:lnTo>
                  <a:pt x="8395898" y="20478"/>
                </a:lnTo>
                <a:cubicBezTo>
                  <a:pt x="8486915" y="19420"/>
                  <a:pt x="8493265" y="9895"/>
                  <a:pt x="8522898" y="14128"/>
                </a:cubicBezTo>
                <a:cubicBezTo>
                  <a:pt x="8552531" y="18361"/>
                  <a:pt x="8558881" y="43761"/>
                  <a:pt x="8573698" y="45878"/>
                </a:cubicBezTo>
                <a:cubicBezTo>
                  <a:pt x="8588515" y="47995"/>
                  <a:pt x="8593806" y="30003"/>
                  <a:pt x="8611798" y="26828"/>
                </a:cubicBezTo>
                <a:cubicBezTo>
                  <a:pt x="8629790" y="23653"/>
                  <a:pt x="8681648" y="26828"/>
                  <a:pt x="8681648" y="26828"/>
                </a:cubicBezTo>
                <a:lnTo>
                  <a:pt x="8853098" y="26828"/>
                </a:lnTo>
                <a:cubicBezTo>
                  <a:pt x="8892256" y="25770"/>
                  <a:pt x="8898606" y="24711"/>
                  <a:pt x="8916598" y="20478"/>
                </a:cubicBezTo>
                <a:cubicBezTo>
                  <a:pt x="8934590" y="16245"/>
                  <a:pt x="8947290" y="370"/>
                  <a:pt x="8961048" y="1428"/>
                </a:cubicBezTo>
                <a:cubicBezTo>
                  <a:pt x="8974806" y="2486"/>
                  <a:pt x="8981156" y="19420"/>
                  <a:pt x="8999148" y="26828"/>
                </a:cubicBezTo>
                <a:cubicBezTo>
                  <a:pt x="9017140" y="34236"/>
                  <a:pt x="9046773" y="42703"/>
                  <a:pt x="9068998" y="45878"/>
                </a:cubicBezTo>
                <a:cubicBezTo>
                  <a:pt x="9091223" y="49053"/>
                  <a:pt x="9107098" y="52228"/>
                  <a:pt x="9132498" y="45878"/>
                </a:cubicBezTo>
                <a:cubicBezTo>
                  <a:pt x="9157898" y="39528"/>
                  <a:pt x="9195998" y="15186"/>
                  <a:pt x="9221398" y="7778"/>
                </a:cubicBezTo>
                <a:cubicBezTo>
                  <a:pt x="9246798" y="370"/>
                  <a:pt x="9261615" y="-1747"/>
                  <a:pt x="9284898" y="1428"/>
                </a:cubicBezTo>
                <a:cubicBezTo>
                  <a:pt x="9308181" y="4603"/>
                  <a:pt x="9342048" y="10953"/>
                  <a:pt x="9361098" y="26828"/>
                </a:cubicBezTo>
                <a:cubicBezTo>
                  <a:pt x="9380148" y="42703"/>
                  <a:pt x="9384381" y="32120"/>
                  <a:pt x="9399198" y="96678"/>
                </a:cubicBezTo>
                <a:cubicBezTo>
                  <a:pt x="9414015" y="161236"/>
                  <a:pt x="9426715" y="197220"/>
                  <a:pt x="9449998" y="414178"/>
                </a:cubicBezTo>
                <a:cubicBezTo>
                  <a:pt x="9473281" y="631136"/>
                  <a:pt x="9512440" y="1041770"/>
                  <a:pt x="9538898" y="1398428"/>
                </a:cubicBezTo>
                <a:cubicBezTo>
                  <a:pt x="9565356" y="1755086"/>
                  <a:pt x="9584406" y="2185828"/>
                  <a:pt x="9608748" y="2554128"/>
                </a:cubicBezTo>
                <a:cubicBezTo>
                  <a:pt x="9633090" y="2922428"/>
                  <a:pt x="9664840" y="3369045"/>
                  <a:pt x="9684948" y="3608228"/>
                </a:cubicBezTo>
                <a:cubicBezTo>
                  <a:pt x="9705056" y="3847411"/>
                  <a:pt x="9712465" y="3864345"/>
                  <a:pt x="9729398" y="3989228"/>
                </a:cubicBezTo>
                <a:cubicBezTo>
                  <a:pt x="9746331" y="4114111"/>
                  <a:pt x="9761148" y="4264395"/>
                  <a:pt x="9786548" y="4357528"/>
                </a:cubicBezTo>
                <a:cubicBezTo>
                  <a:pt x="9811948" y="4450661"/>
                  <a:pt x="9881798" y="4548028"/>
                  <a:pt x="9881798" y="4548028"/>
                </a:cubicBezTo>
                <a:lnTo>
                  <a:pt x="9881798" y="4548028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6" name="Textfeld 115"/>
          <p:cNvSpPr txBox="1"/>
          <p:nvPr/>
        </p:nvSpPr>
        <p:spPr>
          <a:xfrm>
            <a:off x="2540134" y="1185765"/>
            <a:ext cx="1144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rgbClr val="FF0000"/>
                </a:solidFill>
              </a:rPr>
              <a:t>SOBP</a:t>
            </a:r>
            <a:endParaRPr lang="en-GB" sz="800" b="1" dirty="0">
              <a:solidFill>
                <a:srgbClr val="FF0000"/>
              </a:solidFill>
            </a:endParaRPr>
          </a:p>
        </p:txBody>
      </p:sp>
      <p:pic>
        <p:nvPicPr>
          <p:cNvPr id="117" name="Grafik 1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5" y="3430668"/>
            <a:ext cx="4272531" cy="2488704"/>
          </a:xfrm>
          <a:prstGeom prst="rect">
            <a:avLst/>
          </a:prstGeom>
        </p:spPr>
      </p:pic>
      <p:sp>
        <p:nvSpPr>
          <p:cNvPr id="118" name="Inhaltsplatzhalter 1"/>
          <p:cNvSpPr txBox="1">
            <a:spLocks/>
          </p:cNvSpPr>
          <p:nvPr/>
        </p:nvSpPr>
        <p:spPr bwMode="auto">
          <a:xfrm>
            <a:off x="6069572" y="922438"/>
            <a:ext cx="5903131" cy="381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58775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539750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71913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har char="-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63525" indent="-263525" defTabSz="285750" eaLnBrk="1" hangingPunct="1">
              <a:spcBef>
                <a:spcPct val="20000"/>
              </a:spcBef>
              <a:buClr>
                <a:srgbClr val="0066CC"/>
              </a:buClr>
              <a:buSzPct val="80000"/>
              <a:buFont typeface="Webdings" pitchFamily="18" charset="2"/>
              <a:buNone/>
              <a:defRPr/>
            </a:pPr>
            <a:r>
              <a:rPr lang="en-GB" kern="0" dirty="0" smtClean="0">
                <a:solidFill>
                  <a:srgbClr val="002060"/>
                </a:solidFill>
                <a:cs typeface="Times New Roman" pitchFamily="18" charset="0"/>
              </a:rPr>
              <a:t>Situation in Europe</a:t>
            </a:r>
          </a:p>
          <a:p>
            <a:pPr marL="361950" indent="-284163" defTabSz="285750" eaLnBrk="1" hangingPunct="1">
              <a:spcBef>
                <a:spcPts val="0"/>
              </a:spcBef>
              <a:spcAft>
                <a:spcPts val="600"/>
              </a:spcAft>
              <a:buClr>
                <a:srgbClr val="0066CC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>
                <a:solidFill>
                  <a:srgbClr val="002060"/>
                </a:solidFill>
              </a:rPr>
              <a:t>Population in Europe:</a:t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746,4 Mio</a:t>
            </a:r>
          </a:p>
          <a:p>
            <a:pPr marL="361950" indent="-284163" defTabSz="285750" eaLnBrk="1" hangingPunct="1">
              <a:spcBef>
                <a:spcPts val="0"/>
              </a:spcBef>
              <a:spcAft>
                <a:spcPts val="600"/>
              </a:spcAft>
              <a:buClr>
                <a:srgbClr val="0066CC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kern="0" dirty="0" smtClean="0">
                <a:solidFill>
                  <a:srgbClr val="002060"/>
                </a:solidFill>
              </a:rPr>
              <a:t>Population </a:t>
            </a:r>
            <a:r>
              <a:rPr lang="en-US" sz="1400" kern="0" dirty="0">
                <a:solidFill>
                  <a:srgbClr val="002060"/>
                </a:solidFill>
              </a:rPr>
              <a:t>SEE Region: </a:t>
            </a:r>
            <a:r>
              <a:rPr lang="en-US" sz="1400" kern="0" dirty="0" smtClean="0">
                <a:solidFill>
                  <a:srgbClr val="002060"/>
                </a:solidFill>
              </a:rPr>
              <a:t/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44,3 Mio</a:t>
            </a:r>
          </a:p>
          <a:p>
            <a:pPr marL="361950" indent="-284163" defTabSz="285750" eaLnBrk="1" hangingPunct="1">
              <a:spcBef>
                <a:spcPts val="0"/>
              </a:spcBef>
              <a:spcAft>
                <a:spcPts val="600"/>
              </a:spcAft>
              <a:buClr>
                <a:srgbClr val="0066CC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2060"/>
                </a:solidFill>
              </a:rPr>
              <a:t>I</a:t>
            </a:r>
            <a:r>
              <a:rPr lang="en-US" sz="1400" kern="0" dirty="0" smtClean="0">
                <a:solidFill>
                  <a:srgbClr val="002060"/>
                </a:solidFill>
              </a:rPr>
              <a:t>BT Centers Europe:</a:t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34 (20 p</a:t>
            </a:r>
            <a:r>
              <a:rPr lang="en-US" sz="1400" kern="0" baseline="30000" dirty="0" smtClean="0">
                <a:solidFill>
                  <a:srgbClr val="002060"/>
                </a:solidFill>
              </a:rPr>
              <a:t>+</a:t>
            </a:r>
            <a:r>
              <a:rPr lang="en-US" sz="1400" kern="0" dirty="0" smtClean="0">
                <a:solidFill>
                  <a:srgbClr val="002060"/>
                </a:solidFill>
              </a:rPr>
              <a:t>; 4 p</a:t>
            </a:r>
            <a:r>
              <a:rPr lang="en-US" sz="1400" kern="0" baseline="30000" dirty="0" smtClean="0">
                <a:solidFill>
                  <a:srgbClr val="002060"/>
                </a:solidFill>
              </a:rPr>
              <a:t>+</a:t>
            </a:r>
            <a:r>
              <a:rPr lang="en-US" sz="1400" kern="0" dirty="0" smtClean="0">
                <a:solidFill>
                  <a:srgbClr val="002060"/>
                </a:solidFill>
              </a:rPr>
              <a:t> and C</a:t>
            </a:r>
            <a:r>
              <a:rPr lang="en-US" sz="1400" kern="0" baseline="30000" dirty="0" smtClean="0">
                <a:solidFill>
                  <a:srgbClr val="002060"/>
                </a:solidFill>
              </a:rPr>
              <a:t>12</a:t>
            </a:r>
            <a:r>
              <a:rPr lang="en-US" sz="1400" kern="0" dirty="0" smtClean="0">
                <a:solidFill>
                  <a:srgbClr val="002060"/>
                </a:solidFill>
              </a:rPr>
              <a:t>)</a:t>
            </a:r>
          </a:p>
          <a:p>
            <a:pPr marL="361950" indent="-284163" defTabSz="285750">
              <a:spcBef>
                <a:spcPts val="0"/>
              </a:spcBef>
              <a:spcAft>
                <a:spcPts val="1800"/>
              </a:spcAft>
              <a:buClr>
                <a:srgbClr val="0066CC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2060"/>
                </a:solidFill>
              </a:rPr>
              <a:t>I</a:t>
            </a:r>
            <a:r>
              <a:rPr lang="en-US" sz="1400" kern="0" dirty="0" smtClean="0">
                <a:solidFill>
                  <a:srgbClr val="002060"/>
                </a:solidFill>
              </a:rPr>
              <a:t>BT Patients Europe:</a:t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total: 		ca. 150.000 </a:t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SEE:		ca.   10.500</a:t>
            </a:r>
            <a:r>
              <a:rPr lang="en-US" sz="1400" kern="0" dirty="0">
                <a:solidFill>
                  <a:srgbClr val="002060"/>
                </a:solidFill>
              </a:rPr>
              <a:t/>
            </a:r>
            <a:br>
              <a:rPr lang="en-US" sz="1400" kern="0" dirty="0">
                <a:solidFill>
                  <a:srgbClr val="002060"/>
                </a:solidFill>
              </a:rPr>
            </a:br>
            <a:r>
              <a:rPr lang="en-US" sz="1400" kern="0" dirty="0" smtClean="0">
                <a:solidFill>
                  <a:srgbClr val="002060"/>
                </a:solidFill>
              </a:rPr>
              <a:t>but </a:t>
            </a:r>
            <a:r>
              <a:rPr lang="en-US" sz="1400" kern="0" dirty="0">
                <a:solidFill>
                  <a:srgbClr val="002060"/>
                </a:solidFill>
              </a:rPr>
              <a:t>only </a:t>
            </a:r>
            <a:r>
              <a:rPr lang="en-US" sz="1400" kern="0" dirty="0" smtClean="0">
                <a:solidFill>
                  <a:srgbClr val="002060"/>
                </a:solidFill>
              </a:rPr>
              <a:t>34 centers</a:t>
            </a:r>
            <a:br>
              <a:rPr lang="en-US" sz="1400" kern="0" dirty="0" smtClean="0">
                <a:solidFill>
                  <a:srgbClr val="002060"/>
                </a:solidFill>
              </a:rPr>
            </a:br>
            <a:r>
              <a:rPr lang="en-US" sz="1400" kern="0" dirty="0">
                <a:solidFill>
                  <a:srgbClr val="002060"/>
                </a:solidFill>
              </a:rPr>
              <a:t>w</a:t>
            </a:r>
            <a:r>
              <a:rPr lang="en-US" sz="1400" kern="0" dirty="0" smtClean="0">
                <a:solidFill>
                  <a:srgbClr val="002060"/>
                </a:solidFill>
              </a:rPr>
              <a:t>ith 10.600 p in </a:t>
            </a:r>
            <a:r>
              <a:rPr lang="en-US" sz="1400" kern="0" dirty="0" smtClean="0">
                <a:solidFill>
                  <a:srgbClr val="002060"/>
                </a:solidFill>
              </a:rPr>
              <a:t>2021</a:t>
            </a:r>
            <a:endParaRPr lang="en-US" sz="1400" kern="0" dirty="0" smtClean="0">
              <a:solidFill>
                <a:srgbClr val="002060"/>
              </a:solidFill>
            </a:endParaRPr>
          </a:p>
        </p:txBody>
      </p:sp>
      <p:grpSp>
        <p:nvGrpSpPr>
          <p:cNvPr id="119" name="Gruppieren 118"/>
          <p:cNvGrpSpPr/>
          <p:nvPr/>
        </p:nvGrpSpPr>
        <p:grpSpPr>
          <a:xfrm>
            <a:off x="8313661" y="968265"/>
            <a:ext cx="3659042" cy="3622709"/>
            <a:chOff x="1239053" y="116632"/>
            <a:chExt cx="6177455" cy="6301178"/>
          </a:xfrm>
        </p:grpSpPr>
        <p:pic>
          <p:nvPicPr>
            <p:cNvPr id="120" name="Grafik 1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39053" y="116632"/>
              <a:ext cx="6177455" cy="6301178"/>
            </a:xfrm>
            <a:prstGeom prst="rect">
              <a:avLst/>
            </a:prstGeom>
          </p:spPr>
        </p:pic>
        <p:sp>
          <p:nvSpPr>
            <p:cNvPr id="121" name="Freihandform 120"/>
            <p:cNvSpPr/>
            <p:nvPr/>
          </p:nvSpPr>
          <p:spPr bwMode="auto">
            <a:xfrm>
              <a:off x="4945711" y="3963725"/>
              <a:ext cx="2433099" cy="2369489"/>
            </a:xfrm>
            <a:custGeom>
              <a:avLst/>
              <a:gdLst>
                <a:gd name="connsiteX0" fmla="*/ 27830 w 2433099"/>
                <a:gd name="connsiteY0" fmla="*/ 326004 h 2369489"/>
                <a:gd name="connsiteX1" fmla="*/ 75538 w 2433099"/>
                <a:gd name="connsiteY1" fmla="*/ 290223 h 2369489"/>
                <a:gd name="connsiteX2" fmla="*/ 43732 w 2433099"/>
                <a:gd name="connsiteY2" fmla="*/ 242515 h 2369489"/>
                <a:gd name="connsiteX3" fmla="*/ 35781 w 2433099"/>
                <a:gd name="connsiteY3" fmla="*/ 151075 h 2369489"/>
                <a:gd name="connsiteX4" fmla="*/ 0 w 2433099"/>
                <a:gd name="connsiteY4" fmla="*/ 135172 h 2369489"/>
                <a:gd name="connsiteX5" fmla="*/ 43732 w 2433099"/>
                <a:gd name="connsiteY5" fmla="*/ 83489 h 2369489"/>
                <a:gd name="connsiteX6" fmla="*/ 190832 w 2433099"/>
                <a:gd name="connsiteY6" fmla="*/ 111318 h 2369489"/>
                <a:gd name="connsiteX7" fmla="*/ 246491 w 2433099"/>
                <a:gd name="connsiteY7" fmla="*/ 47708 h 2369489"/>
                <a:gd name="connsiteX8" fmla="*/ 333955 w 2433099"/>
                <a:gd name="connsiteY8" fmla="*/ 43732 h 2369489"/>
                <a:gd name="connsiteX9" fmla="*/ 345882 w 2433099"/>
                <a:gd name="connsiteY9" fmla="*/ 63611 h 2369489"/>
                <a:gd name="connsiteX10" fmla="*/ 385639 w 2433099"/>
                <a:gd name="connsiteY10" fmla="*/ 27830 h 2369489"/>
                <a:gd name="connsiteX11" fmla="*/ 429371 w 2433099"/>
                <a:gd name="connsiteY11" fmla="*/ 51684 h 2369489"/>
                <a:gd name="connsiteX12" fmla="*/ 425395 w 2433099"/>
                <a:gd name="connsiteY12" fmla="*/ 11927 h 2369489"/>
                <a:gd name="connsiteX13" fmla="*/ 449249 w 2433099"/>
                <a:gd name="connsiteY13" fmla="*/ 0 h 2369489"/>
                <a:gd name="connsiteX14" fmla="*/ 469127 w 2433099"/>
                <a:gd name="connsiteY14" fmla="*/ 7952 h 2369489"/>
                <a:gd name="connsiteX15" fmla="*/ 500932 w 2433099"/>
                <a:gd name="connsiteY15" fmla="*/ 87465 h 2369489"/>
                <a:gd name="connsiteX16" fmla="*/ 560567 w 2433099"/>
                <a:gd name="connsiteY16" fmla="*/ 135172 h 2369489"/>
                <a:gd name="connsiteX17" fmla="*/ 624178 w 2433099"/>
                <a:gd name="connsiteY17" fmla="*/ 186856 h 2369489"/>
                <a:gd name="connsiteX18" fmla="*/ 636105 w 2433099"/>
                <a:gd name="connsiteY18" fmla="*/ 218661 h 2369489"/>
                <a:gd name="connsiteX19" fmla="*/ 675861 w 2433099"/>
                <a:gd name="connsiteY19" fmla="*/ 222637 h 2369489"/>
                <a:gd name="connsiteX20" fmla="*/ 803082 w 2433099"/>
                <a:gd name="connsiteY20" fmla="*/ 262393 h 2369489"/>
                <a:gd name="connsiteX21" fmla="*/ 846814 w 2433099"/>
                <a:gd name="connsiteY21" fmla="*/ 234564 h 2369489"/>
                <a:gd name="connsiteX22" fmla="*/ 874644 w 2433099"/>
                <a:gd name="connsiteY22" fmla="*/ 226612 h 2369489"/>
                <a:gd name="connsiteX23" fmla="*/ 898498 w 2433099"/>
                <a:gd name="connsiteY23" fmla="*/ 214685 h 2369489"/>
                <a:gd name="connsiteX24" fmla="*/ 918376 w 2433099"/>
                <a:gd name="connsiteY24" fmla="*/ 198783 h 2369489"/>
                <a:gd name="connsiteX25" fmla="*/ 954157 w 2433099"/>
                <a:gd name="connsiteY25" fmla="*/ 198783 h 2369489"/>
                <a:gd name="connsiteX26" fmla="*/ 985962 w 2433099"/>
                <a:gd name="connsiteY26" fmla="*/ 159026 h 2369489"/>
                <a:gd name="connsiteX27" fmla="*/ 1025719 w 2433099"/>
                <a:gd name="connsiteY27" fmla="*/ 166978 h 2369489"/>
                <a:gd name="connsiteX28" fmla="*/ 1073426 w 2433099"/>
                <a:gd name="connsiteY28" fmla="*/ 166978 h 2369489"/>
                <a:gd name="connsiteX29" fmla="*/ 1101256 w 2433099"/>
                <a:gd name="connsiteY29" fmla="*/ 166978 h 2369489"/>
                <a:gd name="connsiteX30" fmla="*/ 1137037 w 2433099"/>
                <a:gd name="connsiteY30" fmla="*/ 218661 h 2369489"/>
                <a:gd name="connsiteX31" fmla="*/ 1168842 w 2433099"/>
                <a:gd name="connsiteY31" fmla="*/ 258418 h 2369489"/>
                <a:gd name="connsiteX32" fmla="*/ 1188720 w 2433099"/>
                <a:gd name="connsiteY32" fmla="*/ 258418 h 2369489"/>
                <a:gd name="connsiteX33" fmla="*/ 1188720 w 2433099"/>
                <a:gd name="connsiteY33" fmla="*/ 298174 h 2369489"/>
                <a:gd name="connsiteX34" fmla="*/ 1288112 w 2433099"/>
                <a:gd name="connsiteY34" fmla="*/ 385638 h 2369489"/>
                <a:gd name="connsiteX35" fmla="*/ 1300039 w 2433099"/>
                <a:gd name="connsiteY35" fmla="*/ 397565 h 2369489"/>
                <a:gd name="connsiteX36" fmla="*/ 1296063 w 2433099"/>
                <a:gd name="connsiteY36" fmla="*/ 421419 h 2369489"/>
                <a:gd name="connsiteX37" fmla="*/ 1307990 w 2433099"/>
                <a:gd name="connsiteY37" fmla="*/ 457200 h 2369489"/>
                <a:gd name="connsiteX38" fmla="*/ 1284136 w 2433099"/>
                <a:gd name="connsiteY38" fmla="*/ 473103 h 2369489"/>
                <a:gd name="connsiteX39" fmla="*/ 1339795 w 2433099"/>
                <a:gd name="connsiteY39" fmla="*/ 504908 h 2369489"/>
                <a:gd name="connsiteX40" fmla="*/ 1399430 w 2433099"/>
                <a:gd name="connsiteY40" fmla="*/ 540689 h 2369489"/>
                <a:gd name="connsiteX41" fmla="*/ 1439186 w 2433099"/>
                <a:gd name="connsiteY41" fmla="*/ 508884 h 2369489"/>
                <a:gd name="connsiteX42" fmla="*/ 1455089 w 2433099"/>
                <a:gd name="connsiteY42" fmla="*/ 500932 h 2369489"/>
                <a:gd name="connsiteX43" fmla="*/ 1502797 w 2433099"/>
                <a:gd name="connsiteY43" fmla="*/ 540689 h 2369489"/>
                <a:gd name="connsiteX44" fmla="*/ 1459065 w 2433099"/>
                <a:gd name="connsiteY44" fmla="*/ 536713 h 2369489"/>
                <a:gd name="connsiteX45" fmla="*/ 1467016 w 2433099"/>
                <a:gd name="connsiteY45" fmla="*/ 588397 h 2369489"/>
                <a:gd name="connsiteX46" fmla="*/ 1542553 w 2433099"/>
                <a:gd name="connsiteY46" fmla="*/ 636105 h 2369489"/>
                <a:gd name="connsiteX47" fmla="*/ 1518699 w 2433099"/>
                <a:gd name="connsiteY47" fmla="*/ 695739 h 2369489"/>
                <a:gd name="connsiteX48" fmla="*/ 1570383 w 2433099"/>
                <a:gd name="connsiteY48" fmla="*/ 695739 h 2369489"/>
                <a:gd name="connsiteX49" fmla="*/ 1622066 w 2433099"/>
                <a:gd name="connsiteY49" fmla="*/ 695739 h 2369489"/>
                <a:gd name="connsiteX50" fmla="*/ 1653872 w 2433099"/>
                <a:gd name="connsiteY50" fmla="*/ 707666 h 2369489"/>
                <a:gd name="connsiteX51" fmla="*/ 1673750 w 2433099"/>
                <a:gd name="connsiteY51" fmla="*/ 699715 h 2369489"/>
                <a:gd name="connsiteX52" fmla="*/ 1733385 w 2433099"/>
                <a:gd name="connsiteY52" fmla="*/ 731520 h 2369489"/>
                <a:gd name="connsiteX53" fmla="*/ 1769166 w 2433099"/>
                <a:gd name="connsiteY53" fmla="*/ 711642 h 2369489"/>
                <a:gd name="connsiteX54" fmla="*/ 1820849 w 2433099"/>
                <a:gd name="connsiteY54" fmla="*/ 727545 h 2369489"/>
                <a:gd name="connsiteX55" fmla="*/ 1864581 w 2433099"/>
                <a:gd name="connsiteY55" fmla="*/ 715618 h 2369489"/>
                <a:gd name="connsiteX56" fmla="*/ 1928192 w 2433099"/>
                <a:gd name="connsiteY56" fmla="*/ 747423 h 2369489"/>
                <a:gd name="connsiteX57" fmla="*/ 1991802 w 2433099"/>
                <a:gd name="connsiteY57" fmla="*/ 703691 h 2369489"/>
                <a:gd name="connsiteX58" fmla="*/ 2063364 w 2433099"/>
                <a:gd name="connsiteY58" fmla="*/ 655983 h 2369489"/>
                <a:gd name="connsiteX59" fmla="*/ 2122999 w 2433099"/>
                <a:gd name="connsiteY59" fmla="*/ 636105 h 2369489"/>
                <a:gd name="connsiteX60" fmla="*/ 2202512 w 2433099"/>
                <a:gd name="connsiteY60" fmla="*/ 620202 h 2369489"/>
                <a:gd name="connsiteX61" fmla="*/ 2246244 w 2433099"/>
                <a:gd name="connsiteY61" fmla="*/ 655983 h 2369489"/>
                <a:gd name="connsiteX62" fmla="*/ 2278049 w 2433099"/>
                <a:gd name="connsiteY62" fmla="*/ 652007 h 2369489"/>
                <a:gd name="connsiteX63" fmla="*/ 2305879 w 2433099"/>
                <a:gd name="connsiteY63" fmla="*/ 659958 h 2369489"/>
                <a:gd name="connsiteX64" fmla="*/ 2325757 w 2433099"/>
                <a:gd name="connsiteY64" fmla="*/ 655983 h 2369489"/>
                <a:gd name="connsiteX65" fmla="*/ 2357562 w 2433099"/>
                <a:gd name="connsiteY65" fmla="*/ 691764 h 2369489"/>
                <a:gd name="connsiteX66" fmla="*/ 2429124 w 2433099"/>
                <a:gd name="connsiteY66" fmla="*/ 715618 h 2369489"/>
                <a:gd name="connsiteX67" fmla="*/ 2433099 w 2433099"/>
                <a:gd name="connsiteY67" fmla="*/ 775252 h 2369489"/>
                <a:gd name="connsiteX68" fmla="*/ 2409246 w 2433099"/>
                <a:gd name="connsiteY68" fmla="*/ 787179 h 2369489"/>
                <a:gd name="connsiteX69" fmla="*/ 2349611 w 2433099"/>
                <a:gd name="connsiteY69" fmla="*/ 799106 h 2369489"/>
                <a:gd name="connsiteX70" fmla="*/ 2317806 w 2433099"/>
                <a:gd name="connsiteY70" fmla="*/ 878619 h 2369489"/>
                <a:gd name="connsiteX71" fmla="*/ 2329732 w 2433099"/>
                <a:gd name="connsiteY71" fmla="*/ 946205 h 2369489"/>
                <a:gd name="connsiteX72" fmla="*/ 2293952 w 2433099"/>
                <a:gd name="connsiteY72" fmla="*/ 946205 h 2369489"/>
                <a:gd name="connsiteX73" fmla="*/ 2254195 w 2433099"/>
                <a:gd name="connsiteY73" fmla="*/ 985962 h 2369489"/>
                <a:gd name="connsiteX74" fmla="*/ 2305879 w 2433099"/>
                <a:gd name="connsiteY74" fmla="*/ 1025718 h 2369489"/>
                <a:gd name="connsiteX75" fmla="*/ 2349611 w 2433099"/>
                <a:gd name="connsiteY75" fmla="*/ 1105232 h 2369489"/>
                <a:gd name="connsiteX76" fmla="*/ 2274073 w 2433099"/>
                <a:gd name="connsiteY76" fmla="*/ 1109207 h 2369489"/>
                <a:gd name="connsiteX77" fmla="*/ 2230341 w 2433099"/>
                <a:gd name="connsiteY77" fmla="*/ 1073426 h 2369489"/>
                <a:gd name="connsiteX78" fmla="*/ 2190585 w 2433099"/>
                <a:gd name="connsiteY78" fmla="*/ 1077402 h 2369489"/>
                <a:gd name="connsiteX79" fmla="*/ 2154804 w 2433099"/>
                <a:gd name="connsiteY79" fmla="*/ 1093305 h 2369489"/>
                <a:gd name="connsiteX80" fmla="*/ 2119023 w 2433099"/>
                <a:gd name="connsiteY80" fmla="*/ 1101256 h 2369489"/>
                <a:gd name="connsiteX81" fmla="*/ 2071315 w 2433099"/>
                <a:gd name="connsiteY81" fmla="*/ 1141012 h 2369489"/>
                <a:gd name="connsiteX82" fmla="*/ 2119023 w 2433099"/>
                <a:gd name="connsiteY82" fmla="*/ 1176793 h 2369489"/>
                <a:gd name="connsiteX83" fmla="*/ 2107096 w 2433099"/>
                <a:gd name="connsiteY83" fmla="*/ 1228477 h 2369489"/>
                <a:gd name="connsiteX84" fmla="*/ 2071315 w 2433099"/>
                <a:gd name="connsiteY84" fmla="*/ 1244379 h 2369489"/>
                <a:gd name="connsiteX85" fmla="*/ 2075291 w 2433099"/>
                <a:gd name="connsiteY85" fmla="*/ 1331844 h 2369489"/>
                <a:gd name="connsiteX86" fmla="*/ 2043486 w 2433099"/>
                <a:gd name="connsiteY86" fmla="*/ 1363649 h 2369489"/>
                <a:gd name="connsiteX87" fmla="*/ 1769166 w 2433099"/>
                <a:gd name="connsiteY87" fmla="*/ 1566407 h 2369489"/>
                <a:gd name="connsiteX88" fmla="*/ 2015656 w 2433099"/>
                <a:gd name="connsiteY88" fmla="*/ 2111072 h 2369489"/>
                <a:gd name="connsiteX89" fmla="*/ 1952046 w 2433099"/>
                <a:gd name="connsiteY89" fmla="*/ 2357562 h 2369489"/>
                <a:gd name="connsiteX90" fmla="*/ 1327868 w 2433099"/>
                <a:gd name="connsiteY90" fmla="*/ 2369489 h 2369489"/>
                <a:gd name="connsiteX91" fmla="*/ 950181 w 2433099"/>
                <a:gd name="connsiteY91" fmla="*/ 1427259 h 2369489"/>
                <a:gd name="connsiteX92" fmla="*/ 985962 w 2433099"/>
                <a:gd name="connsiteY92" fmla="*/ 1307990 h 2369489"/>
                <a:gd name="connsiteX93" fmla="*/ 966084 w 2433099"/>
                <a:gd name="connsiteY93" fmla="*/ 1220525 h 2369489"/>
                <a:gd name="connsiteX94" fmla="*/ 985962 w 2433099"/>
                <a:gd name="connsiteY94" fmla="*/ 1133061 h 2369489"/>
                <a:gd name="connsiteX95" fmla="*/ 886571 w 2433099"/>
                <a:gd name="connsiteY95" fmla="*/ 1057524 h 2369489"/>
                <a:gd name="connsiteX96" fmla="*/ 655983 w 2433099"/>
                <a:gd name="connsiteY96" fmla="*/ 997889 h 2369489"/>
                <a:gd name="connsiteX97" fmla="*/ 163002 w 2433099"/>
                <a:gd name="connsiteY97" fmla="*/ 592372 h 2369489"/>
                <a:gd name="connsiteX98" fmla="*/ 39757 w 2433099"/>
                <a:gd name="connsiteY98" fmla="*/ 405517 h 2369489"/>
                <a:gd name="connsiteX99" fmla="*/ 27830 w 2433099"/>
                <a:gd name="connsiteY99" fmla="*/ 326004 h 2369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433099" h="2369489">
                  <a:moveTo>
                    <a:pt x="27830" y="326004"/>
                  </a:moveTo>
                  <a:lnTo>
                    <a:pt x="75538" y="290223"/>
                  </a:lnTo>
                  <a:lnTo>
                    <a:pt x="43732" y="242515"/>
                  </a:lnTo>
                  <a:lnTo>
                    <a:pt x="35781" y="151075"/>
                  </a:lnTo>
                  <a:lnTo>
                    <a:pt x="0" y="135172"/>
                  </a:lnTo>
                  <a:lnTo>
                    <a:pt x="43732" y="83489"/>
                  </a:lnTo>
                  <a:lnTo>
                    <a:pt x="190832" y="111318"/>
                  </a:lnTo>
                  <a:lnTo>
                    <a:pt x="246491" y="47708"/>
                  </a:lnTo>
                  <a:lnTo>
                    <a:pt x="333955" y="43732"/>
                  </a:lnTo>
                  <a:lnTo>
                    <a:pt x="345882" y="63611"/>
                  </a:lnTo>
                  <a:lnTo>
                    <a:pt x="385639" y="27830"/>
                  </a:lnTo>
                  <a:lnTo>
                    <a:pt x="429371" y="51684"/>
                  </a:lnTo>
                  <a:lnTo>
                    <a:pt x="425395" y="11927"/>
                  </a:lnTo>
                  <a:lnTo>
                    <a:pt x="449249" y="0"/>
                  </a:lnTo>
                  <a:lnTo>
                    <a:pt x="469127" y="7952"/>
                  </a:lnTo>
                  <a:lnTo>
                    <a:pt x="500932" y="87465"/>
                  </a:lnTo>
                  <a:lnTo>
                    <a:pt x="560567" y="135172"/>
                  </a:lnTo>
                  <a:lnTo>
                    <a:pt x="624178" y="186856"/>
                  </a:lnTo>
                  <a:lnTo>
                    <a:pt x="636105" y="218661"/>
                  </a:lnTo>
                  <a:lnTo>
                    <a:pt x="675861" y="222637"/>
                  </a:lnTo>
                  <a:lnTo>
                    <a:pt x="803082" y="262393"/>
                  </a:lnTo>
                  <a:lnTo>
                    <a:pt x="846814" y="234564"/>
                  </a:lnTo>
                  <a:lnTo>
                    <a:pt x="874644" y="226612"/>
                  </a:lnTo>
                  <a:lnTo>
                    <a:pt x="898498" y="214685"/>
                  </a:lnTo>
                  <a:lnTo>
                    <a:pt x="918376" y="198783"/>
                  </a:lnTo>
                  <a:lnTo>
                    <a:pt x="954157" y="198783"/>
                  </a:lnTo>
                  <a:lnTo>
                    <a:pt x="985962" y="159026"/>
                  </a:lnTo>
                  <a:lnTo>
                    <a:pt x="1025719" y="166978"/>
                  </a:lnTo>
                  <a:lnTo>
                    <a:pt x="1073426" y="166978"/>
                  </a:lnTo>
                  <a:lnTo>
                    <a:pt x="1101256" y="166978"/>
                  </a:lnTo>
                  <a:lnTo>
                    <a:pt x="1137037" y="218661"/>
                  </a:lnTo>
                  <a:lnTo>
                    <a:pt x="1168842" y="258418"/>
                  </a:lnTo>
                  <a:lnTo>
                    <a:pt x="1188720" y="258418"/>
                  </a:lnTo>
                  <a:lnTo>
                    <a:pt x="1188720" y="298174"/>
                  </a:lnTo>
                  <a:lnTo>
                    <a:pt x="1288112" y="385638"/>
                  </a:lnTo>
                  <a:lnTo>
                    <a:pt x="1300039" y="397565"/>
                  </a:lnTo>
                  <a:lnTo>
                    <a:pt x="1296063" y="421419"/>
                  </a:lnTo>
                  <a:lnTo>
                    <a:pt x="1307990" y="457200"/>
                  </a:lnTo>
                  <a:lnTo>
                    <a:pt x="1284136" y="473103"/>
                  </a:lnTo>
                  <a:lnTo>
                    <a:pt x="1339795" y="504908"/>
                  </a:lnTo>
                  <a:lnTo>
                    <a:pt x="1399430" y="540689"/>
                  </a:lnTo>
                  <a:lnTo>
                    <a:pt x="1439186" y="508884"/>
                  </a:lnTo>
                  <a:lnTo>
                    <a:pt x="1455089" y="500932"/>
                  </a:lnTo>
                  <a:lnTo>
                    <a:pt x="1502797" y="540689"/>
                  </a:lnTo>
                  <a:lnTo>
                    <a:pt x="1459065" y="536713"/>
                  </a:lnTo>
                  <a:lnTo>
                    <a:pt x="1467016" y="588397"/>
                  </a:lnTo>
                  <a:lnTo>
                    <a:pt x="1542553" y="636105"/>
                  </a:lnTo>
                  <a:lnTo>
                    <a:pt x="1518699" y="695739"/>
                  </a:lnTo>
                  <a:lnTo>
                    <a:pt x="1570383" y="695739"/>
                  </a:lnTo>
                  <a:lnTo>
                    <a:pt x="1622066" y="695739"/>
                  </a:lnTo>
                  <a:lnTo>
                    <a:pt x="1653872" y="707666"/>
                  </a:lnTo>
                  <a:lnTo>
                    <a:pt x="1673750" y="699715"/>
                  </a:lnTo>
                  <a:lnTo>
                    <a:pt x="1733385" y="731520"/>
                  </a:lnTo>
                  <a:lnTo>
                    <a:pt x="1769166" y="711642"/>
                  </a:lnTo>
                  <a:lnTo>
                    <a:pt x="1820849" y="727545"/>
                  </a:lnTo>
                  <a:lnTo>
                    <a:pt x="1864581" y="715618"/>
                  </a:lnTo>
                  <a:lnTo>
                    <a:pt x="1928192" y="747423"/>
                  </a:lnTo>
                  <a:lnTo>
                    <a:pt x="1991802" y="703691"/>
                  </a:lnTo>
                  <a:lnTo>
                    <a:pt x="2063364" y="655983"/>
                  </a:lnTo>
                  <a:lnTo>
                    <a:pt x="2122999" y="636105"/>
                  </a:lnTo>
                  <a:lnTo>
                    <a:pt x="2202512" y="620202"/>
                  </a:lnTo>
                  <a:lnTo>
                    <a:pt x="2246244" y="655983"/>
                  </a:lnTo>
                  <a:lnTo>
                    <a:pt x="2278049" y="652007"/>
                  </a:lnTo>
                  <a:lnTo>
                    <a:pt x="2305879" y="659958"/>
                  </a:lnTo>
                  <a:lnTo>
                    <a:pt x="2325757" y="655983"/>
                  </a:lnTo>
                  <a:lnTo>
                    <a:pt x="2357562" y="691764"/>
                  </a:lnTo>
                  <a:lnTo>
                    <a:pt x="2429124" y="715618"/>
                  </a:lnTo>
                  <a:lnTo>
                    <a:pt x="2433099" y="775252"/>
                  </a:lnTo>
                  <a:lnTo>
                    <a:pt x="2409246" y="787179"/>
                  </a:lnTo>
                  <a:lnTo>
                    <a:pt x="2349611" y="799106"/>
                  </a:lnTo>
                  <a:lnTo>
                    <a:pt x="2317806" y="878619"/>
                  </a:lnTo>
                  <a:lnTo>
                    <a:pt x="2329732" y="946205"/>
                  </a:lnTo>
                  <a:lnTo>
                    <a:pt x="2293952" y="946205"/>
                  </a:lnTo>
                  <a:lnTo>
                    <a:pt x="2254195" y="985962"/>
                  </a:lnTo>
                  <a:lnTo>
                    <a:pt x="2305879" y="1025718"/>
                  </a:lnTo>
                  <a:lnTo>
                    <a:pt x="2349611" y="1105232"/>
                  </a:lnTo>
                  <a:lnTo>
                    <a:pt x="2274073" y="1109207"/>
                  </a:lnTo>
                  <a:lnTo>
                    <a:pt x="2230341" y="1073426"/>
                  </a:lnTo>
                  <a:lnTo>
                    <a:pt x="2190585" y="1077402"/>
                  </a:lnTo>
                  <a:lnTo>
                    <a:pt x="2154804" y="1093305"/>
                  </a:lnTo>
                  <a:lnTo>
                    <a:pt x="2119023" y="1101256"/>
                  </a:lnTo>
                  <a:lnTo>
                    <a:pt x="2071315" y="1141012"/>
                  </a:lnTo>
                  <a:lnTo>
                    <a:pt x="2119023" y="1176793"/>
                  </a:lnTo>
                  <a:lnTo>
                    <a:pt x="2107096" y="1228477"/>
                  </a:lnTo>
                  <a:lnTo>
                    <a:pt x="2071315" y="1244379"/>
                  </a:lnTo>
                  <a:lnTo>
                    <a:pt x="2075291" y="1331844"/>
                  </a:lnTo>
                  <a:lnTo>
                    <a:pt x="2043486" y="1363649"/>
                  </a:lnTo>
                  <a:lnTo>
                    <a:pt x="1769166" y="1566407"/>
                  </a:lnTo>
                  <a:lnTo>
                    <a:pt x="2015656" y="2111072"/>
                  </a:lnTo>
                  <a:lnTo>
                    <a:pt x="1952046" y="2357562"/>
                  </a:lnTo>
                  <a:lnTo>
                    <a:pt x="1327868" y="2369489"/>
                  </a:lnTo>
                  <a:lnTo>
                    <a:pt x="950181" y="1427259"/>
                  </a:lnTo>
                  <a:lnTo>
                    <a:pt x="985962" y="1307990"/>
                  </a:lnTo>
                  <a:lnTo>
                    <a:pt x="966084" y="1220525"/>
                  </a:lnTo>
                  <a:lnTo>
                    <a:pt x="985962" y="1133061"/>
                  </a:lnTo>
                  <a:lnTo>
                    <a:pt x="886571" y="1057524"/>
                  </a:lnTo>
                  <a:lnTo>
                    <a:pt x="655983" y="997889"/>
                  </a:lnTo>
                  <a:lnTo>
                    <a:pt x="163002" y="592372"/>
                  </a:lnTo>
                  <a:lnTo>
                    <a:pt x="39757" y="405517"/>
                  </a:lnTo>
                  <a:lnTo>
                    <a:pt x="27830" y="326004"/>
                  </a:lnTo>
                  <a:close/>
                </a:path>
              </a:pathLst>
            </a:custGeom>
            <a:solidFill>
              <a:srgbClr val="FF0000">
                <a:alpha val="2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6800" tIns="45720" rIns="4680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 dirty="0">
                <a:solidFill>
                  <a:schemeClr val="bg1"/>
                </a:solidFill>
                <a:latin typeface="+mn-lt"/>
                <a:ea typeface="MS PGothic" pitchFamily="34" charset="-128"/>
              </a:endParaRPr>
            </a:p>
          </p:txBody>
        </p:sp>
      </p:grpSp>
      <p:sp>
        <p:nvSpPr>
          <p:cNvPr id="122" name="Pfeil nach rechts 121"/>
          <p:cNvSpPr/>
          <p:nvPr/>
        </p:nvSpPr>
        <p:spPr>
          <a:xfrm>
            <a:off x="5145257" y="1812028"/>
            <a:ext cx="639246" cy="2284843"/>
          </a:xfrm>
          <a:prstGeom prst="rightArrow">
            <a:avLst>
              <a:gd name="adj1" fmla="val 33039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3" name="Gruppieren 122"/>
          <p:cNvGrpSpPr/>
          <p:nvPr/>
        </p:nvGrpSpPr>
        <p:grpSpPr>
          <a:xfrm>
            <a:off x="8320330" y="936526"/>
            <a:ext cx="2520280" cy="360040"/>
            <a:chOff x="364610" y="2549362"/>
            <a:chExt cx="2520280" cy="360040"/>
          </a:xfrm>
        </p:grpSpPr>
        <p:sp>
          <p:nvSpPr>
            <p:cNvPr id="124" name="Inhaltsplatzhalter 2">
              <a:extLst>
                <a:ext uri="{FF2B5EF4-FFF2-40B4-BE49-F238E27FC236}">
                  <a16:creationId xmlns:a16="http://schemas.microsoft.com/office/drawing/2014/main" id="{25284F56-3F33-48BE-B0F7-C0F9DD31C75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4610" y="2549362"/>
              <a:ext cx="2520280" cy="360040"/>
            </a:xfrm>
            <a:prstGeom prst="rect">
              <a:avLst/>
            </a:prstGeom>
            <a:solidFill>
              <a:schemeClr val="bg1">
                <a:alpha val="81000"/>
              </a:schemeClr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fontAlgn="base">
                <a:lnSpc>
                  <a:spcPts val="2160"/>
                </a:lnSpc>
                <a:spcBef>
                  <a:spcPct val="0"/>
                </a:spcBef>
                <a:spcAft>
                  <a:spcPts val="1200"/>
                </a:spcAft>
                <a:defRPr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9388" indent="-179388" algn="l" rtl="0" fontAlgn="base">
                <a:lnSpc>
                  <a:spcPts val="216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0099FF"/>
                </a:buClr>
                <a:buChar char="•"/>
                <a:defRPr>
                  <a:solidFill>
                    <a:schemeClr val="tx1"/>
                  </a:solidFill>
                  <a:latin typeface="+mn-lt"/>
                </a:defRPr>
              </a:lvl2pPr>
              <a:lvl3pPr marL="358775" indent="-179388" algn="l" rtl="0" fontAlgn="base">
                <a:lnSpc>
                  <a:spcPts val="216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0099FF"/>
                </a:buClr>
                <a:buChar char="-"/>
                <a:defRPr>
                  <a:solidFill>
                    <a:schemeClr val="tx1"/>
                  </a:solidFill>
                  <a:latin typeface="+mn-lt"/>
                </a:defRPr>
              </a:lvl3pPr>
              <a:lvl4pPr marL="539750" indent="-179388" algn="l" rtl="0" fontAlgn="base">
                <a:lnSpc>
                  <a:spcPts val="2160"/>
                </a:lnSpc>
                <a:spcBef>
                  <a:spcPct val="0"/>
                </a:spcBef>
                <a:spcAft>
                  <a:spcPts val="1200"/>
                </a:spcAft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+mn-lt"/>
                </a:defRPr>
              </a:lvl4pPr>
              <a:lvl5pPr marL="719138" indent="-179388" algn="l" rtl="0" fontAlgn="base">
                <a:lnSpc>
                  <a:spcPts val="2160"/>
                </a:lnSpc>
                <a:spcBef>
                  <a:spcPct val="0"/>
                </a:spcBef>
                <a:spcAft>
                  <a:spcPts val="1200"/>
                </a:spcAft>
                <a:buChar char="-"/>
                <a:defRPr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en-US" sz="1200" kern="0" dirty="0" smtClean="0">
                  <a:solidFill>
                    <a:srgbClr val="002060"/>
                  </a:solidFill>
                </a:rPr>
                <a:t>            Proton/Ion Therapy Centers</a:t>
              </a:r>
            </a:p>
          </p:txBody>
        </p:sp>
        <p:pic>
          <p:nvPicPr>
            <p:cNvPr id="125" name="Grafik 12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536" y="2616416"/>
              <a:ext cx="150915" cy="203207"/>
            </a:xfrm>
            <a:prstGeom prst="rect">
              <a:avLst/>
            </a:prstGeom>
            <a:noFill/>
          </p:spPr>
        </p:pic>
        <p:pic>
          <p:nvPicPr>
            <p:cNvPr id="126" name="Grafik 125"/>
            <p:cNvPicPr>
              <a:picLocks noChangeAspect="1"/>
            </p:cNvPicPr>
            <p:nvPr/>
          </p:nvPicPr>
          <p:blipFill>
            <a:blip r:embed="rId6" cstate="screen">
              <a:duotone>
                <a:prstClr val="black"/>
                <a:srgbClr val="7030A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058" y="2617748"/>
              <a:ext cx="150915" cy="203207"/>
            </a:xfrm>
            <a:prstGeom prst="rect">
              <a:avLst/>
            </a:prstGeom>
            <a:noFill/>
          </p:spPr>
        </p:pic>
      </p:grpSp>
      <p:sp>
        <p:nvSpPr>
          <p:cNvPr id="127" name="Textfeld 126"/>
          <p:cNvSpPr txBox="1"/>
          <p:nvPr/>
        </p:nvSpPr>
        <p:spPr>
          <a:xfrm>
            <a:off x="443521" y="735375"/>
            <a:ext cx="2945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cs typeface="Times New Roman" pitchFamily="18" charset="0"/>
              </a:rPr>
              <a:t>Inverse Dose Profile - The Bragg </a:t>
            </a:r>
            <a:r>
              <a:rPr lang="en-GB" sz="1200" dirty="0" smtClean="0">
                <a:solidFill>
                  <a:srgbClr val="002060"/>
                </a:solidFill>
                <a:cs typeface="Times New Roman" pitchFamily="18" charset="0"/>
              </a:rPr>
              <a:t>Peak</a:t>
            </a:r>
            <a:endParaRPr lang="en-GB" sz="12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5145257" y="4702426"/>
            <a:ext cx="6926056" cy="1321478"/>
            <a:chOff x="5145257" y="4702426"/>
            <a:chExt cx="6926056" cy="1321478"/>
          </a:xfrm>
        </p:grpSpPr>
        <p:sp>
          <p:nvSpPr>
            <p:cNvPr id="7" name="Rechteck 6"/>
            <p:cNvSpPr/>
            <p:nvPr/>
          </p:nvSpPr>
          <p:spPr>
            <a:xfrm>
              <a:off x="5145257" y="4733366"/>
              <a:ext cx="6827446" cy="10130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5666826" y="4915908"/>
              <a:ext cx="640448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1950" defTabSz="285750">
                <a:spcBef>
                  <a:spcPts val="0"/>
                </a:spcBef>
                <a:spcAft>
                  <a:spcPts val="0"/>
                </a:spcAft>
                <a:buClr>
                  <a:srgbClr val="0066CC"/>
                </a:buClr>
                <a:buSzPct val="80000"/>
                <a:defRPr/>
              </a:pPr>
              <a:r>
                <a:rPr lang="en-US" sz="1600" kern="0" dirty="0">
                  <a:solidFill>
                    <a:srgbClr val="FF0000"/>
                  </a:solidFill>
                  <a:sym typeface="Wingdings" panose="05000000000000000000" pitchFamily="2" charset="2"/>
                </a:rPr>
                <a:t> </a:t>
              </a:r>
              <a:r>
                <a:rPr lang="en-US" sz="1600" kern="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Make Ion </a:t>
              </a:r>
              <a:r>
                <a:rPr lang="en-US" sz="1600" kern="0" dirty="0">
                  <a:solidFill>
                    <a:srgbClr val="FF0000"/>
                  </a:solidFill>
                  <a:sym typeface="Wingdings" panose="05000000000000000000" pitchFamily="2" charset="2"/>
                </a:rPr>
                <a:t>Beam Therapy is </a:t>
              </a:r>
              <a:r>
                <a:rPr lang="en-US" sz="1600" kern="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available </a:t>
              </a:r>
              <a:r>
                <a:rPr lang="en-US" sz="1600" kern="0" dirty="0">
                  <a:solidFill>
                    <a:srgbClr val="FF0000"/>
                  </a:solidFill>
                  <a:sym typeface="Wingdings" panose="05000000000000000000" pitchFamily="2" charset="2"/>
                </a:rPr>
                <a:t>for patients in SEE </a:t>
              </a:r>
            </a:p>
            <a:p>
              <a:pPr marL="361950" defTabSz="285750">
                <a:spcBef>
                  <a:spcPts val="0"/>
                </a:spcBef>
                <a:spcAft>
                  <a:spcPts val="0"/>
                </a:spcAft>
                <a:buClr>
                  <a:srgbClr val="0066CC"/>
                </a:buClr>
                <a:buSzPct val="80000"/>
                <a:defRPr/>
              </a:pPr>
              <a:r>
                <a:rPr lang="en-US" sz="1600" kern="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 </a:t>
              </a:r>
              <a:r>
                <a:rPr lang="en-US" sz="1600" kern="0" dirty="0">
                  <a:solidFill>
                    <a:srgbClr val="FF0000"/>
                  </a:solidFill>
                  <a:sym typeface="Wingdings" panose="05000000000000000000" pitchFamily="2" charset="2"/>
                </a:rPr>
                <a:t>Accelerator based RI: seed for a wide range of science</a:t>
              </a:r>
            </a:p>
            <a:p>
              <a:pPr marL="361950" defTabSz="285750">
                <a:spcBef>
                  <a:spcPts val="0"/>
                </a:spcBef>
                <a:spcAft>
                  <a:spcPts val="0"/>
                </a:spcAft>
                <a:buClr>
                  <a:srgbClr val="0066CC"/>
                </a:buClr>
                <a:buSzPct val="80000"/>
                <a:defRPr/>
              </a:pPr>
              <a:r>
                <a:rPr lang="en-US" sz="1600" kern="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 Close </a:t>
              </a:r>
              <a:r>
                <a:rPr lang="en-US" sz="1600" kern="0" dirty="0">
                  <a:solidFill>
                    <a:srgbClr val="FF0000"/>
                  </a:solidFill>
                  <a:sym typeface="Wingdings" panose="05000000000000000000" pitchFamily="2" charset="2"/>
                </a:rPr>
                <a:t>lack of human capacities and knowledge on fields in SEE</a:t>
              </a:r>
              <a:endParaRPr lang="en-GB" sz="1600" kern="0" dirty="0">
                <a:solidFill>
                  <a:srgbClr val="002060"/>
                </a:solidFill>
                <a:cs typeface="Times New Roman" pitchFamily="18" charset="0"/>
              </a:endParaRPr>
            </a:p>
            <a:p>
              <a:endParaRPr lang="en-GB" dirty="0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5145257" y="4702426"/>
              <a:ext cx="1121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Rational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78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5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The </a:t>
            </a:r>
            <a:r>
              <a:rPr lang="en-GB" sz="3200" b="1" dirty="0"/>
              <a:t>Rational for an Ion Beam Therapy </a:t>
            </a:r>
            <a:r>
              <a:rPr lang="en-GB" sz="3200" b="1" dirty="0" smtClean="0"/>
              <a:t>Research </a:t>
            </a:r>
            <a:r>
              <a:rPr lang="en-GB" sz="3200" b="1" dirty="0"/>
              <a:t>Institute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66" name="Textfeld 65"/>
          <p:cNvSpPr txBox="1"/>
          <p:nvPr/>
        </p:nvSpPr>
        <p:spPr>
          <a:xfrm>
            <a:off x="378381" y="1120919"/>
            <a:ext cx="3575309" cy="4381357"/>
          </a:xfrm>
          <a:prstGeom prst="rect">
            <a:avLst/>
          </a:prstGeom>
          <a:noFill/>
          <a:ln w="19050">
            <a:solidFill>
              <a:srgbClr val="0C25A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b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Targets and </a:t>
            </a:r>
            <a:r>
              <a:rPr lang="en-GB" altLang="en-US" sz="20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</a:t>
            </a: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alues:</a:t>
            </a:r>
          </a:p>
          <a:p>
            <a:pPr lvl="0">
              <a:spcAft>
                <a:spcPts val="600"/>
              </a:spcAft>
              <a:defRPr/>
            </a:pPr>
            <a:endParaRPr lang="en-GB" altLang="en-US" sz="2000" i="1" dirty="0" smtClean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bring IBT to the region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establish a major European research institute in SEE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ounteract the brain drain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etract researchers to their home countries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ive young scientists a perspective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evelop a research eco-system in SEE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400" dirty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465137" lvl="0" indent="-2857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Follow the spirit </a:t>
            </a:r>
          </a:p>
          <a:p>
            <a:pPr marL="179387" lvl="0">
              <a:spcAft>
                <a:spcPts val="600"/>
              </a:spcAft>
              <a:defRPr/>
            </a:pPr>
            <a:r>
              <a:rPr lang="en-GB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“Science for Peace”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4201444" y="1123479"/>
            <a:ext cx="3575309" cy="437879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b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Economic </a:t>
            </a:r>
            <a:r>
              <a:rPr lang="en-GB" altLang="en-US" sz="20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Net Present </a:t>
            </a: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Value</a:t>
            </a:r>
          </a:p>
          <a:p>
            <a:pPr lvl="0">
              <a:spcAft>
                <a:spcPts val="600"/>
              </a:spcAft>
              <a:defRPr/>
            </a:pPr>
            <a:endParaRPr lang="en-GB" altLang="en-US" sz="2000" dirty="0" smtClean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European Investment Bank </a:t>
            </a:r>
            <a:r>
              <a:rPr lang="en-GB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University of Milan analysed cost benefit ratio for CNAO, that is comparable to SEEIIST</a:t>
            </a:r>
          </a:p>
          <a:p>
            <a:pPr marL="465137" indent="-2857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Benefit-Cost Ratio of 4.5</a:t>
            </a:r>
          </a:p>
          <a:p>
            <a:pPr marL="465137" indent="-2857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ENPV of 1.5 billion Euro</a:t>
            </a:r>
          </a:p>
          <a:p>
            <a:pPr marL="179387">
              <a:spcAft>
                <a:spcPts val="600"/>
              </a:spcAft>
              <a:defRPr/>
            </a:pPr>
            <a:endParaRPr lang="en-GB" sz="1400" dirty="0" smtClean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465137" indent="-2857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en-US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Similar socio-economic leverage effects can be assumed for </a:t>
            </a:r>
            <a:r>
              <a:rPr lang="en-US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and for the </a:t>
            </a:r>
            <a:r>
              <a:rPr lang="en-US" sz="14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participating countries hosting hubs.</a:t>
            </a:r>
            <a:r>
              <a:rPr lang="en-GB" sz="14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GB" sz="1400" dirty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8024507" y="1123479"/>
            <a:ext cx="3575309" cy="4378797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r>
              <a:rPr lang="en-GB" altLang="en-US" sz="20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/>
            </a:r>
            <a:br>
              <a:rPr lang="en-GB" altLang="en-US" sz="20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altLang="en-US" sz="20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Project Perspectives – Spinoffs</a:t>
            </a:r>
            <a:endParaRPr lang="en-GB" altLang="en-US" sz="2000" dirty="0" smtClean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beam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characteristics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suitable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a wide range of research in radiobiology, radiopharmaceuticals, material sciences and space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sciences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know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how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as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incubator for further developments like an synchrotron light source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compact, cost optimized machines and technologies and their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commercialization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Business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spinoffs: 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radiopharmaceuticals, detector technology, material characterization and development, artificial intelligence and big data computing in medicine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green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engineering, etc. </a:t>
            </a:r>
            <a:endParaRPr lang="en-GB" altLang="en-US" sz="1400" dirty="0" smtClean="0">
              <a:solidFill>
                <a:srgbClr val="002060"/>
              </a:solidFill>
              <a:latin typeface="Calibri Light" panose="020F0302020204030204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6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US" altLang="en-US" sz="3200" b="1" dirty="0"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Basic Concept for the Future Institute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310195" y="1289875"/>
            <a:ext cx="9676099" cy="2030621"/>
          </a:xfrm>
          <a:prstGeom prst="rect">
            <a:avLst/>
          </a:prstGeom>
          <a:noFill/>
          <a:ln w="19050">
            <a:solidFill>
              <a:srgbClr val="0C25A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r>
              <a:rPr lang="en-GB" altLang="en-US" sz="2000" i="1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research</a:t>
            </a: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– European Research Infrastructure Consortium (ERIC)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Responsible for establishment and operation of the SEEIIST infrastructure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Owner of the SEEIIST facility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Responsible for non-clinical research programme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Legal manufacturer of the Treatment Accelerator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Service provider for clinical and non-clinical users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10195" y="3476763"/>
            <a:ext cx="4765771" cy="206483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r>
              <a:rPr lang="en-GB" altLang="en-US" sz="2000" i="1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clinics (research and clinical trials)</a:t>
            </a:r>
            <a:endParaRPr lang="en-GB" altLang="en-US" sz="2000" i="1" dirty="0" smtClean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Separate legal entity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User of the SEEIIST infrastructure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Permit holder for clinical trials and treatment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Legal responsibility for clinical trials and treatment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Takes financial risks for clinical operation</a:t>
            </a: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9951491" y="644658"/>
            <a:ext cx="1316736" cy="1316736"/>
            <a:chOff x="5980176" y="2798064"/>
            <a:chExt cx="1316736" cy="1316736"/>
          </a:xfrm>
        </p:grpSpPr>
        <p:sp>
          <p:nvSpPr>
            <p:cNvPr id="13" name="Ellipse 12"/>
            <p:cNvSpPr/>
            <p:nvPr/>
          </p:nvSpPr>
          <p:spPr>
            <a:xfrm>
              <a:off x="5980176" y="2798064"/>
              <a:ext cx="1316736" cy="1316736"/>
            </a:xfrm>
            <a:prstGeom prst="ellipse">
              <a:avLst/>
            </a:prstGeom>
            <a:solidFill>
              <a:srgbClr val="01449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08C59EEF-1F79-A747-83C9-9F8250A03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6872" t="-9824" r="-7309" b="-6511"/>
            <a:stretch>
              <a:fillRect/>
            </a:stretch>
          </p:blipFill>
          <p:spPr>
            <a:xfrm>
              <a:off x="6154837" y="3052846"/>
              <a:ext cx="982654" cy="674805"/>
            </a:xfrm>
            <a:custGeom>
              <a:avLst/>
              <a:gdLst>
                <a:gd name="connsiteX0" fmla="*/ 0 w 3722914"/>
                <a:gd name="connsiteY0" fmla="*/ 0 h 2556588"/>
                <a:gd name="connsiteX1" fmla="*/ 3722914 w 3722914"/>
                <a:gd name="connsiteY1" fmla="*/ 0 h 2556588"/>
                <a:gd name="connsiteX2" fmla="*/ 3722914 w 3722914"/>
                <a:gd name="connsiteY2" fmla="*/ 2556588 h 2556588"/>
                <a:gd name="connsiteX3" fmla="*/ 0 w 3722914"/>
                <a:gd name="connsiteY3" fmla="*/ 2556588 h 255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2914" h="2556588">
                  <a:moveTo>
                    <a:pt x="0" y="0"/>
                  </a:moveTo>
                  <a:lnTo>
                    <a:pt x="3722914" y="0"/>
                  </a:lnTo>
                  <a:lnTo>
                    <a:pt x="3722914" y="2556588"/>
                  </a:lnTo>
                  <a:lnTo>
                    <a:pt x="0" y="2556588"/>
                  </a:lnTo>
                  <a:close/>
                </a:path>
              </a:pathLst>
            </a:custGeom>
            <a:noFill/>
          </p:spPr>
        </p:pic>
      </p:grpSp>
      <p:sp>
        <p:nvSpPr>
          <p:cNvPr id="15" name="Textfeld 14"/>
          <p:cNvSpPr txBox="1"/>
          <p:nvPr/>
        </p:nvSpPr>
        <p:spPr>
          <a:xfrm>
            <a:off x="6228366" y="3476762"/>
            <a:ext cx="4765771" cy="2064837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altLang="en-US" sz="2000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SEEIIST </a:t>
            </a:r>
            <a:r>
              <a:rPr lang="en-GB" altLang="en-US" sz="2000" i="1" dirty="0" smtClean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external research users</a:t>
            </a:r>
            <a:endParaRPr lang="en-GB" altLang="en-US" sz="2000" i="1" dirty="0" smtClean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Researchers from Europe and SEE region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Executing own research programmes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Collaboration and proposal based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Considering excellence and capacity building</a:t>
            </a:r>
          </a:p>
          <a:p>
            <a:pPr marL="358775" lvl="0" indent="-179388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Potential industrial users</a:t>
            </a:r>
          </a:p>
          <a:p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7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b="1" dirty="0"/>
              <a:t>SEEIIST - Project: </a:t>
            </a:r>
            <a:r>
              <a:rPr lang="en-US" sz="3200" b="1" dirty="0"/>
              <a:t>Key Factors for Success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grpSp>
        <p:nvGrpSpPr>
          <p:cNvPr id="16" name="Gruppieren 15"/>
          <p:cNvGrpSpPr/>
          <p:nvPr/>
        </p:nvGrpSpPr>
        <p:grpSpPr>
          <a:xfrm>
            <a:off x="4262679" y="1792783"/>
            <a:ext cx="2081814" cy="1691474"/>
            <a:chOff x="2701318" y="2566332"/>
            <a:chExt cx="2081814" cy="1691474"/>
          </a:xfrm>
        </p:grpSpPr>
        <p:sp>
          <p:nvSpPr>
            <p:cNvPr id="17" name="Freihandform 16"/>
            <p:cNvSpPr/>
            <p:nvPr/>
          </p:nvSpPr>
          <p:spPr bwMode="auto">
            <a:xfrm>
              <a:off x="2701318" y="256633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4CBBE9"/>
            </a:solidFill>
            <a:ln w="9525" cap="flat" cmpd="sng" algn="ctr">
              <a:solidFill>
                <a:srgbClr val="0094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771799" y="3070701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Equipment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Performance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955678" y="1792783"/>
            <a:ext cx="1691474" cy="2081814"/>
            <a:chOff x="4394317" y="2566332"/>
            <a:chExt cx="1691474" cy="2081814"/>
          </a:xfrm>
        </p:grpSpPr>
        <p:sp>
          <p:nvSpPr>
            <p:cNvPr id="20" name="Freihandform 19"/>
            <p:cNvSpPr/>
            <p:nvPr/>
          </p:nvSpPr>
          <p:spPr bwMode="auto">
            <a:xfrm rot="16200000" flipH="1" flipV="1">
              <a:off x="4199147" y="276150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FFC000"/>
            </a:solidFill>
            <a:ln w="9525" cap="flat" cmpd="sng" algn="ctr">
              <a:solidFill>
                <a:srgbClr val="D6A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470057" y="3070701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Patient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Pool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261153" y="3093917"/>
            <a:ext cx="1691475" cy="2081814"/>
            <a:chOff x="2699792" y="3867466"/>
            <a:chExt cx="1691475" cy="2081814"/>
          </a:xfrm>
        </p:grpSpPr>
        <p:sp>
          <p:nvSpPr>
            <p:cNvPr id="23" name="Freihandform 22"/>
            <p:cNvSpPr/>
            <p:nvPr/>
          </p:nvSpPr>
          <p:spPr bwMode="auto">
            <a:xfrm rot="16200000">
              <a:off x="2504623" y="406263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 algn="ctr">
              <a:solidFill>
                <a:srgbClr val="78B83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2699792" y="4931876"/>
              <a:ext cx="1542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Finances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5563813" y="3484257"/>
            <a:ext cx="2081814" cy="1691474"/>
            <a:chOff x="4002452" y="4257806"/>
            <a:chExt cx="2081814" cy="1691474"/>
          </a:xfrm>
        </p:grpSpPr>
        <p:sp>
          <p:nvSpPr>
            <p:cNvPr id="26" name="Freihandform 25"/>
            <p:cNvSpPr/>
            <p:nvPr/>
          </p:nvSpPr>
          <p:spPr bwMode="auto">
            <a:xfrm flipH="1" flipV="1">
              <a:off x="4002452" y="4257806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C19275"/>
            </a:solidFill>
            <a:ln w="9525" cap="flat" cmpd="sng" algn="ctr">
              <a:solidFill>
                <a:srgbClr val="B88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470058" y="4798893"/>
              <a:ext cx="15421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Organization 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Performance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962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8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Key Factor: Equipment </a:t>
            </a:r>
            <a:r>
              <a:rPr lang="en-GB" sz="3200" dirty="0" smtClean="0"/>
              <a:t>Performance (see </a:t>
            </a:r>
            <a:r>
              <a:rPr lang="en-GB" sz="3200" dirty="0" err="1" smtClean="0"/>
              <a:t>HITRI</a:t>
            </a:r>
            <a:r>
              <a:rPr lang="en-GB" sz="3200" i="1" dirty="0" err="1" smtClean="0"/>
              <a:t>plus</a:t>
            </a:r>
            <a:r>
              <a:rPr lang="en-GB" sz="3200" dirty="0" smtClean="0"/>
              <a:t> WP7)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608979" y="1362959"/>
            <a:ext cx="1402432" cy="1385286"/>
            <a:chOff x="971600" y="2658682"/>
            <a:chExt cx="1402432" cy="1385286"/>
          </a:xfrm>
        </p:grpSpPr>
        <p:grpSp>
          <p:nvGrpSpPr>
            <p:cNvPr id="8" name="Gruppieren 7"/>
            <p:cNvGrpSpPr/>
            <p:nvPr/>
          </p:nvGrpSpPr>
          <p:grpSpPr>
            <a:xfrm>
              <a:off x="1005880" y="2673040"/>
              <a:ext cx="1324018" cy="1322825"/>
              <a:chOff x="1196008" y="2573288"/>
              <a:chExt cx="2160240" cy="2158294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1196982" y="2573288"/>
                <a:ext cx="1328181" cy="1079147"/>
                <a:chOff x="2701318" y="2566332"/>
                <a:chExt cx="2081814" cy="1691474"/>
              </a:xfrm>
            </p:grpSpPr>
            <p:sp>
              <p:nvSpPr>
                <p:cNvPr id="20" name="Freihandform 19"/>
                <p:cNvSpPr/>
                <p:nvPr/>
              </p:nvSpPr>
              <p:spPr bwMode="auto">
                <a:xfrm>
                  <a:off x="2701318" y="256633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4CBBE9"/>
                </a:solidFill>
                <a:ln w="9525" cap="flat" cmpd="sng" algn="ctr">
                  <a:solidFill>
                    <a:srgbClr val="0094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21" name="Textfeld 20"/>
                <p:cNvSpPr txBox="1"/>
                <p:nvPr/>
              </p:nvSpPr>
              <p:spPr>
                <a:xfrm>
                  <a:off x="2771796" y="3070701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Equipment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" name="Gruppieren 10"/>
              <p:cNvGrpSpPr/>
              <p:nvPr/>
            </p:nvGrpSpPr>
            <p:grpSpPr>
              <a:xfrm>
                <a:off x="2277101" y="2573288"/>
                <a:ext cx="1079147" cy="1328180"/>
                <a:chOff x="4394317" y="2566332"/>
                <a:chExt cx="1691474" cy="2081814"/>
              </a:xfrm>
            </p:grpSpPr>
            <p:sp>
              <p:nvSpPr>
                <p:cNvPr id="18" name="Freihandform 17"/>
                <p:cNvSpPr/>
                <p:nvPr/>
              </p:nvSpPr>
              <p:spPr bwMode="auto">
                <a:xfrm rot="16200000" flipH="1" flipV="1">
                  <a:off x="4199147" y="276150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solidFill>
                    <a:srgbClr val="D6A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19" name="Textfeld 18"/>
                <p:cNvSpPr txBox="1"/>
                <p:nvPr/>
              </p:nvSpPr>
              <p:spPr>
                <a:xfrm>
                  <a:off x="4470058" y="3070701"/>
                  <a:ext cx="1542101" cy="678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Patient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Pool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" name="Gruppieren 11"/>
              <p:cNvGrpSpPr/>
              <p:nvPr/>
            </p:nvGrpSpPr>
            <p:grpSpPr>
              <a:xfrm>
                <a:off x="1196008" y="3403401"/>
                <a:ext cx="1079147" cy="1328180"/>
                <a:chOff x="2699792" y="3867466"/>
                <a:chExt cx="1691475" cy="2081814"/>
              </a:xfrm>
            </p:grpSpPr>
            <p:sp>
              <p:nvSpPr>
                <p:cNvPr id="16" name="Freihandform 15"/>
                <p:cNvSpPr/>
                <p:nvPr/>
              </p:nvSpPr>
              <p:spPr bwMode="auto">
                <a:xfrm rot="16200000">
                  <a:off x="2504623" y="406263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 cap="flat" cmpd="sng" algn="ctr">
                  <a:solidFill>
                    <a:srgbClr val="78B83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17" name="Textfeld 16"/>
                <p:cNvSpPr txBox="1"/>
                <p:nvPr/>
              </p:nvSpPr>
              <p:spPr>
                <a:xfrm>
                  <a:off x="2699792" y="4931877"/>
                  <a:ext cx="1542102" cy="45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Payment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3" name="Gruppieren 12"/>
              <p:cNvGrpSpPr/>
              <p:nvPr/>
            </p:nvGrpSpPr>
            <p:grpSpPr>
              <a:xfrm>
                <a:off x="2027095" y="3652435"/>
                <a:ext cx="1328181" cy="1079147"/>
                <a:chOff x="4002452" y="4257806"/>
                <a:chExt cx="2081814" cy="1691474"/>
              </a:xfrm>
            </p:grpSpPr>
            <p:sp>
              <p:nvSpPr>
                <p:cNvPr id="14" name="Freihandform 13"/>
                <p:cNvSpPr/>
                <p:nvPr/>
              </p:nvSpPr>
              <p:spPr bwMode="auto">
                <a:xfrm flipH="1" flipV="1">
                  <a:off x="4002452" y="425780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C19275"/>
                </a:solidFill>
                <a:ln w="9525" cap="flat" cmpd="sng" algn="ctr">
                  <a:solidFill>
                    <a:srgbClr val="B88C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15" name="Textfeld 14"/>
                <p:cNvSpPr txBox="1"/>
                <p:nvPr/>
              </p:nvSpPr>
              <p:spPr>
                <a:xfrm>
                  <a:off x="4470059" y="4798893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Organization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9" name="Rechteck 8"/>
            <p:cNvSpPr/>
            <p:nvPr/>
          </p:nvSpPr>
          <p:spPr bwMode="auto">
            <a:xfrm>
              <a:off x="971600" y="2658682"/>
              <a:ext cx="1402432" cy="1385286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6800" tIns="45720" rIns="468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</p:grp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5284F56-3F33-48BE-B0F7-C0F9DD31C75B}"/>
              </a:ext>
            </a:extLst>
          </p:cNvPr>
          <p:cNvSpPr txBox="1">
            <a:spLocks/>
          </p:cNvSpPr>
          <p:nvPr/>
        </p:nvSpPr>
        <p:spPr bwMode="auto">
          <a:xfrm>
            <a:off x="2395508" y="979256"/>
            <a:ext cx="9491691" cy="493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58775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539750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71913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har char="-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Particle Beam Therapy equipment is required to</a:t>
            </a:r>
          </a:p>
          <a:p>
            <a:pPr marL="357188" indent="-171450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 smtClean="0">
                <a:solidFill>
                  <a:srgbClr val="002060"/>
                </a:solidFill>
              </a:rPr>
              <a:t>have high performance in </a:t>
            </a:r>
            <a:r>
              <a:rPr lang="en-GB" sz="1600" kern="0" dirty="0">
                <a:solidFill>
                  <a:srgbClr val="002060"/>
                </a:solidFill>
              </a:rPr>
              <a:t>s</a:t>
            </a:r>
            <a:r>
              <a:rPr lang="en-GB" sz="1600" kern="0" dirty="0" smtClean="0">
                <a:solidFill>
                  <a:srgbClr val="002060"/>
                </a:solidFill>
              </a:rPr>
              <a:t>ense of </a:t>
            </a:r>
            <a:br>
              <a:rPr lang="en-GB" sz="1600" kern="0" dirty="0" smtClean="0">
                <a:solidFill>
                  <a:srgbClr val="002060"/>
                </a:solidFill>
              </a:rPr>
            </a:br>
            <a:r>
              <a:rPr lang="en-GB" sz="1600" b="1" kern="0" dirty="0" smtClean="0">
                <a:solidFill>
                  <a:srgbClr val="002060"/>
                </a:solidFill>
              </a:rPr>
              <a:t>patient throughput </a:t>
            </a:r>
            <a:r>
              <a:rPr lang="en-GB" sz="1600" b="1" u="sng" kern="0" dirty="0" smtClean="0">
                <a:solidFill>
                  <a:srgbClr val="002060"/>
                </a:solidFill>
              </a:rPr>
              <a:t>and</a:t>
            </a:r>
            <a:r>
              <a:rPr lang="en-GB" sz="1600" b="1" kern="0" dirty="0" smtClean="0">
                <a:solidFill>
                  <a:srgbClr val="002060"/>
                </a:solidFill>
              </a:rPr>
              <a:t> parallel research </a:t>
            </a:r>
            <a:endParaRPr lang="en-GB" sz="1600" b="1" kern="0" dirty="0" smtClean="0">
              <a:solidFill>
                <a:srgbClr val="002060"/>
              </a:solidFill>
            </a:endParaRPr>
          </a:p>
          <a:p>
            <a:pPr marL="185738" eaLnBrk="1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defRPr/>
            </a:pPr>
            <a:endParaRPr lang="en-GB" sz="1600" b="1" kern="0" dirty="0" smtClean="0">
              <a:solidFill>
                <a:srgbClr val="002060"/>
              </a:solidFill>
            </a:endParaRP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002060"/>
                </a:solidFill>
              </a:rPr>
              <a:t>be professionally integrated with </a:t>
            </a:r>
            <a:br>
              <a:rPr lang="en-GB" sz="1600" kern="0" dirty="0">
                <a:solidFill>
                  <a:srgbClr val="002060"/>
                </a:solidFill>
              </a:rPr>
            </a:br>
            <a:r>
              <a:rPr lang="en-GB" sz="1600" kern="0" dirty="0">
                <a:solidFill>
                  <a:srgbClr val="002060"/>
                </a:solidFill>
              </a:rPr>
              <a:t>auxiliary equipment and IT systems </a:t>
            </a:r>
          </a:p>
          <a:p>
            <a:pPr marL="357188" indent="-171450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002060"/>
                </a:solidFill>
              </a:rPr>
              <a:t>provide state-of-the-art PBT incl. image guided </a:t>
            </a:r>
            <a:r>
              <a:rPr lang="en-GB" sz="1600" b="1" kern="0" dirty="0" smtClean="0">
                <a:solidFill>
                  <a:srgbClr val="002060"/>
                </a:solidFill>
              </a:rPr>
              <a:t>PBT</a:t>
            </a:r>
            <a:endParaRPr lang="en-GB" sz="1600" b="1" kern="0" dirty="0" smtClean="0">
              <a:solidFill>
                <a:srgbClr val="002060"/>
              </a:solidFill>
            </a:endParaRPr>
          </a:p>
        </p:txBody>
      </p:sp>
      <p:grpSp>
        <p:nvGrpSpPr>
          <p:cNvPr id="23" name="Gruppieren 22"/>
          <p:cNvGrpSpPr/>
          <p:nvPr/>
        </p:nvGrpSpPr>
        <p:grpSpPr>
          <a:xfrm>
            <a:off x="471459" y="1132577"/>
            <a:ext cx="1328181" cy="1079147"/>
            <a:chOff x="2701318" y="2566332"/>
            <a:chExt cx="2081814" cy="1691474"/>
          </a:xfrm>
        </p:grpSpPr>
        <p:sp>
          <p:nvSpPr>
            <p:cNvPr id="24" name="Freihandform 23"/>
            <p:cNvSpPr/>
            <p:nvPr/>
          </p:nvSpPr>
          <p:spPr bwMode="auto">
            <a:xfrm>
              <a:off x="2701318" y="256633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4CBBE9"/>
            </a:solidFill>
            <a:ln w="9525" cap="flat" cmpd="sng" algn="ctr">
              <a:solidFill>
                <a:srgbClr val="0094C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2771798" y="3070700"/>
              <a:ext cx="1542104" cy="675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Equipment </a:t>
              </a: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Performance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Grafik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182" y="870912"/>
            <a:ext cx="4475704" cy="293524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71459" y="3367878"/>
            <a:ext cx="110158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171450">
              <a:spcAft>
                <a:spcPts val="300"/>
              </a:spcAft>
            </a:pPr>
            <a:r>
              <a:rPr lang="en-GB" sz="1600" b="1" kern="0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1600" b="1" kern="0" dirty="0">
                <a:solidFill>
                  <a:srgbClr val="002060"/>
                </a:solidFill>
              </a:rPr>
              <a:t>Accelerator: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Synchrotron based, providing ion beams from helium up to neon with energy up to 450 MeV/u (carbon ions)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ions per spill up to 2 * 10</a:t>
            </a:r>
            <a:r>
              <a:rPr lang="en-US" sz="1600" kern="0" baseline="30000" dirty="0">
                <a:solidFill>
                  <a:srgbClr val="002060"/>
                </a:solidFill>
              </a:rPr>
              <a:t>10</a:t>
            </a:r>
            <a:r>
              <a:rPr lang="en-US" sz="1600" kern="0" dirty="0">
                <a:solidFill>
                  <a:srgbClr val="002060"/>
                </a:solidFill>
              </a:rPr>
              <a:t>  (</a:t>
            </a:r>
            <a:r>
              <a:rPr lang="en-US" sz="1600" b="1" kern="0" dirty="0">
                <a:solidFill>
                  <a:srgbClr val="002060"/>
                </a:solidFill>
              </a:rPr>
              <a:t>20 times higher </a:t>
            </a:r>
            <a:r>
              <a:rPr lang="en-US" sz="1600" kern="0" dirty="0">
                <a:solidFill>
                  <a:srgbClr val="002060"/>
                </a:solidFill>
              </a:rPr>
              <a:t>than provided by existing treatment machines)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in </a:t>
            </a:r>
            <a:r>
              <a:rPr lang="en-US" sz="1600" b="1" kern="0" dirty="0">
                <a:solidFill>
                  <a:srgbClr val="002060"/>
                </a:solidFill>
              </a:rPr>
              <a:t>fast extraction mode</a:t>
            </a:r>
            <a:r>
              <a:rPr lang="en-US" sz="1600" kern="0" dirty="0">
                <a:solidFill>
                  <a:srgbClr val="002060"/>
                </a:solidFill>
              </a:rPr>
              <a:t>, up to 1000 times larger dose rates </a:t>
            </a:r>
            <a:r>
              <a:rPr lang="en-US" sz="1600" b="1" kern="0" dirty="0">
                <a:solidFill>
                  <a:srgbClr val="002060"/>
                </a:solidFill>
              </a:rPr>
              <a:t>capable for FLASH therapy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fast cycling mode for </a:t>
            </a:r>
            <a:r>
              <a:rPr lang="en-US" sz="1600" b="1" kern="0" dirty="0">
                <a:solidFill>
                  <a:srgbClr val="002060"/>
                </a:solidFill>
              </a:rPr>
              <a:t>parallel clinical and non-clinical use: switching times in the order of 1 second 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dedicated </a:t>
            </a:r>
            <a:r>
              <a:rPr lang="en-US" sz="1600" b="1" kern="0" dirty="0">
                <a:solidFill>
                  <a:srgbClr val="002060"/>
                </a:solidFill>
              </a:rPr>
              <a:t>isotope production </a:t>
            </a:r>
            <a:r>
              <a:rPr lang="en-US" sz="1600" kern="0" dirty="0">
                <a:solidFill>
                  <a:srgbClr val="002060"/>
                </a:solidFill>
              </a:rPr>
              <a:t>beam line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3 medical beamlines</a:t>
            </a:r>
          </a:p>
          <a:p>
            <a:pPr marL="806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2060"/>
                </a:solidFill>
              </a:rPr>
              <a:t>2 expandable research beamlines</a:t>
            </a:r>
            <a:endParaRPr lang="en-GB" sz="1600" kern="0" dirty="0">
              <a:solidFill>
                <a:srgbClr val="002060"/>
              </a:solidFill>
            </a:endParaRP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392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9</a:t>
            </a:fld>
            <a:endParaRPr lang="it-I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24.03.2025</a:t>
            </a:r>
            <a:endParaRPr lang="it-I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HITRIplus Project Meeting and Hadrontherapy Workshop </a:t>
            </a:r>
            <a:r>
              <a:rPr lang="it-IT" smtClean="0"/>
              <a:t>P.Grübling, The SEEIIST Project </a:t>
            </a:r>
            <a:endParaRPr lang="it-IT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1308846" y="185827"/>
            <a:ext cx="10365289" cy="443696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Key Factor: Patient Pool</a:t>
            </a:r>
            <a:endParaRPr lang="en-GB" dirty="0"/>
          </a:p>
        </p:txBody>
      </p:sp>
      <p:pic>
        <p:nvPicPr>
          <p:cNvPr id="40" name="Picture 6">
            <a:extLst>
              <a:ext uri="{FF2B5EF4-FFF2-40B4-BE49-F238E27FC236}">
                <a16:creationId xmlns:a16="http://schemas.microsoft.com/office/drawing/2014/main" id="{EA821D9C-D1E4-4642-BF05-2AE5EB31F0F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9906" cy="667981"/>
          </a:xfrm>
          <a:prstGeom prst="rect">
            <a:avLst/>
          </a:prstGeom>
        </p:spPr>
      </p:pic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5284F56-3F33-48BE-B0F7-C0F9DD31C75B}"/>
              </a:ext>
            </a:extLst>
          </p:cNvPr>
          <p:cNvSpPr txBox="1">
            <a:spLocks/>
          </p:cNvSpPr>
          <p:nvPr/>
        </p:nvSpPr>
        <p:spPr bwMode="auto">
          <a:xfrm>
            <a:off x="2395508" y="692387"/>
            <a:ext cx="9491691" cy="493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58775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lr>
                <a:srgbClr val="0099FF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539750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719138" indent="-179388" algn="l" rtl="0" fontAlgn="base">
              <a:lnSpc>
                <a:spcPts val="2160"/>
              </a:lnSpc>
              <a:spcBef>
                <a:spcPct val="0"/>
              </a:spcBef>
              <a:spcAft>
                <a:spcPts val="1200"/>
              </a:spcAft>
              <a:buChar char="-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kern="0" dirty="0">
                <a:solidFill>
                  <a:srgbClr val="002060"/>
                </a:solidFill>
              </a:rPr>
              <a:t>Potential Number of Patients (indication based</a:t>
            </a:r>
            <a:r>
              <a:rPr lang="en-US" sz="1600" kern="0" dirty="0" smtClean="0">
                <a:solidFill>
                  <a:srgbClr val="002060"/>
                </a:solidFill>
              </a:rPr>
              <a:t>)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002060"/>
                </a:solidFill>
              </a:rPr>
              <a:t>Indications </a:t>
            </a:r>
            <a:r>
              <a:rPr lang="en-US" sz="1600" kern="0" dirty="0">
                <a:solidFill>
                  <a:srgbClr val="002060"/>
                </a:solidFill>
              </a:rPr>
              <a:t>for treatment with photon therapy </a:t>
            </a:r>
            <a:r>
              <a:rPr lang="en-US" sz="1600" kern="0" dirty="0" smtClean="0">
                <a:solidFill>
                  <a:srgbClr val="002060"/>
                </a:solidFill>
              </a:rPr>
              <a:t/>
            </a:r>
            <a:br>
              <a:rPr lang="en-US" sz="1600" kern="0" dirty="0" smtClean="0">
                <a:solidFill>
                  <a:srgbClr val="002060"/>
                </a:solidFill>
              </a:rPr>
            </a:br>
            <a:r>
              <a:rPr lang="en-US" sz="1600" kern="0" dirty="0" smtClean="0">
                <a:solidFill>
                  <a:srgbClr val="002060"/>
                </a:solidFill>
              </a:rPr>
              <a:t>include </a:t>
            </a:r>
            <a:r>
              <a:rPr lang="en-US" sz="1600" kern="0" dirty="0">
                <a:solidFill>
                  <a:srgbClr val="002060"/>
                </a:solidFill>
              </a:rPr>
              <a:t>a number of approximately </a:t>
            </a:r>
            <a:r>
              <a:rPr lang="en-US" sz="1600" kern="0" dirty="0" smtClean="0">
                <a:solidFill>
                  <a:srgbClr val="002060"/>
                </a:solidFill>
              </a:rPr>
              <a:t/>
            </a:r>
            <a:br>
              <a:rPr lang="en-US" sz="1600" kern="0" dirty="0" smtClean="0">
                <a:solidFill>
                  <a:srgbClr val="002060"/>
                </a:solidFill>
              </a:rPr>
            </a:br>
            <a:r>
              <a:rPr lang="en-US" sz="1600" kern="0" dirty="0" smtClean="0">
                <a:solidFill>
                  <a:srgbClr val="002060"/>
                </a:solidFill>
              </a:rPr>
              <a:t>20.000 </a:t>
            </a:r>
            <a:r>
              <a:rPr lang="en-US" sz="1600" kern="0" dirty="0">
                <a:solidFill>
                  <a:srgbClr val="002060"/>
                </a:solidFill>
              </a:rPr>
              <a:t>for every ten million populations per year, </a:t>
            </a:r>
            <a:r>
              <a:rPr lang="en-US" sz="1600" kern="0" dirty="0" smtClean="0">
                <a:solidFill>
                  <a:srgbClr val="002060"/>
                </a:solidFill>
              </a:rPr>
              <a:t/>
            </a:r>
            <a:br>
              <a:rPr lang="en-US" sz="1600" kern="0" dirty="0" smtClean="0">
                <a:solidFill>
                  <a:srgbClr val="002060"/>
                </a:solidFill>
              </a:rPr>
            </a:br>
            <a:r>
              <a:rPr lang="en-US" sz="1600" kern="0" dirty="0" smtClean="0">
                <a:solidFill>
                  <a:srgbClr val="002060"/>
                </a:solidFill>
              </a:rPr>
              <a:t>including </a:t>
            </a:r>
            <a:r>
              <a:rPr lang="en-US" sz="1600" kern="0" dirty="0">
                <a:solidFill>
                  <a:srgbClr val="002060"/>
                </a:solidFill>
              </a:rPr>
              <a:t>12% (2.400) of proton therapy*.</a:t>
            </a:r>
            <a:endParaRPr lang="en-GB" sz="1600" kern="0" dirty="0" smtClean="0">
              <a:solidFill>
                <a:srgbClr val="002060"/>
              </a:solidFill>
            </a:endParaRPr>
          </a:p>
          <a:p>
            <a:pPr marL="357188" indent="-171450">
              <a:spcAft>
                <a:spcPts val="300"/>
              </a:spcAft>
            </a:pPr>
            <a:endParaRPr lang="en-GB" sz="1600" kern="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714375" indent="-285750">
              <a:spcAft>
                <a:spcPts val="300"/>
              </a:spcAft>
              <a:buFont typeface="Wingdings" panose="05000000000000000000" pitchFamily="2" charset="2"/>
              <a:buChar char="à"/>
            </a:pP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Europe</a:t>
            </a:r>
            <a:r>
              <a:rPr lang="en-US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: 	</a:t>
            </a: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179.000 </a:t>
            </a:r>
            <a:r>
              <a:rPr lang="en-US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PBT Patients per </a:t>
            </a: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year</a:t>
            </a:r>
            <a:endParaRPr lang="en-GB" sz="1600" kern="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714375" indent="-285750">
              <a:spcAft>
                <a:spcPts val="300"/>
              </a:spcAft>
              <a:buFont typeface="Wingdings" panose="05000000000000000000" pitchFamily="2" charset="2"/>
              <a:buChar char="à"/>
            </a:pP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SEE</a:t>
            </a:r>
            <a:r>
              <a:rPr lang="en-US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: 	</a:t>
            </a: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10.560 </a:t>
            </a:r>
            <a:r>
              <a:rPr lang="en-US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PBT Patients per </a:t>
            </a:r>
            <a:r>
              <a:rPr lang="en-US" sz="1600" kern="0" dirty="0" smtClean="0">
                <a:solidFill>
                  <a:srgbClr val="002060"/>
                </a:solidFill>
                <a:sym typeface="Wingdings" panose="05000000000000000000" pitchFamily="2" charset="2"/>
              </a:rPr>
              <a:t>year</a:t>
            </a:r>
          </a:p>
          <a:p>
            <a:pPr marL="471488" indent="-285750">
              <a:spcAft>
                <a:spcPts val="300"/>
              </a:spcAft>
              <a:buFont typeface="Wingdings" panose="05000000000000000000" pitchFamily="2" charset="2"/>
              <a:buChar char="à"/>
            </a:pPr>
            <a:endParaRPr lang="en-US" sz="1600" kern="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Reality Check: Europe in 2021 – </a:t>
            </a:r>
            <a:r>
              <a:rPr lang="en-US" sz="1600" kern="0" dirty="0">
                <a:solidFill>
                  <a:srgbClr val="002060"/>
                </a:solidFill>
              </a:rPr>
              <a:t>10.600 only </a:t>
            </a:r>
            <a:r>
              <a:rPr lang="en-US" sz="1600" kern="0" dirty="0" smtClean="0">
                <a:solidFill>
                  <a:srgbClr val="002060"/>
                </a:solidFill>
              </a:rPr>
              <a:t>!!</a:t>
            </a: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en-US" sz="1600" kern="0" dirty="0">
              <a:solidFill>
                <a:srgbClr val="002060"/>
              </a:solidFill>
            </a:endParaRPr>
          </a:p>
          <a:p>
            <a:pPr marL="357188" indent="-1714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kern="0" dirty="0">
                <a:solidFill>
                  <a:srgbClr val="002060"/>
                </a:solidFill>
              </a:rPr>
              <a:t>Realistic achievable numbers</a:t>
            </a:r>
            <a:r>
              <a:rPr lang="en-GB" sz="1600" b="1" kern="0" dirty="0" smtClean="0">
                <a:solidFill>
                  <a:srgbClr val="002060"/>
                </a:solidFill>
              </a:rPr>
              <a:t>:</a:t>
            </a:r>
          </a:p>
          <a:p>
            <a:pPr marL="714375" indent="-285750" fontAlgn="auto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à"/>
            </a:pPr>
            <a:r>
              <a:rPr lang="en-GB" sz="1600" kern="0" dirty="0" err="1" smtClean="0">
                <a:solidFill>
                  <a:srgbClr val="002060"/>
                </a:solidFill>
              </a:rPr>
              <a:t>MedAustron</a:t>
            </a:r>
            <a:r>
              <a:rPr lang="en-GB" sz="1600" kern="0" dirty="0" smtClean="0">
                <a:solidFill>
                  <a:srgbClr val="002060"/>
                </a:solidFill>
              </a:rPr>
              <a:t> </a:t>
            </a:r>
            <a:r>
              <a:rPr lang="en-GB" sz="1600" kern="0" dirty="0">
                <a:solidFill>
                  <a:srgbClr val="002060"/>
                </a:solidFill>
              </a:rPr>
              <a:t>expects realistically 750+ patients/a</a:t>
            </a:r>
          </a:p>
          <a:p>
            <a:pPr marL="714375" lvl="0" indent="-285750" fontAlgn="auto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à"/>
            </a:pPr>
            <a:r>
              <a:rPr lang="en-GB" sz="1600" dirty="0" smtClean="0">
                <a:solidFill>
                  <a:srgbClr val="002060"/>
                </a:solidFill>
              </a:rPr>
              <a:t>PBT </a:t>
            </a:r>
            <a:r>
              <a:rPr lang="en-GB" sz="1600" dirty="0">
                <a:solidFill>
                  <a:srgbClr val="002060"/>
                </a:solidFill>
              </a:rPr>
              <a:t>cases per 10 million of population </a:t>
            </a:r>
            <a:r>
              <a:rPr lang="en-DE" sz="1600" dirty="0">
                <a:solidFill>
                  <a:srgbClr val="002060"/>
                </a:solidFill>
              </a:rPr>
              <a:t>–</a:t>
            </a:r>
            <a:r>
              <a:rPr lang="en-GB" sz="1600" dirty="0">
                <a:solidFill>
                  <a:srgbClr val="002060"/>
                </a:solidFill>
              </a:rPr>
              <a:t> in total </a:t>
            </a:r>
            <a:r>
              <a:rPr lang="en-GB" sz="1600" dirty="0" smtClean="0">
                <a:solidFill>
                  <a:srgbClr val="002060"/>
                </a:solidFill>
              </a:rPr>
              <a:t>835</a:t>
            </a:r>
          </a:p>
          <a:p>
            <a:pPr marL="714375" lvl="0" indent="-28575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GB" sz="1600" kern="0" dirty="0" smtClean="0">
                <a:solidFill>
                  <a:srgbClr val="002060"/>
                </a:solidFill>
                <a:cs typeface="Times New Roman" pitchFamily="18" charset="0"/>
                <a:sym typeface="Wingdings" panose="05000000000000000000" pitchFamily="2" charset="2"/>
              </a:rPr>
              <a:t>scaled to SEE</a:t>
            </a:r>
            <a:r>
              <a:rPr lang="en-GB" sz="1600" kern="0" dirty="0">
                <a:solidFill>
                  <a:srgbClr val="002060"/>
                </a:solidFill>
                <a:cs typeface="Times New Roman" pitchFamily="18" charset="0"/>
                <a:sym typeface="Wingdings" panose="05000000000000000000" pitchFamily="2" charset="2"/>
              </a:rPr>
              <a:t>: ca. 3700 patients/a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428625" lvl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714375" lvl="0" indent="-285750" fontAlgn="auto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 smtClean="0">
                <a:solidFill>
                  <a:srgbClr val="FF0000"/>
                </a:solidFill>
              </a:rPr>
              <a:t>chievable via SEEIIST clinical hubs !!</a:t>
            </a:r>
            <a:r>
              <a:rPr lang="en-GB" sz="1600" dirty="0">
                <a:solidFill>
                  <a:srgbClr val="002060"/>
                </a:solidFill>
              </a:rPr>
              <a:t/>
            </a:r>
            <a:br>
              <a:rPr lang="en-GB" sz="1600" dirty="0">
                <a:solidFill>
                  <a:srgbClr val="002060"/>
                </a:solidFill>
              </a:rPr>
            </a:br>
            <a:endParaRPr lang="en-GB" sz="1600" kern="0" dirty="0">
              <a:solidFill>
                <a:srgbClr val="002060"/>
              </a:solidFill>
            </a:endParaRPr>
          </a:p>
        </p:txBody>
      </p:sp>
      <p:grpSp>
        <p:nvGrpSpPr>
          <p:cNvPr id="29" name="Gruppieren 28"/>
          <p:cNvGrpSpPr/>
          <p:nvPr/>
        </p:nvGrpSpPr>
        <p:grpSpPr>
          <a:xfrm>
            <a:off x="616847" y="1084799"/>
            <a:ext cx="1402432" cy="1385286"/>
            <a:chOff x="971600" y="2658682"/>
            <a:chExt cx="1402432" cy="1385286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1005880" y="2673040"/>
              <a:ext cx="1324018" cy="1322825"/>
              <a:chOff x="1196008" y="2573288"/>
              <a:chExt cx="2160240" cy="2158294"/>
            </a:xfrm>
          </p:grpSpPr>
          <p:grpSp>
            <p:nvGrpSpPr>
              <p:cNvPr id="32" name="Gruppieren 31"/>
              <p:cNvGrpSpPr/>
              <p:nvPr/>
            </p:nvGrpSpPr>
            <p:grpSpPr>
              <a:xfrm>
                <a:off x="1196982" y="2573288"/>
                <a:ext cx="1328181" cy="1079147"/>
                <a:chOff x="2701318" y="2566332"/>
                <a:chExt cx="2081814" cy="1691474"/>
              </a:xfrm>
            </p:grpSpPr>
            <p:sp>
              <p:nvSpPr>
                <p:cNvPr id="44" name="Freihandform 43"/>
                <p:cNvSpPr/>
                <p:nvPr/>
              </p:nvSpPr>
              <p:spPr bwMode="auto">
                <a:xfrm>
                  <a:off x="2701318" y="256633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4CBBE9"/>
                </a:solidFill>
                <a:ln w="9525" cap="flat" cmpd="sng" algn="ctr">
                  <a:solidFill>
                    <a:srgbClr val="0094C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45" name="Textfeld 44"/>
                <p:cNvSpPr txBox="1"/>
                <p:nvPr/>
              </p:nvSpPr>
              <p:spPr>
                <a:xfrm>
                  <a:off x="2771796" y="3070701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Equipment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3" name="Gruppieren 32"/>
              <p:cNvGrpSpPr/>
              <p:nvPr/>
            </p:nvGrpSpPr>
            <p:grpSpPr>
              <a:xfrm>
                <a:off x="2277101" y="2573288"/>
                <a:ext cx="1079147" cy="1328180"/>
                <a:chOff x="4394317" y="2566332"/>
                <a:chExt cx="1691474" cy="2081814"/>
              </a:xfrm>
            </p:grpSpPr>
            <p:sp>
              <p:nvSpPr>
                <p:cNvPr id="42" name="Freihandform 41"/>
                <p:cNvSpPr/>
                <p:nvPr/>
              </p:nvSpPr>
              <p:spPr bwMode="auto">
                <a:xfrm rot="16200000" flipH="1" flipV="1">
                  <a:off x="4199147" y="2761502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 cap="flat" cmpd="sng" algn="ctr">
                  <a:solidFill>
                    <a:srgbClr val="D6A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43" name="Textfeld 42"/>
                <p:cNvSpPr txBox="1"/>
                <p:nvPr/>
              </p:nvSpPr>
              <p:spPr>
                <a:xfrm>
                  <a:off x="4470058" y="3070701"/>
                  <a:ext cx="1542101" cy="6785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Patient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Pool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4" name="Gruppieren 33"/>
              <p:cNvGrpSpPr/>
              <p:nvPr/>
            </p:nvGrpSpPr>
            <p:grpSpPr>
              <a:xfrm>
                <a:off x="1196008" y="3403401"/>
                <a:ext cx="1079147" cy="1328180"/>
                <a:chOff x="2699792" y="3867466"/>
                <a:chExt cx="1691475" cy="2081814"/>
              </a:xfrm>
            </p:grpSpPr>
            <p:sp>
              <p:nvSpPr>
                <p:cNvPr id="38" name="Freihandform 37"/>
                <p:cNvSpPr/>
                <p:nvPr/>
              </p:nvSpPr>
              <p:spPr bwMode="auto">
                <a:xfrm rot="16200000">
                  <a:off x="2504623" y="406263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 cap="flat" cmpd="sng" algn="ctr">
                  <a:solidFill>
                    <a:srgbClr val="78B83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41" name="Textfeld 40"/>
                <p:cNvSpPr txBox="1"/>
                <p:nvPr/>
              </p:nvSpPr>
              <p:spPr>
                <a:xfrm>
                  <a:off x="2699792" y="4931877"/>
                  <a:ext cx="1542102" cy="4523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Payment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5" name="Gruppieren 34"/>
              <p:cNvGrpSpPr/>
              <p:nvPr/>
            </p:nvGrpSpPr>
            <p:grpSpPr>
              <a:xfrm>
                <a:off x="2027095" y="3652435"/>
                <a:ext cx="1328181" cy="1079147"/>
                <a:chOff x="4002452" y="4257806"/>
                <a:chExt cx="2081814" cy="1691474"/>
              </a:xfrm>
            </p:grpSpPr>
            <p:sp>
              <p:nvSpPr>
                <p:cNvPr id="36" name="Freihandform 35"/>
                <p:cNvSpPr/>
                <p:nvPr/>
              </p:nvSpPr>
              <p:spPr bwMode="auto">
                <a:xfrm flipH="1" flipV="1">
                  <a:off x="4002452" y="4257806"/>
                  <a:ext cx="2081814" cy="1691474"/>
                </a:xfrm>
                <a:custGeom>
                  <a:avLst/>
                  <a:gdLst>
                    <a:gd name="connsiteX0" fmla="*/ 0 w 1152128"/>
                    <a:gd name="connsiteY0" fmla="*/ 0 h 936104"/>
                    <a:gd name="connsiteX1" fmla="*/ 936104 w 1152128"/>
                    <a:gd name="connsiteY1" fmla="*/ 0 h 936104"/>
                    <a:gd name="connsiteX2" fmla="*/ 936104 w 1152128"/>
                    <a:gd name="connsiteY2" fmla="*/ 346108 h 936104"/>
                    <a:gd name="connsiteX3" fmla="*/ 952054 w 1152128"/>
                    <a:gd name="connsiteY3" fmla="*/ 335354 h 936104"/>
                    <a:gd name="connsiteX4" fmla="*/ 1008112 w 1152128"/>
                    <a:gd name="connsiteY4" fmla="*/ 324036 h 936104"/>
                    <a:gd name="connsiteX5" fmla="*/ 1152128 w 1152128"/>
                    <a:gd name="connsiteY5" fmla="*/ 468052 h 936104"/>
                    <a:gd name="connsiteX6" fmla="*/ 1008112 w 1152128"/>
                    <a:gd name="connsiteY6" fmla="*/ 612068 h 936104"/>
                    <a:gd name="connsiteX7" fmla="*/ 952054 w 1152128"/>
                    <a:gd name="connsiteY7" fmla="*/ 600751 h 936104"/>
                    <a:gd name="connsiteX8" fmla="*/ 936104 w 1152128"/>
                    <a:gd name="connsiteY8" fmla="*/ 589997 h 936104"/>
                    <a:gd name="connsiteX9" fmla="*/ 936104 w 1152128"/>
                    <a:gd name="connsiteY9" fmla="*/ 936104 h 936104"/>
                    <a:gd name="connsiteX10" fmla="*/ 589997 w 1152128"/>
                    <a:gd name="connsiteY10" fmla="*/ 936104 h 936104"/>
                    <a:gd name="connsiteX11" fmla="*/ 600751 w 1152128"/>
                    <a:gd name="connsiteY11" fmla="*/ 920154 h 936104"/>
                    <a:gd name="connsiteX12" fmla="*/ 612068 w 1152128"/>
                    <a:gd name="connsiteY12" fmla="*/ 864096 h 936104"/>
                    <a:gd name="connsiteX13" fmla="*/ 468052 w 1152128"/>
                    <a:gd name="connsiteY13" fmla="*/ 720080 h 936104"/>
                    <a:gd name="connsiteX14" fmla="*/ 324036 w 1152128"/>
                    <a:gd name="connsiteY14" fmla="*/ 864096 h 936104"/>
                    <a:gd name="connsiteX15" fmla="*/ 335354 w 1152128"/>
                    <a:gd name="connsiteY15" fmla="*/ 920154 h 936104"/>
                    <a:gd name="connsiteX16" fmla="*/ 346108 w 1152128"/>
                    <a:gd name="connsiteY16" fmla="*/ 936104 h 936104"/>
                    <a:gd name="connsiteX17" fmla="*/ 0 w 1152128"/>
                    <a:gd name="connsiteY17" fmla="*/ 936104 h 9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52128" h="936104">
                      <a:moveTo>
                        <a:pt x="0" y="0"/>
                      </a:moveTo>
                      <a:lnTo>
                        <a:pt x="936104" y="0"/>
                      </a:lnTo>
                      <a:lnTo>
                        <a:pt x="936104" y="346108"/>
                      </a:lnTo>
                      <a:lnTo>
                        <a:pt x="952054" y="335354"/>
                      </a:lnTo>
                      <a:cubicBezTo>
                        <a:pt x="969284" y="328066"/>
                        <a:pt x="988228" y="324036"/>
                        <a:pt x="1008112" y="324036"/>
                      </a:cubicBezTo>
                      <a:cubicBezTo>
                        <a:pt x="1087650" y="324036"/>
                        <a:pt x="1152128" y="388514"/>
                        <a:pt x="1152128" y="468052"/>
                      </a:cubicBezTo>
                      <a:cubicBezTo>
                        <a:pt x="1152128" y="547590"/>
                        <a:pt x="1087650" y="612068"/>
                        <a:pt x="1008112" y="612068"/>
                      </a:cubicBezTo>
                      <a:cubicBezTo>
                        <a:pt x="988228" y="612068"/>
                        <a:pt x="969284" y="608038"/>
                        <a:pt x="952054" y="600751"/>
                      </a:cubicBezTo>
                      <a:lnTo>
                        <a:pt x="936104" y="589997"/>
                      </a:lnTo>
                      <a:lnTo>
                        <a:pt x="936104" y="936104"/>
                      </a:lnTo>
                      <a:lnTo>
                        <a:pt x="589997" y="936104"/>
                      </a:lnTo>
                      <a:lnTo>
                        <a:pt x="600751" y="920154"/>
                      </a:lnTo>
                      <a:cubicBezTo>
                        <a:pt x="608038" y="902924"/>
                        <a:pt x="612068" y="883981"/>
                        <a:pt x="612068" y="864096"/>
                      </a:cubicBezTo>
                      <a:cubicBezTo>
                        <a:pt x="612068" y="784558"/>
                        <a:pt x="547590" y="720080"/>
                        <a:pt x="468052" y="720080"/>
                      </a:cubicBezTo>
                      <a:cubicBezTo>
                        <a:pt x="388514" y="720080"/>
                        <a:pt x="324036" y="784558"/>
                        <a:pt x="324036" y="864096"/>
                      </a:cubicBezTo>
                      <a:cubicBezTo>
                        <a:pt x="324036" y="883981"/>
                        <a:pt x="328066" y="902924"/>
                        <a:pt x="335354" y="920154"/>
                      </a:cubicBezTo>
                      <a:lnTo>
                        <a:pt x="346108" y="936104"/>
                      </a:lnTo>
                      <a:lnTo>
                        <a:pt x="0" y="936104"/>
                      </a:lnTo>
                      <a:close/>
                    </a:path>
                  </a:pathLst>
                </a:custGeom>
                <a:solidFill>
                  <a:srgbClr val="C19275"/>
                </a:solidFill>
                <a:ln w="9525" cap="flat" cmpd="sng" algn="ctr">
                  <a:solidFill>
                    <a:srgbClr val="B88C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MS PGothic" pitchFamily="34" charset="-128"/>
                  </a:endParaRPr>
                </a:p>
              </p:txBody>
            </p:sp>
            <p:sp>
              <p:nvSpPr>
                <p:cNvPr id="37" name="Textfeld 36"/>
                <p:cNvSpPr txBox="1"/>
                <p:nvPr/>
              </p:nvSpPr>
              <p:spPr>
                <a:xfrm>
                  <a:off x="4470059" y="4798893"/>
                  <a:ext cx="1542105" cy="708387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Organization </a:t>
                  </a:r>
                </a:p>
                <a:p>
                  <a:pPr algn="ctr"/>
                  <a:r>
                    <a:rPr lang="en-GB" sz="600" dirty="0" smtClean="0">
                      <a:solidFill>
                        <a:schemeClr val="bg1"/>
                      </a:solidFill>
                    </a:rPr>
                    <a:t>Performance</a:t>
                  </a:r>
                  <a:endParaRPr lang="en-GB" sz="6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31" name="Rechteck 30"/>
            <p:cNvSpPr/>
            <p:nvPr/>
          </p:nvSpPr>
          <p:spPr bwMode="auto">
            <a:xfrm>
              <a:off x="971600" y="2658682"/>
              <a:ext cx="1402432" cy="1385286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6800" tIns="45720" rIns="468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1121876" y="847005"/>
            <a:ext cx="1079147" cy="1328180"/>
            <a:chOff x="4394317" y="2566332"/>
            <a:chExt cx="1691474" cy="2081814"/>
          </a:xfrm>
        </p:grpSpPr>
        <p:sp>
          <p:nvSpPr>
            <p:cNvPr id="47" name="Freihandform 46"/>
            <p:cNvSpPr/>
            <p:nvPr/>
          </p:nvSpPr>
          <p:spPr bwMode="auto">
            <a:xfrm rot="16200000" flipH="1" flipV="1">
              <a:off x="4199147" y="2761502"/>
              <a:ext cx="2081814" cy="1691474"/>
            </a:xfrm>
            <a:custGeom>
              <a:avLst/>
              <a:gdLst>
                <a:gd name="connsiteX0" fmla="*/ 0 w 1152128"/>
                <a:gd name="connsiteY0" fmla="*/ 0 h 936104"/>
                <a:gd name="connsiteX1" fmla="*/ 936104 w 1152128"/>
                <a:gd name="connsiteY1" fmla="*/ 0 h 936104"/>
                <a:gd name="connsiteX2" fmla="*/ 936104 w 1152128"/>
                <a:gd name="connsiteY2" fmla="*/ 346108 h 936104"/>
                <a:gd name="connsiteX3" fmla="*/ 952054 w 1152128"/>
                <a:gd name="connsiteY3" fmla="*/ 335354 h 936104"/>
                <a:gd name="connsiteX4" fmla="*/ 1008112 w 1152128"/>
                <a:gd name="connsiteY4" fmla="*/ 324036 h 936104"/>
                <a:gd name="connsiteX5" fmla="*/ 1152128 w 1152128"/>
                <a:gd name="connsiteY5" fmla="*/ 468052 h 936104"/>
                <a:gd name="connsiteX6" fmla="*/ 1008112 w 1152128"/>
                <a:gd name="connsiteY6" fmla="*/ 612068 h 936104"/>
                <a:gd name="connsiteX7" fmla="*/ 952054 w 1152128"/>
                <a:gd name="connsiteY7" fmla="*/ 600751 h 936104"/>
                <a:gd name="connsiteX8" fmla="*/ 936104 w 1152128"/>
                <a:gd name="connsiteY8" fmla="*/ 589997 h 936104"/>
                <a:gd name="connsiteX9" fmla="*/ 936104 w 1152128"/>
                <a:gd name="connsiteY9" fmla="*/ 936104 h 936104"/>
                <a:gd name="connsiteX10" fmla="*/ 589997 w 1152128"/>
                <a:gd name="connsiteY10" fmla="*/ 936104 h 936104"/>
                <a:gd name="connsiteX11" fmla="*/ 600751 w 1152128"/>
                <a:gd name="connsiteY11" fmla="*/ 920154 h 936104"/>
                <a:gd name="connsiteX12" fmla="*/ 612068 w 1152128"/>
                <a:gd name="connsiteY12" fmla="*/ 864096 h 936104"/>
                <a:gd name="connsiteX13" fmla="*/ 468052 w 1152128"/>
                <a:gd name="connsiteY13" fmla="*/ 720080 h 936104"/>
                <a:gd name="connsiteX14" fmla="*/ 324036 w 1152128"/>
                <a:gd name="connsiteY14" fmla="*/ 864096 h 936104"/>
                <a:gd name="connsiteX15" fmla="*/ 335354 w 1152128"/>
                <a:gd name="connsiteY15" fmla="*/ 920154 h 936104"/>
                <a:gd name="connsiteX16" fmla="*/ 346108 w 1152128"/>
                <a:gd name="connsiteY16" fmla="*/ 936104 h 936104"/>
                <a:gd name="connsiteX17" fmla="*/ 0 w 1152128"/>
                <a:gd name="connsiteY17" fmla="*/ 936104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2128" h="936104">
                  <a:moveTo>
                    <a:pt x="0" y="0"/>
                  </a:moveTo>
                  <a:lnTo>
                    <a:pt x="936104" y="0"/>
                  </a:lnTo>
                  <a:lnTo>
                    <a:pt x="936104" y="346108"/>
                  </a:lnTo>
                  <a:lnTo>
                    <a:pt x="952054" y="335354"/>
                  </a:lnTo>
                  <a:cubicBezTo>
                    <a:pt x="969284" y="328066"/>
                    <a:pt x="988228" y="324036"/>
                    <a:pt x="1008112" y="324036"/>
                  </a:cubicBezTo>
                  <a:cubicBezTo>
                    <a:pt x="1087650" y="324036"/>
                    <a:pt x="1152128" y="388514"/>
                    <a:pt x="1152128" y="468052"/>
                  </a:cubicBezTo>
                  <a:cubicBezTo>
                    <a:pt x="1152128" y="547590"/>
                    <a:pt x="1087650" y="612068"/>
                    <a:pt x="1008112" y="612068"/>
                  </a:cubicBezTo>
                  <a:cubicBezTo>
                    <a:pt x="988228" y="612068"/>
                    <a:pt x="969284" y="608038"/>
                    <a:pt x="952054" y="600751"/>
                  </a:cubicBezTo>
                  <a:lnTo>
                    <a:pt x="936104" y="589997"/>
                  </a:lnTo>
                  <a:lnTo>
                    <a:pt x="936104" y="936104"/>
                  </a:lnTo>
                  <a:lnTo>
                    <a:pt x="589997" y="936104"/>
                  </a:lnTo>
                  <a:lnTo>
                    <a:pt x="600751" y="920154"/>
                  </a:lnTo>
                  <a:cubicBezTo>
                    <a:pt x="608038" y="902924"/>
                    <a:pt x="612068" y="883981"/>
                    <a:pt x="612068" y="864096"/>
                  </a:cubicBezTo>
                  <a:cubicBezTo>
                    <a:pt x="612068" y="784558"/>
                    <a:pt x="547590" y="720080"/>
                    <a:pt x="468052" y="720080"/>
                  </a:cubicBezTo>
                  <a:cubicBezTo>
                    <a:pt x="388514" y="720080"/>
                    <a:pt x="324036" y="784558"/>
                    <a:pt x="324036" y="864096"/>
                  </a:cubicBezTo>
                  <a:cubicBezTo>
                    <a:pt x="324036" y="883981"/>
                    <a:pt x="328066" y="902924"/>
                    <a:pt x="335354" y="920154"/>
                  </a:cubicBezTo>
                  <a:lnTo>
                    <a:pt x="346108" y="936104"/>
                  </a:lnTo>
                  <a:lnTo>
                    <a:pt x="0" y="936104"/>
                  </a:lnTo>
                  <a:close/>
                </a:path>
              </a:pathLst>
            </a:custGeom>
            <a:solidFill>
              <a:srgbClr val="FFC000"/>
            </a:solidFill>
            <a:ln w="9525" cap="flat" cmpd="sng" algn="ctr">
              <a:solidFill>
                <a:srgbClr val="D6A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6800" tIns="45720" rIns="468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MS PGothic" pitchFamily="34" charset="-128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4470058" y="3070701"/>
              <a:ext cx="1542102" cy="675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Patient </a:t>
              </a: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Pool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9" name="Grafik 4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8472" y="882243"/>
            <a:ext cx="4238728" cy="1209033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795" y="2351935"/>
            <a:ext cx="4156744" cy="2046664"/>
          </a:xfrm>
          <a:prstGeom prst="rect">
            <a:avLst/>
          </a:prstGeom>
        </p:spPr>
      </p:pic>
      <p:sp>
        <p:nvSpPr>
          <p:cNvPr id="51" name="Textfeld 50"/>
          <p:cNvSpPr txBox="1"/>
          <p:nvPr/>
        </p:nvSpPr>
        <p:spPr>
          <a:xfrm>
            <a:off x="7893542" y="4931197"/>
            <a:ext cx="3880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2060"/>
                </a:solidFill>
              </a:rPr>
              <a:t>* </a:t>
            </a:r>
            <a:r>
              <a:rPr lang="en-GB" sz="800" dirty="0" err="1">
                <a:solidFill>
                  <a:srgbClr val="002060"/>
                </a:solidFill>
              </a:rPr>
              <a:t>Nunes</a:t>
            </a:r>
            <a:r>
              <a:rPr lang="en-GB" sz="800" dirty="0">
                <a:solidFill>
                  <a:srgbClr val="002060"/>
                </a:solidFill>
              </a:rPr>
              <a:t> Marcos </a:t>
            </a:r>
            <a:r>
              <a:rPr lang="en-GB" sz="800" dirty="0" err="1">
                <a:solidFill>
                  <a:srgbClr val="002060"/>
                </a:solidFill>
              </a:rPr>
              <a:t>d’Ávila</a:t>
            </a:r>
            <a:r>
              <a:rPr lang="en-GB" sz="800" dirty="0">
                <a:solidFill>
                  <a:srgbClr val="002060"/>
                </a:solidFill>
              </a:rPr>
              <a:t>. </a:t>
            </a:r>
            <a:r>
              <a:rPr lang="en-GB" sz="800" dirty="0" smtClean="0">
                <a:solidFill>
                  <a:srgbClr val="002060"/>
                </a:solidFill>
              </a:rPr>
              <a:t/>
            </a:r>
            <a:br>
              <a:rPr lang="en-GB" sz="800" dirty="0" smtClean="0">
                <a:solidFill>
                  <a:srgbClr val="002060"/>
                </a:solidFill>
              </a:rPr>
            </a:br>
            <a:r>
              <a:rPr lang="en-GB" sz="800" dirty="0" smtClean="0">
                <a:solidFill>
                  <a:srgbClr val="002060"/>
                </a:solidFill>
              </a:rPr>
              <a:t>   </a:t>
            </a:r>
            <a:r>
              <a:rPr lang="en-GB" sz="800" dirty="0" err="1" smtClean="0">
                <a:solidFill>
                  <a:srgbClr val="002060"/>
                </a:solidFill>
              </a:rPr>
              <a:t>Protontherapy</a:t>
            </a:r>
            <a:r>
              <a:rPr lang="en-GB" sz="800" dirty="0" smtClean="0">
                <a:solidFill>
                  <a:srgbClr val="002060"/>
                </a:solidFill>
              </a:rPr>
              <a:t> </a:t>
            </a:r>
            <a:r>
              <a:rPr lang="en-GB" sz="800" dirty="0">
                <a:solidFill>
                  <a:srgbClr val="002060"/>
                </a:solidFill>
              </a:rPr>
              <a:t>versus carbon ion therapy: advantages, disadvantages and </a:t>
            </a:r>
            <a:r>
              <a:rPr lang="en-GB" sz="800" dirty="0" smtClean="0">
                <a:solidFill>
                  <a:srgbClr val="002060"/>
                </a:solidFill>
              </a:rPr>
              <a:t>similarities.</a:t>
            </a:r>
            <a:br>
              <a:rPr lang="en-GB" sz="800" dirty="0" smtClean="0">
                <a:solidFill>
                  <a:srgbClr val="002060"/>
                </a:solidFill>
              </a:rPr>
            </a:br>
            <a:r>
              <a:rPr lang="en-GB" sz="800" dirty="0" smtClean="0">
                <a:solidFill>
                  <a:srgbClr val="002060"/>
                </a:solidFill>
              </a:rPr>
              <a:t>   Cham </a:t>
            </a:r>
            <a:r>
              <a:rPr lang="en-GB" sz="800" dirty="0">
                <a:solidFill>
                  <a:srgbClr val="002060"/>
                </a:solidFill>
              </a:rPr>
              <a:t>et al.: Springer, 2015.</a:t>
            </a:r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39" y="4006712"/>
            <a:ext cx="2008777" cy="163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4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Microsoft Office PowerPoint</Application>
  <PresentationFormat>Breitbild</PresentationFormat>
  <Paragraphs>309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5" baseType="lpstr">
      <vt:lpstr>MS PGothic</vt:lpstr>
      <vt:lpstr>Arial</vt:lpstr>
      <vt:lpstr>Calibri</vt:lpstr>
      <vt:lpstr>Calibri Light</vt:lpstr>
      <vt:lpstr>Eras Bold ITC</vt:lpstr>
      <vt:lpstr>Times New Roman</vt:lpstr>
      <vt:lpstr>Webdings</vt:lpstr>
      <vt:lpstr>Wingdings</vt:lpstr>
      <vt:lpstr>Tema di Office</vt:lpstr>
      <vt:lpstr>The SEEIIST Project</vt:lpstr>
      <vt:lpstr>History and Vision </vt:lpstr>
      <vt:lpstr>History and Vision </vt:lpstr>
      <vt:lpstr>The Rational for an Ion Beam Therapy Research Institute</vt:lpstr>
      <vt:lpstr>The Rational for an Ion Beam Therapy Research Institute</vt:lpstr>
      <vt:lpstr>Basic Concept for the Future Institute</vt:lpstr>
      <vt:lpstr>SEEIIST - Project: Key Factors for Success</vt:lpstr>
      <vt:lpstr>Key Factor: Equipment Performance (see HITRIplus WP7)</vt:lpstr>
      <vt:lpstr>Key Factor: Patient Pool</vt:lpstr>
      <vt:lpstr>Key Factor: Organizational Performance</vt:lpstr>
      <vt:lpstr>Key Factor: Coverage of Operational Costs</vt:lpstr>
      <vt:lpstr>Accelerator - “Licence” for Treatment</vt:lpstr>
      <vt:lpstr>SEEIIST - Project: Work Plan</vt:lpstr>
      <vt:lpstr>International Collaborations</vt:lpstr>
      <vt:lpstr>SEEIIST: Time Line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Peter</cp:lastModifiedBy>
  <cp:revision>21</cp:revision>
  <dcterms:created xsi:type="dcterms:W3CDTF">2021-04-12T07:15:47Z</dcterms:created>
  <dcterms:modified xsi:type="dcterms:W3CDTF">2025-03-22T16:21:05Z</dcterms:modified>
</cp:coreProperties>
</file>