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  <p:sldMasterId id="2147483660" r:id="rId3"/>
    <p:sldMasterId id="2147483663" r:id="rId4"/>
    <p:sldMasterId id="2147483665" r:id="rId5"/>
    <p:sldMasterId id="2147483669" r:id="rId6"/>
  </p:sldMasterIdLst>
  <p:notesMasterIdLst>
    <p:notesMasterId r:id="rId35"/>
  </p:notesMasterIdLst>
  <p:sldIdLst>
    <p:sldId id="432" r:id="rId7"/>
    <p:sldId id="435" r:id="rId8"/>
    <p:sldId id="436" r:id="rId9"/>
    <p:sldId id="257" r:id="rId10"/>
    <p:sldId id="391" r:id="rId11"/>
    <p:sldId id="388" r:id="rId12"/>
    <p:sldId id="416" r:id="rId13"/>
    <p:sldId id="417" r:id="rId14"/>
    <p:sldId id="385" r:id="rId15"/>
    <p:sldId id="426" r:id="rId16"/>
    <p:sldId id="419" r:id="rId17"/>
    <p:sldId id="420" r:id="rId18"/>
    <p:sldId id="421" r:id="rId19"/>
    <p:sldId id="422" r:id="rId20"/>
    <p:sldId id="423" r:id="rId21"/>
    <p:sldId id="429" r:id="rId22"/>
    <p:sldId id="389" r:id="rId23"/>
    <p:sldId id="406" r:id="rId24"/>
    <p:sldId id="362" r:id="rId25"/>
    <p:sldId id="408" r:id="rId26"/>
    <p:sldId id="430" r:id="rId27"/>
    <p:sldId id="431" r:id="rId28"/>
    <p:sldId id="394" r:id="rId29"/>
    <p:sldId id="395" r:id="rId30"/>
    <p:sldId id="396" r:id="rId31"/>
    <p:sldId id="354" r:id="rId32"/>
    <p:sldId id="383" r:id="rId33"/>
    <p:sldId id="427" r:id="rId3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394" autoAdjust="0"/>
  </p:normalViewPr>
  <p:slideViewPr>
    <p:cSldViewPr snapToGrid="0" showGuides="1">
      <p:cViewPr varScale="1">
        <p:scale>
          <a:sx n="71" d="100"/>
          <a:sy n="71" d="100"/>
        </p:scale>
        <p:origin x="62" y="11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8AAEF-438F-4B25-AEDA-67B56B404123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D7264-8EFB-4D7A-9340-B7A1678818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72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D7264-8EFB-4D7A-9340-B7A167881855}" type="slidenum">
              <a:rPr lang="it-IT" smtClean="0">
                <a:solidFill>
                  <a:prstClr val="black"/>
                </a:solidFill>
              </a:rPr>
              <a:pPr/>
              <a:t>8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954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D7264-8EFB-4D7A-9340-B7A167881855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0280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5963" y="381000"/>
            <a:ext cx="4381500" cy="24653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Notes view: </a:t>
            </a:r>
            <a:fld id="{128CEAFE-FA94-43E5-B0FF-D47E1CCDD1B4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77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541537" y="1122363"/>
            <a:ext cx="11150353" cy="2387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4000" b="1" kern="1200" spc="-5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541536" y="3602038"/>
            <a:ext cx="11150353" cy="1655762"/>
          </a:xfrm>
        </p:spPr>
        <p:txBody>
          <a:bodyPr/>
          <a:lstStyle>
            <a:lvl1pPr marL="0" indent="0" algn="l">
              <a:buNone/>
              <a:defRPr lang="it-IT" sz="2400" kern="1200" cap="all" spc="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Autor NAME</a:t>
            </a:r>
          </a:p>
        </p:txBody>
      </p:sp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  <p:sp>
        <p:nvSpPr>
          <p:cNvPr id="23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22BCDF-73DE-4056-9110-2C129C09140F}" type="datetime1">
              <a:rPr lang="it-IT" smtClean="0"/>
              <a:t>24/03/2025</a:t>
            </a:fld>
            <a:endParaRPr lang="it-IT"/>
          </a:p>
        </p:txBody>
      </p:sp>
      <p:sp>
        <p:nvSpPr>
          <p:cNvPr id="2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621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442077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658556" y="5606473"/>
            <a:ext cx="1846553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941" y="5742592"/>
            <a:ext cx="5477953" cy="477638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38201" y="6442077"/>
            <a:ext cx="3296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24/03/2025</a:t>
            </a:fld>
            <a:endParaRPr lang="it-IT" dirty="0"/>
          </a:p>
        </p:txBody>
      </p:sp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10021917" y="6442076"/>
            <a:ext cx="1749367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/>
              <a:pPr/>
              <a:t>‹N›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67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122363"/>
            <a:ext cx="10363200" cy="3159003"/>
          </a:xfrm>
        </p:spPr>
        <p:txBody>
          <a:bodyPr anchor="b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000" b="1" kern="1200" spc="-51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419600"/>
            <a:ext cx="10363200" cy="8382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None/>
              <a:defRPr lang="en-US" sz="2400" cap="all" spc="200" baseline="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 defTabSz="914309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it-IT" dirty="0" smtClean="0"/>
              <a:t>AUTHOR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32552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332" y="34622"/>
            <a:ext cx="2769336" cy="10388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389" y="5670001"/>
            <a:ext cx="6723223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68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3997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24/03/2025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3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8" y="1825625"/>
            <a:ext cx="11132598" cy="3773100"/>
          </a:xfr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141476" cy="14371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183188" y="2057400"/>
            <a:ext cx="6499826" cy="3541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2057400"/>
            <a:ext cx="4230487" cy="35413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1D93-CA71-4357-A704-593D4B6835E9}" type="datetime1">
              <a:rPr lang="it-IT" smtClean="0"/>
              <a:t>24/03/2025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7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13259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0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EE80D6B-75F6-4F54-963D-3A45B2DB4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6" name="Segnaposto contenuto 3">
            <a:extLst>
              <a:ext uri="{FF2B5EF4-FFF2-40B4-BE49-F238E27FC236}">
                <a16:creationId xmlns="" xmlns:a16="http://schemas.microsoft.com/office/drawing/2014/main" id="{C6B0A16C-EACF-4BD5-8824-D32F0BB16B3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7257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>
                <a:solidFill>
                  <a:prstClr val="white"/>
                </a:solidFill>
              </a:rPr>
              <a:pPr/>
              <a:t>24/03/2025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53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9296" y="47708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C2493A9E-C768-4E41-B3A1-AD51A73D1C5A}" type="datetime1">
              <a:rPr lang="it-IT" smtClean="0">
                <a:solidFill>
                  <a:prstClr val="black"/>
                </a:solidFill>
              </a:rPr>
              <a:pPr/>
              <a:t>24/03/2025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/>
              <a:pPr/>
              <a:t>‹N›</a:t>
            </a:fld>
            <a:endParaRPr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42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EE80D6B-75F6-4F54-963D-3A45B2DB4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6" name="Segnaposto contenuto 3">
            <a:extLst>
              <a:ext uri="{FF2B5EF4-FFF2-40B4-BE49-F238E27FC236}">
                <a16:creationId xmlns="" xmlns:a16="http://schemas.microsoft.com/office/drawing/2014/main" id="{C6B0A16C-EACF-4BD5-8824-D32F0BB16B3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4957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70B799D-5FDD-4558-8391-65425D22255E}" type="datetime1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89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6" r:id="rId4"/>
    <p:sldLayoutId id="2147483655" r:id="rId5"/>
    <p:sldLayoutId id="2147483657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70B799D-5FDD-4558-8391-65425D22255E}" type="datetime1">
              <a:rPr lang="it-IT" smtClean="0">
                <a:solidFill>
                  <a:prstClr val="white"/>
                </a:solidFill>
              </a:rPr>
              <a:pPr/>
              <a:t>24/03/2025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41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="" xmlns:a16="http://schemas.microsoft.com/office/drawing/2014/main" id="{01CC3A5F-D949-42A8-9090-D201D4F3D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88" y="290664"/>
            <a:ext cx="11488948" cy="39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A69DEA5B-7F23-4D48-AFA3-05D319903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988" y="1109632"/>
            <a:ext cx="11488948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83EBEE18-793B-4059-AB99-8C4CB7B1C0ED}"/>
              </a:ext>
            </a:extLst>
          </p:cNvPr>
          <p:cNvSpPr/>
          <p:nvPr userDrawn="1"/>
        </p:nvSpPr>
        <p:spPr>
          <a:xfrm>
            <a:off x="0" y="0"/>
            <a:ext cx="12192000" cy="127809"/>
          </a:xfrm>
          <a:prstGeom prst="rect">
            <a:avLst/>
          </a:prstGeom>
          <a:solidFill>
            <a:srgbClr val="1C89BA">
              <a:alpha val="3547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</a:endParaRPr>
          </a:p>
        </p:txBody>
      </p:sp>
      <p:cxnSp>
        <p:nvCxnSpPr>
          <p:cNvPr id="6" name="Connettore 1 9">
            <a:extLst>
              <a:ext uri="{FF2B5EF4-FFF2-40B4-BE49-F238E27FC236}">
                <a16:creationId xmlns="" xmlns:a16="http://schemas.microsoft.com/office/drawing/2014/main" id="{398A387C-7775-4C73-B938-D6397BBDA471}"/>
              </a:ext>
            </a:extLst>
          </p:cNvPr>
          <p:cNvCxnSpPr>
            <a:cxnSpLocks/>
          </p:cNvCxnSpPr>
          <p:nvPr userDrawn="1"/>
        </p:nvCxnSpPr>
        <p:spPr>
          <a:xfrm>
            <a:off x="0" y="127816"/>
            <a:ext cx="12192000" cy="0"/>
          </a:xfrm>
          <a:prstGeom prst="line">
            <a:avLst/>
          </a:prstGeom>
          <a:ln w="38100">
            <a:solidFill>
              <a:srgbClr val="0062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9">
            <a:extLst>
              <a:ext uri="{FF2B5EF4-FFF2-40B4-BE49-F238E27FC236}">
                <a16:creationId xmlns="" xmlns:a16="http://schemas.microsoft.com/office/drawing/2014/main" id="{2050D43F-68BE-4D5D-A29F-DB1663561CD1}"/>
              </a:ext>
            </a:extLst>
          </p:cNvPr>
          <p:cNvCxnSpPr>
            <a:cxnSpLocks/>
          </p:cNvCxnSpPr>
          <p:nvPr userDrawn="1"/>
        </p:nvCxnSpPr>
        <p:spPr>
          <a:xfrm>
            <a:off x="0" y="861061"/>
            <a:ext cx="121920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150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it-IT" sz="2400" kern="1200" dirty="0">
          <a:solidFill>
            <a:srgbClr val="0062A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1950" indent="-36195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1688" indent="-2667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8888" indent="-27622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18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12900" indent="-18097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18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62163" indent="-18097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1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28/03/2022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" y="6400800"/>
            <a:ext cx="12191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9" y="6334316"/>
            <a:ext cx="12192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4025899" y="5694363"/>
            <a:ext cx="3296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24/03/2025</a:t>
            </a:fld>
            <a:endParaRPr lang="it-IT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12192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893984" y="5125749"/>
            <a:ext cx="1749367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/>
              <a:pPr/>
              <a:t>‹N›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173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05B72-CDB5-471B-90E1-8628FBCC4A2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24/03/2025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" y="6400800"/>
            <a:ext cx="12191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9" y="6334316"/>
            <a:ext cx="12192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4025899" y="5694363"/>
            <a:ext cx="3296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24/03/2025</a:t>
            </a:fld>
            <a:endParaRPr lang="it-IT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12192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893984" y="5125749"/>
            <a:ext cx="1749367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/>
              <a:pPr/>
              <a:t>‹N›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560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6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title style</a:t>
            </a:r>
          </a:p>
        </p:txBody>
      </p:sp>
      <p:sp>
        <p:nvSpPr>
          <p:cNvPr id="513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Dr. Sanja Damjanovic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1AEA3E0-73CB-43FA-A110-5CD3522B2E6E}" type="slidenum">
              <a:rPr lang="en-US" altLang="it-IT" smtClean="0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en-US" altLang="it-IT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657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hyperlink" Target="mailto:Silvia.meneghello@cnao.it" TargetMode="External"/><Relationship Id="rId7" Type="http://schemas.openxmlformats.org/officeDocument/2006/relationships/image" Target="../media/image55.jpeg"/><Relationship Id="rId2" Type="http://schemas.openxmlformats.org/officeDocument/2006/relationships/hyperlink" Target="mailto:Angelica.facoetti@cnao.i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hyperlink" Target="mailto:mariavittoria.livraga@cnao.it" TargetMode="External"/><Relationship Id="rId4" Type="http://schemas.openxmlformats.org/officeDocument/2006/relationships/hyperlink" Target="mailto:Chiara.Marazzi@cnao.it" TargetMode="External"/><Relationship Id="rId9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tiff"/><Relationship Id="rId5" Type="http://schemas.openxmlformats.org/officeDocument/2006/relationships/image" Target="../media/image60.tiff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4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7" Type="http://schemas.openxmlformats.org/officeDocument/2006/relationships/image" Target="../media/image80.emf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emf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image" Target="../media/image83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06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5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7/s12553-024-00837-8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9.png"/><Relationship Id="rId7" Type="http://schemas.openxmlformats.org/officeDocument/2006/relationships/image" Target="../media/image112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8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jpe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2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png"/><Relationship Id="rId11" Type="http://schemas.openxmlformats.org/officeDocument/2006/relationships/image" Target="../media/image49.jpe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hyperlink" Target="mailto:Sanja.Damjanovic@cern.ch" TargetMode="External"/><Relationship Id="rId9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hyperlink" Target="mailto:Manjit.Dosanjh@cern.ch" TargetMode="External"/><Relationship Id="rId7" Type="http://schemas.openxmlformats.org/officeDocument/2006/relationships/hyperlink" Target="mailto:Maurizio.Vretenar@cern.c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.Durante@gsi.de" TargetMode="Externa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81000" y="1244545"/>
            <a:ext cx="12192000" cy="1896312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it-IT" dirty="0" smtClean="0"/>
              <a:t>Project </a:t>
            </a:r>
            <a:r>
              <a:rPr lang="it-IT" dirty="0" err="1" smtClean="0"/>
              <a:t>Overview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03411" y="3171095"/>
            <a:ext cx="4737847" cy="1929827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it-IT" sz="2800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Sandro Rossi</a:t>
            </a:r>
          </a:p>
          <a:p>
            <a:pPr>
              <a:spcBef>
                <a:spcPts val="400"/>
              </a:spcBef>
            </a:pPr>
            <a:r>
              <a:rPr lang="it-IT" sz="1400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Coordinator</a:t>
            </a:r>
          </a:p>
          <a:p>
            <a:endParaRPr lang="it-IT" sz="1200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</a:t>
            </a:r>
            <a:r>
              <a:rPr lang="en-GB" sz="1200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 </a:t>
            </a:r>
            <a:r>
              <a:rPr lang="en-GB" sz="12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Hadrontherapy Workshop</a:t>
            </a:r>
          </a:p>
          <a:p>
            <a:r>
              <a:rPr lang="en-GB" sz="12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Innovation to Implementation</a:t>
            </a:r>
          </a:p>
          <a:p>
            <a:r>
              <a:rPr lang="en-GB" sz="12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Podgorica, March 24</a:t>
            </a:r>
            <a:r>
              <a:rPr lang="en-GB" sz="1200" cap="none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2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-25</a:t>
            </a:r>
            <a:r>
              <a:rPr lang="en-GB" sz="1200" cap="none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2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2025</a:t>
            </a:r>
            <a:endParaRPr lang="en-GB" sz="1200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cap="none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990" y="1344704"/>
            <a:ext cx="6643375" cy="3764578"/>
          </a:xfrm>
          <a:prstGeom prst="rect">
            <a:avLst/>
          </a:prstGeom>
        </p:spPr>
      </p:pic>
      <p:sp>
        <p:nvSpPr>
          <p:cNvPr id="7" name="TextBox 68"/>
          <p:cNvSpPr txBox="1"/>
          <p:nvPr/>
        </p:nvSpPr>
        <p:spPr>
          <a:xfrm>
            <a:off x="5334001" y="5220009"/>
            <a:ext cx="6620435" cy="2161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779"/>
              </a:lnSpc>
              <a:spcBef>
                <a:spcPct val="0"/>
              </a:spcBef>
            </a:pPr>
            <a:r>
              <a:rPr lang="en-US" sz="1271" dirty="0" smtClean="0">
                <a:ea typeface="Overpass"/>
                <a:cs typeface="Overpass"/>
                <a:sym typeface="Overpass"/>
              </a:rPr>
              <a:t>SCIENCE </a:t>
            </a:r>
            <a:r>
              <a:rPr lang="en-US" sz="1271" dirty="0">
                <a:ea typeface="Overpass"/>
                <a:cs typeface="Overpass"/>
                <a:sym typeface="Overpass"/>
              </a:rPr>
              <a:t>AND TECHNOLOGY PARK OF MONTENEGRO, </a:t>
            </a:r>
            <a:r>
              <a:rPr lang="en-US" sz="1271" dirty="0" smtClean="0">
                <a:ea typeface="Overpass"/>
                <a:cs typeface="Overpass"/>
                <a:sym typeface="Overpass"/>
              </a:rPr>
              <a:t>PODGORICA </a:t>
            </a:r>
            <a:endParaRPr lang="en-US" sz="1271" dirty="0">
              <a:ea typeface="Overpass"/>
              <a:cs typeface="Overpass"/>
              <a:sym typeface="Overpass"/>
            </a:endParaRPr>
          </a:p>
        </p:txBody>
      </p:sp>
    </p:spTree>
    <p:extLst>
      <p:ext uri="{BB962C8B-B14F-4D97-AF65-F5344CB8AC3E}">
        <p14:creationId xmlns:p14="http://schemas.microsoft.com/office/powerpoint/2010/main" val="176886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/>
          <p:nvPr/>
        </p:nvSpPr>
        <p:spPr>
          <a:xfrm>
            <a:off x="0" y="5535827"/>
            <a:ext cx="12192000" cy="132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>
                <a:solidFill>
                  <a:prstClr val="white"/>
                </a:solidFill>
              </a:rPr>
              <a:pPr/>
              <a:t>24/03/2025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>
                <a:solidFill>
                  <a:prstClr val="white"/>
                </a:solidFill>
              </a:rPr>
              <a:pPr/>
              <a:t>10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897" y="4119796"/>
            <a:ext cx="3144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</a:rPr>
              <a:t>Angelica Facoetti, CNAO</a:t>
            </a:r>
          </a:p>
          <a:p>
            <a:pPr algn="ctr"/>
            <a:r>
              <a:rPr lang="it-IT" dirty="0">
                <a:solidFill>
                  <a:prstClr val="black"/>
                </a:solidFill>
                <a:hlinkClick r:id="rId2"/>
              </a:rPr>
              <a:t>Angelica.Facoetti@cnao.it</a:t>
            </a:r>
            <a:r>
              <a:rPr lang="it-IT" dirty="0">
                <a:solidFill>
                  <a:prstClr val="black"/>
                </a:solidFill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885436" y="5625580"/>
            <a:ext cx="3144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</a:rPr>
              <a:t>Silvia Meneghello , CNAO</a:t>
            </a:r>
          </a:p>
          <a:p>
            <a:pPr algn="ctr"/>
            <a:r>
              <a:rPr lang="it-IT" dirty="0">
                <a:solidFill>
                  <a:prstClr val="black"/>
                </a:solidFill>
                <a:hlinkClick r:id="rId3"/>
              </a:rPr>
              <a:t>Silvia.Meneghello@cnao.it</a:t>
            </a:r>
            <a:r>
              <a:rPr lang="it-IT" dirty="0">
                <a:solidFill>
                  <a:prstClr val="black"/>
                </a:solidFill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8999942" y="5623426"/>
            <a:ext cx="3144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</a:rPr>
              <a:t>Chiara Marazzi , CNAO</a:t>
            </a:r>
          </a:p>
          <a:p>
            <a:pPr algn="ctr"/>
            <a:r>
              <a:rPr lang="it-IT" dirty="0">
                <a:solidFill>
                  <a:prstClr val="black"/>
                </a:solidFill>
                <a:hlinkClick r:id="rId4"/>
              </a:rPr>
              <a:t>Chiara.Marazzi@cnao.it</a:t>
            </a:r>
            <a:r>
              <a:rPr lang="it-IT" b="1" dirty="0">
                <a:solidFill>
                  <a:prstClr val="black"/>
                </a:solidFill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85"/>
          <a:stretch/>
        </p:blipFill>
        <p:spPr bwMode="auto">
          <a:xfrm>
            <a:off x="461423" y="1909077"/>
            <a:ext cx="2229854" cy="22663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692" y="3359187"/>
            <a:ext cx="2266393" cy="22663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20+ &quot;Chiara Marazzi&quot; profiles | LinkedI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6665" y="3351582"/>
            <a:ext cx="2266392" cy="226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809" t="4381" r="28885" b="51124"/>
          <a:stretch/>
        </p:blipFill>
        <p:spPr bwMode="auto">
          <a:xfrm>
            <a:off x="6271728" y="1925869"/>
            <a:ext cx="2266394" cy="22855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asellaDiTesto 18"/>
          <p:cNvSpPr txBox="1"/>
          <p:nvPr/>
        </p:nvSpPr>
        <p:spPr>
          <a:xfrm>
            <a:off x="5879845" y="4234272"/>
            <a:ext cx="3144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</a:rPr>
              <a:t>Maria Vittoria Livraga , CNAO</a:t>
            </a:r>
          </a:p>
          <a:p>
            <a:pPr algn="ctr"/>
            <a:r>
              <a:rPr lang="en-GB" dirty="0">
                <a:solidFill>
                  <a:prstClr val="black"/>
                </a:solidFill>
                <a:hlinkClick r:id="rId10"/>
              </a:rPr>
              <a:t>mariavittoria.livraga@cnao.it</a:t>
            </a:r>
            <a:r>
              <a:rPr lang="en-GB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203200" y="309205"/>
            <a:ext cx="7766908" cy="1099466"/>
          </a:xfrm>
        </p:spPr>
        <p:txBody>
          <a:bodyPr anchor="t">
            <a:noAutofit/>
          </a:bodyPr>
          <a:lstStyle/>
          <a:p>
            <a:r>
              <a:rPr lang="en-GB" sz="3800" b="1" dirty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WP1 </a:t>
            </a:r>
            <a:r>
              <a:rPr lang="en-GB" sz="3800" b="1" dirty="0" err="1" smtClean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Managment</a:t>
            </a:r>
            <a:r>
              <a:rPr lang="en-GB" sz="3800" b="1" dirty="0" smtClean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: </a:t>
            </a:r>
            <a:r>
              <a:rPr lang="en-GB" sz="3800" b="1" dirty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‘the Angels’ 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461912" y="1501017"/>
            <a:ext cx="2234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 ‘</a:t>
            </a:r>
            <a:r>
              <a:rPr lang="it-IT" sz="2000" b="1" dirty="0" err="1">
                <a:solidFill>
                  <a:srgbClr val="FF0000"/>
                </a:solidFill>
              </a:rPr>
              <a:t>Actual</a:t>
            </a:r>
            <a:r>
              <a:rPr lang="it-IT" sz="2000" b="1" dirty="0">
                <a:solidFill>
                  <a:srgbClr val="FF0000"/>
                </a:solidFill>
              </a:rPr>
              <a:t>’ </a:t>
            </a:r>
            <a:r>
              <a:rPr lang="it-IT" sz="2000" b="1" dirty="0" err="1">
                <a:solidFill>
                  <a:srgbClr val="FF0000"/>
                </a:solidFill>
              </a:rPr>
              <a:t>Deputy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3348088" y="2992026"/>
            <a:ext cx="2234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Communication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881819" y="1568579"/>
            <a:ext cx="305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 Administration &amp; Finance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9466083" y="3010878"/>
            <a:ext cx="2234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 Organization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76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tangolo 23"/>
          <p:cNvSpPr/>
          <p:nvPr/>
        </p:nvSpPr>
        <p:spPr>
          <a:xfrm>
            <a:off x="0" y="5535827"/>
            <a:ext cx="12192000" cy="132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>
                <a:solidFill>
                  <a:prstClr val="white"/>
                </a:solidFill>
              </a:rPr>
              <a:pPr/>
              <a:t>24/03/2025</a:t>
            </a:fld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>
                <a:solidFill>
                  <a:prstClr val="white"/>
                </a:solidFill>
              </a:rPr>
              <a:pPr/>
              <a:t>11</a:t>
            </a:fld>
            <a:endParaRPr lang="it-IT">
              <a:solidFill>
                <a:prstClr val="white"/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2601798" y="965207"/>
            <a:ext cx="3352801" cy="3212451"/>
            <a:chOff x="2601798" y="965207"/>
            <a:chExt cx="3352801" cy="3212451"/>
          </a:xfrm>
        </p:grpSpPr>
        <p:sp>
          <p:nvSpPr>
            <p:cNvPr id="10" name="CasellaDiTesto 9"/>
            <p:cNvSpPr txBox="1"/>
            <p:nvPr/>
          </p:nvSpPr>
          <p:spPr>
            <a:xfrm>
              <a:off x="2648027" y="3808326"/>
              <a:ext cx="3144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prstClr val="black"/>
                  </a:solidFill>
                </a:rPr>
                <a:t>Peter Grübling, SEEIIST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2601798" y="965207"/>
              <a:ext cx="335280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FF0000"/>
                  </a:solidFill>
                </a:rPr>
                <a:t> WP2 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en-GB" b="1" dirty="0">
                  <a:solidFill>
                    <a:srgbClr val="FF0000"/>
                  </a:solidFill>
                </a:rPr>
                <a:t>Networking and Communication, Dissemination and Outreach</a:t>
              </a: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372" y="1897889"/>
              <a:ext cx="1907032" cy="19070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Gruppo 5"/>
          <p:cNvGrpSpPr/>
          <p:nvPr/>
        </p:nvGrpSpPr>
        <p:grpSpPr>
          <a:xfrm>
            <a:off x="9047094" y="1236940"/>
            <a:ext cx="3144906" cy="2918844"/>
            <a:chOff x="9047094" y="1236940"/>
            <a:chExt cx="3144906" cy="2918844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9208442" y="1236940"/>
              <a:ext cx="27537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FF0000"/>
                  </a:solidFill>
                </a:rPr>
                <a:t> WP3</a:t>
              </a:r>
            </a:p>
            <a:p>
              <a:pPr algn="ctr"/>
              <a:r>
                <a:rPr lang="it-IT" b="1" dirty="0" err="1">
                  <a:solidFill>
                    <a:srgbClr val="FF0000"/>
                  </a:solidFill>
                </a:rPr>
                <a:t>Clinical</a:t>
              </a:r>
              <a:r>
                <a:rPr lang="it-IT" b="1" dirty="0">
                  <a:solidFill>
                    <a:srgbClr val="FF0000"/>
                  </a:solidFill>
                </a:rPr>
                <a:t> Networking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3471" y="1887433"/>
              <a:ext cx="1879116" cy="18791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CasellaDiTesto 20"/>
            <p:cNvSpPr txBox="1"/>
            <p:nvPr/>
          </p:nvSpPr>
          <p:spPr>
            <a:xfrm>
              <a:off x="9047094" y="3786452"/>
              <a:ext cx="3144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prstClr val="black"/>
                  </a:solidFill>
                </a:rPr>
                <a:t>Piero Fossati, MEDA</a:t>
              </a:r>
            </a:p>
          </p:txBody>
        </p:sp>
      </p:grpSp>
      <p:sp>
        <p:nvSpPr>
          <p:cNvPr id="26" name="Titolo 1"/>
          <p:cNvSpPr>
            <a:spLocks noGrp="1"/>
          </p:cNvSpPr>
          <p:nvPr>
            <p:ph type="title"/>
          </p:nvPr>
        </p:nvSpPr>
        <p:spPr>
          <a:xfrm>
            <a:off x="240270" y="226743"/>
            <a:ext cx="7766908" cy="768764"/>
          </a:xfrm>
        </p:spPr>
        <p:txBody>
          <a:bodyPr anchor="t">
            <a:noAutofit/>
          </a:bodyPr>
          <a:lstStyle/>
          <a:p>
            <a:r>
              <a:rPr lang="it-IT" sz="3800" b="1" dirty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NA: Networking </a:t>
            </a:r>
            <a:r>
              <a:rPr lang="it-IT" sz="3800" b="1" dirty="0" err="1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Activities</a:t>
            </a:r>
            <a:endParaRPr lang="it-IT" sz="3800" b="1" dirty="0">
              <a:solidFill>
                <a:srgbClr val="00B0F0"/>
              </a:solidFill>
              <a:latin typeface="Calibri" panose="020F0502020204030204" pitchFamily="34" charset="0"/>
              <a:ea typeface="+mn-ea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94907" y="2165946"/>
            <a:ext cx="6217628" cy="4588359"/>
            <a:chOff x="94907" y="2165946"/>
            <a:chExt cx="6217628" cy="4588359"/>
          </a:xfrm>
        </p:grpSpPr>
        <p:pic>
          <p:nvPicPr>
            <p:cNvPr id="30" name="Picture 6">
              <a:extLst>
                <a:ext uri="{FF2B5EF4-FFF2-40B4-BE49-F238E27FC236}">
                  <a16:creationId xmlns="" xmlns:a16="http://schemas.microsoft.com/office/drawing/2014/main" id="{07E272BB-590B-4840-8E05-73B819589C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07" y="2165946"/>
              <a:ext cx="2833644" cy="1771028"/>
            </a:xfrm>
            <a:prstGeom prst="rect">
              <a:avLst/>
            </a:prstGeom>
          </p:spPr>
        </p:pic>
        <p:pic>
          <p:nvPicPr>
            <p:cNvPr id="31" name="Picture 14">
              <a:extLst>
                <a:ext uri="{FF2B5EF4-FFF2-40B4-BE49-F238E27FC236}">
                  <a16:creationId xmlns="" xmlns:a16="http://schemas.microsoft.com/office/drawing/2014/main" id="{7DE24EB4-40C6-5943-B706-F05F335012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7771"/>
            <a:stretch/>
          </p:blipFill>
          <p:spPr>
            <a:xfrm>
              <a:off x="295131" y="5464919"/>
              <a:ext cx="2125144" cy="876567"/>
            </a:xfrm>
            <a:prstGeom prst="rect">
              <a:avLst/>
            </a:prstGeom>
          </p:spPr>
        </p:pic>
        <p:pic>
          <p:nvPicPr>
            <p:cNvPr id="32" name="Picture 11">
              <a:extLst>
                <a:ext uri="{FF2B5EF4-FFF2-40B4-BE49-F238E27FC236}">
                  <a16:creationId xmlns="" xmlns:a16="http://schemas.microsoft.com/office/drawing/2014/main" id="{5151683D-27EF-0D40-B446-80659A39B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2679" y="4264612"/>
              <a:ext cx="2197100" cy="1234038"/>
            </a:xfrm>
            <a:prstGeom prst="rect">
              <a:avLst/>
            </a:prstGeom>
          </p:spPr>
        </p:pic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80430" y="4268577"/>
              <a:ext cx="3732105" cy="2485728"/>
            </a:xfrm>
            <a:prstGeom prst="rect">
              <a:avLst/>
            </a:prstGeom>
          </p:spPr>
        </p:pic>
      </p:grpSp>
      <p:grpSp>
        <p:nvGrpSpPr>
          <p:cNvPr id="9" name="Gruppo 8"/>
          <p:cNvGrpSpPr/>
          <p:nvPr/>
        </p:nvGrpSpPr>
        <p:grpSpPr>
          <a:xfrm>
            <a:off x="6565179" y="1762010"/>
            <a:ext cx="5027628" cy="4985669"/>
            <a:chOff x="6565179" y="1762010"/>
            <a:chExt cx="5027628" cy="4985669"/>
          </a:xfrm>
        </p:grpSpPr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63129" y="1762010"/>
              <a:ext cx="2555012" cy="2406896"/>
            </a:xfrm>
            <a:prstGeom prst="rect">
              <a:avLst/>
            </a:prstGeom>
          </p:spPr>
        </p:pic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65179" y="4349578"/>
              <a:ext cx="5027628" cy="23981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393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tangolo 23"/>
          <p:cNvSpPr/>
          <p:nvPr/>
        </p:nvSpPr>
        <p:spPr>
          <a:xfrm>
            <a:off x="0" y="5535827"/>
            <a:ext cx="12192000" cy="132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>
                <a:solidFill>
                  <a:prstClr val="white"/>
                </a:solidFill>
              </a:rPr>
              <a:pPr/>
              <a:t>24/03/2025</a:t>
            </a:fld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>
                <a:solidFill>
                  <a:prstClr val="white"/>
                </a:solidFill>
              </a:rPr>
              <a:pPr/>
              <a:t>12</a:t>
            </a:fld>
            <a:endParaRPr lang="it-IT">
              <a:solidFill>
                <a:prstClr val="white"/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1058109" y="745372"/>
            <a:ext cx="3144906" cy="3187761"/>
            <a:chOff x="1058109" y="745372"/>
            <a:chExt cx="3144906" cy="3187761"/>
          </a:xfrm>
        </p:grpSpPr>
        <p:sp>
          <p:nvSpPr>
            <p:cNvPr id="17" name="CasellaDiTesto 16"/>
            <p:cNvSpPr txBox="1"/>
            <p:nvPr/>
          </p:nvSpPr>
          <p:spPr>
            <a:xfrm>
              <a:off x="1058502" y="745372"/>
              <a:ext cx="302955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FF0000"/>
                  </a:solidFill>
                </a:rPr>
                <a:t> WP4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en-GB" b="1" dirty="0">
                  <a:solidFill>
                    <a:srgbClr val="FF0000"/>
                  </a:solidFill>
                </a:rPr>
                <a:t>Innovation, technology transfer, industry relation</a:t>
              </a: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27" r="18469"/>
            <a:stretch/>
          </p:blipFill>
          <p:spPr bwMode="auto">
            <a:xfrm>
              <a:off x="1622113" y="1677888"/>
              <a:ext cx="1998815" cy="18859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CasellaDiTesto 24"/>
            <p:cNvSpPr txBox="1"/>
            <p:nvPr/>
          </p:nvSpPr>
          <p:spPr>
            <a:xfrm>
              <a:off x="1058109" y="3563801"/>
              <a:ext cx="3144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prstClr val="black"/>
                  </a:solidFill>
                </a:rPr>
                <a:t>Manuela Cirilli, CERN</a:t>
              </a:r>
            </a:p>
          </p:txBody>
        </p:sp>
      </p:grpSp>
      <p:grpSp>
        <p:nvGrpSpPr>
          <p:cNvPr id="6" name="Gruppo 5"/>
          <p:cNvGrpSpPr/>
          <p:nvPr/>
        </p:nvGrpSpPr>
        <p:grpSpPr>
          <a:xfrm>
            <a:off x="9499738" y="2251071"/>
            <a:ext cx="3144906" cy="2899286"/>
            <a:chOff x="9499738" y="2251071"/>
            <a:chExt cx="3144906" cy="2899286"/>
          </a:xfrm>
        </p:grpSpPr>
        <p:sp>
          <p:nvSpPr>
            <p:cNvPr id="18" name="CasellaDiTesto 17"/>
            <p:cNvSpPr txBox="1"/>
            <p:nvPr/>
          </p:nvSpPr>
          <p:spPr>
            <a:xfrm>
              <a:off x="9548234" y="2251071"/>
              <a:ext cx="30295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FF0000"/>
                  </a:solidFill>
                </a:rPr>
                <a:t> WP5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it-IT" b="1" dirty="0" err="1">
                  <a:solidFill>
                    <a:srgbClr val="FF0000"/>
                  </a:solidFill>
                </a:rPr>
                <a:t>Education</a:t>
              </a:r>
              <a:r>
                <a:rPr lang="it-IT" b="1" dirty="0">
                  <a:solidFill>
                    <a:srgbClr val="FF0000"/>
                  </a:solidFill>
                </a:rPr>
                <a:t> and training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9499738" y="4781025"/>
              <a:ext cx="3144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prstClr val="black"/>
                  </a:solidFill>
                </a:rPr>
                <a:t>Nicholas Sammut, UM</a:t>
              </a:r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76" b="13964"/>
            <a:stretch/>
          </p:blipFill>
          <p:spPr bwMode="auto">
            <a:xfrm>
              <a:off x="10154367" y="2896872"/>
              <a:ext cx="1879116" cy="18791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6" name="Titolo 1"/>
          <p:cNvSpPr>
            <a:spLocks noGrp="1"/>
          </p:cNvSpPr>
          <p:nvPr>
            <p:ph type="title"/>
          </p:nvPr>
        </p:nvSpPr>
        <p:spPr>
          <a:xfrm>
            <a:off x="70584" y="226743"/>
            <a:ext cx="7766908" cy="768764"/>
          </a:xfrm>
        </p:spPr>
        <p:txBody>
          <a:bodyPr anchor="t">
            <a:noAutofit/>
          </a:bodyPr>
          <a:lstStyle/>
          <a:p>
            <a:r>
              <a:rPr lang="it-IT" sz="3800" b="1" dirty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NA: Networking </a:t>
            </a:r>
            <a:r>
              <a:rPr lang="it-IT" sz="3800" b="1" dirty="0" err="1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Activities</a:t>
            </a:r>
            <a:endParaRPr lang="it-IT" sz="3800" b="1" dirty="0">
              <a:solidFill>
                <a:srgbClr val="00B0F0"/>
              </a:solidFill>
              <a:latin typeface="Calibri" panose="020F0502020204030204" pitchFamily="34" charset="0"/>
              <a:ea typeface="+mn-ea"/>
            </a:endParaRPr>
          </a:p>
        </p:txBody>
      </p:sp>
      <p:pic>
        <p:nvPicPr>
          <p:cNvPr id="27" name="Picture 2" descr="https://indico.cern.ch/event/1248018/attachments/2600454/4541272/Locandina%203rd%20Hitriplus%20schoo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244" y="350547"/>
            <a:ext cx="4565047" cy="64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613" y="3927574"/>
            <a:ext cx="4372825" cy="290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67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/>
          <p:nvPr/>
        </p:nvSpPr>
        <p:spPr>
          <a:xfrm>
            <a:off x="0" y="5535827"/>
            <a:ext cx="12192000" cy="132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3263952" y="1066689"/>
            <a:ext cx="3148967" cy="3213426"/>
            <a:chOff x="3263952" y="1066689"/>
            <a:chExt cx="3148967" cy="3213426"/>
          </a:xfrm>
        </p:grpSpPr>
        <p:sp>
          <p:nvSpPr>
            <p:cNvPr id="10" name="CasellaDiTesto 9"/>
            <p:cNvSpPr txBox="1"/>
            <p:nvPr/>
          </p:nvSpPr>
          <p:spPr>
            <a:xfrm>
              <a:off x="3263952" y="3910783"/>
              <a:ext cx="3144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prstClr val="black"/>
                  </a:solidFill>
                </a:rPr>
                <a:t>Maurizio Vretenar, CERN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3434330" y="1066689"/>
              <a:ext cx="297858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4472C4"/>
                  </a:solidFill>
                </a:rPr>
                <a:t> </a:t>
              </a:r>
              <a:r>
                <a:rPr lang="it-IT" b="1" dirty="0">
                  <a:solidFill>
                    <a:srgbClr val="FF0000"/>
                  </a:solidFill>
                </a:rPr>
                <a:t>WP7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en-GB" b="1" dirty="0">
                  <a:solidFill>
                    <a:srgbClr val="FF0000"/>
                  </a:solidFill>
                </a:rPr>
                <a:t>Advanced accelerator and gantry design</a:t>
              </a:r>
            </a:p>
          </p:txBody>
        </p:sp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6906" y="1998650"/>
              <a:ext cx="1879115" cy="18791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Gruppo 2"/>
          <p:cNvGrpSpPr/>
          <p:nvPr/>
        </p:nvGrpSpPr>
        <p:grpSpPr>
          <a:xfrm>
            <a:off x="8664308" y="1441206"/>
            <a:ext cx="3404122" cy="2935425"/>
            <a:chOff x="8664308" y="1577133"/>
            <a:chExt cx="3404122" cy="2935425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8664308" y="1577133"/>
              <a:ext cx="34041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4472C4"/>
                  </a:solidFill>
                </a:rPr>
                <a:t> </a:t>
              </a:r>
              <a:r>
                <a:rPr lang="it-IT" b="1" dirty="0">
                  <a:solidFill>
                    <a:srgbClr val="FF0000"/>
                  </a:solidFill>
                </a:rPr>
                <a:t>WP8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it-IT" b="1" dirty="0" err="1">
                  <a:solidFill>
                    <a:srgbClr val="FF0000"/>
                  </a:solidFill>
                </a:rPr>
                <a:t>Superconducting</a:t>
              </a:r>
              <a:r>
                <a:rPr lang="it-IT" b="1" dirty="0">
                  <a:solidFill>
                    <a:srgbClr val="FF0000"/>
                  </a:solidFill>
                </a:rPr>
                <a:t> </a:t>
              </a:r>
              <a:r>
                <a:rPr lang="it-IT" b="1" dirty="0" err="1">
                  <a:solidFill>
                    <a:srgbClr val="FF0000"/>
                  </a:solidFill>
                </a:rPr>
                <a:t>magnet</a:t>
              </a:r>
              <a:r>
                <a:rPr lang="it-IT" b="1" dirty="0">
                  <a:solidFill>
                    <a:srgbClr val="FF0000"/>
                  </a:solidFill>
                </a:rPr>
                <a:t> design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8811509" y="4143226"/>
              <a:ext cx="314490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algn="ctr">
                <a:defRPr sz="1600" b="1"/>
              </a:lvl1pPr>
            </a:lstStyle>
            <a:p>
              <a:r>
                <a:rPr lang="en-GB" sz="1800" dirty="0">
                  <a:solidFill>
                    <a:prstClr val="black"/>
                  </a:solidFill>
                </a:rPr>
                <a:t>Ernesto De Matteis, INFN</a:t>
              </a:r>
              <a:r>
                <a:rPr lang="en-GB" sz="1800" b="0" dirty="0">
                  <a:solidFill>
                    <a:prstClr val="black"/>
                  </a:solidFill>
                </a:rPr>
                <a:t> </a:t>
              </a:r>
            </a:p>
          </p:txBody>
        </p:sp>
        <p:pic>
          <p:nvPicPr>
            <p:cNvPr id="3074" name="Picture 2" descr="Ernesto De Matteis - Research Fellow / Engineer - INFN | LinkedI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0351" y="2242612"/>
              <a:ext cx="1879114" cy="18791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AutoShape 8" descr="Cosylab - Home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AutoShape 10" descr="Cosylab - Home | Face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29" name="Titolo 1"/>
          <p:cNvSpPr>
            <a:spLocks noGrp="1"/>
          </p:cNvSpPr>
          <p:nvPr>
            <p:ph type="title"/>
          </p:nvPr>
        </p:nvSpPr>
        <p:spPr>
          <a:xfrm>
            <a:off x="240270" y="226743"/>
            <a:ext cx="7766908" cy="768764"/>
          </a:xfrm>
        </p:spPr>
        <p:txBody>
          <a:bodyPr anchor="t">
            <a:noAutofit/>
          </a:bodyPr>
          <a:lstStyle/>
          <a:p>
            <a:r>
              <a:rPr lang="it-IT" sz="3800" b="1" dirty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JRA: Joint Research </a:t>
            </a:r>
            <a:r>
              <a:rPr lang="it-IT" sz="3800" b="1" dirty="0" err="1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Activities</a:t>
            </a:r>
            <a:endParaRPr lang="it-IT" sz="3800" b="1" dirty="0">
              <a:solidFill>
                <a:srgbClr val="00B0F0"/>
              </a:solidFill>
              <a:latin typeface="Calibri" panose="020F0502020204030204" pitchFamily="34" charset="0"/>
              <a:ea typeface="+mn-ea"/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100240" y="1643449"/>
            <a:ext cx="5670366" cy="5069582"/>
            <a:chOff x="100240" y="1643449"/>
            <a:chExt cx="5670366" cy="5069582"/>
          </a:xfrm>
        </p:grpSpPr>
        <p:pic>
          <p:nvPicPr>
            <p:cNvPr id="22" name="Picture 8">
              <a:extLst>
                <a:ext uri="{FF2B5EF4-FFF2-40B4-BE49-F238E27FC236}">
                  <a16:creationId xmlns="" xmlns:a16="http://schemas.microsoft.com/office/drawing/2014/main" id="{B194D276-0DC9-764E-AF90-08DA85CD20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" r="-51"/>
            <a:stretch/>
          </p:blipFill>
          <p:spPr>
            <a:xfrm>
              <a:off x="523698" y="4349105"/>
              <a:ext cx="5246908" cy="2363926"/>
            </a:xfrm>
            <a:prstGeom prst="rect">
              <a:avLst/>
            </a:prstGeom>
          </p:spPr>
        </p:pic>
        <p:pic>
          <p:nvPicPr>
            <p:cNvPr id="20" name="Picture 5" descr="gantryim2.png">
              <a:extLst>
                <a:ext uri="{FF2B5EF4-FFF2-40B4-BE49-F238E27FC236}">
                  <a16:creationId xmlns="" xmlns:a16="http://schemas.microsoft.com/office/drawing/2014/main" id="{14E7B0F0-B83D-5C4C-9C05-DE2994ECB2B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968" r="13738"/>
            <a:stretch/>
          </p:blipFill>
          <p:spPr bwMode="auto">
            <a:xfrm>
              <a:off x="100240" y="1643449"/>
              <a:ext cx="3495575" cy="2610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uppo 4"/>
          <p:cNvGrpSpPr/>
          <p:nvPr/>
        </p:nvGrpSpPr>
        <p:grpSpPr>
          <a:xfrm>
            <a:off x="6702457" y="2138752"/>
            <a:ext cx="5128181" cy="4629693"/>
            <a:chOff x="6702457" y="2138752"/>
            <a:chExt cx="5128181" cy="4629693"/>
          </a:xfrm>
        </p:grpSpPr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02457" y="4475334"/>
              <a:ext cx="5128181" cy="2293111"/>
            </a:xfrm>
            <a:prstGeom prst="rect">
              <a:avLst/>
            </a:prstGeom>
          </p:spPr>
        </p:pic>
        <p:pic>
          <p:nvPicPr>
            <p:cNvPr id="30" name="Picture 14">
              <a:extLst>
                <a:ext uri="{FF2B5EF4-FFF2-40B4-BE49-F238E27FC236}">
                  <a16:creationId xmlns="" xmlns:a16="http://schemas.microsoft.com/office/drawing/2014/main" id="{D806D6BF-204B-4FD7-81BA-9E87711B1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52059" y="2138752"/>
              <a:ext cx="2424402" cy="19143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096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/>
          <p:nvPr/>
        </p:nvSpPr>
        <p:spPr>
          <a:xfrm>
            <a:off x="0" y="5535827"/>
            <a:ext cx="12192000" cy="132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AutoShape 8" descr="Cosylab - Home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AutoShape 10" descr="Cosylab - Home | Face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29" name="Titolo 1"/>
          <p:cNvSpPr>
            <a:spLocks noGrp="1"/>
          </p:cNvSpPr>
          <p:nvPr>
            <p:ph type="title"/>
          </p:nvPr>
        </p:nvSpPr>
        <p:spPr>
          <a:xfrm>
            <a:off x="240270" y="226743"/>
            <a:ext cx="7766908" cy="768764"/>
          </a:xfrm>
        </p:spPr>
        <p:txBody>
          <a:bodyPr anchor="t">
            <a:noAutofit/>
          </a:bodyPr>
          <a:lstStyle/>
          <a:p>
            <a:r>
              <a:rPr lang="it-IT" sz="3800" b="1" dirty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JRA: Joint Research </a:t>
            </a:r>
            <a:r>
              <a:rPr lang="it-IT" sz="3800" b="1" dirty="0" err="1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Activities</a:t>
            </a:r>
            <a:endParaRPr lang="it-IT" sz="3800" b="1" dirty="0">
              <a:solidFill>
                <a:srgbClr val="00B0F0"/>
              </a:solidFill>
              <a:latin typeface="Calibri" panose="020F0502020204030204" pitchFamily="34" charset="0"/>
              <a:ea typeface="+mn-ea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7222909" y="382093"/>
            <a:ext cx="3890515" cy="3182871"/>
            <a:chOff x="7247623" y="876363"/>
            <a:chExt cx="3890515" cy="3182871"/>
          </a:xfrm>
        </p:grpSpPr>
        <p:sp>
          <p:nvSpPr>
            <p:cNvPr id="18" name="CasellaDiTesto 17"/>
            <p:cNvSpPr txBox="1"/>
            <p:nvPr/>
          </p:nvSpPr>
          <p:spPr>
            <a:xfrm>
              <a:off x="7247623" y="876363"/>
              <a:ext cx="389051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4472C4"/>
                  </a:solidFill>
                </a:rPr>
                <a:t> </a:t>
              </a:r>
              <a:r>
                <a:rPr lang="it-IT" b="1" dirty="0">
                  <a:solidFill>
                    <a:srgbClr val="FF0000"/>
                  </a:solidFill>
                </a:rPr>
                <a:t>WP10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it-IT" b="1" dirty="0">
                  <a:solidFill>
                    <a:srgbClr val="FF0000"/>
                  </a:solidFill>
                </a:rPr>
                <a:t>Multiple </a:t>
              </a:r>
              <a:r>
                <a:rPr lang="it-IT" b="1" dirty="0" err="1">
                  <a:solidFill>
                    <a:srgbClr val="FF0000"/>
                  </a:solidFill>
                </a:rPr>
                <a:t>energy</a:t>
              </a:r>
              <a:r>
                <a:rPr lang="it-IT" b="1" dirty="0">
                  <a:solidFill>
                    <a:srgbClr val="FF0000"/>
                  </a:solidFill>
                </a:rPr>
                <a:t> 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it-IT" b="1" dirty="0" err="1">
                  <a:solidFill>
                    <a:srgbClr val="FF0000"/>
                  </a:solidFill>
                </a:rPr>
                <a:t>extraction</a:t>
              </a:r>
              <a:r>
                <a:rPr lang="it-IT" b="1" dirty="0">
                  <a:solidFill>
                    <a:srgbClr val="FF0000"/>
                  </a:solidFill>
                </a:rPr>
                <a:t> </a:t>
              </a:r>
              <a:r>
                <a:rPr lang="it-IT" b="1" dirty="0" err="1">
                  <a:solidFill>
                    <a:srgbClr val="FF0000"/>
                  </a:solidFill>
                </a:rPr>
                <a:t>system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7431711" y="3689902"/>
              <a:ext cx="351665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prstClr val="black"/>
                  </a:solidFill>
                </a:rPr>
                <a:t>Thomas Haberer, UKHD/HIT</a:t>
              </a:r>
            </a:p>
          </p:txBody>
        </p:sp>
        <p:pic>
          <p:nvPicPr>
            <p:cNvPr id="22" name="Picture 6" descr="Universitätsklinikum Heidelberg: Prof. Dr. Thomas Haberer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097"/>
            <a:stretch/>
          </p:blipFill>
          <p:spPr bwMode="auto">
            <a:xfrm>
              <a:off x="8245366" y="1812454"/>
              <a:ext cx="1892775" cy="18650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uppo 1"/>
          <p:cNvGrpSpPr/>
          <p:nvPr/>
        </p:nvGrpSpPr>
        <p:grpSpPr>
          <a:xfrm>
            <a:off x="3317168" y="1321486"/>
            <a:ext cx="3144906" cy="3183174"/>
            <a:chOff x="3230671" y="1580978"/>
            <a:chExt cx="3144906" cy="3183174"/>
          </a:xfrm>
        </p:grpSpPr>
        <p:sp>
          <p:nvSpPr>
            <p:cNvPr id="15" name="CasellaDiTesto 14"/>
            <p:cNvSpPr txBox="1"/>
            <p:nvPr/>
          </p:nvSpPr>
          <p:spPr>
            <a:xfrm>
              <a:off x="3246542" y="1580978"/>
              <a:ext cx="302955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4472C4"/>
                  </a:solidFill>
                </a:rPr>
                <a:t> </a:t>
              </a:r>
              <a:r>
                <a:rPr lang="it-IT" b="1" dirty="0">
                  <a:solidFill>
                    <a:srgbClr val="FF0000"/>
                  </a:solidFill>
                </a:rPr>
                <a:t>WP9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en-GB" b="1" dirty="0">
                  <a:solidFill>
                    <a:srgbClr val="FF0000"/>
                  </a:solidFill>
                </a:rPr>
                <a:t>Advanced </a:t>
              </a:r>
              <a:br>
                <a:rPr lang="en-GB" b="1" dirty="0">
                  <a:solidFill>
                    <a:srgbClr val="FF0000"/>
                  </a:solidFill>
                </a:rPr>
              </a:br>
              <a:r>
                <a:rPr lang="en-GB" b="1" dirty="0">
                  <a:solidFill>
                    <a:srgbClr val="FF0000"/>
                  </a:solidFill>
                </a:rPr>
                <a:t>beam delivery</a:t>
              </a: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3230671" y="4394820"/>
              <a:ext cx="3144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prstClr val="black"/>
                  </a:solidFill>
                </a:rPr>
                <a:t>Christian Graeff, GSI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pic>
          <p:nvPicPr>
            <p:cNvPr id="17" name="Picture 4" descr="Prof. Dr.-Ing. Christian Graeff – Department of Electrical Engineering and  Information Technology – TU Darmstadt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13" b="3795"/>
            <a:stretch/>
          </p:blipFill>
          <p:spPr bwMode="auto">
            <a:xfrm>
              <a:off x="3864747" y="2515474"/>
              <a:ext cx="1879114" cy="18650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Content Placeholder 4">
            <a:extLst>
              <a:ext uri="{FF2B5EF4-FFF2-40B4-BE49-F238E27FC236}">
                <a16:creationId xmlns="" xmlns:a16="http://schemas.microsoft.com/office/drawing/2014/main" id="{4E8F56CA-1217-FA4C-A539-C3E294C84096}"/>
              </a:ext>
            </a:extLst>
          </p:cNvPr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60" y="981930"/>
            <a:ext cx="2900313" cy="3570504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5"/>
          <a:srcRect t="7368" b="6430"/>
          <a:stretch/>
        </p:blipFill>
        <p:spPr>
          <a:xfrm>
            <a:off x="382722" y="4760535"/>
            <a:ext cx="2551289" cy="2007909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8808" y="4869034"/>
            <a:ext cx="2010030" cy="1566641"/>
          </a:xfrm>
          <a:prstGeom prst="rect">
            <a:avLst/>
          </a:prstGeom>
        </p:spPr>
      </p:pic>
      <p:sp>
        <p:nvSpPr>
          <p:cNvPr id="33" name="CasellaDiTesto 32"/>
          <p:cNvSpPr txBox="1"/>
          <p:nvPr/>
        </p:nvSpPr>
        <p:spPr>
          <a:xfrm>
            <a:off x="3014201" y="6363670"/>
            <a:ext cx="1793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000" dirty="0" err="1">
                <a:solidFill>
                  <a:srgbClr val="000000"/>
                </a:solidFill>
                <a:cs typeface="Arial" panose="020B0604020202020204" pitchFamily="34" charset="0"/>
              </a:rPr>
              <a:t>Arc</a:t>
            </a:r>
            <a:r>
              <a:rPr lang="it-IT" sz="2000" dirty="0">
                <a:solidFill>
                  <a:srgbClr val="000000"/>
                </a:solidFill>
                <a:cs typeface="Arial" panose="020B0604020202020204" pitchFamily="34" charset="0"/>
              </a:rPr>
              <a:t> - </a:t>
            </a:r>
            <a:r>
              <a:rPr lang="it-IT" sz="2000" dirty="0" err="1">
                <a:solidFill>
                  <a:srgbClr val="000000"/>
                </a:solidFill>
                <a:cs typeface="Arial" panose="020B0604020202020204" pitchFamily="34" charset="0"/>
              </a:rPr>
              <a:t>Therapy</a:t>
            </a:r>
            <a:endParaRPr lang="it-IT" sz="2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 rotWithShape="1">
          <a:blip r:embed="rId7"/>
          <a:srcRect b="2181"/>
          <a:stretch/>
        </p:blipFill>
        <p:spPr>
          <a:xfrm>
            <a:off x="6150974" y="3720246"/>
            <a:ext cx="5734822" cy="294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3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/>
          <p:nvPr/>
        </p:nvSpPr>
        <p:spPr>
          <a:xfrm>
            <a:off x="0" y="5535827"/>
            <a:ext cx="12192000" cy="132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AutoShape 8" descr="Cosylab - Home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AutoShape 10" descr="Cosylab - Home | Face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29" name="Titolo 1"/>
          <p:cNvSpPr>
            <a:spLocks noGrp="1"/>
          </p:cNvSpPr>
          <p:nvPr>
            <p:ph type="title"/>
          </p:nvPr>
        </p:nvSpPr>
        <p:spPr>
          <a:xfrm>
            <a:off x="240270" y="226743"/>
            <a:ext cx="7766908" cy="768764"/>
          </a:xfrm>
        </p:spPr>
        <p:txBody>
          <a:bodyPr anchor="t">
            <a:noAutofit/>
          </a:bodyPr>
          <a:lstStyle/>
          <a:p>
            <a:r>
              <a:rPr lang="it-IT" sz="3800" b="1" dirty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JRA: Joint Research </a:t>
            </a:r>
            <a:r>
              <a:rPr lang="it-IT" sz="3800" b="1" dirty="0" err="1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Activities</a:t>
            </a:r>
            <a:endParaRPr lang="it-IT" sz="3800" b="1" dirty="0">
              <a:solidFill>
                <a:srgbClr val="00B0F0"/>
              </a:solidFill>
              <a:latin typeface="Calibri" panose="020F0502020204030204" pitchFamily="34" charset="0"/>
              <a:ea typeface="+mn-ea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="" xmlns:a16="http://schemas.microsoft.com/office/drawing/2014/main" id="{AA897817-DEE8-4E4B-91B8-EC324155EE42}"/>
              </a:ext>
            </a:extLst>
          </p:cNvPr>
          <p:cNvGrpSpPr/>
          <p:nvPr/>
        </p:nvGrpSpPr>
        <p:grpSpPr>
          <a:xfrm>
            <a:off x="7090887" y="86499"/>
            <a:ext cx="3830820" cy="3221547"/>
            <a:chOff x="7090887" y="86499"/>
            <a:chExt cx="3830820" cy="3221547"/>
          </a:xfrm>
        </p:grpSpPr>
        <p:sp>
          <p:nvSpPr>
            <p:cNvPr id="23" name="CasellaDiTesto 22"/>
            <p:cNvSpPr txBox="1"/>
            <p:nvPr/>
          </p:nvSpPr>
          <p:spPr>
            <a:xfrm>
              <a:off x="7090887" y="86499"/>
              <a:ext cx="38308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FF0000"/>
                  </a:solidFill>
                </a:rPr>
                <a:t> WP12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it-IT" b="1" dirty="0" err="1">
                  <a:solidFill>
                    <a:srgbClr val="FF0000"/>
                  </a:solidFill>
                </a:rPr>
                <a:t>Radiobiological</a:t>
              </a:r>
              <a:r>
                <a:rPr lang="it-IT" b="1" dirty="0">
                  <a:solidFill>
                    <a:srgbClr val="FF0000"/>
                  </a:solidFill>
                </a:rPr>
                <a:t> </a:t>
              </a:r>
              <a:r>
                <a:rPr lang="it-IT" b="1" dirty="0" err="1">
                  <a:solidFill>
                    <a:srgbClr val="FF0000"/>
                  </a:solidFill>
                </a:rPr>
                <a:t>Dosimetry</a:t>
              </a:r>
              <a:r>
                <a:rPr lang="it-IT" b="1" dirty="0">
                  <a:solidFill>
                    <a:srgbClr val="FF0000"/>
                  </a:solidFill>
                </a:rPr>
                <a:t> 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it-IT" b="1" dirty="0">
                  <a:solidFill>
                    <a:srgbClr val="FF0000"/>
                  </a:solidFill>
                </a:rPr>
                <a:t>and QA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pic>
          <p:nvPicPr>
            <p:cNvPr id="24" name="Picture 13" descr="Ulrike SCHÖTZ | Group Leader | Dr. rer. nat. | Philipps University of  Marburg, Marburg an der Lahn | PUM | Klinik für Strahlentherapie und  Radioonkologie (Marburg) | Research profil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4147" y="1019365"/>
              <a:ext cx="1934672" cy="193467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CasellaDiTesto 25"/>
            <p:cNvSpPr txBox="1"/>
            <p:nvPr/>
          </p:nvSpPr>
          <p:spPr>
            <a:xfrm>
              <a:off x="7430467" y="2938714"/>
              <a:ext cx="32940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prstClr val="black"/>
                  </a:solidFill>
                </a:rPr>
                <a:t>Ulrike Schötz, UMR</a:t>
              </a:r>
            </a:p>
          </p:txBody>
        </p:sp>
      </p:grpSp>
      <p:pic>
        <p:nvPicPr>
          <p:cNvPr id="17" name="image15.png" descr="Screenshot from 2021-12-06 16-27-05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72995" y="3583460"/>
            <a:ext cx="6032390" cy="3286897"/>
          </a:xfrm>
          <a:prstGeom prst="rect">
            <a:avLst/>
          </a:prstGeom>
          <a:ln/>
        </p:spPr>
      </p:pic>
      <p:pic>
        <p:nvPicPr>
          <p:cNvPr id="21" name="Picture 6">
            <a:extLst>
              <a:ext uri="{FF2B5EF4-FFF2-40B4-BE49-F238E27FC236}">
                <a16:creationId xmlns="" xmlns:a16="http://schemas.microsoft.com/office/drawing/2014/main" id="{E4C38032-1FF7-684F-B71B-9A62B21F4E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9018" y="3321488"/>
            <a:ext cx="4758625" cy="3502876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="" xmlns:a16="http://schemas.microsoft.com/office/drawing/2014/main" id="{AD6A36DF-386A-4B0B-B660-166F9F8FBF96}"/>
              </a:ext>
            </a:extLst>
          </p:cNvPr>
          <p:cNvGrpSpPr/>
          <p:nvPr/>
        </p:nvGrpSpPr>
        <p:grpSpPr>
          <a:xfrm>
            <a:off x="1601828" y="718428"/>
            <a:ext cx="3029557" cy="2916387"/>
            <a:chOff x="1601828" y="718428"/>
            <a:chExt cx="3029557" cy="2916387"/>
          </a:xfrm>
        </p:grpSpPr>
        <p:sp>
          <p:nvSpPr>
            <p:cNvPr id="28" name="CasellaDiTesto 27"/>
            <p:cNvSpPr txBox="1"/>
            <p:nvPr/>
          </p:nvSpPr>
          <p:spPr>
            <a:xfrm>
              <a:off x="1601828" y="718428"/>
              <a:ext cx="30295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4472C4"/>
                  </a:solidFill>
                </a:rPr>
                <a:t> </a:t>
              </a:r>
              <a:r>
                <a:rPr lang="it-IT" b="1" dirty="0">
                  <a:solidFill>
                    <a:srgbClr val="FF0000"/>
                  </a:solidFill>
                </a:rPr>
                <a:t>WP11 </a:t>
              </a:r>
              <a:br>
                <a:rPr lang="it-IT" b="1" dirty="0">
                  <a:solidFill>
                    <a:srgbClr val="FF0000"/>
                  </a:solidFill>
                </a:rPr>
              </a:br>
              <a:r>
                <a:rPr lang="it-IT" b="1" dirty="0" err="1">
                  <a:solidFill>
                    <a:srgbClr val="FF0000"/>
                  </a:solidFill>
                </a:rPr>
                <a:t>Controls</a:t>
              </a:r>
              <a:r>
                <a:rPr lang="it-IT" b="1" dirty="0">
                  <a:solidFill>
                    <a:srgbClr val="FF0000"/>
                  </a:solidFill>
                </a:rPr>
                <a:t> and </a:t>
              </a:r>
              <a:r>
                <a:rPr lang="it-IT" b="1" dirty="0" err="1">
                  <a:solidFill>
                    <a:srgbClr val="FF0000"/>
                  </a:solidFill>
                </a:rPr>
                <a:t>Safety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Rettangolo 29"/>
            <p:cNvSpPr/>
            <p:nvPr/>
          </p:nvSpPr>
          <p:spPr>
            <a:xfrm>
              <a:off x="1978248" y="3265483"/>
              <a:ext cx="22372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/>
                <a:t>Dominik Perusko</a:t>
              </a:r>
              <a:r>
                <a:rPr lang="en-GB" b="1" dirty="0" smtClean="0">
                  <a:solidFill>
                    <a:prstClr val="black"/>
                  </a:solidFill>
                </a:rPr>
                <a:t>, </a:t>
              </a:r>
              <a:r>
                <a:rPr lang="en-GB" b="1" dirty="0">
                  <a:solidFill>
                    <a:prstClr val="black"/>
                  </a:solidFill>
                </a:rPr>
                <a:t>CSL</a:t>
              </a:r>
            </a:p>
          </p:txBody>
        </p:sp>
        <p:pic>
          <p:nvPicPr>
            <p:cNvPr id="2050" name="Picture 2" descr="Dominik Perusko - Product Manager - Cosylab | LinkedIn">
              <a:extLst>
                <a:ext uri="{FF2B5EF4-FFF2-40B4-BE49-F238E27FC236}">
                  <a16:creationId xmlns="" xmlns:a16="http://schemas.microsoft.com/office/drawing/2014/main" id="{C86002AD-A5D3-4D85-A846-1EC7D10491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3181" y="1369540"/>
              <a:ext cx="1905000" cy="190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7886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32120" y="270336"/>
            <a:ext cx="11488948" cy="394000"/>
          </a:xfrm>
        </p:spPr>
        <p:txBody>
          <a:bodyPr>
            <a:normAutofit fontScale="90000"/>
          </a:bodyPr>
          <a:lstStyle/>
          <a:p>
            <a:r>
              <a:rPr lang="it-IT" sz="2800" b="1" dirty="0">
                <a:solidFill>
                  <a:srgbClr val="00B0F0"/>
                </a:solidFill>
                <a:latin typeface="Calibri" panose="020F0502020204030204" pitchFamily="34" charset="0"/>
              </a:rPr>
              <a:t>TNA: Trans National Access</a:t>
            </a:r>
            <a:endParaRPr lang="en-GB" sz="28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201" b="67373"/>
          <a:stretch/>
        </p:blipFill>
        <p:spPr>
          <a:xfrm>
            <a:off x="267185" y="1378066"/>
            <a:ext cx="2623931" cy="184541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2" r="33138" b="67053"/>
          <a:stretch/>
        </p:blipFill>
        <p:spPr>
          <a:xfrm>
            <a:off x="3188164" y="778173"/>
            <a:ext cx="2716040" cy="186352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75" b="67373"/>
          <a:stretch/>
        </p:blipFill>
        <p:spPr>
          <a:xfrm>
            <a:off x="6096000" y="778173"/>
            <a:ext cx="2642038" cy="1845414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86" r="66975" b="32799"/>
          <a:stretch/>
        </p:blipFill>
        <p:spPr>
          <a:xfrm>
            <a:off x="238998" y="3574840"/>
            <a:ext cx="2680306" cy="1905094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21" r="67088"/>
          <a:stretch/>
        </p:blipFill>
        <p:spPr>
          <a:xfrm>
            <a:off x="8929834" y="734508"/>
            <a:ext cx="2632985" cy="1837013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3091542" y="2641694"/>
            <a:ext cx="8861460" cy="36009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/>
              <a:t>The </a:t>
            </a:r>
            <a:r>
              <a:rPr lang="en-GB" sz="2400" b="1" dirty="0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Clinical Research Ac</a:t>
            </a:r>
            <a:r>
              <a:rPr lang="en-GB" sz="2000" b="1" dirty="0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cess </a:t>
            </a:r>
            <a:r>
              <a:rPr lang="en-GB" dirty="0"/>
              <a:t>gives the opportunity </a:t>
            </a:r>
            <a:r>
              <a:rPr lang="en-GB" sz="2400" b="1" dirty="0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to clinicians/medical physicists/technicians </a:t>
            </a:r>
            <a:r>
              <a:rPr lang="en-GB" dirty="0"/>
              <a:t>to join clinical research in hadron therapy through the submission of a clinical case for C-ion treatment, the comparison of treatment plans (photons, C-ions, protons), the discussion for C-ion eligibility of clinical cases or for clinical research trials in Hadrontherapy, and actively participate in the workflow of hadron treatment. </a:t>
            </a:r>
            <a:r>
              <a:rPr lang="en-GB" sz="1400" dirty="0"/>
              <a:t>. </a:t>
            </a:r>
          </a:p>
          <a:p>
            <a:endParaRPr lang="en-GB" sz="1400" dirty="0"/>
          </a:p>
          <a:p>
            <a:r>
              <a:rPr lang="en-GB" dirty="0"/>
              <a:t>The</a:t>
            </a:r>
            <a:r>
              <a:rPr lang="en-GB" sz="1400" dirty="0"/>
              <a:t> </a:t>
            </a:r>
            <a:r>
              <a:rPr lang="en-GB" sz="2800" b="1" dirty="0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Research Access </a:t>
            </a:r>
            <a:r>
              <a:rPr lang="en-GB" dirty="0"/>
              <a:t>will attract universities, research centres, and hospitals, which will connect all the groups </a:t>
            </a:r>
            <a:r>
              <a:rPr lang="en-GB" sz="2400" b="1" dirty="0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to perform research activities with carbon ion beams</a:t>
            </a:r>
            <a:r>
              <a:rPr lang="en-GB" dirty="0"/>
              <a:t>. Industrial partners are also encouraged to take part in the research programme, to be involved in the development of new clinical procedures and new medical devices.</a:t>
            </a:r>
          </a:p>
        </p:txBody>
      </p:sp>
    </p:spTree>
    <p:extLst>
      <p:ext uri="{BB962C8B-B14F-4D97-AF65-F5344CB8AC3E}">
        <p14:creationId xmlns:p14="http://schemas.microsoft.com/office/powerpoint/2010/main" val="135022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479117"/>
            <a:ext cx="12192000" cy="24127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9634" y="118532"/>
            <a:ext cx="12221633" cy="702735"/>
          </a:xfrm>
        </p:spPr>
        <p:txBody>
          <a:bodyPr>
            <a:normAutofit/>
          </a:bodyPr>
          <a:lstStyle/>
          <a:p>
            <a:r>
              <a:rPr lang="de-DE" sz="2400" b="1" dirty="0">
                <a:solidFill>
                  <a:schemeClr val="accent1"/>
                </a:solidFill>
              </a:rPr>
              <a:t>      WP6 - TNA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506D140-7EE8-794D-BB9D-2FC6EB522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10" name="Ellipse 9"/>
          <p:cNvSpPr/>
          <p:nvPr/>
        </p:nvSpPr>
        <p:spPr>
          <a:xfrm>
            <a:off x="4432848" y="207631"/>
            <a:ext cx="5253926" cy="3146156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/>
              <a:t>Research</a:t>
            </a:r>
            <a:endParaRPr lang="de-DE" b="1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11" name="Ellipse 10"/>
          <p:cNvSpPr/>
          <p:nvPr/>
        </p:nvSpPr>
        <p:spPr>
          <a:xfrm>
            <a:off x="6881580" y="207631"/>
            <a:ext cx="5253926" cy="3146156"/>
          </a:xfrm>
          <a:prstGeom prst="ellipse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/>
              <a:t>Clinical</a:t>
            </a:r>
            <a:endParaRPr lang="de-DE" b="1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pic>
        <p:nvPicPr>
          <p:cNvPr id="12" name="Picture 3" descr="ACC">
            <a:extLst>
              <a:ext uri="{FF2B5EF4-FFF2-40B4-BE49-F238E27FC236}">
                <a16:creationId xmlns="" xmlns:a16="http://schemas.microsoft.com/office/drawing/2014/main" id="{509B5FEB-E321-A44B-A40B-2C07D4DB7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179" y="948550"/>
            <a:ext cx="1472281" cy="83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Job Administrative Managing Director (f/m/d) for Fair GmbH and GSI GmbH -  GSI Helmholtzzentrum für Schwerionenforschung / Facility for Antiproton and  Ion Research in Europe GmbH - academics">
            <a:extLst>
              <a:ext uri="{FF2B5EF4-FFF2-40B4-BE49-F238E27FC236}">
                <a16:creationId xmlns="" xmlns:a16="http://schemas.microsoft.com/office/drawing/2014/main" id="{F72060B3-4B41-B340-923A-0646EECCF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993" y="1191441"/>
            <a:ext cx="1715946" cy="83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Universitätsklinikum Heidelberg: Heidelberger Ionenstrahl-Therapiezentrum ( HIT)">
            <a:extLst>
              <a:ext uri="{FF2B5EF4-FFF2-40B4-BE49-F238E27FC236}">
                <a16:creationId xmlns="" xmlns:a16="http://schemas.microsoft.com/office/drawing/2014/main" id="{8DD10974-2381-364E-BF71-633F7CC85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521" y="1981647"/>
            <a:ext cx="1619259" cy="62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 descr="Universitätsklinikum Gießen und Marburg">
            <a:extLst>
              <a:ext uri="{FF2B5EF4-FFF2-40B4-BE49-F238E27FC236}">
                <a16:creationId xmlns="" xmlns:a16="http://schemas.microsoft.com/office/drawing/2014/main" id="{FEF5BEFD-8ED3-C14B-9458-C5AF6FC13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9059" y="1644286"/>
            <a:ext cx="1973696" cy="96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EBG MedAustron GmbH | LinkedIn">
            <a:extLst>
              <a:ext uri="{FF2B5EF4-FFF2-40B4-BE49-F238E27FC236}">
                <a16:creationId xmlns="" xmlns:a16="http://schemas.microsoft.com/office/drawing/2014/main" id="{7EF00416-41DF-3340-B184-E5749B589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0136" y="639981"/>
            <a:ext cx="839253" cy="83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elle 17"/>
          <p:cNvGraphicFramePr>
            <a:graphicFrameLocks noGrp="1"/>
          </p:cNvGraphicFramePr>
          <p:nvPr>
            <p:extLst/>
          </p:nvPr>
        </p:nvGraphicFramePr>
        <p:xfrm>
          <a:off x="127079" y="2642508"/>
          <a:ext cx="611070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824">
                  <a:extLst>
                    <a:ext uri="{9D8B030D-6E8A-4147-A177-3AD203B41FA5}">
                      <a16:colId xmlns="" xmlns:a16="http://schemas.microsoft.com/office/drawing/2014/main" val="2605887896"/>
                    </a:ext>
                  </a:extLst>
                </a:gridCol>
                <a:gridCol w="1449008">
                  <a:extLst>
                    <a:ext uri="{9D8B030D-6E8A-4147-A177-3AD203B41FA5}">
                      <a16:colId xmlns="" xmlns:a16="http://schemas.microsoft.com/office/drawing/2014/main" val="1362889322"/>
                    </a:ext>
                  </a:extLst>
                </a:gridCol>
                <a:gridCol w="1476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357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RESEARCH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Total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Done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Available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7343334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CNAO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80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4007576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GSI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257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4706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UKHD/HIT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107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-35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7959225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lang="de-DE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448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191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257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" name="Tabelle 17">
            <a:extLst>
              <a:ext uri="{FF2B5EF4-FFF2-40B4-BE49-F238E27FC236}">
                <a16:creationId xmlns="" xmlns:a16="http://schemas.microsoft.com/office/drawing/2014/main" id="{F0CC922A-A23D-4F0D-89F3-D3887497CC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240349"/>
              </p:ext>
            </p:extLst>
          </p:nvPr>
        </p:nvGraphicFramePr>
        <p:xfrm>
          <a:off x="5566833" y="5009728"/>
          <a:ext cx="6294967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967">
                  <a:extLst>
                    <a:ext uri="{9D8B030D-6E8A-4147-A177-3AD203B41FA5}">
                      <a16:colId xmlns="" xmlns:a16="http://schemas.microsoft.com/office/drawing/2014/main" val="2605887896"/>
                    </a:ext>
                  </a:extLst>
                </a:gridCol>
                <a:gridCol w="1693333">
                  <a:extLst>
                    <a:ext uri="{9D8B030D-6E8A-4147-A177-3AD203B41FA5}">
                      <a16:colId xmlns="" xmlns:a16="http://schemas.microsoft.com/office/drawing/2014/main" val="1362889322"/>
                    </a:ext>
                  </a:extLst>
                </a:gridCol>
                <a:gridCol w="1981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784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RESEARCH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Total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Done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and </a:t>
                      </a:r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booked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Available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7343334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CNAO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200 </a:t>
                      </a:r>
                      <a:r>
                        <a:rPr lang="de-DE" sz="1600" dirty="0"/>
                        <a:t>(80 </a:t>
                      </a:r>
                      <a:r>
                        <a:rPr lang="de-DE" sz="1600" b="1" dirty="0"/>
                        <a:t>+</a:t>
                      </a:r>
                      <a:r>
                        <a:rPr lang="de-DE" sz="1600" dirty="0"/>
                        <a:t> 120)</a:t>
                      </a:r>
                      <a:endParaRPr lang="de-DE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183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4007576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GSI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55</a:t>
                      </a:r>
                      <a:r>
                        <a:rPr lang="de-DE" sz="1600" dirty="0"/>
                        <a:t> (296</a:t>
                      </a:r>
                      <a:r>
                        <a:rPr lang="de-DE" sz="1600" b="1" i="0" dirty="0"/>
                        <a:t>-</a:t>
                      </a:r>
                      <a:r>
                        <a:rPr lang="de-DE" sz="1600" dirty="0"/>
                        <a:t>241)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4706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UKHD/HIT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193 </a:t>
                      </a:r>
                      <a:r>
                        <a:rPr lang="de-DE" sz="1600" dirty="0"/>
                        <a:t>(72 </a:t>
                      </a:r>
                      <a:r>
                        <a:rPr lang="de-DE" sz="1600" b="1" dirty="0"/>
                        <a:t>+</a:t>
                      </a:r>
                      <a:r>
                        <a:rPr lang="de-DE" sz="1600" dirty="0"/>
                        <a:t> 121)</a:t>
                      </a:r>
                      <a:endParaRPr lang="de-DE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215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- 22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7959225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lang="de-DE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448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445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F0422F25-2A0A-4585-99AB-F81BFA97D99B}"/>
              </a:ext>
            </a:extLst>
          </p:cNvPr>
          <p:cNvSpPr txBox="1"/>
          <p:nvPr/>
        </p:nvSpPr>
        <p:spPr>
          <a:xfrm>
            <a:off x="138624" y="2297633"/>
            <a:ext cx="214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March 2024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="" xmlns:a16="http://schemas.microsoft.com/office/drawing/2014/main" id="{77135056-0E2B-4924-81FF-9388DA73489B}"/>
              </a:ext>
            </a:extLst>
          </p:cNvPr>
          <p:cNvSpPr txBox="1"/>
          <p:nvPr/>
        </p:nvSpPr>
        <p:spPr>
          <a:xfrm>
            <a:off x="5537200" y="4610768"/>
            <a:ext cx="214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March 2025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="" xmlns:a16="http://schemas.microsoft.com/office/drawing/2014/main" id="{4EBF3D64-9896-4FAF-BA29-808DF12E7BCD}"/>
              </a:ext>
            </a:extLst>
          </p:cNvPr>
          <p:cNvSpPr txBox="1"/>
          <p:nvPr/>
        </p:nvSpPr>
        <p:spPr>
          <a:xfrm>
            <a:off x="1809442" y="211733"/>
            <a:ext cx="237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</a:rPr>
              <a:t>RESEARCH</a:t>
            </a:r>
          </a:p>
        </p:txBody>
      </p:sp>
    </p:spTree>
    <p:extLst>
      <p:ext uri="{BB962C8B-B14F-4D97-AF65-F5344CB8AC3E}">
        <p14:creationId xmlns:p14="http://schemas.microsoft.com/office/powerpoint/2010/main" val="331902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A263647-340A-45A3-86DB-92B3C7E70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855"/>
            <a:ext cx="12192000" cy="679010"/>
          </a:xfrm>
        </p:spPr>
        <p:txBody>
          <a:bodyPr/>
          <a:lstStyle/>
          <a:p>
            <a:pPr algn="ctr"/>
            <a:r>
              <a:rPr lang="it-IT" b="1" dirty="0"/>
              <a:t>Research TNA – 20+ research </a:t>
            </a:r>
            <a:r>
              <a:rPr lang="it-IT" b="1" dirty="0" err="1"/>
              <a:t>topics</a:t>
            </a:r>
            <a:endParaRPr lang="it-IT" b="1" dirty="0"/>
          </a:p>
        </p:txBody>
      </p:sp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5CB6A85B-519C-4E39-9360-66A929C79B97}"/>
              </a:ext>
            </a:extLst>
          </p:cNvPr>
          <p:cNvSpPr/>
          <p:nvPr/>
        </p:nvSpPr>
        <p:spPr>
          <a:xfrm>
            <a:off x="57150" y="966087"/>
            <a:ext cx="12077700" cy="601190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 err="1">
                <a:solidFill>
                  <a:prstClr val="black"/>
                </a:solidFill>
              </a:rPr>
              <a:t>FragmentatiOn</a:t>
            </a:r>
            <a:r>
              <a:rPr lang="en-US" sz="1600" dirty="0">
                <a:solidFill>
                  <a:prstClr val="black"/>
                </a:solidFill>
              </a:rPr>
              <a:t> Of Target @ HIT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Feasibility of real-time PET range verification in proton, He and C therapy using short-lived nuclides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SIRMIO (Small Animal Proton Irradiator for Research in Molecular Image-guided Radiation-Oncology)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Heavy ion spatially fractionated radiotherapy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Assessing </a:t>
            </a:r>
            <a:r>
              <a:rPr lang="en-US" sz="1600" dirty="0" err="1">
                <a:solidFill>
                  <a:prstClr val="black"/>
                </a:solidFill>
              </a:rPr>
              <a:t>radiosensitivity</a:t>
            </a:r>
            <a:r>
              <a:rPr lang="en-US" sz="1600" dirty="0">
                <a:solidFill>
                  <a:prstClr val="black"/>
                </a:solidFill>
              </a:rPr>
              <a:t> of higher plants and mechanisms for </a:t>
            </a:r>
            <a:r>
              <a:rPr lang="en-US" sz="1600" dirty="0" err="1">
                <a:solidFill>
                  <a:prstClr val="black"/>
                </a:solidFill>
              </a:rPr>
              <a:t>radioresistance</a:t>
            </a:r>
            <a:r>
              <a:rPr lang="en-US" sz="1600" dirty="0">
                <a:solidFill>
                  <a:prstClr val="black"/>
                </a:solidFill>
              </a:rPr>
              <a:t> at different phenological stages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Measurements of damages to biomolecules in solution induced by carbon ions and their secondary fragments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Assessing space like radiation dose exposure and long-term risks in humans by using real-time differential gene expression sequencing analysis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Stopping power ratio measurements of electron density phantom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Silver atomic Quantum Clusters of five atoms (Ag5-AQCs), radiosensitizer for heavy-ion particle therapy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 err="1">
                <a:solidFill>
                  <a:prstClr val="black"/>
                </a:solidFill>
              </a:rPr>
              <a:t>SiFi</a:t>
            </a:r>
            <a:r>
              <a:rPr lang="en-US" sz="1600" dirty="0">
                <a:solidFill>
                  <a:prstClr val="black"/>
                </a:solidFill>
              </a:rPr>
              <a:t>-CC – commissioning of a setup for prompt-gamma imaging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Spectral </a:t>
            </a:r>
            <a:r>
              <a:rPr lang="en-US" sz="1600" dirty="0" err="1">
                <a:solidFill>
                  <a:prstClr val="black"/>
                </a:solidFill>
              </a:rPr>
              <a:t>Fibre</a:t>
            </a:r>
            <a:r>
              <a:rPr lang="en-US" sz="1600" dirty="0">
                <a:solidFill>
                  <a:prstClr val="black"/>
                </a:solidFill>
              </a:rPr>
              <a:t> Dosimetry for Heavy Ion Radiotherapy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Mixed beam image guidance for particle therapy applications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Spot scanning proton arc therapy for head and neck cancer patients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Test of TIARA detector with protons from synchrotron and carbon ions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Angular distribution measurements of neutron fields generated with a typical clinical ion beams (proton and carbon) applied to anthropomorphic phantom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An online, high-resolution, microfabricated beam transverse profiler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Biophysical investigation of clinical helium ion beams for treatment of breast cancer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Characterization of a novel diamond-based detection system for dosimetry and </a:t>
            </a:r>
            <a:r>
              <a:rPr lang="en-US" sz="1600" dirty="0" err="1">
                <a:solidFill>
                  <a:prstClr val="black"/>
                </a:solidFill>
              </a:rPr>
              <a:t>microdosimetry</a:t>
            </a:r>
            <a:r>
              <a:rPr lang="en-US" sz="1600" dirty="0">
                <a:solidFill>
                  <a:prstClr val="black"/>
                </a:solidFill>
              </a:rPr>
              <a:t> in ion beam therapy using He and O ions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Multiscale and comprehensive assessment of the effects of </a:t>
            </a:r>
            <a:r>
              <a:rPr lang="en-US" sz="1600" dirty="0" err="1">
                <a:solidFill>
                  <a:prstClr val="black"/>
                </a:solidFill>
              </a:rPr>
              <a:t>hadrontherapy</a:t>
            </a:r>
            <a:r>
              <a:rPr lang="en-US" sz="1600" dirty="0">
                <a:solidFill>
                  <a:prstClr val="black"/>
                </a:solidFill>
              </a:rPr>
              <a:t> in head and neck tumors – Stealth-Bomber Paradigm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PEPITES: toward an ultra-thin distant beam monitor used during patient treatment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Direct comparison of water calorimetry and ionization chambers in carbon ion and helium ion beams in terms of absorbed dose-to-water</a:t>
            </a:r>
          </a:p>
        </p:txBody>
      </p:sp>
    </p:spTree>
    <p:extLst>
      <p:ext uri="{BB962C8B-B14F-4D97-AF65-F5344CB8AC3E}">
        <p14:creationId xmlns:p14="http://schemas.microsoft.com/office/powerpoint/2010/main" val="307965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479117"/>
            <a:ext cx="12192000" cy="24127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9634" y="118532"/>
            <a:ext cx="12221633" cy="702735"/>
          </a:xfrm>
        </p:spPr>
        <p:txBody>
          <a:bodyPr>
            <a:normAutofit/>
          </a:bodyPr>
          <a:lstStyle/>
          <a:p>
            <a:r>
              <a:rPr lang="de-DE" sz="2400" b="1" dirty="0">
                <a:solidFill>
                  <a:schemeClr val="accent1"/>
                </a:solidFill>
              </a:rPr>
              <a:t>      WP6 - TNA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506D140-7EE8-794D-BB9D-2FC6EB522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10" name="Ellipse 9"/>
          <p:cNvSpPr/>
          <p:nvPr/>
        </p:nvSpPr>
        <p:spPr>
          <a:xfrm>
            <a:off x="4432848" y="207631"/>
            <a:ext cx="5253926" cy="3146156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/>
              <a:t>Research</a:t>
            </a:r>
            <a:endParaRPr lang="de-DE" b="1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11" name="Ellipse 10"/>
          <p:cNvSpPr/>
          <p:nvPr/>
        </p:nvSpPr>
        <p:spPr>
          <a:xfrm>
            <a:off x="6881580" y="207631"/>
            <a:ext cx="5253926" cy="3146156"/>
          </a:xfrm>
          <a:prstGeom prst="ellipse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/>
              <a:t>Clinical</a:t>
            </a:r>
            <a:endParaRPr lang="de-DE" b="1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pic>
        <p:nvPicPr>
          <p:cNvPr id="12" name="Picture 3" descr="ACC">
            <a:extLst>
              <a:ext uri="{FF2B5EF4-FFF2-40B4-BE49-F238E27FC236}">
                <a16:creationId xmlns="" xmlns:a16="http://schemas.microsoft.com/office/drawing/2014/main" id="{509B5FEB-E321-A44B-A40B-2C07D4DB7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179" y="948550"/>
            <a:ext cx="1472281" cy="83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Job Administrative Managing Director (f/m/d) for Fair GmbH and GSI GmbH -  GSI Helmholtzzentrum für Schwerionenforschung / Facility for Antiproton and  Ion Research in Europe GmbH - academics">
            <a:extLst>
              <a:ext uri="{FF2B5EF4-FFF2-40B4-BE49-F238E27FC236}">
                <a16:creationId xmlns="" xmlns:a16="http://schemas.microsoft.com/office/drawing/2014/main" id="{F72060B3-4B41-B340-923A-0646EECCF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993" y="1191441"/>
            <a:ext cx="1715946" cy="83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Universitätsklinikum Heidelberg: Heidelberger Ionenstrahl-Therapiezentrum ( HIT)">
            <a:extLst>
              <a:ext uri="{FF2B5EF4-FFF2-40B4-BE49-F238E27FC236}">
                <a16:creationId xmlns="" xmlns:a16="http://schemas.microsoft.com/office/drawing/2014/main" id="{8DD10974-2381-364E-BF71-633F7CC85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521" y="1981647"/>
            <a:ext cx="1619259" cy="62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 descr="Universitätsklinikum Gießen und Marburg">
            <a:extLst>
              <a:ext uri="{FF2B5EF4-FFF2-40B4-BE49-F238E27FC236}">
                <a16:creationId xmlns="" xmlns:a16="http://schemas.microsoft.com/office/drawing/2014/main" id="{FEF5BEFD-8ED3-C14B-9458-C5AF6FC13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9059" y="1644286"/>
            <a:ext cx="1973696" cy="96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EBG MedAustron GmbH | LinkedIn">
            <a:extLst>
              <a:ext uri="{FF2B5EF4-FFF2-40B4-BE49-F238E27FC236}">
                <a16:creationId xmlns="" xmlns:a16="http://schemas.microsoft.com/office/drawing/2014/main" id="{7EF00416-41DF-3340-B184-E5749B589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0136" y="639981"/>
            <a:ext cx="839253" cy="83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Tabelle 17"/>
          <p:cNvGraphicFramePr>
            <a:graphicFrameLocks noGrp="1"/>
          </p:cNvGraphicFramePr>
          <p:nvPr>
            <p:extLst/>
          </p:nvPr>
        </p:nvGraphicFramePr>
        <p:xfrm>
          <a:off x="269269" y="2648865"/>
          <a:ext cx="679054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4323">
                  <a:extLst>
                    <a:ext uri="{9D8B030D-6E8A-4147-A177-3AD203B41FA5}">
                      <a16:colId xmlns="" xmlns:a16="http://schemas.microsoft.com/office/drawing/2014/main" val="2605887896"/>
                    </a:ext>
                  </a:extLst>
                </a:gridCol>
                <a:gridCol w="1671863">
                  <a:extLst>
                    <a:ext uri="{9D8B030D-6E8A-4147-A177-3AD203B41FA5}">
                      <a16:colId xmlns="" xmlns:a16="http://schemas.microsoft.com/office/drawing/2014/main" val="1362889322"/>
                    </a:ext>
                  </a:extLst>
                </a:gridCol>
                <a:gridCol w="17031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812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CLINICAL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Total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Requested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Available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7343334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CNAO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4007576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UKHD/HIT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7959225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MEDA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33338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22368419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lang="de-DE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50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39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="" xmlns:a16="http://schemas.microsoft.com/office/drawing/2014/main" id="{D96B05CF-4DB4-46E0-A519-37E66F072A72}"/>
              </a:ext>
            </a:extLst>
          </p:cNvPr>
          <p:cNvSpPr txBox="1"/>
          <p:nvPr/>
        </p:nvSpPr>
        <p:spPr>
          <a:xfrm>
            <a:off x="1809442" y="225333"/>
            <a:ext cx="237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</a:rPr>
              <a:t>CLINICAL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="" xmlns:a16="http://schemas.microsoft.com/office/drawing/2014/main" id="{6C916530-8835-4D7F-90A0-46964DC3B4FC}"/>
              </a:ext>
            </a:extLst>
          </p:cNvPr>
          <p:cNvSpPr txBox="1"/>
          <p:nvPr/>
        </p:nvSpPr>
        <p:spPr>
          <a:xfrm>
            <a:off x="269269" y="2271073"/>
            <a:ext cx="214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March 2024</a:t>
            </a:r>
          </a:p>
        </p:txBody>
      </p:sp>
      <p:graphicFrame>
        <p:nvGraphicFramePr>
          <p:cNvPr id="21" name="Tabelle 17">
            <a:extLst>
              <a:ext uri="{FF2B5EF4-FFF2-40B4-BE49-F238E27FC236}">
                <a16:creationId xmlns="" xmlns:a16="http://schemas.microsoft.com/office/drawing/2014/main" id="{572F700B-5414-49FC-8EFD-96970B8CE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985165"/>
              </p:ext>
            </p:extLst>
          </p:nvPr>
        </p:nvGraphicFramePr>
        <p:xfrm>
          <a:off x="5184164" y="4853671"/>
          <a:ext cx="679054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4323">
                  <a:extLst>
                    <a:ext uri="{9D8B030D-6E8A-4147-A177-3AD203B41FA5}">
                      <a16:colId xmlns="" xmlns:a16="http://schemas.microsoft.com/office/drawing/2014/main" val="2605887896"/>
                    </a:ext>
                  </a:extLst>
                </a:gridCol>
                <a:gridCol w="1671863">
                  <a:extLst>
                    <a:ext uri="{9D8B030D-6E8A-4147-A177-3AD203B41FA5}">
                      <a16:colId xmlns="" xmlns:a16="http://schemas.microsoft.com/office/drawing/2014/main" val="1362889322"/>
                    </a:ext>
                  </a:extLst>
                </a:gridCol>
                <a:gridCol w="17031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812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CLINICAL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Total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Requested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Available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7343334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CNAO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4007576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UKHD/HIT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7959225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MEDA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FF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33338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600" dirty="0"/>
                        <a:t>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de-DE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22368419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lang="de-DE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50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>
                          <a:solidFill>
                            <a:schemeClr val="bg1"/>
                          </a:solidFill>
                        </a:rPr>
                        <a:t>29</a:t>
                      </a:r>
                      <a:endParaRPr lang="de-DE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" name="CasellaDiTesto 21">
            <a:extLst>
              <a:ext uri="{FF2B5EF4-FFF2-40B4-BE49-F238E27FC236}">
                <a16:creationId xmlns="" xmlns:a16="http://schemas.microsoft.com/office/drawing/2014/main" id="{D9374282-7903-4C9D-84C0-E80A619BC814}"/>
              </a:ext>
            </a:extLst>
          </p:cNvPr>
          <p:cNvSpPr txBox="1"/>
          <p:nvPr/>
        </p:nvSpPr>
        <p:spPr>
          <a:xfrm>
            <a:off x="9756891" y="4433664"/>
            <a:ext cx="214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>
                <a:solidFill>
                  <a:srgbClr val="FF0000"/>
                </a:solidFill>
              </a:rPr>
              <a:t>March 2025</a:t>
            </a:r>
          </a:p>
        </p:txBody>
      </p:sp>
    </p:spTree>
    <p:extLst>
      <p:ext uri="{BB962C8B-B14F-4D97-AF65-F5344CB8AC3E}">
        <p14:creationId xmlns:p14="http://schemas.microsoft.com/office/powerpoint/2010/main" val="283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/>
          <a:srcRect l="4325"/>
          <a:stretch/>
        </p:blipFill>
        <p:spPr>
          <a:xfrm>
            <a:off x="-3" y="0"/>
            <a:ext cx="4816665" cy="6858000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06" b="20436"/>
          <a:stretch/>
        </p:blipFill>
        <p:spPr>
          <a:xfrm>
            <a:off x="4267200" y="258095"/>
            <a:ext cx="7913914" cy="3276600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98" b="4061"/>
          <a:stretch/>
        </p:blipFill>
        <p:spPr>
          <a:xfrm>
            <a:off x="4703597" y="3718457"/>
            <a:ext cx="4358866" cy="2870564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531" y="3707725"/>
            <a:ext cx="3626469" cy="286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2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A263647-340A-45A3-86DB-92B3C7E70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855"/>
            <a:ext cx="12192000" cy="679010"/>
          </a:xfrm>
        </p:spPr>
        <p:txBody>
          <a:bodyPr/>
          <a:lstStyle/>
          <a:p>
            <a:pPr algn="ctr"/>
            <a:r>
              <a:rPr lang="it-IT" b="1" dirty="0"/>
              <a:t>Clinical TNA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53" y="1691487"/>
            <a:ext cx="7064943" cy="5057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Inhaltsplatzhalt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91108068"/>
              </p:ext>
            </p:extLst>
          </p:nvPr>
        </p:nvGraphicFramePr>
        <p:xfrm>
          <a:off x="6693867" y="2305170"/>
          <a:ext cx="5199530" cy="44535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59833">
                  <a:extLst>
                    <a:ext uri="{9D8B030D-6E8A-4147-A177-3AD203B41FA5}">
                      <a16:colId xmlns="" xmlns:a16="http://schemas.microsoft.com/office/drawing/2014/main" val="4087339152"/>
                    </a:ext>
                  </a:extLst>
                </a:gridCol>
                <a:gridCol w="1339697">
                  <a:extLst>
                    <a:ext uri="{9D8B030D-6E8A-4147-A177-3AD203B41FA5}">
                      <a16:colId xmlns="" xmlns:a16="http://schemas.microsoft.com/office/drawing/2014/main" val="1814738419"/>
                    </a:ext>
                  </a:extLst>
                </a:gridCol>
              </a:tblGrid>
              <a:tr h="227058"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Affiliation</a:t>
                      </a:r>
                    </a:p>
                  </a:txBody>
                  <a:tcPr marL="11419" marR="11419" marT="11419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</a:p>
                  </a:txBody>
                  <a:tcPr marL="11419" marR="11419" marT="11419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60939066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Thessaloniki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 err="1">
                          <a:effectLst/>
                        </a:rPr>
                        <a:t>Greece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890223415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AEPROT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Spain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3902556747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300" u="none" strike="noStrike" dirty="0">
                          <a:effectLst/>
                        </a:rPr>
                        <a:t>Hospital of Lithuanian University of Health Sciences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 err="1">
                          <a:effectLst/>
                        </a:rPr>
                        <a:t>Lithuania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619824104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Amethyst </a:t>
                      </a:r>
                      <a:r>
                        <a:rPr lang="de-DE" sz="1300" u="none" strike="noStrike" dirty="0" err="1">
                          <a:effectLst/>
                        </a:rPr>
                        <a:t>Radiotherapy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Romania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1334408385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Papageorgiou</a:t>
                      </a:r>
                      <a:r>
                        <a:rPr lang="de-DE" sz="1300" u="none" strike="noStrike" dirty="0">
                          <a:effectLst/>
                        </a:rPr>
                        <a:t> General Hospital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 err="1">
                          <a:effectLst/>
                        </a:rPr>
                        <a:t>Greece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1010600997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300" u="none" strike="noStrike" dirty="0">
                          <a:effectLst/>
                        </a:rPr>
                        <a:t>University of Babes </a:t>
                      </a:r>
                      <a:r>
                        <a:rPr lang="en-US" sz="1300" u="none" strike="noStrike" dirty="0" err="1">
                          <a:effectLst/>
                        </a:rPr>
                        <a:t>Bolyai</a:t>
                      </a:r>
                      <a:r>
                        <a:rPr lang="en-US" sz="1300" u="none" strike="noStrike" dirty="0">
                          <a:effectLst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</a:rPr>
                        <a:t>Cluj</a:t>
                      </a:r>
                      <a:r>
                        <a:rPr lang="en-US" sz="1300" u="none" strike="noStrike" dirty="0">
                          <a:effectLst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</a:rPr>
                        <a:t>Napoca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Romania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2524736042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Centre</a:t>
                      </a:r>
                      <a:r>
                        <a:rPr lang="de-DE" sz="1300" u="none" strike="noStrike" dirty="0">
                          <a:effectLst/>
                        </a:rPr>
                        <a:t> </a:t>
                      </a:r>
                      <a:r>
                        <a:rPr lang="de-DE" sz="1300" u="none" strike="noStrike" dirty="0" err="1">
                          <a:effectLst/>
                        </a:rPr>
                        <a:t>Baclesse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France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4100560902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Veszprém</a:t>
                      </a:r>
                      <a:r>
                        <a:rPr lang="de-DE" sz="1300" u="none" strike="noStrike" dirty="0">
                          <a:effectLst/>
                        </a:rPr>
                        <a:t> County Hospital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 err="1">
                          <a:effectLst/>
                        </a:rPr>
                        <a:t>Hungary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3197787445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300" u="none" strike="noStrike">
                          <a:effectLst/>
                        </a:rPr>
                        <a:t>National Institute of Children's Diseases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 err="1">
                          <a:effectLst/>
                        </a:rPr>
                        <a:t>Slovakia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1300528239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Institute of Oncology Ljubljana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 err="1">
                          <a:effectLst/>
                        </a:rPr>
                        <a:t>Slovenia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4000764399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University Szeged, Department Oncotherapy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 err="1">
                          <a:effectLst/>
                        </a:rPr>
                        <a:t>Hungary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882158401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Mayo Clinic Florida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USA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3873302300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Rambam</a:t>
                      </a:r>
                      <a:r>
                        <a:rPr lang="de-DE" sz="1300" u="none" strike="noStrike" dirty="0">
                          <a:effectLst/>
                        </a:rPr>
                        <a:t> </a:t>
                      </a:r>
                      <a:r>
                        <a:rPr lang="de-DE" sz="1300" u="none" strike="noStrike" dirty="0" err="1">
                          <a:effectLst/>
                        </a:rPr>
                        <a:t>Health</a:t>
                      </a:r>
                      <a:r>
                        <a:rPr lang="de-DE" sz="1300" u="none" strike="noStrike" dirty="0">
                          <a:effectLst/>
                        </a:rPr>
                        <a:t> Care Campus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Israel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1847401477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Erasmus MC, University Medical Center Rotterdam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 err="1">
                          <a:effectLst/>
                        </a:rPr>
                        <a:t>Netherlands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1195622487"/>
                  </a:ext>
                </a:extLst>
              </a:tr>
              <a:tr h="126425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Wollongong University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Australia</a:t>
                      </a: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706273325"/>
                  </a:ext>
                </a:extLst>
              </a:tr>
              <a:tr h="126425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 Aviv University</a:t>
                      </a: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Israel</a:t>
                      </a: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2798310231"/>
                  </a:ext>
                </a:extLst>
              </a:tr>
              <a:tr h="126425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Východoslovenský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onkologický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ústav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a.s.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 err="1">
                          <a:effectLst/>
                        </a:rPr>
                        <a:t>Slovakia</a:t>
                      </a:r>
                      <a:endParaRPr lang="de-DE" sz="1300" u="none" strike="noStrike" dirty="0">
                        <a:effectLst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1567851491"/>
                  </a:ext>
                </a:extLst>
              </a:tr>
              <a:tr h="126425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Proton Therapy </a:t>
                      </a:r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Centre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Czech</a:t>
                      </a: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Czech </a:t>
                      </a:r>
                      <a:r>
                        <a:rPr lang="de-DE" sz="1300" u="none" strike="noStrike" dirty="0" err="1">
                          <a:effectLst/>
                        </a:rPr>
                        <a:t>Republic</a:t>
                      </a:r>
                      <a:endParaRPr lang="de-DE" sz="1300" u="none" strike="noStrike" dirty="0">
                        <a:effectLst/>
                      </a:endParaRP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1025342421"/>
                  </a:ext>
                </a:extLst>
              </a:tr>
              <a:tr h="126425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 MGR Medical University</a:t>
                      </a:r>
                    </a:p>
                  </a:txBody>
                  <a:tcPr marL="11419" marR="11419" marT="11419" marB="0" anchor="b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de-DE" sz="1300" u="none" strike="noStrike" dirty="0">
                          <a:effectLst/>
                        </a:rPr>
                        <a:t>India</a:t>
                      </a:r>
                    </a:p>
                  </a:txBody>
                  <a:tcPr marL="11419" marR="11419" marT="11419" marB="0" anchor="b"/>
                </a:tc>
                <a:extLst>
                  <a:ext uri="{0D108BD9-81ED-4DB2-BD59-A6C34878D82A}">
                    <a16:rowId xmlns="" xmlns:a16="http://schemas.microsoft.com/office/drawing/2014/main" val="3039457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150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6DD794D6-BCAA-49C0-9422-C0DCAAEC07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8"/>
          <a:stretch/>
        </p:blipFill>
        <p:spPr>
          <a:xfrm>
            <a:off x="0" y="1206633"/>
            <a:ext cx="12192000" cy="359306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2F1DDDAE-17CB-414A-8D6B-CD21E43F8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6" y="4778485"/>
            <a:ext cx="12019176" cy="641564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57095C1-4E64-4958-8926-0B2B16178D6C}"/>
              </a:ext>
            </a:extLst>
          </p:cNvPr>
          <p:cNvSpPr/>
          <p:nvPr/>
        </p:nvSpPr>
        <p:spPr>
          <a:xfrm rot="20351247">
            <a:off x="1966680" y="2860472"/>
            <a:ext cx="7509076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700" spc="-5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118/18 Deliverables APPROVED</a:t>
            </a:r>
          </a:p>
        </p:txBody>
      </p:sp>
      <p:sp>
        <p:nvSpPr>
          <p:cNvPr id="6" name="Titolo 4">
            <a:extLst>
              <a:ext uri="{FF2B5EF4-FFF2-40B4-BE49-F238E27FC236}">
                <a16:creationId xmlns="" xmlns:a16="http://schemas.microsoft.com/office/drawing/2014/main" id="{2CAF5626-E8A2-443B-A4D3-87F89E375920}"/>
              </a:ext>
            </a:extLst>
          </p:cNvPr>
          <p:cNvSpPr txBox="1">
            <a:spLocks/>
          </p:cNvSpPr>
          <p:nvPr/>
        </p:nvSpPr>
        <p:spPr>
          <a:xfrm>
            <a:off x="-76986" y="131574"/>
            <a:ext cx="12192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2400" kern="1200" dirty="0">
                <a:solidFill>
                  <a:srgbClr val="0062A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sz="3200" b="1" dirty="0">
                <a:solidFill>
                  <a:srgbClr val="4472C4"/>
                </a:solidFill>
              </a:rPr>
              <a:t>Deliverables</a:t>
            </a:r>
            <a:endParaRPr sz="3200" dirty="0">
              <a:solidFill>
                <a:srgbClr val="4472C4"/>
              </a:solidFill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="" xmlns:a16="http://schemas.microsoft.com/office/drawing/2014/main" id="{99DD8F8E-F95F-4321-9C10-BCFF9401E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1826">
            <a:off x="3186463" y="3749890"/>
            <a:ext cx="477782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03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1EAD6DA6-92C6-40E2-87CC-83C4DB4DA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2484"/>
            <a:ext cx="12192000" cy="129072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4481491D-130A-4411-8146-C2AA0789C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08" y="2635957"/>
            <a:ext cx="12192000" cy="17206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="" xmlns:a16="http://schemas.microsoft.com/office/drawing/2014/main" id="{5A6450DC-77F1-4DBD-9AC7-7D7C62242A33}"/>
              </a:ext>
            </a:extLst>
          </p:cNvPr>
          <p:cNvSpPr/>
          <p:nvPr/>
        </p:nvSpPr>
        <p:spPr>
          <a:xfrm rot="20351247">
            <a:off x="1966680" y="2860472"/>
            <a:ext cx="7509076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700" spc="-5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Deliverables SUBMITTED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="" xmlns:a16="http://schemas.microsoft.com/office/drawing/2014/main" id="{B64D859F-3F11-4EB7-8871-74AE96FF0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1826">
            <a:off x="2441747" y="4051550"/>
            <a:ext cx="477782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="" xmlns:a16="http://schemas.microsoft.com/office/drawing/2014/main" id="{ACAB35F9-026A-484C-91E8-2062BFEDA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01" y="-222175"/>
            <a:ext cx="11132598" cy="1325563"/>
          </a:xfrm>
        </p:spPr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Deliverables </a:t>
            </a:r>
            <a:r>
              <a:rPr lang="it-IT" b="1" dirty="0" err="1">
                <a:solidFill>
                  <a:schemeClr val="accent1"/>
                </a:solidFill>
              </a:rPr>
              <a:t>submitted</a:t>
            </a:r>
            <a:r>
              <a:rPr lang="it-IT" b="1" dirty="0">
                <a:solidFill>
                  <a:schemeClr val="accent1"/>
                </a:solidFill>
              </a:rPr>
              <a:t> </a:t>
            </a:r>
            <a:r>
              <a:rPr lang="it-IT" b="1" dirty="0" err="1">
                <a:solidFill>
                  <a:schemeClr val="accent1"/>
                </a:solidFill>
              </a:rPr>
              <a:t>during</a:t>
            </a:r>
            <a:r>
              <a:rPr lang="it-IT" b="1" dirty="0">
                <a:solidFill>
                  <a:schemeClr val="accent1"/>
                </a:solidFill>
              </a:rPr>
              <a:t> the 3 RP (</a:t>
            </a:r>
            <a:r>
              <a:rPr lang="it-IT" b="1" dirty="0" err="1">
                <a:solidFill>
                  <a:schemeClr val="accent1"/>
                </a:solidFill>
              </a:rPr>
              <a:t>since</a:t>
            </a:r>
            <a:r>
              <a:rPr lang="it-IT" b="1" dirty="0">
                <a:solidFill>
                  <a:schemeClr val="accent1"/>
                </a:solidFill>
              </a:rPr>
              <a:t> 31 March 2024)</a:t>
            </a:r>
          </a:p>
        </p:txBody>
      </p:sp>
    </p:spTree>
    <p:extLst>
      <p:ext uri="{BB962C8B-B14F-4D97-AF65-F5344CB8AC3E}">
        <p14:creationId xmlns:p14="http://schemas.microsoft.com/office/powerpoint/2010/main" val="6758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D8EAB00-AA32-40A1-902C-71610F484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02" y="12700"/>
            <a:ext cx="11132598" cy="1325563"/>
          </a:xfrm>
        </p:spPr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Deliverables: 14 to go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="" xmlns:a16="http://schemas.microsoft.com/office/drawing/2014/main" id="{8CE9130D-585F-4145-AB6F-027E324A9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1000" y="4818392"/>
            <a:ext cx="754486" cy="209579"/>
          </a:xfrm>
          <a:prstGeom prst="rect">
            <a:avLst/>
          </a:prstGeom>
        </p:spPr>
      </p:pic>
      <p:pic>
        <p:nvPicPr>
          <p:cNvPr id="7" name="Picture 2" descr="Finish Icons - Free SVG &amp; PNG Finish Images - Noun Project">
            <a:extLst>
              <a:ext uri="{FF2B5EF4-FFF2-40B4-BE49-F238E27FC236}">
                <a16:creationId xmlns="" xmlns:a16="http://schemas.microsoft.com/office/drawing/2014/main" id="{BC18B3E5-65F7-4E50-88D5-A1AF5D4F7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89" y="177766"/>
            <a:ext cx="900086" cy="84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uppo 3">
            <a:extLst>
              <a:ext uri="{FF2B5EF4-FFF2-40B4-BE49-F238E27FC236}">
                <a16:creationId xmlns="" xmlns:a16="http://schemas.microsoft.com/office/drawing/2014/main" id="{6B2CF0F9-2BC8-48A8-8A22-EA54BBB2515B}"/>
              </a:ext>
            </a:extLst>
          </p:cNvPr>
          <p:cNvGrpSpPr/>
          <p:nvPr/>
        </p:nvGrpSpPr>
        <p:grpSpPr>
          <a:xfrm>
            <a:off x="88402" y="1035869"/>
            <a:ext cx="12192000" cy="3485308"/>
            <a:chOff x="88402" y="1035869"/>
            <a:chExt cx="12192000" cy="3485308"/>
          </a:xfrm>
        </p:grpSpPr>
        <p:pic>
          <p:nvPicPr>
            <p:cNvPr id="3" name="Immagine 2">
              <a:extLst>
                <a:ext uri="{FF2B5EF4-FFF2-40B4-BE49-F238E27FC236}">
                  <a16:creationId xmlns="" xmlns:a16="http://schemas.microsoft.com/office/drawing/2014/main" id="{FA410151-F728-4ADD-9932-50A6C8B5F8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5022"/>
            <a:stretch/>
          </p:blipFill>
          <p:spPr>
            <a:xfrm>
              <a:off x="88402" y="1035869"/>
              <a:ext cx="12192000" cy="519643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="" xmlns:a16="http://schemas.microsoft.com/office/drawing/2014/main" id="{5553266A-A2D4-4546-A6A8-83CAB2E3FC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0004"/>
            <a:stretch/>
          </p:blipFill>
          <p:spPr>
            <a:xfrm>
              <a:off x="100235" y="4289116"/>
              <a:ext cx="12180167" cy="232061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="" xmlns:a16="http://schemas.microsoft.com/office/drawing/2014/main" id="{B16E871F-0ADE-40A2-873C-586948A824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339" t="20798" r="339"/>
            <a:stretch/>
          </p:blipFill>
          <p:spPr>
            <a:xfrm>
              <a:off x="88402" y="1539000"/>
              <a:ext cx="12192000" cy="27477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9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3DA5F825-E714-443A-A788-BAB1D6AD53C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Titolo 4">
            <a:extLst>
              <a:ext uri="{FF2B5EF4-FFF2-40B4-BE49-F238E27FC236}">
                <a16:creationId xmlns="" xmlns:a16="http://schemas.microsoft.com/office/drawing/2014/main" id="{3CBB369F-8D5F-4900-9573-029BEF8988EB}"/>
              </a:ext>
            </a:extLst>
          </p:cNvPr>
          <p:cNvSpPr txBox="1">
            <a:spLocks/>
          </p:cNvSpPr>
          <p:nvPr/>
        </p:nvSpPr>
        <p:spPr>
          <a:xfrm>
            <a:off x="0" y="122274"/>
            <a:ext cx="12192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b="1" dirty="0" err="1">
                <a:solidFill>
                  <a:srgbClr val="4472C4"/>
                </a:solidFill>
              </a:rPr>
              <a:t>Milestones</a:t>
            </a:r>
            <a:endParaRPr dirty="0">
              <a:solidFill>
                <a:srgbClr val="4472C4"/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="" xmlns:a16="http://schemas.microsoft.com/office/drawing/2014/main" id="{F63F7182-68B4-4073-9044-5DA04F609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6475"/>
            <a:ext cx="12192000" cy="380765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="" xmlns:a16="http://schemas.microsoft.com/office/drawing/2014/main" id="{8FA26A21-B970-402C-AAA3-7B5D8BC80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05040"/>
            <a:ext cx="12192000" cy="1188323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="" xmlns:a16="http://schemas.microsoft.com/office/drawing/2014/main" id="{1C716F81-1DA0-40CD-833F-BB662D1BB742}"/>
              </a:ext>
            </a:extLst>
          </p:cNvPr>
          <p:cNvSpPr/>
          <p:nvPr/>
        </p:nvSpPr>
        <p:spPr>
          <a:xfrm rot="20023241">
            <a:off x="3750513" y="2812564"/>
            <a:ext cx="504513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700" spc="-5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Milestones completed</a:t>
            </a:r>
          </a:p>
          <a:p>
            <a:pPr algn="ctr"/>
            <a:endParaRPr lang="pt-BR" sz="2700" spc="-5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7">
            <a:extLst>
              <a:ext uri="{FF2B5EF4-FFF2-40B4-BE49-F238E27FC236}">
                <a16:creationId xmlns="" xmlns:a16="http://schemas.microsoft.com/office/drawing/2014/main" id="{7EBA278F-C4C9-4ED4-BD69-695D5195C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11871">
            <a:off x="4215708" y="3927757"/>
            <a:ext cx="396329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53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="" xmlns:a16="http://schemas.microsoft.com/office/drawing/2014/main" id="{13728C44-F2A7-47A0-B334-1652B4BD82F6}"/>
              </a:ext>
            </a:extLst>
          </p:cNvPr>
          <p:cNvSpPr txBox="1">
            <a:spLocks/>
          </p:cNvSpPr>
          <p:nvPr/>
        </p:nvSpPr>
        <p:spPr>
          <a:xfrm>
            <a:off x="111621" y="-257092"/>
            <a:ext cx="11073408" cy="1450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b="1" dirty="0">
                <a:solidFill>
                  <a:srgbClr val="5B9BD5"/>
                </a:solidFill>
              </a:rPr>
              <a:t>2 </a:t>
            </a:r>
            <a:r>
              <a:rPr b="1" dirty="0" err="1">
                <a:solidFill>
                  <a:srgbClr val="5B9BD5"/>
                </a:solidFill>
              </a:rPr>
              <a:t>Milestone</a:t>
            </a:r>
            <a:r>
              <a:rPr lang="it-IT" b="1" dirty="0" err="1">
                <a:solidFill>
                  <a:srgbClr val="5B9BD5"/>
                </a:solidFill>
              </a:rPr>
              <a:t>s</a:t>
            </a:r>
            <a:r>
              <a:rPr b="1" dirty="0">
                <a:solidFill>
                  <a:srgbClr val="5B9BD5"/>
                </a:solidFill>
              </a:rPr>
              <a:t> to go</a:t>
            </a:r>
          </a:p>
        </p:txBody>
      </p:sp>
      <p:pic>
        <p:nvPicPr>
          <p:cNvPr id="32770" name="Picture 2" descr="Finish Icons - Free SVG &amp; PNG Finish Images - Noun Project">
            <a:extLst>
              <a:ext uri="{FF2B5EF4-FFF2-40B4-BE49-F238E27FC236}">
                <a16:creationId xmlns="" xmlns:a16="http://schemas.microsoft.com/office/drawing/2014/main" id="{AF6BD7E7-8C8F-4555-B211-9547BCE1E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414" y="163569"/>
            <a:ext cx="900086" cy="84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>
            <a:extLst>
              <a:ext uri="{FF2B5EF4-FFF2-40B4-BE49-F238E27FC236}">
                <a16:creationId xmlns="" xmlns:a16="http://schemas.microsoft.com/office/drawing/2014/main" id="{690EE75E-61E5-49C9-9117-EDDDDE7327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703"/>
          <a:stretch/>
        </p:blipFill>
        <p:spPr>
          <a:xfrm>
            <a:off x="-1" y="1741941"/>
            <a:ext cx="11992067" cy="18947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D7377595-2557-46FA-AF3B-81F6907BCB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703" b="3327"/>
          <a:stretch/>
        </p:blipFill>
        <p:spPr>
          <a:xfrm>
            <a:off x="0" y="1925956"/>
            <a:ext cx="11992832" cy="51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5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="" xmlns:a16="http://schemas.microsoft.com/office/drawing/2014/main" id="{FB9E6D25-1842-489C-B828-872DA2B8F31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192" y="858442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think-cell Slide" r:id="rId5" imgW="473" imgH="476" progId="TCLayout.ActiveDocument.1">
                  <p:embed/>
                </p:oleObj>
              </mc:Choice>
              <mc:Fallback>
                <p:oleObj name="think-cell Slide" r:id="rId5" imgW="473" imgH="47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="" xmlns:a16="http://schemas.microsoft.com/office/drawing/2014/main" id="{FB9E6D25-1842-489C-B828-872DA2B8F3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192" y="858442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itolo 4"/>
          <p:cNvSpPr>
            <a:spLocks noGrp="1"/>
          </p:cNvSpPr>
          <p:nvPr>
            <p:ph type="title"/>
          </p:nvPr>
        </p:nvSpPr>
        <p:spPr>
          <a:xfrm>
            <a:off x="0" y="122274"/>
            <a:ext cx="12192000" cy="685800"/>
          </a:xfrm>
        </p:spPr>
        <p:txBody>
          <a:bodyPr>
            <a:normAutofit/>
          </a:bodyPr>
          <a:lstStyle/>
          <a:p>
            <a:pPr algn="ctr"/>
            <a:r>
              <a:rPr lang="it-IT" sz="3600" b="1" spc="-50" dirty="0" err="1">
                <a:solidFill>
                  <a:srgbClr val="4472C4"/>
                </a:solidFill>
              </a:rPr>
              <a:t>Scientific</a:t>
            </a:r>
            <a:r>
              <a:rPr lang="it-IT" sz="3600" b="1" spc="-50" dirty="0">
                <a:solidFill>
                  <a:srgbClr val="4472C4"/>
                </a:solidFill>
              </a:rPr>
              <a:t> </a:t>
            </a:r>
            <a:r>
              <a:rPr lang="it-IT" sz="3600" b="1" spc="-50" dirty="0" err="1">
                <a:solidFill>
                  <a:srgbClr val="4472C4"/>
                </a:solidFill>
              </a:rPr>
              <a:t>contributions</a:t>
            </a:r>
            <a:endParaRPr lang="it-IT" sz="3600" b="1" spc="-50" dirty="0">
              <a:solidFill>
                <a:srgbClr val="4472C4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32"/>
          <a:stretch/>
        </p:blipFill>
        <p:spPr bwMode="auto">
          <a:xfrm>
            <a:off x="81831" y="964460"/>
            <a:ext cx="6755130" cy="462556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00"/>
          <a:stretch/>
        </p:blipFill>
        <p:spPr bwMode="auto">
          <a:xfrm>
            <a:off x="2172624" y="1563487"/>
            <a:ext cx="6755130" cy="441973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76"/>
          <a:stretch/>
        </p:blipFill>
        <p:spPr bwMode="auto">
          <a:xfrm>
            <a:off x="3982518" y="2246753"/>
            <a:ext cx="6675120" cy="41065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15" b="12695"/>
          <a:stretch/>
        </p:blipFill>
        <p:spPr bwMode="auto">
          <a:xfrm>
            <a:off x="5281802" y="3385150"/>
            <a:ext cx="6675120" cy="3472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itolo 2"/>
          <p:cNvSpPr txBox="1">
            <a:spLocks/>
          </p:cNvSpPr>
          <p:nvPr/>
        </p:nvSpPr>
        <p:spPr>
          <a:xfrm>
            <a:off x="3638332" y="874783"/>
            <a:ext cx="4700016" cy="59253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2400" kern="1200" dirty="0">
                <a:solidFill>
                  <a:srgbClr val="0062A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4000" b="1" dirty="0">
                <a:solidFill>
                  <a:schemeClr val="tx1"/>
                </a:solidFill>
              </a:rPr>
              <a:t>Scientific Talks</a:t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(78 speeches)</a:t>
            </a:r>
          </a:p>
          <a:p>
            <a:pPr algn="ctr"/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4000" b="1" dirty="0">
                <a:solidFill>
                  <a:schemeClr val="tx1"/>
                </a:solidFill>
              </a:rPr>
              <a:t>Public talks </a:t>
            </a: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(40 events)</a:t>
            </a:r>
          </a:p>
          <a:p>
            <a:pPr algn="ctr"/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4000" b="1" dirty="0">
                <a:solidFill>
                  <a:schemeClr val="tx1"/>
                </a:solidFill>
              </a:rPr>
              <a:t>Webinars</a:t>
            </a: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(19 events)</a:t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  <a:p>
            <a:pPr algn="ctr"/>
            <a:r>
              <a:rPr lang="en-US" sz="4000" b="1" dirty="0">
                <a:solidFill>
                  <a:schemeClr val="tx1"/>
                </a:solidFill>
              </a:rPr>
              <a:t>Lectures</a:t>
            </a: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(21 events)</a:t>
            </a:r>
          </a:p>
        </p:txBody>
      </p:sp>
    </p:spTree>
    <p:extLst>
      <p:ext uri="{BB962C8B-B14F-4D97-AF65-F5344CB8AC3E}">
        <p14:creationId xmlns:p14="http://schemas.microsoft.com/office/powerpoint/2010/main" val="356307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0346" y="75414"/>
            <a:ext cx="11132598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Publications</a:t>
            </a:r>
            <a:br>
              <a:rPr lang="en-GB" b="1" dirty="0">
                <a:solidFill>
                  <a:srgbClr val="FF0000"/>
                </a:solidFill>
              </a:rPr>
            </a:br>
            <a:r>
              <a:rPr lang="en-GB" sz="1800" b="1" dirty="0">
                <a:solidFill>
                  <a:schemeClr val="tx1"/>
                </a:solidFill>
              </a:rPr>
              <a:t>More than 50 publications </a:t>
            </a:r>
            <a:r>
              <a:rPr lang="en-GB" sz="1800" b="1" i="1" dirty="0">
                <a:solidFill>
                  <a:schemeClr val="tx1"/>
                </a:solidFill>
              </a:rPr>
              <a:t>in extenso </a:t>
            </a:r>
            <a:r>
              <a:rPr lang="en-GB" sz="1800" b="1" dirty="0">
                <a:solidFill>
                  <a:schemeClr val="tx1"/>
                </a:solidFill>
              </a:rPr>
              <a:t/>
            </a:r>
            <a:br>
              <a:rPr lang="en-GB" sz="1800" b="1" dirty="0">
                <a:solidFill>
                  <a:schemeClr val="tx1"/>
                </a:solidFill>
              </a:rPr>
            </a:b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24/03/2025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27</a:t>
            </a:fld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391E8B3-CDF7-4A5F-8BDF-7DB0A6C0C04B}"/>
              </a:ext>
            </a:extLst>
          </p:cNvPr>
          <p:cNvSpPr txBox="1"/>
          <p:nvPr/>
        </p:nvSpPr>
        <p:spPr>
          <a:xfrm>
            <a:off x="-32656" y="1218941"/>
            <a:ext cx="1213212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 err="1"/>
              <a:t>Mamaras</a:t>
            </a:r>
            <a:r>
              <a:rPr lang="fr-FR" sz="1400" dirty="0"/>
              <a:t> A </a:t>
            </a:r>
            <a:r>
              <a:rPr lang="fr-FR" sz="1400" i="1" dirty="0"/>
              <a:t>et al</a:t>
            </a:r>
            <a:r>
              <a:rPr lang="fr-FR" sz="1400" dirty="0"/>
              <a:t> 2024 </a:t>
            </a:r>
            <a:r>
              <a:rPr lang="fr-FR" sz="1400" i="1" dirty="0"/>
              <a:t>J. Phys.: </a:t>
            </a:r>
            <a:r>
              <a:rPr lang="fr-FR" sz="1400" i="1" dirty="0" err="1"/>
              <a:t>Conf</a:t>
            </a:r>
            <a:r>
              <a:rPr lang="fr-FR" sz="1400" i="1" dirty="0"/>
              <a:t>. </a:t>
            </a:r>
            <a:r>
              <a:rPr lang="fr-FR" sz="1400" i="1" dirty="0" err="1"/>
              <a:t>Ser</a:t>
            </a:r>
            <a:r>
              <a:rPr lang="fr-FR" sz="1400" i="1" dirty="0"/>
              <a:t>.</a:t>
            </a:r>
            <a:r>
              <a:rPr lang="fr-FR" sz="1400" dirty="0"/>
              <a:t> 2687 052010DOI 10.1088/1742 6596/2687/5/052010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err="1"/>
              <a:t>Toral</a:t>
            </a:r>
            <a:r>
              <a:rPr lang="en-GB" sz="1400" dirty="0"/>
              <a:t> F </a:t>
            </a:r>
            <a:r>
              <a:rPr lang="en-GB" sz="1400" i="1" dirty="0"/>
              <a:t>et al</a:t>
            </a:r>
            <a:r>
              <a:rPr lang="en-GB" sz="1400" dirty="0"/>
              <a:t>., "Status of </a:t>
            </a:r>
            <a:r>
              <a:rPr lang="en-GB" sz="1400" dirty="0" err="1"/>
              <a:t>Nb-Ti</a:t>
            </a:r>
            <a:r>
              <a:rPr lang="en-GB" sz="1400" dirty="0"/>
              <a:t> CCT Magnet EU Programs for Hadron Therapy," in </a:t>
            </a:r>
            <a:r>
              <a:rPr lang="en-GB" sz="1400" i="1" dirty="0"/>
              <a:t>IEEE Transactions on Applied Superconductivity</a:t>
            </a:r>
            <a:r>
              <a:rPr lang="en-GB" sz="1400" dirty="0"/>
              <a:t>, vol. 34, no. 5, pp. 1-5, Aug. 2024, Art no. 4401705, </a:t>
            </a:r>
            <a:r>
              <a:rPr lang="en-GB" sz="1400" dirty="0" err="1"/>
              <a:t>doi</a:t>
            </a:r>
            <a:r>
              <a:rPr lang="en-GB" sz="1400" dirty="0"/>
              <a:t>: 10.1109/TASC.2023.3349252.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/>
              <a:t>Pullia MG </a:t>
            </a:r>
            <a:r>
              <a:rPr lang="en-GB" sz="1400" i="1" dirty="0"/>
              <a:t>et al</a:t>
            </a:r>
            <a:r>
              <a:rPr lang="en-GB" sz="1400" dirty="0"/>
              <a:t> 2023 </a:t>
            </a:r>
            <a:r>
              <a:rPr lang="en-GB" sz="1400" i="1" dirty="0"/>
              <a:t>J. Phys.: Conf. Ser.</a:t>
            </a:r>
            <a:r>
              <a:rPr lang="en-GB" sz="1400" dirty="0"/>
              <a:t> 2420 012099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/>
              <a:t>Rossi L </a:t>
            </a:r>
            <a:r>
              <a:rPr lang="en-GB" sz="1400" i="1" dirty="0"/>
              <a:t>et al</a:t>
            </a:r>
            <a:r>
              <a:rPr lang="en-GB" sz="1400" dirty="0"/>
              <a:t> 2024 </a:t>
            </a:r>
            <a:r>
              <a:rPr lang="en-GB" sz="1400" i="1" dirty="0"/>
              <a:t>J. Phys.: Conf. Ser.</a:t>
            </a:r>
            <a:r>
              <a:rPr lang="en-GB" sz="1400" dirty="0"/>
              <a:t> 2687 092009DOI 10.1088/1742-6596/2687/9/092009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/>
              <a:t>Benedetto E and Vretenar M 2024 </a:t>
            </a:r>
            <a:r>
              <a:rPr lang="en-GB" sz="1400" i="1" dirty="0"/>
              <a:t>J. Phys.: Conf. Ser.</a:t>
            </a:r>
            <a:r>
              <a:rPr lang="en-GB" sz="1400" dirty="0"/>
              <a:t> 2687 092003DOI 10.1088/1742-6596/2687/9/092003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1400" dirty="0"/>
              <a:t>Benedetto E </a:t>
            </a:r>
            <a:r>
              <a:rPr lang="it-IT" sz="1400" i="1" dirty="0"/>
              <a:t>et al</a:t>
            </a:r>
            <a:r>
              <a:rPr lang="it-IT" sz="1400" dirty="0"/>
              <a:t> 2024 </a:t>
            </a:r>
            <a:r>
              <a:rPr lang="it-IT" sz="1400" i="1" dirty="0"/>
              <a:t>J. </a:t>
            </a:r>
            <a:r>
              <a:rPr lang="it-IT" sz="1400" i="1" dirty="0" err="1"/>
              <a:t>Phys</a:t>
            </a:r>
            <a:r>
              <a:rPr lang="it-IT" sz="1400" i="1" dirty="0"/>
              <a:t>.: </a:t>
            </a:r>
            <a:r>
              <a:rPr lang="it-IT" sz="1400" i="1" dirty="0" err="1"/>
              <a:t>Conf</a:t>
            </a:r>
            <a:r>
              <a:rPr lang="it-IT" sz="1400" i="1" dirty="0"/>
              <a:t>. Ser.</a:t>
            </a:r>
            <a:r>
              <a:rPr lang="it-IT" sz="1400" dirty="0"/>
              <a:t> 2687 062007DOI 10.1088/1742-6596/2687/6/062007</a:t>
            </a:r>
            <a:endParaRPr lang="en-GB" sz="14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err="1"/>
              <a:t>Sorti</a:t>
            </a:r>
            <a:r>
              <a:rPr lang="en-GB" sz="1400" dirty="0"/>
              <a:t> S </a:t>
            </a:r>
            <a:r>
              <a:rPr lang="en-GB" sz="1400" i="1" dirty="0"/>
              <a:t>et al</a:t>
            </a:r>
            <a:r>
              <a:rPr lang="en-GB" sz="1400" dirty="0"/>
              <a:t>., "Electromagnetic Losses in Fast-Ramped Canted-Cosine-Theta Magnets," in </a:t>
            </a:r>
            <a:r>
              <a:rPr lang="en-GB" sz="1400" i="1" dirty="0"/>
              <a:t>IEEE Transactions on Applied Superconductivity</a:t>
            </a:r>
            <a:r>
              <a:rPr lang="en-GB" sz="1400" dirty="0"/>
              <a:t>, 2024, Art no. 4003506, </a:t>
            </a:r>
            <a:r>
              <a:rPr lang="en-GB" sz="1400" dirty="0" err="1"/>
              <a:t>doi</a:t>
            </a:r>
            <a:r>
              <a:rPr lang="en-GB" sz="1400" dirty="0"/>
              <a:t>: 10.1109/TASC.2024.3360933.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err="1"/>
              <a:t>Nikitovic</a:t>
            </a:r>
            <a:r>
              <a:rPr lang="en-GB" sz="1400" dirty="0"/>
              <a:t> L </a:t>
            </a:r>
            <a:r>
              <a:rPr lang="en-GB" sz="1400" i="1" dirty="0"/>
              <a:t>et al</a:t>
            </a:r>
            <a:r>
              <a:rPr lang="en-GB" sz="1400" dirty="0"/>
              <a:t> 2024 </a:t>
            </a:r>
            <a:r>
              <a:rPr lang="en-GB" sz="1400" i="1" dirty="0"/>
              <a:t>J. Phys.: Conf. Ser.</a:t>
            </a:r>
            <a:r>
              <a:rPr lang="en-GB" sz="1400" dirty="0"/>
              <a:t> 2687 052011DOI 10.1088/1742-6596/2687/5/052011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err="1"/>
              <a:t>Prioli</a:t>
            </a:r>
            <a:r>
              <a:rPr lang="en-GB" sz="1400" dirty="0"/>
              <a:t> M </a:t>
            </a:r>
            <a:r>
              <a:rPr lang="en-GB" sz="1400" i="1" dirty="0"/>
              <a:t>et al 2024.</a:t>
            </a:r>
            <a:r>
              <a:rPr lang="en-GB" sz="1400" dirty="0"/>
              <a:t> First Winding Trial for the Superconducting Ion Gantry (SIG) Dipole Demonstrator Magnet., </a:t>
            </a:r>
            <a:r>
              <a:rPr lang="en-GB" sz="1400" dirty="0" err="1"/>
              <a:t>doi</a:t>
            </a:r>
            <a:r>
              <a:rPr lang="en-GB" sz="1400" dirty="0"/>
              <a:t>: 10.1109/TASC.2024.3361440.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/>
              <a:t>Georgieva  P. and Dosanjh, M. ENLIGHT (European Network for Light Ion Hadron Therapy) and its role in Hadron therapy. </a:t>
            </a:r>
            <a:r>
              <a:rPr lang="en-GB" sz="1400" i="1" dirty="0"/>
              <a:t>Health Technol.</a:t>
            </a:r>
            <a:r>
              <a:rPr lang="en-GB" sz="1400" dirty="0"/>
              <a:t> 2024. </a:t>
            </a:r>
            <a:r>
              <a:rPr lang="en-GB" sz="1400" dirty="0">
                <a:hlinkClick r:id="rId2"/>
              </a:rPr>
              <a:t>https://doi.org/10.1007/s12553-024-00837-8</a:t>
            </a:r>
            <a:endParaRPr lang="en-GB" sz="14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/>
              <a:t>Volz L et al. Focus stacking single-event particle radiography for high spatial resolution images and 3D feature localization. Phys Med Biol. 2024. </a:t>
            </a:r>
            <a:r>
              <a:rPr lang="en-GB" sz="1400" dirty="0" err="1"/>
              <a:t>doi</a:t>
            </a:r>
            <a:r>
              <a:rPr lang="en-GB" sz="1400" dirty="0"/>
              <a:t>: 10.1088/1361-6560/ad131a.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/>
              <a:t>Volz L. Focus stacking single-event particle radiography for high spatial resolution images and 3D feature localization. Phys Med Biol. 2024. </a:t>
            </a:r>
            <a:r>
              <a:rPr lang="en-GB" sz="1400" dirty="0" err="1"/>
              <a:t>doi</a:t>
            </a:r>
            <a:r>
              <a:rPr lang="en-GB" sz="1400" dirty="0"/>
              <a:t>: 10.1088/1361-6560/ad131a.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err="1"/>
              <a:t>Bertho</a:t>
            </a:r>
            <a:r>
              <a:rPr lang="en-GB" sz="1400" dirty="0"/>
              <a:t> A et al. Carbon </a:t>
            </a:r>
            <a:r>
              <a:rPr lang="en-GB" sz="1400" dirty="0" err="1"/>
              <a:t>minibeam</a:t>
            </a:r>
            <a:r>
              <a:rPr lang="en-GB" sz="1400" dirty="0"/>
              <a:t> radiation therapy results in </a:t>
            </a:r>
            <a:r>
              <a:rPr lang="en-GB" sz="1400" dirty="0" err="1"/>
              <a:t>tumor</a:t>
            </a:r>
            <a:r>
              <a:rPr lang="en-GB" sz="1400" dirty="0"/>
              <a:t> growth delay in an osteosarcoma murine model. Sci Rep. 2025 Mar 1;15(1):7305. </a:t>
            </a:r>
            <a:r>
              <a:rPr lang="en-GB" sz="1400" dirty="0" err="1"/>
              <a:t>doi</a:t>
            </a:r>
            <a:r>
              <a:rPr lang="en-GB" sz="1400" dirty="0"/>
              <a:t>: 10.1038/s41598-025-91872-6.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" name="CasellaDiTesto 8">
            <a:extLst>
              <a:ext uri="{FF2B5EF4-FFF2-40B4-BE49-F238E27FC236}">
                <a16:creationId xmlns="" xmlns:a16="http://schemas.microsoft.com/office/drawing/2014/main" id="{389B4EEA-8A9F-4499-9096-B65672BDD95D}"/>
              </a:ext>
            </a:extLst>
          </p:cNvPr>
          <p:cNvSpPr txBox="1"/>
          <p:nvPr/>
        </p:nvSpPr>
        <p:spPr>
          <a:xfrm>
            <a:off x="92527" y="895633"/>
            <a:ext cx="2037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Last </a:t>
            </a:r>
            <a:r>
              <a:rPr lang="it-IT" b="1" dirty="0" err="1"/>
              <a:t>ones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9697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 txBox="1">
            <a:spLocks/>
          </p:cNvSpPr>
          <p:nvPr/>
        </p:nvSpPr>
        <p:spPr>
          <a:xfrm>
            <a:off x="859828" y="1104130"/>
            <a:ext cx="10490200" cy="26738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sz="7200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</a:rPr>
              <a:t>THANK YOU!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7982">
            <a:off x="6167913" y="569042"/>
            <a:ext cx="3541275" cy="1055619"/>
          </a:xfrm>
          <a:prstGeom prst="rect">
            <a:avLst/>
          </a:prstGeom>
          <a:noFill/>
          <a:ln w="38100" cap="sq">
            <a:noFill/>
            <a:prstDash val="solid"/>
            <a:miter lim="800000"/>
          </a:ln>
          <a:effectLst/>
          <a:extLst/>
        </p:spPr>
      </p:pic>
      <p:sp>
        <p:nvSpPr>
          <p:cNvPr id="9" name="Rettangolo 8"/>
          <p:cNvSpPr/>
          <p:nvPr/>
        </p:nvSpPr>
        <p:spPr>
          <a:xfrm>
            <a:off x="7624995" y="1774692"/>
            <a:ext cx="3547959" cy="46166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9AD0"/>
                </a:solidFill>
              </a:rPr>
              <a:t>https://</a:t>
            </a:r>
            <a:r>
              <a:rPr lang="en-GB" sz="2400" b="1" dirty="0">
                <a:solidFill>
                  <a:srgbClr val="5B9BD5"/>
                </a:solidFill>
              </a:rPr>
              <a:t>www.hitriplus.eu</a:t>
            </a:r>
            <a:r>
              <a:rPr lang="en-GB" sz="2400" b="1" dirty="0">
                <a:solidFill>
                  <a:srgbClr val="009AD0"/>
                </a:solidFill>
              </a:rPr>
              <a:t>/</a:t>
            </a:r>
          </a:p>
        </p:txBody>
      </p:sp>
      <p:pic>
        <p:nvPicPr>
          <p:cNvPr id="6" name="Picture 17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7003483" y="1782657"/>
            <a:ext cx="437936" cy="445737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7121198" y="2521363"/>
            <a:ext cx="197022" cy="446584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7624995" y="2369257"/>
            <a:ext cx="43609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5B9BD5"/>
                </a:solidFill>
              </a:rPr>
              <a:t>@</a:t>
            </a:r>
            <a:r>
              <a:rPr lang="en-US" sz="2400" b="1" dirty="0" err="1">
                <a:solidFill>
                  <a:srgbClr val="5B9BD5"/>
                </a:solidFill>
              </a:rPr>
              <a:t>HITRIplus</a:t>
            </a:r>
            <a:r>
              <a:rPr lang="en-US" sz="2400" b="1" dirty="0">
                <a:solidFill>
                  <a:srgbClr val="5B9BD5"/>
                </a:solidFill>
              </a:rPr>
              <a:t> - Heavy Ion Therapy Research Integration</a:t>
            </a:r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972199" y="3290582"/>
            <a:ext cx="501774" cy="501774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7627818" y="3290582"/>
            <a:ext cx="139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err="1">
                <a:solidFill>
                  <a:srgbClr val="5B9BD5"/>
                </a:solidFill>
              </a:rPr>
              <a:t>HITRIplus</a:t>
            </a:r>
            <a:endParaRPr lang="it-IT" sz="2400" b="1" dirty="0">
              <a:solidFill>
                <a:srgbClr val="5B9BD5"/>
              </a:solidFill>
            </a:endParaRPr>
          </a:p>
        </p:txBody>
      </p:sp>
      <p:pic>
        <p:nvPicPr>
          <p:cNvPr id="12" name="Picture 4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7010610" y="4841802"/>
            <a:ext cx="386607" cy="480330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7627818" y="4851134"/>
            <a:ext cx="139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err="1">
                <a:solidFill>
                  <a:srgbClr val="5B9BD5"/>
                </a:solidFill>
              </a:rPr>
              <a:t>HITRIplus</a:t>
            </a:r>
            <a:endParaRPr lang="it-IT" sz="2400" b="1" dirty="0">
              <a:solidFill>
                <a:srgbClr val="5B9BD5"/>
              </a:solidFill>
            </a:endParaRPr>
          </a:p>
        </p:txBody>
      </p:sp>
      <p:pic>
        <p:nvPicPr>
          <p:cNvPr id="14" name="Picture 3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7003483" y="4116649"/>
            <a:ext cx="400860" cy="400860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7624995" y="4086246"/>
            <a:ext cx="1740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5B9BD5"/>
                </a:solidFill>
              </a:rPr>
              <a:t>@</a:t>
            </a:r>
            <a:r>
              <a:rPr lang="it-IT" sz="2400" b="1" dirty="0" err="1">
                <a:solidFill>
                  <a:srgbClr val="5B9BD5"/>
                </a:solidFill>
              </a:rPr>
              <a:t>heavy_ion</a:t>
            </a:r>
            <a:endParaRPr lang="it-IT" sz="2400" b="1" dirty="0">
              <a:solidFill>
                <a:srgbClr val="5B9B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96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/>
            </a:extLst>
          </p:cNvPr>
          <p:cNvSpPr/>
          <p:nvPr/>
        </p:nvSpPr>
        <p:spPr>
          <a:xfrm>
            <a:off x="1600201" y="1447801"/>
            <a:ext cx="2570163" cy="6651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53350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9" r="76666" b="17354"/>
          <a:stretch>
            <a:fillRect/>
          </a:stretch>
        </p:blipFill>
        <p:spPr bwMode="auto">
          <a:xfrm>
            <a:off x="1524001" y="3176"/>
            <a:ext cx="9134475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/>
            </a:extLst>
          </p:cNvPr>
          <p:cNvSpPr txBox="1"/>
          <p:nvPr/>
        </p:nvSpPr>
        <p:spPr>
          <a:xfrm>
            <a:off x="1600200" y="26988"/>
            <a:ext cx="990600" cy="430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FFD651"/>
                </a:solidFill>
                <a:ea typeface="ＭＳ Ｐゴシック" panose="020B0600070205080204" pitchFamily="34" charset="-128"/>
              </a:rPr>
              <a:t>SEEIIST</a:t>
            </a:r>
          </a:p>
        </p:txBody>
      </p:sp>
      <p:pic>
        <p:nvPicPr>
          <p:cNvPr id="533509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3" b="3139"/>
          <a:stretch>
            <a:fillRect/>
          </a:stretch>
        </p:blipFill>
        <p:spPr bwMode="auto">
          <a:xfrm>
            <a:off x="9644063" y="26989"/>
            <a:ext cx="92551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/>
            </a:extLst>
          </p:cNvPr>
          <p:cNvSpPr txBox="1"/>
          <p:nvPr/>
        </p:nvSpPr>
        <p:spPr>
          <a:xfrm>
            <a:off x="1676400" y="533401"/>
            <a:ext cx="8763000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500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HITRI – </a:t>
            </a:r>
            <a:r>
              <a:rPr lang="en-US" sz="2500" b="1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H</a:t>
            </a:r>
            <a:r>
              <a:rPr lang="en-US" sz="2500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adron </a:t>
            </a:r>
            <a:r>
              <a:rPr lang="en-US" sz="2500" b="1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I</a:t>
            </a:r>
            <a:r>
              <a:rPr lang="en-US" sz="2500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on </a:t>
            </a:r>
            <a:r>
              <a:rPr lang="en-US" sz="2500" b="1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T</a:t>
            </a:r>
            <a:r>
              <a:rPr lang="en-US" sz="2500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herapy </a:t>
            </a:r>
            <a:r>
              <a:rPr lang="en-US" sz="2500" b="1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R</a:t>
            </a:r>
            <a:r>
              <a:rPr lang="en-US" sz="2500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esearch </a:t>
            </a:r>
            <a:r>
              <a:rPr lang="en-US" sz="2500" b="1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I</a:t>
            </a:r>
            <a:r>
              <a:rPr lang="en-US" sz="2500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nfrastructure </a:t>
            </a:r>
          </a:p>
          <a:p>
            <a:pPr algn="ctr">
              <a:defRPr/>
            </a:pPr>
            <a:r>
              <a:rPr lang="en-US" sz="2500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Design Study Proposal  – EU H2020 INFRADEV-01-2019-2020 call </a:t>
            </a:r>
          </a:p>
        </p:txBody>
      </p:sp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4927600" y="1600201"/>
            <a:ext cx="2514600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HITRI Consortium </a:t>
            </a: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3022601" y="6351588"/>
            <a:ext cx="6727825" cy="430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Several beneficiaries from SEE Region through SEEIIST</a:t>
            </a:r>
          </a:p>
        </p:txBody>
      </p:sp>
      <p:pic>
        <p:nvPicPr>
          <p:cNvPr id="533513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1" y="3300414"/>
            <a:ext cx="17303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14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76" y="2112964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15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763" y="2300288"/>
            <a:ext cx="1344612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33516" name="Group 15"/>
          <p:cNvGrpSpPr>
            <a:grpSpLocks/>
          </p:cNvGrpSpPr>
          <p:nvPr/>
        </p:nvGrpSpPr>
        <p:grpSpPr bwMode="auto">
          <a:xfrm>
            <a:off x="6991350" y="2228850"/>
            <a:ext cx="966788" cy="998538"/>
            <a:chOff x="5331527" y="2429820"/>
            <a:chExt cx="966805" cy="998393"/>
          </a:xfrm>
        </p:grpSpPr>
        <p:pic>
          <p:nvPicPr>
            <p:cNvPr id="533532" name="Picture 13" descr="GSI_Logo_rgb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527" y="3105945"/>
              <a:ext cx="966805" cy="322268"/>
            </a:xfrm>
            <a:prstGeom prst="rect">
              <a:avLst/>
            </a:prstGeom>
            <a:solidFill>
              <a:schemeClr val="bg1">
                <a:alpha val="6196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3533" name="Picture 14"/>
            <p:cNvPicPr>
              <a:picLocks noChangeAspect="1" noChangeArrowheads="1"/>
            </p:cNvPicPr>
            <p:nvPr/>
          </p:nvPicPr>
          <p:blipFill>
            <a:blip r:embed="rId8" cstate="print">
              <a:lum bright="-14000" contrast="6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9" t="5550" r="16681"/>
            <a:stretch>
              <a:fillRect/>
            </a:stretch>
          </p:blipFill>
          <p:spPr bwMode="auto">
            <a:xfrm>
              <a:off x="5331527" y="2429820"/>
              <a:ext cx="966805" cy="718897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pic>
        <p:nvPicPr>
          <p:cNvPr id="5335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3900488"/>
            <a:ext cx="1300163" cy="5635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18" name="Picture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93" b="8247"/>
          <a:stretch>
            <a:fillRect/>
          </a:stretch>
        </p:blipFill>
        <p:spPr bwMode="auto">
          <a:xfrm>
            <a:off x="8210551" y="4621214"/>
            <a:ext cx="97472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41925" y="5657850"/>
            <a:ext cx="1443038" cy="5159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20" name="Picture 19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10551" y="4017964"/>
            <a:ext cx="1520825" cy="51117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pic>
        <p:nvPicPr>
          <p:cNvPr id="533521" name="Picture 113" descr="tera_logo_noborder_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39" y="5424488"/>
            <a:ext cx="1379537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22" name="Picture 2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0"/>
          <a:stretch>
            <a:fillRect/>
          </a:stretch>
        </p:blipFill>
        <p:spPr bwMode="auto">
          <a:xfrm>
            <a:off x="6883400" y="5494339"/>
            <a:ext cx="111760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23" name="Picture 2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739" y="4597401"/>
            <a:ext cx="16398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210550" y="3319463"/>
            <a:ext cx="1619250" cy="53181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pic>
        <p:nvPicPr>
          <p:cNvPr id="533525" name="Picture 2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1" y="2519363"/>
            <a:ext cx="657225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26" name="Picture 2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513" y="2476501"/>
            <a:ext cx="6524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27" name="Picture 2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163" y="5189538"/>
            <a:ext cx="1041400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28" name="Picture 3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275" y="5284789"/>
            <a:ext cx="712788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29" name="Picture 2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025" y="3398838"/>
            <a:ext cx="2901950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30" name="Picture 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1498601"/>
            <a:ext cx="950913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/>
            </a:extLst>
          </p:cNvPr>
          <p:cNvSpPr txBox="1"/>
          <p:nvPr/>
        </p:nvSpPr>
        <p:spPr>
          <a:xfrm>
            <a:off x="2627313" y="1498600"/>
            <a:ext cx="15430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ea typeface="ＭＳ Ｐゴシック" panose="020B0600070205080204" pitchFamily="34" charset="-128"/>
              </a:rPr>
              <a:t>TIARA prepared </a:t>
            </a:r>
          </a:p>
          <a:p>
            <a:pPr>
              <a:defRPr/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ea typeface="ＭＳ Ｐゴシック" panose="020B0600070205080204" pitchFamily="34" charset="-128"/>
              </a:rPr>
              <a:t>to give advice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2886270" y="46651"/>
            <a:ext cx="5150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prstClr val="white"/>
                </a:solidFill>
              </a:rPr>
              <a:t>(</a:t>
            </a:r>
            <a:r>
              <a:rPr lang="it-IT" b="1" dirty="0" err="1">
                <a:solidFill>
                  <a:prstClr val="white"/>
                </a:solidFill>
              </a:rPr>
              <a:t>Courtesy</a:t>
            </a:r>
            <a:r>
              <a:rPr lang="it-IT" b="1" dirty="0">
                <a:solidFill>
                  <a:prstClr val="white"/>
                </a:solidFill>
              </a:rPr>
              <a:t> of Sanja Damjanovic – Budva 18/9/2019)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6">
            <a:extLst>
              <a:ext uri="{FF2B5EF4-FFF2-40B4-BE49-F238E27FC236}">
                <a16:creationId xmlns="" xmlns:a16="http://schemas.microsoft.com/office/drawing/2014/main" id="{A02A8AF6-A4B2-4AA1-B753-FEF516EF4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2365" y="1270611"/>
            <a:ext cx="401268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it-IT" sz="2800" dirty="0">
                <a:solidFill>
                  <a:srgbClr val="FF0000"/>
                </a:solidFill>
                <a:latin typeface="Calibri" panose="020F0502020204030204"/>
                <a:cs typeface="Arial" panose="020B0604020202020204" pitchFamily="34" charset="0"/>
              </a:rPr>
              <a:t>23 Institutes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it-IT" b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(4 CIRT centres, 11 research institutions, 5 universities, 3 SMEs)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it-IT" sz="2800" dirty="0">
                <a:solidFill>
                  <a:srgbClr val="FF0000"/>
                </a:solidFill>
                <a:latin typeface="Calibri" panose="020F0502020204030204"/>
                <a:cs typeface="Arial" panose="020B0604020202020204" pitchFamily="34" charset="0"/>
              </a:rPr>
              <a:t>14 European Countries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5B8C222-8A08-48F5-A9C1-DAA7D00CF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95" y="808465"/>
            <a:ext cx="7632071" cy="4886436"/>
          </a:xfrm>
          <a:prstGeom prst="rect">
            <a:avLst/>
          </a:prstGeom>
          <a:noFill/>
          <a:ln w="9525">
            <a:solidFill>
              <a:srgbClr val="67C9F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9">
            <a:extLst>
              <a:ext uri="{FF2B5EF4-FFF2-40B4-BE49-F238E27FC236}">
                <a16:creationId xmlns="" xmlns:a16="http://schemas.microsoft.com/office/drawing/2014/main" id="{9E7F0D0A-95EF-45E0-ABDC-BD03CAD6C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181" y="4009722"/>
            <a:ext cx="1001466" cy="1001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Normandy Hadrontherapy | LinkedIn">
            <a:extLst>
              <a:ext uri="{FF2B5EF4-FFF2-40B4-BE49-F238E27FC236}">
                <a16:creationId xmlns="" xmlns:a16="http://schemas.microsoft.com/office/drawing/2014/main" id="{BB9CDDA0-0A7C-4DAA-9AA0-6AD7E30D0E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43" b="29160"/>
          <a:stretch/>
        </p:blipFill>
        <p:spPr bwMode="auto">
          <a:xfrm>
            <a:off x="9427482" y="3762250"/>
            <a:ext cx="2065284" cy="813657"/>
          </a:xfrm>
          <a:prstGeom prst="rect">
            <a:avLst/>
          </a:prstGeom>
          <a:noFill/>
          <a:extLst/>
        </p:spPr>
      </p:pic>
      <p:sp>
        <p:nvSpPr>
          <p:cNvPr id="12" name="CasellaDiTesto 11">
            <a:extLst>
              <a:ext uri="{FF2B5EF4-FFF2-40B4-BE49-F238E27FC236}">
                <a16:creationId xmlns="" xmlns:a16="http://schemas.microsoft.com/office/drawing/2014/main" id="{3021D1EB-C722-44B5-8833-072CDDB711AA}"/>
              </a:ext>
            </a:extLst>
          </p:cNvPr>
          <p:cNvSpPr txBox="1"/>
          <p:nvPr/>
        </p:nvSpPr>
        <p:spPr>
          <a:xfrm>
            <a:off x="7982365" y="2821747"/>
            <a:ext cx="4091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prstClr val="black"/>
                </a:solidFill>
              </a:rPr>
              <a:t>4.5 </a:t>
            </a:r>
            <a:r>
              <a:rPr lang="it-IT" dirty="0" err="1">
                <a:solidFill>
                  <a:prstClr val="black"/>
                </a:solidFill>
              </a:rPr>
              <a:t>years</a:t>
            </a:r>
            <a:r>
              <a:rPr lang="it-IT" dirty="0">
                <a:solidFill>
                  <a:prstClr val="black"/>
                </a:solidFill>
              </a:rPr>
              <a:t> Project</a:t>
            </a:r>
          </a:p>
          <a:p>
            <a:pPr algn="ctr"/>
            <a:r>
              <a:rPr lang="it-IT" sz="1600" dirty="0">
                <a:solidFill>
                  <a:prstClr val="black"/>
                </a:solidFill>
              </a:rPr>
              <a:t>(1st April 2021 – 30th </a:t>
            </a:r>
            <a:r>
              <a:rPr lang="it-IT" sz="1600" dirty="0" err="1">
                <a:solidFill>
                  <a:prstClr val="black"/>
                </a:solidFill>
              </a:rPr>
              <a:t>September</a:t>
            </a:r>
            <a:r>
              <a:rPr lang="it-IT" sz="1600" dirty="0">
                <a:solidFill>
                  <a:prstClr val="black"/>
                </a:solidFill>
              </a:rPr>
              <a:t> 2025)</a:t>
            </a:r>
          </a:p>
          <a:p>
            <a:pPr algn="ctr"/>
            <a:r>
              <a:rPr lang="it-IT" dirty="0">
                <a:solidFill>
                  <a:prstClr val="black"/>
                </a:solidFill>
              </a:rPr>
              <a:t>Total budget: 5 </a:t>
            </a:r>
            <a:r>
              <a:rPr lang="it-IT" dirty="0" err="1">
                <a:solidFill>
                  <a:prstClr val="black"/>
                </a:solidFill>
              </a:rPr>
              <a:t>MEuro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itolo 4">
            <a:extLst>
              <a:ext uri="{FF2B5EF4-FFF2-40B4-BE49-F238E27FC236}">
                <a16:creationId xmlns="" xmlns:a16="http://schemas.microsoft.com/office/drawing/2014/main" id="{FDC6D24A-B6A9-4A5B-B0D8-150F581DC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2274"/>
            <a:ext cx="12192000" cy="685800"/>
          </a:xfrm>
        </p:spPr>
        <p:txBody>
          <a:bodyPr/>
          <a:lstStyle/>
          <a:p>
            <a:pPr algn="ctr"/>
            <a:r>
              <a:rPr lang="it-IT" b="1" dirty="0"/>
              <a:t>HITRI</a:t>
            </a:r>
            <a:r>
              <a:rPr lang="it-IT" b="1" i="1" dirty="0"/>
              <a:t>plus</a:t>
            </a:r>
            <a:r>
              <a:rPr lang="it-IT" b="1" dirty="0"/>
              <a:t> Consortium (started April 2021)</a:t>
            </a:r>
            <a:endParaRPr lang="it-IT" dirty="0"/>
          </a:p>
        </p:txBody>
      </p:sp>
      <p:sp>
        <p:nvSpPr>
          <p:cNvPr id="16" name="Rettangolo 15">
            <a:extLst>
              <a:ext uri="{FF2B5EF4-FFF2-40B4-BE49-F238E27FC236}">
                <a16:creationId xmlns="" xmlns:a16="http://schemas.microsoft.com/office/drawing/2014/main" id="{8BF5C55D-C4C0-4BC5-A732-4F03BBDC9054}"/>
              </a:ext>
            </a:extLst>
          </p:cNvPr>
          <p:cNvSpPr/>
          <p:nvPr/>
        </p:nvSpPr>
        <p:spPr>
          <a:xfrm>
            <a:off x="7759700" y="5714360"/>
            <a:ext cx="4298950" cy="563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="" xmlns:a16="http://schemas.microsoft.com/office/drawing/2014/main" id="{D017E018-355C-46D0-8912-6E74159A1A30}"/>
              </a:ext>
            </a:extLst>
          </p:cNvPr>
          <p:cNvSpPr/>
          <p:nvPr/>
        </p:nvSpPr>
        <p:spPr>
          <a:xfrm>
            <a:off x="8617788" y="861286"/>
            <a:ext cx="270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prstClr val="black"/>
                </a:solidFill>
              </a:rPr>
              <a:t>H2020-INFRAIA-2018-2020</a:t>
            </a:r>
            <a:endParaRPr lang="it-IT" dirty="0"/>
          </a:p>
        </p:txBody>
      </p:sp>
      <p:pic>
        <p:nvPicPr>
          <p:cNvPr id="21" name="Immagine 20">
            <a:extLst>
              <a:ext uri="{FF2B5EF4-FFF2-40B4-BE49-F238E27FC236}">
                <a16:creationId xmlns="" xmlns:a16="http://schemas.microsoft.com/office/drawing/2014/main" id="{F4B47AD8-1A8E-46AA-80C4-36BEC7689A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3339" y="4742149"/>
            <a:ext cx="1982610" cy="100140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="" xmlns:a16="http://schemas.microsoft.com/office/drawing/2014/main" id="{0DD33536-2A10-4255-8157-67B2EE3925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1103" y="5468841"/>
            <a:ext cx="2589286" cy="80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6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0" y="4445251"/>
            <a:ext cx="12192000" cy="24127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/>
              <a:pPr/>
              <a:t>5</a:t>
            </a:fld>
            <a:endParaRPr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0" y="117695"/>
            <a:ext cx="12192000" cy="742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>
              <a:lnSpc>
                <a:spcPct val="90000"/>
              </a:lnSpc>
              <a:spcBef>
                <a:spcPct val="0"/>
              </a:spcBef>
              <a:buNone/>
              <a:defRPr lang="it-IT" sz="2400" b="1" dirty="0">
                <a:solidFill>
                  <a:srgbClr val="0062A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sz="3200" err="1">
                <a:solidFill>
                  <a:srgbClr val="5B9BD5"/>
                </a:solidFill>
              </a:rPr>
              <a:t>Where</a:t>
            </a:r>
            <a:r>
              <a:rPr sz="3200">
                <a:solidFill>
                  <a:srgbClr val="5B9BD5"/>
                </a:solidFill>
              </a:rPr>
              <a:t> are </a:t>
            </a:r>
            <a:r>
              <a:rPr sz="3200" err="1">
                <a:solidFill>
                  <a:srgbClr val="5B9BD5"/>
                </a:solidFill>
              </a:rPr>
              <a:t>we</a:t>
            </a:r>
            <a:r>
              <a:rPr sz="3200">
                <a:solidFill>
                  <a:srgbClr val="5B9BD5"/>
                </a:solidFill>
              </a:rPr>
              <a:t>?</a:t>
            </a:r>
            <a:endParaRPr lang="en-GB" sz="3200">
              <a:solidFill>
                <a:srgbClr val="5B9BD5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51" y="2071084"/>
            <a:ext cx="10592819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2"/>
          <p:cNvSpPr txBox="1">
            <a:spLocks noChangeArrowheads="1"/>
          </p:cNvSpPr>
          <p:nvPr/>
        </p:nvSpPr>
        <p:spPr bwMode="auto">
          <a:xfrm>
            <a:off x="3419686" y="2071083"/>
            <a:ext cx="187113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altLang="en-US">
                <a:solidFill>
                  <a:prstClr val="black"/>
                </a:solidFill>
              </a:rPr>
              <a:t>Month 18</a:t>
            </a:r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10" name="CasellaDiTesto 4"/>
          <p:cNvSpPr txBox="1">
            <a:spLocks noChangeArrowheads="1"/>
          </p:cNvSpPr>
          <p:nvPr/>
        </p:nvSpPr>
        <p:spPr bwMode="auto">
          <a:xfrm>
            <a:off x="554048" y="3930046"/>
            <a:ext cx="1790700" cy="830262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altLang="en-US" sz="2400" b="1" dirty="0">
                <a:solidFill>
                  <a:srgbClr val="00B0F0"/>
                </a:solidFill>
              </a:rPr>
              <a:t>Project start</a:t>
            </a:r>
            <a:endParaRPr lang="en-GB" altLang="en-US" sz="2400" b="1" dirty="0">
              <a:solidFill>
                <a:srgbClr val="00B0F0"/>
              </a:solidFill>
            </a:endParaRPr>
          </a:p>
        </p:txBody>
      </p:sp>
      <p:sp>
        <p:nvSpPr>
          <p:cNvPr id="11" name="CasellaDiTesto 5"/>
          <p:cNvSpPr txBox="1">
            <a:spLocks noChangeArrowheads="1"/>
          </p:cNvSpPr>
          <p:nvPr/>
        </p:nvSpPr>
        <p:spPr bwMode="auto">
          <a:xfrm>
            <a:off x="9021817" y="3948152"/>
            <a:ext cx="1790700" cy="830262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altLang="en-US" sz="2400" b="1" dirty="0">
                <a:solidFill>
                  <a:srgbClr val="00B0F0"/>
                </a:solidFill>
              </a:rPr>
              <a:t>Project end</a:t>
            </a:r>
            <a:endParaRPr lang="en-GB" altLang="en-US" sz="2400" b="1" dirty="0">
              <a:solidFill>
                <a:srgbClr val="00B0F0"/>
              </a:solidFill>
            </a:endParaRPr>
          </a:p>
        </p:txBody>
      </p:sp>
      <p:sp>
        <p:nvSpPr>
          <p:cNvPr id="12" name="CasellaDiTesto 6"/>
          <p:cNvSpPr txBox="1">
            <a:spLocks noChangeArrowheads="1"/>
          </p:cNvSpPr>
          <p:nvPr/>
        </p:nvSpPr>
        <p:spPr bwMode="auto">
          <a:xfrm>
            <a:off x="267970" y="1794858"/>
            <a:ext cx="2093383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altLang="en-US" sz="1800" b="1" dirty="0">
                <a:solidFill>
                  <a:srgbClr val="FF0000"/>
                </a:solidFill>
              </a:rPr>
              <a:t>1 April 2021</a:t>
            </a:r>
            <a:endParaRPr lang="en-GB" altLang="en-US" sz="1800" b="1" dirty="0">
              <a:solidFill>
                <a:srgbClr val="FF0000"/>
              </a:solidFill>
            </a:endParaRPr>
          </a:p>
        </p:txBody>
      </p:sp>
      <p:sp>
        <p:nvSpPr>
          <p:cNvPr id="13" name="CasellaDiTesto 7"/>
          <p:cNvSpPr txBox="1">
            <a:spLocks noChangeArrowheads="1"/>
          </p:cNvSpPr>
          <p:nvPr/>
        </p:nvSpPr>
        <p:spPr bwMode="auto">
          <a:xfrm>
            <a:off x="9295553" y="1804912"/>
            <a:ext cx="2783417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altLang="en-US" sz="1800" b="1" dirty="0">
                <a:solidFill>
                  <a:srgbClr val="FF0000"/>
                </a:solidFill>
              </a:rPr>
              <a:t>30 </a:t>
            </a:r>
            <a:r>
              <a:rPr lang="it-IT" altLang="en-US" sz="1800" b="1" dirty="0" err="1">
                <a:solidFill>
                  <a:srgbClr val="FF0000"/>
                </a:solidFill>
              </a:rPr>
              <a:t>September</a:t>
            </a:r>
            <a:r>
              <a:rPr lang="it-IT" altLang="en-US" sz="1800" b="1" dirty="0">
                <a:solidFill>
                  <a:srgbClr val="FF0000"/>
                </a:solidFill>
              </a:rPr>
              <a:t> 2025</a:t>
            </a:r>
            <a:endParaRPr lang="en-GB" altLang="en-US" sz="1800" b="1" dirty="0">
              <a:solidFill>
                <a:srgbClr val="FF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837603" y="4428522"/>
            <a:ext cx="2781300" cy="36933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it-IT" b="1" dirty="0">
                <a:solidFill>
                  <a:srgbClr val="44546A">
                    <a:lumMod val="40000"/>
                    <a:lumOff val="60000"/>
                  </a:srgbClr>
                </a:solidFill>
              </a:rPr>
              <a:t>30 </a:t>
            </a:r>
            <a:r>
              <a:rPr lang="it-IT" b="1" dirty="0" err="1">
                <a:solidFill>
                  <a:srgbClr val="44546A">
                    <a:lumMod val="40000"/>
                    <a:lumOff val="60000"/>
                  </a:srgbClr>
                </a:solidFill>
              </a:rPr>
              <a:t>September</a:t>
            </a:r>
            <a:r>
              <a:rPr lang="it-IT" b="1" dirty="0">
                <a:solidFill>
                  <a:srgbClr val="44546A">
                    <a:lumMod val="40000"/>
                    <a:lumOff val="60000"/>
                  </a:srgbClr>
                </a:solidFill>
              </a:rPr>
              <a:t> 2022</a:t>
            </a:r>
            <a:endParaRPr lang="en-GB" b="1" dirty="0">
              <a:solidFill>
                <a:srgbClr val="44546A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5737437" y="4439633"/>
            <a:ext cx="2781300" cy="36933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it-IT" b="1" dirty="0">
                <a:solidFill>
                  <a:srgbClr val="44546A">
                    <a:lumMod val="40000"/>
                    <a:lumOff val="60000"/>
                  </a:srgbClr>
                </a:solidFill>
              </a:rPr>
              <a:t>31 March 2024</a:t>
            </a:r>
            <a:endParaRPr lang="en-GB" b="1" dirty="0">
              <a:solidFill>
                <a:srgbClr val="44546A">
                  <a:lumMod val="40000"/>
                  <a:lumOff val="60000"/>
                </a:srgbClr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12354" r="13110" b="26907"/>
          <a:stretch>
            <a:fillRect/>
          </a:stretch>
        </p:blipFill>
        <p:spPr bwMode="auto">
          <a:xfrm>
            <a:off x="3124201" y="3699858"/>
            <a:ext cx="627802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asellaDiTesto 3"/>
          <p:cNvSpPr txBox="1">
            <a:spLocks noChangeArrowheads="1"/>
          </p:cNvSpPr>
          <p:nvPr/>
        </p:nvSpPr>
        <p:spPr bwMode="auto">
          <a:xfrm>
            <a:off x="5987203" y="2061558"/>
            <a:ext cx="1930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altLang="en-US" dirty="0">
                <a:solidFill>
                  <a:prstClr val="black"/>
                </a:solidFill>
              </a:rPr>
              <a:t>Month 36</a:t>
            </a:r>
            <a:endParaRPr lang="en-GB" altLang="en-US" dirty="0">
              <a:solidFill>
                <a:prstClr val="black"/>
              </a:solidFill>
            </a:endParaRPr>
          </a:p>
        </p:txBody>
      </p:sp>
      <p:pic>
        <p:nvPicPr>
          <p:cNvPr id="20" name="Picture 4">
            <a:extLst>
              <a:ext uri="{FF2B5EF4-FFF2-40B4-BE49-F238E27FC236}">
                <a16:creationId xmlns="" xmlns:a16="http://schemas.microsoft.com/office/drawing/2014/main" id="{35890822-0E08-433D-9267-8ED4E60DB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12354" r="13110" b="26907"/>
          <a:stretch>
            <a:fillRect/>
          </a:stretch>
        </p:blipFill>
        <p:spPr bwMode="auto">
          <a:xfrm>
            <a:off x="6126653" y="3707002"/>
            <a:ext cx="627802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ttangolo 16"/>
          <p:cNvSpPr/>
          <p:nvPr/>
        </p:nvSpPr>
        <p:spPr>
          <a:xfrm>
            <a:off x="9050" y="5715483"/>
            <a:ext cx="121919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it-IT" sz="2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 to March 2026 </a:t>
            </a:r>
            <a:r>
              <a:rPr lang="en-GB" altLang="it-IT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requested</a:t>
            </a:r>
            <a:endParaRPr lang="en-GB" altLang="it-IT" sz="2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ccia a destra 21">
            <a:extLst>
              <a:ext uri="{FF2B5EF4-FFF2-40B4-BE49-F238E27FC236}">
                <a16:creationId xmlns="" xmlns:a16="http://schemas.microsoft.com/office/drawing/2014/main" id="{5AA5C6BA-1607-433B-90BB-3915F2985FE2}"/>
              </a:ext>
            </a:extLst>
          </p:cNvPr>
          <p:cNvSpPr/>
          <p:nvPr/>
        </p:nvSpPr>
        <p:spPr>
          <a:xfrm rot="16200000">
            <a:off x="8351557" y="4711923"/>
            <a:ext cx="733425" cy="4603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23" name="Connettore 1 25">
            <a:extLst>
              <a:ext uri="{FF2B5EF4-FFF2-40B4-BE49-F238E27FC236}">
                <a16:creationId xmlns="" xmlns:a16="http://schemas.microsoft.com/office/drawing/2014/main" id="{DE5C0730-28F8-499A-9BFE-AF3206A0FFEF}"/>
              </a:ext>
            </a:extLst>
          </p:cNvPr>
          <p:cNvCxnSpPr/>
          <p:nvPr/>
        </p:nvCxnSpPr>
        <p:spPr>
          <a:xfrm flipH="1">
            <a:off x="8709856" y="1635030"/>
            <a:ext cx="8413" cy="31115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="" xmlns:a16="http://schemas.microsoft.com/office/drawing/2014/main" id="{14C9FA17-9F72-4468-880F-34B81307E285}"/>
              </a:ext>
            </a:extLst>
          </p:cNvPr>
          <p:cNvSpPr txBox="1"/>
          <p:nvPr/>
        </p:nvSpPr>
        <p:spPr>
          <a:xfrm>
            <a:off x="7836099" y="5316443"/>
            <a:ext cx="1773569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prstClr val="black"/>
                </a:solidFill>
              </a:rPr>
              <a:t>March 2025</a:t>
            </a:r>
            <a:endParaRPr lang="en-GB" sz="2000" b="1" dirty="0">
              <a:solidFill>
                <a:prstClr val="black"/>
              </a:solidFill>
            </a:endParaRPr>
          </a:p>
        </p:txBody>
      </p:sp>
      <p:pic>
        <p:nvPicPr>
          <p:cNvPr id="25" name="Picture 4">
            <a:extLst>
              <a:ext uri="{FF2B5EF4-FFF2-40B4-BE49-F238E27FC236}">
                <a16:creationId xmlns="" xmlns:a16="http://schemas.microsoft.com/office/drawing/2014/main" id="{D09F64D6-289D-4DE1-8628-0AEA378AA0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9" t="4685" r="17017" b="13888"/>
          <a:stretch/>
        </p:blipFill>
        <p:spPr bwMode="auto">
          <a:xfrm>
            <a:off x="8331590" y="1438891"/>
            <a:ext cx="756531" cy="1022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68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369FF63-6821-4C1C-B22F-0A6C97B7A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1" y="-376763"/>
            <a:ext cx="11132598" cy="1325563"/>
          </a:xfrm>
        </p:spPr>
        <p:txBody>
          <a:bodyPr/>
          <a:lstStyle/>
          <a:p>
            <a:r>
              <a:rPr lang="it-IT" sz="3200" b="1" dirty="0">
                <a:solidFill>
                  <a:srgbClr val="00B0F0"/>
                </a:solidFill>
                <a:latin typeface="Calibri" panose="020F0502020204030204" pitchFamily="34" charset="0"/>
              </a:rPr>
              <a:t>HITRI</a:t>
            </a:r>
            <a:r>
              <a:rPr lang="it-IT" sz="3200" b="1" i="1" dirty="0">
                <a:solidFill>
                  <a:srgbClr val="00B0F0"/>
                </a:solidFill>
                <a:latin typeface="Calibri" panose="020F0502020204030204" pitchFamily="34" charset="0"/>
              </a:rPr>
              <a:t>plus</a:t>
            </a:r>
            <a:r>
              <a:rPr lang="it-IT" sz="3200" b="1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it-IT" sz="32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Objectives</a:t>
            </a:r>
            <a:endParaRPr lang="it-IT" dirty="0"/>
          </a:p>
        </p:txBody>
      </p:sp>
      <p:sp>
        <p:nvSpPr>
          <p:cNvPr id="6" name="CasellaDiTesto 22">
            <a:extLst>
              <a:ext uri="{FF2B5EF4-FFF2-40B4-BE49-F238E27FC236}">
                <a16:creationId xmlns="" xmlns:a16="http://schemas.microsoft.com/office/drawing/2014/main" id="{FAFEEA60-8048-49BF-BFC1-993BA65A39F9}"/>
              </a:ext>
            </a:extLst>
          </p:cNvPr>
          <p:cNvSpPr txBox="1"/>
          <p:nvPr/>
        </p:nvSpPr>
        <p:spPr>
          <a:xfrm>
            <a:off x="51681" y="657612"/>
            <a:ext cx="11933490" cy="4955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08" b="1" kern="1200">
                <a:solidFill>
                  <a:srgbClr val="003399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81016" indent="14219" algn="l" rtl="0" eaLnBrk="0" fontAlgn="base" hangingPunct="0">
              <a:spcBef>
                <a:spcPct val="0"/>
              </a:spcBef>
              <a:spcAft>
                <a:spcPct val="0"/>
              </a:spcAft>
              <a:defRPr sz="708" b="1" kern="1200">
                <a:solidFill>
                  <a:srgbClr val="003399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62031" indent="28438" algn="l" rtl="0" eaLnBrk="0" fontAlgn="base" hangingPunct="0">
              <a:spcBef>
                <a:spcPct val="0"/>
              </a:spcBef>
              <a:spcAft>
                <a:spcPct val="0"/>
              </a:spcAft>
              <a:defRPr sz="708" b="1" kern="1200">
                <a:solidFill>
                  <a:srgbClr val="003399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243378" indent="42327" algn="l" rtl="0" eaLnBrk="0" fontAlgn="base" hangingPunct="0">
              <a:spcBef>
                <a:spcPct val="0"/>
              </a:spcBef>
              <a:spcAft>
                <a:spcPct val="0"/>
              </a:spcAft>
              <a:defRPr sz="708" b="1" kern="1200">
                <a:solidFill>
                  <a:srgbClr val="003399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324394" indent="56546" algn="l" rtl="0" eaLnBrk="0" fontAlgn="base" hangingPunct="0">
              <a:spcBef>
                <a:spcPct val="0"/>
              </a:spcBef>
              <a:spcAft>
                <a:spcPct val="0"/>
              </a:spcAft>
              <a:defRPr sz="708" b="1" kern="1200">
                <a:solidFill>
                  <a:srgbClr val="003399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476174" algn="l" defTabSz="190470" rtl="0" eaLnBrk="1" latinLnBrk="0" hangingPunct="1">
              <a:defRPr sz="708" b="1" kern="1200">
                <a:solidFill>
                  <a:srgbClr val="003399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571409" algn="l" defTabSz="190470" rtl="0" eaLnBrk="1" latinLnBrk="0" hangingPunct="1">
              <a:defRPr sz="708" b="1" kern="1200">
                <a:solidFill>
                  <a:srgbClr val="003399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666643" algn="l" defTabSz="190470" rtl="0" eaLnBrk="1" latinLnBrk="0" hangingPunct="1">
              <a:defRPr sz="708" b="1" kern="1200">
                <a:solidFill>
                  <a:srgbClr val="003399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761878" algn="l" defTabSz="190470" rtl="0" eaLnBrk="1" latinLnBrk="0" hangingPunct="1">
              <a:defRPr sz="708" b="1" kern="1200">
                <a:solidFill>
                  <a:srgbClr val="003399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en-GB" sz="1600" b="0" dirty="0">
                <a:solidFill>
                  <a:prstClr val="black"/>
                </a:solidFill>
                <a:latin typeface="+mn-lt"/>
              </a:rPr>
              <a:t>1. To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integrate, open up and</a:t>
            </a:r>
            <a:r>
              <a:rPr lang="en-GB" sz="2000" b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broaden the leading European Research Infrastructure</a:t>
            </a:r>
            <a:r>
              <a:rPr lang="en-GB" sz="16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for the treatment of cancer with </a:t>
            </a:r>
            <a:r>
              <a:rPr lang="en-GB" sz="1600" dirty="0">
                <a:solidFill>
                  <a:prstClr val="black"/>
                </a:solidFill>
                <a:latin typeface="+mn-lt"/>
              </a:rPr>
              <a:t>beams of ions, 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ranging from helium to carbon and to heavier  ions.</a:t>
            </a:r>
          </a:p>
          <a:p>
            <a:pPr algn="just">
              <a:spcBef>
                <a:spcPts val="600"/>
              </a:spcBef>
            </a:pPr>
            <a:endParaRPr lang="en-GB" sz="1600" b="0" dirty="0">
              <a:solidFill>
                <a:prstClr val="black"/>
              </a:solidFill>
              <a:latin typeface="+mn-lt"/>
            </a:endParaRPr>
          </a:p>
          <a:p>
            <a:pPr algn="just">
              <a:spcBef>
                <a:spcPts val="600"/>
              </a:spcBef>
            </a:pPr>
            <a:r>
              <a:rPr lang="en-GB" sz="1600" b="0" dirty="0">
                <a:solidFill>
                  <a:prstClr val="black"/>
                </a:solidFill>
                <a:latin typeface="+mn-lt"/>
              </a:rPr>
              <a:t>2. To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coordinate and strengthen the research programmes on heavy ion therapy 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of different European institutions, by promoting synergies, collaborations, innovation, knowledge transfer, new initiatives and sharing of tools and data.</a:t>
            </a:r>
          </a:p>
          <a:p>
            <a:pPr algn="just">
              <a:spcBef>
                <a:spcPts val="600"/>
              </a:spcBef>
            </a:pPr>
            <a:endParaRPr lang="en-GB" sz="1600" b="0" dirty="0">
              <a:solidFill>
                <a:prstClr val="black"/>
              </a:solidFill>
              <a:latin typeface="+mn-lt"/>
            </a:endParaRPr>
          </a:p>
          <a:p>
            <a:pPr algn="just">
              <a:spcBef>
                <a:spcPts val="600"/>
              </a:spcBef>
            </a:pPr>
            <a:r>
              <a:rPr lang="en-GB" sz="1600" b="0" dirty="0">
                <a:solidFill>
                  <a:prstClr val="black"/>
                </a:solidFill>
                <a:latin typeface="+mn-lt"/>
              </a:rPr>
              <a:t>3. To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develop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 in a joint and coordinated way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novel technologies 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to improve the accelerators and their ancillary systems that provide particle beams to this scientific community. These technologies will </a:t>
            </a:r>
            <a:r>
              <a:rPr lang="en-GB" sz="1600" dirty="0">
                <a:solidFill>
                  <a:prstClr val="black"/>
                </a:solidFill>
                <a:latin typeface="+mn-lt"/>
              </a:rPr>
              <a:t>improve the present generation 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of facilities and will be the </a:t>
            </a:r>
            <a:r>
              <a:rPr lang="en-GB" sz="1600" dirty="0">
                <a:solidFill>
                  <a:prstClr val="black"/>
                </a:solidFill>
                <a:latin typeface="+mn-lt"/>
              </a:rPr>
              <a:t>foundation for a next generation 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European design for ion therapy facilities.</a:t>
            </a:r>
          </a:p>
          <a:p>
            <a:pPr algn="just">
              <a:spcBef>
                <a:spcPts val="600"/>
              </a:spcBef>
            </a:pPr>
            <a:endParaRPr lang="en-GB" sz="1600" b="0" dirty="0">
              <a:solidFill>
                <a:prstClr val="black"/>
              </a:solidFill>
              <a:latin typeface="+mn-lt"/>
            </a:endParaRPr>
          </a:p>
          <a:p>
            <a:pPr algn="just">
              <a:spcBef>
                <a:spcPts val="600"/>
              </a:spcBef>
            </a:pPr>
            <a:r>
              <a:rPr lang="en-GB" sz="1600" b="0" dirty="0">
                <a:solidFill>
                  <a:prstClr val="black"/>
                </a:solidFill>
                <a:latin typeface="+mn-lt"/>
              </a:rPr>
              <a:t>4. To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establish a European multidisciplinary community 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for heavy ion therapy research, aiming at improving treatment strategies and modalities by connecting physics and engineering with medicine, biology and biophysics, and to </a:t>
            </a:r>
            <a:r>
              <a:rPr lang="en-GB" sz="1600" dirty="0">
                <a:solidFill>
                  <a:prstClr val="black"/>
                </a:solidFill>
                <a:latin typeface="+mn-lt"/>
              </a:rPr>
              <a:t>extend this community 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towards emerging European regions, addressing in particular </a:t>
            </a:r>
            <a:r>
              <a:rPr lang="en-GB" sz="1600" dirty="0">
                <a:solidFill>
                  <a:prstClr val="black"/>
                </a:solidFill>
                <a:latin typeface="+mn-lt"/>
              </a:rPr>
              <a:t>new initiatives in South East Europe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.</a:t>
            </a:r>
          </a:p>
          <a:p>
            <a:pPr algn="just">
              <a:spcBef>
                <a:spcPts val="600"/>
              </a:spcBef>
            </a:pPr>
            <a:endParaRPr lang="en-GB" sz="1600" b="0" dirty="0">
              <a:solidFill>
                <a:prstClr val="black"/>
              </a:solidFill>
              <a:latin typeface="+mn-lt"/>
            </a:endParaRPr>
          </a:p>
          <a:p>
            <a:pPr algn="just">
              <a:spcBef>
                <a:spcPts val="600"/>
              </a:spcBef>
            </a:pPr>
            <a:r>
              <a:rPr lang="en-GB" sz="1600" b="0" dirty="0">
                <a:solidFill>
                  <a:prstClr val="black"/>
                </a:solidFill>
                <a:latin typeface="+mn-lt"/>
              </a:rPr>
              <a:t>5. To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define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 the main technical features and the scientific programme of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a future pan-European Research Infrastructure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 </a:t>
            </a:r>
            <a:r>
              <a:rPr lang="en-GB" sz="1600" b="0" dirty="0">
                <a:solidFill>
                  <a:prstClr val="black"/>
                </a:solidFill>
                <a:latin typeface="+mn-lt"/>
              </a:rPr>
              <a:t>for medical and radiobiological research with heavy ion beams, to be built in South East Europe or in another European region.</a:t>
            </a:r>
            <a:endParaRPr lang="en-GB" sz="1600" dirty="0">
              <a:solidFill>
                <a:prstClr val="black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370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>
                <a:solidFill>
                  <a:prstClr val="white"/>
                </a:solidFill>
              </a:rPr>
              <a:pPr/>
              <a:t>24/03/2025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>
                <a:solidFill>
                  <a:prstClr val="white"/>
                </a:solidFill>
              </a:rPr>
              <a:pPr/>
              <a:t>7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0" y="5535827"/>
            <a:ext cx="12192000" cy="132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711" y="7601"/>
            <a:ext cx="9144000" cy="6842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sellaDiTesto 6"/>
          <p:cNvSpPr txBox="1">
            <a:spLocks noChangeArrowheads="1"/>
          </p:cNvSpPr>
          <p:nvPr/>
        </p:nvSpPr>
        <p:spPr bwMode="auto">
          <a:xfrm>
            <a:off x="8964892" y="2044366"/>
            <a:ext cx="3227108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None/>
            </a:pP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1 General Assembly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altLang="it-IT" sz="28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2 </a:t>
            </a:r>
            <a:r>
              <a:rPr lang="it-IT" sz="2800" dirty="0" err="1">
                <a:solidFill>
                  <a:prstClr val="black"/>
                </a:solidFill>
                <a:latin typeface="Calibri" panose="020F0502020204030204"/>
              </a:rPr>
              <a:t>Advisory</a:t>
            </a: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Calibri" panose="020F0502020204030204"/>
              </a:rPr>
              <a:t>Boards</a:t>
            </a:r>
            <a:endParaRPr lang="it-IT" sz="2800" dirty="0">
              <a:solidFill>
                <a:prstClr val="black"/>
              </a:solidFill>
              <a:latin typeface="Calibri" panose="020F0502020204030204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None/>
            </a:pPr>
            <a:endParaRPr lang="en-GB" altLang="it-IT" sz="28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None/>
            </a:pPr>
            <a:r>
              <a:rPr lang="en-GB" altLang="it-IT" sz="28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3 Pillars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None/>
            </a:pPr>
            <a:endParaRPr lang="en-GB" altLang="it-IT" sz="28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it-IT" sz="28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13 Work Packages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altLang="it-IT" sz="28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altLang="it-IT" sz="28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altLang="it-IT" sz="2800" b="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  <a:buClr>
                <a:srgbClr val="5B9BD5"/>
              </a:buClr>
              <a:buFont typeface="Wingdings" panose="05000000000000000000" pitchFamily="2" charset="2"/>
              <a:buNone/>
            </a:pP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it-IT" sz="2800" dirty="0">
                <a:solidFill>
                  <a:prstClr val="black"/>
                </a:solidFill>
                <a:latin typeface="Calibri" panose="020F0502020204030204"/>
              </a:rPr>
            </a:br>
            <a:endParaRPr lang="en-GB" sz="2800" b="0" dirty="0">
              <a:solidFill>
                <a:prstClr val="black"/>
              </a:solidFill>
              <a:latin typeface="Calibri" panose="020F0502020204030204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altLang="it-IT" sz="28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73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5535827"/>
            <a:ext cx="12192000" cy="132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240270" y="136210"/>
            <a:ext cx="6108860" cy="768764"/>
          </a:xfrm>
        </p:spPr>
        <p:txBody>
          <a:bodyPr anchor="t">
            <a:normAutofit/>
          </a:bodyPr>
          <a:lstStyle/>
          <a:p>
            <a:r>
              <a:rPr lang="it-IT" sz="3800" b="1" dirty="0" err="1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HITRI</a:t>
            </a:r>
            <a:r>
              <a:rPr lang="it-IT" sz="3800" b="1" i="1" dirty="0" err="1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plus</a:t>
            </a:r>
            <a:r>
              <a:rPr lang="it-IT" sz="3800" b="1" dirty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it-IT" sz="3800" b="1" dirty="0" err="1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Governance</a:t>
            </a:r>
            <a:endParaRPr lang="it-IT" sz="3800" b="1" dirty="0">
              <a:solidFill>
                <a:srgbClr val="00B0F0"/>
              </a:solidFill>
              <a:latin typeface="Calibri" panose="020F0502020204030204" pitchFamily="34" charset="0"/>
              <a:ea typeface="+mn-ea"/>
            </a:endParaRPr>
          </a:p>
        </p:txBody>
      </p:sp>
      <p:sp>
        <p:nvSpPr>
          <p:cNvPr id="11" name="CasellaDiTesto 1"/>
          <p:cNvSpPr txBox="1">
            <a:spLocks noChangeArrowheads="1"/>
          </p:cNvSpPr>
          <p:nvPr/>
        </p:nvSpPr>
        <p:spPr bwMode="auto">
          <a:xfrm>
            <a:off x="1008667" y="935121"/>
            <a:ext cx="4161983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2000"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>
                <a:solidFill>
                  <a:srgbClr val="00FF99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it-IT" altLang="it-IT" sz="2400" b="1" dirty="0">
                <a:latin typeface="Trebuchet MS" pitchFamily="34" charset="0"/>
                <a:ea typeface="ＭＳ Ｐゴシック" panose="020B0600070205080204" pitchFamily="34" charset="-128"/>
              </a:rPr>
              <a:t>General Assembly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it-IT" altLang="it-IT" sz="2400" dirty="0">
                <a:latin typeface="Trebuchet MS" pitchFamily="34" charset="0"/>
                <a:ea typeface="ＭＳ Ｐゴシック" panose="020B0600070205080204" pitchFamily="34" charset="-128"/>
              </a:rPr>
              <a:t>1 </a:t>
            </a:r>
            <a:r>
              <a:rPr lang="en-GB" altLang="it-IT" sz="2400" dirty="0">
                <a:latin typeface="Trebuchet MS" pitchFamily="34" charset="0"/>
                <a:ea typeface="ＭＳ Ｐゴシック" panose="020B0600070205080204" pitchFamily="34" charset="-128"/>
              </a:rPr>
              <a:t>representative</a:t>
            </a:r>
            <a:r>
              <a:rPr lang="it-IT" altLang="it-IT" sz="2400" dirty="0">
                <a:latin typeface="Trebuchet MS" pitchFamily="34" charset="0"/>
                <a:ea typeface="ＭＳ Ｐゴシック" panose="020B0600070205080204" pitchFamily="34" charset="-128"/>
              </a:rPr>
              <a:t> per Party</a:t>
            </a:r>
          </a:p>
        </p:txBody>
      </p:sp>
      <p:pic>
        <p:nvPicPr>
          <p:cNvPr id="19" name="Picture 2" descr="Sanja Damjanovic | European Institute of Innovation &amp; Technology (EIT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76"/>
          <a:stretch/>
        </p:blipFill>
        <p:spPr bwMode="auto">
          <a:xfrm>
            <a:off x="5226630" y="140296"/>
            <a:ext cx="1879115" cy="19560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asellaDiTesto 7"/>
          <p:cNvSpPr txBox="1"/>
          <p:nvPr/>
        </p:nvSpPr>
        <p:spPr>
          <a:xfrm>
            <a:off x="4593734" y="2096393"/>
            <a:ext cx="3144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prstClr val="black"/>
                </a:solidFill>
              </a:rPr>
              <a:t>Sanja Damjanovic, SEEIIST</a:t>
            </a:r>
          </a:p>
          <a:p>
            <a:pPr algn="ctr"/>
            <a:r>
              <a:rPr lang="en-GB" sz="1600" b="1" dirty="0">
                <a:solidFill>
                  <a:prstClr val="black"/>
                </a:solidFill>
                <a:hlinkClick r:id="rId4"/>
              </a:rPr>
              <a:t>Sanja.Damjanovic@cern.ch</a:t>
            </a:r>
            <a:r>
              <a:rPr lang="en-GB" sz="1600" b="1" dirty="0">
                <a:solidFill>
                  <a:prstClr val="black"/>
                </a:solidFill>
              </a:rPr>
              <a:t> </a:t>
            </a:r>
          </a:p>
        </p:txBody>
      </p:sp>
      <p:grpSp>
        <p:nvGrpSpPr>
          <p:cNvPr id="41" name="Gruppo 40"/>
          <p:cNvGrpSpPr/>
          <p:nvPr/>
        </p:nvGrpSpPr>
        <p:grpSpPr>
          <a:xfrm>
            <a:off x="-423345" y="2111605"/>
            <a:ext cx="7081811" cy="4619134"/>
            <a:chOff x="-423345" y="2111605"/>
            <a:chExt cx="7081811" cy="4619134"/>
          </a:xfrm>
        </p:grpSpPr>
        <p:sp>
          <p:nvSpPr>
            <p:cNvPr id="21" name="CasellaDiTesto 20"/>
            <p:cNvSpPr txBox="1"/>
            <p:nvPr/>
          </p:nvSpPr>
          <p:spPr>
            <a:xfrm>
              <a:off x="-423345" y="5061865"/>
              <a:ext cx="31449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prstClr val="black"/>
                  </a:solidFill>
                </a:rPr>
                <a:t>Katia Parodi</a:t>
              </a: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2794037" y="5019880"/>
              <a:ext cx="38644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prstClr val="black"/>
                  </a:solidFill>
                </a:rPr>
                <a:t>Jens Habermann</a:t>
              </a:r>
              <a:r>
                <a:rPr lang="en-GB" sz="1200" dirty="0">
                  <a:solidFill>
                    <a:prstClr val="black"/>
                  </a:solidFill>
                </a:rPr>
                <a:t> </a:t>
              </a:r>
            </a:p>
          </p:txBody>
        </p:sp>
        <p:grpSp>
          <p:nvGrpSpPr>
            <p:cNvPr id="40" name="Gruppo 39"/>
            <p:cNvGrpSpPr/>
            <p:nvPr/>
          </p:nvGrpSpPr>
          <p:grpSpPr>
            <a:xfrm>
              <a:off x="207389" y="2111605"/>
              <a:ext cx="5382706" cy="4619134"/>
              <a:chOff x="207389" y="2111605"/>
              <a:chExt cx="5382706" cy="4619134"/>
            </a:xfrm>
          </p:grpSpPr>
          <p:sp>
            <p:nvSpPr>
              <p:cNvPr id="22" name="CasellaDiTesto 21"/>
              <p:cNvSpPr txBox="1"/>
              <p:nvPr/>
            </p:nvSpPr>
            <p:spPr>
              <a:xfrm>
                <a:off x="722206" y="6430506"/>
                <a:ext cx="420793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prstClr val="black"/>
                    </a:solidFill>
                  </a:rPr>
                  <a:t>Felipe Calvo</a:t>
                </a:r>
              </a:p>
            </p:txBody>
          </p:sp>
          <p:sp>
            <p:nvSpPr>
              <p:cNvPr id="23" name="CasellaDiTesto 22"/>
              <p:cNvSpPr txBox="1"/>
              <p:nvPr/>
            </p:nvSpPr>
            <p:spPr>
              <a:xfrm>
                <a:off x="1339489" y="3616195"/>
                <a:ext cx="31449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prstClr val="black"/>
                    </a:solidFill>
                  </a:rPr>
                  <a:t>Frederick Bordry</a:t>
                </a:r>
              </a:p>
            </p:txBody>
          </p:sp>
          <p:pic>
            <p:nvPicPr>
              <p:cNvPr id="25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540" y="3668118"/>
                <a:ext cx="1357010" cy="136546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6" name="Imagen 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93369" y="5055258"/>
                <a:ext cx="1357010" cy="137081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pic>
            <p:nvPicPr>
              <p:cNvPr id="27" name="Picture 7" descr="Dr. Frédérick Bordry Joins Transmutex's Advisory Boar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88443" y="2260155"/>
                <a:ext cx="1365464" cy="136546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9" descr="Jens Habermann appointed Director General of BBMRI-ERIC - BBMRI-ERIC:  Making New Treatments Possible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5106"/>
              <a:stretch/>
            </p:blipFill>
            <p:spPr bwMode="auto">
              <a:xfrm flipH="1">
                <a:off x="4029494" y="3663840"/>
                <a:ext cx="1365464" cy="136546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CasellaDiTesto 25"/>
              <p:cNvSpPr txBox="1">
                <a:spLocks noChangeArrowheads="1"/>
              </p:cNvSpPr>
              <p:nvPr/>
            </p:nvSpPr>
            <p:spPr bwMode="auto">
              <a:xfrm>
                <a:off x="1835362" y="3848266"/>
                <a:ext cx="2114469" cy="10156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itchFamily="2" charset="2"/>
                  <a:buChar char="l"/>
                  <a:defRPr sz="2000">
                    <a:solidFill>
                      <a:srgbClr val="FF0000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1"/>
                  </a:buClr>
                  <a:buSzPct val="90000"/>
                  <a:buChar char="–"/>
                  <a:defRPr>
                    <a:solidFill>
                      <a:srgbClr val="00FF99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itchFamily="2" charset="2"/>
                  <a:buChar char="l"/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tx1"/>
                  </a:buClr>
                  <a:buChar char="–"/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it-IT" altLang="it-IT" b="1" dirty="0" err="1">
                    <a:latin typeface="Trebuchet MS" pitchFamily="34" charset="0"/>
                    <a:ea typeface="ＭＳ Ｐゴシック" panose="020B0600070205080204" pitchFamily="34" charset="-128"/>
                  </a:rPr>
                  <a:t>External</a:t>
                </a:r>
                <a:r>
                  <a:rPr lang="it-IT" altLang="it-IT" b="1" dirty="0">
                    <a:latin typeface="Trebuchet MS" pitchFamily="34" charset="0"/>
                    <a:ea typeface="ＭＳ Ｐゴシック" panose="020B0600070205080204" pitchFamily="34" charset="-128"/>
                  </a:rPr>
                  <a:t> </a:t>
                </a:r>
                <a:r>
                  <a:rPr lang="it-IT" altLang="it-IT" b="1" dirty="0" err="1">
                    <a:latin typeface="Trebuchet MS" pitchFamily="34" charset="0"/>
                    <a:ea typeface="ＭＳ Ｐゴシック" panose="020B0600070205080204" pitchFamily="34" charset="-128"/>
                  </a:rPr>
                  <a:t>Scientific</a:t>
                </a:r>
                <a:r>
                  <a:rPr lang="it-IT" altLang="it-IT" b="1" dirty="0">
                    <a:latin typeface="Trebuchet MS" pitchFamily="34" charset="0"/>
                    <a:ea typeface="ＭＳ Ｐゴシック" panose="020B0600070205080204" pitchFamily="34" charset="-128"/>
                  </a:rPr>
                  <a:t> </a:t>
                </a:r>
                <a:r>
                  <a:rPr lang="it-IT" altLang="it-IT" b="1" dirty="0" err="1">
                    <a:latin typeface="Trebuchet MS" pitchFamily="34" charset="0"/>
                    <a:ea typeface="ＭＳ Ｐゴシック" panose="020B0600070205080204" pitchFamily="34" charset="-128"/>
                  </a:rPr>
                  <a:t>Advisory</a:t>
                </a:r>
                <a:r>
                  <a:rPr lang="it-IT" altLang="it-IT" b="1" dirty="0">
                    <a:latin typeface="Trebuchet MS" pitchFamily="34" charset="0"/>
                    <a:ea typeface="ＭＳ Ｐゴシック" panose="020B0600070205080204" pitchFamily="34" charset="-128"/>
                  </a:rPr>
                  <a:t> Board</a:t>
                </a:r>
              </a:p>
            </p:txBody>
          </p:sp>
          <p:sp>
            <p:nvSpPr>
              <p:cNvPr id="30" name="Ovale 29"/>
              <p:cNvSpPr/>
              <p:nvPr/>
            </p:nvSpPr>
            <p:spPr>
              <a:xfrm>
                <a:off x="207389" y="2111605"/>
                <a:ext cx="5382706" cy="4619134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9" name="Gruppo 38"/>
          <p:cNvGrpSpPr/>
          <p:nvPr/>
        </p:nvGrpSpPr>
        <p:grpSpPr>
          <a:xfrm>
            <a:off x="5790494" y="2245148"/>
            <a:ext cx="6220829" cy="4561002"/>
            <a:chOff x="5601956" y="2386553"/>
            <a:chExt cx="6220829" cy="4561002"/>
          </a:xfrm>
        </p:grpSpPr>
        <p:sp>
          <p:nvSpPr>
            <p:cNvPr id="18" name="CasellaDiTesto 25"/>
            <p:cNvSpPr txBox="1">
              <a:spLocks noChangeArrowheads="1"/>
            </p:cNvSpPr>
            <p:nvPr/>
          </p:nvSpPr>
          <p:spPr bwMode="auto">
            <a:xfrm>
              <a:off x="7595141" y="4040302"/>
              <a:ext cx="2632942" cy="1015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l"/>
                <a:defRPr sz="2000">
                  <a:solidFill>
                    <a:srgbClr val="FF0000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>
                  <a:solidFill>
                    <a:srgbClr val="00FF99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Char char="–"/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Char char="•"/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it-IT" altLang="it-IT" b="1" dirty="0" err="1">
                  <a:latin typeface="Trebuchet MS" pitchFamily="34" charset="0"/>
                  <a:ea typeface="ＭＳ Ｐゴシック" panose="020B0600070205080204" pitchFamily="34" charset="-128"/>
                </a:rPr>
                <a:t>Advisory</a:t>
              </a:r>
              <a:r>
                <a:rPr lang="it-IT" altLang="it-IT" b="1" dirty="0">
                  <a:latin typeface="Trebuchet MS" pitchFamily="34" charset="0"/>
                  <a:ea typeface="ＭＳ Ｐゴシック" panose="020B0600070205080204" pitchFamily="34" charset="-128"/>
                </a:rPr>
                <a:t> Board for </a:t>
              </a:r>
              <a:r>
                <a:rPr lang="it-IT" altLang="it-IT" b="1" dirty="0" err="1">
                  <a:latin typeface="Trebuchet MS" pitchFamily="34" charset="0"/>
                  <a:ea typeface="ＭＳ Ｐゴシック" panose="020B0600070205080204" pitchFamily="34" charset="-128"/>
                </a:rPr>
                <a:t>ethical</a:t>
              </a:r>
              <a:r>
                <a:rPr lang="it-IT" altLang="it-IT" b="1" dirty="0">
                  <a:latin typeface="Trebuchet MS" pitchFamily="34" charset="0"/>
                  <a:ea typeface="ＭＳ Ｐゴシック" panose="020B0600070205080204" pitchFamily="34" charset="-128"/>
                </a:rPr>
                <a:t>/</a:t>
              </a:r>
              <a:r>
                <a:rPr lang="it-IT" altLang="it-IT" b="1" dirty="0" err="1">
                  <a:latin typeface="Trebuchet MS" pitchFamily="34" charset="0"/>
                  <a:ea typeface="ＭＳ Ｐゴシック" panose="020B0600070205080204" pitchFamily="34" charset="-128"/>
                </a:rPr>
                <a:t>legal</a:t>
              </a:r>
              <a:r>
                <a:rPr lang="it-IT" altLang="it-IT" b="1" dirty="0">
                  <a:latin typeface="Trebuchet MS" pitchFamily="34" charset="0"/>
                  <a:ea typeface="ＭＳ Ｐゴシック" panose="020B0600070205080204" pitchFamily="34" charset="-128"/>
                </a:rPr>
                <a:t>/</a:t>
              </a:r>
              <a:br>
                <a:rPr lang="it-IT" altLang="it-IT" b="1" dirty="0">
                  <a:latin typeface="Trebuchet MS" pitchFamily="34" charset="0"/>
                  <a:ea typeface="ＭＳ Ｐゴシック" panose="020B0600070205080204" pitchFamily="34" charset="-128"/>
                </a:rPr>
              </a:br>
              <a:r>
                <a:rPr lang="it-IT" altLang="it-IT" b="1" dirty="0">
                  <a:latin typeface="Trebuchet MS" pitchFamily="34" charset="0"/>
                  <a:ea typeface="ＭＳ Ｐゴシック" panose="020B0600070205080204" pitchFamily="34" charset="-128"/>
                </a:rPr>
                <a:t>industrial </a:t>
              </a:r>
              <a:r>
                <a:rPr lang="it-IT" altLang="it-IT" b="1" dirty="0" err="1">
                  <a:latin typeface="Trebuchet MS" pitchFamily="34" charset="0"/>
                  <a:ea typeface="ＭＳ Ｐゴシック" panose="020B0600070205080204" pitchFamily="34" charset="-128"/>
                </a:rPr>
                <a:t>issues</a:t>
              </a:r>
              <a:endParaRPr lang="it-IT" altLang="it-IT" b="1" dirty="0">
                <a:latin typeface="Trebuchet MS" pitchFamily="34" charset="0"/>
                <a:ea typeface="ＭＳ Ｐゴシック" panose="020B0600070205080204" pitchFamily="34" charset="-128"/>
              </a:endParaRPr>
            </a:p>
          </p:txBody>
        </p:sp>
        <p:pic>
          <p:nvPicPr>
            <p:cNvPr id="32" name="Picture 1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89" b="11444"/>
            <a:stretch/>
          </p:blipFill>
          <p:spPr bwMode="auto">
            <a:xfrm>
              <a:off x="6535786" y="4446732"/>
              <a:ext cx="1363365" cy="13718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937"/>
            <a:stretch/>
          </p:blipFill>
          <p:spPr bwMode="auto">
            <a:xfrm>
              <a:off x="9918920" y="4451291"/>
              <a:ext cx="1440476" cy="13718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5" descr="Giovanni Anelli | Knowledge Transfer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4647" y="2498104"/>
              <a:ext cx="1371860" cy="13718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CasellaDiTesto 34"/>
            <p:cNvSpPr txBox="1"/>
            <p:nvPr/>
          </p:nvSpPr>
          <p:spPr>
            <a:xfrm>
              <a:off x="5601956" y="5836429"/>
              <a:ext cx="31449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prstClr val="black"/>
                  </a:solidFill>
                </a:rPr>
                <a:t>Chiara Delaini</a:t>
              </a:r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7300349" y="3896085"/>
              <a:ext cx="31449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prstClr val="black"/>
                  </a:solidFill>
                </a:rPr>
                <a:t>Giovanni </a:t>
              </a:r>
              <a:r>
                <a:rPr lang="en-GB" sz="1200" b="1" dirty="0" err="1">
                  <a:solidFill>
                    <a:prstClr val="black"/>
                  </a:solidFill>
                </a:rPr>
                <a:t>Anelli</a:t>
              </a:r>
              <a:endParaRPr lang="en-GB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37" name="CasellaDiTesto 36"/>
            <p:cNvSpPr txBox="1"/>
            <p:nvPr/>
          </p:nvSpPr>
          <p:spPr>
            <a:xfrm>
              <a:off x="9719034" y="5847427"/>
              <a:ext cx="18385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prstClr val="black"/>
                  </a:solidFill>
                </a:rPr>
                <a:t>Paolo De Carlo</a:t>
              </a:r>
            </a:p>
          </p:txBody>
        </p:sp>
        <p:sp>
          <p:nvSpPr>
            <p:cNvPr id="38" name="Ovale 37"/>
            <p:cNvSpPr/>
            <p:nvPr/>
          </p:nvSpPr>
          <p:spPr>
            <a:xfrm>
              <a:off x="6042583" y="2386553"/>
              <a:ext cx="5780202" cy="456100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037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/>
          <p:cNvSpPr/>
          <p:nvPr/>
        </p:nvSpPr>
        <p:spPr>
          <a:xfrm>
            <a:off x="0" y="5535827"/>
            <a:ext cx="12192000" cy="132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24/03/2025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9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480664" y="4558632"/>
            <a:ext cx="31449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Manjit Dosanjh</a:t>
            </a:r>
          </a:p>
          <a:p>
            <a:pPr algn="ctr"/>
            <a:r>
              <a:rPr lang="en-GB" dirty="0"/>
              <a:t>Senior Advisor for Medical Applications at CERN and visiting professor at University of Oxford.</a:t>
            </a:r>
          </a:p>
          <a:p>
            <a:pPr algn="ctr"/>
            <a:r>
              <a:rPr lang="en-GB" dirty="0">
                <a:hlinkClick r:id="rId3"/>
              </a:rPr>
              <a:t>Manjit.Dosanjh@cern.ch</a:t>
            </a:r>
            <a:endParaRPr lang="en-GB" dirty="0"/>
          </a:p>
          <a:p>
            <a:pPr algn="ctr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1"/>
          <a:stretch/>
        </p:blipFill>
        <p:spPr bwMode="auto">
          <a:xfrm>
            <a:off x="890920" y="2384450"/>
            <a:ext cx="2223477" cy="22298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468" y="2384125"/>
            <a:ext cx="2229854" cy="22298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4171624" y="4613979"/>
            <a:ext cx="31449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Marco Durante</a:t>
            </a:r>
          </a:p>
          <a:p>
            <a:pPr algn="ctr"/>
            <a:r>
              <a:rPr lang="en-GB" dirty="0"/>
              <a:t>Director of the Biophysics Department of GSI and  full Professor of Physics at the Technical University of Darmstadt, Germany.</a:t>
            </a:r>
          </a:p>
          <a:p>
            <a:pPr algn="ctr"/>
            <a:r>
              <a:rPr lang="it-IT" dirty="0">
                <a:hlinkClick r:id="rId6"/>
              </a:rPr>
              <a:t>M.Durante@gsi.de</a:t>
            </a:r>
            <a:endParaRPr lang="it-IT" dirty="0"/>
          </a:p>
          <a:p>
            <a:pPr algn="ctr"/>
            <a:r>
              <a:rPr lang="it-IT" dirty="0"/>
              <a:t/>
            </a:r>
            <a:br>
              <a:rPr lang="it-IT" dirty="0"/>
            </a:br>
            <a:r>
              <a:rPr lang="en-GB" dirty="0"/>
              <a:t>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8470520" y="4659570"/>
            <a:ext cx="31449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Maurizio Vretenar</a:t>
            </a:r>
          </a:p>
          <a:p>
            <a:pPr algn="ctr"/>
            <a:r>
              <a:rPr lang="en-GB" dirty="0"/>
              <a:t>Senior physicist and project manager at CERN.</a:t>
            </a:r>
          </a:p>
          <a:p>
            <a:pPr algn="ctr"/>
            <a:r>
              <a:rPr lang="it-IT" dirty="0"/>
              <a:t>(</a:t>
            </a:r>
            <a:r>
              <a:rPr lang="en-GB" dirty="0"/>
              <a:t>HITRI</a:t>
            </a:r>
            <a:r>
              <a:rPr lang="en-GB" i="1" dirty="0"/>
              <a:t>plus</a:t>
            </a:r>
            <a:r>
              <a:rPr lang="en-GB" dirty="0"/>
              <a:t> Deputy Project Coordinator)</a:t>
            </a:r>
          </a:p>
          <a:p>
            <a:pPr algn="ctr"/>
            <a:r>
              <a:rPr lang="en-GB" dirty="0">
                <a:hlinkClick r:id="rId7"/>
              </a:rPr>
              <a:t>Maurizio.Vretenar@cern.ch</a:t>
            </a:r>
            <a:endParaRPr lang="en-GB" dirty="0"/>
          </a:p>
          <a:p>
            <a:pPr algn="ctr"/>
            <a:endParaRPr lang="en-GB" dirty="0"/>
          </a:p>
          <a:p>
            <a:pPr algn="ctr"/>
            <a:r>
              <a:rPr lang="it-IT" dirty="0"/>
              <a:t/>
            </a:r>
            <a:br>
              <a:rPr lang="it-IT" dirty="0"/>
            </a:br>
            <a:r>
              <a:rPr lang="en-GB" dirty="0"/>
              <a:t>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13" y="2393178"/>
            <a:ext cx="2210719" cy="22107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262550" y="1453483"/>
            <a:ext cx="35876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FF0000"/>
                </a:solidFill>
              </a:rPr>
              <a:t>Networking </a:t>
            </a:r>
            <a:r>
              <a:rPr lang="it-IT" sz="2800" b="1" dirty="0" err="1">
                <a:solidFill>
                  <a:srgbClr val="FF0000"/>
                </a:solidFill>
              </a:rPr>
              <a:t>Activities</a:t>
            </a:r>
            <a:r>
              <a:rPr lang="it-IT" sz="2800" b="1" dirty="0">
                <a:solidFill>
                  <a:srgbClr val="FF0000"/>
                </a:solidFill>
              </a:rPr>
              <a:t> NA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051846" y="1457434"/>
            <a:ext cx="3423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FF0000"/>
                </a:solidFill>
              </a:rPr>
              <a:t>Trans National Access TNA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7985155" y="1457425"/>
            <a:ext cx="4173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FF0000"/>
                </a:solidFill>
              </a:rPr>
              <a:t>Joint Research </a:t>
            </a:r>
            <a:r>
              <a:rPr lang="it-IT" sz="2800" b="1" dirty="0" err="1">
                <a:solidFill>
                  <a:srgbClr val="FF0000"/>
                </a:solidFill>
              </a:rPr>
              <a:t>Activities</a:t>
            </a:r>
            <a:r>
              <a:rPr lang="it-IT" sz="2800" b="1" dirty="0">
                <a:solidFill>
                  <a:srgbClr val="FF0000"/>
                </a:solidFill>
              </a:rPr>
              <a:t> JRA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7" name="Titolo 1"/>
          <p:cNvSpPr>
            <a:spLocks noGrp="1"/>
          </p:cNvSpPr>
          <p:nvPr>
            <p:ph type="title"/>
          </p:nvPr>
        </p:nvSpPr>
        <p:spPr>
          <a:xfrm>
            <a:off x="240270" y="226743"/>
            <a:ext cx="7766908" cy="768764"/>
          </a:xfrm>
        </p:spPr>
        <p:txBody>
          <a:bodyPr anchor="t">
            <a:noAutofit/>
          </a:bodyPr>
          <a:lstStyle/>
          <a:p>
            <a:r>
              <a:rPr lang="it-IT" sz="3800" b="1" dirty="0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The </a:t>
            </a:r>
            <a:r>
              <a:rPr lang="it-IT" sz="3800" b="1" dirty="0" err="1">
                <a:solidFill>
                  <a:srgbClr val="00B0F0"/>
                </a:solidFill>
                <a:latin typeface="Calibri" panose="020F0502020204030204" pitchFamily="34" charset="0"/>
                <a:ea typeface="+mn-ea"/>
              </a:rPr>
              <a:t>Pillars</a:t>
            </a:r>
            <a:endParaRPr lang="it-IT" sz="3800" b="1" dirty="0">
              <a:solidFill>
                <a:srgbClr val="00B0F0"/>
              </a:solidFill>
              <a:latin typeface="Calibri" panose="020F0502020204030204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4947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7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</TotalTime>
  <Words>1336</Words>
  <Application>Microsoft Office PowerPoint</Application>
  <PresentationFormat>Widescreen</PresentationFormat>
  <Paragraphs>371</Paragraphs>
  <Slides>28</Slides>
  <Notes>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6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42" baseType="lpstr">
      <vt:lpstr>ＭＳ Ｐゴシック</vt:lpstr>
      <vt:lpstr>Arial</vt:lpstr>
      <vt:lpstr>Calibri</vt:lpstr>
      <vt:lpstr>Calibri Light</vt:lpstr>
      <vt:lpstr>Overpass</vt:lpstr>
      <vt:lpstr>Trebuchet MS</vt:lpstr>
      <vt:lpstr>Wingdings</vt:lpstr>
      <vt:lpstr>Tema di Office</vt:lpstr>
      <vt:lpstr>1_Tema di Office</vt:lpstr>
      <vt:lpstr>INTERNO</vt:lpstr>
      <vt:lpstr>1_Retrospettivo</vt:lpstr>
      <vt:lpstr>6_Retrospettivo</vt:lpstr>
      <vt:lpstr>2_Office Theme</vt:lpstr>
      <vt:lpstr>think-cell Slide</vt:lpstr>
      <vt:lpstr>Project Overview </vt:lpstr>
      <vt:lpstr>Presentazione standard di PowerPoint</vt:lpstr>
      <vt:lpstr>Presentazione standard di PowerPoint</vt:lpstr>
      <vt:lpstr>HITRIplus Consortium (started April 2021)</vt:lpstr>
      <vt:lpstr>Presentazione standard di PowerPoint</vt:lpstr>
      <vt:lpstr>HITRIplus Objectives</vt:lpstr>
      <vt:lpstr>Presentazione standard di PowerPoint</vt:lpstr>
      <vt:lpstr>HITRIplus Governance</vt:lpstr>
      <vt:lpstr>The Pillars</vt:lpstr>
      <vt:lpstr>WP1 Managment: ‘the Angels’ </vt:lpstr>
      <vt:lpstr>NA: Networking Activities</vt:lpstr>
      <vt:lpstr>NA: Networking Activities</vt:lpstr>
      <vt:lpstr>JRA: Joint Research Activities</vt:lpstr>
      <vt:lpstr>JRA: Joint Research Activities</vt:lpstr>
      <vt:lpstr>JRA: Joint Research Activities</vt:lpstr>
      <vt:lpstr>TNA: Trans National Access</vt:lpstr>
      <vt:lpstr>      WP6 - TNA</vt:lpstr>
      <vt:lpstr>Research TNA – 20+ research topics</vt:lpstr>
      <vt:lpstr>      WP6 - TNA</vt:lpstr>
      <vt:lpstr>Clinical TNA </vt:lpstr>
      <vt:lpstr>Presentazione standard di PowerPoint</vt:lpstr>
      <vt:lpstr>Deliverables submitted during the 3 RP (since 31 March 2024)</vt:lpstr>
      <vt:lpstr>Deliverables: 14 to go</vt:lpstr>
      <vt:lpstr>Presentazione standard di PowerPoint</vt:lpstr>
      <vt:lpstr>Presentazione standard di PowerPoint</vt:lpstr>
      <vt:lpstr>Scientific contributions</vt:lpstr>
      <vt:lpstr>Publications More than 50 publications in extenso  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Rossi Sandro</cp:lastModifiedBy>
  <cp:revision>61</cp:revision>
  <dcterms:created xsi:type="dcterms:W3CDTF">2021-04-12T07:15:47Z</dcterms:created>
  <dcterms:modified xsi:type="dcterms:W3CDTF">2025-03-24T11:14:53Z</dcterms:modified>
</cp:coreProperties>
</file>