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56" r:id="rId2"/>
    <p:sldId id="901" r:id="rId3"/>
    <p:sldId id="910" r:id="rId4"/>
    <p:sldId id="893" r:id="rId5"/>
    <p:sldId id="903" r:id="rId6"/>
    <p:sldId id="907" r:id="rId7"/>
    <p:sldId id="264" r:id="rId8"/>
    <p:sldId id="881" r:id="rId9"/>
    <p:sldId id="908" r:id="rId10"/>
    <p:sldId id="897" r:id="rId11"/>
    <p:sldId id="898" r:id="rId12"/>
    <p:sldId id="899" r:id="rId13"/>
    <p:sldId id="878" r:id="rId14"/>
    <p:sldId id="895" r:id="rId15"/>
    <p:sldId id="905" r:id="rId16"/>
    <p:sldId id="911" r:id="rId17"/>
    <p:sldId id="896" r:id="rId18"/>
    <p:sldId id="909" r:id="rId19"/>
    <p:sldId id="906" r:id="rId20"/>
    <p:sldId id="902" r:id="rId21"/>
    <p:sldId id="260" r:id="rId22"/>
    <p:sldId id="259" r:id="rId2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7C9FA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4995" autoAdjust="0"/>
    <p:restoredTop sz="92959" autoAdjust="0"/>
  </p:normalViewPr>
  <p:slideViewPr>
    <p:cSldViewPr snapToGrid="0" showGuides="1">
      <p:cViewPr varScale="1">
        <p:scale>
          <a:sx n="122" d="100"/>
          <a:sy n="122" d="100"/>
        </p:scale>
        <p:origin x="150" y="1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0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2EAB66-BED8-4AE6-9621-910C985D2711}" type="datetimeFigureOut">
              <a:rPr lang="it-IT" smtClean="0"/>
              <a:t>22/03/2025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C33B3-4D68-4CFA-BDC2-5B2466B90D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8458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33479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animated</a:t>
            </a:r>
            <a:r>
              <a:rPr lang="de-DE" dirty="0"/>
              <a:t> </a:t>
            </a:r>
            <a:r>
              <a:rPr lang="de-DE" dirty="0" err="1"/>
              <a:t>bars</a:t>
            </a:r>
            <a:r>
              <a:rPr lang="de-DE" dirty="0"/>
              <a:t> </a:t>
            </a:r>
            <a:r>
              <a:rPr lang="de-DE" dirty="0" err="1"/>
              <a:t>highlight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baseline="0" dirty="0"/>
              <a:t> </a:t>
            </a:r>
            <a:r>
              <a:rPr lang="de-DE" baseline="0" dirty="0" err="1"/>
              <a:t>two</a:t>
            </a:r>
            <a:r>
              <a:rPr lang="de-DE" baseline="0" dirty="0"/>
              <a:t> </a:t>
            </a:r>
            <a:r>
              <a:rPr lang="de-DE" baseline="0" dirty="0" err="1"/>
              <a:t>projects</a:t>
            </a:r>
            <a:r>
              <a:rPr lang="de-DE" baseline="0" dirty="0"/>
              <a:t> </a:t>
            </a:r>
            <a:r>
              <a:rPr lang="de-DE" baseline="0" dirty="0" err="1"/>
              <a:t>that</a:t>
            </a:r>
            <a:r>
              <a:rPr lang="de-DE" baseline="0" dirty="0"/>
              <a:t> </a:t>
            </a:r>
            <a:r>
              <a:rPr lang="de-DE" baseline="0" dirty="0" err="1"/>
              <a:t>are</a:t>
            </a:r>
            <a:r>
              <a:rPr lang="de-DE" baseline="0" dirty="0"/>
              <a:t> </a:t>
            </a:r>
            <a:r>
              <a:rPr lang="de-DE" baseline="0" dirty="0" err="1"/>
              <a:t>presented</a:t>
            </a:r>
            <a:r>
              <a:rPr lang="de-DE" baseline="0" dirty="0"/>
              <a:t> in </a:t>
            </a:r>
            <a:r>
              <a:rPr lang="de-DE" baseline="0" dirty="0" err="1"/>
              <a:t>more</a:t>
            </a:r>
            <a:r>
              <a:rPr lang="de-DE" baseline="0" dirty="0"/>
              <a:t> </a:t>
            </a:r>
            <a:r>
              <a:rPr lang="de-DE" baseline="0" dirty="0" err="1"/>
              <a:t>detail</a:t>
            </a:r>
            <a:r>
              <a:rPr lang="de-DE" baseline="0" dirty="0"/>
              <a:t> on </a:t>
            </a:r>
            <a:r>
              <a:rPr lang="de-DE" baseline="0" dirty="0" err="1"/>
              <a:t>the</a:t>
            </a:r>
            <a:r>
              <a:rPr lang="de-DE" baseline="0" dirty="0"/>
              <a:t> </a:t>
            </a:r>
            <a:r>
              <a:rPr lang="de-DE" baseline="0" dirty="0" err="1"/>
              <a:t>next</a:t>
            </a:r>
            <a:r>
              <a:rPr lang="de-DE" baseline="0" dirty="0"/>
              <a:t> </a:t>
            </a:r>
            <a:r>
              <a:rPr lang="de-DE" baseline="0" dirty="0" err="1"/>
              <a:t>slide</a:t>
            </a:r>
            <a:r>
              <a:rPr lang="de-DE" baseline="0" dirty="0"/>
              <a:t>. I </a:t>
            </a:r>
            <a:r>
              <a:rPr lang="de-DE" baseline="0" dirty="0" err="1"/>
              <a:t>chose</a:t>
            </a:r>
            <a:r>
              <a:rPr lang="de-DE" baseline="0" dirty="0"/>
              <a:t> FOOT, </a:t>
            </a:r>
            <a:r>
              <a:rPr lang="de-DE" baseline="0" dirty="0" err="1"/>
              <a:t>because</a:t>
            </a:r>
            <a:r>
              <a:rPr lang="de-DE" baseline="0" dirty="0"/>
              <a:t> </a:t>
            </a:r>
            <a:r>
              <a:rPr lang="de-DE" baseline="0" dirty="0" err="1"/>
              <a:t>it</a:t>
            </a:r>
            <a:r>
              <a:rPr lang="de-DE" baseline="0" dirty="0"/>
              <a:t> </a:t>
            </a:r>
            <a:r>
              <a:rPr lang="de-DE" baseline="0" dirty="0" err="1"/>
              <a:t>is</a:t>
            </a:r>
            <a:r>
              <a:rPr lang="de-DE" baseline="0" dirty="0"/>
              <a:t> </a:t>
            </a:r>
            <a:r>
              <a:rPr lang="de-DE" baseline="0" dirty="0" err="1"/>
              <a:t>your</a:t>
            </a:r>
            <a:r>
              <a:rPr lang="de-DE" baseline="0" dirty="0"/>
              <a:t> </a:t>
            </a:r>
            <a:r>
              <a:rPr lang="de-DE" baseline="0" dirty="0" err="1"/>
              <a:t>project</a:t>
            </a:r>
            <a:r>
              <a:rPr lang="de-DE" baseline="0" dirty="0"/>
              <a:t>, </a:t>
            </a:r>
            <a:r>
              <a:rPr lang="de-DE" baseline="0" dirty="0" err="1"/>
              <a:t>and</a:t>
            </a:r>
            <a:r>
              <a:rPr lang="de-DE" baseline="0" dirty="0"/>
              <a:t> </a:t>
            </a:r>
            <a:r>
              <a:rPr lang="de-DE" baseline="0" dirty="0" err="1"/>
              <a:t>Prezado</a:t>
            </a:r>
            <a:r>
              <a:rPr lang="de-DE" baseline="0" dirty="0"/>
              <a:t>, </a:t>
            </a:r>
            <a:r>
              <a:rPr lang="de-DE" baseline="0" dirty="0" err="1"/>
              <a:t>because</a:t>
            </a:r>
            <a:r>
              <a:rPr lang="de-DE" baseline="0" dirty="0"/>
              <a:t> </a:t>
            </a:r>
            <a:r>
              <a:rPr lang="de-DE" baseline="0" dirty="0" err="1"/>
              <a:t>she</a:t>
            </a:r>
            <a:r>
              <a:rPr lang="de-DE" baseline="0" dirty="0"/>
              <a:t> </a:t>
            </a:r>
            <a:r>
              <a:rPr lang="de-DE" baseline="0" dirty="0" err="1"/>
              <a:t>came</a:t>
            </a:r>
            <a:r>
              <a:rPr lang="de-DE" baseline="0" dirty="0"/>
              <a:t> </a:t>
            </a:r>
            <a:r>
              <a:rPr lang="de-DE" baseline="0" dirty="0" err="1"/>
              <a:t>to</a:t>
            </a:r>
            <a:r>
              <a:rPr lang="de-DE" baseline="0" dirty="0"/>
              <a:t> GSI.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65265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The </a:t>
            </a:r>
            <a:r>
              <a:rPr lang="de-DE" dirty="0" err="1"/>
              <a:t>animated</a:t>
            </a:r>
            <a:r>
              <a:rPr lang="de-DE" dirty="0"/>
              <a:t> </a:t>
            </a:r>
            <a:r>
              <a:rPr lang="de-DE" dirty="0" err="1"/>
              <a:t>bars</a:t>
            </a:r>
            <a:r>
              <a:rPr lang="de-DE" dirty="0"/>
              <a:t> </a:t>
            </a:r>
            <a:r>
              <a:rPr lang="de-DE" dirty="0" err="1"/>
              <a:t>highlight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baseline="0" dirty="0"/>
              <a:t> </a:t>
            </a:r>
            <a:r>
              <a:rPr lang="de-DE" baseline="0" dirty="0" err="1"/>
              <a:t>two</a:t>
            </a:r>
            <a:r>
              <a:rPr lang="de-DE" baseline="0" dirty="0"/>
              <a:t> </a:t>
            </a:r>
            <a:r>
              <a:rPr lang="de-DE" baseline="0" dirty="0" err="1"/>
              <a:t>projects</a:t>
            </a:r>
            <a:r>
              <a:rPr lang="de-DE" baseline="0" dirty="0"/>
              <a:t> </a:t>
            </a:r>
            <a:r>
              <a:rPr lang="de-DE" baseline="0" dirty="0" err="1"/>
              <a:t>that</a:t>
            </a:r>
            <a:r>
              <a:rPr lang="de-DE" baseline="0" dirty="0"/>
              <a:t> </a:t>
            </a:r>
            <a:r>
              <a:rPr lang="de-DE" baseline="0" dirty="0" err="1"/>
              <a:t>are</a:t>
            </a:r>
            <a:r>
              <a:rPr lang="de-DE" baseline="0" dirty="0"/>
              <a:t> </a:t>
            </a:r>
            <a:r>
              <a:rPr lang="de-DE" baseline="0" dirty="0" err="1"/>
              <a:t>presented</a:t>
            </a:r>
            <a:r>
              <a:rPr lang="de-DE" baseline="0" dirty="0"/>
              <a:t> in </a:t>
            </a:r>
            <a:r>
              <a:rPr lang="de-DE" baseline="0" dirty="0" err="1"/>
              <a:t>more</a:t>
            </a:r>
            <a:r>
              <a:rPr lang="de-DE" baseline="0" dirty="0"/>
              <a:t> </a:t>
            </a:r>
            <a:r>
              <a:rPr lang="de-DE" baseline="0" dirty="0" err="1"/>
              <a:t>detail</a:t>
            </a:r>
            <a:r>
              <a:rPr lang="de-DE" baseline="0" dirty="0"/>
              <a:t> on </a:t>
            </a:r>
            <a:r>
              <a:rPr lang="de-DE" baseline="0" dirty="0" err="1"/>
              <a:t>the</a:t>
            </a:r>
            <a:r>
              <a:rPr lang="de-DE" baseline="0" dirty="0"/>
              <a:t> </a:t>
            </a:r>
            <a:r>
              <a:rPr lang="de-DE" baseline="0" dirty="0" err="1"/>
              <a:t>next</a:t>
            </a:r>
            <a:r>
              <a:rPr lang="de-DE" baseline="0" dirty="0"/>
              <a:t> </a:t>
            </a:r>
            <a:r>
              <a:rPr lang="de-DE" baseline="0" dirty="0" err="1"/>
              <a:t>slide</a:t>
            </a:r>
            <a:r>
              <a:rPr lang="de-DE" baseline="0" dirty="0"/>
              <a:t>. I </a:t>
            </a:r>
            <a:r>
              <a:rPr lang="de-DE" baseline="0" dirty="0" err="1"/>
              <a:t>chose</a:t>
            </a:r>
            <a:r>
              <a:rPr lang="de-DE" baseline="0" dirty="0"/>
              <a:t> FOOT, </a:t>
            </a:r>
            <a:r>
              <a:rPr lang="de-DE" baseline="0" dirty="0" err="1"/>
              <a:t>because</a:t>
            </a:r>
            <a:r>
              <a:rPr lang="de-DE" baseline="0" dirty="0"/>
              <a:t> </a:t>
            </a:r>
            <a:r>
              <a:rPr lang="de-DE" baseline="0" dirty="0" err="1"/>
              <a:t>it</a:t>
            </a:r>
            <a:r>
              <a:rPr lang="de-DE" baseline="0" dirty="0"/>
              <a:t> </a:t>
            </a:r>
            <a:r>
              <a:rPr lang="de-DE" baseline="0" dirty="0" err="1"/>
              <a:t>is</a:t>
            </a:r>
            <a:r>
              <a:rPr lang="de-DE" baseline="0" dirty="0"/>
              <a:t> </a:t>
            </a:r>
            <a:r>
              <a:rPr lang="de-DE" baseline="0" dirty="0" err="1"/>
              <a:t>your</a:t>
            </a:r>
            <a:r>
              <a:rPr lang="de-DE" baseline="0" dirty="0"/>
              <a:t> </a:t>
            </a:r>
            <a:r>
              <a:rPr lang="de-DE" baseline="0" dirty="0" err="1"/>
              <a:t>project</a:t>
            </a:r>
            <a:r>
              <a:rPr lang="de-DE" baseline="0" dirty="0"/>
              <a:t>, </a:t>
            </a:r>
            <a:r>
              <a:rPr lang="de-DE" baseline="0" dirty="0" err="1"/>
              <a:t>and</a:t>
            </a:r>
            <a:r>
              <a:rPr lang="de-DE" baseline="0" dirty="0"/>
              <a:t> </a:t>
            </a:r>
            <a:r>
              <a:rPr lang="de-DE" baseline="0" dirty="0" err="1"/>
              <a:t>Prezado</a:t>
            </a:r>
            <a:r>
              <a:rPr lang="de-DE" baseline="0" dirty="0"/>
              <a:t>, </a:t>
            </a:r>
            <a:r>
              <a:rPr lang="de-DE" baseline="0" dirty="0" err="1"/>
              <a:t>because</a:t>
            </a:r>
            <a:r>
              <a:rPr lang="de-DE" baseline="0" dirty="0"/>
              <a:t> </a:t>
            </a:r>
            <a:r>
              <a:rPr lang="de-DE" baseline="0" dirty="0" err="1"/>
              <a:t>she</a:t>
            </a:r>
            <a:r>
              <a:rPr lang="de-DE" baseline="0" dirty="0"/>
              <a:t> </a:t>
            </a:r>
            <a:r>
              <a:rPr lang="de-DE" baseline="0" dirty="0" err="1"/>
              <a:t>came</a:t>
            </a:r>
            <a:r>
              <a:rPr lang="de-DE" baseline="0" dirty="0"/>
              <a:t> </a:t>
            </a:r>
            <a:r>
              <a:rPr lang="de-DE" baseline="0" dirty="0" err="1"/>
              <a:t>to</a:t>
            </a:r>
            <a:r>
              <a:rPr lang="de-DE" baseline="0" dirty="0"/>
              <a:t> GSI.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9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1804477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1538" y="4455620"/>
            <a:ext cx="11073408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 dirty="0"/>
              <a:t>AUTHOR NAME</a:t>
            </a:r>
            <a:endParaRPr lang="en-US" dirty="0"/>
          </a:p>
        </p:txBody>
      </p: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de-DE" dirty="0"/>
              <a:t>24/03/2025</a:t>
            </a:r>
            <a:endParaRPr lang="it-IT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it-IT" dirty="0"/>
              <a:t>TNA</a:t>
            </a:r>
          </a:p>
        </p:txBody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" name="Immagin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022" y="-51247"/>
            <a:ext cx="2229954" cy="1115334"/>
          </a:xfrm>
          <a:prstGeom prst="rect">
            <a:avLst/>
          </a:prstGeom>
        </p:spPr>
      </p:pic>
      <p:cxnSp>
        <p:nvCxnSpPr>
          <p:cNvPr id="30" name="Straight Connector 9"/>
          <p:cNvCxnSpPr/>
          <p:nvPr userDrawn="1"/>
        </p:nvCxnSpPr>
        <p:spPr>
          <a:xfrm>
            <a:off x="1193532" y="4392271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5803" y="5650938"/>
            <a:ext cx="5042417" cy="5862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8830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1539" y="286603"/>
            <a:ext cx="11073408" cy="1450757"/>
          </a:xfrm>
        </p:spPr>
        <p:txBody>
          <a:bodyPr anchor="ctr">
            <a:norm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24/03/2025</a:t>
            </a:r>
            <a:endParaRPr lang="it-IT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TNA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8" name="Immagin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376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7" y="286603"/>
            <a:ext cx="11073409" cy="1450757"/>
          </a:xfr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it-IT" sz="3000" kern="1200" spc="-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41537" y="1845734"/>
            <a:ext cx="11073409" cy="3641809"/>
          </a:xfrm>
        </p:spPr>
        <p:txBody>
          <a:bodyPr/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25/03/2025</a:t>
            </a:r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TNA</a:t>
            </a:r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122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8" y="457200"/>
            <a:ext cx="11073408" cy="1229557"/>
          </a:xfrm>
        </p:spPr>
        <p:txBody>
          <a:bodyPr anchor="ctr">
            <a:no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7" y="1819922"/>
            <a:ext cx="6431759" cy="3778803"/>
          </a:xfrm>
        </p:spPr>
        <p:txBody>
          <a:bodyPr>
            <a:normAutofit/>
          </a:bodyPr>
          <a:lstStyle>
            <a:lvl1pPr marL="0" indent="0">
              <a:buNone/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41538" y="1819922"/>
            <a:ext cx="4230487" cy="3778803"/>
          </a:xfr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/>
              <a:t>24/03/2025</a:t>
            </a:r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dirty="0"/>
              <a:t>TNA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848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THANK YOU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Immagin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28"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3472" y="5788112"/>
            <a:ext cx="4108465" cy="47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517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de-DE" dirty="0"/>
              <a:t>26/06/2023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TNA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63844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70" r:id="rId3"/>
    <p:sldLayoutId id="2147483680" r:id="rId4"/>
    <p:sldLayoutId id="2147483667" r:id="rId5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9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21.e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23.jpeg"/><Relationship Id="rId7" Type="http://schemas.openxmlformats.org/officeDocument/2006/relationships/image" Target="../media/image10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5" Type="http://schemas.openxmlformats.org/officeDocument/2006/relationships/image" Target="../media/image25.jpeg"/><Relationship Id="rId4" Type="http://schemas.openxmlformats.org/officeDocument/2006/relationships/image" Target="../media/image24.jpeg"/><Relationship Id="rId9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WP6: </a:t>
            </a:r>
            <a:r>
              <a:rPr lang="it-IT" dirty="0" err="1"/>
              <a:t>Transnational</a:t>
            </a:r>
            <a:r>
              <a:rPr lang="it-IT" dirty="0"/>
              <a:t> Access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it-IT" dirty="0"/>
              <a:t>Prof. Marco durante, </a:t>
            </a:r>
            <a:r>
              <a:rPr lang="it-IT" dirty="0" err="1"/>
              <a:t>Ph.d</a:t>
            </a:r>
            <a:r>
              <a:rPr lang="it-IT" dirty="0"/>
              <a:t>.</a:t>
            </a:r>
          </a:p>
          <a:p>
            <a:r>
              <a:rPr lang="it-IT" dirty="0"/>
              <a:t>Dr. </a:t>
            </a:r>
            <a:r>
              <a:rPr lang="it-IT" dirty="0" err="1"/>
              <a:t>konrad</a:t>
            </a:r>
            <a:r>
              <a:rPr lang="it-IT" dirty="0"/>
              <a:t> </a:t>
            </a:r>
            <a:r>
              <a:rPr lang="it-IT" dirty="0" err="1"/>
              <a:t>lehmann</a:t>
            </a:r>
            <a:r>
              <a:rPr lang="it-IT" dirty="0"/>
              <a:t>, </a:t>
            </a:r>
            <a:r>
              <a:rPr lang="it-IT" dirty="0" err="1"/>
              <a:t>ph.d</a:t>
            </a:r>
            <a:r>
              <a:rPr lang="it-IT" dirty="0"/>
              <a:t>.</a:t>
            </a:r>
          </a:p>
          <a:p>
            <a:r>
              <a:rPr lang="it-IT" dirty="0"/>
              <a:t>GSI </a:t>
            </a:r>
            <a:r>
              <a:rPr lang="it-IT" dirty="0" err="1"/>
              <a:t>helmholtzzentrum</a:t>
            </a:r>
            <a:r>
              <a:rPr lang="it-IT" dirty="0"/>
              <a:t> </a:t>
            </a:r>
            <a:r>
              <a:rPr lang="it-IT" dirty="0" err="1"/>
              <a:t>für</a:t>
            </a:r>
            <a:r>
              <a:rPr lang="it-IT" dirty="0"/>
              <a:t> </a:t>
            </a:r>
            <a:r>
              <a:rPr lang="it-IT" dirty="0" err="1"/>
              <a:t>schwerionenforschung</a:t>
            </a:r>
            <a:endParaRPr lang="it-IT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C88658-E5F5-7F49-9CE9-505678305A8E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de-DE" dirty="0"/>
              <a:t>24/03/2025</a:t>
            </a:r>
            <a:endParaRPr lang="it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2A788D-FDE0-3041-BECD-12CA3EDAD2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it-IT"/>
              <a:t>TNA</a:t>
            </a:r>
            <a:endParaRPr lang="it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64B74F-9204-F042-8AF8-75DABF26B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535426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Research </a:t>
            </a:r>
            <a:r>
              <a:rPr lang="de-DE" dirty="0" err="1"/>
              <a:t>access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HIT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69551" y="1845734"/>
            <a:ext cx="8045395" cy="3641809"/>
          </a:xfrm>
        </p:spPr>
        <p:txBody>
          <a:bodyPr>
            <a:normAutofit lnSpcReduction="10000"/>
          </a:bodyPr>
          <a:lstStyle/>
          <a:p>
            <a:pPr marL="252000" indent="-2520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Original TNA obligation (72h) was almost fulfilled in 2024.</a:t>
            </a:r>
          </a:p>
          <a:p>
            <a:pPr marL="252000" indent="-2520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=&gt; assignment of 121h from GSI in 2025</a:t>
            </a:r>
          </a:p>
          <a:p>
            <a:pPr marL="252000" indent="-2520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New guests in 2025:</a:t>
            </a:r>
          </a:p>
          <a:p>
            <a:pPr marL="544608" lvl="1" indent="-2520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Biophysical investigation of clinical helium ion beams for treatment of breast cancer, </a:t>
            </a:r>
            <a:r>
              <a:rPr lang="de-DE" dirty="0"/>
              <a:t>Lorenzo </a:t>
            </a:r>
            <a:r>
              <a:rPr lang="de-DE" dirty="0" err="1"/>
              <a:t>Manti</a:t>
            </a:r>
            <a:r>
              <a:rPr lang="de-DE" dirty="0"/>
              <a:t>, </a:t>
            </a:r>
            <a:r>
              <a:rPr lang="de-DE" dirty="0" err="1"/>
              <a:t>Universitá</a:t>
            </a:r>
            <a:r>
              <a:rPr lang="de-DE" dirty="0"/>
              <a:t> di Napoli, </a:t>
            </a:r>
            <a:r>
              <a:rPr lang="de-DE" dirty="0" err="1"/>
              <a:t>Italy</a:t>
            </a:r>
            <a:r>
              <a:rPr lang="de-DE" dirty="0"/>
              <a:t> </a:t>
            </a:r>
          </a:p>
          <a:p>
            <a:pPr marL="544608" lvl="1" indent="-2520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Characterization of a novel diamond-based detection system for dosimetry and </a:t>
            </a:r>
            <a:r>
              <a:rPr lang="en-US" dirty="0" err="1"/>
              <a:t>microdosimetry</a:t>
            </a:r>
            <a:r>
              <a:rPr lang="en-US" dirty="0"/>
              <a:t> in ion beam therapy using He and O ions, </a:t>
            </a:r>
            <a:r>
              <a:rPr lang="de-DE" dirty="0"/>
              <a:t>Claudio Verona, Roma, </a:t>
            </a:r>
            <a:r>
              <a:rPr lang="de-DE" dirty="0" err="1"/>
              <a:t>Italy</a:t>
            </a:r>
            <a:r>
              <a:rPr lang="de-DE" dirty="0"/>
              <a:t> </a:t>
            </a:r>
          </a:p>
          <a:p>
            <a:pPr marL="544608" lvl="1" indent="-2520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Direct comparison of water calorimetry and ionization chambers in carbon ion and helium ion beams in terms of absorbed dose-to-water, </a:t>
            </a:r>
            <a:r>
              <a:rPr lang="de-DE" dirty="0"/>
              <a:t>Lies </a:t>
            </a:r>
            <a:r>
              <a:rPr lang="de-DE" dirty="0" err="1"/>
              <a:t>Verpoest</a:t>
            </a:r>
            <a:r>
              <a:rPr lang="de-DE" dirty="0"/>
              <a:t>, </a:t>
            </a:r>
            <a:r>
              <a:rPr lang="de-DE" dirty="0" err="1"/>
              <a:t>Belgium</a:t>
            </a:r>
            <a:endParaRPr lang="de-DE" dirty="0"/>
          </a:p>
          <a:p>
            <a:pPr marL="544608" lvl="1" indent="-2520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Testing beam-activated </a:t>
            </a:r>
            <a:r>
              <a:rPr lang="en-US" dirty="0" err="1"/>
              <a:t>tumour</a:t>
            </a:r>
            <a:r>
              <a:rPr lang="en-US" dirty="0"/>
              <a:t> tracers for online proton therapy monitoring, </a:t>
            </a:r>
            <a:r>
              <a:rPr lang="de-DE" dirty="0"/>
              <a:t>Magdalena </a:t>
            </a:r>
            <a:r>
              <a:rPr lang="de-DE" dirty="0" err="1"/>
              <a:t>Kołodziej</a:t>
            </a:r>
            <a:r>
              <a:rPr lang="de-DE" dirty="0"/>
              <a:t>, </a:t>
            </a:r>
            <a:r>
              <a:rPr lang="de-DE" dirty="0" err="1"/>
              <a:t>Poland</a:t>
            </a:r>
            <a:endParaRPr lang="en-US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24/03/2025</a:t>
            </a:r>
            <a:endParaRPr lang="it-I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TNA</a:t>
            </a:r>
            <a:endParaRPr lang="it-I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10</a:t>
            </a:fld>
            <a:endParaRPr lang="it-IT" dirty="0"/>
          </a:p>
        </p:txBody>
      </p:sp>
      <p:graphicFrame>
        <p:nvGraphicFramePr>
          <p:cNvPr id="9" name="Objek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21737616"/>
              </p:ext>
            </p:extLst>
          </p:nvPr>
        </p:nvGraphicFramePr>
        <p:xfrm>
          <a:off x="165831" y="1845733"/>
          <a:ext cx="3520353" cy="352035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Prism 10" r:id="rId3" imgW="2012438" imgH="2012541" progId="Prism10.Document">
                  <p:embed/>
                </p:oleObj>
              </mc:Choice>
              <mc:Fallback>
                <p:oleObj name="Prism 10" r:id="rId3" imgW="2012438" imgH="2012541" progId="Prism10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65831" y="1845733"/>
                        <a:ext cx="3520353" cy="352035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707814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Research </a:t>
            </a:r>
            <a:r>
              <a:rPr lang="de-DE" dirty="0" err="1"/>
              <a:t>access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CNAO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4564185" y="1845734"/>
            <a:ext cx="7050761" cy="3641809"/>
          </a:xfrm>
        </p:spPr>
        <p:txBody>
          <a:bodyPr>
            <a:normAutofit fontScale="85000" lnSpcReduction="20000"/>
          </a:bodyPr>
          <a:lstStyle/>
          <a:p>
            <a:pPr marL="252000" indent="-2520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Measurements of damages to biomolecules in solution induced by carbon ions and their secondary fragments, IPHC Strasbourg, </a:t>
            </a:r>
            <a:r>
              <a:rPr lang="en-US" dirty="0" err="1"/>
              <a:t>Vanstalle</a:t>
            </a:r>
            <a:r>
              <a:rPr lang="en-US" dirty="0"/>
              <a:t>, April-May 2023, April / June 2025</a:t>
            </a:r>
          </a:p>
          <a:p>
            <a:pPr marL="252000" indent="-2520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Test of TIARA detector with protons from synchrotron and carbon ions, CNRS Grenoble, </a:t>
            </a:r>
            <a:r>
              <a:rPr lang="en-US" dirty="0" err="1"/>
              <a:t>Marcatili</a:t>
            </a:r>
            <a:r>
              <a:rPr lang="en-US" dirty="0"/>
              <a:t>, 2024, March 2025</a:t>
            </a:r>
          </a:p>
          <a:p>
            <a:pPr marL="252000" indent="-2520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Angular distribution measurements of neutron fields generated with a typical clinical ion beams (proton and carbon) applied to anthropomorphic phantom, Cantonal hospital </a:t>
            </a:r>
            <a:r>
              <a:rPr lang="en-US" dirty="0" err="1"/>
              <a:t>Zenica</a:t>
            </a:r>
            <a:r>
              <a:rPr lang="en-US" dirty="0"/>
              <a:t>, </a:t>
            </a:r>
            <a:r>
              <a:rPr lang="en-US" dirty="0" err="1"/>
              <a:t>Durakovic</a:t>
            </a:r>
            <a:r>
              <a:rPr lang="en-US" dirty="0"/>
              <a:t>, May 2024</a:t>
            </a:r>
          </a:p>
          <a:p>
            <a:pPr marL="252000" indent="-2520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An online, high-resolution, </a:t>
            </a:r>
            <a:r>
              <a:rPr lang="en-US" dirty="0" err="1"/>
              <a:t>microfabricated</a:t>
            </a:r>
            <a:r>
              <a:rPr lang="en-US" dirty="0"/>
              <a:t> beam transverse profiler, Michele Caldara, Switzerland, July 2024 &amp; April 2025</a:t>
            </a:r>
          </a:p>
          <a:p>
            <a:pPr marL="252000" indent="-2520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Multiscale and comprehensive assessment of the effects of </a:t>
            </a:r>
            <a:r>
              <a:rPr lang="en-US" dirty="0" err="1"/>
              <a:t>hadrontherapy</a:t>
            </a:r>
            <a:r>
              <a:rPr lang="en-US" dirty="0"/>
              <a:t> in head and neck tumors – Stealth-Bomber Paradigm, </a:t>
            </a:r>
            <a:r>
              <a:rPr lang="de-DE" dirty="0"/>
              <a:t>Claire Rodriguez-</a:t>
            </a:r>
            <a:r>
              <a:rPr lang="de-DE" dirty="0" err="1"/>
              <a:t>Lafrasse</a:t>
            </a:r>
            <a:r>
              <a:rPr lang="de-DE" dirty="0"/>
              <a:t>, University </a:t>
            </a:r>
            <a:r>
              <a:rPr lang="de-DE" dirty="0" err="1"/>
              <a:t>of</a:t>
            </a:r>
            <a:r>
              <a:rPr lang="de-DE" dirty="0"/>
              <a:t> Lyon, France, 2024 &amp; April 2025</a:t>
            </a:r>
          </a:p>
          <a:p>
            <a:pPr marL="252000" indent="-25200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PEPITES for CNAO : toward an ultra-thin distant beam monitor used during patient treatment, </a:t>
            </a:r>
            <a:r>
              <a:rPr lang="de-DE" dirty="0"/>
              <a:t>Marc </a:t>
            </a:r>
            <a:r>
              <a:rPr lang="de-DE" dirty="0" err="1"/>
              <a:t>Verderi</a:t>
            </a:r>
            <a:r>
              <a:rPr lang="de-DE" dirty="0"/>
              <a:t>, </a:t>
            </a:r>
            <a:r>
              <a:rPr lang="fr-FR" dirty="0"/>
              <a:t>Institut National de Physique Nucléaire et de Physique des Particules, France, April 2025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24/03/2025</a:t>
            </a:r>
            <a:endParaRPr lang="it-I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TNA</a:t>
            </a:r>
            <a:endParaRPr lang="it-I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11</a:t>
            </a:fld>
            <a:endParaRPr lang="it-IT" dirty="0"/>
          </a:p>
        </p:txBody>
      </p:sp>
      <p:graphicFrame>
        <p:nvGraphicFramePr>
          <p:cNvPr id="8" name="Objek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52647844"/>
              </p:ext>
            </p:extLst>
          </p:nvPr>
        </p:nvGraphicFramePr>
        <p:xfrm>
          <a:off x="265113" y="1737360"/>
          <a:ext cx="4642949" cy="38871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Prism 10" r:id="rId3" imgW="2721546" imgH="2277974" progId="Prism10.Document">
                  <p:embed/>
                </p:oleObj>
              </mc:Choice>
              <mc:Fallback>
                <p:oleObj name="Prism 10" r:id="rId3" imgW="2721546" imgH="2277974" progId="Prism10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65113" y="1737360"/>
                        <a:ext cx="4642949" cy="388718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294543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Research </a:t>
            </a:r>
            <a:r>
              <a:rPr lang="de-DE" dirty="0" err="1"/>
              <a:t>access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GSI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686185" y="1845734"/>
            <a:ext cx="7928761" cy="3641809"/>
          </a:xfrm>
        </p:spPr>
        <p:txBody>
          <a:bodyPr/>
          <a:lstStyle/>
          <a:p>
            <a:pPr marL="252000" indent="-2520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Silver atomic Quantum Clusters of five atoms (Ag5-AQCs), </a:t>
            </a:r>
            <a:r>
              <a:rPr lang="en-US" dirty="0" err="1"/>
              <a:t>radiosensitizer</a:t>
            </a:r>
            <a:r>
              <a:rPr lang="en-US" dirty="0"/>
              <a:t> for heavy-ion particle therapy. USC, </a:t>
            </a:r>
            <a:r>
              <a:rPr lang="en-US" dirty="0" err="1"/>
              <a:t>Domínguez</a:t>
            </a:r>
            <a:r>
              <a:rPr lang="en-US" dirty="0"/>
              <a:t>, February 11th &amp; April 18th, 2024</a:t>
            </a:r>
          </a:p>
          <a:p>
            <a:pPr marL="252000" indent="-2520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Mixed beam image guidance for particle therapy applications, University College London, Collins-</a:t>
            </a:r>
            <a:r>
              <a:rPr lang="en-US" dirty="0" err="1"/>
              <a:t>Fekete</a:t>
            </a:r>
            <a:r>
              <a:rPr lang="en-US" dirty="0"/>
              <a:t>, February 2024, April 2025</a:t>
            </a:r>
          </a:p>
          <a:p>
            <a:pPr marL="252000" indent="-2520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Heavy Ions and Adult Stem Cells, Isabelle </a:t>
            </a:r>
            <a:r>
              <a:rPr lang="en-US" dirty="0" err="1"/>
              <a:t>Allemand</a:t>
            </a:r>
            <a:r>
              <a:rPr lang="en-US" dirty="0"/>
              <a:t>, Paris, May 2025</a:t>
            </a:r>
          </a:p>
          <a:p>
            <a:pPr marL="252000" indent="-2520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dirty="0"/>
              <a:t>Molecular mechanisms of torpor-induced radioprotection, Matteo </a:t>
            </a:r>
            <a:r>
              <a:rPr lang="en-US" dirty="0" err="1"/>
              <a:t>Cerri</a:t>
            </a:r>
            <a:r>
              <a:rPr lang="en-US" dirty="0"/>
              <a:t>, May 2025</a:t>
            </a:r>
          </a:p>
          <a:p>
            <a:pPr marL="252000" indent="-2520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en-US" dirty="0"/>
          </a:p>
          <a:p>
            <a:pPr marL="252000" indent="-252000">
              <a:lnSpc>
                <a:spcPct val="100000"/>
              </a:lnSpc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24/03/2025</a:t>
            </a:r>
            <a:endParaRPr lang="it-I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TNA</a:t>
            </a:r>
            <a:endParaRPr lang="it-I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12</a:t>
            </a:fld>
            <a:endParaRPr lang="it-IT" dirty="0"/>
          </a:p>
        </p:txBody>
      </p:sp>
      <p:graphicFrame>
        <p:nvGraphicFramePr>
          <p:cNvPr id="7" name="Objek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85698473"/>
              </p:ext>
            </p:extLst>
          </p:nvPr>
        </p:nvGraphicFramePr>
        <p:xfrm>
          <a:off x="90804" y="1737359"/>
          <a:ext cx="3608363" cy="36083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Prism 10" r:id="rId3" imgW="2012438" imgH="2012541" progId="Prism10.Document">
                  <p:embed/>
                </p:oleObj>
              </mc:Choice>
              <mc:Fallback>
                <p:oleObj name="Prism 10" r:id="rId3" imgW="2012438" imgH="2012541" progId="Prism10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90804" y="1737359"/>
                        <a:ext cx="3608363" cy="36083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5298026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6D1FBE-D1DE-FD4F-BBDB-EF608EB78B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100000"/>
              </a:lnSpc>
            </a:pPr>
            <a:r>
              <a:rPr lang="en-GB" sz="3200" dirty="0"/>
              <a:t>Specific TA to clinical activities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C5262-AC58-334F-A964-9B74376DC2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24/03/2025</a:t>
            </a:r>
            <a:endParaRPr lang="it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0B0B0D-F95A-E34C-B00D-9205873AD4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TNA</a:t>
            </a:r>
            <a:endParaRPr lang="it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98BAE0-BED7-5742-8731-6DC1AD1BC3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13</a:t>
            </a:fld>
            <a:endParaRPr lang="it-IT" dirty="0"/>
          </a:p>
        </p:txBody>
      </p:sp>
      <p:pic>
        <p:nvPicPr>
          <p:cNvPr id="6146" name="Picture 2" descr="The largest weapon to combat cancer - Helmholtz Association of German  Research Centres">
            <a:extLst>
              <a:ext uri="{FF2B5EF4-FFF2-40B4-BE49-F238E27FC236}">
                <a16:creationId xmlns:a16="http://schemas.microsoft.com/office/drawing/2014/main" id="{3F4F55BA-7DF9-4243-AF2A-FFADCB2F14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537" y="1737360"/>
            <a:ext cx="4085034" cy="2173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Clinical trials using carbon ions begin at CNAO | CERN">
            <a:extLst>
              <a:ext uri="{FF2B5EF4-FFF2-40B4-BE49-F238E27FC236}">
                <a16:creationId xmlns:a16="http://schemas.microsoft.com/office/drawing/2014/main" id="{2FD2058B-0136-2E48-B689-B4AA5318C0D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5921" y="1737359"/>
            <a:ext cx="3276749" cy="2268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Advanced School on Medical Accelerators and Particle Therapy (1-5 April  2019): Overview · Indico">
            <a:extLst>
              <a:ext uri="{FF2B5EF4-FFF2-40B4-BE49-F238E27FC236}">
                <a16:creationId xmlns:a16="http://schemas.microsoft.com/office/drawing/2014/main" id="{E1E50706-E882-224A-915E-45895737BA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4922" y="4287042"/>
            <a:ext cx="2690999" cy="179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Ein Behandlungsraum des Marburger-Ionenstrahl-Therapiezentrums (MIT)">
            <a:extLst>
              <a:ext uri="{FF2B5EF4-FFF2-40B4-BE49-F238E27FC236}">
                <a16:creationId xmlns:a16="http://schemas.microsoft.com/office/drawing/2014/main" id="{B4621AF2-17C0-A74F-A321-133519C5E5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35982" y="1737360"/>
            <a:ext cx="3679700" cy="2454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" descr="ACC">
            <a:extLst>
              <a:ext uri="{FF2B5EF4-FFF2-40B4-BE49-F238E27FC236}">
                <a16:creationId xmlns:a16="http://schemas.microsoft.com/office/drawing/2014/main" id="{F08D7B01-951B-A44D-9610-016CA3827B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9412" y="1851638"/>
            <a:ext cx="925008" cy="522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7" descr="Universitätsklinikum Heidelberg: Heidelberger Ionenstrahl-Therapiezentrum ( HIT)">
            <a:extLst>
              <a:ext uri="{FF2B5EF4-FFF2-40B4-BE49-F238E27FC236}">
                <a16:creationId xmlns:a16="http://schemas.microsoft.com/office/drawing/2014/main" id="{BDDB20C0-15A0-F345-8FC4-2EE2B312673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7355" y="1739816"/>
            <a:ext cx="1439216" cy="558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1" descr="Universitätsklinikum Gießen und Marburg">
            <a:extLst>
              <a:ext uri="{FF2B5EF4-FFF2-40B4-BE49-F238E27FC236}">
                <a16:creationId xmlns:a16="http://schemas.microsoft.com/office/drawing/2014/main" id="{732EA24C-0B44-5648-93ED-9D3F52CC2C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27091" y="4191630"/>
            <a:ext cx="1988591" cy="972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9" descr="EBG MedAustron GmbH | LinkedIn">
            <a:extLst>
              <a:ext uri="{FF2B5EF4-FFF2-40B4-BE49-F238E27FC236}">
                <a16:creationId xmlns:a16="http://schemas.microsoft.com/office/drawing/2014/main" id="{D9E02C3D-E7D6-0D4D-B6E5-22BDF8559FD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4643" y="4855251"/>
            <a:ext cx="1056888" cy="1056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5461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New </a:t>
            </a:r>
            <a:r>
              <a:rPr lang="de-DE" dirty="0" err="1"/>
              <a:t>modality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clinical</a:t>
            </a:r>
            <a:r>
              <a:rPr lang="de-DE" dirty="0"/>
              <a:t> </a:t>
            </a:r>
            <a:r>
              <a:rPr lang="de-DE" dirty="0" err="1"/>
              <a:t>research</a:t>
            </a:r>
            <a:r>
              <a:rPr lang="de-DE" dirty="0"/>
              <a:t> TNA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41537" y="1845734"/>
            <a:ext cx="5330345" cy="3641809"/>
          </a:xfrm>
        </p:spPr>
        <p:txBody>
          <a:bodyPr/>
          <a:lstStyle/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 err="1"/>
              <a:t>Following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suggestions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advisory</a:t>
            </a:r>
            <a:r>
              <a:rPr lang="de-DE" dirty="0"/>
              <a:t> </a:t>
            </a:r>
            <a:r>
              <a:rPr lang="de-DE" dirty="0" err="1"/>
              <a:t>committee</a:t>
            </a:r>
            <a:r>
              <a:rPr lang="de-DE" dirty="0"/>
              <a:t>, </a:t>
            </a:r>
            <a:r>
              <a:rPr lang="de-DE" dirty="0" err="1"/>
              <a:t>as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February</a:t>
            </a:r>
            <a:r>
              <a:rPr lang="de-DE" dirty="0"/>
              <a:t> 2023:</a:t>
            </a:r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/>
              <a:t>Call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applications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radiotherapists</a:t>
            </a:r>
            <a:r>
              <a:rPr lang="de-DE" dirty="0"/>
              <a:t> / </a:t>
            </a:r>
            <a:r>
              <a:rPr lang="de-DE" dirty="0" err="1"/>
              <a:t>oncologists</a:t>
            </a:r>
            <a:endParaRPr lang="de-DE" dirty="0"/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/>
              <a:t>Visits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radiotherapy</a:t>
            </a:r>
            <a:r>
              <a:rPr lang="de-DE" dirty="0"/>
              <a:t> </a:t>
            </a:r>
            <a:r>
              <a:rPr lang="de-DE" dirty="0" err="1"/>
              <a:t>facilities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teams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physicians</a:t>
            </a:r>
            <a:endParaRPr lang="de-DE" dirty="0"/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 err="1"/>
              <a:t>Getting</a:t>
            </a:r>
            <a:r>
              <a:rPr lang="de-DE" dirty="0"/>
              <a:t> </a:t>
            </a:r>
            <a:r>
              <a:rPr lang="de-DE" dirty="0" err="1"/>
              <a:t>acquainted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treatment</a:t>
            </a:r>
            <a:r>
              <a:rPr lang="de-DE" dirty="0"/>
              <a:t> </a:t>
            </a:r>
            <a:r>
              <a:rPr lang="de-DE" dirty="0" err="1"/>
              <a:t>planning</a:t>
            </a:r>
            <a:r>
              <a:rPr lang="de-DE" dirty="0"/>
              <a:t>, </a:t>
            </a:r>
            <a:r>
              <a:rPr lang="de-DE" dirty="0" err="1"/>
              <a:t>work</a:t>
            </a:r>
            <a:r>
              <a:rPr lang="de-DE" dirty="0"/>
              <a:t> </a:t>
            </a:r>
            <a:r>
              <a:rPr lang="de-DE" dirty="0" err="1"/>
              <a:t>flow</a:t>
            </a:r>
            <a:r>
              <a:rPr lang="de-DE" dirty="0"/>
              <a:t>, potential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hadron</a:t>
            </a:r>
            <a:r>
              <a:rPr lang="de-DE" dirty="0"/>
              <a:t> </a:t>
            </a:r>
            <a:r>
              <a:rPr lang="de-DE" dirty="0" err="1"/>
              <a:t>therapy</a:t>
            </a:r>
            <a:endParaRPr lang="de-DE" dirty="0"/>
          </a:p>
          <a:p>
            <a:pPr marL="457200" indent="-45720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de-DE" dirty="0" err="1"/>
              <a:t>No</a:t>
            </a:r>
            <a:r>
              <a:rPr lang="de-DE" dirty="0"/>
              <a:t> </a:t>
            </a:r>
            <a:r>
              <a:rPr lang="de-DE" dirty="0" err="1"/>
              <a:t>patient</a:t>
            </a:r>
            <a:r>
              <a:rPr lang="de-DE" dirty="0"/>
              <a:t> </a:t>
            </a:r>
            <a:r>
              <a:rPr lang="de-DE" dirty="0" err="1"/>
              <a:t>required</a:t>
            </a:r>
            <a:r>
              <a:rPr lang="de-DE" dirty="0"/>
              <a:t>, </a:t>
            </a:r>
            <a:r>
              <a:rPr lang="de-DE" dirty="0" err="1"/>
              <a:t>only</a:t>
            </a:r>
            <a:r>
              <a:rPr lang="de-DE" dirty="0"/>
              <a:t> </a:t>
            </a:r>
            <a:r>
              <a:rPr lang="de-DE" dirty="0" err="1"/>
              <a:t>submission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clinical</a:t>
            </a:r>
            <a:r>
              <a:rPr lang="de-DE" dirty="0"/>
              <a:t> </a:t>
            </a:r>
            <a:r>
              <a:rPr lang="de-DE" dirty="0" err="1"/>
              <a:t>case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discussion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24/03/2025</a:t>
            </a:r>
            <a:endParaRPr lang="it-I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TNA</a:t>
            </a:r>
            <a:endParaRPr lang="it-I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14</a:t>
            </a:fld>
            <a:endParaRPr lang="it-IT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7754" y="1845734"/>
            <a:ext cx="5533814" cy="34586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83830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Dissemination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41538" y="1845734"/>
            <a:ext cx="6872274" cy="3641809"/>
          </a:xfrm>
        </p:spPr>
        <p:txBody>
          <a:bodyPr/>
          <a:lstStyle/>
          <a:p>
            <a:pPr indent="-252000">
              <a:buFont typeface="Arial" panose="020B0604020202020204" pitchFamily="34" charset="0"/>
              <a:buChar char="•"/>
            </a:pPr>
            <a:r>
              <a:rPr lang="de-DE" dirty="0"/>
              <a:t>New </a:t>
            </a:r>
            <a:r>
              <a:rPr lang="de-DE" dirty="0" err="1"/>
              <a:t>flyer</a:t>
            </a:r>
            <a:r>
              <a:rPr lang="de-DE" dirty="0"/>
              <a:t> </a:t>
            </a:r>
            <a:r>
              <a:rPr lang="de-DE" dirty="0" err="1"/>
              <a:t>distributed</a:t>
            </a:r>
            <a:r>
              <a:rPr lang="de-DE" dirty="0"/>
              <a:t> at </a:t>
            </a:r>
            <a:r>
              <a:rPr lang="de-DE" dirty="0" err="1"/>
              <a:t>conferences</a:t>
            </a:r>
            <a:endParaRPr lang="de-DE" dirty="0"/>
          </a:p>
          <a:p>
            <a:pPr indent="-252000">
              <a:buFont typeface="Arial" panose="020B0604020202020204" pitchFamily="34" charset="0"/>
              <a:buChar char="•"/>
            </a:pPr>
            <a:r>
              <a:rPr lang="de-DE" dirty="0" err="1"/>
              <a:t>Active</a:t>
            </a:r>
            <a:r>
              <a:rPr lang="de-DE" dirty="0"/>
              <a:t> </a:t>
            </a:r>
            <a:r>
              <a:rPr lang="de-DE" dirty="0" err="1"/>
              <a:t>recruitment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staff</a:t>
            </a:r>
            <a:r>
              <a:rPr lang="de-DE" dirty="0"/>
              <a:t> </a:t>
            </a:r>
            <a:r>
              <a:rPr lang="de-DE" dirty="0" err="1"/>
              <a:t>physicians</a:t>
            </a:r>
            <a:r>
              <a:rPr lang="de-DE" dirty="0"/>
              <a:t> </a:t>
            </a:r>
            <a:r>
              <a:rPr lang="de-DE" dirty="0" err="1"/>
              <a:t>through</a:t>
            </a:r>
            <a:r>
              <a:rPr lang="de-DE" dirty="0"/>
              <a:t> personal </a:t>
            </a:r>
            <a:r>
              <a:rPr lang="de-DE" dirty="0" err="1"/>
              <a:t>contact</a:t>
            </a:r>
            <a:endParaRPr lang="de-DE" dirty="0"/>
          </a:p>
          <a:p>
            <a:pPr indent="-252000">
              <a:buFont typeface="Arial" panose="020B0604020202020204" pitchFamily="34" charset="0"/>
              <a:buChar char="•"/>
            </a:pPr>
            <a:r>
              <a:rPr lang="de-DE" dirty="0"/>
              <a:t>Call </a:t>
            </a:r>
            <a:r>
              <a:rPr lang="de-DE" dirty="0" err="1"/>
              <a:t>published</a:t>
            </a:r>
            <a:r>
              <a:rPr lang="de-DE" dirty="0"/>
              <a:t> on HITRI+ </a:t>
            </a:r>
            <a:r>
              <a:rPr lang="de-DE" dirty="0" err="1"/>
              <a:t>website</a:t>
            </a:r>
            <a:endParaRPr lang="de-DE" dirty="0"/>
          </a:p>
          <a:p>
            <a:pPr indent="-25200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24/03/2025</a:t>
            </a:r>
            <a:endParaRPr lang="it-I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TNA</a:t>
            </a:r>
            <a:endParaRPr lang="it-I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15</a:t>
            </a:fld>
            <a:endParaRPr lang="it-IT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4452" y="179294"/>
            <a:ext cx="3885278" cy="554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9389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Clinical TNA </a:t>
            </a:r>
            <a:r>
              <a:rPr lang="de-DE" dirty="0" err="1"/>
              <a:t>use</a:t>
            </a:r>
            <a:endParaRPr lang="de-DE" dirty="0"/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433" y="1633417"/>
            <a:ext cx="10938817" cy="3147130"/>
          </a:xfrm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24/03/2025</a:t>
            </a:r>
            <a:endParaRPr lang="it-I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TNA</a:t>
            </a:r>
            <a:endParaRPr lang="it-I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16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036475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Clinical </a:t>
            </a:r>
            <a:r>
              <a:rPr lang="de-DE" dirty="0" err="1"/>
              <a:t>research</a:t>
            </a:r>
            <a:r>
              <a:rPr lang="de-DE" dirty="0"/>
              <a:t> TNA </a:t>
            </a:r>
            <a:r>
              <a:rPr lang="de-DE" dirty="0" err="1"/>
              <a:t>applications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24/03/2025</a:t>
            </a:r>
            <a:endParaRPr lang="it-I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TNA</a:t>
            </a:r>
            <a:endParaRPr lang="it-I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17</a:t>
            </a:fld>
            <a:endParaRPr lang="it-IT" dirty="0"/>
          </a:p>
        </p:txBody>
      </p:sp>
      <p:graphicFrame>
        <p:nvGraphicFramePr>
          <p:cNvPr id="8" name="Inhaltsplatzhalt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7897203"/>
              </p:ext>
            </p:extLst>
          </p:nvPr>
        </p:nvGraphicFramePr>
        <p:xfrm>
          <a:off x="819246" y="1823395"/>
          <a:ext cx="10323884" cy="363292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92895">
                  <a:extLst>
                    <a:ext uri="{9D8B030D-6E8A-4147-A177-3AD203B41FA5}">
                      <a16:colId xmlns:a16="http://schemas.microsoft.com/office/drawing/2014/main" val="3330512935"/>
                    </a:ext>
                  </a:extLst>
                </a:gridCol>
                <a:gridCol w="4123765">
                  <a:extLst>
                    <a:ext uri="{9D8B030D-6E8A-4147-A177-3AD203B41FA5}">
                      <a16:colId xmlns:a16="http://schemas.microsoft.com/office/drawing/2014/main" val="4087339152"/>
                    </a:ext>
                  </a:extLst>
                </a:gridCol>
                <a:gridCol w="1075765">
                  <a:extLst>
                    <a:ext uri="{9D8B030D-6E8A-4147-A177-3AD203B41FA5}">
                      <a16:colId xmlns:a16="http://schemas.microsoft.com/office/drawing/2014/main" val="1814738419"/>
                    </a:ext>
                  </a:extLst>
                </a:gridCol>
                <a:gridCol w="1111623">
                  <a:extLst>
                    <a:ext uri="{9D8B030D-6E8A-4147-A177-3AD203B41FA5}">
                      <a16:colId xmlns:a16="http://schemas.microsoft.com/office/drawing/2014/main" val="2210306884"/>
                    </a:ext>
                  </a:extLst>
                </a:gridCol>
                <a:gridCol w="941294">
                  <a:extLst>
                    <a:ext uri="{9D8B030D-6E8A-4147-A177-3AD203B41FA5}">
                      <a16:colId xmlns:a16="http://schemas.microsoft.com/office/drawing/2014/main" val="3314914950"/>
                    </a:ext>
                  </a:extLst>
                </a:gridCol>
                <a:gridCol w="878542">
                  <a:extLst>
                    <a:ext uri="{9D8B030D-6E8A-4147-A177-3AD203B41FA5}">
                      <a16:colId xmlns:a16="http://schemas.microsoft.com/office/drawing/2014/main" val="2879960889"/>
                    </a:ext>
                  </a:extLst>
                </a:gridCol>
              </a:tblGrid>
              <a:tr h="227058"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Applicant</a:t>
                      </a:r>
                      <a:endParaRPr lang="de-DE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Affiliation</a:t>
                      </a:r>
                    </a:p>
                  </a:txBody>
                  <a:tcPr marL="11419" marR="11419" marT="11419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Country</a:t>
                      </a:r>
                    </a:p>
                  </a:txBody>
                  <a:tcPr marL="11419" marR="11419" marT="11419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Host</a:t>
                      </a:r>
                    </a:p>
                  </a:txBody>
                  <a:tcPr marL="11419" marR="11419" marT="11419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Decision</a:t>
                      </a:r>
                      <a:endParaRPr lang="de-DE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 </a:t>
                      </a:r>
                      <a:r>
                        <a:rPr lang="de-DE" sz="13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visitors</a:t>
                      </a:r>
                      <a:endParaRPr lang="de-DE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0939066"/>
                  </a:ext>
                </a:extLst>
              </a:tr>
              <a:tr h="227058"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 dirty="0">
                          <a:effectLst/>
                        </a:rPr>
                        <a:t>Ioannis </a:t>
                      </a:r>
                      <a:r>
                        <a:rPr lang="de-DE" sz="1300" u="none" strike="noStrike" dirty="0" err="1">
                          <a:effectLst/>
                        </a:rPr>
                        <a:t>Boukovinas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 dirty="0">
                          <a:effectLst/>
                        </a:rPr>
                        <a:t>Thessaloniki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 dirty="0" err="1">
                          <a:effectLst/>
                        </a:rPr>
                        <a:t>Greece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 dirty="0" err="1">
                          <a:effectLst/>
                        </a:rPr>
                        <a:t>no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patient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0223415"/>
                  </a:ext>
                </a:extLst>
              </a:tr>
              <a:tr h="227058"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 dirty="0">
                          <a:effectLst/>
                        </a:rPr>
                        <a:t>Rogelio Robaina Escobar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 dirty="0">
                          <a:effectLst/>
                        </a:rPr>
                        <a:t>AEPROT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Spain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CNAO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yes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1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2556747"/>
                  </a:ext>
                </a:extLst>
              </a:tr>
              <a:tr h="227058"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Erika Korobeinikova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US" sz="1300" u="none" strike="noStrike" dirty="0">
                          <a:effectLst/>
                        </a:rPr>
                        <a:t>Hospital of Lithuanian University of Health Sciences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Lithuania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CNAO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yes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3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9824104"/>
                  </a:ext>
                </a:extLst>
              </a:tr>
              <a:tr h="227058"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Renata Zahu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 dirty="0">
                          <a:effectLst/>
                        </a:rPr>
                        <a:t>Amethyst </a:t>
                      </a:r>
                      <a:r>
                        <a:rPr lang="de-DE" sz="1300" u="none" strike="noStrike" dirty="0" err="1">
                          <a:effectLst/>
                        </a:rPr>
                        <a:t>Radiotherapy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Romania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CNAO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yes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2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4408385"/>
                  </a:ext>
                </a:extLst>
              </a:tr>
              <a:tr h="227058"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Maria Topalidou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 dirty="0" err="1">
                          <a:effectLst/>
                        </a:rPr>
                        <a:t>Papageorgiou</a:t>
                      </a:r>
                      <a:r>
                        <a:rPr lang="de-DE" sz="1300" u="none" strike="noStrike" dirty="0">
                          <a:effectLst/>
                        </a:rPr>
                        <a:t> General Hospital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Greece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CNAO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yes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3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0600997"/>
                  </a:ext>
                </a:extLst>
              </a:tr>
              <a:tr h="227058"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Ghizela Ana Maria Salagean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US" sz="1300" u="none" strike="noStrike" dirty="0">
                          <a:effectLst/>
                        </a:rPr>
                        <a:t>University of Babes </a:t>
                      </a:r>
                      <a:r>
                        <a:rPr lang="en-US" sz="1300" u="none" strike="noStrike" dirty="0" err="1">
                          <a:effectLst/>
                        </a:rPr>
                        <a:t>Bolyai</a:t>
                      </a:r>
                      <a:r>
                        <a:rPr lang="en-US" sz="1300" u="none" strike="noStrike" dirty="0">
                          <a:effectLst/>
                        </a:rPr>
                        <a:t> </a:t>
                      </a:r>
                      <a:r>
                        <a:rPr lang="en-US" sz="1300" u="none" strike="noStrike" dirty="0" err="1">
                          <a:effectLst/>
                        </a:rPr>
                        <a:t>Cluj</a:t>
                      </a:r>
                      <a:r>
                        <a:rPr lang="en-US" sz="1300" u="none" strike="noStrike" dirty="0">
                          <a:effectLst/>
                        </a:rPr>
                        <a:t> </a:t>
                      </a:r>
                      <a:r>
                        <a:rPr lang="en-US" sz="1300" u="none" strike="noStrike" dirty="0" err="1">
                          <a:effectLst/>
                        </a:rPr>
                        <a:t>Napoca</a:t>
                      </a:r>
                      <a:endParaRPr lang="en-US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Romania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CNAO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yes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2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4736042"/>
                  </a:ext>
                </a:extLst>
              </a:tr>
              <a:tr h="227058"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Juliette Thariat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 dirty="0" err="1">
                          <a:effectLst/>
                        </a:rPr>
                        <a:t>Centre</a:t>
                      </a:r>
                      <a:r>
                        <a:rPr lang="de-DE" sz="1300" u="none" strike="noStrike" dirty="0">
                          <a:effectLst/>
                        </a:rPr>
                        <a:t> </a:t>
                      </a:r>
                      <a:r>
                        <a:rPr lang="de-DE" sz="1300" u="none" strike="noStrike" dirty="0" err="1">
                          <a:effectLst/>
                        </a:rPr>
                        <a:t>Baclesse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France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CNAO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yes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1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0560902"/>
                  </a:ext>
                </a:extLst>
              </a:tr>
              <a:tr h="227058"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Zsolt Cselik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 dirty="0" err="1">
                          <a:effectLst/>
                        </a:rPr>
                        <a:t>Veszprém</a:t>
                      </a:r>
                      <a:r>
                        <a:rPr lang="de-DE" sz="1300" u="none" strike="noStrike" dirty="0">
                          <a:effectLst/>
                        </a:rPr>
                        <a:t> County Hospital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 dirty="0" err="1">
                          <a:effectLst/>
                        </a:rPr>
                        <a:t>Hungary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 dirty="0" err="1">
                          <a:effectLst/>
                        </a:rPr>
                        <a:t>MedAustron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yes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1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7787445"/>
                  </a:ext>
                </a:extLst>
              </a:tr>
              <a:tr h="227058"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Alexandra Kolenova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US" sz="1300" u="none" strike="noStrike">
                          <a:effectLst/>
                        </a:rPr>
                        <a:t>National Institute of Children's Diseases</a:t>
                      </a:r>
                      <a:endParaRPr lang="en-US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 dirty="0" err="1">
                          <a:effectLst/>
                        </a:rPr>
                        <a:t>Slovakia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MedAustron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yes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1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0528239"/>
                  </a:ext>
                </a:extLst>
              </a:tr>
              <a:tr h="227058"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Ana Perpar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Institute of Oncology Ljubljana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 dirty="0" err="1">
                          <a:effectLst/>
                        </a:rPr>
                        <a:t>Slovenia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 dirty="0" err="1">
                          <a:effectLst/>
                        </a:rPr>
                        <a:t>MedAustron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yes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2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0764399"/>
                  </a:ext>
                </a:extLst>
              </a:tr>
              <a:tr h="227058"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Katalin Hideghety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University Szeged, Department Oncotherapy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Hungary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 dirty="0" err="1">
                          <a:effectLst/>
                        </a:rPr>
                        <a:t>MedAustron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yes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1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2158401"/>
                  </a:ext>
                </a:extLst>
              </a:tr>
              <a:tr h="227058"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Daniel Koffler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Mayo Clinic Florida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USA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 dirty="0" err="1">
                          <a:effectLst/>
                        </a:rPr>
                        <a:t>MedAustron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yes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1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3302300"/>
                  </a:ext>
                </a:extLst>
              </a:tr>
              <a:tr h="227058"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Roy Holland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Rambam Health Care Campus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Israel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MedAustron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 dirty="0" err="1">
                          <a:effectLst/>
                        </a:rPr>
                        <a:t>yes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2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7401477"/>
                  </a:ext>
                </a:extLst>
              </a:tr>
              <a:tr h="227058"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Remi Nout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Erasmus MC, University Medical Center Rotterdam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Netherlands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CNAO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 dirty="0" err="1">
                          <a:effectLst/>
                        </a:rPr>
                        <a:t>yes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3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5622487"/>
                  </a:ext>
                </a:extLst>
              </a:tr>
              <a:tr h="227058"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Linh Tran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Wollongong University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Australia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>
                          <a:effectLst/>
                        </a:rPr>
                        <a:t>MedAustron</a:t>
                      </a:r>
                      <a:endParaRPr lang="de-DE" sz="13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 dirty="0" err="1">
                          <a:effectLst/>
                        </a:rPr>
                        <a:t>yes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u="none" strike="noStrike" dirty="0">
                          <a:effectLst/>
                        </a:rPr>
                        <a:t>1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 anchor="b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627332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1965411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Clinical </a:t>
            </a:r>
            <a:r>
              <a:rPr lang="de-DE" dirty="0" err="1"/>
              <a:t>research</a:t>
            </a:r>
            <a:r>
              <a:rPr lang="de-DE" dirty="0"/>
              <a:t> TNA </a:t>
            </a:r>
            <a:r>
              <a:rPr lang="de-DE" dirty="0" err="1"/>
              <a:t>applications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24/03/2025</a:t>
            </a:r>
            <a:endParaRPr lang="it-I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TNA</a:t>
            </a:r>
            <a:endParaRPr lang="it-I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18</a:t>
            </a:fld>
            <a:endParaRPr lang="it-IT" dirty="0"/>
          </a:p>
        </p:txBody>
      </p:sp>
      <p:graphicFrame>
        <p:nvGraphicFramePr>
          <p:cNvPr id="8" name="Inhaltsplatzhalt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54681508"/>
              </p:ext>
            </p:extLst>
          </p:nvPr>
        </p:nvGraphicFramePr>
        <p:xfrm>
          <a:off x="541536" y="1823395"/>
          <a:ext cx="10601594" cy="34878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115695">
                  <a:extLst>
                    <a:ext uri="{9D8B030D-6E8A-4147-A177-3AD203B41FA5}">
                      <a16:colId xmlns:a16="http://schemas.microsoft.com/office/drawing/2014/main" val="3330512935"/>
                    </a:ext>
                  </a:extLst>
                </a:gridCol>
                <a:gridCol w="4579815">
                  <a:extLst>
                    <a:ext uri="{9D8B030D-6E8A-4147-A177-3AD203B41FA5}">
                      <a16:colId xmlns:a16="http://schemas.microsoft.com/office/drawing/2014/main" val="4087339152"/>
                    </a:ext>
                  </a:extLst>
                </a:gridCol>
                <a:gridCol w="1469292">
                  <a:extLst>
                    <a:ext uri="{9D8B030D-6E8A-4147-A177-3AD203B41FA5}">
                      <a16:colId xmlns:a16="http://schemas.microsoft.com/office/drawing/2014/main" val="1814738419"/>
                    </a:ext>
                  </a:extLst>
                </a:gridCol>
                <a:gridCol w="953477">
                  <a:extLst>
                    <a:ext uri="{9D8B030D-6E8A-4147-A177-3AD203B41FA5}">
                      <a16:colId xmlns:a16="http://schemas.microsoft.com/office/drawing/2014/main" val="2210306884"/>
                    </a:ext>
                  </a:extLst>
                </a:gridCol>
                <a:gridCol w="734647">
                  <a:extLst>
                    <a:ext uri="{9D8B030D-6E8A-4147-A177-3AD203B41FA5}">
                      <a16:colId xmlns:a16="http://schemas.microsoft.com/office/drawing/2014/main" val="3314914950"/>
                    </a:ext>
                  </a:extLst>
                </a:gridCol>
                <a:gridCol w="748668">
                  <a:extLst>
                    <a:ext uri="{9D8B030D-6E8A-4147-A177-3AD203B41FA5}">
                      <a16:colId xmlns:a16="http://schemas.microsoft.com/office/drawing/2014/main" val="2879960889"/>
                    </a:ext>
                  </a:extLst>
                </a:gridCol>
              </a:tblGrid>
              <a:tr h="227058"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Applicant</a:t>
                      </a:r>
                      <a:endParaRPr lang="de-DE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Affiliation</a:t>
                      </a:r>
                    </a:p>
                  </a:txBody>
                  <a:tcPr marL="11419" marR="11419" marT="1141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Country</a:t>
                      </a:r>
                    </a:p>
                  </a:txBody>
                  <a:tcPr marL="11419" marR="11419" marT="1141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Host</a:t>
                      </a:r>
                    </a:p>
                  </a:txBody>
                  <a:tcPr marL="11419" marR="11419" marT="1141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Decision</a:t>
                      </a:r>
                      <a:endParaRPr lang="de-DE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 </a:t>
                      </a:r>
                      <a:r>
                        <a:rPr lang="de-DE" sz="13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visitors</a:t>
                      </a:r>
                      <a:endParaRPr lang="de-DE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11419" marR="11419" marT="11419" marB="0">
                    <a:solidFill>
                      <a:schemeClr val="bg2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0939066"/>
                  </a:ext>
                </a:extLst>
              </a:tr>
              <a:tr h="227058"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Edib Avdic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Cantonal hospital Zenica, Bosnia and Herzegovina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Bosnia-Herzegovina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CNAO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r" fontAlgn="b"/>
                      <a:r>
                        <a:rPr lang="de-D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90223415"/>
                  </a:ext>
                </a:extLst>
              </a:tr>
              <a:tr h="227058"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Patient 1 (</a:t>
                      </a:r>
                      <a:r>
                        <a:rPr lang="de-DE" sz="13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clivial</a:t>
                      </a:r>
                      <a:r>
                        <a:rPr lang="de-DE" sz="13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sz="1300" b="0" i="0" u="none" strike="noStrike" baseline="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chordoma</a:t>
                      </a:r>
                      <a:r>
                        <a:rPr lang="de-DE" sz="13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de-DE" sz="13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Greece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MIT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r" fontAlgn="b"/>
                      <a:r>
                        <a:rPr lang="de-D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2556747"/>
                  </a:ext>
                </a:extLst>
              </a:tr>
              <a:tr h="227058"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Patient 2 (</a:t>
                      </a:r>
                      <a:r>
                        <a:rPr lang="de-DE" sz="13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clivial</a:t>
                      </a:r>
                      <a:r>
                        <a:rPr lang="de-DE" sz="13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sz="1300" b="0" i="0" u="none" strike="noStrike" baseline="0" dirty="0" err="1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chordoma</a:t>
                      </a:r>
                      <a:r>
                        <a:rPr lang="de-DE" sz="1300" b="0" i="0" u="none" strike="noStrike" baseline="0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de-DE" sz="13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Greece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MIT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r" fontAlgn="b"/>
                      <a:r>
                        <a:rPr lang="de-D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9824104"/>
                  </a:ext>
                </a:extLst>
              </a:tr>
              <a:tr h="227058"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Leor Zach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Tel Aviv University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Israel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CNAO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r" fontAlgn="b"/>
                      <a:r>
                        <a:rPr lang="de-D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34408385"/>
                  </a:ext>
                </a:extLst>
              </a:tr>
              <a:tr h="227058"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Sarah Al-Hamami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Proton </a:t>
                      </a:r>
                      <a:r>
                        <a:rPr lang="de-DE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Therapy</a:t>
                      </a:r>
                      <a:r>
                        <a:rPr lang="de-D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Centre</a:t>
                      </a:r>
                      <a:r>
                        <a:rPr lang="de-D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Czech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Czech Republic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CNAO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r" fontAlgn="b"/>
                      <a:r>
                        <a:rPr lang="de-D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0600997"/>
                  </a:ext>
                </a:extLst>
              </a:tr>
              <a:tr h="227058"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Divya Khosla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Postgraduate Institute of Medical Education and Research (PGIMER), Chandigarh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India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CNAO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r" fontAlgn="b"/>
                      <a:r>
                        <a:rPr lang="de-D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4736042"/>
                  </a:ext>
                </a:extLst>
              </a:tr>
              <a:tr h="227058"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Subrat Kumar Giri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DR MGR Medical University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India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CNAO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r" fontAlgn="b"/>
                      <a:r>
                        <a:rPr lang="de-D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0560902"/>
                  </a:ext>
                </a:extLst>
              </a:tr>
              <a:tr h="227058"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Petra Stefková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Východoslovenský</a:t>
                      </a:r>
                      <a:r>
                        <a:rPr lang="de-D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onkologický</a:t>
                      </a:r>
                      <a:r>
                        <a:rPr lang="de-D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ústav</a:t>
                      </a:r>
                      <a:r>
                        <a:rPr lang="de-D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de-DE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a.s.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Slovakia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MedAustron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r" fontAlgn="b"/>
                      <a:r>
                        <a:rPr lang="de-D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7787445"/>
                  </a:ext>
                </a:extLst>
              </a:tr>
              <a:tr h="227058"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Eyal Fenig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Davidoff Comprehensive Cancer Center, Rabin Medical Center, Beilinson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Israel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MedAustron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r" fontAlgn="b"/>
                      <a:r>
                        <a:rPr lang="de-D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00528239"/>
                  </a:ext>
                </a:extLst>
              </a:tr>
              <a:tr h="227058"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Eneida Mataj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Università degli Studi di Brescia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Italy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HIT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r" fontAlgn="b"/>
                      <a:r>
                        <a:rPr lang="de-D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0764399"/>
                  </a:ext>
                </a:extLst>
              </a:tr>
              <a:tr h="227058"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Federica Piciche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it-IT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IRCCS Ospedale Policlinico San Martino - Universita´ degli Studi di Genova (DISSAL)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Italy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HIT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r" fontAlgn="b"/>
                      <a:r>
                        <a:rPr lang="de-D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2158401"/>
                  </a:ext>
                </a:extLst>
              </a:tr>
              <a:tr h="227058"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Sajal Kakkar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Max Super Speciality Hospital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India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MedAustron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3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yes</a:t>
                      </a:r>
                      <a:endParaRPr lang="de-DE" sz="13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r" fontAlgn="b"/>
                      <a:r>
                        <a:rPr lang="de-DE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>
                    <a:solidFill>
                      <a:schemeClr val="bg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330230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122650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Countries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origin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clinical</a:t>
            </a:r>
            <a:r>
              <a:rPr lang="de-DE" dirty="0"/>
              <a:t> </a:t>
            </a:r>
            <a:r>
              <a:rPr lang="de-DE" dirty="0" err="1"/>
              <a:t>research</a:t>
            </a:r>
            <a:r>
              <a:rPr lang="de-DE" dirty="0"/>
              <a:t> TNA</a:t>
            </a:r>
          </a:p>
        </p:txBody>
      </p:sp>
      <p:pic>
        <p:nvPicPr>
          <p:cNvPr id="10" name="Bildplatzhalter 9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92717" y="597347"/>
            <a:ext cx="5746398" cy="5063559"/>
          </a:xfrm>
        </p:spPr>
      </p:pic>
      <p:sp>
        <p:nvSpPr>
          <p:cNvPr id="9" name="Textplatzhalter 8"/>
          <p:cNvSpPr>
            <a:spLocks noGrp="1"/>
          </p:cNvSpPr>
          <p:nvPr>
            <p:ph type="body" sz="half" idx="2"/>
          </p:nvPr>
        </p:nvSpPr>
        <p:spPr>
          <a:xfrm>
            <a:off x="541538" y="1819922"/>
            <a:ext cx="5231189" cy="3778803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/>
              <a:t>14 </a:t>
            </a:r>
            <a:r>
              <a:rPr lang="de-DE" sz="2000" dirty="0" err="1"/>
              <a:t>applications</a:t>
            </a:r>
            <a:r>
              <a:rPr lang="de-DE" sz="2000" dirty="0"/>
              <a:t> </a:t>
            </a:r>
            <a:r>
              <a:rPr lang="de-DE" sz="2000" dirty="0" err="1"/>
              <a:t>from</a:t>
            </a:r>
            <a:r>
              <a:rPr lang="de-DE" sz="2000" dirty="0"/>
              <a:t> 12 different countries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 err="1"/>
              <a:t>Notable</a:t>
            </a:r>
            <a:r>
              <a:rPr lang="de-DE" sz="2000" dirty="0"/>
              <a:t> </a:t>
            </a:r>
            <a:r>
              <a:rPr lang="de-DE" sz="2000" dirty="0" err="1"/>
              <a:t>focal</a:t>
            </a:r>
            <a:r>
              <a:rPr lang="de-DE" sz="2000" dirty="0"/>
              <a:t> </a:t>
            </a:r>
            <a:r>
              <a:rPr lang="de-DE" sz="2000" dirty="0" err="1"/>
              <a:t>point</a:t>
            </a:r>
            <a:r>
              <a:rPr lang="de-DE" sz="2000" dirty="0"/>
              <a:t> on SEE:</a:t>
            </a:r>
          </a:p>
          <a:p>
            <a:pPr marL="285750" indent="-284400">
              <a:buFont typeface="Arial" panose="020B0604020202020204" pitchFamily="34" charset="0"/>
              <a:buChar char="•"/>
            </a:pPr>
            <a:r>
              <a:rPr lang="de-DE" sz="2000" dirty="0"/>
              <a:t>	Czech </a:t>
            </a:r>
            <a:r>
              <a:rPr lang="de-DE" sz="2000" dirty="0" err="1"/>
              <a:t>Republic</a:t>
            </a:r>
            <a:endParaRPr lang="de-D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/>
              <a:t>	</a:t>
            </a:r>
            <a:r>
              <a:rPr lang="de-DE" sz="2000" dirty="0" err="1"/>
              <a:t>Slovakia</a:t>
            </a:r>
            <a:endParaRPr lang="de-D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/>
              <a:t>	</a:t>
            </a:r>
            <a:r>
              <a:rPr lang="de-DE" sz="2000" dirty="0" err="1"/>
              <a:t>Hungary</a:t>
            </a:r>
            <a:endParaRPr lang="de-D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/>
              <a:t>	</a:t>
            </a:r>
            <a:r>
              <a:rPr lang="de-DE" sz="2000" dirty="0" err="1"/>
              <a:t>Slovenia</a:t>
            </a:r>
            <a:endParaRPr lang="de-D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/>
              <a:t>	Romania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/>
              <a:t>	</a:t>
            </a:r>
            <a:r>
              <a:rPr lang="de-DE" sz="2000" dirty="0" err="1"/>
              <a:t>Greece</a:t>
            </a:r>
            <a:endParaRPr lang="de-DE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2000" dirty="0"/>
              <a:t>	(</a:t>
            </a:r>
            <a:r>
              <a:rPr lang="de-DE" sz="2000" dirty="0" err="1"/>
              <a:t>Lithuania</a:t>
            </a:r>
            <a:r>
              <a:rPr lang="de-DE" sz="2000" dirty="0"/>
              <a:t>)</a:t>
            </a:r>
          </a:p>
          <a:p>
            <a:endParaRPr lang="de-DE" sz="2000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24/03/2025</a:t>
            </a:r>
            <a:endParaRPr lang="it-I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TNA</a:t>
            </a:r>
            <a:endParaRPr lang="it-I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19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2167226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</a:t>
            </a:r>
            <a:r>
              <a:rPr lang="en-US" dirty="0" err="1"/>
              <a:t>esearch</a:t>
            </a:r>
            <a:r>
              <a:rPr lang="en-US" dirty="0"/>
              <a:t> TNA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24/03/2025</a:t>
            </a:r>
            <a:endParaRPr lang="it-I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TNA</a:t>
            </a:r>
            <a:endParaRPr lang="it-I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2</a:t>
            </a:fld>
            <a:endParaRPr lang="it-IT" dirty="0"/>
          </a:p>
        </p:txBody>
      </p:sp>
      <p:grpSp>
        <p:nvGrpSpPr>
          <p:cNvPr id="3" name="Gruppieren 2"/>
          <p:cNvGrpSpPr/>
          <p:nvPr/>
        </p:nvGrpSpPr>
        <p:grpSpPr>
          <a:xfrm>
            <a:off x="510342" y="1952188"/>
            <a:ext cx="11171317" cy="2440058"/>
            <a:chOff x="1097281" y="2022527"/>
            <a:chExt cx="9933839" cy="2169766"/>
          </a:xfrm>
        </p:grpSpPr>
        <p:pic>
          <p:nvPicPr>
            <p:cNvPr id="7" name="Grafik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97281" y="2022528"/>
              <a:ext cx="3253958" cy="2169305"/>
            </a:xfrm>
            <a:prstGeom prst="rect">
              <a:avLst/>
            </a:prstGeom>
          </p:spPr>
        </p:pic>
        <p:pic>
          <p:nvPicPr>
            <p:cNvPr id="8" name="Grafik 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177872" y="2115948"/>
              <a:ext cx="1743559" cy="581186"/>
            </a:xfrm>
            <a:prstGeom prst="rect">
              <a:avLst/>
            </a:prstGeom>
          </p:spPr>
        </p:pic>
        <p:pic>
          <p:nvPicPr>
            <p:cNvPr id="9" name="Grafik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31830" y="2022527"/>
              <a:ext cx="3257831" cy="2169766"/>
            </a:xfrm>
            <a:prstGeom prst="rect">
              <a:avLst/>
            </a:prstGeom>
          </p:spPr>
        </p:pic>
        <p:pic>
          <p:nvPicPr>
            <p:cNvPr id="10" name="Picture 3" descr="ACC">
              <a:extLst>
                <a:ext uri="{FF2B5EF4-FFF2-40B4-BE49-F238E27FC236}">
                  <a16:creationId xmlns:a16="http://schemas.microsoft.com/office/drawing/2014/main" id="{F08D7B01-951B-A44D-9610-016CA3827B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71059" y="2115948"/>
              <a:ext cx="925008" cy="52283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Grafik 10"/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770252" y="2022527"/>
              <a:ext cx="3260868" cy="2169306"/>
            </a:xfrm>
            <a:prstGeom prst="rect">
              <a:avLst/>
            </a:prstGeom>
          </p:spPr>
        </p:pic>
        <p:pic>
          <p:nvPicPr>
            <p:cNvPr id="12" name="Picture 7" descr="Universitätsklinikum Heidelberg: Heidelberger Ionenstrahl-Therapiezentrum ( HIT)">
              <a:extLst>
                <a:ext uri="{FF2B5EF4-FFF2-40B4-BE49-F238E27FC236}">
                  <a16:creationId xmlns:a16="http://schemas.microsoft.com/office/drawing/2014/main" id="{BDDB20C0-15A0-F345-8FC4-2EE2B312673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502915" y="2115948"/>
              <a:ext cx="1439216" cy="5581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3" name="Rechteck 12"/>
          <p:cNvSpPr/>
          <p:nvPr/>
        </p:nvSpPr>
        <p:spPr>
          <a:xfrm>
            <a:off x="5139616" y="3244334"/>
            <a:ext cx="19127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DE" dirty="0">
                <a:solidFill>
                  <a:srgbClr val="FF0000"/>
                </a:solidFill>
                <a:latin typeface="Calibri" panose="020F0502020204030204" pitchFamily="34" charset="0"/>
              </a:rPr>
              <a:t> (</a:t>
            </a:r>
            <a:r>
              <a:rPr lang="de-DE" dirty="0" err="1">
                <a:solidFill>
                  <a:srgbClr val="FF0000"/>
                </a:solidFill>
                <a:latin typeface="Calibri" panose="020F0502020204030204" pitchFamily="34" charset="0"/>
              </a:rPr>
              <a:t>clivial</a:t>
            </a:r>
            <a:r>
              <a:rPr lang="de-DE" dirty="0">
                <a:solidFill>
                  <a:srgbClr val="FF0000"/>
                </a:solidFill>
                <a:latin typeface="Calibri" panose="020F0502020204030204" pitchFamily="34" charset="0"/>
              </a:rPr>
              <a:t> </a:t>
            </a:r>
            <a:r>
              <a:rPr lang="de-DE" dirty="0" err="1">
                <a:solidFill>
                  <a:srgbClr val="FF0000"/>
                </a:solidFill>
                <a:latin typeface="Calibri" panose="020F0502020204030204" pitchFamily="34" charset="0"/>
              </a:rPr>
              <a:t>chordoma</a:t>
            </a:r>
            <a:r>
              <a:rPr lang="de-DE" dirty="0">
                <a:solidFill>
                  <a:srgbClr val="FF0000"/>
                </a:solidFill>
                <a:latin typeface="Calibri" panose="020F0502020204030204" pitchFamily="34" charset="0"/>
              </a:rPr>
              <a:t>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3640464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Summary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41537" y="1845734"/>
            <a:ext cx="11073409" cy="3816157"/>
          </a:xfrm>
        </p:spPr>
        <p:txBody>
          <a:bodyPr>
            <a:normAutofit fontScale="92500" lnSpcReduction="20000"/>
          </a:bodyPr>
          <a:lstStyle/>
          <a:p>
            <a:pPr marL="252000" indent="-2520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DE" dirty="0"/>
              <a:t>Research TNA:</a:t>
            </a:r>
          </a:p>
          <a:p>
            <a:pPr marL="544608" lvl="1" indent="-2520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DE" dirty="0"/>
              <a:t>High </a:t>
            </a:r>
            <a:r>
              <a:rPr lang="de-DE" dirty="0" err="1"/>
              <a:t>demand</a:t>
            </a:r>
            <a:r>
              <a:rPr lang="de-DE" dirty="0"/>
              <a:t>, </a:t>
            </a:r>
            <a:r>
              <a:rPr lang="de-DE" dirty="0" err="1"/>
              <a:t>which</a:t>
            </a:r>
            <a:r>
              <a:rPr lang="de-DE" dirty="0"/>
              <a:t> </a:t>
            </a:r>
            <a:r>
              <a:rPr lang="de-DE" dirty="0" err="1"/>
              <a:t>generally</a:t>
            </a:r>
            <a:r>
              <a:rPr lang="de-DE" dirty="0"/>
              <a:t> </a:t>
            </a:r>
            <a:r>
              <a:rPr lang="de-DE" dirty="0" err="1"/>
              <a:t>exceeds</a:t>
            </a:r>
            <a:r>
              <a:rPr lang="de-DE" dirty="0"/>
              <a:t> </a:t>
            </a:r>
            <a:r>
              <a:rPr lang="de-DE" dirty="0" err="1"/>
              <a:t>offer</a:t>
            </a:r>
            <a:r>
              <a:rPr lang="de-DE" dirty="0"/>
              <a:t>.</a:t>
            </a:r>
          </a:p>
          <a:p>
            <a:pPr marL="544608" lvl="1" indent="-2520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DE" dirty="0"/>
              <a:t>Redistribution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hours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GSI </a:t>
            </a:r>
            <a:r>
              <a:rPr lang="de-DE" dirty="0" err="1"/>
              <a:t>to</a:t>
            </a:r>
            <a:r>
              <a:rPr lang="de-DE" dirty="0"/>
              <a:t> HIT </a:t>
            </a:r>
            <a:r>
              <a:rPr lang="de-DE" dirty="0" err="1"/>
              <a:t>and</a:t>
            </a:r>
            <a:r>
              <a:rPr lang="de-DE" dirty="0"/>
              <a:t> CNAO was a flexible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efficient</a:t>
            </a:r>
            <a:r>
              <a:rPr lang="de-DE" dirty="0"/>
              <a:t> </a:t>
            </a:r>
            <a:r>
              <a:rPr lang="de-DE" dirty="0" err="1"/>
              <a:t>solution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problems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beamtime</a:t>
            </a:r>
            <a:r>
              <a:rPr lang="de-DE" dirty="0"/>
              <a:t> </a:t>
            </a:r>
            <a:r>
              <a:rPr lang="de-DE" dirty="0" err="1"/>
              <a:t>availability</a:t>
            </a:r>
            <a:r>
              <a:rPr lang="de-DE" dirty="0"/>
              <a:t> at GSI.</a:t>
            </a:r>
          </a:p>
          <a:p>
            <a:pPr marL="544608" lvl="1" indent="-2520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DE" dirty="0" err="1"/>
              <a:t>Applications</a:t>
            </a:r>
            <a:r>
              <a:rPr lang="de-DE" dirty="0"/>
              <a:t> </a:t>
            </a:r>
            <a:r>
              <a:rPr lang="de-DE" dirty="0" err="1"/>
              <a:t>reflect</a:t>
            </a:r>
            <a:r>
              <a:rPr lang="de-DE" dirty="0"/>
              <a:t> a </a:t>
            </a:r>
            <a:r>
              <a:rPr lang="de-DE" dirty="0" err="1"/>
              <a:t>very</a:t>
            </a:r>
            <a:r>
              <a:rPr lang="de-DE" dirty="0"/>
              <a:t> </a:t>
            </a:r>
            <a:r>
              <a:rPr lang="de-DE" dirty="0" err="1"/>
              <a:t>multifaceted</a:t>
            </a:r>
            <a:r>
              <a:rPr lang="de-DE" dirty="0"/>
              <a:t> </a:t>
            </a:r>
            <a:r>
              <a:rPr lang="de-DE" dirty="0" err="1"/>
              <a:t>research</a:t>
            </a:r>
            <a:r>
              <a:rPr lang="de-DE" dirty="0"/>
              <a:t> </a:t>
            </a:r>
            <a:r>
              <a:rPr lang="de-DE" dirty="0" err="1"/>
              <a:t>field</a:t>
            </a:r>
            <a:r>
              <a:rPr lang="de-DE" dirty="0"/>
              <a:t>.</a:t>
            </a:r>
          </a:p>
          <a:p>
            <a:pPr marL="252000" indent="-2520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DE" dirty="0"/>
              <a:t>Clinical </a:t>
            </a:r>
            <a:r>
              <a:rPr lang="de-DE" dirty="0" err="1"/>
              <a:t>research</a:t>
            </a:r>
            <a:r>
              <a:rPr lang="de-DE" dirty="0"/>
              <a:t> TNA:</a:t>
            </a:r>
          </a:p>
          <a:p>
            <a:pPr marL="544608" lvl="1" indent="-2520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DE" dirty="0"/>
              <a:t>New </a:t>
            </a:r>
            <a:r>
              <a:rPr lang="de-DE" dirty="0" err="1"/>
              <a:t>modality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informative </a:t>
            </a:r>
            <a:r>
              <a:rPr lang="de-DE" dirty="0" err="1"/>
              <a:t>visits</a:t>
            </a:r>
            <a:r>
              <a:rPr lang="de-DE" dirty="0"/>
              <a:t> </a:t>
            </a:r>
            <a:r>
              <a:rPr lang="de-DE" dirty="0" err="1"/>
              <a:t>has</a:t>
            </a:r>
            <a:r>
              <a:rPr lang="de-DE" dirty="0"/>
              <a:t> </a:t>
            </a:r>
            <a:r>
              <a:rPr lang="de-DE" dirty="0" err="1"/>
              <a:t>met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great</a:t>
            </a:r>
            <a:r>
              <a:rPr lang="de-DE" dirty="0"/>
              <a:t> </a:t>
            </a:r>
            <a:r>
              <a:rPr lang="de-DE" dirty="0" err="1"/>
              <a:t>success</a:t>
            </a:r>
            <a:r>
              <a:rPr lang="de-DE" dirty="0"/>
              <a:t>.</a:t>
            </a:r>
          </a:p>
          <a:p>
            <a:pPr marL="544608" lvl="1" indent="-2520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DE" dirty="0"/>
              <a:t>28 </a:t>
            </a:r>
            <a:r>
              <a:rPr lang="de-DE" dirty="0" err="1"/>
              <a:t>applications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a total </a:t>
            </a:r>
            <a:r>
              <a:rPr lang="de-DE" dirty="0" err="1"/>
              <a:t>of</a:t>
            </a:r>
            <a:r>
              <a:rPr lang="de-DE" dirty="0"/>
              <a:t> 44 </a:t>
            </a:r>
            <a:r>
              <a:rPr lang="de-DE" dirty="0" err="1"/>
              <a:t>visitors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dirty="0" err="1"/>
              <a:t>been</a:t>
            </a:r>
            <a:r>
              <a:rPr lang="de-DE" dirty="0"/>
              <a:t> </a:t>
            </a:r>
            <a:r>
              <a:rPr lang="de-DE" dirty="0" err="1"/>
              <a:t>accepted</a:t>
            </a:r>
            <a:r>
              <a:rPr lang="de-DE" dirty="0"/>
              <a:t> </a:t>
            </a:r>
            <a:r>
              <a:rPr lang="de-DE" dirty="0" err="1"/>
              <a:t>during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reporting</a:t>
            </a:r>
            <a:r>
              <a:rPr lang="de-DE" dirty="0"/>
              <a:t> </a:t>
            </a:r>
            <a:r>
              <a:rPr lang="de-DE" dirty="0" err="1"/>
              <a:t>period</a:t>
            </a:r>
            <a:r>
              <a:rPr lang="de-DE" dirty="0"/>
              <a:t>.</a:t>
            </a:r>
          </a:p>
          <a:p>
            <a:pPr marL="544608" lvl="1" indent="-2520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DE" dirty="0"/>
              <a:t>Personal </a:t>
            </a:r>
            <a:r>
              <a:rPr lang="de-DE" dirty="0" err="1"/>
              <a:t>commitment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communication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local</a:t>
            </a:r>
            <a:r>
              <a:rPr lang="de-DE" dirty="0"/>
              <a:t> </a:t>
            </a:r>
            <a:r>
              <a:rPr lang="de-DE" dirty="0" err="1"/>
              <a:t>staff</a:t>
            </a:r>
            <a:r>
              <a:rPr lang="de-DE" dirty="0"/>
              <a:t> </a:t>
            </a:r>
            <a:r>
              <a:rPr lang="de-DE" dirty="0" err="1"/>
              <a:t>plays</a:t>
            </a:r>
            <a:r>
              <a:rPr lang="de-DE" dirty="0"/>
              <a:t> a </a:t>
            </a:r>
            <a:r>
              <a:rPr lang="de-DE" dirty="0" err="1"/>
              <a:t>central</a:t>
            </a:r>
            <a:r>
              <a:rPr lang="de-DE" dirty="0"/>
              <a:t> </a:t>
            </a:r>
            <a:r>
              <a:rPr lang="de-DE" dirty="0" err="1"/>
              <a:t>role</a:t>
            </a:r>
            <a:r>
              <a:rPr lang="de-DE" dirty="0"/>
              <a:t>.</a:t>
            </a:r>
          </a:p>
          <a:p>
            <a:pPr marL="252000" indent="-2520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DE" dirty="0"/>
              <a:t>General:</a:t>
            </a:r>
          </a:p>
          <a:p>
            <a:pPr marL="544608" lvl="1" indent="-2520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DE" dirty="0"/>
              <a:t>TNA </a:t>
            </a:r>
            <a:r>
              <a:rPr lang="de-DE" dirty="0" err="1"/>
              <a:t>is</a:t>
            </a:r>
            <a:r>
              <a:rPr lang="de-DE" dirty="0"/>
              <a:t> a </a:t>
            </a:r>
            <a:r>
              <a:rPr lang="de-DE" dirty="0" err="1"/>
              <a:t>successful</a:t>
            </a:r>
            <a:r>
              <a:rPr lang="de-DE" dirty="0"/>
              <a:t> </a:t>
            </a:r>
            <a:r>
              <a:rPr lang="de-DE" dirty="0" err="1"/>
              <a:t>tool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research</a:t>
            </a:r>
            <a:r>
              <a:rPr lang="de-DE" dirty="0"/>
              <a:t> </a:t>
            </a:r>
            <a:r>
              <a:rPr lang="de-DE" dirty="0" err="1"/>
              <a:t>promotion</a:t>
            </a:r>
            <a:r>
              <a:rPr lang="de-DE" dirty="0"/>
              <a:t>, </a:t>
            </a:r>
            <a:r>
              <a:rPr lang="de-DE" dirty="0" err="1"/>
              <a:t>networking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integration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field</a:t>
            </a:r>
            <a:r>
              <a:rPr lang="de-DE" dirty="0"/>
              <a:t>.</a:t>
            </a:r>
          </a:p>
          <a:p>
            <a:pPr marL="544608" lvl="1" indent="-25200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de-DE" dirty="0"/>
              <a:t>Constant </a:t>
            </a:r>
            <a:r>
              <a:rPr lang="de-DE" dirty="0" err="1"/>
              <a:t>reflections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adaptations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necessary</a:t>
            </a:r>
            <a:r>
              <a:rPr lang="de-DE" dirty="0"/>
              <a:t>.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24/03/2025</a:t>
            </a:r>
            <a:endParaRPr lang="it-I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TNA</a:t>
            </a:r>
            <a:endParaRPr lang="it-I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20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9633423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t-IT" dirty="0"/>
              <a:t>THANK YOU VERY MUCH!</a:t>
            </a:r>
          </a:p>
        </p:txBody>
      </p:sp>
    </p:spTree>
    <p:extLst>
      <p:ext uri="{BB962C8B-B14F-4D97-AF65-F5344CB8AC3E}">
        <p14:creationId xmlns:p14="http://schemas.microsoft.com/office/powerpoint/2010/main" val="396211277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4C5209D9-89E7-834E-A7BA-F9C4DFD31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TNA</a:t>
            </a:r>
            <a:endParaRPr lang="it-IT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AE556C89-D6D5-6A46-8576-2F9C7751A8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17/05/2022</a:t>
            </a:r>
            <a:endParaRPr lang="it-IT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521E7F44-8F11-C741-A46B-C82835AA97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22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39114445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Countries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origin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applications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24/03/2025</a:t>
            </a:r>
            <a:endParaRPr lang="it-I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TNA</a:t>
            </a:r>
            <a:endParaRPr lang="it-I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3</a:t>
            </a:fld>
            <a:endParaRPr lang="it-IT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0769" y="286603"/>
            <a:ext cx="6443262" cy="5737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78314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Research </a:t>
            </a:r>
            <a:r>
              <a:rPr lang="de-DE" dirty="0" err="1"/>
              <a:t>beamtime</a:t>
            </a:r>
            <a:r>
              <a:rPr lang="de-DE" dirty="0"/>
              <a:t> </a:t>
            </a:r>
            <a:r>
              <a:rPr lang="de-DE" dirty="0" err="1"/>
              <a:t>provided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facilities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24/03/2025</a:t>
            </a:r>
            <a:endParaRPr lang="it-I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TNA</a:t>
            </a:r>
            <a:endParaRPr lang="it-I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4</a:t>
            </a:fld>
            <a:endParaRPr lang="it-IT" dirty="0"/>
          </a:p>
        </p:txBody>
      </p:sp>
      <p:pic>
        <p:nvPicPr>
          <p:cNvPr id="8" name="Grafik 7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955" y="1737360"/>
            <a:ext cx="9869494" cy="4009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2639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Beamtime</a:t>
            </a:r>
            <a:r>
              <a:rPr lang="de-DE" dirty="0"/>
              <a:t> </a:t>
            </a:r>
            <a:r>
              <a:rPr lang="de-DE" dirty="0" err="1"/>
              <a:t>situation</a:t>
            </a:r>
            <a:r>
              <a:rPr lang="de-DE" dirty="0"/>
              <a:t> at GSI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41537" y="1845734"/>
            <a:ext cx="4750899" cy="3641809"/>
          </a:xfrm>
        </p:spPr>
        <p:txBody>
          <a:bodyPr/>
          <a:lstStyle/>
          <a:p>
            <a:pPr marL="288000" indent="-288000">
              <a:buFont typeface="Arial" panose="020B0604020202020204" pitchFamily="34" charset="0"/>
              <a:buChar char="•"/>
            </a:pPr>
            <a:r>
              <a:rPr lang="de-DE" dirty="0"/>
              <a:t>High </a:t>
            </a:r>
            <a:r>
              <a:rPr lang="de-DE" dirty="0" err="1"/>
              <a:t>energy</a:t>
            </a:r>
            <a:r>
              <a:rPr lang="de-DE" dirty="0"/>
              <a:t> </a:t>
            </a:r>
            <a:r>
              <a:rPr lang="de-DE" dirty="0" err="1"/>
              <a:t>prizes</a:t>
            </a:r>
            <a:r>
              <a:rPr lang="de-DE" dirty="0"/>
              <a:t> </a:t>
            </a:r>
            <a:r>
              <a:rPr lang="de-DE" dirty="0" err="1"/>
              <a:t>led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complete</a:t>
            </a:r>
            <a:r>
              <a:rPr lang="de-DE" dirty="0"/>
              <a:t> </a:t>
            </a:r>
            <a:r>
              <a:rPr lang="de-DE" dirty="0" err="1"/>
              <a:t>cancelling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beamtime</a:t>
            </a:r>
            <a:r>
              <a:rPr lang="de-DE" dirty="0"/>
              <a:t> in 2023.</a:t>
            </a:r>
          </a:p>
          <a:p>
            <a:pPr marL="288000" indent="-288000">
              <a:buFont typeface="Arial" panose="020B0604020202020204" pitchFamily="34" charset="0"/>
              <a:buChar char="•"/>
            </a:pPr>
            <a:r>
              <a:rPr lang="de-DE" dirty="0" err="1"/>
              <a:t>Ongoing</a:t>
            </a:r>
            <a:r>
              <a:rPr lang="de-DE" dirty="0"/>
              <a:t> </a:t>
            </a:r>
            <a:r>
              <a:rPr lang="de-DE" dirty="0" err="1"/>
              <a:t>construction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FAIR </a:t>
            </a:r>
            <a:r>
              <a:rPr lang="de-DE" dirty="0" err="1"/>
              <a:t>centre</a:t>
            </a:r>
            <a:r>
              <a:rPr lang="de-DE" dirty="0"/>
              <a:t> </a:t>
            </a:r>
            <a:r>
              <a:rPr lang="de-DE" dirty="0" err="1"/>
              <a:t>drains</a:t>
            </a:r>
            <a:r>
              <a:rPr lang="de-DE" dirty="0"/>
              <a:t> </a:t>
            </a:r>
            <a:r>
              <a:rPr lang="de-DE" dirty="0" err="1"/>
              <a:t>available</a:t>
            </a:r>
            <a:r>
              <a:rPr lang="de-DE" dirty="0"/>
              <a:t> </a:t>
            </a:r>
            <a:r>
              <a:rPr lang="de-DE" dirty="0" err="1"/>
              <a:t>means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interferes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accelerator</a:t>
            </a:r>
            <a:r>
              <a:rPr lang="de-DE" dirty="0"/>
              <a:t> </a:t>
            </a:r>
            <a:r>
              <a:rPr lang="de-DE" dirty="0" err="1"/>
              <a:t>availability</a:t>
            </a:r>
            <a:r>
              <a:rPr lang="de-DE" dirty="0"/>
              <a:t>.</a:t>
            </a:r>
          </a:p>
          <a:p>
            <a:pPr marL="288000" indent="-288000">
              <a:buFont typeface="Arial" panose="020B0604020202020204" pitchFamily="34" charset="0"/>
              <a:buChar char="•"/>
            </a:pPr>
            <a:r>
              <a:rPr lang="de-DE" dirty="0"/>
              <a:t>=&gt; </a:t>
            </a:r>
            <a:r>
              <a:rPr lang="de-DE" dirty="0" err="1"/>
              <a:t>shortage</a:t>
            </a:r>
            <a:r>
              <a:rPr lang="de-DE" dirty="0"/>
              <a:t> in beam time; </a:t>
            </a:r>
            <a:r>
              <a:rPr lang="de-DE" dirty="0" err="1"/>
              <a:t>only</a:t>
            </a:r>
            <a:r>
              <a:rPr lang="de-DE" dirty="0"/>
              <a:t> </a:t>
            </a:r>
            <a:r>
              <a:rPr lang="de-DE" dirty="0" err="1"/>
              <a:t>few</a:t>
            </a:r>
            <a:r>
              <a:rPr lang="de-DE" dirty="0"/>
              <a:t> </a:t>
            </a:r>
            <a:r>
              <a:rPr lang="de-DE" dirty="0" err="1"/>
              <a:t>days</a:t>
            </a:r>
            <a:r>
              <a:rPr lang="de-DE" dirty="0"/>
              <a:t> / </a:t>
            </a:r>
            <a:r>
              <a:rPr lang="de-DE" dirty="0" err="1"/>
              <a:t>year</a:t>
            </a:r>
            <a:endParaRPr lang="de-DE" dirty="0"/>
          </a:p>
          <a:p>
            <a:pPr marL="288000" indent="-288000">
              <a:buFont typeface="Arial" panose="020B0604020202020204" pitchFamily="34" charset="0"/>
              <a:buChar char="•"/>
            </a:pPr>
            <a:r>
              <a:rPr lang="de-DE" dirty="0"/>
              <a:t>=&gt; </a:t>
            </a:r>
            <a:r>
              <a:rPr lang="de-DE" dirty="0" err="1"/>
              <a:t>reassignment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TNA </a:t>
            </a:r>
            <a:r>
              <a:rPr lang="de-DE" dirty="0" err="1"/>
              <a:t>hours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HIT </a:t>
            </a:r>
            <a:r>
              <a:rPr lang="de-DE" dirty="0" err="1"/>
              <a:t>and</a:t>
            </a:r>
            <a:r>
              <a:rPr lang="de-DE" dirty="0"/>
              <a:t> CNAO </a:t>
            </a:r>
            <a:r>
              <a:rPr lang="de-DE" dirty="0" err="1"/>
              <a:t>has</a:t>
            </a:r>
            <a:r>
              <a:rPr lang="de-DE" dirty="0"/>
              <a:t> </a:t>
            </a:r>
            <a:r>
              <a:rPr lang="de-DE" dirty="0" err="1"/>
              <a:t>been</a:t>
            </a:r>
            <a:r>
              <a:rPr lang="de-DE" dirty="0"/>
              <a:t> </a:t>
            </a:r>
            <a:r>
              <a:rPr lang="de-DE" dirty="0" err="1"/>
              <a:t>necessary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24/03/2025</a:t>
            </a:r>
            <a:endParaRPr lang="it-I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TNA</a:t>
            </a:r>
            <a:endParaRPr lang="it-I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5</a:t>
            </a:fld>
            <a:endParaRPr lang="it-IT" dirty="0"/>
          </a:p>
        </p:txBody>
      </p:sp>
      <p:pic>
        <p:nvPicPr>
          <p:cNvPr id="7" name="Grafik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8726" y="1737360"/>
            <a:ext cx="6206220" cy="4047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9673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But at least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go</a:t>
            </a:r>
            <a:r>
              <a:rPr lang="de-DE" dirty="0"/>
              <a:t> </a:t>
            </a:r>
            <a:r>
              <a:rPr lang="de-DE" dirty="0" err="1"/>
              <a:t>ahead</a:t>
            </a:r>
            <a:r>
              <a:rPr lang="de-DE" dirty="0"/>
              <a:t>.</a:t>
            </a:r>
          </a:p>
        </p:txBody>
      </p:sp>
      <p:pic>
        <p:nvPicPr>
          <p:cNvPr id="7" name="Inhaltsplatzhalt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538" y="2117729"/>
            <a:ext cx="5538832" cy="3112351"/>
          </a:xfrm>
        </p:spPr>
      </p:pic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24/03/2025</a:t>
            </a:r>
            <a:endParaRPr lang="it-IT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TNA</a:t>
            </a:r>
            <a:endParaRPr lang="it-IT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6</a:t>
            </a:fld>
            <a:endParaRPr lang="it-IT" dirty="0"/>
          </a:p>
        </p:txBody>
      </p:sp>
      <p:pic>
        <p:nvPicPr>
          <p:cNvPr id="8" name="Grafik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0369" y="2118532"/>
            <a:ext cx="5534577" cy="3109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94677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/>
              <a:t>Contributors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TNA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EAA41C-9CCE-5640-8D4E-5BFEEF8B5A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24/03/2025</a:t>
            </a:r>
            <a:endParaRPr lang="it-IT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B9E6766-F1DF-6440-875E-A96DEA5E86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TNA</a:t>
            </a:r>
            <a:endParaRPr lang="it-IT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06D140-7EE8-794D-BB9D-2FC6EB522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7</a:t>
            </a:fld>
            <a:endParaRPr lang="it-IT" dirty="0"/>
          </a:p>
        </p:txBody>
      </p:sp>
      <p:grpSp>
        <p:nvGrpSpPr>
          <p:cNvPr id="3" name="Gruppieren 2"/>
          <p:cNvGrpSpPr/>
          <p:nvPr/>
        </p:nvGrpSpPr>
        <p:grpSpPr>
          <a:xfrm>
            <a:off x="5267568" y="286603"/>
            <a:ext cx="5501597" cy="2247131"/>
            <a:chOff x="628108" y="2208508"/>
            <a:chExt cx="7702658" cy="3146156"/>
          </a:xfrm>
        </p:grpSpPr>
        <p:sp>
          <p:nvSpPr>
            <p:cNvPr id="10" name="Ellipse 9"/>
            <p:cNvSpPr/>
            <p:nvPr/>
          </p:nvSpPr>
          <p:spPr>
            <a:xfrm>
              <a:off x="628108" y="2208508"/>
              <a:ext cx="5253926" cy="3146156"/>
            </a:xfrm>
            <a:prstGeom prst="ellipse">
              <a:avLst/>
            </a:prstGeom>
            <a:solidFill>
              <a:schemeClr val="accent1"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 dirty="0">
                  <a:solidFill>
                    <a:schemeClr val="tx1"/>
                  </a:solidFill>
                </a:rPr>
                <a:t>Research</a:t>
              </a:r>
              <a:endParaRPr lang="de-DE" dirty="0"/>
            </a:p>
            <a:p>
              <a:pPr algn="ctr"/>
              <a:endParaRPr lang="de-DE" dirty="0"/>
            </a:p>
            <a:p>
              <a:pPr algn="ctr"/>
              <a:endParaRPr lang="de-DE" dirty="0"/>
            </a:p>
            <a:p>
              <a:pPr algn="ctr"/>
              <a:endParaRPr lang="de-DE" dirty="0"/>
            </a:p>
            <a:p>
              <a:pPr algn="ctr"/>
              <a:endParaRPr lang="de-DE" dirty="0"/>
            </a:p>
            <a:p>
              <a:pPr algn="ctr"/>
              <a:endParaRPr lang="de-DE" dirty="0"/>
            </a:p>
            <a:p>
              <a:pPr algn="ctr"/>
              <a:endParaRPr lang="de-DE" dirty="0"/>
            </a:p>
          </p:txBody>
        </p:sp>
        <p:sp>
          <p:nvSpPr>
            <p:cNvPr id="11" name="Ellipse 10"/>
            <p:cNvSpPr/>
            <p:nvPr/>
          </p:nvSpPr>
          <p:spPr>
            <a:xfrm>
              <a:off x="3076840" y="2208508"/>
              <a:ext cx="5253926" cy="3146156"/>
            </a:xfrm>
            <a:prstGeom prst="ellipse">
              <a:avLst/>
            </a:prstGeom>
            <a:solidFill>
              <a:schemeClr val="bg2">
                <a:lumMod val="75000"/>
                <a:alpha val="5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DE" sz="2400" dirty="0" err="1">
                  <a:solidFill>
                    <a:schemeClr val="tx1"/>
                  </a:solidFill>
                </a:rPr>
                <a:t>Clinic</a:t>
              </a:r>
              <a:endParaRPr lang="de-DE" dirty="0"/>
            </a:p>
            <a:p>
              <a:pPr algn="ctr"/>
              <a:endParaRPr lang="de-DE" dirty="0"/>
            </a:p>
            <a:p>
              <a:pPr algn="ctr"/>
              <a:endParaRPr lang="de-DE" dirty="0"/>
            </a:p>
            <a:p>
              <a:pPr algn="ctr"/>
              <a:endParaRPr lang="de-DE" dirty="0"/>
            </a:p>
            <a:p>
              <a:pPr algn="ctr"/>
              <a:endParaRPr lang="de-DE" dirty="0"/>
            </a:p>
            <a:p>
              <a:pPr algn="ctr"/>
              <a:endParaRPr lang="de-DE" dirty="0"/>
            </a:p>
            <a:p>
              <a:pPr algn="ctr"/>
              <a:endParaRPr lang="de-DE" dirty="0"/>
            </a:p>
          </p:txBody>
        </p:sp>
        <p:pic>
          <p:nvPicPr>
            <p:cNvPr id="12" name="Picture 3" descr="ACC">
              <a:extLst>
                <a:ext uri="{FF2B5EF4-FFF2-40B4-BE49-F238E27FC236}">
                  <a16:creationId xmlns:a16="http://schemas.microsoft.com/office/drawing/2014/main" id="{509B5FEB-E321-A44B-A40B-2C07D4DB73F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64439" y="2949427"/>
              <a:ext cx="1472281" cy="83215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5" descr="Job Administrative Managing Director (f/m/d) for Fair GmbH and GSI GmbH -  GSI Helmholtzzentrum für Schwerionenforschung / Facility for Antiproton and  Ion Research in Europe GmbH - academics">
              <a:extLst>
                <a:ext uri="{FF2B5EF4-FFF2-40B4-BE49-F238E27FC236}">
                  <a16:creationId xmlns:a16="http://schemas.microsoft.com/office/drawing/2014/main" id="{F72060B3-4B41-B340-923A-0646EECCFBC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5253" y="3192318"/>
              <a:ext cx="1715946" cy="8307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7" descr="Universitätsklinikum Heidelberg: Heidelberger Ionenstrahl-Therapiezentrum ( HIT)">
              <a:extLst>
                <a:ext uri="{FF2B5EF4-FFF2-40B4-BE49-F238E27FC236}">
                  <a16:creationId xmlns:a16="http://schemas.microsoft.com/office/drawing/2014/main" id="{8DD10974-2381-364E-BF71-633F7CC85AB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704781" y="3982524"/>
              <a:ext cx="1619259" cy="62796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11" descr="Universitätsklinikum Gießen und Marburg">
              <a:extLst>
                <a:ext uri="{FF2B5EF4-FFF2-40B4-BE49-F238E27FC236}">
                  <a16:creationId xmlns:a16="http://schemas.microsoft.com/office/drawing/2014/main" id="{FEF5BEFD-8ED3-C14B-9458-C5AF6FC13C3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924319" y="3645163"/>
              <a:ext cx="1973696" cy="96532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9" descr="EBG MedAustron GmbH | LinkedIn">
              <a:extLst>
                <a:ext uri="{FF2B5EF4-FFF2-40B4-BE49-F238E27FC236}">
                  <a16:creationId xmlns:a16="http://schemas.microsoft.com/office/drawing/2014/main" id="{7EF00416-41DF-3340-B184-E5749B589D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12544" y="2653017"/>
              <a:ext cx="839254" cy="8392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18" name="Tabel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6534947"/>
              </p:ext>
            </p:extLst>
          </p:nvPr>
        </p:nvGraphicFramePr>
        <p:xfrm>
          <a:off x="1331545" y="2731833"/>
          <a:ext cx="3367764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8517">
                  <a:extLst>
                    <a:ext uri="{9D8B030D-6E8A-4147-A177-3AD203B41FA5}">
                      <a16:colId xmlns:a16="http://schemas.microsoft.com/office/drawing/2014/main" val="2605887896"/>
                    </a:ext>
                  </a:extLst>
                </a:gridCol>
                <a:gridCol w="829159">
                  <a:extLst>
                    <a:ext uri="{9D8B030D-6E8A-4147-A177-3AD203B41FA5}">
                      <a16:colId xmlns:a16="http://schemas.microsoft.com/office/drawing/2014/main" val="1362889322"/>
                    </a:ext>
                  </a:extLst>
                </a:gridCol>
                <a:gridCol w="844658">
                  <a:extLst>
                    <a:ext uri="{9D8B030D-6E8A-4147-A177-3AD203B41FA5}">
                      <a16:colId xmlns:a16="http://schemas.microsoft.com/office/drawing/2014/main" val="981563985"/>
                    </a:ext>
                  </a:extLst>
                </a:gridCol>
                <a:gridCol w="635430">
                  <a:extLst>
                    <a:ext uri="{9D8B030D-6E8A-4147-A177-3AD203B41FA5}">
                      <a16:colId xmlns:a16="http://schemas.microsoft.com/office/drawing/2014/main" val="23340422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Res. [h]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err="1"/>
                        <a:t>Clin</a:t>
                      </a:r>
                      <a:r>
                        <a:rPr lang="de-DE" sz="1600" dirty="0"/>
                        <a:t>. [P]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Total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43334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/>
                        <a:t>CNAO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92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00757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/>
                        <a:t>GSI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296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296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70673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/>
                        <a:t>UKHD/HIT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72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82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95922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/>
                        <a:t>MEDA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333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/>
                        <a:t>MIT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36841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>
                          <a:solidFill>
                            <a:schemeClr val="bg1"/>
                          </a:solidFill>
                        </a:rPr>
                        <a:t>448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>
                          <a:solidFill>
                            <a:schemeClr val="bg1"/>
                          </a:solidFill>
                        </a:rPr>
                        <a:t>50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>
                          <a:solidFill>
                            <a:schemeClr val="bg1"/>
                          </a:solidFill>
                        </a:rPr>
                        <a:t>498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90428"/>
                  </a:ext>
                </a:extLst>
              </a:tr>
            </a:tbl>
          </a:graphicData>
        </a:graphic>
      </p:graphicFrame>
      <p:graphicFrame>
        <p:nvGraphicFramePr>
          <p:cNvPr id="17" name="Tabelle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3405666"/>
              </p:ext>
            </p:extLst>
          </p:nvPr>
        </p:nvGraphicFramePr>
        <p:xfrm>
          <a:off x="6259610" y="2731833"/>
          <a:ext cx="3367764" cy="2595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8517">
                  <a:extLst>
                    <a:ext uri="{9D8B030D-6E8A-4147-A177-3AD203B41FA5}">
                      <a16:colId xmlns:a16="http://schemas.microsoft.com/office/drawing/2014/main" val="2605887896"/>
                    </a:ext>
                  </a:extLst>
                </a:gridCol>
                <a:gridCol w="829159">
                  <a:extLst>
                    <a:ext uri="{9D8B030D-6E8A-4147-A177-3AD203B41FA5}">
                      <a16:colId xmlns:a16="http://schemas.microsoft.com/office/drawing/2014/main" val="1362889322"/>
                    </a:ext>
                  </a:extLst>
                </a:gridCol>
                <a:gridCol w="844658">
                  <a:extLst>
                    <a:ext uri="{9D8B030D-6E8A-4147-A177-3AD203B41FA5}">
                      <a16:colId xmlns:a16="http://schemas.microsoft.com/office/drawing/2014/main" val="981563985"/>
                    </a:ext>
                  </a:extLst>
                </a:gridCol>
                <a:gridCol w="635430">
                  <a:extLst>
                    <a:ext uri="{9D8B030D-6E8A-4147-A177-3AD203B41FA5}">
                      <a16:colId xmlns:a16="http://schemas.microsoft.com/office/drawing/2014/main" val="233404221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Res. [h]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 err="1"/>
                        <a:t>Clin</a:t>
                      </a:r>
                      <a:r>
                        <a:rPr lang="de-DE" sz="1600" dirty="0"/>
                        <a:t>. [P]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Total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43334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/>
                        <a:t>CNAO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200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212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400757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/>
                        <a:t>GSI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55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55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470673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/>
                        <a:t>UKHD/HIT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193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203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795922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/>
                        <a:t>MEDA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12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333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/>
                        <a:t>MIT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-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16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dirty="0"/>
                        <a:t>16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36841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de-DE" sz="1600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>
                          <a:solidFill>
                            <a:schemeClr val="bg1"/>
                          </a:solidFill>
                        </a:rPr>
                        <a:t>448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>
                          <a:solidFill>
                            <a:schemeClr val="bg1"/>
                          </a:solidFill>
                        </a:rPr>
                        <a:t>50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="1" dirty="0">
                          <a:solidFill>
                            <a:schemeClr val="bg1"/>
                          </a:solidFill>
                        </a:rPr>
                        <a:t>498</a:t>
                      </a:r>
                    </a:p>
                  </a:txBody>
                  <a:tcPr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2490428"/>
                  </a:ext>
                </a:extLst>
              </a:tr>
            </a:tbl>
          </a:graphicData>
        </a:graphic>
      </p:graphicFrame>
      <p:grpSp>
        <p:nvGrpSpPr>
          <p:cNvPr id="28" name="Gruppieren 27"/>
          <p:cNvGrpSpPr/>
          <p:nvPr/>
        </p:nvGrpSpPr>
        <p:grpSpPr>
          <a:xfrm>
            <a:off x="3015427" y="2920837"/>
            <a:ext cx="3244183" cy="1482606"/>
            <a:chOff x="3015427" y="2725462"/>
            <a:chExt cx="3244183" cy="1482606"/>
          </a:xfrm>
        </p:grpSpPr>
        <p:cxnSp>
          <p:nvCxnSpPr>
            <p:cNvPr id="9" name="Gekrümmter Verbinder 8"/>
            <p:cNvCxnSpPr/>
            <p:nvPr/>
          </p:nvCxnSpPr>
          <p:spPr>
            <a:xfrm flipV="1">
              <a:off x="3015427" y="3064808"/>
              <a:ext cx="3212887" cy="366535"/>
            </a:xfrm>
            <a:prstGeom prst="curvedConnector3">
              <a:avLst>
                <a:gd name="adj1" fmla="val 59244"/>
              </a:avLst>
            </a:prstGeom>
            <a:ln w="3810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feld 22"/>
            <p:cNvSpPr txBox="1"/>
            <p:nvPr/>
          </p:nvSpPr>
          <p:spPr>
            <a:xfrm>
              <a:off x="5150683" y="2725462"/>
              <a:ext cx="6575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rgbClr val="00B0F0"/>
                  </a:solidFill>
                </a:rPr>
                <a:t>120h</a:t>
              </a:r>
            </a:p>
          </p:txBody>
        </p:sp>
        <p:cxnSp>
          <p:nvCxnSpPr>
            <p:cNvPr id="24" name="Gekrümmter Verbinder 23"/>
            <p:cNvCxnSpPr/>
            <p:nvPr/>
          </p:nvCxnSpPr>
          <p:spPr>
            <a:xfrm>
              <a:off x="3015427" y="3517119"/>
              <a:ext cx="3244183" cy="317279"/>
            </a:xfrm>
            <a:prstGeom prst="curvedConnector3">
              <a:avLst>
                <a:gd name="adj1" fmla="val 58432"/>
              </a:avLst>
            </a:prstGeom>
            <a:ln w="38100">
              <a:solidFill>
                <a:srgbClr val="00B0F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Textfeld 26"/>
            <p:cNvSpPr txBox="1"/>
            <p:nvPr/>
          </p:nvSpPr>
          <p:spPr>
            <a:xfrm>
              <a:off x="5150683" y="3838736"/>
              <a:ext cx="65755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solidFill>
                    <a:srgbClr val="00B0F0"/>
                  </a:solidFill>
                </a:rPr>
                <a:t>121h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42647998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537" y="286603"/>
            <a:ext cx="11073409" cy="674689"/>
          </a:xfrm>
        </p:spPr>
        <p:txBody>
          <a:bodyPr/>
          <a:lstStyle/>
          <a:p>
            <a:r>
              <a:rPr lang="de-DE" dirty="0"/>
              <a:t>Research TNA </a:t>
            </a:r>
            <a:r>
              <a:rPr lang="de-DE" dirty="0" err="1"/>
              <a:t>applications</a:t>
            </a:r>
            <a:r>
              <a:rPr lang="de-DE" dirty="0"/>
              <a:t> – 1st &amp; 2nd </a:t>
            </a:r>
            <a:r>
              <a:rPr lang="de-DE" dirty="0" err="1"/>
              <a:t>reporting</a:t>
            </a:r>
            <a:r>
              <a:rPr lang="de-DE" dirty="0"/>
              <a:t> </a:t>
            </a:r>
            <a:r>
              <a:rPr lang="de-DE" dirty="0" err="1"/>
              <a:t>period</a:t>
            </a:r>
            <a:endParaRPr lang="de-DE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10106885"/>
              </p:ext>
            </p:extLst>
          </p:nvPr>
        </p:nvGraphicFramePr>
        <p:xfrm>
          <a:off x="611081" y="1310915"/>
          <a:ext cx="10783751" cy="347765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58401">
                  <a:extLst>
                    <a:ext uri="{9D8B030D-6E8A-4147-A177-3AD203B41FA5}">
                      <a16:colId xmlns:a16="http://schemas.microsoft.com/office/drawing/2014/main" val="2119617239"/>
                    </a:ext>
                  </a:extLst>
                </a:gridCol>
                <a:gridCol w="2244667">
                  <a:extLst>
                    <a:ext uri="{9D8B030D-6E8A-4147-A177-3AD203B41FA5}">
                      <a16:colId xmlns:a16="http://schemas.microsoft.com/office/drawing/2014/main" val="941191848"/>
                    </a:ext>
                  </a:extLst>
                </a:gridCol>
                <a:gridCol w="3906562">
                  <a:extLst>
                    <a:ext uri="{9D8B030D-6E8A-4147-A177-3AD203B41FA5}">
                      <a16:colId xmlns:a16="http://schemas.microsoft.com/office/drawing/2014/main" val="2996063728"/>
                    </a:ext>
                  </a:extLst>
                </a:gridCol>
                <a:gridCol w="789805">
                  <a:extLst>
                    <a:ext uri="{9D8B030D-6E8A-4147-A177-3AD203B41FA5}">
                      <a16:colId xmlns:a16="http://schemas.microsoft.com/office/drawing/2014/main" val="1931842551"/>
                    </a:ext>
                  </a:extLst>
                </a:gridCol>
                <a:gridCol w="501059">
                  <a:extLst>
                    <a:ext uri="{9D8B030D-6E8A-4147-A177-3AD203B41FA5}">
                      <a16:colId xmlns:a16="http://schemas.microsoft.com/office/drawing/2014/main" val="1268707930"/>
                    </a:ext>
                  </a:extLst>
                </a:gridCol>
                <a:gridCol w="488917">
                  <a:extLst>
                    <a:ext uri="{9D8B030D-6E8A-4147-A177-3AD203B41FA5}">
                      <a16:colId xmlns:a16="http://schemas.microsoft.com/office/drawing/2014/main" val="2740537906"/>
                    </a:ext>
                  </a:extLst>
                </a:gridCol>
                <a:gridCol w="1594340">
                  <a:extLst>
                    <a:ext uri="{9D8B030D-6E8A-4147-A177-3AD203B41FA5}">
                      <a16:colId xmlns:a16="http://schemas.microsoft.com/office/drawing/2014/main" val="512188089"/>
                    </a:ext>
                  </a:extLst>
                </a:gridCol>
              </a:tblGrid>
              <a:tr h="188340"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100" b="1" u="none" strike="noStrike" dirty="0" err="1">
                          <a:effectLst/>
                          <a:latin typeface="+mn-lt"/>
                        </a:rPr>
                        <a:t>Applicant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17" marR="9417" marT="9417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100" b="1" u="none" strike="noStrike" dirty="0">
                          <a:effectLst/>
                          <a:latin typeface="+mn-lt"/>
                        </a:rPr>
                        <a:t>Affiliation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17" marR="9417" marT="9417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100" b="1" u="none" strike="noStrike" dirty="0" err="1">
                          <a:effectLst/>
                          <a:latin typeface="+mn-lt"/>
                        </a:rPr>
                        <a:t>Proposal</a:t>
                      </a:r>
                      <a:r>
                        <a:rPr lang="de-DE" sz="1100" b="1" u="none" strike="noStrike" dirty="0">
                          <a:effectLst/>
                          <a:latin typeface="+mn-lt"/>
                        </a:rPr>
                        <a:t> title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17" marR="9417" marT="9417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100" b="1" u="none" strike="noStrike" dirty="0">
                          <a:effectLst/>
                          <a:latin typeface="+mn-lt"/>
                        </a:rPr>
                        <a:t>h </a:t>
                      </a:r>
                      <a:r>
                        <a:rPr lang="de-DE" sz="1100" b="1" u="none" strike="noStrike" dirty="0" err="1">
                          <a:effectLst/>
                          <a:latin typeface="+mn-lt"/>
                        </a:rPr>
                        <a:t>requested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17" marR="9417" marT="9417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 </a:t>
                      </a:r>
                      <a:r>
                        <a:rPr lang="de-DE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used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17" marR="9417" marT="9417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100" b="1" u="none" strike="noStrike" dirty="0">
                          <a:effectLst/>
                          <a:latin typeface="+mn-lt"/>
                        </a:rPr>
                        <a:t>Host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17" marR="9417" marT="9417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Period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17" marR="9417" marT="9417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4475980"/>
                  </a:ext>
                </a:extLst>
              </a:tr>
              <a:tr h="397814"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Marie </a:t>
                      </a:r>
                      <a:r>
                        <a:rPr lang="de-D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Vanstalle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fr-F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Institut Pluridisciplinaire Hubert Curien (IPHC), Strasbourg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Measurements of damages to biomolecules in solution induced by carbon ions and their secondary fragments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 + 16 (2025)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CNAO</a:t>
                      </a:r>
                    </a:p>
                  </a:txBody>
                  <a:tcPr marL="9417" marR="9417" marT="9417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April 14/15 &amp; May 26/27, 2023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April 16, 2025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June 14/15, 2025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828436960"/>
                  </a:ext>
                </a:extLst>
              </a:tr>
              <a:tr h="240661"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Christophe Badie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UK </a:t>
                      </a:r>
                      <a:r>
                        <a:rPr lang="de-D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Health</a:t>
                      </a:r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Security Agency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Assessing space like radiation dose exposure and long-term risks in humans by using real-time differential gene expression sequencing analysis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CNAO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 13, 2023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273800882"/>
                  </a:ext>
                </a:extLst>
              </a:tr>
              <a:tr h="251708"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Ilaria Rinaldi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MAASTRO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Stopping power ratio measurements of electron density phantom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December 20, 2022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459077863"/>
                  </a:ext>
                </a:extLst>
              </a:tr>
              <a:tr h="402109"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Fernando Dominguez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USC Spain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Silver atomic Quantum Clusters of five atoms (Ag5-AQCs),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radiosensitizer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for heavy-ion particle therapy.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GSI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February 11th &amp; April 18th, 2024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695033009"/>
                  </a:ext>
                </a:extLst>
              </a:tr>
              <a:tr h="376680"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Aleksandra Wronská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Jagiellonian University in Kraków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SiFi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-CC – commissioning of a setup for prompt-gamma imaging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January 12/13, 16/17, 2023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66970557"/>
                  </a:ext>
                </a:extLst>
              </a:tr>
              <a:tr h="376680"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Anne Klimpel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TU Dresden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Spectral </a:t>
                      </a:r>
                      <a:r>
                        <a:rPr lang="en-US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Fibre</a:t>
                      </a: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Dosimetry for Heavy Ion Radiotherapy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CNAO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March 6, 2023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4198297179"/>
                  </a:ext>
                </a:extLst>
              </a:tr>
              <a:tr h="258440"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Charles-Antoine Collins-Fekete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University College London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Mixed beam image guidance for particle therapy applications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GSI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December 18/19, 2023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496209171"/>
                  </a:ext>
                </a:extLst>
              </a:tr>
              <a:tr h="258440"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Krishna Prasad Subedi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Nepal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Spot scanning proton arc therapy for head and neck cancer patients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declined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2780059331"/>
                  </a:ext>
                </a:extLst>
              </a:tr>
            </a:tbl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24/03/2025</a:t>
            </a:r>
            <a:endParaRPr lang="it-I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TNA</a:t>
            </a:r>
            <a:endParaRPr lang="it-I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8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7873019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537" y="286603"/>
            <a:ext cx="11073409" cy="674689"/>
          </a:xfrm>
        </p:spPr>
        <p:txBody>
          <a:bodyPr/>
          <a:lstStyle/>
          <a:p>
            <a:r>
              <a:rPr lang="de-DE" dirty="0"/>
              <a:t>Research TNA </a:t>
            </a:r>
            <a:r>
              <a:rPr lang="de-DE" dirty="0" err="1"/>
              <a:t>applications</a:t>
            </a:r>
            <a:r>
              <a:rPr lang="de-DE" dirty="0"/>
              <a:t> – 3rd </a:t>
            </a:r>
            <a:r>
              <a:rPr lang="de-DE" dirty="0" err="1"/>
              <a:t>reporting</a:t>
            </a:r>
            <a:r>
              <a:rPr lang="de-DE" dirty="0"/>
              <a:t> </a:t>
            </a:r>
            <a:r>
              <a:rPr lang="de-DE" dirty="0" err="1"/>
              <a:t>period</a:t>
            </a:r>
            <a:endParaRPr lang="de-DE" dirty="0"/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04527525"/>
              </p:ext>
            </p:extLst>
          </p:nvPr>
        </p:nvGraphicFramePr>
        <p:xfrm>
          <a:off x="611081" y="1310915"/>
          <a:ext cx="10783751" cy="409773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58401">
                  <a:extLst>
                    <a:ext uri="{9D8B030D-6E8A-4147-A177-3AD203B41FA5}">
                      <a16:colId xmlns:a16="http://schemas.microsoft.com/office/drawing/2014/main" val="2119617239"/>
                    </a:ext>
                  </a:extLst>
                </a:gridCol>
                <a:gridCol w="2244667">
                  <a:extLst>
                    <a:ext uri="{9D8B030D-6E8A-4147-A177-3AD203B41FA5}">
                      <a16:colId xmlns:a16="http://schemas.microsoft.com/office/drawing/2014/main" val="941191848"/>
                    </a:ext>
                  </a:extLst>
                </a:gridCol>
                <a:gridCol w="4428066">
                  <a:extLst>
                    <a:ext uri="{9D8B030D-6E8A-4147-A177-3AD203B41FA5}">
                      <a16:colId xmlns:a16="http://schemas.microsoft.com/office/drawing/2014/main" val="2996063728"/>
                    </a:ext>
                  </a:extLst>
                </a:gridCol>
                <a:gridCol w="476739">
                  <a:extLst>
                    <a:ext uri="{9D8B030D-6E8A-4147-A177-3AD203B41FA5}">
                      <a16:colId xmlns:a16="http://schemas.microsoft.com/office/drawing/2014/main" val="1931842551"/>
                    </a:ext>
                  </a:extLst>
                </a:gridCol>
                <a:gridCol w="476738">
                  <a:extLst>
                    <a:ext uri="{9D8B030D-6E8A-4147-A177-3AD203B41FA5}">
                      <a16:colId xmlns:a16="http://schemas.microsoft.com/office/drawing/2014/main" val="1268707930"/>
                    </a:ext>
                  </a:extLst>
                </a:gridCol>
                <a:gridCol w="500185">
                  <a:extLst>
                    <a:ext uri="{9D8B030D-6E8A-4147-A177-3AD203B41FA5}">
                      <a16:colId xmlns:a16="http://schemas.microsoft.com/office/drawing/2014/main" val="2740537906"/>
                    </a:ext>
                  </a:extLst>
                </a:gridCol>
                <a:gridCol w="1398955">
                  <a:extLst>
                    <a:ext uri="{9D8B030D-6E8A-4147-A177-3AD203B41FA5}">
                      <a16:colId xmlns:a16="http://schemas.microsoft.com/office/drawing/2014/main" val="512188089"/>
                    </a:ext>
                  </a:extLst>
                </a:gridCol>
              </a:tblGrid>
              <a:tr h="188340"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100" b="1" u="none" strike="noStrike" dirty="0" err="1">
                          <a:effectLst/>
                          <a:latin typeface="+mn-lt"/>
                        </a:rPr>
                        <a:t>Applicant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17" marR="9417" marT="9417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100" b="1" u="none" strike="noStrike" dirty="0">
                          <a:effectLst/>
                          <a:latin typeface="+mn-lt"/>
                        </a:rPr>
                        <a:t>Affiliation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17" marR="9417" marT="9417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100" b="1" u="none" strike="noStrike" dirty="0" err="1">
                          <a:effectLst/>
                          <a:latin typeface="+mn-lt"/>
                        </a:rPr>
                        <a:t>Proposal</a:t>
                      </a:r>
                      <a:r>
                        <a:rPr lang="de-DE" sz="1100" b="1" u="none" strike="noStrike" dirty="0">
                          <a:effectLst/>
                          <a:latin typeface="+mn-lt"/>
                        </a:rPr>
                        <a:t> title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17" marR="9417" marT="9417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100" b="1" u="none" strike="noStrike" dirty="0">
                          <a:effectLst/>
                          <a:latin typeface="+mn-lt"/>
                        </a:rPr>
                        <a:t>h </a:t>
                      </a:r>
                      <a:r>
                        <a:rPr lang="de-DE" sz="1100" b="1" u="none" strike="noStrike" dirty="0" err="1">
                          <a:effectLst/>
                          <a:latin typeface="+mn-lt"/>
                        </a:rPr>
                        <a:t>req</a:t>
                      </a:r>
                      <a:r>
                        <a:rPr lang="de-DE" sz="1100" b="1" u="none" strike="noStrike" dirty="0">
                          <a:effectLst/>
                          <a:latin typeface="+mn-lt"/>
                        </a:rPr>
                        <a:t>.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17" marR="9417" marT="9417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h </a:t>
                      </a:r>
                      <a:r>
                        <a:rPr lang="de-DE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used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17" marR="9417" marT="9417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100" b="1" u="none" strike="noStrike" dirty="0">
                          <a:effectLst/>
                          <a:latin typeface="+mn-lt"/>
                        </a:rPr>
                        <a:t>Host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17" marR="9417" marT="9417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1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Period</a:t>
                      </a:r>
                      <a:endParaRPr lang="de-DE" sz="11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417" marR="9417" marT="9417" marB="0" anchor="b"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84475980"/>
                  </a:ext>
                </a:extLst>
              </a:tr>
              <a:tr h="258440"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Sara </a:t>
                      </a:r>
                      <a:r>
                        <a:rPr lang="de-D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Marcatili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CNRS/IN2P3, Grenoble, France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Test of TIARA detector with protons from synchrotron and carbon ions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CNAO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2024 &amp; March 22/23, 2025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634761546"/>
                  </a:ext>
                </a:extLst>
              </a:tr>
              <a:tr h="235435"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Armin Durakovic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Cantonal hospital Zenica, Bosnia and Herzegovina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Angular distribution measurements of neutron fields generated with a typical clinical ion beams (proton and carbon) applied to anthropomorphic phantom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  <a:p>
                      <a:pPr marL="72000" algn="l" fontAlgn="t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CNAO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May 10/11, 2024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2863760961"/>
                  </a:ext>
                </a:extLst>
              </a:tr>
              <a:tr h="235435"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Michele </a:t>
                      </a:r>
                      <a:r>
                        <a:rPr lang="de-D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Caldara</a:t>
                      </a:r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Switzerland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An online, high-resolution, microfabricated beam transverse profiler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CNAO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July30/31, 2024</a:t>
                      </a:r>
                      <a:b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April 5/6, 2025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454064466"/>
                  </a:ext>
                </a:extLst>
              </a:tr>
              <a:tr h="235435"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Vladimir Petrović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Montenegro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[none]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[</a:t>
                      </a:r>
                      <a:r>
                        <a:rPr lang="de-DE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none</a:t>
                      </a:r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]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CNAO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55532483"/>
                  </a:ext>
                </a:extLst>
              </a:tr>
              <a:tr h="235435"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Lorenzo Manti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Universitá di Napoli, Italy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Biophysical investigation of clinical helium ion beams for treatment of breast cancer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2414897353"/>
                  </a:ext>
                </a:extLst>
              </a:tr>
              <a:tr h="235435"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Claudio Verona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Roma, Italy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Characterization of a novel diamond-based detection system for dosimetry and microdosimetry in ion beam therapy using He and O ions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2045875914"/>
                  </a:ext>
                </a:extLst>
              </a:tr>
              <a:tr h="235435"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Claire Rodriguez-Lafrasse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University of Lyon, France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Multiscale and comprehensive assessment of the effects of hadrontherapy in head and neck tumors – Stealth-Bomber Paradigm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CNAO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2024 &amp; April 3rd, 2025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724973668"/>
                  </a:ext>
                </a:extLst>
              </a:tr>
              <a:tr h="235435"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Marc Verderi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fr-FR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Institut National de Physique Nucléaire et de Physique des Particules, France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PEPITES for CNAO : toward an ultra-thin distant beam monitor used during patient treatment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CNAO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April 11-13, 2025</a:t>
                      </a: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2833616677"/>
                  </a:ext>
                </a:extLst>
              </a:tr>
              <a:tr h="235435"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Lies Verpoest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Belgium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Direct comparison of water calorimetry and ionization chambers in carbon ion and helium ion beams in terms of absorbed dose-to-water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4211914619"/>
                  </a:ext>
                </a:extLst>
              </a:tr>
              <a:tr h="235435"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Magdalena Kołodziej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Polen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Testing beam-activated tumour tracers for online proton therapy monitoring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HIT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672122925"/>
                  </a:ext>
                </a:extLst>
              </a:tr>
              <a:tr h="235435"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Isabelle Allemand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Frankreich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Heavy Ions and Adult Stem Cells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b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marL="72000" algn="l" fontAlgn="t"/>
                      <a:r>
                        <a:rPr lang="de-DE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GSI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72000" algn="l" fontAlgn="t"/>
                      <a:endParaRPr lang="de-DE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3562645902"/>
                  </a:ext>
                </a:extLst>
              </a:tr>
            </a:tbl>
          </a:graphicData>
        </a:graphic>
      </p:graphicFrame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/>
              <a:t>24/03/2025</a:t>
            </a:r>
            <a:endParaRPr lang="it-IT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/>
              <a:t>TNA</a:t>
            </a:r>
            <a:endParaRPr lang="it-IT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9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578118739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ttivo">
  <a:themeElements>
    <a:clrScheme name="Retrospettivo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ttiv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Retrospettivo</Template>
  <TotalTime>0</TotalTime>
  <Words>1758</Words>
  <Application>Microsoft Office PowerPoint</Application>
  <PresentationFormat>Widescreen</PresentationFormat>
  <Paragraphs>514</Paragraphs>
  <Slides>22</Slides>
  <Notes>3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22</vt:i4>
      </vt:variant>
    </vt:vector>
  </HeadingPairs>
  <TitlesOfParts>
    <vt:vector size="27" baseType="lpstr">
      <vt:lpstr>Arial</vt:lpstr>
      <vt:lpstr>Calibri</vt:lpstr>
      <vt:lpstr>Calibri Light</vt:lpstr>
      <vt:lpstr>Retrospettivo</vt:lpstr>
      <vt:lpstr>Prism 10</vt:lpstr>
      <vt:lpstr>WP6: Transnational Access</vt:lpstr>
      <vt:lpstr>Research TNA</vt:lpstr>
      <vt:lpstr>Countries of origin for applications</vt:lpstr>
      <vt:lpstr>Research beamtime provided by facilities</vt:lpstr>
      <vt:lpstr>Beamtime situation at GSI</vt:lpstr>
      <vt:lpstr>But at least we go ahead.</vt:lpstr>
      <vt:lpstr>Contributors to TNA</vt:lpstr>
      <vt:lpstr>Research TNA applications – 1st &amp; 2nd reporting period</vt:lpstr>
      <vt:lpstr>Research TNA applications – 3rd reporting period</vt:lpstr>
      <vt:lpstr>Research access to HIT</vt:lpstr>
      <vt:lpstr>Research access to CNAO</vt:lpstr>
      <vt:lpstr>Research access to GSI</vt:lpstr>
      <vt:lpstr>Specific TA to clinical activities</vt:lpstr>
      <vt:lpstr>New modality of clinical research TNA</vt:lpstr>
      <vt:lpstr>Dissemination</vt:lpstr>
      <vt:lpstr>Clinical TNA use</vt:lpstr>
      <vt:lpstr>Clinical research TNA applications</vt:lpstr>
      <vt:lpstr>Clinical research TNA applications</vt:lpstr>
      <vt:lpstr>Countries of origin for clinical research TNA</vt:lpstr>
      <vt:lpstr>Summary</vt:lpstr>
      <vt:lpstr>THANK YOU VERY MUCH!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Gaglianone Maria Teresa</dc:creator>
  <cp:lastModifiedBy>Facoetti Angelica</cp:lastModifiedBy>
  <cp:revision>151</cp:revision>
  <dcterms:created xsi:type="dcterms:W3CDTF">2021-02-25T08:52:29Z</dcterms:created>
  <dcterms:modified xsi:type="dcterms:W3CDTF">2025-03-22T08:56:23Z</dcterms:modified>
</cp:coreProperties>
</file>