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64" r:id="rId3"/>
  </p:sldMasterIdLst>
  <p:notesMasterIdLst>
    <p:notesMasterId r:id="rId20"/>
  </p:notesMasterIdLst>
  <p:sldIdLst>
    <p:sldId id="256" r:id="rId4"/>
    <p:sldId id="546" r:id="rId5"/>
    <p:sldId id="267" r:id="rId6"/>
    <p:sldId id="286" r:id="rId7"/>
    <p:sldId id="736" r:id="rId8"/>
    <p:sldId id="293" r:id="rId9"/>
    <p:sldId id="292" r:id="rId10"/>
    <p:sldId id="294" r:id="rId11"/>
    <p:sldId id="295" r:id="rId12"/>
    <p:sldId id="628" r:id="rId13"/>
    <p:sldId id="296" r:id="rId14"/>
    <p:sldId id="1325" r:id="rId15"/>
    <p:sldId id="285" r:id="rId16"/>
    <p:sldId id="302" r:id="rId17"/>
    <p:sldId id="749" r:id="rId18"/>
    <p:sldId id="308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10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775AE0-28E4-4741-95E8-28A7D91335F8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C12A6E-8015-4FD8-82C9-A0778BA103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215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168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16000" indent="-216000">
              <a:lnSpc>
                <a:spcPct val="90000"/>
              </a:lnSpc>
              <a:spcBef>
                <a:spcPts val="414"/>
              </a:spcBef>
            </a:pPr>
            <a:r>
              <a:rPr lang="de-DE" sz="1200" b="0" strike="noStrike" spc="-1" dirty="0">
                <a:latin typeface="Arial"/>
              </a:rPr>
              <a:t>Integrierter Arbeitsablauf mit konventioneller RT: Protokolle, Akte </a:t>
            </a:r>
          </a:p>
          <a:p>
            <a:pPr marL="216000" indent="-216000">
              <a:lnSpc>
                <a:spcPct val="90000"/>
              </a:lnSpc>
              <a:spcBef>
                <a:spcPts val="414"/>
              </a:spcBef>
            </a:pPr>
            <a:r>
              <a:rPr lang="de-DE" sz="1200" b="0" strike="noStrike" spc="-1" dirty="0">
                <a:latin typeface="Arial"/>
              </a:rPr>
              <a:t>H1 und C12 am Horizontalstrahl seit 11/2009; Gantry seit 10/2012</a:t>
            </a:r>
          </a:p>
          <a:p>
            <a:pPr marL="216000" indent="-216000">
              <a:lnSpc>
                <a:spcPct val="90000"/>
              </a:lnSpc>
              <a:spcBef>
                <a:spcPts val="414"/>
              </a:spcBef>
            </a:pPr>
            <a:r>
              <a:rPr lang="de-DE" sz="1200" b="0" strike="noStrike" spc="-1" dirty="0">
                <a:latin typeface="Arial"/>
              </a:rPr>
              <a:t>Biophysikalisch etabliert – klinische Evidenz?</a:t>
            </a:r>
          </a:p>
          <a:p>
            <a:pPr marL="216000" indent="-216000">
              <a:lnSpc>
                <a:spcPct val="100000"/>
              </a:lnSpc>
            </a:pPr>
            <a:endParaRPr lang="de-DE" sz="1200" b="0" strike="noStrike" spc="-1" dirty="0">
              <a:latin typeface="Arial"/>
            </a:endParaRPr>
          </a:p>
        </p:txBody>
      </p:sp>
      <p:sp>
        <p:nvSpPr>
          <p:cNvPr id="1682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6F93DD8B-AABD-4759-9DBC-7091EFFABD15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 lang="de-DE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73795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19CE06-3F8E-4F9E-8D96-06EFC31AB38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19450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MGH, </a:t>
            </a:r>
            <a:r>
              <a:rPr lang="de-DE" dirty="0" err="1"/>
              <a:t>left</a:t>
            </a:r>
            <a:r>
              <a:rPr lang="de-DE" dirty="0"/>
              <a:t> </a:t>
            </a:r>
            <a:r>
              <a:rPr lang="de-DE" dirty="0" err="1"/>
              <a:t>sided</a:t>
            </a:r>
            <a:r>
              <a:rPr lang="de-DE" dirty="0"/>
              <a:t> tumors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baseline</a:t>
            </a:r>
            <a:r>
              <a:rPr lang="de-DE" dirty="0"/>
              <a:t> </a:t>
            </a:r>
            <a:r>
              <a:rPr lang="de-DE" dirty="0" err="1"/>
              <a:t>impairment</a:t>
            </a:r>
            <a:r>
              <a:rPr lang="de-DE" dirty="0"/>
              <a:t> but also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improvement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C441F-53FA-40EE-BFC7-6EBCAD4DA5DC}" type="slidenum">
              <a:rPr lang="de-DE" altLang="de-DE" smtClean="0"/>
              <a:pPr>
                <a:defRPr/>
              </a:pPr>
              <a:t>10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4994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19CE06-3F8E-4F9E-8D96-06EFC31AB38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3060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MGH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F1A717-927E-42D6-A360-1E691E73FF14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9112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A163C7-AEAA-44B5-A176-23FE2E35BD73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225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9CE06-3F8E-4F9E-8D96-06EFC31AB38B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3051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0DFEE6-BFDB-4B03-9AFF-74D7985539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ACEE755-1F4A-4BA9-A368-DAA74E1742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D6898B3-34F4-4C6D-B07A-D3B2F7708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5DA4A-84B8-4032-8B1F-AAA5045BEC29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4D17F46-9A05-4F14-AC6C-DD34E10A5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319A1D-DA17-43DE-89AD-CB7CF9EE3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EFB9D-85DF-4AC0-9797-70E9B1650C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57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C0455D-AB7C-4611-A227-E626E5DBD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BBA162C-4D9B-453F-B26D-1EED8A0955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E88BCC-4170-406C-9055-432CB4DB3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5DA4A-84B8-4032-8B1F-AAA5045BEC29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A7FBF3-A820-498F-A671-4E9D4D11E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26FD8C-ED8E-465A-876B-B4BE3E934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EFB9D-85DF-4AC0-9797-70E9B1650C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656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5485CAA-59E3-408A-BB8D-10619D354E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F9518E8-FF25-425F-A236-D431300E2E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666896-09B7-42FA-8280-E3C76E1D8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5DA4A-84B8-4032-8B1F-AAA5045BEC29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BA0950-2322-480C-837F-93FD664C5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F4C336-03D7-43B6-AC82-223865841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EFB9D-85DF-4AC0-9797-70E9B1650C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2121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22C4E7-555B-4452-B3D8-E52ACA50F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62A5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91BDA8D-266F-4D59-B123-A1F8408DBF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1988" y="1222423"/>
            <a:ext cx="5134237" cy="3263504"/>
          </a:xfrm>
        </p:spPr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A31428B-1EDB-4885-A12F-2D7A64BBE8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67138" y="1222423"/>
            <a:ext cx="5134237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0" name="Segnaposto contenuto 3">
            <a:extLst>
              <a:ext uri="{FF2B5EF4-FFF2-40B4-BE49-F238E27FC236}">
                <a16:creationId xmlns:a16="http://schemas.microsoft.com/office/drawing/2014/main" id="{6E75DFF0-BC58-47AD-AE9D-902E9C87523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11987" y="6538185"/>
            <a:ext cx="11488948" cy="230832"/>
          </a:xfrm>
        </p:spPr>
        <p:txBody>
          <a:bodyPr anchor="b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100"/>
            </a:lvl1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838346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 bwMode="auto">
          <a:xfrm>
            <a:off x="609600" y="680041"/>
            <a:ext cx="10972320" cy="3323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subTitle"/>
          </p:nvPr>
        </p:nvSpPr>
        <p:spPr bwMode="auto">
          <a:xfrm>
            <a:off x="609600" y="3323222"/>
            <a:ext cx="1097232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defRPr/>
            </a:pPr>
            <a:endParaRPr lang="de-DE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5228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458974D4-7E5A-47D2-8FA6-BE43C7E9B2FC}"/>
              </a:ext>
            </a:extLst>
          </p:cNvPr>
          <p:cNvSpPr/>
          <p:nvPr userDrawn="1"/>
        </p:nvSpPr>
        <p:spPr>
          <a:xfrm>
            <a:off x="0" y="2504906"/>
            <a:ext cx="12191995" cy="3560614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0" name="Segnaposto testo 3">
            <a:extLst>
              <a:ext uri="{FF2B5EF4-FFF2-40B4-BE49-F238E27FC236}">
                <a16:creationId xmlns:a16="http://schemas.microsoft.com/office/drawing/2014/main" id="{F430DCED-A3B7-4112-BCD7-2620F16929F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36430" y="4500560"/>
            <a:ext cx="11855570" cy="379412"/>
          </a:xfrm>
          <a:prstGeom prst="rect">
            <a:avLst/>
          </a:prstGeom>
        </p:spPr>
        <p:txBody>
          <a:bodyPr anchor="b" anchorCtr="0"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None/>
              <a:defRPr lang="it-IT" sz="1400" b="1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21" name="Segnaposto testo 5">
            <a:extLst>
              <a:ext uri="{FF2B5EF4-FFF2-40B4-BE49-F238E27FC236}">
                <a16:creationId xmlns:a16="http://schemas.microsoft.com/office/drawing/2014/main" id="{41AB6D10-BD18-4D82-A7A8-9B9ECBAE35E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36430" y="4854094"/>
            <a:ext cx="11855570" cy="838200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Arial" panose="020B0604020202020204" pitchFamily="34" charset="0"/>
              <a:buNone/>
              <a:defRPr lang="it-IT" sz="1400" i="1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22" name="Titolo 1">
            <a:extLst>
              <a:ext uri="{FF2B5EF4-FFF2-40B4-BE49-F238E27FC236}">
                <a16:creationId xmlns:a16="http://schemas.microsoft.com/office/drawing/2014/main" id="{298A75A5-F5F9-4CA8-81BB-89A2F255D9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430" y="3446397"/>
            <a:ext cx="11855569" cy="837640"/>
          </a:xfrm>
          <a:prstGeom prst="rect">
            <a:avLst/>
          </a:prstGeom>
        </p:spPr>
        <p:txBody>
          <a:bodyPr anchor="ctr"/>
          <a:lstStyle>
            <a:lvl1pPr marL="0"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it-IT" sz="2800" b="1" kern="1200" dirty="0">
                <a:solidFill>
                  <a:srgbClr val="0062A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</a:t>
            </a:r>
            <a:br>
              <a:rPr lang="it-IT" dirty="0"/>
            </a:br>
            <a:r>
              <a:rPr lang="it-IT" dirty="0"/>
              <a:t>LO STILE DEL TITOLO DELLO SCHEMA</a:t>
            </a:r>
          </a:p>
        </p:txBody>
      </p:sp>
      <p:sp>
        <p:nvSpPr>
          <p:cNvPr id="10" name="Segnaposto testo 14">
            <a:extLst>
              <a:ext uri="{FF2B5EF4-FFF2-40B4-BE49-F238E27FC236}">
                <a16:creationId xmlns:a16="http://schemas.microsoft.com/office/drawing/2014/main" id="{3414FF57-1D5E-4495-9A79-1F6FEE81DEB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6430" y="2692335"/>
            <a:ext cx="11855570" cy="374650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rgbClr val="1C89BA"/>
                </a:solidFill>
              </a:defRPr>
            </a:lvl1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4584318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2A6279D-6088-4231-B8DE-9A8BEC53EB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1705" y="2209801"/>
            <a:ext cx="11202415" cy="1219199"/>
          </a:xfrm>
        </p:spPr>
        <p:txBody>
          <a:bodyPr anchor="b"/>
          <a:lstStyle>
            <a:lvl1pPr algn="l">
              <a:defRPr sz="3200">
                <a:solidFill>
                  <a:srgbClr val="0062A5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998A4ECF-9328-4D43-A748-5EF879C0D8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1705" y="3498055"/>
            <a:ext cx="11202415" cy="988219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93EBDB29-7BD3-4709-A34C-234F59DC895D}"/>
              </a:ext>
            </a:extLst>
          </p:cNvPr>
          <p:cNvCxnSpPr>
            <a:cxnSpLocks/>
          </p:cNvCxnSpPr>
          <p:nvPr userDrawn="1"/>
        </p:nvCxnSpPr>
        <p:spPr>
          <a:xfrm>
            <a:off x="84350" y="3462831"/>
            <a:ext cx="115478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07183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CC78F0-B89B-414D-B4E9-151881F66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62A5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8D947B9-3515-4E91-B890-57232D5691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7" name="Segnaposto contenuto 3">
            <a:extLst>
              <a:ext uri="{FF2B5EF4-FFF2-40B4-BE49-F238E27FC236}">
                <a16:creationId xmlns:a16="http://schemas.microsoft.com/office/drawing/2014/main" id="{0062F82F-EFEA-44F8-9D5C-67BF3A88406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11987" y="6538185"/>
            <a:ext cx="11488948" cy="230832"/>
          </a:xfrm>
        </p:spPr>
        <p:txBody>
          <a:bodyPr anchor="b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100"/>
            </a:lvl1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6456029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CC78F0-B89B-414D-B4E9-151881F66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62A5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8D947B9-3515-4E91-B890-57232D5691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685800" indent="0">
              <a:buNone/>
              <a:defRPr/>
            </a:lvl2pPr>
            <a:lvl3pPr marL="1143000" indent="0">
              <a:buNone/>
              <a:defRPr/>
            </a:lvl3pPr>
            <a:lvl4pPr marL="1543050" indent="0">
              <a:buNone/>
              <a:defRPr/>
            </a:lvl4pPr>
            <a:lvl5pPr marL="2000250" indent="0">
              <a:buNone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7" name="Segnaposto contenuto 3">
            <a:extLst>
              <a:ext uri="{FF2B5EF4-FFF2-40B4-BE49-F238E27FC236}">
                <a16:creationId xmlns:a16="http://schemas.microsoft.com/office/drawing/2014/main" id="{0062F82F-EFEA-44F8-9D5C-67BF3A88406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11987" y="6538185"/>
            <a:ext cx="11488948" cy="230832"/>
          </a:xfrm>
        </p:spPr>
        <p:txBody>
          <a:bodyPr anchor="b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100"/>
            </a:lvl1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5347708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22C4E7-555B-4452-B3D8-E52ACA50F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62A5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91BDA8D-266F-4D59-B123-A1F8408DBF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1987" y="1222422"/>
            <a:ext cx="5134237" cy="3263504"/>
          </a:xfrm>
        </p:spPr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A31428B-1EDB-4885-A12F-2D7A64BBE8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67137" y="1222422"/>
            <a:ext cx="5134237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0" name="Segnaposto contenuto 3">
            <a:extLst>
              <a:ext uri="{FF2B5EF4-FFF2-40B4-BE49-F238E27FC236}">
                <a16:creationId xmlns:a16="http://schemas.microsoft.com/office/drawing/2014/main" id="{6E75DFF0-BC58-47AD-AE9D-902E9C87523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11987" y="6538185"/>
            <a:ext cx="11488948" cy="230832"/>
          </a:xfrm>
        </p:spPr>
        <p:txBody>
          <a:bodyPr anchor="b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100"/>
            </a:lvl1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1142259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e immagin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CC78F0-B89B-414D-B4E9-151881F66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8D947B9-3515-4E91-B890-57232D569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987" y="1109632"/>
            <a:ext cx="11488949" cy="1072851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7" name="Segnaposto contenuto 3">
            <a:extLst>
              <a:ext uri="{FF2B5EF4-FFF2-40B4-BE49-F238E27FC236}">
                <a16:creationId xmlns:a16="http://schemas.microsoft.com/office/drawing/2014/main" id="{0062F82F-EFEA-44F8-9D5C-67BF3A88406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11987" y="6538185"/>
            <a:ext cx="11488948" cy="230832"/>
          </a:xfrm>
        </p:spPr>
        <p:txBody>
          <a:bodyPr anchor="b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100"/>
            </a:lvl1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BE77BFF5-9B4A-4237-9C6C-051756793B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11988" y="2459038"/>
            <a:ext cx="11489488" cy="372586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98726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57FA6D-778B-4766-AF7E-ECD5E7BA5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548D45A-6C88-4AF9-8CEE-2073C39B7A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D6A9A5-1AF6-4DCB-94D2-1160A8F73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5DA4A-84B8-4032-8B1F-AAA5045BEC29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4A9D798-7D9B-4DC4-B1B5-05864177C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DC7191-98C9-4706-8419-CD1F3AFE8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EFB9D-85DF-4AC0-9797-70E9B1650C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78594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e immagin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CC78F0-B89B-414D-B4E9-151881F66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8D947B9-3515-4E91-B890-57232D569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109632"/>
            <a:ext cx="5704936" cy="1072851"/>
          </a:xfrm>
        </p:spPr>
        <p:txBody>
          <a:bodyPr/>
          <a:lstStyle>
            <a:lvl1pPr marL="0" indent="0" algn="l">
              <a:buNone/>
              <a:defRPr/>
            </a:lvl1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7" name="Segnaposto contenuto 3">
            <a:extLst>
              <a:ext uri="{FF2B5EF4-FFF2-40B4-BE49-F238E27FC236}">
                <a16:creationId xmlns:a16="http://schemas.microsoft.com/office/drawing/2014/main" id="{0062F82F-EFEA-44F8-9D5C-67BF3A88406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11987" y="6538185"/>
            <a:ext cx="11488948" cy="230832"/>
          </a:xfrm>
        </p:spPr>
        <p:txBody>
          <a:bodyPr anchor="b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100"/>
            </a:lvl1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BE77BFF5-9B4A-4237-9C6C-051756793B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11987" y="1109631"/>
            <a:ext cx="5566227" cy="514451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680372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e immagin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CC78F0-B89B-414D-B4E9-151881F66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8D947B9-3515-4E91-B890-57232D569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987" y="1109631"/>
            <a:ext cx="5704936" cy="1072851"/>
          </a:xfrm>
        </p:spPr>
        <p:txBody>
          <a:bodyPr/>
          <a:lstStyle>
            <a:lvl1pPr marL="0" indent="0" algn="l">
              <a:buNone/>
              <a:defRPr/>
            </a:lvl1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7" name="Segnaposto contenuto 3">
            <a:extLst>
              <a:ext uri="{FF2B5EF4-FFF2-40B4-BE49-F238E27FC236}">
                <a16:creationId xmlns:a16="http://schemas.microsoft.com/office/drawing/2014/main" id="{0062F82F-EFEA-44F8-9D5C-67BF3A88406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11987" y="6538185"/>
            <a:ext cx="11488948" cy="230832"/>
          </a:xfrm>
        </p:spPr>
        <p:txBody>
          <a:bodyPr anchor="b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100"/>
            </a:lvl1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BE77BFF5-9B4A-4237-9C6C-051756793B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4708" y="1109631"/>
            <a:ext cx="5566227" cy="514451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11974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CC78F0-B89B-414D-B4E9-151881F66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7" name="Segnaposto contenuto 3">
            <a:extLst>
              <a:ext uri="{FF2B5EF4-FFF2-40B4-BE49-F238E27FC236}">
                <a16:creationId xmlns:a16="http://schemas.microsoft.com/office/drawing/2014/main" id="{0062F82F-EFEA-44F8-9D5C-67BF3A88406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11987" y="6538185"/>
            <a:ext cx="11488948" cy="230832"/>
          </a:xfrm>
        </p:spPr>
        <p:txBody>
          <a:bodyPr anchor="b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100"/>
            </a:lvl1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BE77BFF5-9B4A-4237-9C6C-051756793B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11988" y="1109631"/>
            <a:ext cx="11488948" cy="514451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054134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E80D6B-75F6-4F54-963D-3A45B2DB4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6" name="Segnaposto contenuto 3">
            <a:extLst>
              <a:ext uri="{FF2B5EF4-FFF2-40B4-BE49-F238E27FC236}">
                <a16:creationId xmlns:a16="http://schemas.microsoft.com/office/drawing/2014/main" id="{C6B0A16C-EACF-4BD5-8824-D32F0BB16B3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11987" y="6538185"/>
            <a:ext cx="11488948" cy="230832"/>
          </a:xfrm>
        </p:spPr>
        <p:txBody>
          <a:bodyPr anchor="b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100"/>
            </a:lvl1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0012888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3">
            <a:extLst>
              <a:ext uri="{FF2B5EF4-FFF2-40B4-BE49-F238E27FC236}">
                <a16:creationId xmlns:a16="http://schemas.microsoft.com/office/drawing/2014/main" id="{AE5C4A39-1B88-405D-9A8F-D8BD0E136A0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11987" y="6538185"/>
            <a:ext cx="11488948" cy="230832"/>
          </a:xfrm>
        </p:spPr>
        <p:txBody>
          <a:bodyPr anchor="b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100"/>
            </a:lvl1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A5EA67BC-75E1-4AF7-937D-D7C140C1DD04}"/>
              </a:ext>
            </a:extLst>
          </p:cNvPr>
          <p:cNvSpPr/>
          <p:nvPr userDrawn="1"/>
        </p:nvSpPr>
        <p:spPr>
          <a:xfrm>
            <a:off x="0" y="0"/>
            <a:ext cx="12192000" cy="13974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FC82C13E-0FF9-4FD5-BFAD-58C4F770361F}"/>
              </a:ext>
            </a:extLst>
          </p:cNvPr>
          <p:cNvSpPr/>
          <p:nvPr userDrawn="1"/>
        </p:nvSpPr>
        <p:spPr>
          <a:xfrm>
            <a:off x="0" y="0"/>
            <a:ext cx="12192000" cy="127809"/>
          </a:xfrm>
          <a:prstGeom prst="rect">
            <a:avLst/>
          </a:prstGeom>
          <a:solidFill>
            <a:srgbClr val="0C33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7" name="Connettore 1 9">
            <a:extLst>
              <a:ext uri="{FF2B5EF4-FFF2-40B4-BE49-F238E27FC236}">
                <a16:creationId xmlns:a16="http://schemas.microsoft.com/office/drawing/2014/main" id="{78564AA2-AA35-4825-99C9-CD757C3F9437}"/>
              </a:ext>
            </a:extLst>
          </p:cNvPr>
          <p:cNvCxnSpPr>
            <a:cxnSpLocks/>
          </p:cNvCxnSpPr>
          <p:nvPr userDrawn="1"/>
        </p:nvCxnSpPr>
        <p:spPr>
          <a:xfrm>
            <a:off x="0" y="127816"/>
            <a:ext cx="12192000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59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820A91-35CC-41CC-9CC5-19AA4B51B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7C56E65-C360-4ECD-964A-BF6952DA82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8C904D5-EA1B-499A-B274-D36CAFDB7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5DA4A-84B8-4032-8B1F-AAA5045BEC29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EC7CF60-5994-4D5E-9AAF-6400638B1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D834CD8-625E-4B16-A77D-D7E068826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EFB9D-85DF-4AC0-9797-70E9B1650C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0518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FA747F-8451-44E7-9FD2-814AFAE4C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0DE85D-368A-4595-93FB-40C2DF7936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9BEDCD7-FB65-4F8E-B6EB-6FAC36702C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E7319EB-4405-47AE-8C0C-C426756B3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5DA4A-84B8-4032-8B1F-AAA5045BEC29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98CDEDF-FDB5-4F61-9AA5-4B7F77208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3898236-6879-4045-AB86-F658C72B1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EFB9D-85DF-4AC0-9797-70E9B1650C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9865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87FDD0-B92F-458F-84A1-C7DC5D822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16FA452-EE8C-4EB2-9093-9A5E7C4186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F095D64-05E8-46EB-9C26-4AE1AE2F95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5B12848-AB55-4222-9667-14D8B4EC31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4FC93FB-D980-4CBD-9835-66710EFA8D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B4B55CB-78D7-4C04-B86F-5D23FACE0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5DA4A-84B8-4032-8B1F-AAA5045BEC29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73D3634-236C-4B39-9CAE-D0593DFA4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E42AD7A-AD63-4F8D-B9BC-85C1FDE46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EFB9D-85DF-4AC0-9797-70E9B1650C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1865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B33ABE-8302-432D-8CD8-78542189F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169D367-69AA-4E1A-8297-4560299D9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5DA4A-84B8-4032-8B1F-AAA5045BEC29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14959B8-8BE8-4488-9380-E9F5AAB8E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52CEA16-0365-4E71-8E2D-AE848E66A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EFB9D-85DF-4AC0-9797-70E9B1650C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015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D9F68BB-2B0C-47BA-8597-E72199CF4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5DA4A-84B8-4032-8B1F-AAA5045BEC29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573FBFD-9513-4E1F-9665-18F4483C4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7F1290C-7D20-4407-B683-65D3B2CBF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EFB9D-85DF-4AC0-9797-70E9B1650C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5138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EAA4FF-6458-413A-9F00-474FE4024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9257242-3ED7-4C06-9912-6DF6FCEEA4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042D4F5-D54F-47CC-B047-C7C690595E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0DD3BAE-145B-4043-AF5E-4F903F27E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5DA4A-84B8-4032-8B1F-AAA5045BEC29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C9DA954-C635-4F44-8FA7-2714259E5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11A7E69-EB0E-4008-8F45-5AA745A08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EFB9D-85DF-4AC0-9797-70E9B1650C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8869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495859-B5A1-4DC9-ADBC-E60B9D484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D866D98-C614-4558-9ECC-D27144554B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FBD5799-2361-43C7-B61A-FB2E98B3A0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7BF40F5-761C-4282-B826-486261CC6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5DA4A-84B8-4032-8B1F-AAA5045BEC29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17AEC2E-8D54-44F5-A79D-1ACE12A2A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CB47515-80E4-4796-A70E-322C93376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EFB9D-85DF-4AC0-9797-70E9B1650C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0523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CF6370A-AB2A-4ACD-AD7E-5595CBD1E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AA0A0C9-624D-470B-B356-D2CF1EE717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CC8B4D-7E28-4484-AD85-964FC59F18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5DA4A-84B8-4032-8B1F-AAA5045BEC29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6B153E-0B27-433B-BDEF-F0147E9A4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366DA23-6B3C-4B08-B88A-E65157E47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EFB9D-85DF-4AC0-9797-70E9B1650C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791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291BE04A-696F-48F8-95AA-562935227E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 flipV="1">
            <a:off x="1046" y="587"/>
            <a:ext cx="12189907" cy="685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914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lang="it-IT" sz="2000" b="1" kern="1200" dirty="0">
          <a:solidFill>
            <a:srgbClr val="418E9C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ctr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FFC000"/>
        </a:buClr>
        <a:buFont typeface="Arial" panose="020B0604020202020204" pitchFamily="34" charset="0"/>
        <a:buNone/>
        <a:defRPr lang="it-IT" sz="1600" kern="1200" dirty="0" smtClean="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ctr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FFC000"/>
        </a:buClr>
        <a:buFont typeface="Arial" panose="020B0604020202020204" pitchFamily="34" charset="0"/>
        <a:buNone/>
        <a:defRPr lang="it-IT" sz="1800" b="1" kern="1200" dirty="0" smtClean="0">
          <a:solidFill>
            <a:srgbClr val="40404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0" indent="0" algn="ctr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FFC000"/>
        </a:buClr>
        <a:buFont typeface="Arial" panose="020B0604020202020204" pitchFamily="34" charset="0"/>
        <a:buNone/>
        <a:defRPr lang="it-IT" sz="1600" kern="1200" dirty="0" smtClean="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0" indent="0" algn="ctr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FFC000"/>
        </a:buClr>
        <a:buFont typeface="Arial" panose="020B0604020202020204" pitchFamily="34" charset="0"/>
        <a:buNone/>
        <a:defRPr lang="it-IT" sz="1600" b="1" i="0" kern="1200" dirty="0" smtClean="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0" indent="0" algn="ctr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FFC000"/>
        </a:buClr>
        <a:buFont typeface="Arial" panose="020B0604020202020204" pitchFamily="34" charset="0"/>
        <a:buNone/>
        <a:defRPr lang="it-IT" sz="1400" i="1" kern="1200" dirty="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1CC3A5F-D949-42A8-9090-D201D4F3D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988" y="290664"/>
            <a:ext cx="11488948" cy="394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69DEA5B-7F23-4D48-AFA3-05D3199038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988" y="1109632"/>
            <a:ext cx="11488948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83EBEE18-793B-4059-AB99-8C4CB7B1C0ED}"/>
              </a:ext>
            </a:extLst>
          </p:cNvPr>
          <p:cNvSpPr/>
          <p:nvPr userDrawn="1"/>
        </p:nvSpPr>
        <p:spPr>
          <a:xfrm>
            <a:off x="0" y="0"/>
            <a:ext cx="12192000" cy="127809"/>
          </a:xfrm>
          <a:prstGeom prst="rect">
            <a:avLst/>
          </a:prstGeom>
          <a:solidFill>
            <a:srgbClr val="1C89BA">
              <a:alpha val="3547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6" name="Connettore 1 9">
            <a:extLst>
              <a:ext uri="{FF2B5EF4-FFF2-40B4-BE49-F238E27FC236}">
                <a16:creationId xmlns:a16="http://schemas.microsoft.com/office/drawing/2014/main" id="{398A387C-7775-4C73-B938-D6397BBDA471}"/>
              </a:ext>
            </a:extLst>
          </p:cNvPr>
          <p:cNvCxnSpPr>
            <a:cxnSpLocks/>
          </p:cNvCxnSpPr>
          <p:nvPr userDrawn="1"/>
        </p:nvCxnSpPr>
        <p:spPr>
          <a:xfrm>
            <a:off x="0" y="127816"/>
            <a:ext cx="12192000" cy="0"/>
          </a:xfrm>
          <a:prstGeom prst="line">
            <a:avLst/>
          </a:prstGeom>
          <a:ln w="38100">
            <a:solidFill>
              <a:srgbClr val="0062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1 9">
            <a:extLst>
              <a:ext uri="{FF2B5EF4-FFF2-40B4-BE49-F238E27FC236}">
                <a16:creationId xmlns:a16="http://schemas.microsoft.com/office/drawing/2014/main" id="{2050D43F-68BE-4D5D-A29F-DB1663561CD1}"/>
              </a:ext>
            </a:extLst>
          </p:cNvPr>
          <p:cNvCxnSpPr>
            <a:cxnSpLocks/>
          </p:cNvCxnSpPr>
          <p:nvPr userDrawn="1"/>
        </p:nvCxnSpPr>
        <p:spPr>
          <a:xfrm>
            <a:off x="0" y="861061"/>
            <a:ext cx="12192000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2923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it-IT" sz="2400" kern="1200" dirty="0">
          <a:solidFill>
            <a:srgbClr val="0062A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61950" indent="-36195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1C89BA"/>
        </a:buClr>
        <a:buFont typeface="Arial" panose="020B0604020202020204" pitchFamily="34" charset="0"/>
        <a:buChar char="•"/>
        <a:defRPr lang="it-IT" sz="20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1688" indent="-26670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1C89BA"/>
        </a:buClr>
        <a:buFont typeface="Arial" panose="020B0604020202020204" pitchFamily="34" charset="0"/>
        <a:buChar char="•"/>
        <a:defRPr lang="it-IT" sz="20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8888" indent="-276225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1C89BA"/>
        </a:buClr>
        <a:buFont typeface="Arial" panose="020B0604020202020204" pitchFamily="34" charset="0"/>
        <a:buChar char="•"/>
        <a:defRPr lang="it-IT" sz="18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12900" indent="-180975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1C89BA"/>
        </a:buClr>
        <a:buFont typeface="Arial" panose="020B0604020202020204" pitchFamily="34" charset="0"/>
        <a:buChar char="•"/>
        <a:defRPr lang="it-IT" sz="18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62163" indent="-180975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1C89BA"/>
        </a:buClr>
        <a:buFont typeface="Arial" panose="020B0604020202020204" pitchFamily="34" charset="0"/>
        <a:buChar char="•"/>
        <a:defRPr lang="it-IT" sz="18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ubmed.ncbi.nlm.nih.gov/26498439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science/article/pii/S0167814014003478?via%3Dihub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hyperlink" Target="https://www.sciencedirect.com/science/article/pii/S0167814021090836?via%3Dihub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3.jp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jpg"/><Relationship Id="rId9" Type="http://schemas.openxmlformats.org/officeDocument/2006/relationships/image" Target="../media/image5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pn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testo 11">
            <a:extLst>
              <a:ext uri="{FF2B5EF4-FFF2-40B4-BE49-F238E27FC236}">
                <a16:creationId xmlns:a16="http://schemas.microsoft.com/office/drawing/2014/main" id="{B207020A-53B0-4319-A49C-122A63525929}"/>
              </a:ext>
            </a:extLst>
          </p:cNvPr>
          <p:cNvSpPr txBox="1">
            <a:spLocks/>
          </p:cNvSpPr>
          <p:nvPr/>
        </p:nvSpPr>
        <p:spPr>
          <a:xfrm>
            <a:off x="336430" y="4500560"/>
            <a:ext cx="11855570" cy="379412"/>
          </a:xfrm>
          <a:prstGeom prst="rect">
            <a:avLst/>
          </a:prstGeom>
        </p:spPr>
        <p:txBody>
          <a:bodyPr anchor="b" anchorCtr="0"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None/>
              <a:defRPr lang="it-IT" sz="1400" b="1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None/>
              <a:defRPr lang="it-IT" sz="1800" b="1" kern="1200" dirty="0" smtClean="0">
                <a:solidFill>
                  <a:srgbClr val="40404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None/>
              <a:defRPr lang="it-IT" sz="1600" kern="120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None/>
              <a:defRPr lang="it-IT" sz="1600" b="1" i="0" kern="120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None/>
              <a:defRPr lang="it-IT" sz="1400" i="1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C00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Tanja Eichkorn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Segnaposto testo 12">
            <a:extLst>
              <a:ext uri="{FF2B5EF4-FFF2-40B4-BE49-F238E27FC236}">
                <a16:creationId xmlns:a16="http://schemas.microsoft.com/office/drawing/2014/main" id="{0D5F9F8F-158F-40FD-8A7E-2E36C4A2CCCB}"/>
              </a:ext>
            </a:extLst>
          </p:cNvPr>
          <p:cNvSpPr txBox="1">
            <a:spLocks/>
          </p:cNvSpPr>
          <p:nvPr/>
        </p:nvSpPr>
        <p:spPr>
          <a:xfrm>
            <a:off x="336430" y="4854094"/>
            <a:ext cx="11855570" cy="838200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Arial" panose="020B0604020202020204" pitchFamily="34" charset="0"/>
              <a:buNone/>
              <a:defRPr lang="it-IT" sz="1400" i="1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None/>
              <a:defRPr lang="it-IT" sz="1800" b="1" kern="1200" dirty="0" smtClean="0">
                <a:solidFill>
                  <a:srgbClr val="40404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None/>
              <a:defRPr lang="it-IT" sz="1600" kern="120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None/>
              <a:defRPr lang="it-IT" sz="1600" b="1" i="0" kern="120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None/>
              <a:defRPr lang="it-IT" sz="1400" i="1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Heidelberg Ion Beam Therapy Center (HIT)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University Hospital Heidelberg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Dept. of Radiation Oncology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Titolo 9">
            <a:extLst>
              <a:ext uri="{FF2B5EF4-FFF2-40B4-BE49-F238E27FC236}">
                <a16:creationId xmlns:a16="http://schemas.microsoft.com/office/drawing/2014/main" id="{88A6ED87-9336-47E7-8251-432D323CC464}"/>
              </a:ext>
            </a:extLst>
          </p:cNvPr>
          <p:cNvSpPr txBox="1">
            <a:spLocks/>
          </p:cNvSpPr>
          <p:nvPr/>
        </p:nvSpPr>
        <p:spPr>
          <a:xfrm>
            <a:off x="336430" y="3446397"/>
            <a:ext cx="11855569" cy="837640"/>
          </a:xfrm>
          <a:prstGeom prst="rect">
            <a:avLst/>
          </a:prstGeom>
        </p:spPr>
        <p:txBody>
          <a:bodyPr anchor="ctr"/>
          <a:lstStyle>
            <a:lvl1pPr marL="0"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it-IT" sz="2800" b="1" kern="1200" dirty="0">
                <a:solidFill>
                  <a:srgbClr val="0062A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1" i="0" u="none" strike="noStrike" kern="1200" cap="none" spc="0" normalizeH="0" baseline="0" noProof="0">
                <a:ln>
                  <a:noFill/>
                </a:ln>
                <a:solidFill>
                  <a:srgbClr val="0062A5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Particle Therapy Experience on Central Nervous System Tumors</a:t>
            </a:r>
            <a:endParaRPr kumimoji="0" lang="de-DE" sz="2800" b="1" i="0" u="none" strike="noStrike" kern="1200" cap="none" spc="0" normalizeH="0" baseline="0" noProof="0" dirty="0">
              <a:ln>
                <a:noFill/>
              </a:ln>
              <a:solidFill>
                <a:srgbClr val="0062A5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5" name="Segnaposto contenuto 5">
            <a:extLst>
              <a:ext uri="{FF2B5EF4-FFF2-40B4-BE49-F238E27FC236}">
                <a16:creationId xmlns:a16="http://schemas.microsoft.com/office/drawing/2014/main" id="{582C613B-73FB-457A-8088-14F00AA71108}"/>
              </a:ext>
            </a:extLst>
          </p:cNvPr>
          <p:cNvSpPr txBox="1">
            <a:spLocks/>
          </p:cNvSpPr>
          <p:nvPr/>
        </p:nvSpPr>
        <p:spPr>
          <a:xfrm>
            <a:off x="336430" y="2692335"/>
            <a:ext cx="11855570" cy="374650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None/>
              <a:defRPr lang="it-IT" sz="1600" b="1" kern="1200">
                <a:solidFill>
                  <a:srgbClr val="1C89B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None/>
              <a:defRPr lang="it-IT" sz="1800" b="1" kern="1200" dirty="0" smtClean="0">
                <a:solidFill>
                  <a:srgbClr val="40404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None/>
              <a:defRPr lang="it-IT" sz="1600" kern="120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None/>
              <a:defRPr lang="it-IT" sz="1600" b="1" i="0" kern="120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None/>
              <a:defRPr lang="it-IT" sz="1400" i="1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C00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Hadrontherapy Workshop - From Innovation to Implementation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4786B50-3B0A-468A-A262-BBF4F30D35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0913" y="171355"/>
            <a:ext cx="4915212" cy="1694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49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1B97D976-6C5B-6EFE-7B00-1FE70E528D0D}"/>
              </a:ext>
            </a:extLst>
          </p:cNvPr>
          <p:cNvSpPr txBox="1"/>
          <p:nvPr/>
        </p:nvSpPr>
        <p:spPr>
          <a:xfrm>
            <a:off x="719403" y="1377919"/>
            <a:ext cx="6048672" cy="103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20 adult patients with LGG, median f/u 5 years, 5-year OS 84%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Indication for PBT: age &gt; 40 years, GTV &gt; 6 cm, progression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54 Gy RBE in 30 fractions, CTV-margin 15 mm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3941232E-3A37-A923-25DB-DDE6B94E098D}"/>
              </a:ext>
            </a:extLst>
          </p:cNvPr>
          <p:cNvSpPr/>
          <p:nvPr/>
        </p:nvSpPr>
        <p:spPr>
          <a:xfrm>
            <a:off x="719403" y="371816"/>
            <a:ext cx="10753195" cy="913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67" b="1" dirty="0">
                <a:latin typeface="Helvetica" panose="020B0604020202020204" pitchFamily="34" charset="0"/>
                <a:cs typeface="Helvetica" panose="020B0604020202020204" pitchFamily="34" charset="0"/>
              </a:rPr>
              <a:t>Neurocognitive effects of proton radiation therapy in adults</a:t>
            </a:r>
          </a:p>
          <a:p>
            <a:r>
              <a:rPr lang="en-US" sz="2667" b="1" dirty="0">
                <a:latin typeface="Helvetica" panose="020B0604020202020204" pitchFamily="34" charset="0"/>
                <a:cs typeface="Helvetica" panose="020B0604020202020204" pitchFamily="34" charset="0"/>
              </a:rPr>
              <a:t>with low-grade glioma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72D9D5A0-4492-4AD2-1A57-23F8B20098AC}"/>
              </a:ext>
            </a:extLst>
          </p:cNvPr>
          <p:cNvSpPr/>
          <p:nvPr/>
        </p:nvSpPr>
        <p:spPr>
          <a:xfrm>
            <a:off x="10416354" y="6493381"/>
            <a:ext cx="17756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>
                <a:latin typeface="Helvetica" panose="020B0604020202020204" pitchFamily="34" charset="0"/>
                <a:cs typeface="Helvetica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Shermann 2016</a:t>
            </a:r>
            <a:endParaRPr lang="de-DE" sz="1600" dirty="0">
              <a:highlight>
                <a:srgbClr val="FFFF00"/>
              </a:highlight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8D1301C4-CE2E-CFBF-0626-B70826E3A5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04" y="2507132"/>
            <a:ext cx="7315589" cy="3693656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992F6028-A083-0FD3-4DB7-40C61168F7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0583" y="1068168"/>
            <a:ext cx="2902013" cy="5076721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10FF4917-0C38-C90C-4B2A-6713CA11A88F}"/>
              </a:ext>
            </a:extLst>
          </p:cNvPr>
          <p:cNvSpPr txBox="1"/>
          <p:nvPr/>
        </p:nvSpPr>
        <p:spPr>
          <a:xfrm>
            <a:off x="1675404" y="4982034"/>
            <a:ext cx="6048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stable cognitive function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0999A7CC-83E1-AC19-2DB0-1A8257E9D594}"/>
              </a:ext>
            </a:extLst>
          </p:cNvPr>
          <p:cNvSpPr/>
          <p:nvPr/>
        </p:nvSpPr>
        <p:spPr>
          <a:xfrm>
            <a:off x="5500888" y="2852936"/>
            <a:ext cx="786419" cy="307234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1068061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6F698827-41C1-4EBF-8727-77788D2A8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sz="2800" b="1" dirty="0"/>
              <a:t>clinical </a:t>
            </a:r>
            <a:r>
              <a:rPr lang="it-IT" sz="2800" b="1" dirty="0" err="1"/>
              <a:t>outcome</a:t>
            </a:r>
            <a:endParaRPr lang="it-IT" sz="2800" b="1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4EF5122A-3523-1B22-0C1C-90BAC447BF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8566" y="1573853"/>
            <a:ext cx="7886700" cy="3263504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07D9716-DB8B-C04C-798D-368E8040D1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30" t="25189" r="30273" b="43814"/>
          <a:stretch/>
        </p:blipFill>
        <p:spPr>
          <a:xfrm>
            <a:off x="584093" y="935332"/>
            <a:ext cx="5322190" cy="1526334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49C4C6A-8DF3-0A32-F43D-9FA03C616A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374" t="24673" r="19595" b="10428"/>
          <a:stretch/>
        </p:blipFill>
        <p:spPr>
          <a:xfrm>
            <a:off x="834668" y="2515099"/>
            <a:ext cx="4496457" cy="4342901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F2D461C-7D03-4718-8CAA-26BA5059DDBA}"/>
              </a:ext>
            </a:extLst>
          </p:cNvPr>
          <p:cNvGrpSpPr/>
          <p:nvPr/>
        </p:nvGrpSpPr>
        <p:grpSpPr>
          <a:xfrm>
            <a:off x="6591916" y="2284162"/>
            <a:ext cx="5551465" cy="3972523"/>
            <a:chOff x="308189" y="2699899"/>
            <a:chExt cx="5551465" cy="3972523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C905A5E0-957A-4A5C-8699-7FD1EA5EDE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57284" t="35828" r="6444" b="14036"/>
            <a:stretch/>
          </p:blipFill>
          <p:spPr>
            <a:xfrm>
              <a:off x="393292" y="2699899"/>
              <a:ext cx="5466362" cy="3972523"/>
            </a:xfrm>
            <a:prstGeom prst="rect">
              <a:avLst/>
            </a:prstGeom>
          </p:spPr>
        </p:pic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71333DE1-0CE7-7201-F0AA-7E857B86D879}"/>
                </a:ext>
              </a:extLst>
            </p:cNvPr>
            <p:cNvSpPr/>
            <p:nvPr/>
          </p:nvSpPr>
          <p:spPr>
            <a:xfrm>
              <a:off x="308189" y="4857021"/>
              <a:ext cx="5197874" cy="81400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2" name="Textfeld 11">
            <a:extLst>
              <a:ext uri="{FF2B5EF4-FFF2-40B4-BE49-F238E27FC236}">
                <a16:creationId xmlns:a16="http://schemas.microsoft.com/office/drawing/2014/main" id="{580E307E-4C28-851A-7BDF-8B1BA474EE6A}"/>
              </a:ext>
            </a:extLst>
          </p:cNvPr>
          <p:cNvSpPr txBox="1"/>
          <p:nvPr/>
        </p:nvSpPr>
        <p:spPr>
          <a:xfrm>
            <a:off x="6816431" y="1092525"/>
            <a:ext cx="4883724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Evidence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for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less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2nd </a:t>
            </a:r>
            <a:r>
              <a:rPr kumimoji="0" lang="de-DE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malignancies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5417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23EEDACE-8438-E732-F01C-7C92017D28BE}"/>
              </a:ext>
            </a:extLst>
          </p:cNvPr>
          <p:cNvSpPr/>
          <p:nvPr/>
        </p:nvSpPr>
        <p:spPr>
          <a:xfrm>
            <a:off x="719403" y="371817"/>
            <a:ext cx="10753195" cy="913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67" b="1" dirty="0">
                <a:latin typeface="Helvetica" panose="020B0604020202020204" pitchFamily="34" charset="0"/>
                <a:cs typeface="Helvetica" panose="020B0604020202020204" pitchFamily="34" charset="0"/>
              </a:rPr>
              <a:t>Quality of life outcomes in proton and photon treated pediatric brain tumor survivors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8694236E-4346-2DB3-5E67-5FFF41D01E1F}"/>
              </a:ext>
            </a:extLst>
          </p:cNvPr>
          <p:cNvSpPr/>
          <p:nvPr/>
        </p:nvSpPr>
        <p:spPr>
          <a:xfrm>
            <a:off x="10896533" y="6493381"/>
            <a:ext cx="12954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>
                <a:latin typeface="Helvetica" panose="020B0604020202020204" pitchFamily="34" charset="0"/>
                <a:cs typeface="Helvetica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Yock 2014</a:t>
            </a:r>
            <a:endParaRPr lang="de-DE" sz="1600" dirty="0">
              <a:highlight>
                <a:srgbClr val="FFFF00"/>
              </a:highlight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B42353E-6683-3A0E-49F8-918B7A009215}"/>
              </a:ext>
            </a:extLst>
          </p:cNvPr>
          <p:cNvSpPr txBox="1"/>
          <p:nvPr/>
        </p:nvSpPr>
        <p:spPr>
          <a:xfrm>
            <a:off x="745150" y="1455361"/>
            <a:ext cx="7463085" cy="687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120 patients, PRT or XRT, median age 7 years,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HRQoL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after 3 years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&gt;50% MDB and HGG, RT dose 50–54Gy, 53–70% CHT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E731E5D-E611-FC16-4318-C19C98DBA7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00"/>
          <a:stretch/>
        </p:blipFill>
        <p:spPr bwMode="auto">
          <a:xfrm>
            <a:off x="7705550" y="3411523"/>
            <a:ext cx="3606727" cy="233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D03FB07B-8C36-B8D2-4F97-A9B00F996E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163"/>
          <a:stretch/>
        </p:blipFill>
        <p:spPr bwMode="auto">
          <a:xfrm>
            <a:off x="7566607" y="1315665"/>
            <a:ext cx="3884613" cy="1948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31A559F4-7AF7-2A46-3207-ED7FEF6E69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0780" y="2313202"/>
            <a:ext cx="6720747" cy="342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4511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B2ADC0FD-B3AE-428F-8F45-EA1389B9D7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03" y="3217689"/>
            <a:ext cx="4992555" cy="2876671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AB6D9349-4232-74C9-CBF9-CCFED1E9B883}"/>
              </a:ext>
            </a:extLst>
          </p:cNvPr>
          <p:cNvSpPr/>
          <p:nvPr/>
        </p:nvSpPr>
        <p:spPr>
          <a:xfrm>
            <a:off x="719403" y="371816"/>
            <a:ext cx="10753195" cy="913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67" b="1" dirty="0">
                <a:latin typeface="Helvetica" panose="020B0604020202020204" pitchFamily="34" charset="0"/>
                <a:cs typeface="Helvetica" panose="020B0604020202020204" pitchFamily="34" charset="0"/>
              </a:rPr>
              <a:t>Radiation induced contrast enhancement after proton beam therapy in patients with LGG – How safe are protons?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CB133F5-0A31-EAB5-00DE-A6E4CC52F49A}"/>
              </a:ext>
            </a:extLst>
          </p:cNvPr>
          <p:cNvSpPr/>
          <p:nvPr/>
        </p:nvSpPr>
        <p:spPr>
          <a:xfrm>
            <a:off x="10704512" y="6493381"/>
            <a:ext cx="14874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>
                <a:latin typeface="Helvetica" panose="020B0604020202020204" pitchFamily="34" charset="0"/>
                <a:cs typeface="Helvetica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Harrabi 2022</a:t>
            </a:r>
            <a:endParaRPr lang="de-DE" sz="1600" dirty="0">
              <a:highlight>
                <a:srgbClr val="FFFF00"/>
              </a:highlight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F1D0386-E364-DDBF-3316-4F1E683BC2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784" y="3217687"/>
            <a:ext cx="5610813" cy="2876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3B3753E-17AF-61D2-FB89-F3C59AF30827}"/>
              </a:ext>
            </a:extLst>
          </p:cNvPr>
          <p:cNvSpPr txBox="1"/>
          <p:nvPr/>
        </p:nvSpPr>
        <p:spPr>
          <a:xfrm>
            <a:off x="719403" y="1590920"/>
            <a:ext cx="107531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110 patients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with LGG treated with PBT, &gt;1200 MRIs, median f/u 39 months, 7-year-OS 90%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Distinct spatiotemporal pattern of RICE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suggests intrinsic radiation sensitivity of ventricular border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Voxel-level based analysis revealed correlation between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increased LET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and origin of RICE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Findings provide clinical evidence that protons have variable RBE and a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fixed factor of 1.1 is inappropriate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31FEDAC9-B7B0-9690-3B85-FAB9B50782E2}"/>
              </a:ext>
            </a:extLst>
          </p:cNvPr>
          <p:cNvCxnSpPr>
            <a:cxnSpLocks/>
          </p:cNvCxnSpPr>
          <p:nvPr/>
        </p:nvCxnSpPr>
        <p:spPr>
          <a:xfrm flipV="1">
            <a:off x="1620165" y="4956004"/>
            <a:ext cx="384043" cy="192021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B3D2ED98-105E-7510-8CB6-31E90B8998FA}"/>
              </a:ext>
            </a:extLst>
          </p:cNvPr>
          <p:cNvCxnSpPr>
            <a:cxnSpLocks/>
          </p:cNvCxnSpPr>
          <p:nvPr/>
        </p:nvCxnSpPr>
        <p:spPr>
          <a:xfrm flipV="1">
            <a:off x="4258924" y="4965171"/>
            <a:ext cx="384043" cy="192021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985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F2FB22E6-8A8E-A8FE-AFD2-BD7FF52305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251" y="680778"/>
            <a:ext cx="5659823" cy="308717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3CD369BC-6433-3770-3F04-19C67C1A6D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248" y="3986099"/>
            <a:ext cx="2933320" cy="2686751"/>
          </a:xfrm>
          <a:prstGeom prst="rect">
            <a:avLst/>
          </a:prstGeom>
        </p:spPr>
      </p:pic>
      <p:pic>
        <p:nvPicPr>
          <p:cNvPr id="9" name="Picture 3" descr="C:\Users\Thomas\Desktop\ICTR\FociFig\ME_BP_LIN.png">
            <a:extLst>
              <a:ext uri="{FF2B5EF4-FFF2-40B4-BE49-F238E27FC236}">
                <a16:creationId xmlns:a16="http://schemas.microsoft.com/office/drawing/2014/main" id="{F80AB659-439A-D2CA-992C-4F7427602B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55"/>
          <a:stretch/>
        </p:blipFill>
        <p:spPr bwMode="auto">
          <a:xfrm>
            <a:off x="3016077" y="4076535"/>
            <a:ext cx="3079923" cy="210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9CCD4879-CF81-B337-9A8A-1A475FA840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821" y="657880"/>
            <a:ext cx="5216089" cy="554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8021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BE883C88-279A-402D-803F-FE2A319D863F}"/>
              </a:ext>
            </a:extLst>
          </p:cNvPr>
          <p:cNvSpPr txBox="1">
            <a:spLocks/>
          </p:cNvSpPr>
          <p:nvPr/>
        </p:nvSpPr>
        <p:spPr>
          <a:xfrm>
            <a:off x="0" y="225706"/>
            <a:ext cx="12192000" cy="89903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chemeClr val="accent1">
                    <a:lumMod val="75000"/>
                  </a:schemeClr>
                </a:solidFill>
              </a:rPr>
              <a:t>summary</a:t>
            </a:r>
          </a:p>
        </p:txBody>
      </p:sp>
      <p:sp>
        <p:nvSpPr>
          <p:cNvPr id="45" name="Rectangle 5">
            <a:extLst>
              <a:ext uri="{FF2B5EF4-FFF2-40B4-BE49-F238E27FC236}">
                <a16:creationId xmlns:a16="http://schemas.microsoft.com/office/drawing/2014/main" id="{5BE320D6-A136-4E3B-BCBE-8BB3EDBE5A7D}"/>
              </a:ext>
            </a:extLst>
          </p:cNvPr>
          <p:cNvSpPr txBox="1">
            <a:spLocks noChangeArrowheads="1"/>
          </p:cNvSpPr>
          <p:nvPr/>
        </p:nvSpPr>
        <p:spPr>
          <a:xfrm>
            <a:off x="1" y="1176172"/>
            <a:ext cx="12144672" cy="763112"/>
          </a:xfr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en-GB" sz="2800" b="1" dirty="0">
                <a:solidFill>
                  <a:srgbClr val="002060"/>
                </a:solidFill>
                <a:sym typeface="Wingdings" pitchFamily="2" charset="2"/>
              </a:rPr>
              <a:t>hadron therapy is very important not only for the treatment of </a:t>
            </a:r>
            <a:r>
              <a:rPr lang="en-GB" sz="2800" b="1" dirty="0" err="1">
                <a:solidFill>
                  <a:srgbClr val="002060"/>
                </a:solidFill>
                <a:sym typeface="Wingdings" pitchFamily="2" charset="2"/>
              </a:rPr>
              <a:t>pediatric</a:t>
            </a:r>
            <a:r>
              <a:rPr lang="en-GB" sz="2800" b="1" dirty="0">
                <a:solidFill>
                  <a:srgbClr val="002060"/>
                </a:solidFill>
                <a:sym typeface="Wingdings" pitchFamily="2" charset="2"/>
              </a:rPr>
              <a:t> cancer</a:t>
            </a:r>
            <a:endParaRPr lang="en-GB" sz="2800" dirty="0">
              <a:solidFill>
                <a:srgbClr val="002060"/>
              </a:solidFill>
              <a:sym typeface="Wingdings" pitchFamily="2" charset="2"/>
            </a:endParaRPr>
          </a:p>
        </p:txBody>
      </p:sp>
      <p:sp>
        <p:nvSpPr>
          <p:cNvPr id="6" name="Pfeil nach rechts 8">
            <a:extLst>
              <a:ext uri="{FF2B5EF4-FFF2-40B4-BE49-F238E27FC236}">
                <a16:creationId xmlns:a16="http://schemas.microsoft.com/office/drawing/2014/main" id="{AA393CCB-CF8D-4829-B7CE-563E5411D9F0}"/>
              </a:ext>
            </a:extLst>
          </p:cNvPr>
          <p:cNvSpPr/>
          <p:nvPr/>
        </p:nvSpPr>
        <p:spPr>
          <a:xfrm>
            <a:off x="551384" y="4303136"/>
            <a:ext cx="390664" cy="418637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32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8B7EC38-2A22-4ACC-AA51-E7007B98DA27}"/>
              </a:ext>
            </a:extLst>
          </p:cNvPr>
          <p:cNvSpPr/>
          <p:nvPr/>
        </p:nvSpPr>
        <p:spPr>
          <a:xfrm>
            <a:off x="1182638" y="4330313"/>
            <a:ext cx="5509855" cy="34349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32" b="1" dirty="0"/>
              <a:t>sparing of normal tissue -&gt; less acute and long term toxicity</a:t>
            </a:r>
          </a:p>
        </p:txBody>
      </p:sp>
      <p:sp>
        <p:nvSpPr>
          <p:cNvPr id="8" name="Pfeil nach rechts 8">
            <a:extLst>
              <a:ext uri="{FF2B5EF4-FFF2-40B4-BE49-F238E27FC236}">
                <a16:creationId xmlns:a16="http://schemas.microsoft.com/office/drawing/2014/main" id="{8541B06E-8F17-408A-91F3-A46C9C552AAC}"/>
              </a:ext>
            </a:extLst>
          </p:cNvPr>
          <p:cNvSpPr/>
          <p:nvPr/>
        </p:nvSpPr>
        <p:spPr>
          <a:xfrm>
            <a:off x="551384" y="4995592"/>
            <a:ext cx="390664" cy="418637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32"/>
          </a:p>
        </p:txBody>
      </p:sp>
      <p:sp>
        <p:nvSpPr>
          <p:cNvPr id="10" name="Pfeil nach rechts 8">
            <a:extLst>
              <a:ext uri="{FF2B5EF4-FFF2-40B4-BE49-F238E27FC236}">
                <a16:creationId xmlns:a16="http://schemas.microsoft.com/office/drawing/2014/main" id="{D075D060-7092-4A29-9E2B-9C670D388404}"/>
              </a:ext>
            </a:extLst>
          </p:cNvPr>
          <p:cNvSpPr/>
          <p:nvPr/>
        </p:nvSpPr>
        <p:spPr>
          <a:xfrm>
            <a:off x="551615" y="5674660"/>
            <a:ext cx="390664" cy="418637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32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4DDA78C-7466-46BD-8535-71C14ABE6BAB}"/>
              </a:ext>
            </a:extLst>
          </p:cNvPr>
          <p:cNvSpPr/>
          <p:nvPr/>
        </p:nvSpPr>
        <p:spPr>
          <a:xfrm>
            <a:off x="1182638" y="5052032"/>
            <a:ext cx="4059125" cy="34349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32" b="1" dirty="0"/>
              <a:t>treatment of otherwise untreatable tumors</a:t>
            </a:r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97405132-75CE-87AC-D3B5-38A6775AEB7A}"/>
              </a:ext>
            </a:extLst>
          </p:cNvPr>
          <p:cNvSpPr txBox="1">
            <a:spLocks noChangeArrowheads="1"/>
          </p:cNvSpPr>
          <p:nvPr/>
        </p:nvSpPr>
        <p:spPr>
          <a:xfrm>
            <a:off x="7064832" y="1700809"/>
            <a:ext cx="5509856" cy="4834835"/>
          </a:xfr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endParaRPr lang="en-GB" b="1" dirty="0">
              <a:solidFill>
                <a:srgbClr val="002060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GB" sz="2800" b="1" dirty="0">
                <a:solidFill>
                  <a:srgbClr val="002060"/>
                </a:solidFill>
                <a:sym typeface="Wingdings" pitchFamily="2" charset="2"/>
              </a:rPr>
              <a:t>accepted as standard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sz="2800" b="1" dirty="0">
                <a:solidFill>
                  <a:srgbClr val="002060"/>
                </a:solidFill>
                <a:sym typeface="Wingdings" pitchFamily="2" charset="2"/>
              </a:rPr>
              <a:t>    alternative to photons</a:t>
            </a:r>
          </a:p>
          <a:p>
            <a:pPr>
              <a:lnSpc>
                <a:spcPct val="90000"/>
              </a:lnSpc>
            </a:pPr>
            <a:endParaRPr lang="en-GB" sz="2800" b="1" dirty="0">
              <a:solidFill>
                <a:srgbClr val="002060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GB" sz="2800" b="1" dirty="0">
                <a:solidFill>
                  <a:srgbClr val="002060"/>
                </a:solidFill>
                <a:sym typeface="Wingdings" pitchFamily="2" charset="2"/>
              </a:rPr>
              <a:t>growing evidence of </a:t>
            </a:r>
            <a:br>
              <a:rPr lang="en-GB" sz="2800" b="1" dirty="0">
                <a:solidFill>
                  <a:srgbClr val="002060"/>
                </a:solidFill>
                <a:sym typeface="Wingdings" pitchFamily="2" charset="2"/>
              </a:rPr>
            </a:br>
            <a:r>
              <a:rPr lang="en-GB" sz="2800" b="1" dirty="0">
                <a:solidFill>
                  <a:srgbClr val="002060"/>
                </a:solidFill>
                <a:sym typeface="Wingdings" pitchFamily="2" charset="2"/>
              </a:rPr>
              <a:t>clinical benefit</a:t>
            </a:r>
          </a:p>
          <a:p>
            <a:pPr>
              <a:lnSpc>
                <a:spcPct val="90000"/>
              </a:lnSpc>
            </a:pPr>
            <a:endParaRPr lang="en-GB" sz="2800" b="1" dirty="0">
              <a:solidFill>
                <a:srgbClr val="002060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GB" sz="2800" b="1" dirty="0">
                <a:solidFill>
                  <a:srgbClr val="002060"/>
                </a:solidFill>
                <a:sym typeface="Wingdings" pitchFamily="2" charset="2"/>
              </a:rPr>
              <a:t>increasing availability &amp; use (Europe/worldwide)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8F754B3-A3C9-6BD5-14B8-98B5575F4701}"/>
              </a:ext>
            </a:extLst>
          </p:cNvPr>
          <p:cNvSpPr/>
          <p:nvPr/>
        </p:nvSpPr>
        <p:spPr>
          <a:xfrm>
            <a:off x="1179763" y="5749804"/>
            <a:ext cx="5665751" cy="34349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32" b="1" dirty="0"/>
              <a:t>dose escalation possible -&gt; improved local control and survival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3E9683B-D742-9E8E-513C-69838ED1A6C0}"/>
              </a:ext>
            </a:extLst>
          </p:cNvPr>
          <p:cNvSpPr txBox="1">
            <a:spLocks noChangeArrowheads="1"/>
          </p:cNvSpPr>
          <p:nvPr/>
        </p:nvSpPr>
        <p:spPr>
          <a:xfrm>
            <a:off x="822178" y="2200742"/>
            <a:ext cx="5665751" cy="2070047"/>
          </a:xfr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2800" b="1" dirty="0">
                <a:solidFill>
                  <a:srgbClr val="002060"/>
                </a:solidFill>
                <a:sym typeface="Wingdings" pitchFamily="2" charset="2"/>
              </a:rPr>
              <a:t>different physical properties:</a:t>
            </a:r>
          </a:p>
          <a:p>
            <a:pPr lvl="1">
              <a:lnSpc>
                <a:spcPct val="90000"/>
              </a:lnSpc>
            </a:pPr>
            <a:r>
              <a:rPr lang="en-GB" dirty="0">
                <a:solidFill>
                  <a:srgbClr val="002060"/>
                </a:solidFill>
                <a:sym typeface="Wingdings" pitchFamily="2" charset="2"/>
              </a:rPr>
              <a:t>Steep dose gradient</a:t>
            </a:r>
          </a:p>
          <a:p>
            <a:pPr lvl="1">
              <a:lnSpc>
                <a:spcPct val="90000"/>
              </a:lnSpc>
            </a:pPr>
            <a:r>
              <a:rPr lang="en-GB" dirty="0">
                <a:solidFill>
                  <a:srgbClr val="002060"/>
                </a:solidFill>
                <a:sym typeface="Wingdings" pitchFamily="2" charset="2"/>
              </a:rPr>
              <a:t>Less entry dose</a:t>
            </a:r>
          </a:p>
          <a:p>
            <a:pPr lvl="1">
              <a:lnSpc>
                <a:spcPct val="90000"/>
              </a:lnSpc>
            </a:pPr>
            <a:r>
              <a:rPr lang="en-GB" dirty="0">
                <a:solidFill>
                  <a:srgbClr val="002060"/>
                </a:solidFill>
                <a:sym typeface="Wingdings" pitchFamily="2" charset="2"/>
              </a:rPr>
              <a:t>No or less exit dose</a:t>
            </a:r>
          </a:p>
        </p:txBody>
      </p:sp>
    </p:spTree>
    <p:extLst>
      <p:ext uri="{BB962C8B-B14F-4D97-AF65-F5344CB8AC3E}">
        <p14:creationId xmlns:p14="http://schemas.microsoft.com/office/powerpoint/2010/main" val="40542273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 bwMode="auto">
          <a:xfrm>
            <a:off x="596054" y="5519066"/>
            <a:ext cx="11388231" cy="1172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 sz="240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2049813"/>
            <a:ext cx="12192000" cy="3090672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/>
          <a:srcRect l="15201"/>
          <a:stretch/>
        </p:blipFill>
        <p:spPr bwMode="auto">
          <a:xfrm>
            <a:off x="9458501" y="5306434"/>
            <a:ext cx="2733499" cy="1551567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4"/>
          <a:srcRect r="-674" b="4149"/>
          <a:stretch/>
        </p:blipFill>
        <p:spPr bwMode="auto">
          <a:xfrm>
            <a:off x="5424205" y="140099"/>
            <a:ext cx="3259242" cy="125539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5"/>
          <a:srcRect l="10618" t="17438" r="6195" b="504"/>
          <a:stretch/>
        </p:blipFill>
        <p:spPr bwMode="auto">
          <a:xfrm>
            <a:off x="131228" y="25924"/>
            <a:ext cx="2903240" cy="205615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8" name="Grafik 7" descr="Logo_HIT.gif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3201448" y="1039292"/>
            <a:ext cx="2725823" cy="9412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7"/>
          <a:srcRect l="3493" t="20230" r="60754" b="17482"/>
          <a:stretch/>
        </p:blipFill>
        <p:spPr bwMode="auto">
          <a:xfrm>
            <a:off x="9458502" y="5295461"/>
            <a:ext cx="1093375" cy="676852"/>
          </a:xfrm>
          <a:prstGeom prst="rect">
            <a:avLst/>
          </a:prstGeom>
        </p:spPr>
      </p:pic>
      <p:pic>
        <p:nvPicPr>
          <p:cNvPr id="30" name="Bildplatzhalter 16"/>
          <p:cNvPicPr>
            <a:picLocks noChangeAspect="1"/>
          </p:cNvPicPr>
          <p:nvPr/>
        </p:nvPicPr>
        <p:blipFill>
          <a:blip r:embed="rId8"/>
          <a:srcRect l="-259" t="5772" r="-537" b="3718"/>
          <a:stretch/>
        </p:blipFill>
        <p:spPr bwMode="auto">
          <a:xfrm>
            <a:off x="155812" y="5228619"/>
            <a:ext cx="2968621" cy="1519795"/>
          </a:xfrm>
          <a:prstGeom prst="rect">
            <a:avLst/>
          </a:prstGeom>
        </p:spPr>
      </p:pic>
      <p:pic>
        <p:nvPicPr>
          <p:cNvPr id="31" name="Picture 9"/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3889049" y="5431692"/>
            <a:ext cx="4804835" cy="1301049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2" name="Grafik 31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10628863" y="351626"/>
            <a:ext cx="1403381" cy="1404753"/>
          </a:xfrm>
          <a:prstGeom prst="rect">
            <a:avLst/>
          </a:prstGeom>
        </p:spPr>
      </p:pic>
      <p:pic>
        <p:nvPicPr>
          <p:cNvPr id="33" name="Grafik 32"/>
          <p:cNvPicPr>
            <a:picLocks noChangeAspect="1"/>
          </p:cNvPicPr>
          <p:nvPr/>
        </p:nvPicPr>
        <p:blipFill>
          <a:blip r:embed="rId11"/>
          <a:srcRect l="11388" t="18967" r="14706" b="10747"/>
          <a:stretch/>
        </p:blipFill>
        <p:spPr bwMode="auto">
          <a:xfrm>
            <a:off x="8821824" y="351626"/>
            <a:ext cx="1640059" cy="15597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1331"/>
    </mc:Choice>
    <mc:Fallback xmlns:w="http://schemas.openxmlformats.org/wordprocessingml/2006/main" xmlns:m="http://schemas.openxmlformats.org/officeDocument/2006/math" xmlns="">
      <p:transition advClick="1" advTm="3133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4" name="CustomShape 1"/>
          <p:cNvSpPr/>
          <p:nvPr/>
        </p:nvSpPr>
        <p:spPr>
          <a:xfrm>
            <a:off x="11504024" y="-36960"/>
            <a:ext cx="687497" cy="6910560"/>
          </a:xfrm>
          <a:prstGeom prst="rect">
            <a:avLst/>
          </a:prstGeom>
          <a:gradFill rotWithShape="0">
            <a:gsLst>
              <a:gs pos="0">
                <a:srgbClr val="BABABA"/>
              </a:gs>
              <a:gs pos="100000">
                <a:srgbClr val="D5D6D6"/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295" name="Grafik 29"/>
          <p:cNvPicPr/>
          <p:nvPr/>
        </p:nvPicPr>
        <p:blipFill>
          <a:blip r:embed="rId3"/>
          <a:srcRect t="5445"/>
          <a:stretch/>
        </p:blipFill>
        <p:spPr>
          <a:xfrm>
            <a:off x="0" y="-36960"/>
            <a:ext cx="11657760" cy="6910560"/>
          </a:xfrm>
          <a:prstGeom prst="rect">
            <a:avLst/>
          </a:prstGeom>
          <a:ln>
            <a:noFill/>
          </a:ln>
        </p:spPr>
      </p:pic>
      <p:sp>
        <p:nvSpPr>
          <p:cNvPr id="1296" name="CustomShape 2"/>
          <p:cNvSpPr/>
          <p:nvPr/>
        </p:nvSpPr>
        <p:spPr>
          <a:xfrm>
            <a:off x="-19200" y="897120"/>
            <a:ext cx="2543040" cy="2607360"/>
          </a:xfrm>
          <a:prstGeom prst="rect">
            <a:avLst/>
          </a:prstGeom>
          <a:solidFill>
            <a:srgbClr val="C00000">
              <a:alpha val="35000"/>
            </a:srgbClr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6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 </a:t>
            </a:r>
            <a:r>
              <a:rPr lang="de-DE" sz="1600" b="1" spc="-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sources</a:t>
            </a:r>
            <a:r>
              <a:rPr lang="de-DE" sz="16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sz="1600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1110" indent="-380630">
              <a:buClr>
                <a:srgbClr val="002060"/>
              </a:buClr>
              <a:buFont typeface="Arial"/>
              <a:buChar char="•"/>
            </a:pPr>
            <a:r>
              <a:rPr lang="de-DE" sz="16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Protons</a:t>
            </a:r>
            <a:endParaRPr lang="de-DE" sz="1600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1110" indent="-380630">
              <a:buClr>
                <a:srgbClr val="002060"/>
              </a:buClr>
              <a:buFont typeface="Arial"/>
              <a:buChar char="•"/>
            </a:pPr>
            <a:r>
              <a:rPr lang="de-DE" sz="16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 </a:t>
            </a:r>
            <a:r>
              <a:rPr lang="de-DE" sz="1600" b="1" spc="-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ions</a:t>
            </a:r>
            <a:endParaRPr lang="de-DE" sz="1600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1110" indent="-380630">
              <a:buClr>
                <a:srgbClr val="002060"/>
              </a:buClr>
              <a:buFont typeface="Arial"/>
              <a:buChar char="•"/>
            </a:pPr>
            <a:r>
              <a:rPr lang="de-DE" sz="16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Helium </a:t>
            </a:r>
            <a:r>
              <a:rPr lang="de-DE" sz="1600" b="1" spc="-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ions</a:t>
            </a:r>
            <a:endParaRPr lang="de-DE" sz="1600" b="1" spc="-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1110" indent="-380630">
              <a:buClr>
                <a:srgbClr val="002060"/>
              </a:buClr>
              <a:buFont typeface="Arial"/>
              <a:buChar char="•"/>
            </a:pPr>
            <a:endParaRPr lang="de-DE" sz="1600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de-DE" sz="16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experimental: </a:t>
            </a:r>
            <a:endParaRPr lang="de-DE" sz="1600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1110" indent="-380630">
              <a:buClr>
                <a:srgbClr val="002060"/>
              </a:buClr>
              <a:buFont typeface="Arial"/>
              <a:buChar char="•"/>
            </a:pPr>
            <a:r>
              <a:rPr lang="de-DE" sz="16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Oxygen </a:t>
            </a:r>
            <a:r>
              <a:rPr lang="de-DE" sz="1600" b="1" spc="-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ions</a:t>
            </a:r>
            <a:endParaRPr lang="de-DE" sz="1600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de-DE" sz="1600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fr-FR" sz="16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 type change: ~10 sec</a:t>
            </a:r>
            <a:endParaRPr lang="de-DE" sz="1600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7" name="CustomShape 3"/>
          <p:cNvSpPr/>
          <p:nvPr/>
        </p:nvSpPr>
        <p:spPr>
          <a:xfrm>
            <a:off x="8647611" y="5654400"/>
            <a:ext cx="3534308" cy="1072320"/>
          </a:xfrm>
          <a:prstGeom prst="rect">
            <a:avLst/>
          </a:prstGeom>
          <a:solidFill>
            <a:srgbClr val="C00000">
              <a:alpha val="35000"/>
            </a:srgbClr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b="1" spc="-1" dirty="0">
                <a:solidFill>
                  <a:srgbClr val="002060"/>
                </a:solidFill>
                <a:latin typeface="Calibri"/>
              </a:rPr>
              <a:t>Gantry treatment room since 2012</a:t>
            </a:r>
          </a:p>
          <a:p>
            <a:pPr algn="r">
              <a:lnSpc>
                <a:spcPct val="100000"/>
              </a:lnSpc>
            </a:pPr>
            <a:r>
              <a:rPr lang="en-US" b="1" spc="-1" dirty="0">
                <a:solidFill>
                  <a:srgbClr val="002060"/>
                </a:solidFill>
                <a:latin typeface="Calibri"/>
              </a:rPr>
              <a:t>360° rotatable</a:t>
            </a:r>
          </a:p>
          <a:p>
            <a:pPr algn="r">
              <a:lnSpc>
                <a:spcPct val="100000"/>
              </a:lnSpc>
            </a:pPr>
            <a:r>
              <a:rPr lang="en-US" b="1" spc="-1" dirty="0">
                <a:solidFill>
                  <a:srgbClr val="002060"/>
                </a:solidFill>
                <a:latin typeface="Calibri"/>
              </a:rPr>
              <a:t>670 tons weight</a:t>
            </a:r>
            <a:endParaRPr lang="de-DE" spc="-1" dirty="0">
              <a:latin typeface="Arial"/>
            </a:endParaRPr>
          </a:p>
        </p:txBody>
      </p:sp>
      <p:sp>
        <p:nvSpPr>
          <p:cNvPr id="1299" name="CustomShape 5"/>
          <p:cNvSpPr/>
          <p:nvPr/>
        </p:nvSpPr>
        <p:spPr>
          <a:xfrm>
            <a:off x="3395040" y="1441920"/>
            <a:ext cx="1835040" cy="476160"/>
          </a:xfrm>
          <a:prstGeom prst="rect">
            <a:avLst/>
          </a:prstGeom>
          <a:solidFill>
            <a:srgbClr val="C00000">
              <a:alpha val="35000"/>
            </a:srgbClr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de-DE" b="1" spc="-1">
                <a:solidFill>
                  <a:srgbClr val="002060"/>
                </a:solidFill>
                <a:latin typeface="Calibri"/>
              </a:rPr>
              <a:t>Synchrotron</a:t>
            </a:r>
            <a:endParaRPr lang="de-DE" spc="-1">
              <a:latin typeface="Arial"/>
            </a:endParaRPr>
          </a:p>
        </p:txBody>
      </p:sp>
      <p:sp>
        <p:nvSpPr>
          <p:cNvPr id="1300" name="CustomShape 6"/>
          <p:cNvSpPr/>
          <p:nvPr/>
        </p:nvSpPr>
        <p:spPr>
          <a:xfrm rot="1572600">
            <a:off x="4089600" y="4002240"/>
            <a:ext cx="2232960" cy="674880"/>
          </a:xfrm>
          <a:prstGeom prst="rect">
            <a:avLst/>
          </a:prstGeom>
          <a:solidFill>
            <a:srgbClr val="C00000">
              <a:alpha val="35000"/>
            </a:srgbClr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b="1" spc="-1" dirty="0">
                <a:solidFill>
                  <a:srgbClr val="002060"/>
                </a:solidFill>
                <a:latin typeface="Calibri"/>
              </a:rPr>
              <a:t>2 treatment rooms</a:t>
            </a:r>
          </a:p>
          <a:p>
            <a:pPr algn="ctr">
              <a:lnSpc>
                <a:spcPct val="100000"/>
              </a:lnSpc>
            </a:pPr>
            <a:r>
              <a:rPr lang="en-US" b="1" spc="-1" dirty="0">
                <a:solidFill>
                  <a:srgbClr val="002060"/>
                </a:solidFill>
                <a:latin typeface="Calibri"/>
              </a:rPr>
              <a:t>horizontal beam</a:t>
            </a:r>
            <a:endParaRPr lang="de-DE" spc="-1" dirty="0">
              <a:latin typeface="Arial"/>
            </a:endParaRPr>
          </a:p>
        </p:txBody>
      </p:sp>
      <p:sp>
        <p:nvSpPr>
          <p:cNvPr id="1302" name="CustomShape 8"/>
          <p:cNvSpPr/>
          <p:nvPr/>
        </p:nvSpPr>
        <p:spPr>
          <a:xfrm>
            <a:off x="6499200" y="4481280"/>
            <a:ext cx="1205760" cy="793920"/>
          </a:xfrm>
          <a:prstGeom prst="rect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03" name="Line 9"/>
          <p:cNvSpPr/>
          <p:nvPr/>
        </p:nvSpPr>
        <p:spPr>
          <a:xfrm>
            <a:off x="6499201" y="5307840"/>
            <a:ext cx="760847" cy="1344493"/>
          </a:xfrm>
          <a:prstGeom prst="line">
            <a:avLst/>
          </a:prstGeom>
          <a:ln w="28440">
            <a:solidFill>
              <a:srgbClr val="C0504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04" name="Line 10"/>
          <p:cNvSpPr/>
          <p:nvPr/>
        </p:nvSpPr>
        <p:spPr>
          <a:xfrm>
            <a:off x="7725120" y="4480800"/>
            <a:ext cx="4433280" cy="1173120"/>
          </a:xfrm>
          <a:prstGeom prst="line">
            <a:avLst/>
          </a:prstGeom>
          <a:ln w="28440">
            <a:solidFill>
              <a:srgbClr val="C0504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05" name="CustomShape 11"/>
          <p:cNvSpPr/>
          <p:nvPr/>
        </p:nvSpPr>
        <p:spPr>
          <a:xfrm>
            <a:off x="1636800" y="3708480"/>
            <a:ext cx="1419840" cy="328800"/>
          </a:xfrm>
          <a:prstGeom prst="rect">
            <a:avLst/>
          </a:prstGeom>
          <a:solidFill>
            <a:srgbClr val="C00000">
              <a:alpha val="35000"/>
            </a:srgbClr>
          </a:solidFill>
          <a:ln w="25560">
            <a:solidFill>
              <a:srgbClr val="C0504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de-DE" b="1" spc="-1">
                <a:solidFill>
                  <a:srgbClr val="002060"/>
                </a:solidFill>
                <a:latin typeface="Calibri"/>
              </a:rPr>
              <a:t>In room CT </a:t>
            </a:r>
            <a:endParaRPr lang="de-DE" spc="-1">
              <a:latin typeface="Arial"/>
            </a:endParaRPr>
          </a:p>
        </p:txBody>
      </p:sp>
      <p:sp>
        <p:nvSpPr>
          <p:cNvPr id="1306" name="CustomShape 12"/>
          <p:cNvSpPr/>
          <p:nvPr/>
        </p:nvSpPr>
        <p:spPr>
          <a:xfrm>
            <a:off x="4368000" y="5253120"/>
            <a:ext cx="1291200" cy="295680"/>
          </a:xfrm>
          <a:prstGeom prst="rect">
            <a:avLst/>
          </a:prstGeom>
          <a:solidFill>
            <a:srgbClr val="C00000">
              <a:alpha val="35000"/>
            </a:srgbClr>
          </a:solidFill>
          <a:ln w="25560">
            <a:solidFill>
              <a:srgbClr val="C0504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de-DE" b="1" spc="-1">
                <a:solidFill>
                  <a:srgbClr val="002060"/>
                </a:solidFill>
                <a:latin typeface="Calibri"/>
              </a:rPr>
              <a:t>1,5 T MRT </a:t>
            </a:r>
            <a:endParaRPr lang="de-DE" spc="-1">
              <a:latin typeface="Arial"/>
            </a:endParaRPr>
          </a:p>
        </p:txBody>
      </p:sp>
      <p:sp>
        <p:nvSpPr>
          <p:cNvPr id="1307" name="CustomShape 13"/>
          <p:cNvSpPr/>
          <p:nvPr/>
        </p:nvSpPr>
        <p:spPr>
          <a:xfrm flipV="1">
            <a:off x="5659200" y="4920960"/>
            <a:ext cx="1468800" cy="1256640"/>
          </a:xfrm>
          <a:prstGeom prst="bentConnector3">
            <a:avLst>
              <a:gd name="adj1" fmla="val 37991"/>
            </a:avLst>
          </a:prstGeom>
          <a:noFill/>
          <a:ln w="38160">
            <a:solidFill>
              <a:srgbClr val="FF0000"/>
            </a:solidFill>
            <a:prstDash val="sysDot"/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8" name="CustomShape 14"/>
          <p:cNvSpPr/>
          <p:nvPr/>
        </p:nvSpPr>
        <p:spPr>
          <a:xfrm>
            <a:off x="10493672" y="3070560"/>
            <a:ext cx="1698329" cy="867840"/>
          </a:xfrm>
          <a:prstGeom prst="rect">
            <a:avLst/>
          </a:prstGeom>
          <a:solidFill>
            <a:srgbClr val="C0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120000" tIns="60000" rIns="120000" bIns="60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867" b="1" spc="-1" dirty="0">
                <a:solidFill>
                  <a:srgbClr val="002060"/>
                </a:solidFill>
                <a:latin typeface="Calibri"/>
              </a:rPr>
              <a:t>Experimental Beam and Laboratories</a:t>
            </a:r>
            <a:endParaRPr lang="de-DE" sz="1867" spc="-1" dirty="0">
              <a:latin typeface="Arial"/>
            </a:endParaRPr>
          </a:p>
        </p:txBody>
      </p:sp>
      <p:sp>
        <p:nvSpPr>
          <p:cNvPr id="1310" name="CustomShape 16"/>
          <p:cNvSpPr/>
          <p:nvPr/>
        </p:nvSpPr>
        <p:spPr>
          <a:xfrm>
            <a:off x="3565919" y="5568960"/>
            <a:ext cx="2083679" cy="476160"/>
          </a:xfrm>
          <a:prstGeom prst="rect">
            <a:avLst/>
          </a:prstGeom>
          <a:solidFill>
            <a:srgbClr val="C00000">
              <a:alpha val="35000"/>
            </a:srgbClr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de-DE" b="1" spc="-1" dirty="0">
                <a:solidFill>
                  <a:srgbClr val="002060"/>
                </a:solidFill>
                <a:latin typeface="Calibri"/>
              </a:rPr>
              <a:t>Research </a:t>
            </a:r>
            <a:endParaRPr lang="de-DE" spc="-1" dirty="0">
              <a:latin typeface="Arial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96492062-2B16-D63E-9FF5-2AA6ED3D8760}"/>
              </a:ext>
            </a:extLst>
          </p:cNvPr>
          <p:cNvSpPr/>
          <p:nvPr/>
        </p:nvSpPr>
        <p:spPr>
          <a:xfrm>
            <a:off x="-19200" y="6484314"/>
            <a:ext cx="8366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>
                <a:latin typeface="Helvetica" panose="020B0604020202020204" pitchFamily="34" charset="0"/>
                <a:cs typeface="Helvetica" panose="020B0604020202020204" pitchFamily="34" charset="0"/>
              </a:rPr>
              <a:t>©HIT</a:t>
            </a:r>
          </a:p>
        </p:txBody>
      </p:sp>
      <p:pic>
        <p:nvPicPr>
          <p:cNvPr id="18" name="Bild 1">
            <a:extLst>
              <a:ext uri="{FF2B5EF4-FFF2-40B4-BE49-F238E27FC236}">
                <a16:creationId xmlns:a16="http://schemas.microsoft.com/office/drawing/2014/main" id="{EFD4E6B6-A768-4EDE-A4AB-D8DF5D3041D1}"/>
              </a:ext>
            </a:extLst>
          </p:cNvPr>
          <p:cNvPicPr/>
          <p:nvPr/>
        </p:nvPicPr>
        <p:blipFill>
          <a:blip r:embed="rId4"/>
          <a:stretch/>
        </p:blipFill>
        <p:spPr bwMode="auto">
          <a:xfrm>
            <a:off x="7260527" y="5671147"/>
            <a:ext cx="1414947" cy="1055573"/>
          </a:xfrm>
          <a:prstGeom prst="rect">
            <a:avLst/>
          </a:prstGeom>
          <a:ln w="9360">
            <a:noFill/>
          </a:ln>
        </p:spPr>
      </p:pic>
      <p:sp>
        <p:nvSpPr>
          <p:cNvPr id="19" name="Line 9">
            <a:extLst>
              <a:ext uri="{FF2B5EF4-FFF2-40B4-BE49-F238E27FC236}">
                <a16:creationId xmlns:a16="http://schemas.microsoft.com/office/drawing/2014/main" id="{516D89ED-31EE-4E5D-A017-3C9A0F8CF3FF}"/>
              </a:ext>
            </a:extLst>
          </p:cNvPr>
          <p:cNvSpPr/>
          <p:nvPr/>
        </p:nvSpPr>
        <p:spPr>
          <a:xfrm>
            <a:off x="6509281" y="4488714"/>
            <a:ext cx="769967" cy="1165207"/>
          </a:xfrm>
          <a:prstGeom prst="line">
            <a:avLst/>
          </a:prstGeom>
          <a:ln w="28440">
            <a:solidFill>
              <a:srgbClr val="C0504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746274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9C640473-2AA6-4247-B259-757D541C6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dilemma in </a:t>
            </a:r>
            <a:r>
              <a:rPr lang="it-IT" dirty="0" err="1"/>
              <a:t>oncology</a:t>
            </a:r>
            <a:endParaRPr lang="it-IT" dirty="0"/>
          </a:p>
        </p:txBody>
      </p:sp>
      <p:sp>
        <p:nvSpPr>
          <p:cNvPr id="40" name="AutoShape 2">
            <a:extLst>
              <a:ext uri="{FF2B5EF4-FFF2-40B4-BE49-F238E27FC236}">
                <a16:creationId xmlns:a16="http://schemas.microsoft.com/office/drawing/2014/main" id="{9E17C730-A119-FF47-A904-CB923785139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-874943" y="1356720"/>
            <a:ext cx="6333718" cy="458383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838 w 21600"/>
              <a:gd name="T13" fmla="*/ 4838 h 21600"/>
              <a:gd name="T14" fmla="*/ 16762 w 21600"/>
              <a:gd name="T15" fmla="*/ 1676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6075" y="21600"/>
                </a:lnTo>
                <a:lnTo>
                  <a:pt x="15525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" pitchFamily="-65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" pitchFamily="-65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" pitchFamily="-65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" pitchFamily="-65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" pitchFamily="-65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65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65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65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65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400" b="0" i="0" u="none" strike="noStrike" kern="1200" cap="none" spc="0" normalizeH="0" baseline="0" noProof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Times" pitchFamily="-65" charset="0"/>
              <a:ea typeface="ＭＳ Ｐゴシック" pitchFamily="34" charset="-128"/>
              <a:cs typeface="+mn-cs"/>
            </a:endParaRPr>
          </a:p>
        </p:txBody>
      </p:sp>
      <p:sp>
        <p:nvSpPr>
          <p:cNvPr id="41" name="Rectangle 4">
            <a:extLst>
              <a:ext uri="{FF2B5EF4-FFF2-40B4-BE49-F238E27FC236}">
                <a16:creationId xmlns:a16="http://schemas.microsoft.com/office/drawing/2014/main" id="{EF3269AD-D272-5C4A-3B46-21386C85D1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81975"/>
            <a:ext cx="458383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-65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" pitchFamily="-65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" pitchFamily="-65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" pitchFamily="-65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" pitchFamily="-65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65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65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65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65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-&gt; </a:t>
            </a:r>
            <a:r>
              <a:rPr kumimoji="0" lang="de-DE" alt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eradication</a:t>
            </a:r>
            <a:r>
              <a:rPr kumimoji="0" lang="de-DE" alt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of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all </a:t>
            </a:r>
            <a:r>
              <a:rPr kumimoji="0" lang="de-DE" alt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tumor</a:t>
            </a:r>
            <a:r>
              <a:rPr kumimoji="0" lang="de-DE" alt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kumimoji="0" lang="de-DE" alt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cells</a:t>
            </a:r>
            <a:endParaRPr kumimoji="0" lang="de-DE" altLang="de-DE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-&gt; </a:t>
            </a:r>
            <a:r>
              <a:rPr kumimoji="0" lang="de-DE" alt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achieving</a:t>
            </a:r>
            <a:r>
              <a:rPr kumimoji="0" lang="de-DE" alt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kumimoji="0" lang="de-DE" alt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local</a:t>
            </a:r>
            <a:r>
              <a:rPr kumimoji="0" lang="de-DE" alt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kumimoji="0" lang="de-DE" alt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control</a:t>
            </a:r>
            <a:r>
              <a:rPr kumimoji="0" lang="de-DE" alt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-&gt; </a:t>
            </a:r>
            <a:r>
              <a:rPr kumimoji="0" lang="de-DE" alt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improving</a:t>
            </a:r>
            <a:r>
              <a:rPr kumimoji="0" lang="de-DE" alt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kumimoji="0" lang="de-DE" alt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survival</a:t>
            </a:r>
            <a:endParaRPr kumimoji="0" lang="de-DE" altLang="de-DE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2" name="AutoShape 5">
            <a:extLst>
              <a:ext uri="{FF2B5EF4-FFF2-40B4-BE49-F238E27FC236}">
                <a16:creationId xmlns:a16="http://schemas.microsoft.com/office/drawing/2014/main" id="{3BFEA360-C44C-B23F-CFC8-57906CD89DC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812526" y="1351162"/>
            <a:ext cx="6322604" cy="4583831"/>
          </a:xfrm>
          <a:custGeom>
            <a:avLst/>
            <a:gdLst>
              <a:gd name="G0" fmla="+- 6075 0 0"/>
              <a:gd name="G1" fmla="+- 21600 0 6075"/>
              <a:gd name="G2" fmla="*/ 6075 1 2"/>
              <a:gd name="G3" fmla="+- 21600 0 G2"/>
              <a:gd name="G4" fmla="+/ 6075 21600 2"/>
              <a:gd name="G5" fmla="+/ G1 0 2"/>
              <a:gd name="G6" fmla="*/ 21600 21600 6075"/>
              <a:gd name="G7" fmla="*/ G6 1 2"/>
              <a:gd name="G8" fmla="+- 21600 0 G7"/>
              <a:gd name="G9" fmla="*/ 21600 1 2"/>
              <a:gd name="G10" fmla="+- 6075 0 G9"/>
              <a:gd name="G11" fmla="?: G10 G8 0"/>
              <a:gd name="G12" fmla="?: G10 G7 21600"/>
              <a:gd name="T0" fmla="*/ 18562 w 21600"/>
              <a:gd name="T1" fmla="*/ 10800 h 21600"/>
              <a:gd name="T2" fmla="*/ 10800 w 21600"/>
              <a:gd name="T3" fmla="*/ 21600 h 21600"/>
              <a:gd name="T4" fmla="*/ 3038 w 21600"/>
              <a:gd name="T5" fmla="*/ 10800 h 21600"/>
              <a:gd name="T6" fmla="*/ 10800 w 21600"/>
              <a:gd name="T7" fmla="*/ 0 h 21600"/>
              <a:gd name="T8" fmla="*/ 4838 w 21600"/>
              <a:gd name="T9" fmla="*/ 4838 h 21600"/>
              <a:gd name="T10" fmla="*/ 16762 w 21600"/>
              <a:gd name="T11" fmla="*/ 1676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6075" y="21600"/>
                </a:lnTo>
                <a:lnTo>
                  <a:pt x="15525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B05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  <p:sp>
        <p:nvSpPr>
          <p:cNvPr id="43" name="Rectangle 6">
            <a:extLst>
              <a:ext uri="{FF2B5EF4-FFF2-40B4-BE49-F238E27FC236}">
                <a16:creationId xmlns:a16="http://schemas.microsoft.com/office/drawing/2014/main" id="{F3F1FA1B-E097-5361-EF26-FCDC02E10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0176" y="2340623"/>
            <a:ext cx="458383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-&gt; </a:t>
            </a: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protection</a:t>
            </a: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of </a:t>
            </a: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surrounding</a:t>
            </a: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    </a:t>
            </a: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healthy</a:t>
            </a: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tissue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-&gt; </a:t>
            </a: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organ</a:t>
            </a: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preservation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-&gt; </a:t>
            </a: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reducing</a:t>
            </a: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late</a:t>
            </a: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sequelae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4" name="Picture 9" descr="janus2">
            <a:extLst>
              <a:ext uri="{FF2B5EF4-FFF2-40B4-BE49-F238E27FC236}">
                <a16:creationId xmlns:a16="http://schemas.microsoft.com/office/drawing/2014/main" id="{C77E9457-D3D7-FDD4-5C0C-D471634DC1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832" y="2271964"/>
            <a:ext cx="3098079" cy="2743428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Rectangle 6">
            <a:extLst>
              <a:ext uri="{FF2B5EF4-FFF2-40B4-BE49-F238E27FC236}">
                <a16:creationId xmlns:a16="http://schemas.microsoft.com/office/drawing/2014/main" id="{261A5FE7-EE2B-0F91-4313-CD9415B393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84432" y="1060741"/>
            <a:ext cx="28083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NORMAL </a:t>
            </a:r>
            <a:b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TISSUE</a:t>
            </a:r>
          </a:p>
        </p:txBody>
      </p:sp>
      <p:sp>
        <p:nvSpPr>
          <p:cNvPr id="46" name="Rectangle 6">
            <a:extLst>
              <a:ext uri="{FF2B5EF4-FFF2-40B4-BE49-F238E27FC236}">
                <a16:creationId xmlns:a16="http://schemas.microsoft.com/office/drawing/2014/main" id="{1A510544-2B3F-2861-B7AD-236CE788E0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306746" y="983797"/>
            <a:ext cx="410271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TUMOR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7" name="Bild 4">
            <a:extLst>
              <a:ext uri="{FF2B5EF4-FFF2-40B4-BE49-F238E27FC236}">
                <a16:creationId xmlns:a16="http://schemas.microsoft.com/office/drawing/2014/main" id="{7F494861-7D4D-467E-6919-8219FEF871F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2" t="60721" r="34112" b="14693"/>
          <a:stretch/>
        </p:blipFill>
        <p:spPr>
          <a:xfrm>
            <a:off x="4584699" y="5015392"/>
            <a:ext cx="3096344" cy="1756568"/>
          </a:xfrm>
          <a:prstGeom prst="rect">
            <a:avLst/>
          </a:prstGeom>
        </p:spPr>
      </p:pic>
      <p:sp>
        <p:nvSpPr>
          <p:cNvPr id="48" name="Freihandform 17">
            <a:extLst>
              <a:ext uri="{FF2B5EF4-FFF2-40B4-BE49-F238E27FC236}">
                <a16:creationId xmlns:a16="http://schemas.microsoft.com/office/drawing/2014/main" id="{FF10578C-C948-B4DC-7103-15438A6D4341}"/>
              </a:ext>
            </a:extLst>
          </p:cNvPr>
          <p:cNvSpPr/>
          <p:nvPr/>
        </p:nvSpPr>
        <p:spPr bwMode="auto">
          <a:xfrm>
            <a:off x="5330609" y="5128926"/>
            <a:ext cx="1080120" cy="1440000"/>
          </a:xfrm>
          <a:custGeom>
            <a:avLst/>
            <a:gdLst>
              <a:gd name="connsiteX0" fmla="*/ 0 w 2222500"/>
              <a:gd name="connsiteY0" fmla="*/ 3238500 h 3238500"/>
              <a:gd name="connsiteX1" fmla="*/ 469900 w 2222500"/>
              <a:gd name="connsiteY1" fmla="*/ 2679700 h 3238500"/>
              <a:gd name="connsiteX2" fmla="*/ 1422400 w 2222500"/>
              <a:gd name="connsiteY2" fmla="*/ 457200 h 3238500"/>
              <a:gd name="connsiteX3" fmla="*/ 2222500 w 2222500"/>
              <a:gd name="connsiteY3" fmla="*/ 0 h 323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500" h="3238500">
                <a:moveTo>
                  <a:pt x="0" y="3238500"/>
                </a:moveTo>
                <a:cubicBezTo>
                  <a:pt x="116416" y="3190875"/>
                  <a:pt x="232833" y="3143250"/>
                  <a:pt x="469900" y="2679700"/>
                </a:cubicBezTo>
                <a:cubicBezTo>
                  <a:pt x="706967" y="2216150"/>
                  <a:pt x="1130300" y="903817"/>
                  <a:pt x="1422400" y="457200"/>
                </a:cubicBezTo>
                <a:cubicBezTo>
                  <a:pt x="1714500" y="10583"/>
                  <a:pt x="2222500" y="0"/>
                  <a:pt x="2222500" y="0"/>
                </a:cubicBezTo>
              </a:path>
            </a:pathLst>
          </a:custGeom>
          <a:noFill/>
          <a:ln w="5715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  <p:sp>
        <p:nvSpPr>
          <p:cNvPr id="49" name="Freihandform 17">
            <a:extLst>
              <a:ext uri="{FF2B5EF4-FFF2-40B4-BE49-F238E27FC236}">
                <a16:creationId xmlns:a16="http://schemas.microsoft.com/office/drawing/2014/main" id="{EDFD08CB-5432-7DEF-2D27-637EBC261CB3}"/>
              </a:ext>
            </a:extLst>
          </p:cNvPr>
          <p:cNvSpPr/>
          <p:nvPr/>
        </p:nvSpPr>
        <p:spPr bwMode="auto">
          <a:xfrm>
            <a:off x="6096000" y="5149814"/>
            <a:ext cx="1080120" cy="1404000"/>
          </a:xfrm>
          <a:custGeom>
            <a:avLst/>
            <a:gdLst>
              <a:gd name="connsiteX0" fmla="*/ 0 w 2222500"/>
              <a:gd name="connsiteY0" fmla="*/ 3238500 h 3238500"/>
              <a:gd name="connsiteX1" fmla="*/ 469900 w 2222500"/>
              <a:gd name="connsiteY1" fmla="*/ 2679700 h 3238500"/>
              <a:gd name="connsiteX2" fmla="*/ 1422400 w 2222500"/>
              <a:gd name="connsiteY2" fmla="*/ 457200 h 3238500"/>
              <a:gd name="connsiteX3" fmla="*/ 2222500 w 2222500"/>
              <a:gd name="connsiteY3" fmla="*/ 0 h 323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500" h="3238500">
                <a:moveTo>
                  <a:pt x="0" y="3238500"/>
                </a:moveTo>
                <a:cubicBezTo>
                  <a:pt x="116416" y="3190875"/>
                  <a:pt x="232833" y="3143250"/>
                  <a:pt x="469900" y="2679700"/>
                </a:cubicBezTo>
                <a:cubicBezTo>
                  <a:pt x="706967" y="2216150"/>
                  <a:pt x="1130300" y="903817"/>
                  <a:pt x="1422400" y="457200"/>
                </a:cubicBezTo>
                <a:cubicBezTo>
                  <a:pt x="1714500" y="10583"/>
                  <a:pt x="2222500" y="0"/>
                  <a:pt x="2222500" y="0"/>
                </a:cubicBezTo>
              </a:path>
            </a:pathLst>
          </a:custGeom>
          <a:noFill/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  <p:sp>
        <p:nvSpPr>
          <p:cNvPr id="50" name="Freihandform 13">
            <a:extLst>
              <a:ext uri="{FF2B5EF4-FFF2-40B4-BE49-F238E27FC236}">
                <a16:creationId xmlns:a16="http://schemas.microsoft.com/office/drawing/2014/main" id="{08DA46C4-68CF-090B-A53D-D5A4CC8B8C94}"/>
              </a:ext>
            </a:extLst>
          </p:cNvPr>
          <p:cNvSpPr/>
          <p:nvPr/>
        </p:nvSpPr>
        <p:spPr bwMode="auto">
          <a:xfrm>
            <a:off x="5303912" y="5378319"/>
            <a:ext cx="1800200" cy="1211495"/>
          </a:xfrm>
          <a:custGeom>
            <a:avLst/>
            <a:gdLst>
              <a:gd name="connsiteX0" fmla="*/ 0 w 3568700"/>
              <a:gd name="connsiteY0" fmla="*/ 2836500 h 2861900"/>
              <a:gd name="connsiteX1" fmla="*/ 304800 w 3568700"/>
              <a:gd name="connsiteY1" fmla="*/ 2531700 h 2861900"/>
              <a:gd name="connsiteX2" fmla="*/ 990600 w 3568700"/>
              <a:gd name="connsiteY2" fmla="*/ 1122000 h 2861900"/>
              <a:gd name="connsiteX3" fmla="*/ 1333500 w 3568700"/>
              <a:gd name="connsiteY3" fmla="*/ 169500 h 2861900"/>
              <a:gd name="connsiteX4" fmla="*/ 1460500 w 3568700"/>
              <a:gd name="connsiteY4" fmla="*/ 29800 h 2861900"/>
              <a:gd name="connsiteX5" fmla="*/ 1600200 w 3568700"/>
              <a:gd name="connsiteY5" fmla="*/ 55200 h 2861900"/>
              <a:gd name="connsiteX6" fmla="*/ 1854200 w 3568700"/>
              <a:gd name="connsiteY6" fmla="*/ 588600 h 2861900"/>
              <a:gd name="connsiteX7" fmla="*/ 2273300 w 3568700"/>
              <a:gd name="connsiteY7" fmla="*/ 1515700 h 2861900"/>
              <a:gd name="connsiteX8" fmla="*/ 2806700 w 3568700"/>
              <a:gd name="connsiteY8" fmla="*/ 2277700 h 2861900"/>
              <a:gd name="connsiteX9" fmla="*/ 3314700 w 3568700"/>
              <a:gd name="connsiteY9" fmla="*/ 2734900 h 2861900"/>
              <a:gd name="connsiteX10" fmla="*/ 3568700 w 3568700"/>
              <a:gd name="connsiteY10" fmla="*/ 2861900 h 2861900"/>
              <a:gd name="connsiteX0" fmla="*/ 0 w 3568700"/>
              <a:gd name="connsiteY0" fmla="*/ 2821308 h 2846708"/>
              <a:gd name="connsiteX1" fmla="*/ 304800 w 3568700"/>
              <a:gd name="connsiteY1" fmla="*/ 2516508 h 2846708"/>
              <a:gd name="connsiteX2" fmla="*/ 990600 w 3568700"/>
              <a:gd name="connsiteY2" fmla="*/ 1106808 h 2846708"/>
              <a:gd name="connsiteX3" fmla="*/ 1333500 w 3568700"/>
              <a:gd name="connsiteY3" fmla="*/ 154308 h 2846708"/>
              <a:gd name="connsiteX4" fmla="*/ 1460500 w 3568700"/>
              <a:gd name="connsiteY4" fmla="*/ 14608 h 2846708"/>
              <a:gd name="connsiteX5" fmla="*/ 1600200 w 3568700"/>
              <a:gd name="connsiteY5" fmla="*/ 40008 h 2846708"/>
              <a:gd name="connsiteX6" fmla="*/ 1854200 w 3568700"/>
              <a:gd name="connsiteY6" fmla="*/ 573408 h 2846708"/>
              <a:gd name="connsiteX7" fmla="*/ 2273300 w 3568700"/>
              <a:gd name="connsiteY7" fmla="*/ 1500508 h 2846708"/>
              <a:gd name="connsiteX8" fmla="*/ 2806700 w 3568700"/>
              <a:gd name="connsiteY8" fmla="*/ 2262508 h 2846708"/>
              <a:gd name="connsiteX9" fmla="*/ 3314700 w 3568700"/>
              <a:gd name="connsiteY9" fmla="*/ 2719708 h 2846708"/>
              <a:gd name="connsiteX10" fmla="*/ 3568700 w 3568700"/>
              <a:gd name="connsiteY10" fmla="*/ 2846708 h 284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68700" h="2846708">
                <a:moveTo>
                  <a:pt x="0" y="2821308"/>
                </a:moveTo>
                <a:cubicBezTo>
                  <a:pt x="69850" y="2811783"/>
                  <a:pt x="139700" y="2802258"/>
                  <a:pt x="304800" y="2516508"/>
                </a:cubicBezTo>
                <a:cubicBezTo>
                  <a:pt x="469900" y="2230758"/>
                  <a:pt x="819150" y="1500508"/>
                  <a:pt x="990600" y="1106808"/>
                </a:cubicBezTo>
                <a:cubicBezTo>
                  <a:pt x="1162050" y="713108"/>
                  <a:pt x="1255183" y="336341"/>
                  <a:pt x="1333500" y="154308"/>
                </a:cubicBezTo>
                <a:cubicBezTo>
                  <a:pt x="1411817" y="-27725"/>
                  <a:pt x="1416050" y="33658"/>
                  <a:pt x="1460500" y="14608"/>
                </a:cubicBezTo>
                <a:cubicBezTo>
                  <a:pt x="1504950" y="-4442"/>
                  <a:pt x="1549738" y="-12709"/>
                  <a:pt x="1600200" y="40008"/>
                </a:cubicBezTo>
                <a:cubicBezTo>
                  <a:pt x="1650662" y="92725"/>
                  <a:pt x="1742017" y="329991"/>
                  <a:pt x="1854200" y="573408"/>
                </a:cubicBezTo>
                <a:cubicBezTo>
                  <a:pt x="1966383" y="816825"/>
                  <a:pt x="2114550" y="1218991"/>
                  <a:pt x="2273300" y="1500508"/>
                </a:cubicBezTo>
                <a:cubicBezTo>
                  <a:pt x="2432050" y="1782025"/>
                  <a:pt x="2633133" y="2059308"/>
                  <a:pt x="2806700" y="2262508"/>
                </a:cubicBezTo>
                <a:cubicBezTo>
                  <a:pt x="2980267" y="2465708"/>
                  <a:pt x="3187700" y="2622341"/>
                  <a:pt x="3314700" y="2719708"/>
                </a:cubicBezTo>
                <a:cubicBezTo>
                  <a:pt x="3441700" y="2817075"/>
                  <a:pt x="3568700" y="2846708"/>
                  <a:pt x="3568700" y="2846708"/>
                </a:cubicBezTo>
              </a:path>
            </a:pathLst>
          </a:cu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  <p:sp>
        <p:nvSpPr>
          <p:cNvPr id="51" name="Pfeil nach links und rechts 25">
            <a:extLst>
              <a:ext uri="{FF2B5EF4-FFF2-40B4-BE49-F238E27FC236}">
                <a16:creationId xmlns:a16="http://schemas.microsoft.com/office/drawing/2014/main" id="{B3F9D399-9588-DFF2-8BD1-A8091A2E497E}"/>
              </a:ext>
            </a:extLst>
          </p:cNvPr>
          <p:cNvSpPr/>
          <p:nvPr/>
        </p:nvSpPr>
        <p:spPr bwMode="auto">
          <a:xfrm>
            <a:off x="5779502" y="5954383"/>
            <a:ext cx="599184" cy="175466"/>
          </a:xfrm>
          <a:prstGeom prst="leftRightArrow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6725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/>
      <p:bldP spid="42" grpId="0" animBg="1"/>
      <p:bldP spid="43" grpId="0"/>
      <p:bldP spid="45" grpId="0"/>
      <p:bldP spid="46" grpId="0"/>
      <p:bldP spid="48" grpId="0" animBg="1"/>
      <p:bldP spid="49" grpId="0" animBg="1"/>
      <p:bldP spid="50" grpId="0" animBg="1"/>
      <p:bldP spid="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9C640473-2AA6-4247-B259-757D541C6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sz="2800" b="1" dirty="0" err="1"/>
              <a:t>rationale</a:t>
            </a:r>
            <a:r>
              <a:rPr lang="it-IT" sz="2800" b="1" dirty="0"/>
              <a:t> of </a:t>
            </a:r>
            <a:r>
              <a:rPr lang="it-IT" sz="2800" b="1" dirty="0" err="1"/>
              <a:t>hadron</a:t>
            </a:r>
            <a:r>
              <a:rPr lang="it-IT" sz="2800" b="1" dirty="0"/>
              <a:t> therapy for brain </a:t>
            </a:r>
            <a:r>
              <a:rPr lang="it-IT" sz="2800" b="1" dirty="0" err="1"/>
              <a:t>tumors</a:t>
            </a:r>
            <a:endParaRPr lang="it-IT" sz="2800" b="1" dirty="0"/>
          </a:p>
        </p:txBody>
      </p:sp>
      <p:pic>
        <p:nvPicPr>
          <p:cNvPr id="2" name="Picture 2" descr="F:\päd. RadioOnko\Konturierungsbeispiele\Konturierung1.jpg">
            <a:extLst>
              <a:ext uri="{FF2B5EF4-FFF2-40B4-BE49-F238E27FC236}">
                <a16:creationId xmlns:a16="http://schemas.microsoft.com/office/drawing/2014/main" id="{0F90BCB5-B4BD-6D60-8C7F-26410457EA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369" y="1109631"/>
            <a:ext cx="5431566" cy="5298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EEF86A1-49BD-7DAF-6978-4ED1CE2D53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3855" y="1959079"/>
            <a:ext cx="1513695" cy="187391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0BD5E9D1-784D-C4B7-B930-D48D5A8770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0844" y="1879868"/>
            <a:ext cx="1247217" cy="2032338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00D32617-5E18-0794-B329-A4F7D7E2AB3E}"/>
              </a:ext>
            </a:extLst>
          </p:cNvPr>
          <p:cNvSpPr txBox="1"/>
          <p:nvPr/>
        </p:nvSpPr>
        <p:spPr>
          <a:xfrm>
            <a:off x="1729545" y="1265214"/>
            <a:ext cx="2501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potential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sequelae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A41251A-6797-B496-DD33-8134B8B2107F}"/>
              </a:ext>
            </a:extLst>
          </p:cNvPr>
          <p:cNvSpPr txBox="1"/>
          <p:nvPr/>
        </p:nvSpPr>
        <p:spPr>
          <a:xfrm>
            <a:off x="486551" y="5182258"/>
            <a:ext cx="169790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Quality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life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↓</a:t>
            </a:r>
          </a:p>
        </p:txBody>
      </p:sp>
      <p:sp>
        <p:nvSpPr>
          <p:cNvPr id="15" name="Textfeld 30">
            <a:extLst>
              <a:ext uri="{FF2B5EF4-FFF2-40B4-BE49-F238E27FC236}">
                <a16:creationId xmlns:a16="http://schemas.microsoft.com/office/drawing/2014/main" id="{7E831B40-3E8E-ABD2-B352-6578CDC03B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5141" y="5408120"/>
            <a:ext cx="17848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Hypopituitarisms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A5F5194-1923-75EA-1BD2-6358A22CEA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065" y="4153510"/>
            <a:ext cx="2436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Secondary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malignancies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9933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2460B76-077E-E3D4-84D8-7EF0FC84B6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7421" y="5836682"/>
            <a:ext cx="27431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neurocognitive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function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↓</a:t>
            </a:r>
          </a:p>
        </p:txBody>
      </p:sp>
      <p:sp>
        <p:nvSpPr>
          <p:cNvPr id="18" name="Textfeld 22">
            <a:extLst>
              <a:ext uri="{FF2B5EF4-FFF2-40B4-BE49-F238E27FC236}">
                <a16:creationId xmlns:a16="http://schemas.microsoft.com/office/drawing/2014/main" id="{6373BFA2-5570-6E67-319C-C5D104968C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8305" y="4603967"/>
            <a:ext cx="34558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Visual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impairment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/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loss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hearing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8202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rafik 32">
            <a:extLst>
              <a:ext uri="{FF2B5EF4-FFF2-40B4-BE49-F238E27FC236}">
                <a16:creationId xmlns:a16="http://schemas.microsoft.com/office/drawing/2014/main" id="{16FEFD32-4341-4AA0-ADFA-606661E789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589" y="962123"/>
            <a:ext cx="1895475" cy="1811983"/>
          </a:xfrm>
          <a:prstGeom prst="rect">
            <a:avLst/>
          </a:prstGeom>
        </p:spPr>
      </p:pic>
      <p:sp>
        <p:nvSpPr>
          <p:cNvPr id="34" name="Inhaltsplatzhalter 2">
            <a:extLst>
              <a:ext uri="{FF2B5EF4-FFF2-40B4-BE49-F238E27FC236}">
                <a16:creationId xmlns:a16="http://schemas.microsoft.com/office/drawing/2014/main" id="{DEE4120D-7531-433D-9A07-830DE1EB5C44}"/>
              </a:ext>
            </a:extLst>
          </p:cNvPr>
          <p:cNvSpPr txBox="1">
            <a:spLocks/>
          </p:cNvSpPr>
          <p:nvPr/>
        </p:nvSpPr>
        <p:spPr>
          <a:xfrm>
            <a:off x="11039035" y="1491570"/>
            <a:ext cx="1362040" cy="432047"/>
          </a:xfrm>
          <a:prstGeom prst="rect">
            <a:avLst/>
          </a:prstGeom>
        </p:spPr>
        <p:txBody>
          <a:bodyPr anchor="t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kern="0" dirty="0"/>
              <a:t>3D-CRT</a:t>
            </a:r>
          </a:p>
        </p:txBody>
      </p:sp>
      <p:sp>
        <p:nvSpPr>
          <p:cNvPr id="35" name="Inhaltsplatzhalter 2">
            <a:extLst>
              <a:ext uri="{FF2B5EF4-FFF2-40B4-BE49-F238E27FC236}">
                <a16:creationId xmlns:a16="http://schemas.microsoft.com/office/drawing/2014/main" id="{0BE78617-D4BE-4BDC-866A-447FBBE12666}"/>
              </a:ext>
            </a:extLst>
          </p:cNvPr>
          <p:cNvSpPr txBox="1">
            <a:spLocks/>
          </p:cNvSpPr>
          <p:nvPr/>
        </p:nvSpPr>
        <p:spPr>
          <a:xfrm>
            <a:off x="11189641" y="3224770"/>
            <a:ext cx="1060831" cy="432047"/>
          </a:xfrm>
          <a:prstGeom prst="rect">
            <a:avLst/>
          </a:prstGeom>
        </p:spPr>
        <p:txBody>
          <a:bodyPr anchor="t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kern="0" dirty="0"/>
              <a:t>VMAT</a:t>
            </a:r>
          </a:p>
        </p:txBody>
      </p:sp>
      <p:sp>
        <p:nvSpPr>
          <p:cNvPr id="36" name="Inhaltsplatzhalter 2">
            <a:extLst>
              <a:ext uri="{FF2B5EF4-FFF2-40B4-BE49-F238E27FC236}">
                <a16:creationId xmlns:a16="http://schemas.microsoft.com/office/drawing/2014/main" id="{AEAA4DD9-5E6E-407C-8361-3F41C3236CDC}"/>
              </a:ext>
            </a:extLst>
          </p:cNvPr>
          <p:cNvSpPr txBox="1">
            <a:spLocks/>
          </p:cNvSpPr>
          <p:nvPr/>
        </p:nvSpPr>
        <p:spPr>
          <a:xfrm>
            <a:off x="11007409" y="5104698"/>
            <a:ext cx="1425297" cy="432047"/>
          </a:xfrm>
          <a:prstGeom prst="rect">
            <a:avLst/>
          </a:prstGeom>
        </p:spPr>
        <p:txBody>
          <a:bodyPr anchor="t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kern="0" dirty="0"/>
              <a:t>protons</a:t>
            </a:r>
          </a:p>
        </p:txBody>
      </p:sp>
      <p:sp>
        <p:nvSpPr>
          <p:cNvPr id="37" name="Pfeil: nach unten 36">
            <a:extLst>
              <a:ext uri="{FF2B5EF4-FFF2-40B4-BE49-F238E27FC236}">
                <a16:creationId xmlns:a16="http://schemas.microsoft.com/office/drawing/2014/main" id="{D679E187-8547-4893-B1DC-85EA83C722C9}"/>
              </a:ext>
            </a:extLst>
          </p:cNvPr>
          <p:cNvSpPr/>
          <p:nvPr/>
        </p:nvSpPr>
        <p:spPr bwMode="auto">
          <a:xfrm>
            <a:off x="9721255" y="980728"/>
            <a:ext cx="504056" cy="432048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dirty="0">
                <a:solidFill>
                  <a:schemeClr val="tx1"/>
                </a:solidFill>
                <a:latin typeface="Arial" charset="0"/>
              </a:rPr>
              <a:t>C</a:t>
            </a:r>
          </a:p>
        </p:txBody>
      </p:sp>
      <p:sp>
        <p:nvSpPr>
          <p:cNvPr id="38" name="Pfeil: nach unten 37">
            <a:extLst>
              <a:ext uri="{FF2B5EF4-FFF2-40B4-BE49-F238E27FC236}">
                <a16:creationId xmlns:a16="http://schemas.microsoft.com/office/drawing/2014/main" id="{D9BE007A-C661-4B76-B070-B1758D77517B}"/>
              </a:ext>
            </a:extLst>
          </p:cNvPr>
          <p:cNvSpPr/>
          <p:nvPr/>
        </p:nvSpPr>
        <p:spPr bwMode="auto">
          <a:xfrm rot="5400000">
            <a:off x="10452484" y="1438703"/>
            <a:ext cx="504056" cy="432048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dirty="0">
                <a:solidFill>
                  <a:schemeClr val="tx1"/>
                </a:solidFill>
                <a:latin typeface="Arial" charset="0"/>
              </a:rPr>
              <a:t>C</a:t>
            </a:r>
          </a:p>
        </p:txBody>
      </p:sp>
      <p:sp>
        <p:nvSpPr>
          <p:cNvPr id="39" name="Pfeil: nach unten 38">
            <a:extLst>
              <a:ext uri="{FF2B5EF4-FFF2-40B4-BE49-F238E27FC236}">
                <a16:creationId xmlns:a16="http://schemas.microsoft.com/office/drawing/2014/main" id="{CF1EFC99-0F29-49EC-890C-7A8EAFFED424}"/>
              </a:ext>
            </a:extLst>
          </p:cNvPr>
          <p:cNvSpPr/>
          <p:nvPr/>
        </p:nvSpPr>
        <p:spPr bwMode="auto">
          <a:xfrm rot="16200000">
            <a:off x="8990025" y="1438703"/>
            <a:ext cx="504056" cy="432048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dirty="0">
                <a:solidFill>
                  <a:schemeClr val="tx1"/>
                </a:solidFill>
                <a:latin typeface="Arial" charset="0"/>
              </a:rPr>
              <a:t>C</a:t>
            </a: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2D99304A-8165-4D95-A6A6-B82711325338}"/>
              </a:ext>
            </a:extLst>
          </p:cNvPr>
          <p:cNvSpPr/>
          <p:nvPr/>
        </p:nvSpPr>
        <p:spPr bwMode="auto">
          <a:xfrm>
            <a:off x="9552384" y="1498626"/>
            <a:ext cx="828093" cy="994271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28BB7FEE-D548-485F-807F-0FF6A37D00A5}"/>
              </a:ext>
            </a:extLst>
          </p:cNvPr>
          <p:cNvSpPr/>
          <p:nvPr/>
        </p:nvSpPr>
        <p:spPr bwMode="auto">
          <a:xfrm>
            <a:off x="9560510" y="3074097"/>
            <a:ext cx="828093" cy="1115985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>
              <a:latin typeface="Arial" charset="0"/>
            </a:endParaRP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6E12CBC5-908D-4874-865A-5A61B61B926D}"/>
              </a:ext>
            </a:extLst>
          </p:cNvPr>
          <p:cNvSpPr/>
          <p:nvPr/>
        </p:nvSpPr>
        <p:spPr bwMode="auto">
          <a:xfrm>
            <a:off x="9565284" y="5013317"/>
            <a:ext cx="828093" cy="1115985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>
              <a:latin typeface="Arial" charset="0"/>
            </a:endParaRPr>
          </a:p>
        </p:txBody>
      </p:sp>
      <p:sp>
        <p:nvSpPr>
          <p:cNvPr id="43" name="Pfeil: nach rechts gekrümmt 42">
            <a:extLst>
              <a:ext uri="{FF2B5EF4-FFF2-40B4-BE49-F238E27FC236}">
                <a16:creationId xmlns:a16="http://schemas.microsoft.com/office/drawing/2014/main" id="{FBA3BD3E-2618-4765-A91F-3875A2DAD282}"/>
              </a:ext>
            </a:extLst>
          </p:cNvPr>
          <p:cNvSpPr/>
          <p:nvPr/>
        </p:nvSpPr>
        <p:spPr bwMode="auto">
          <a:xfrm rot="10800000">
            <a:off x="10103963" y="2515899"/>
            <a:ext cx="740479" cy="2105172"/>
          </a:xfrm>
          <a:prstGeom prst="curvedRightArrow">
            <a:avLst>
              <a:gd name="adj1" fmla="val 25000"/>
              <a:gd name="adj2" fmla="val 70185"/>
              <a:gd name="adj3" fmla="val 42522"/>
            </a:avLst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4" name="Pfeil: nach rechts gekrümmt 43">
            <a:extLst>
              <a:ext uri="{FF2B5EF4-FFF2-40B4-BE49-F238E27FC236}">
                <a16:creationId xmlns:a16="http://schemas.microsoft.com/office/drawing/2014/main" id="{69E86C37-1777-44F8-9F1A-0FA863FE2866}"/>
              </a:ext>
            </a:extLst>
          </p:cNvPr>
          <p:cNvSpPr/>
          <p:nvPr/>
        </p:nvSpPr>
        <p:spPr bwMode="auto">
          <a:xfrm>
            <a:off x="9115831" y="2679801"/>
            <a:ext cx="740479" cy="2105172"/>
          </a:xfrm>
          <a:prstGeom prst="curvedRightArrow">
            <a:avLst>
              <a:gd name="adj1" fmla="val 25000"/>
              <a:gd name="adj2" fmla="val 70185"/>
              <a:gd name="adj3" fmla="val 42522"/>
            </a:avLst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5" name="Pfeil: nach rechts 44">
            <a:extLst>
              <a:ext uri="{FF2B5EF4-FFF2-40B4-BE49-F238E27FC236}">
                <a16:creationId xmlns:a16="http://schemas.microsoft.com/office/drawing/2014/main" id="{81A9A60E-3AB3-4154-B6E9-1046218D888C}"/>
              </a:ext>
            </a:extLst>
          </p:cNvPr>
          <p:cNvSpPr/>
          <p:nvPr/>
        </p:nvSpPr>
        <p:spPr bwMode="auto">
          <a:xfrm>
            <a:off x="10488536" y="5193159"/>
            <a:ext cx="432000" cy="270000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20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>
              <a:latin typeface="Arial" charset="0"/>
            </a:endParaRPr>
          </a:p>
        </p:txBody>
      </p:sp>
      <p:sp>
        <p:nvSpPr>
          <p:cNvPr id="46" name="Pfeil: nach rechts 45">
            <a:extLst>
              <a:ext uri="{FF2B5EF4-FFF2-40B4-BE49-F238E27FC236}">
                <a16:creationId xmlns:a16="http://schemas.microsoft.com/office/drawing/2014/main" id="{A1F67932-D746-40C9-B552-CB430E85390F}"/>
              </a:ext>
            </a:extLst>
          </p:cNvPr>
          <p:cNvSpPr/>
          <p:nvPr/>
        </p:nvSpPr>
        <p:spPr bwMode="auto">
          <a:xfrm rot="10800000">
            <a:off x="9044289" y="5193196"/>
            <a:ext cx="432000" cy="269963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96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>
              <a:latin typeface="Arial" charset="0"/>
            </a:endParaRPr>
          </a:p>
        </p:txBody>
      </p:sp>
      <p:pic>
        <p:nvPicPr>
          <p:cNvPr id="49" name="Grafik 48">
            <a:extLst>
              <a:ext uri="{FF2B5EF4-FFF2-40B4-BE49-F238E27FC236}">
                <a16:creationId xmlns:a16="http://schemas.microsoft.com/office/drawing/2014/main" id="{0F665522-CF69-44BD-8383-AE4328CA15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589" y="4365104"/>
            <a:ext cx="1895475" cy="1914525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D922B902-C6F1-40B6-A4DA-F462F285A3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845" y="2679229"/>
            <a:ext cx="1895475" cy="1872209"/>
          </a:xfrm>
          <a:prstGeom prst="rect">
            <a:avLst/>
          </a:prstGeom>
        </p:spPr>
      </p:pic>
      <p:pic>
        <p:nvPicPr>
          <p:cNvPr id="25" name="Picture 2" descr="Details are in the caption following the image">
            <a:extLst>
              <a:ext uri="{FF2B5EF4-FFF2-40B4-BE49-F238E27FC236}">
                <a16:creationId xmlns:a16="http://schemas.microsoft.com/office/drawing/2014/main" id="{EB03B062-1CAE-4CB6-8F60-ECADBEB92C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934" y="928529"/>
            <a:ext cx="5894613" cy="5213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DF87320E-7FE8-42E1-BD09-DA067380E0FF}"/>
              </a:ext>
            </a:extLst>
          </p:cNvPr>
          <p:cNvSpPr txBox="1"/>
          <p:nvPr/>
        </p:nvSpPr>
        <p:spPr>
          <a:xfrm>
            <a:off x="3053854" y="6289976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Shih et al Cancer (2015) 121(10):1712-9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4CF5B9B2-E4AB-406F-88EC-2919832EF303}"/>
              </a:ext>
            </a:extLst>
          </p:cNvPr>
          <p:cNvSpPr/>
          <p:nvPr/>
        </p:nvSpPr>
        <p:spPr>
          <a:xfrm>
            <a:off x="719403" y="139086"/>
            <a:ext cx="10753195" cy="666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733" b="1" dirty="0">
                <a:latin typeface="Helvetica" panose="020B0604020202020204" pitchFamily="34" charset="0"/>
                <a:cs typeface="Helvetica" panose="020B0604020202020204" pitchFamily="34" charset="0"/>
              </a:rPr>
              <a:t>quantification of the dosimetric potential</a:t>
            </a:r>
          </a:p>
        </p:txBody>
      </p:sp>
    </p:spTree>
    <p:extLst>
      <p:ext uri="{BB962C8B-B14F-4D97-AF65-F5344CB8AC3E}">
        <p14:creationId xmlns:p14="http://schemas.microsoft.com/office/powerpoint/2010/main" val="3470226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747F5BF6-2526-9130-9781-C7C46E14DE04}"/>
              </a:ext>
            </a:extLst>
          </p:cNvPr>
          <p:cNvSpPr/>
          <p:nvPr/>
        </p:nvSpPr>
        <p:spPr>
          <a:xfrm>
            <a:off x="0" y="0"/>
            <a:ext cx="12192000" cy="363681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3" descr="F:\päd. RadioOnko\Neuroachse_bilder\HIT.jpg">
            <a:extLst>
              <a:ext uri="{FF2B5EF4-FFF2-40B4-BE49-F238E27FC236}">
                <a16:creationId xmlns:a16="http://schemas.microsoft.com/office/drawing/2014/main" id="{B82F7110-8547-A052-E397-6A6177061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776625" y="13692"/>
            <a:ext cx="4599295" cy="6858000"/>
          </a:xfrm>
          <a:prstGeom prst="rect">
            <a:avLst/>
          </a:prstGeom>
          <a:noFill/>
        </p:spPr>
      </p:pic>
      <p:pic>
        <p:nvPicPr>
          <p:cNvPr id="11" name="Picture 4" descr="F:\päd. RadioOnko\Neuroachse_bilder\TOMO.jpg">
            <a:extLst>
              <a:ext uri="{FF2B5EF4-FFF2-40B4-BE49-F238E27FC236}">
                <a16:creationId xmlns:a16="http://schemas.microsoft.com/office/drawing/2014/main" id="{32AFDE5E-1978-D1EA-C475-1E5411AD1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6932897" y="13692"/>
            <a:ext cx="4546487" cy="6858000"/>
          </a:xfrm>
          <a:prstGeom prst="rect">
            <a:avLst/>
          </a:prstGeom>
          <a:noFill/>
        </p:spPr>
      </p:pic>
      <p:sp>
        <p:nvSpPr>
          <p:cNvPr id="12" name="Textfeld 1">
            <a:extLst>
              <a:ext uri="{FF2B5EF4-FFF2-40B4-BE49-F238E27FC236}">
                <a16:creationId xmlns:a16="http://schemas.microsoft.com/office/drawing/2014/main" id="{B79ACB3B-84B9-F20B-00A2-C3540A3BD579}"/>
              </a:ext>
            </a:extLst>
          </p:cNvPr>
          <p:cNvSpPr txBox="1"/>
          <p:nvPr/>
        </p:nvSpPr>
        <p:spPr bwMode="auto">
          <a:xfrm>
            <a:off x="911424" y="13692"/>
            <a:ext cx="1358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protonen</a:t>
            </a: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feld 6">
            <a:extLst>
              <a:ext uri="{FF2B5EF4-FFF2-40B4-BE49-F238E27FC236}">
                <a16:creationId xmlns:a16="http://schemas.microsoft.com/office/drawing/2014/main" id="{31248F2E-336B-6FDA-5E7D-8471AE6C7945}"/>
              </a:ext>
            </a:extLst>
          </p:cNvPr>
          <p:cNvSpPr txBox="1"/>
          <p:nvPr/>
        </p:nvSpPr>
        <p:spPr bwMode="auto">
          <a:xfrm>
            <a:off x="7050509" y="-13692"/>
            <a:ext cx="1217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hotons</a:t>
            </a: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5639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6F698827-41C1-4EBF-8727-77788D2A8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sz="2800" b="1" dirty="0"/>
              <a:t>clinical </a:t>
            </a:r>
            <a:r>
              <a:rPr lang="it-IT" sz="2800" b="1" dirty="0" err="1"/>
              <a:t>outcome</a:t>
            </a:r>
            <a:endParaRPr lang="it-IT" sz="2800" b="1" dirty="0"/>
          </a:p>
        </p:txBody>
      </p:sp>
      <p:grpSp>
        <p:nvGrpSpPr>
          <p:cNvPr id="3" name="Group 129">
            <a:extLst>
              <a:ext uri="{FF2B5EF4-FFF2-40B4-BE49-F238E27FC236}">
                <a16:creationId xmlns:a16="http://schemas.microsoft.com/office/drawing/2014/main" id="{537CF215-6441-488E-2BE1-FF8D30087500}"/>
              </a:ext>
            </a:extLst>
          </p:cNvPr>
          <p:cNvGrpSpPr/>
          <p:nvPr/>
        </p:nvGrpSpPr>
        <p:grpSpPr bwMode="auto">
          <a:xfrm>
            <a:off x="289628" y="756809"/>
            <a:ext cx="3319823" cy="5748625"/>
            <a:chOff x="0" y="0"/>
            <a:chExt cx="4721524" cy="8175821"/>
          </a:xfrm>
        </p:grpSpPr>
        <p:pic>
          <p:nvPicPr>
            <p:cNvPr id="4" name="Salvesen_Dosis_BWS_sag.png">
              <a:extLst>
                <a:ext uri="{FF2B5EF4-FFF2-40B4-BE49-F238E27FC236}">
                  <a16:creationId xmlns:a16="http://schemas.microsoft.com/office/drawing/2014/main" id="{8A847662-822B-F784-B267-FF351E4600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3169" r="22697" b="53956"/>
            <a:stretch/>
          </p:blipFill>
          <p:spPr bwMode="auto">
            <a:xfrm>
              <a:off x="0" y="0"/>
              <a:ext cx="4718424" cy="2836002"/>
            </a:xfrm>
            <a:prstGeom prst="rect">
              <a:avLst/>
            </a:prstGeom>
            <a:ln w="12700" cap="flat">
              <a:noFill/>
              <a:miter lim="400000"/>
            </a:ln>
          </p:spPr>
        </p:pic>
        <p:pic>
          <p:nvPicPr>
            <p:cNvPr id="6" name="Salvesen_Dosis_LWS.png">
              <a:extLst>
                <a:ext uri="{FF2B5EF4-FFF2-40B4-BE49-F238E27FC236}">
                  <a16:creationId xmlns:a16="http://schemas.microsoft.com/office/drawing/2014/main" id="{55C68FC3-5EA2-3659-B8C0-C9D20C26BE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9327" t="786" r="17354"/>
            <a:stretch/>
          </p:blipFill>
          <p:spPr bwMode="auto">
            <a:xfrm>
              <a:off x="5513" y="2833170"/>
              <a:ext cx="4716012" cy="5342652"/>
            </a:xfrm>
            <a:prstGeom prst="rect">
              <a:avLst/>
            </a:prstGeom>
            <a:ln w="12700" cap="flat">
              <a:noFill/>
              <a:miter lim="400000"/>
            </a:ln>
          </p:spPr>
        </p:pic>
      </p:grpSp>
      <p:grpSp>
        <p:nvGrpSpPr>
          <p:cNvPr id="7" name="Group 132">
            <a:extLst>
              <a:ext uri="{FF2B5EF4-FFF2-40B4-BE49-F238E27FC236}">
                <a16:creationId xmlns:a16="http://schemas.microsoft.com/office/drawing/2014/main" id="{F32EDE59-AF1B-BFE1-2B79-34800F820880}"/>
              </a:ext>
            </a:extLst>
          </p:cNvPr>
          <p:cNvGrpSpPr/>
          <p:nvPr/>
        </p:nvGrpSpPr>
        <p:grpSpPr bwMode="auto">
          <a:xfrm>
            <a:off x="5168424" y="756808"/>
            <a:ext cx="2553105" cy="5754013"/>
            <a:chOff x="0" y="0"/>
            <a:chExt cx="3631081" cy="8183483"/>
          </a:xfrm>
        </p:grpSpPr>
        <p:pic>
          <p:nvPicPr>
            <p:cNvPr id="8" name="ser103img00025.jpg">
              <a:extLst>
                <a:ext uri="{FF2B5EF4-FFF2-40B4-BE49-F238E27FC236}">
                  <a16:creationId xmlns:a16="http://schemas.microsoft.com/office/drawing/2014/main" id="{6EED5466-35E8-F3AD-0461-55F032DE50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23955" t="305" r="13778" b="51263"/>
            <a:stretch/>
          </p:blipFill>
          <p:spPr bwMode="auto">
            <a:xfrm>
              <a:off x="0" y="0"/>
              <a:ext cx="3631082" cy="2824353"/>
            </a:xfrm>
            <a:prstGeom prst="rect">
              <a:avLst/>
            </a:prstGeom>
            <a:ln w="12700" cap="flat">
              <a:noFill/>
              <a:miter lim="400000"/>
            </a:ln>
          </p:spPr>
        </p:pic>
        <p:pic>
          <p:nvPicPr>
            <p:cNvPr id="9" name="ser105img00028.jpg">
              <a:extLst>
                <a:ext uri="{FF2B5EF4-FFF2-40B4-BE49-F238E27FC236}">
                  <a16:creationId xmlns:a16="http://schemas.microsoft.com/office/drawing/2014/main" id="{8CDE3DB9-A557-B104-97BD-347916B3E92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14435" t="9531" r="25103"/>
            <a:stretch/>
          </p:blipFill>
          <p:spPr bwMode="auto">
            <a:xfrm>
              <a:off x="5002" y="2771901"/>
              <a:ext cx="3622251" cy="5411584"/>
            </a:xfrm>
            <a:prstGeom prst="rect">
              <a:avLst/>
            </a:prstGeom>
            <a:ln w="12700" cap="flat">
              <a:noFill/>
              <a:miter lim="400000"/>
            </a:ln>
          </p:spPr>
        </p:pic>
      </p:grpSp>
      <p:sp>
        <p:nvSpPr>
          <p:cNvPr id="10" name="Shape 133">
            <a:extLst>
              <a:ext uri="{FF2B5EF4-FFF2-40B4-BE49-F238E27FC236}">
                <a16:creationId xmlns:a16="http://schemas.microsoft.com/office/drawing/2014/main" id="{DBDDB7B6-BC9F-520C-B025-D942AC595096}"/>
              </a:ext>
            </a:extLst>
          </p:cNvPr>
          <p:cNvSpPr/>
          <p:nvPr/>
        </p:nvSpPr>
        <p:spPr bwMode="auto">
          <a:xfrm>
            <a:off x="2048225" y="4303380"/>
            <a:ext cx="4643517" cy="0"/>
          </a:xfrm>
          <a:prstGeom prst="line">
            <a:avLst/>
          </a:prstGeom>
          <a:ln w="25400">
            <a:solidFill>
              <a:srgbClr val="AB1802"/>
            </a:solidFill>
            <a:miter lim="400000"/>
            <a:tailEnd type="triangle"/>
          </a:ln>
        </p:spPr>
        <p:txBody>
          <a:bodyPr lIns="35717" tIns="35717" rIns="35717" bIns="35717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  <a:latin typeface="Gill Sans Light"/>
                <a:ea typeface="Gill Sans Light"/>
              </a:defRPr>
            </a:pPr>
            <a:endParaRPr kumimoji="0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Light"/>
              <a:ea typeface="Gill Sans Light"/>
              <a:cs typeface="+mn-cs"/>
            </a:endParaRPr>
          </a:p>
        </p:txBody>
      </p:sp>
      <p:sp>
        <p:nvSpPr>
          <p:cNvPr id="12" name="Shape 134">
            <a:extLst>
              <a:ext uri="{FF2B5EF4-FFF2-40B4-BE49-F238E27FC236}">
                <a16:creationId xmlns:a16="http://schemas.microsoft.com/office/drawing/2014/main" id="{51FAFA9F-69F9-D2AC-D872-42522AF23C77}"/>
              </a:ext>
            </a:extLst>
          </p:cNvPr>
          <p:cNvSpPr/>
          <p:nvPr/>
        </p:nvSpPr>
        <p:spPr bwMode="auto">
          <a:xfrm>
            <a:off x="1851771" y="5702366"/>
            <a:ext cx="4643517" cy="1"/>
          </a:xfrm>
          <a:prstGeom prst="line">
            <a:avLst/>
          </a:prstGeom>
          <a:ln w="25400">
            <a:solidFill>
              <a:srgbClr val="AB1802"/>
            </a:solidFill>
            <a:miter lim="400000"/>
            <a:tailEnd type="triangle"/>
          </a:ln>
        </p:spPr>
        <p:txBody>
          <a:bodyPr lIns="35717" tIns="35717" rIns="35717" bIns="35717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  <a:latin typeface="Gill Sans Light"/>
                <a:ea typeface="Gill Sans Light"/>
              </a:defRPr>
            </a:pPr>
            <a:endParaRPr kumimoji="0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Light"/>
              <a:ea typeface="Gill Sans Light"/>
              <a:cs typeface="+mn-cs"/>
            </a:endParaRPr>
          </a:p>
        </p:txBody>
      </p:sp>
      <p:sp>
        <p:nvSpPr>
          <p:cNvPr id="13" name="Shape 135">
            <a:extLst>
              <a:ext uri="{FF2B5EF4-FFF2-40B4-BE49-F238E27FC236}">
                <a16:creationId xmlns:a16="http://schemas.microsoft.com/office/drawing/2014/main" id="{E25C9FA4-29A0-EEA1-9888-C7B9A0B51D09}"/>
              </a:ext>
            </a:extLst>
          </p:cNvPr>
          <p:cNvSpPr/>
          <p:nvPr/>
        </p:nvSpPr>
        <p:spPr bwMode="auto">
          <a:xfrm>
            <a:off x="2101803" y="5374944"/>
            <a:ext cx="4643517" cy="0"/>
          </a:xfrm>
          <a:prstGeom prst="line">
            <a:avLst/>
          </a:prstGeom>
          <a:ln w="25400">
            <a:solidFill>
              <a:srgbClr val="AB1802"/>
            </a:solidFill>
            <a:miter lim="400000"/>
            <a:tailEnd type="triangle"/>
          </a:ln>
        </p:spPr>
        <p:txBody>
          <a:bodyPr lIns="35717" tIns="35717" rIns="35717" bIns="35717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  <a:latin typeface="Gill Sans Light"/>
                <a:ea typeface="Gill Sans Light"/>
              </a:defRPr>
            </a:pPr>
            <a:endParaRPr kumimoji="0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Light"/>
              <a:ea typeface="Gill Sans Light"/>
              <a:cs typeface="+mn-cs"/>
            </a:endParaRPr>
          </a:p>
        </p:txBody>
      </p:sp>
      <p:sp>
        <p:nvSpPr>
          <p:cNvPr id="14" name="Textfeld 14">
            <a:extLst>
              <a:ext uri="{FF2B5EF4-FFF2-40B4-BE49-F238E27FC236}">
                <a16:creationId xmlns:a16="http://schemas.microsoft.com/office/drawing/2014/main" id="{8B508A5B-8CB0-2581-9AA6-4A8ECA7C1FB7}"/>
              </a:ext>
            </a:extLst>
          </p:cNvPr>
          <p:cNvSpPr>
            <a:spLocks/>
          </p:cNvSpPr>
          <p:nvPr/>
        </p:nvSpPr>
        <p:spPr bwMode="auto">
          <a:xfrm>
            <a:off x="399139" y="851067"/>
            <a:ext cx="2933816" cy="338554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Treatment plan dose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distribution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feld 15">
            <a:extLst>
              <a:ext uri="{FF2B5EF4-FFF2-40B4-BE49-F238E27FC236}">
                <a16:creationId xmlns:a16="http://schemas.microsoft.com/office/drawing/2014/main" id="{76A10FEC-C7C3-82F6-6961-69E16BDE3142}"/>
              </a:ext>
            </a:extLst>
          </p:cNvPr>
          <p:cNvSpPr>
            <a:spLocks/>
          </p:cNvSpPr>
          <p:nvPr/>
        </p:nvSpPr>
        <p:spPr bwMode="auto">
          <a:xfrm>
            <a:off x="5576504" y="851067"/>
            <a:ext cx="1614545" cy="338554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T1-weighted MRI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Gruppieren 16">
            <a:extLst>
              <a:ext uri="{FF2B5EF4-FFF2-40B4-BE49-F238E27FC236}">
                <a16:creationId xmlns:a16="http://schemas.microsoft.com/office/drawing/2014/main" id="{6E04F779-2F83-821F-0CE9-FC2F461733D3}"/>
              </a:ext>
            </a:extLst>
          </p:cNvPr>
          <p:cNvGrpSpPr/>
          <p:nvPr/>
        </p:nvGrpSpPr>
        <p:grpSpPr bwMode="auto">
          <a:xfrm>
            <a:off x="3674006" y="2989326"/>
            <a:ext cx="1428107" cy="1208409"/>
            <a:chOff x="4189698" y="2508623"/>
            <a:chExt cx="1428107" cy="1208409"/>
          </a:xfrm>
        </p:grpSpPr>
        <p:sp>
          <p:nvSpPr>
            <p:cNvPr id="17" name="Textfeld 17">
              <a:extLst>
                <a:ext uri="{FF2B5EF4-FFF2-40B4-BE49-F238E27FC236}">
                  <a16:creationId xmlns:a16="http://schemas.microsoft.com/office/drawing/2014/main" id="{8A4B9641-D26A-B8ED-7252-D798B2A2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7140" y="2508623"/>
              <a:ext cx="10150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~6 month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after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Proton RT</a:t>
              </a:r>
            </a:p>
          </p:txBody>
        </p:sp>
        <p:sp>
          <p:nvSpPr>
            <p:cNvPr id="18" name="Pfeil nach rechts 18">
              <a:extLst>
                <a:ext uri="{FF2B5EF4-FFF2-40B4-BE49-F238E27FC236}">
                  <a16:creationId xmlns:a16="http://schemas.microsoft.com/office/drawing/2014/main" id="{9CE8AA6C-8CC0-4647-CCAD-3C8919248DED}"/>
                </a:ext>
              </a:extLst>
            </p:cNvPr>
            <p:cNvSpPr/>
            <p:nvPr/>
          </p:nvSpPr>
          <p:spPr bwMode="auto">
            <a:xfrm>
              <a:off x="4189698" y="3284984"/>
              <a:ext cx="1428107" cy="432048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9" name="Gruppieren 19">
            <a:extLst>
              <a:ext uri="{FF2B5EF4-FFF2-40B4-BE49-F238E27FC236}">
                <a16:creationId xmlns:a16="http://schemas.microsoft.com/office/drawing/2014/main" id="{AC0C0781-4FAD-A815-D4E4-1360B14A78E5}"/>
              </a:ext>
            </a:extLst>
          </p:cNvPr>
          <p:cNvGrpSpPr/>
          <p:nvPr/>
        </p:nvGrpSpPr>
        <p:grpSpPr bwMode="auto">
          <a:xfrm>
            <a:off x="3584743" y="1850550"/>
            <a:ext cx="2405003" cy="832736"/>
            <a:chOff x="4471254" y="5669961"/>
            <a:chExt cx="2405002" cy="832737"/>
          </a:xfrm>
        </p:grpSpPr>
        <p:sp>
          <p:nvSpPr>
            <p:cNvPr id="20" name="Textfeld 20">
              <a:extLst>
                <a:ext uri="{FF2B5EF4-FFF2-40B4-BE49-F238E27FC236}">
                  <a16:creationId xmlns:a16="http://schemas.microsoft.com/office/drawing/2014/main" id="{44E4B89A-7B1E-9CB5-D2A6-E44897386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254" y="5733256"/>
              <a:ext cx="1569659" cy="769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Fatty changes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 irradiated part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of vertebral bodies</a:t>
              </a:r>
            </a:p>
          </p:txBody>
        </p:sp>
        <p:cxnSp>
          <p:nvCxnSpPr>
            <p:cNvPr id="21" name="Gerade Verbindung mit Pfeil 21">
              <a:extLst>
                <a:ext uri="{FF2B5EF4-FFF2-40B4-BE49-F238E27FC236}">
                  <a16:creationId xmlns:a16="http://schemas.microsoft.com/office/drawing/2014/main" id="{458BDD4A-F73C-E3E9-C64D-E55993B34EF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928099" y="5669961"/>
              <a:ext cx="948157" cy="14401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feld 26">
            <a:extLst>
              <a:ext uri="{FF2B5EF4-FFF2-40B4-BE49-F238E27FC236}">
                <a16:creationId xmlns:a16="http://schemas.microsoft.com/office/drawing/2014/main" id="{32ED4629-A7DB-FDCA-E764-30AE842CB39D}"/>
              </a:ext>
            </a:extLst>
          </p:cNvPr>
          <p:cNvSpPr>
            <a:spLocks/>
          </p:cNvSpPr>
          <p:nvPr/>
        </p:nvSpPr>
        <p:spPr bwMode="auto">
          <a:xfrm>
            <a:off x="448666" y="6463212"/>
            <a:ext cx="8675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Proves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entire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treatment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chain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incl. 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positioning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beam 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application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Salvesen_Dosis_BWS_trans.png">
            <a:extLst>
              <a:ext uri="{FF2B5EF4-FFF2-40B4-BE49-F238E27FC236}">
                <a16:creationId xmlns:a16="http://schemas.microsoft.com/office/drawing/2014/main" id="{715754F3-29A2-9934-24DC-BCF4AA5C311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0300" r="27417" b="24110"/>
          <a:stretch>
            <a:fillRect/>
          </a:stretch>
        </p:blipFill>
        <p:spPr bwMode="auto">
          <a:xfrm>
            <a:off x="8987526" y="835465"/>
            <a:ext cx="2377578" cy="2889228"/>
          </a:xfrm>
          <a:prstGeom prst="rect">
            <a:avLst/>
          </a:prstGeom>
          <a:ln w="12700">
            <a:miter lim="400000"/>
          </a:ln>
        </p:spPr>
      </p:pic>
      <p:pic>
        <p:nvPicPr>
          <p:cNvPr id="24" name="ser102img00007.jpg">
            <a:extLst>
              <a:ext uri="{FF2B5EF4-FFF2-40B4-BE49-F238E27FC236}">
                <a16:creationId xmlns:a16="http://schemas.microsoft.com/office/drawing/2014/main" id="{DFF453C1-C8E3-8950-94C4-0DC67C25C52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5027" t="29039" r="34398" b="34179"/>
          <a:stretch>
            <a:fillRect/>
          </a:stretch>
        </p:blipFill>
        <p:spPr bwMode="auto">
          <a:xfrm>
            <a:off x="9003323" y="3820323"/>
            <a:ext cx="2345984" cy="282221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578399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6F698827-41C1-4EBF-8727-77788D2A8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sz="2800" b="1" dirty="0"/>
              <a:t>clinical </a:t>
            </a:r>
            <a:r>
              <a:rPr lang="it-IT" sz="2800" b="1" dirty="0" err="1"/>
              <a:t>outcome</a:t>
            </a:r>
            <a:endParaRPr lang="it-IT" sz="2800" b="1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5FE8FEC-E4D5-2537-86C1-7D02D87757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6250" y="6536444"/>
            <a:ext cx="4105305" cy="238127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6FE7D965-7E5C-9096-E684-9BA05978BD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0462" y="1032626"/>
            <a:ext cx="3170474" cy="5534710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ECBD5D1D-B688-B989-CEDD-DDDE029895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676" y="1032626"/>
            <a:ext cx="7480286" cy="2183686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6C89A430-B04D-6CE8-ADF4-CF2E75F321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6598" y="2834680"/>
            <a:ext cx="5345061" cy="402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81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6F698827-41C1-4EBF-8727-77788D2A8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sz="2800" b="1" dirty="0"/>
              <a:t>clinical </a:t>
            </a:r>
            <a:r>
              <a:rPr lang="it-IT" sz="2800" b="1" dirty="0" err="1"/>
              <a:t>outcome</a:t>
            </a:r>
            <a:endParaRPr lang="it-IT" sz="2800" b="1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B9160D0D-A444-6791-A7EC-D30C091356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04" y="1008699"/>
            <a:ext cx="5805768" cy="220907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9442F13-EA54-32F1-BB1F-6F3CBE451C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8336" y="3721406"/>
            <a:ext cx="6082516" cy="260868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D62D84A-A82F-A80F-F78F-2F44DEE077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652" y="3498877"/>
            <a:ext cx="5196458" cy="305373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82C7A065-FE90-C7E5-D2D4-B342E5E71B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0824" y="1008699"/>
            <a:ext cx="6549504" cy="2369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6274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PERTIN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INTERN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519</Words>
  <Application>Microsoft Office PowerPoint</Application>
  <PresentationFormat>Breitbild</PresentationFormat>
  <Paragraphs>117</Paragraphs>
  <Slides>16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16</vt:i4>
      </vt:variant>
    </vt:vector>
  </HeadingPairs>
  <TitlesOfParts>
    <vt:vector size="28" baseType="lpstr">
      <vt:lpstr>ＭＳ Ｐゴシック</vt:lpstr>
      <vt:lpstr>Arial</vt:lpstr>
      <vt:lpstr>Calibri</vt:lpstr>
      <vt:lpstr>Calibri Light</vt:lpstr>
      <vt:lpstr>Gill Sans Light</vt:lpstr>
      <vt:lpstr>Helvetica</vt:lpstr>
      <vt:lpstr>Times</vt:lpstr>
      <vt:lpstr>Times New Roman</vt:lpstr>
      <vt:lpstr>Wingdings</vt:lpstr>
      <vt:lpstr>Office</vt:lpstr>
      <vt:lpstr>COPERTINA</vt:lpstr>
      <vt:lpstr>INTERNO</vt:lpstr>
      <vt:lpstr>PowerPoint-Präsentation</vt:lpstr>
      <vt:lpstr>PowerPoint-Präsentation</vt:lpstr>
      <vt:lpstr>dilemma in oncology</vt:lpstr>
      <vt:lpstr>rationale of hadron therapy for brain tumors</vt:lpstr>
      <vt:lpstr>PowerPoint-Präsentation</vt:lpstr>
      <vt:lpstr>PowerPoint-Präsentation</vt:lpstr>
      <vt:lpstr>clinical outcome</vt:lpstr>
      <vt:lpstr>clinical outcome</vt:lpstr>
      <vt:lpstr>clinical outcome</vt:lpstr>
      <vt:lpstr>PowerPoint-Präsentation</vt:lpstr>
      <vt:lpstr>clinical outcome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Eichkorn, Tanja</dc:creator>
  <cp:lastModifiedBy>Tanja Eichkorn</cp:lastModifiedBy>
  <cp:revision>12</cp:revision>
  <dcterms:created xsi:type="dcterms:W3CDTF">2025-02-28T14:50:17Z</dcterms:created>
  <dcterms:modified xsi:type="dcterms:W3CDTF">2025-03-24T06:01:51Z</dcterms:modified>
</cp:coreProperties>
</file>