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1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0"/>
  </p:notesMasterIdLst>
  <p:handoutMasterIdLst>
    <p:handoutMasterId r:id="rId31"/>
  </p:handoutMasterIdLst>
  <p:sldIdLst>
    <p:sldId id="256" r:id="rId2"/>
    <p:sldId id="1025" r:id="rId3"/>
    <p:sldId id="1039" r:id="rId4"/>
    <p:sldId id="1040" r:id="rId5"/>
    <p:sldId id="1041" r:id="rId6"/>
    <p:sldId id="1032" r:id="rId7"/>
    <p:sldId id="1046" r:id="rId8"/>
    <p:sldId id="978" r:id="rId9"/>
    <p:sldId id="979" r:id="rId10"/>
    <p:sldId id="1029" r:id="rId11"/>
    <p:sldId id="1033" r:id="rId12"/>
    <p:sldId id="1028" r:id="rId13"/>
    <p:sldId id="984" r:id="rId14"/>
    <p:sldId id="1026" r:id="rId15"/>
    <p:sldId id="1027" r:id="rId16"/>
    <p:sldId id="1054" r:id="rId17"/>
    <p:sldId id="1048" r:id="rId18"/>
    <p:sldId id="1050" r:id="rId19"/>
    <p:sldId id="1051" r:id="rId20"/>
    <p:sldId id="1052" r:id="rId21"/>
    <p:sldId id="1042" r:id="rId22"/>
    <p:sldId id="1044" r:id="rId23"/>
    <p:sldId id="1043" r:id="rId24"/>
    <p:sldId id="1045" r:id="rId25"/>
    <p:sldId id="1049" r:id="rId26"/>
    <p:sldId id="1053" r:id="rId27"/>
    <p:sldId id="1034" r:id="rId28"/>
    <p:sldId id="1047" r:id="rId2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lombo Francesca" initials="CF" lastIdx="1" clrIdx="0">
    <p:extLst>
      <p:ext uri="{19B8F6BF-5375-455C-9EA6-DF929625EA0E}">
        <p15:presenceInfo xmlns:p15="http://schemas.microsoft.com/office/powerpoint/2012/main" userId="S-1-5-21-2077113340-2236981092-2711159739-891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C9FA"/>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43" autoAdjust="0"/>
    <p:restoredTop sz="75138" autoAdjust="0"/>
  </p:normalViewPr>
  <p:slideViewPr>
    <p:cSldViewPr snapToGrid="0" showGuides="1">
      <p:cViewPr varScale="1">
        <p:scale>
          <a:sx n="67" d="100"/>
          <a:sy n="67" d="100"/>
        </p:scale>
        <p:origin x="1728" y="48"/>
      </p:cViewPr>
      <p:guideLst>
        <p:guide orient="horz" pos="2160"/>
        <p:guide pos="3840"/>
      </p:guideLst>
    </p:cSldViewPr>
  </p:slideViewPr>
  <p:notesTextViewPr>
    <p:cViewPr>
      <p:scale>
        <a:sx n="75" d="100"/>
        <a:sy n="75" d="100"/>
      </p:scale>
      <p:origin x="0" y="0"/>
    </p:cViewPr>
  </p:notesTextViewPr>
  <p:sorterViewPr>
    <p:cViewPr>
      <p:scale>
        <a:sx n="80" d="100"/>
        <a:sy n="80" d="100"/>
      </p:scale>
      <p:origin x="0" y="-82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Cartel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ancesca.colombo\Desktop\EO.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ancesca.colombo\Desktop\EO.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file:///D:\PEDIATRIA\Presentazione%20pediatria%20Trieste%2008.04.2024\PTA7%20ANNO%202023.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it-IT"/>
              <a:t>Number of paediatric patients</a:t>
            </a:r>
          </a:p>
        </c:rich>
      </c:tx>
      <c:layout/>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it-IT"/>
        </a:p>
      </c:txPr>
    </c:title>
    <c:autoTitleDeleted val="0"/>
    <c:plotArea>
      <c:layout/>
      <c:barChart>
        <c:barDir val="col"/>
        <c:grouping val="clustered"/>
        <c:varyColors val="0"/>
        <c:ser>
          <c:idx val="0"/>
          <c:order val="0"/>
          <c:tx>
            <c:strRef>
              <c:f>Foglio1!$E$4</c:f>
              <c:strCache>
                <c:ptCount val="1"/>
                <c:pt idx="0">
                  <c:v>Numero pz pediatrici</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it-IT"/>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numRef>
              <c:f>Foglio1!$D$5:$D$7</c:f>
              <c:numCache>
                <c:formatCode>General</c:formatCode>
                <c:ptCount val="3"/>
                <c:pt idx="0">
                  <c:v>2022</c:v>
                </c:pt>
                <c:pt idx="1">
                  <c:v>2023</c:v>
                </c:pt>
                <c:pt idx="2">
                  <c:v>2024</c:v>
                </c:pt>
              </c:numCache>
            </c:numRef>
          </c:cat>
          <c:val>
            <c:numRef>
              <c:f>Foglio1!$E$5:$E$7</c:f>
              <c:numCache>
                <c:formatCode>General</c:formatCode>
                <c:ptCount val="3"/>
                <c:pt idx="0">
                  <c:v>45</c:v>
                </c:pt>
                <c:pt idx="1">
                  <c:v>59</c:v>
                </c:pt>
                <c:pt idx="2">
                  <c:v>60</c:v>
                </c:pt>
              </c:numCache>
            </c:numRef>
          </c:val>
          <c:extLst xmlns:c16r2="http://schemas.microsoft.com/office/drawing/2015/06/chart">
            <c:ext xmlns:c16="http://schemas.microsoft.com/office/drawing/2014/chart" uri="{C3380CC4-5D6E-409C-BE32-E72D297353CC}">
              <c16:uniqueId val="{00000000-AB4B-4742-9386-B0EF43FBE6C0}"/>
            </c:ext>
          </c:extLst>
        </c:ser>
        <c:dLbls>
          <c:dLblPos val="inEnd"/>
          <c:showLegendKey val="0"/>
          <c:showVal val="1"/>
          <c:showCatName val="0"/>
          <c:showSerName val="0"/>
          <c:showPercent val="0"/>
          <c:showBubbleSize val="0"/>
        </c:dLbls>
        <c:gapWidth val="100"/>
        <c:overlap val="-24"/>
        <c:axId val="-855484224"/>
        <c:axId val="-855478784"/>
      </c:barChart>
      <c:catAx>
        <c:axId val="-85548422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it-IT"/>
          </a:p>
        </c:txPr>
        <c:crossAx val="-855478784"/>
        <c:crosses val="autoZero"/>
        <c:auto val="1"/>
        <c:lblAlgn val="ctr"/>
        <c:lblOffset val="100"/>
        <c:noMultiLvlLbl val="0"/>
      </c:catAx>
      <c:valAx>
        <c:axId val="-855478784"/>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it-IT"/>
          </a:p>
        </c:txPr>
        <c:crossAx val="-8554842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US" dirty="0" err="1" smtClean="0"/>
              <a:t>Paediatric</a:t>
            </a:r>
            <a:r>
              <a:rPr lang="en-US" dirty="0" smtClean="0"/>
              <a:t> activity</a:t>
            </a:r>
            <a:endParaRPr lang="en-US" dirty="0"/>
          </a:p>
        </c:rich>
      </c:tx>
      <c:layout/>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stack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strRef>
              <c:f>Foglio1!$B$1:$C$1</c:f>
              <c:strCache>
                <c:ptCount val="2"/>
                <c:pt idx="0">
                  <c:v>Pazienti trattati</c:v>
                </c:pt>
                <c:pt idx="1">
                  <c:v>Anestesia generale</c:v>
                </c:pt>
              </c:strCache>
            </c:strRef>
          </c:cat>
          <c:val>
            <c:numRef>
              <c:f>Foglio1!$B$2:$C$2</c:f>
              <c:numCache>
                <c:formatCode>General</c:formatCode>
                <c:ptCount val="2"/>
                <c:pt idx="0">
                  <c:v>57</c:v>
                </c:pt>
                <c:pt idx="1">
                  <c:v>15</c:v>
                </c:pt>
              </c:numCache>
            </c:numRef>
          </c:val>
        </c:ser>
        <c:dLbls>
          <c:showLegendKey val="0"/>
          <c:showVal val="0"/>
          <c:showCatName val="0"/>
          <c:showSerName val="0"/>
          <c:showPercent val="0"/>
          <c:showBubbleSize val="0"/>
        </c:dLbls>
        <c:gapWidth val="150"/>
        <c:overlap val="100"/>
        <c:axId val="-855482592"/>
        <c:axId val="-855486944"/>
      </c:barChart>
      <c:catAx>
        <c:axId val="-855482592"/>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855486944"/>
        <c:crosses val="autoZero"/>
        <c:auto val="1"/>
        <c:lblAlgn val="ctr"/>
        <c:lblOffset val="100"/>
        <c:noMultiLvlLbl val="0"/>
      </c:catAx>
      <c:valAx>
        <c:axId val="-8554869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8554825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US" dirty="0" err="1" smtClean="0"/>
              <a:t>histologies</a:t>
            </a:r>
            <a:endParaRPr lang="en-US" dirty="0"/>
          </a:p>
        </c:rich>
      </c:tx>
      <c:layout/>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it-IT"/>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7375577374402144E-2"/>
          <c:y val="0.18609800493995224"/>
          <c:w val="0.7483605594076862"/>
          <c:h val="0.65573457296226967"/>
        </c:manualLayout>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5"/>
            <c:bubble3D val="0"/>
            <c:explosion val="13"/>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8"/>
            <c:bubble3D val="0"/>
            <c:spPr>
              <a:solidFill>
                <a:schemeClr val="accent3">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9"/>
            <c:bubble3D val="0"/>
            <c:spPr>
              <a:solidFill>
                <a:schemeClr val="accent4">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0"/>
            <c:bubble3D val="0"/>
            <c:spPr>
              <a:solidFill>
                <a:schemeClr val="accent5">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1"/>
            <c:bubble3D val="0"/>
            <c:spPr>
              <a:solidFill>
                <a:schemeClr val="accent6">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2"/>
            <c:bubble3D val="0"/>
            <c:spPr>
              <a:solidFill>
                <a:schemeClr val="accent1">
                  <a:lumMod val="80000"/>
                  <a:lumOff val="2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3"/>
            <c:bubble3D val="0"/>
            <c:spPr>
              <a:solidFill>
                <a:schemeClr val="accent2">
                  <a:lumMod val="80000"/>
                  <a:lumOff val="2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4"/>
            <c:bubble3D val="0"/>
            <c:spPr>
              <a:solidFill>
                <a:schemeClr val="accent3">
                  <a:lumMod val="80000"/>
                  <a:lumOff val="2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5"/>
            <c:bubble3D val="0"/>
            <c:spPr>
              <a:solidFill>
                <a:schemeClr val="accent4">
                  <a:lumMod val="80000"/>
                  <a:lumOff val="2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layout>
                <c:manualLayout>
                  <c:x val="0"/>
                  <c:y val="-9.823182711198428E-3"/>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2.9398462234283131E-2"/>
                  <c:y val="-6.5487884741322853E-3"/>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2"/>
              <c:layout>
                <c:manualLayout>
                  <c:x val="6.7842605156037995E-3"/>
                  <c:y val="3.0014933771363443E-17"/>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3"/>
              <c:layout>
                <c:manualLayout>
                  <c:x val="0"/>
                  <c:y val="0.14734774066797643"/>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4"/>
              <c:layout>
                <c:manualLayout>
                  <c:x val="-6.7842605156038819E-3"/>
                  <c:y val="9.823182711198428E-3"/>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5"/>
              <c:layout>
                <c:manualLayout>
                  <c:x val="1.3568521031207599E-2"/>
                  <c:y val="6.5487884741322853E-3"/>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6"/>
              <c:layout>
                <c:manualLayout>
                  <c:x val="0"/>
                  <c:y val="7.2036673215455135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7"/>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it-IT"/>
                </a:p>
              </c:txPr>
              <c:dLblPos val="outEnd"/>
              <c:showLegendKey val="0"/>
              <c:showVal val="0"/>
              <c:showCatName val="1"/>
              <c:showSerName val="0"/>
              <c:showPercent val="1"/>
              <c:showBubbleSize val="0"/>
            </c:dLbl>
            <c:dLbl>
              <c:idx val="8"/>
              <c:layout>
                <c:manualLayout>
                  <c:x val="0"/>
                  <c:y val="-6.5487884741322853E-3"/>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60000"/>
                        </a:schemeClr>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9"/>
              <c:layout>
                <c:manualLayout>
                  <c:x val="2.2614201718679332E-3"/>
                  <c:y val="9.823182711198428E-3"/>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lumMod val="60000"/>
                        </a:schemeClr>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0"/>
              <c:layout>
                <c:manualLayout>
                  <c:x val="-5.0881953867028512E-2"/>
                  <c:y val="-1.3097576948264571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lumMod val="60000"/>
                        </a:schemeClr>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manualLayout>
                      <c:w val="9.1791044776119407E-2"/>
                      <c:h val="8.9751146037982968E-2"/>
                    </c:manualLayout>
                  </c15:layout>
                </c:ext>
              </c:extLst>
            </c:dLbl>
            <c:dLbl>
              <c:idx val="1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lumMod val="60000"/>
                        </a:schemeClr>
                      </a:solidFill>
                      <a:latin typeface="+mn-lt"/>
                      <a:ea typeface="+mn-ea"/>
                      <a:cs typeface="+mn-cs"/>
                    </a:defRPr>
                  </a:pPr>
                  <a:endParaRPr lang="it-IT"/>
                </a:p>
              </c:txPr>
              <c:dLblPos val="outEnd"/>
              <c:showLegendKey val="0"/>
              <c:showVal val="0"/>
              <c:showCatName val="1"/>
              <c:showSerName val="0"/>
              <c:showPercent val="1"/>
              <c:showBubbleSize val="0"/>
            </c:dLbl>
            <c:dLbl>
              <c:idx val="12"/>
              <c:layout>
                <c:manualLayout>
                  <c:x val="-2.7137042062415198E-2"/>
                  <c:y val="-6.8762278978389005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80000"/>
                          <a:lumOff val="20000"/>
                        </a:schemeClr>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80000"/>
                          <a:lumOff val="20000"/>
                        </a:schemeClr>
                      </a:solidFill>
                      <a:latin typeface="+mn-lt"/>
                      <a:ea typeface="+mn-ea"/>
                      <a:cs typeface="+mn-cs"/>
                    </a:defRPr>
                  </a:pPr>
                  <a:endParaRPr lang="it-IT"/>
                </a:p>
              </c:txPr>
              <c:dLblPos val="outEnd"/>
              <c:showLegendKey val="0"/>
              <c:showVal val="0"/>
              <c:showCatName val="1"/>
              <c:showSerName val="0"/>
              <c:showPercent val="1"/>
              <c:showBubbleSize val="0"/>
            </c:dLbl>
            <c:dLbl>
              <c:idx val="14"/>
              <c:layout>
                <c:manualLayout>
                  <c:x val="0"/>
                  <c:y val="-8.5134250163719713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lumMod val="80000"/>
                          <a:lumOff val="20000"/>
                        </a:schemeClr>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5"/>
              <c:layout>
                <c:manualLayout>
                  <c:x val="6.1058344640434192E-2"/>
                  <c:y val="-1.3097576948264557E-2"/>
                </c:manualLayout>
              </c:layout>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lumMod val="80000"/>
                          <a:lumOff val="20000"/>
                        </a:schemeClr>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Foglio1!$A$23:$A$38</c:f>
              <c:strCache>
                <c:ptCount val="16"/>
                <c:pt idx="0">
                  <c:v>Neuroblastoma</c:v>
                </c:pt>
                <c:pt idx="1">
                  <c:v>Neuroblastoma olfattorio</c:v>
                </c:pt>
                <c:pt idx="2">
                  <c:v>Germinoma</c:v>
                </c:pt>
                <c:pt idx="3">
                  <c:v>Craniofaringioma</c:v>
                </c:pt>
                <c:pt idx="4">
                  <c:v>LGG</c:v>
                </c:pt>
                <c:pt idx="5">
                  <c:v>Rabdomiosarcoma</c:v>
                </c:pt>
                <c:pt idx="6">
                  <c:v>Carcinoma rinofaringe</c:v>
                </c:pt>
                <c:pt idx="7">
                  <c:v>Cordoma</c:v>
                </c:pt>
                <c:pt idx="8">
                  <c:v>Ependimoma</c:v>
                </c:pt>
                <c:pt idx="9">
                  <c:v>Sarcoma Ewing</c:v>
                </c:pt>
                <c:pt idx="10">
                  <c:v>ATRT</c:v>
                </c:pt>
                <c:pt idx="11">
                  <c:v>Sarcoma</c:v>
                </c:pt>
                <c:pt idx="12">
                  <c:v>Condrosarcoma</c:v>
                </c:pt>
                <c:pt idx="13">
                  <c:v>MPNST</c:v>
                </c:pt>
                <c:pt idx="14">
                  <c:v>Pineoblastoma</c:v>
                </c:pt>
                <c:pt idx="15">
                  <c:v>Meningioma</c:v>
                </c:pt>
              </c:strCache>
            </c:strRef>
          </c:cat>
          <c:val>
            <c:numRef>
              <c:f>Foglio1!$B$23:$B$38</c:f>
              <c:numCache>
                <c:formatCode>General</c:formatCode>
                <c:ptCount val="16"/>
                <c:pt idx="0">
                  <c:v>5</c:v>
                </c:pt>
                <c:pt idx="1">
                  <c:v>2</c:v>
                </c:pt>
                <c:pt idx="2">
                  <c:v>6</c:v>
                </c:pt>
                <c:pt idx="3">
                  <c:v>7</c:v>
                </c:pt>
                <c:pt idx="4">
                  <c:v>5</c:v>
                </c:pt>
                <c:pt idx="5">
                  <c:v>9</c:v>
                </c:pt>
                <c:pt idx="6">
                  <c:v>1</c:v>
                </c:pt>
                <c:pt idx="7">
                  <c:v>2</c:v>
                </c:pt>
                <c:pt idx="8">
                  <c:v>5</c:v>
                </c:pt>
                <c:pt idx="9">
                  <c:v>5</c:v>
                </c:pt>
                <c:pt idx="10">
                  <c:v>1</c:v>
                </c:pt>
                <c:pt idx="11">
                  <c:v>2</c:v>
                </c:pt>
                <c:pt idx="12">
                  <c:v>1</c:v>
                </c:pt>
                <c:pt idx="13">
                  <c:v>2</c:v>
                </c:pt>
                <c:pt idx="14">
                  <c:v>1</c:v>
                </c:pt>
                <c:pt idx="15">
                  <c:v>1</c:v>
                </c:pt>
              </c:numCache>
            </c:numRef>
          </c:val>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Foglio1!$J$63</c:f>
              <c:strCache>
                <c:ptCount val="1"/>
                <c:pt idx="0">
                  <c:v>N° pz</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1-5CD2-47CF-A3F1-883521223766}"/>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3-5CD2-47CF-A3F1-883521223766}"/>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5-5CD2-47CF-A3F1-883521223766}"/>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7-5CD2-47CF-A3F1-883521223766}"/>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9-5CD2-47CF-A3F1-883521223766}"/>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B-5CD2-47CF-A3F1-883521223766}"/>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D-5CD2-47CF-A3F1-883521223766}"/>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0F-5CD2-47CF-A3F1-883521223766}"/>
              </c:ext>
            </c:extLst>
          </c:dPt>
          <c:dPt>
            <c:idx val="8"/>
            <c:bubble3D val="0"/>
            <c:spPr>
              <a:solidFill>
                <a:schemeClr val="accent3">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11-5CD2-47CF-A3F1-883521223766}"/>
              </c:ext>
            </c:extLst>
          </c:dPt>
          <c:dPt>
            <c:idx val="9"/>
            <c:bubble3D val="0"/>
            <c:spPr>
              <a:solidFill>
                <a:schemeClr val="accent4">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13-5CD2-47CF-A3F1-883521223766}"/>
              </c:ext>
            </c:extLst>
          </c:dPt>
          <c:dPt>
            <c:idx val="10"/>
            <c:bubble3D val="0"/>
            <c:spPr>
              <a:solidFill>
                <a:schemeClr val="accent5">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15-5CD2-47CF-A3F1-883521223766}"/>
              </c:ext>
            </c:extLst>
          </c:dPt>
          <c:dPt>
            <c:idx val="11"/>
            <c:bubble3D val="0"/>
            <c:spPr>
              <a:solidFill>
                <a:schemeClr val="accent6">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17-5CD2-47CF-A3F1-883521223766}"/>
              </c:ext>
            </c:extLst>
          </c:dPt>
          <c:dPt>
            <c:idx val="12"/>
            <c:bubble3D val="0"/>
            <c:spPr>
              <a:solidFill>
                <a:schemeClr val="accent1">
                  <a:lumMod val="80000"/>
                  <a:lumOff val="2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19-5CD2-47CF-A3F1-883521223766}"/>
              </c:ext>
            </c:extLst>
          </c:dPt>
          <c:dPt>
            <c:idx val="13"/>
            <c:bubble3D val="0"/>
            <c:spPr>
              <a:solidFill>
                <a:schemeClr val="accent2">
                  <a:lumMod val="80000"/>
                  <a:lumOff val="2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xmlns:c16r2="http://schemas.microsoft.com/office/drawing/2015/06/chart">
              <c:ext xmlns:c16="http://schemas.microsoft.com/office/drawing/2014/chart" uri="{C3380CC4-5D6E-409C-BE32-E72D297353CC}">
                <c16:uniqueId val="{0000001B-5CD2-47CF-A3F1-883521223766}"/>
              </c:ext>
            </c:extLst>
          </c:dPt>
          <c:dLbls>
            <c:dLbl>
              <c:idx val="0"/>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it-IT"/>
                </a:p>
              </c:txPr>
              <c:dLblPos val="bestFit"/>
              <c:showLegendKey val="0"/>
              <c:showVal val="0"/>
              <c:showCatName val="1"/>
              <c:showSerName val="0"/>
              <c:showPercent val="1"/>
              <c:showBubbleSize val="0"/>
            </c:dLbl>
            <c:dLbl>
              <c:idx val="1"/>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it-IT"/>
                </a:p>
              </c:txPr>
              <c:dLblPos val="bestFit"/>
              <c:showLegendKey val="0"/>
              <c:showVal val="0"/>
              <c:showCatName val="1"/>
              <c:showSerName val="0"/>
              <c:showPercent val="1"/>
              <c:showBubbleSize val="0"/>
            </c:dLbl>
            <c:dLbl>
              <c:idx val="2"/>
              <c:layout>
                <c:manualLayout>
                  <c:x val="0.18354418781258899"/>
                  <c:y val="-1.6713817535103193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it-IT"/>
                </a:p>
              </c:txPr>
              <c:dLblPos val="bestFit"/>
              <c:showLegendKey val="0"/>
              <c:showVal val="0"/>
              <c:showCatName val="1"/>
              <c:showSerName val="0"/>
              <c:showPercent val="1"/>
              <c:showBubbleSize val="0"/>
            </c:dLbl>
            <c:dLbl>
              <c:idx val="4"/>
              <c:layout>
                <c:manualLayout>
                  <c:x val="0.14712924418094658"/>
                  <c:y val="9.8342189808241179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5"/>
              <c:layout>
                <c:manualLayout>
                  <c:x val="-1.2878017647807659E-3"/>
                  <c:y val="0.19058255525436368"/>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6"/>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lumMod val="60000"/>
                        </a:schemeClr>
                      </a:solidFill>
                      <a:latin typeface="+mn-lt"/>
                      <a:ea typeface="+mn-ea"/>
                      <a:cs typeface="+mn-cs"/>
                    </a:defRPr>
                  </a:pPr>
                  <a:endParaRPr lang="it-IT"/>
                </a:p>
              </c:txPr>
              <c:dLblPos val="bestFit"/>
              <c:showLegendKey val="0"/>
              <c:showVal val="0"/>
              <c:showCatName val="1"/>
              <c:showSerName val="0"/>
              <c:showPercent val="1"/>
              <c:showBubbleSize val="0"/>
            </c:dLbl>
            <c:dLbl>
              <c:idx val="7"/>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lumMod val="60000"/>
                        </a:schemeClr>
                      </a:solidFill>
                      <a:latin typeface="+mn-lt"/>
                      <a:ea typeface="+mn-ea"/>
                      <a:cs typeface="+mn-cs"/>
                    </a:defRPr>
                  </a:pPr>
                  <a:endParaRPr lang="it-IT"/>
                </a:p>
              </c:txPr>
              <c:dLblPos val="bestFit"/>
              <c:showLegendKey val="0"/>
              <c:showVal val="0"/>
              <c:showCatName val="1"/>
              <c:showSerName val="0"/>
              <c:showPercent val="1"/>
              <c:showBubbleSize val="0"/>
            </c:dLbl>
            <c:dLbl>
              <c:idx val="8"/>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lumMod val="60000"/>
                        </a:schemeClr>
                      </a:solidFill>
                      <a:latin typeface="+mn-lt"/>
                      <a:ea typeface="+mn-ea"/>
                      <a:cs typeface="+mn-cs"/>
                    </a:defRPr>
                  </a:pPr>
                  <a:endParaRPr lang="it-IT"/>
                </a:p>
              </c:txPr>
              <c:dLblPos val="bestFit"/>
              <c:showLegendKey val="0"/>
              <c:showVal val="0"/>
              <c:showCatName val="1"/>
              <c:showSerName val="0"/>
              <c:showPercent val="1"/>
              <c:showBubbleSize val="0"/>
            </c:dLbl>
            <c:dLbl>
              <c:idx val="9"/>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lumMod val="60000"/>
                        </a:schemeClr>
                      </a:solidFill>
                      <a:latin typeface="+mn-lt"/>
                      <a:ea typeface="+mn-ea"/>
                      <a:cs typeface="+mn-cs"/>
                    </a:defRPr>
                  </a:pPr>
                  <a:endParaRPr lang="it-IT"/>
                </a:p>
              </c:txPr>
              <c:dLblPos val="bestFit"/>
              <c:showLegendKey val="0"/>
              <c:showVal val="0"/>
              <c:showCatName val="1"/>
              <c:showSerName val="0"/>
              <c:showPercent val="1"/>
              <c:showBubbleSize val="0"/>
            </c:dLbl>
            <c:dLbl>
              <c:idx val="10"/>
              <c:layout>
                <c:manualLayout>
                  <c:x val="-0.21703332548997187"/>
                  <c:y val="5.0307466689614617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lumMod val="60000"/>
                        </a:schemeClr>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1"/>
              <c:layout>
                <c:manualLayout>
                  <c:x val="1.0665872068177137E-2"/>
                  <c:y val="0.24127368300273941"/>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6">
                          <a:lumMod val="60000"/>
                        </a:schemeClr>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2"/>
              <c:layout>
                <c:manualLayout>
                  <c:x val="-0.21120681966841395"/>
                  <c:y val="0.10797889505615077"/>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lumMod val="80000"/>
                          <a:lumOff val="20000"/>
                        </a:schemeClr>
                      </a:solidFill>
                      <a:latin typeface="+mn-lt"/>
                      <a:ea typeface="+mn-ea"/>
                      <a:cs typeface="+mn-cs"/>
                    </a:defRPr>
                  </a:pPr>
                  <a:endParaRPr lang="it-IT"/>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3"/>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lumMod val="80000"/>
                          <a:lumOff val="20000"/>
                        </a:schemeClr>
                      </a:solidFill>
                      <a:latin typeface="+mn-lt"/>
                      <a:ea typeface="+mn-ea"/>
                      <a:cs typeface="+mn-cs"/>
                    </a:defRPr>
                  </a:pPr>
                  <a:endParaRPr lang="it-IT"/>
                </a:p>
              </c:txPr>
              <c:dLblPos val="bestFit"/>
              <c:showLegendKey val="0"/>
              <c:showVal val="0"/>
              <c:showCatName val="1"/>
              <c:showSerName val="0"/>
              <c:showPercent val="1"/>
              <c:showBubbleSize val="0"/>
            </c:dLbl>
            <c:spPr>
              <a:noFill/>
              <a:ln>
                <a:noFill/>
              </a:ln>
              <a:effectLst/>
            </c:spPr>
            <c:dLblPos val="bestFit"/>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Foglio1!$I$64:$I$77</c:f>
              <c:strCache>
                <c:ptCount val="14"/>
                <c:pt idx="0">
                  <c:v>BERGAMO_Osp.Riuniti_Papa Giovanni XXIII</c:v>
                </c:pt>
                <c:pt idx="1">
                  <c:v>BOLOGNA_Ist.Scienze Neurol._Bellaria</c:v>
                </c:pt>
                <c:pt idx="2">
                  <c:v>CATANZARO  "Renato Dulbecco"</c:v>
                </c:pt>
                <c:pt idx="3">
                  <c:v>Estero (Romania)</c:v>
                </c:pt>
                <c:pt idx="4">
                  <c:v>GENOVA_GASLINI</c:v>
                </c:pt>
                <c:pt idx="5">
                  <c:v>MILANO_IST. TUMORI</c:v>
                </c:pt>
                <c:pt idx="6">
                  <c:v>NAPOLI_Az.Osped. Santobono Pausilipon</c:v>
                </c:pt>
                <c:pt idx="7">
                  <c:v>NAPOLI_Az.Osped.Universitaria Federico II</c:v>
                </c:pt>
                <c:pt idx="8">
                  <c:v>NAPOLI_Ist. Tumori Fondaz. Pascale</c:v>
                </c:pt>
                <c:pt idx="9">
                  <c:v>PADOVA_Az.Osped.Universitaria</c:v>
                </c:pt>
                <c:pt idx="10">
                  <c:v>PAVIA_IRCCS S.Matteo</c:v>
                </c:pt>
                <c:pt idx="11">
                  <c:v>Roma_Bambino Gesù</c:v>
                </c:pt>
                <c:pt idx="12">
                  <c:v>ROMA_Pol.Gemelli</c:v>
                </c:pt>
                <c:pt idx="13">
                  <c:v>TORINO_Az.Osped.Universitaria Città Salue e Scienz</c:v>
                </c:pt>
              </c:strCache>
            </c:strRef>
          </c:cat>
          <c:val>
            <c:numRef>
              <c:f>Foglio1!$J$64:$J$77</c:f>
              <c:numCache>
                <c:formatCode>General</c:formatCode>
                <c:ptCount val="14"/>
                <c:pt idx="0">
                  <c:v>1</c:v>
                </c:pt>
                <c:pt idx="1">
                  <c:v>1</c:v>
                </c:pt>
                <c:pt idx="2">
                  <c:v>1</c:v>
                </c:pt>
                <c:pt idx="3">
                  <c:v>1</c:v>
                </c:pt>
                <c:pt idx="4">
                  <c:v>2</c:v>
                </c:pt>
                <c:pt idx="5">
                  <c:v>18</c:v>
                </c:pt>
                <c:pt idx="6">
                  <c:v>1</c:v>
                </c:pt>
                <c:pt idx="7">
                  <c:v>1</c:v>
                </c:pt>
                <c:pt idx="8">
                  <c:v>1</c:v>
                </c:pt>
                <c:pt idx="9">
                  <c:v>1</c:v>
                </c:pt>
                <c:pt idx="10">
                  <c:v>2</c:v>
                </c:pt>
                <c:pt idx="11">
                  <c:v>25</c:v>
                </c:pt>
                <c:pt idx="12">
                  <c:v>1</c:v>
                </c:pt>
                <c:pt idx="13">
                  <c:v>2</c:v>
                </c:pt>
              </c:numCache>
            </c:numRef>
          </c:val>
          <c:extLst xmlns:c16r2="http://schemas.microsoft.com/office/drawing/2015/06/chart">
            <c:ext xmlns:c16="http://schemas.microsoft.com/office/drawing/2014/chart" uri="{C3380CC4-5D6E-409C-BE32-E72D297353CC}">
              <c16:uniqueId val="{0000001C-5CD2-47CF-A3F1-883521223766}"/>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34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0.53883</cdr:x>
      <cdr:y>0.12942</cdr:y>
    </cdr:from>
    <cdr:to>
      <cdr:x>0.67558</cdr:x>
      <cdr:y>0.2225</cdr:y>
    </cdr:to>
    <cdr:sp macro="" textlink="">
      <cdr:nvSpPr>
        <cdr:cNvPr id="2" name="Rettangolo 1"/>
        <cdr:cNvSpPr/>
      </cdr:nvSpPr>
      <cdr:spPr>
        <a:xfrm xmlns:a="http://schemas.openxmlformats.org/drawingml/2006/main">
          <a:off x="3763043" y="621557"/>
          <a:ext cx="955025" cy="447018"/>
        </a:xfrm>
        <a:prstGeom xmlns:a="http://schemas.openxmlformats.org/drawingml/2006/main" prst="rect">
          <a:avLst/>
        </a:prstGeom>
        <a:noFill xmlns:a="http://schemas.openxmlformats.org/drawingml/2006/main"/>
        <a:ln xmlns:a="http://schemas.openxmlformats.org/drawingml/2006/main" w="28575">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it-IT"/>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E62769-6F82-411C-91E9-9266C460899A}" type="datetimeFigureOut">
              <a:rPr lang="it-IT" smtClean="0"/>
              <a:t>23/03/2025</a:t>
            </a:fld>
            <a:endParaRPr lang="it-IT"/>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A29CDA9-76FB-4A7B-A72E-8AD79EF70965}" type="slidenum">
              <a:rPr lang="it-IT" smtClean="0"/>
              <a:t>‹N›</a:t>
            </a:fld>
            <a:endParaRPr lang="it-IT"/>
          </a:p>
        </p:txBody>
      </p:sp>
    </p:spTree>
    <p:extLst>
      <p:ext uri="{BB962C8B-B14F-4D97-AF65-F5344CB8AC3E}">
        <p14:creationId xmlns:p14="http://schemas.microsoft.com/office/powerpoint/2010/main" val="343083405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2EAB66-BED8-4AE6-9621-910C985D2711}" type="datetimeFigureOut">
              <a:rPr lang="it-IT" smtClean="0"/>
              <a:t>23/03/2025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6C33B3-4D68-4CFA-BDC2-5B2466B90D1E}" type="slidenum">
              <a:rPr lang="it-IT" smtClean="0"/>
              <a:t>‹N›</a:t>
            </a:fld>
            <a:endParaRPr lang="it-IT"/>
          </a:p>
        </p:txBody>
      </p:sp>
    </p:spTree>
    <p:extLst>
      <p:ext uri="{BB962C8B-B14F-4D97-AF65-F5344CB8AC3E}">
        <p14:creationId xmlns:p14="http://schemas.microsoft.com/office/powerpoint/2010/main" val="11784589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Good morning everyone, today I am going to talk to you about particle therapy in </a:t>
            </a:r>
            <a:r>
              <a:rPr lang="en-US" dirty="0" err="1" smtClean="0"/>
              <a:t>paediatric</a:t>
            </a:r>
            <a:r>
              <a:rPr lang="en-US" dirty="0" smtClean="0"/>
              <a:t> patients.</a:t>
            </a:r>
            <a:endParaRPr lang="it-IT" dirty="0"/>
          </a:p>
        </p:txBody>
      </p:sp>
    </p:spTree>
    <p:extLst>
      <p:ext uri="{BB962C8B-B14F-4D97-AF65-F5344CB8AC3E}">
        <p14:creationId xmlns:p14="http://schemas.microsoft.com/office/powerpoint/2010/main" val="873347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As a result, the use </a:t>
            </a:r>
            <a:r>
              <a:rPr lang="en-US" sz="1200" kern="1200" dirty="0" smtClean="0">
                <a:solidFill>
                  <a:schemeClr val="tx1"/>
                </a:solidFill>
                <a:effectLst/>
                <a:latin typeface="+mn-lt"/>
                <a:ea typeface="+mn-ea"/>
                <a:cs typeface="+mn-cs"/>
              </a:rPr>
              <a:t>of particle therapy, especially proton therapy, </a:t>
            </a:r>
            <a:r>
              <a:rPr lang="en-GB" sz="1200" kern="1200" dirty="0" smtClean="0">
                <a:solidFill>
                  <a:schemeClr val="tx1"/>
                </a:solidFill>
                <a:effectLst/>
                <a:latin typeface="+mn-lt"/>
                <a:ea typeface="+mn-ea"/>
                <a:cs typeface="+mn-cs"/>
              </a:rPr>
              <a:t>is increasing worldwide for all childhood malignancies, with a higher priority for very young children and with curative intent.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Below you will find the ASTRO indications for which proton therapy is considered reasonable when healthy tissue cannot be adequately spared with photon therapy. Specifically, proton therapy is recommended for the treatment of neoplasms in patients under 21 years of age with curative and occasionally palliative intent, for the curative treatment of neoplasms in young adult patients, in cases where dose escalation is required, and in cases of genetic syndromes or bone </a:t>
            </a:r>
            <a:r>
              <a:rPr lang="en-US" sz="1200" kern="1200" dirty="0" err="1" smtClean="0">
                <a:solidFill>
                  <a:schemeClr val="tx1"/>
                </a:solidFill>
                <a:effectLst/>
                <a:latin typeface="+mn-lt"/>
                <a:ea typeface="+mn-ea"/>
                <a:cs typeface="+mn-cs"/>
              </a:rPr>
              <a:t>tumours</a:t>
            </a:r>
            <a:r>
              <a:rPr lang="en-US" sz="1200" kern="1200" dirty="0" smtClean="0">
                <a:solidFill>
                  <a:schemeClr val="tx1"/>
                </a:solidFill>
                <a:effectLst/>
                <a:latin typeface="+mn-lt"/>
                <a:ea typeface="+mn-ea"/>
                <a:cs typeface="+mn-cs"/>
              </a:rPr>
              <a:t>.</a:t>
            </a:r>
            <a:endParaRPr lang="it-IT" sz="1200" kern="1200" dirty="0" smtClean="0">
              <a:solidFill>
                <a:schemeClr val="tx1"/>
              </a:solidFill>
              <a:effectLst/>
              <a:latin typeface="+mn-lt"/>
              <a:ea typeface="+mn-ea"/>
              <a:cs typeface="+mn-cs"/>
            </a:endParaRPr>
          </a:p>
          <a:p>
            <a:endParaRPr lang="it-IT" dirty="0"/>
          </a:p>
        </p:txBody>
      </p:sp>
    </p:spTree>
    <p:extLst>
      <p:ext uri="{BB962C8B-B14F-4D97-AF65-F5344CB8AC3E}">
        <p14:creationId xmlns:p14="http://schemas.microsoft.com/office/powerpoint/2010/main" val="2020386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smtClean="0">
                <a:solidFill>
                  <a:schemeClr val="tx1"/>
                </a:solidFill>
                <a:effectLst/>
                <a:latin typeface="+mn-lt"/>
                <a:ea typeface="+mn-ea"/>
                <a:cs typeface="+mn-cs"/>
              </a:rPr>
              <a:t>On the slide you can see the main indications for proton therapy. </a:t>
            </a:r>
          </a:p>
          <a:p>
            <a:r>
              <a:rPr lang="en-US" dirty="0" smtClean="0">
                <a:latin typeface="Arial" panose="020B0604020202020204" pitchFamily="34" charset="0"/>
                <a:cs typeface="Arial" panose="020B0604020202020204" pitchFamily="34" charset="0"/>
              </a:rPr>
              <a:t>An international survey found that in children, PT was most commonly used for treating CNS </a:t>
            </a:r>
            <a:r>
              <a:rPr lang="en-US" dirty="0" err="1" smtClean="0">
                <a:latin typeface="Arial" panose="020B0604020202020204" pitchFamily="34" charset="0"/>
                <a:cs typeface="Arial" panose="020B0604020202020204" pitchFamily="34" charset="0"/>
              </a:rPr>
              <a:t>tumours</a:t>
            </a:r>
            <a:r>
              <a:rPr lang="en-US" dirty="0" smtClean="0">
                <a:latin typeface="Arial" panose="020B0604020202020204" pitchFamily="34" charset="0"/>
                <a:cs typeface="Arial" panose="020B0604020202020204" pitchFamily="34" charset="0"/>
              </a:rPr>
              <a:t>, followed by extracranial sarcomas, neuroblastomas, and </a:t>
            </a:r>
            <a:r>
              <a:rPr lang="en-US" dirty="0" err="1" smtClean="0">
                <a:latin typeface="Arial" panose="020B0604020202020204" pitchFamily="34" charset="0"/>
                <a:cs typeface="Arial" panose="020B0604020202020204" pitchFamily="34" charset="0"/>
              </a:rPr>
              <a:t>haematopoietic</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tumours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Specifically, we will talk about </a:t>
            </a:r>
            <a:r>
              <a:rPr lang="en-GB" sz="1200" kern="1200" dirty="0" err="1" smtClean="0">
                <a:solidFill>
                  <a:schemeClr val="tx1"/>
                </a:solidFill>
                <a:effectLst/>
                <a:latin typeface="+mn-lt"/>
                <a:ea typeface="+mn-ea"/>
                <a:cs typeface="+mn-cs"/>
              </a:rPr>
              <a:t>craniopharyngioma</a:t>
            </a:r>
            <a:r>
              <a:rPr lang="en-GB" sz="1200" kern="1200" dirty="0" smtClean="0">
                <a:solidFill>
                  <a:schemeClr val="tx1"/>
                </a:solidFill>
                <a:effectLst/>
                <a:latin typeface="+mn-lt"/>
                <a:ea typeface="+mn-ea"/>
                <a:cs typeface="+mn-cs"/>
              </a:rPr>
              <a:t>, intracranial germ cell tumours, rhabdomyosarcoma</a:t>
            </a:r>
            <a:r>
              <a:rPr lang="en-GB" sz="1200" kern="1200" baseline="0" dirty="0" smtClean="0">
                <a:solidFill>
                  <a:schemeClr val="tx1"/>
                </a:solidFill>
                <a:effectLst/>
                <a:latin typeface="+mn-lt"/>
                <a:ea typeface="+mn-ea"/>
                <a:cs typeface="+mn-cs"/>
              </a:rPr>
              <a:t> and</a:t>
            </a:r>
            <a:r>
              <a:rPr lang="en-GB" sz="1200" kern="1200" dirty="0" smtClean="0">
                <a:solidFill>
                  <a:schemeClr val="tx1"/>
                </a:solidFill>
                <a:effectLst/>
                <a:latin typeface="+mn-lt"/>
                <a:ea typeface="+mn-ea"/>
                <a:cs typeface="+mn-cs"/>
              </a:rPr>
              <a:t> neuroblastoma, which are the most common </a:t>
            </a:r>
            <a:r>
              <a:rPr lang="en-GB" sz="1200" kern="1200" dirty="0" err="1" smtClean="0">
                <a:solidFill>
                  <a:schemeClr val="tx1"/>
                </a:solidFill>
                <a:effectLst/>
                <a:latin typeface="+mn-lt"/>
                <a:ea typeface="+mn-ea"/>
                <a:cs typeface="+mn-cs"/>
              </a:rPr>
              <a:t>histologies</a:t>
            </a:r>
            <a:r>
              <a:rPr lang="en-GB" sz="1200" kern="1200" dirty="0" smtClean="0">
                <a:solidFill>
                  <a:schemeClr val="tx1"/>
                </a:solidFill>
                <a:effectLst/>
                <a:latin typeface="+mn-lt"/>
                <a:ea typeface="+mn-ea"/>
                <a:cs typeface="+mn-cs"/>
              </a:rPr>
              <a:t> treated in our centre, </a:t>
            </a:r>
            <a:r>
              <a:rPr lang="en-GB" sz="1200" b="1" kern="1200" dirty="0" smtClean="0">
                <a:solidFill>
                  <a:schemeClr val="tx1"/>
                </a:solidFill>
                <a:effectLst/>
                <a:latin typeface="+mn-lt"/>
                <a:ea typeface="+mn-ea"/>
                <a:cs typeface="+mn-cs"/>
              </a:rPr>
              <a:t>and finally we will talk about </a:t>
            </a:r>
            <a:r>
              <a:rPr lang="en-GB" sz="1200" b="1" kern="1200" dirty="0" err="1" smtClean="0">
                <a:solidFill>
                  <a:schemeClr val="tx1"/>
                </a:solidFill>
                <a:effectLst/>
                <a:latin typeface="+mn-lt"/>
                <a:ea typeface="+mn-ea"/>
                <a:cs typeface="+mn-cs"/>
              </a:rPr>
              <a:t>craniospinal</a:t>
            </a:r>
            <a:r>
              <a:rPr lang="en-GB" sz="1200" b="1" kern="1200" dirty="0" smtClean="0">
                <a:solidFill>
                  <a:schemeClr val="tx1"/>
                </a:solidFill>
                <a:effectLst/>
                <a:latin typeface="+mn-lt"/>
                <a:ea typeface="+mn-ea"/>
                <a:cs typeface="+mn-cs"/>
              </a:rPr>
              <a:t> irradiation, which will be one of the main indications.</a:t>
            </a:r>
          </a:p>
          <a:p>
            <a:endParaRPr lang="en-GB"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The slide shows the main indications for proton therapy in </a:t>
            </a:r>
            <a:r>
              <a:rPr lang="en-US" sz="1200" i="1" kern="1200" dirty="0" err="1" smtClean="0">
                <a:solidFill>
                  <a:schemeClr val="tx1"/>
                </a:solidFill>
                <a:effectLst/>
                <a:latin typeface="+mn-lt"/>
                <a:ea typeface="+mn-ea"/>
                <a:cs typeface="+mn-cs"/>
              </a:rPr>
              <a:t>paediatrics</a:t>
            </a:r>
            <a:r>
              <a:rPr lang="en-US" sz="1200" i="1" kern="1200" dirty="0" smtClean="0">
                <a:solidFill>
                  <a:schemeClr val="tx1"/>
                </a:solidFill>
                <a:effectLst/>
                <a:latin typeface="+mn-lt"/>
                <a:ea typeface="+mn-ea"/>
                <a:cs typeface="+mn-cs"/>
              </a:rPr>
              <a:t>. Those in bold represent the most common pathologies treated at our </a:t>
            </a:r>
            <a:r>
              <a:rPr lang="en-US" sz="1200" i="1" kern="1200" dirty="0" err="1" smtClean="0">
                <a:solidFill>
                  <a:schemeClr val="tx1"/>
                </a:solidFill>
                <a:effectLst/>
                <a:latin typeface="+mn-lt"/>
                <a:ea typeface="+mn-ea"/>
                <a:cs typeface="+mn-cs"/>
              </a:rPr>
              <a:t>centre</a:t>
            </a:r>
            <a:r>
              <a:rPr lang="en-US" sz="1200" i="1" kern="1200" dirty="0" smtClean="0">
                <a:solidFill>
                  <a:schemeClr val="tx1"/>
                </a:solidFill>
                <a:effectLst/>
                <a:latin typeface="+mn-lt"/>
                <a:ea typeface="+mn-ea"/>
                <a:cs typeface="+mn-cs"/>
              </a:rPr>
              <a:t>. The expansion project shown above, with the installation of the gantry, will allow the treatment indications to be further expanded and, in particular, to allow </a:t>
            </a:r>
            <a:r>
              <a:rPr lang="en-US" sz="1200" i="1" kern="1200" dirty="0" err="1" smtClean="0">
                <a:solidFill>
                  <a:schemeClr val="tx1"/>
                </a:solidFill>
                <a:effectLst/>
                <a:latin typeface="+mn-lt"/>
                <a:ea typeface="+mn-ea"/>
                <a:cs typeface="+mn-cs"/>
              </a:rPr>
              <a:t>craniospinal</a:t>
            </a:r>
            <a:r>
              <a:rPr lang="en-US" sz="1200" i="1" kern="1200" dirty="0" smtClean="0">
                <a:solidFill>
                  <a:schemeClr val="tx1"/>
                </a:solidFill>
                <a:effectLst/>
                <a:latin typeface="+mn-lt"/>
                <a:ea typeface="+mn-ea"/>
                <a:cs typeface="+mn-cs"/>
              </a:rPr>
              <a:t> irradiation, which is indicated for pathologies with a risk or presence of dissemination at the level of the </a:t>
            </a:r>
            <a:r>
              <a:rPr lang="en-US" sz="1200" i="1" kern="1200" dirty="0" err="1" smtClean="0">
                <a:solidFill>
                  <a:schemeClr val="tx1"/>
                </a:solidFill>
                <a:effectLst/>
                <a:latin typeface="+mn-lt"/>
                <a:ea typeface="+mn-ea"/>
                <a:cs typeface="+mn-cs"/>
              </a:rPr>
              <a:t>craniospinal</a:t>
            </a:r>
            <a:r>
              <a:rPr lang="en-US" sz="1200" i="1" kern="1200" dirty="0" smtClean="0">
                <a:solidFill>
                  <a:schemeClr val="tx1"/>
                </a:solidFill>
                <a:effectLst/>
                <a:latin typeface="+mn-lt"/>
                <a:ea typeface="+mn-ea"/>
                <a:cs typeface="+mn-cs"/>
              </a:rPr>
              <a:t> axis and for which, as can be seen in the image, proton therapy has a clear advantage in terms of dose reduction to the organs located anterior to the spine.</a:t>
            </a:r>
            <a:endParaRPr lang="it-IT" sz="1200" i="1"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1055593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 Italy, the treatment of pediatric tumors with hadron therapy is included in the LEA (Essential Levels of Care), which represent the services provided free of charge to all citizens by the National Health Service.</a:t>
            </a:r>
            <a:endParaRPr lang="it-IT" dirty="0"/>
          </a:p>
        </p:txBody>
      </p:sp>
    </p:spTree>
    <p:extLst>
      <p:ext uri="{BB962C8B-B14F-4D97-AF65-F5344CB8AC3E}">
        <p14:creationId xmlns:p14="http://schemas.microsoft.com/office/powerpoint/2010/main" val="19811495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 CNAO, we have seen an increase in the number of pediatric patients treated over the last 3-4 years. Currently, we treat about 60 patients per year, a quarter of whom undergo treatment under general anesthesia.</a:t>
            </a:r>
            <a:endParaRPr lang="it-IT" dirty="0"/>
          </a:p>
        </p:txBody>
      </p:sp>
    </p:spTree>
    <p:extLst>
      <p:ext uri="{BB962C8B-B14F-4D97-AF65-F5344CB8AC3E}">
        <p14:creationId xmlns:p14="http://schemas.microsoft.com/office/powerpoint/2010/main" val="1085274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graph shows that the main diseases currently treated are </a:t>
            </a:r>
            <a:r>
              <a:rPr lang="en-US" sz="1200" kern="1200" dirty="0" err="1" smtClean="0">
                <a:solidFill>
                  <a:schemeClr val="tx1"/>
                </a:solidFill>
                <a:effectLst/>
                <a:latin typeface="+mn-lt"/>
                <a:ea typeface="+mn-ea"/>
                <a:cs typeface="+mn-cs"/>
              </a:rPr>
              <a:t>germinoma</a:t>
            </a:r>
            <a:r>
              <a:rPr lang="en-US" sz="1200" kern="1200" dirty="0" smtClean="0">
                <a:solidFill>
                  <a:schemeClr val="tx1"/>
                </a:solidFill>
                <a:effectLst/>
                <a:latin typeface="+mn-lt"/>
                <a:ea typeface="+mn-ea"/>
                <a:cs typeface="+mn-cs"/>
              </a:rPr>
              <a:t>, rhabdomyosarcoma, </a:t>
            </a:r>
            <a:r>
              <a:rPr lang="en-US" sz="1200" kern="1200" dirty="0" err="1" smtClean="0">
                <a:solidFill>
                  <a:schemeClr val="tx1"/>
                </a:solidFill>
                <a:effectLst/>
                <a:latin typeface="+mn-lt"/>
                <a:ea typeface="+mn-ea"/>
                <a:cs typeface="+mn-cs"/>
              </a:rPr>
              <a:t>craniopharyngioma</a:t>
            </a:r>
            <a:r>
              <a:rPr lang="en-US" sz="1200" kern="1200" dirty="0" smtClean="0">
                <a:solidFill>
                  <a:schemeClr val="tx1"/>
                </a:solidFill>
                <a:effectLst/>
                <a:latin typeface="+mn-lt"/>
                <a:ea typeface="+mn-ea"/>
                <a:cs typeface="+mn-cs"/>
              </a:rPr>
              <a:t> and neuroblastoma. From next year, with the gantry, a significant increase in central nervous system </a:t>
            </a:r>
            <a:r>
              <a:rPr lang="en-US" sz="1200" kern="1200" dirty="0" err="1" smtClean="0">
                <a:solidFill>
                  <a:schemeClr val="tx1"/>
                </a:solidFill>
                <a:effectLst/>
                <a:latin typeface="+mn-lt"/>
                <a:ea typeface="+mn-ea"/>
                <a:cs typeface="+mn-cs"/>
              </a:rPr>
              <a:t>tumours</a:t>
            </a:r>
            <a:r>
              <a:rPr lang="en-US" sz="1200" kern="1200" dirty="0" smtClean="0">
                <a:solidFill>
                  <a:schemeClr val="tx1"/>
                </a:solidFill>
                <a:effectLst/>
                <a:latin typeface="+mn-lt"/>
                <a:ea typeface="+mn-ea"/>
                <a:cs typeface="+mn-cs"/>
              </a:rPr>
              <a:t> is expected, particularly </a:t>
            </a:r>
            <a:r>
              <a:rPr lang="en-US" sz="1200" kern="1200" dirty="0" err="1" smtClean="0">
                <a:solidFill>
                  <a:schemeClr val="tx1"/>
                </a:solidFill>
                <a:effectLst/>
                <a:latin typeface="+mn-lt"/>
                <a:ea typeface="+mn-ea"/>
                <a:cs typeface="+mn-cs"/>
              </a:rPr>
              <a:t>medulloblastoma</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ependymoma</a:t>
            </a:r>
            <a:r>
              <a:rPr lang="en-US" sz="1200" kern="1200" dirty="0" smtClean="0">
                <a:solidFill>
                  <a:schemeClr val="tx1"/>
                </a:solidFill>
                <a:effectLst/>
                <a:latin typeface="+mn-lt"/>
                <a:ea typeface="+mn-ea"/>
                <a:cs typeface="+mn-cs"/>
              </a:rPr>
              <a:t>.</a:t>
            </a:r>
            <a:endParaRPr lang="it-IT" sz="120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8882720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We treated patients from all over Italy, especially from the </a:t>
            </a:r>
            <a:r>
              <a:rPr lang="en-GB" sz="1200" kern="1200" dirty="0" err="1" smtClean="0">
                <a:solidFill>
                  <a:schemeClr val="tx1"/>
                </a:solidFill>
                <a:effectLst/>
                <a:latin typeface="+mn-lt"/>
                <a:ea typeface="+mn-ea"/>
                <a:cs typeface="+mn-cs"/>
              </a:rPr>
              <a:t>Ospedale</a:t>
            </a:r>
            <a:r>
              <a:rPr lang="en-GB" sz="1200" kern="1200" dirty="0" smtClean="0">
                <a:solidFill>
                  <a:schemeClr val="tx1"/>
                </a:solidFill>
                <a:effectLst/>
                <a:latin typeface="+mn-lt"/>
                <a:ea typeface="+mn-ea"/>
                <a:cs typeface="+mn-cs"/>
              </a:rPr>
              <a:t> Bambino </a:t>
            </a:r>
            <a:r>
              <a:rPr lang="en-GB" sz="1200" kern="1200" dirty="0" err="1" smtClean="0">
                <a:solidFill>
                  <a:schemeClr val="tx1"/>
                </a:solidFill>
                <a:effectLst/>
                <a:latin typeface="+mn-lt"/>
                <a:ea typeface="+mn-ea"/>
                <a:cs typeface="+mn-cs"/>
              </a:rPr>
              <a:t>Gesù</a:t>
            </a:r>
            <a:r>
              <a:rPr lang="en-GB" sz="1200" kern="1200" dirty="0" smtClean="0">
                <a:solidFill>
                  <a:schemeClr val="tx1"/>
                </a:solidFill>
                <a:effectLst/>
                <a:latin typeface="+mn-lt"/>
                <a:ea typeface="+mn-ea"/>
                <a:cs typeface="+mn-cs"/>
              </a:rPr>
              <a:t> in Roma and the </a:t>
            </a:r>
            <a:r>
              <a:rPr lang="en-GB" sz="1200" kern="1200" dirty="0" err="1" smtClean="0">
                <a:solidFill>
                  <a:schemeClr val="tx1"/>
                </a:solidFill>
                <a:effectLst/>
                <a:latin typeface="+mn-lt"/>
                <a:ea typeface="+mn-ea"/>
                <a:cs typeface="+mn-cs"/>
              </a:rPr>
              <a:t>Istituto</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Nazionale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dei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Tumori</a:t>
            </a:r>
            <a:r>
              <a:rPr lang="en-GB" sz="1200" kern="1200" dirty="0" smtClean="0">
                <a:solidFill>
                  <a:schemeClr val="tx1"/>
                </a:solidFill>
                <a:effectLst/>
                <a:latin typeface="+mn-lt"/>
                <a:ea typeface="+mn-ea"/>
                <a:cs typeface="+mn-cs"/>
              </a:rPr>
              <a:t> in Milan, which are the main </a:t>
            </a:r>
            <a:r>
              <a:rPr lang="en-GB" sz="1200" kern="1200" dirty="0" err="1" smtClean="0">
                <a:solidFill>
                  <a:schemeClr val="tx1"/>
                </a:solidFill>
                <a:effectLst/>
                <a:latin typeface="+mn-lt"/>
                <a:ea typeface="+mn-ea"/>
                <a:cs typeface="+mn-cs"/>
              </a:rPr>
              <a:t>pediatric</a:t>
            </a:r>
            <a:r>
              <a:rPr lang="en-GB" sz="1200" kern="1200" dirty="0" smtClean="0">
                <a:solidFill>
                  <a:schemeClr val="tx1"/>
                </a:solidFill>
                <a:effectLst/>
                <a:latin typeface="+mn-lt"/>
                <a:ea typeface="+mn-ea"/>
                <a:cs typeface="+mn-cs"/>
              </a:rPr>
              <a:t> oncology </a:t>
            </a:r>
            <a:r>
              <a:rPr lang="en-GB" sz="1200" kern="1200" dirty="0" err="1" smtClean="0">
                <a:solidFill>
                  <a:schemeClr val="tx1"/>
                </a:solidFill>
                <a:effectLst/>
                <a:latin typeface="+mn-lt"/>
                <a:ea typeface="+mn-ea"/>
                <a:cs typeface="+mn-cs"/>
              </a:rPr>
              <a:t>centers</a:t>
            </a:r>
            <a:r>
              <a:rPr lang="en-GB" sz="1200" kern="1200" dirty="0" smtClean="0">
                <a:solidFill>
                  <a:schemeClr val="tx1"/>
                </a:solidFill>
                <a:effectLst/>
                <a:latin typeface="+mn-lt"/>
                <a:ea typeface="+mn-ea"/>
                <a:cs typeface="+mn-cs"/>
              </a:rPr>
              <a:t> in Italy.</a:t>
            </a:r>
            <a:endParaRPr lang="it-IT" sz="1200" kern="1200" dirty="0" smtClean="0">
              <a:solidFill>
                <a:schemeClr val="tx1"/>
              </a:solidFill>
              <a:effectLst/>
              <a:latin typeface="+mn-lt"/>
              <a:ea typeface="+mn-ea"/>
              <a:cs typeface="+mn-cs"/>
            </a:endParaRPr>
          </a:p>
          <a:p>
            <a:endParaRPr lang="it-IT" dirty="0"/>
          </a:p>
        </p:txBody>
      </p:sp>
    </p:spTree>
    <p:extLst>
      <p:ext uri="{BB962C8B-B14F-4D97-AF65-F5344CB8AC3E}">
        <p14:creationId xmlns:p14="http://schemas.microsoft.com/office/powerpoint/2010/main" val="11905845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smtClean="0">
                <a:solidFill>
                  <a:schemeClr val="tx1"/>
                </a:solidFill>
                <a:effectLst/>
                <a:latin typeface="+mn-lt"/>
                <a:ea typeface="+mn-ea"/>
                <a:cs typeface="+mn-cs"/>
              </a:rPr>
              <a:t>Below are some clinical cases of patients treated at our </a:t>
            </a:r>
            <a:r>
              <a:rPr lang="en-US" sz="1200" kern="1200" dirty="0" err="1" smtClean="0">
                <a:solidFill>
                  <a:schemeClr val="tx1"/>
                </a:solidFill>
                <a:effectLst/>
                <a:latin typeface="+mn-lt"/>
                <a:ea typeface="+mn-ea"/>
                <a:cs typeface="+mn-cs"/>
              </a:rPr>
              <a:t>centre</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The first case is that of a 10-year-old girl with </a:t>
            </a:r>
            <a:r>
              <a:rPr lang="en-US" sz="1200" kern="1200" dirty="0" err="1" smtClean="0">
                <a:solidFill>
                  <a:schemeClr val="tx1"/>
                </a:solidFill>
                <a:effectLst/>
                <a:latin typeface="+mn-lt"/>
                <a:ea typeface="+mn-ea"/>
                <a:cs typeface="+mn-cs"/>
              </a:rPr>
              <a:t>parameningeal</a:t>
            </a:r>
            <a:r>
              <a:rPr lang="en-US" sz="1200" kern="1200" dirty="0" smtClean="0">
                <a:solidFill>
                  <a:schemeClr val="tx1"/>
                </a:solidFill>
                <a:effectLst/>
                <a:latin typeface="+mn-lt"/>
                <a:ea typeface="+mn-ea"/>
                <a:cs typeface="+mn-cs"/>
              </a:rPr>
              <a:t> rhabdomyosarcoma treated according to the European RMS 05 protocol. The patient had positive lymph nodes at diagnosis, so we delivered three dose levels using the sequential boost technique, achieving good sparing of organs at risk, particularly the structures of the visual system. The treatment was well tolerated.</a:t>
            </a:r>
            <a:endParaRPr lang="it-IT" dirty="0"/>
          </a:p>
        </p:txBody>
      </p:sp>
    </p:spTree>
    <p:extLst>
      <p:ext uri="{BB962C8B-B14F-4D97-AF65-F5344CB8AC3E}">
        <p14:creationId xmlns:p14="http://schemas.microsoft.com/office/powerpoint/2010/main" val="36212753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second is a 12-year-old patient with a pineal gland </a:t>
            </a:r>
            <a:r>
              <a:rPr lang="en-US" sz="1200" kern="1200" dirty="0" err="1" smtClean="0">
                <a:solidFill>
                  <a:schemeClr val="tx1"/>
                </a:solidFill>
                <a:effectLst/>
                <a:latin typeface="+mn-lt"/>
                <a:ea typeface="+mn-ea"/>
                <a:cs typeface="+mn-cs"/>
              </a:rPr>
              <a:t>germinoma</a:t>
            </a:r>
            <a:r>
              <a:rPr lang="en-US" sz="1200" kern="1200" dirty="0" smtClean="0">
                <a:solidFill>
                  <a:schemeClr val="tx1"/>
                </a:solidFill>
                <a:effectLst/>
                <a:latin typeface="+mn-lt"/>
                <a:ea typeface="+mn-ea"/>
                <a:cs typeface="+mn-cs"/>
              </a:rPr>
              <a:t> who underwent WVI with a dose of 24 </a:t>
            </a:r>
            <a:r>
              <a:rPr lang="en-US" sz="1200" kern="1200" dirty="0" err="1" smtClean="0">
                <a:solidFill>
                  <a:schemeClr val="tx1"/>
                </a:solidFill>
                <a:effectLst/>
                <a:latin typeface="+mn-lt"/>
                <a:ea typeface="+mn-ea"/>
                <a:cs typeface="+mn-cs"/>
              </a:rPr>
              <a:t>Gy</a:t>
            </a:r>
            <a:r>
              <a:rPr lang="en-US" sz="1200" kern="1200" dirty="0" smtClean="0">
                <a:solidFill>
                  <a:schemeClr val="tx1"/>
                </a:solidFill>
                <a:effectLst/>
                <a:latin typeface="+mn-lt"/>
                <a:ea typeface="+mn-ea"/>
                <a:cs typeface="+mn-cs"/>
              </a:rPr>
              <a:t> and a sequential boost of 16 </a:t>
            </a:r>
            <a:r>
              <a:rPr lang="en-US" sz="1200" kern="1200" dirty="0" err="1" smtClean="0">
                <a:solidFill>
                  <a:schemeClr val="tx1"/>
                </a:solidFill>
                <a:effectLst/>
                <a:latin typeface="+mn-lt"/>
                <a:ea typeface="+mn-ea"/>
                <a:cs typeface="+mn-cs"/>
              </a:rPr>
              <a:t>Gy</a:t>
            </a:r>
            <a:r>
              <a:rPr lang="en-US" sz="1200" kern="1200" dirty="0" smtClean="0">
                <a:solidFill>
                  <a:schemeClr val="tx1"/>
                </a:solidFill>
                <a:effectLst/>
                <a:latin typeface="+mn-lt"/>
                <a:ea typeface="+mn-ea"/>
                <a:cs typeface="+mn-cs"/>
              </a:rPr>
              <a:t> to residual disease. Despite the large treatment volume, we can see the sparing of healthy brain tissue.</a:t>
            </a:r>
            <a:endParaRPr lang="it-IT" sz="120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10886009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This is a proton versus photon </a:t>
            </a:r>
            <a:r>
              <a:rPr lang="en-US" dirty="0" err="1" smtClean="0"/>
              <a:t>dosimetric</a:t>
            </a:r>
            <a:r>
              <a:rPr lang="en-US" dirty="0" smtClean="0"/>
              <a:t> comparison of a 2-year-old boy with high-risk abdominal neuroblastoma treated with a dose of 21.6 </a:t>
            </a:r>
            <a:r>
              <a:rPr lang="en-US" dirty="0" err="1" smtClean="0"/>
              <a:t>Gy</a:t>
            </a:r>
            <a:r>
              <a:rPr lang="en-US" dirty="0" smtClean="0"/>
              <a:t> to the preoperative volume and a sequential boost of 14.4 </a:t>
            </a:r>
            <a:r>
              <a:rPr lang="en-US" dirty="0" err="1" smtClean="0"/>
              <a:t>Gy</a:t>
            </a:r>
            <a:r>
              <a:rPr lang="en-US" dirty="0" smtClean="0"/>
              <a:t> to the residual disease. There is a clear dose sparing to all organs at risk with protons and a greater homogeneity at the vertebral body level.</a:t>
            </a:r>
            <a:endParaRPr lang="it-IT" dirty="0"/>
          </a:p>
        </p:txBody>
      </p:sp>
    </p:spTree>
    <p:extLst>
      <p:ext uri="{BB962C8B-B14F-4D97-AF65-F5344CB8AC3E}">
        <p14:creationId xmlns:p14="http://schemas.microsoft.com/office/powerpoint/2010/main" val="3866104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Here we see the treatment plan of a 6-year-old girl with a </a:t>
            </a:r>
            <a:r>
              <a:rPr lang="en-US" dirty="0" err="1" smtClean="0"/>
              <a:t>craniopharyngioma</a:t>
            </a:r>
            <a:r>
              <a:rPr lang="en-US" dirty="0" smtClean="0"/>
              <a:t> who underwent partial surgery and adjuvant radiotherapy with a dose of 54 </a:t>
            </a:r>
            <a:r>
              <a:rPr lang="en-US" dirty="0" err="1" smtClean="0"/>
              <a:t>Gy</a:t>
            </a:r>
            <a:r>
              <a:rPr lang="en-US" dirty="0" smtClean="0"/>
              <a:t>. The treatment is well tolerated but requires monitoring of the cystic component by periodic MRI.</a:t>
            </a:r>
            <a:endParaRPr lang="it-IT" dirty="0"/>
          </a:p>
        </p:txBody>
      </p:sp>
    </p:spTree>
    <p:extLst>
      <p:ext uri="{BB962C8B-B14F-4D97-AF65-F5344CB8AC3E}">
        <p14:creationId xmlns:p14="http://schemas.microsoft.com/office/powerpoint/2010/main" val="2785135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Although </a:t>
            </a:r>
            <a:r>
              <a:rPr lang="en-US" sz="1200" kern="1200" dirty="0" err="1" smtClean="0">
                <a:solidFill>
                  <a:schemeClr val="tx1"/>
                </a:solidFill>
                <a:effectLst/>
                <a:latin typeface="+mn-lt"/>
                <a:ea typeface="+mn-ea"/>
                <a:cs typeface="+mn-cs"/>
              </a:rPr>
              <a:t>paediatric</a:t>
            </a:r>
            <a:r>
              <a:rPr lang="en-US" sz="1200" kern="1200" dirty="0" smtClean="0">
                <a:solidFill>
                  <a:schemeClr val="tx1"/>
                </a:solidFill>
                <a:effectLst/>
                <a:latin typeface="+mn-lt"/>
                <a:ea typeface="+mn-ea"/>
                <a:cs typeface="+mn-cs"/>
              </a:rPr>
              <a:t> cancers are considered a rare disease, a quarter of all childhood deaths are due to cancer.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is estimated that in 2022, more than nine thousand children between the ages of 0 and 14 were diagnosed with cancer in Europe and more than 1,600 children died of cancer.</a:t>
            </a:r>
            <a:endParaRPr lang="en-GB" sz="120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53189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There</a:t>
            </a:r>
            <a:r>
              <a:rPr lang="it-IT" dirty="0" smtClean="0"/>
              <a:t> are </a:t>
            </a:r>
            <a:r>
              <a:rPr lang="it-IT" dirty="0" err="1" smtClean="0"/>
              <a:t>not</a:t>
            </a:r>
            <a:r>
              <a:rPr lang="it-IT" dirty="0" smtClean="0"/>
              <a:t> </a:t>
            </a:r>
            <a:r>
              <a:rPr lang="it-IT" dirty="0" err="1" smtClean="0"/>
              <a:t>many</a:t>
            </a:r>
            <a:r>
              <a:rPr lang="it-IT" dirty="0" smtClean="0"/>
              <a:t> </a:t>
            </a:r>
            <a:r>
              <a:rPr lang="it-IT" dirty="0" err="1" smtClean="0"/>
              <a:t>studies</a:t>
            </a:r>
            <a:r>
              <a:rPr lang="it-IT" dirty="0" smtClean="0"/>
              <a:t> on carbon </a:t>
            </a:r>
            <a:r>
              <a:rPr lang="it-IT" dirty="0" err="1" smtClean="0"/>
              <a:t>ion</a:t>
            </a:r>
            <a:r>
              <a:rPr lang="it-IT" dirty="0" smtClean="0"/>
              <a:t> </a:t>
            </a:r>
            <a:r>
              <a:rPr lang="it-IT" dirty="0" err="1" smtClean="0"/>
              <a:t>therapy</a:t>
            </a:r>
            <a:r>
              <a:rPr lang="it-IT" dirty="0" smtClean="0"/>
              <a:t> in </a:t>
            </a:r>
            <a:r>
              <a:rPr lang="it-IT" dirty="0" err="1" smtClean="0"/>
              <a:t>paediatric</a:t>
            </a:r>
            <a:r>
              <a:rPr lang="it-IT" dirty="0" smtClean="0"/>
              <a:t> </a:t>
            </a:r>
            <a:r>
              <a:rPr lang="it-IT" dirty="0" err="1" smtClean="0"/>
              <a:t>patients</a:t>
            </a:r>
            <a:r>
              <a:rPr lang="it-IT" dirty="0" smtClean="0"/>
              <a:t>. </a:t>
            </a:r>
            <a:r>
              <a:rPr lang="it-IT" dirty="0" err="1" smtClean="0"/>
              <a:t>However</a:t>
            </a:r>
            <a:r>
              <a:rPr lang="it-IT" dirty="0" smtClean="0"/>
              <a:t>, due to </a:t>
            </a:r>
            <a:r>
              <a:rPr lang="it-IT" dirty="0" err="1" smtClean="0"/>
              <a:t>its</a:t>
            </a:r>
            <a:r>
              <a:rPr lang="it-IT" dirty="0" smtClean="0"/>
              <a:t> </a:t>
            </a:r>
            <a:r>
              <a:rPr lang="it-IT" dirty="0" err="1" smtClean="0"/>
              <a:t>physical</a:t>
            </a:r>
            <a:r>
              <a:rPr lang="it-IT" dirty="0" smtClean="0"/>
              <a:t> and </a:t>
            </a:r>
            <a:r>
              <a:rPr lang="it-IT" dirty="0" err="1" smtClean="0"/>
              <a:t>biological</a:t>
            </a:r>
            <a:r>
              <a:rPr lang="it-IT" dirty="0" smtClean="0"/>
              <a:t> </a:t>
            </a:r>
            <a:r>
              <a:rPr lang="it-IT" dirty="0" err="1" smtClean="0"/>
              <a:t>properties</a:t>
            </a:r>
            <a:r>
              <a:rPr lang="it-IT" dirty="0" smtClean="0"/>
              <a:t>, carbon </a:t>
            </a:r>
            <a:r>
              <a:rPr lang="it-IT" dirty="0" err="1" smtClean="0"/>
              <a:t>ion</a:t>
            </a:r>
            <a:r>
              <a:rPr lang="it-IT" dirty="0" smtClean="0"/>
              <a:t> treatment </a:t>
            </a:r>
            <a:r>
              <a:rPr lang="it-IT" dirty="0" err="1" smtClean="0"/>
              <a:t>is</a:t>
            </a:r>
            <a:r>
              <a:rPr lang="it-IT" dirty="0" smtClean="0"/>
              <a:t> </a:t>
            </a:r>
            <a:r>
              <a:rPr lang="it-IT" dirty="0" err="1" smtClean="0"/>
              <a:t>commonly</a:t>
            </a:r>
            <a:r>
              <a:rPr lang="it-IT" dirty="0" smtClean="0"/>
              <a:t> </a:t>
            </a:r>
            <a:r>
              <a:rPr lang="it-IT" dirty="0" err="1" smtClean="0"/>
              <a:t>used</a:t>
            </a:r>
            <a:r>
              <a:rPr lang="it-IT" dirty="0" smtClean="0"/>
              <a:t> for </a:t>
            </a:r>
            <a:r>
              <a:rPr lang="it-IT" dirty="0" err="1" smtClean="0"/>
              <a:t>radioresistant</a:t>
            </a:r>
            <a:r>
              <a:rPr lang="it-IT" dirty="0" smtClean="0"/>
              <a:t> </a:t>
            </a:r>
            <a:r>
              <a:rPr lang="it-IT" dirty="0" err="1" smtClean="0"/>
              <a:t>tumours</a:t>
            </a:r>
            <a:r>
              <a:rPr lang="it-IT" dirty="0" smtClean="0"/>
              <a:t> </a:t>
            </a:r>
            <a:r>
              <a:rPr lang="it-IT" dirty="0" err="1" smtClean="0"/>
              <a:t>such</a:t>
            </a:r>
            <a:r>
              <a:rPr lang="it-IT" dirty="0" smtClean="0"/>
              <a:t> </a:t>
            </a:r>
            <a:r>
              <a:rPr lang="it-IT" dirty="0" err="1" smtClean="0"/>
              <a:t>as</a:t>
            </a:r>
            <a:r>
              <a:rPr lang="it-IT" dirty="0" smtClean="0"/>
              <a:t>: </a:t>
            </a:r>
            <a:r>
              <a:rPr lang="it-IT" dirty="0" err="1" smtClean="0"/>
              <a:t>osteosarcomas</a:t>
            </a:r>
            <a:r>
              <a:rPr lang="it-IT" dirty="0" smtClean="0"/>
              <a:t>, </a:t>
            </a:r>
            <a:r>
              <a:rPr lang="it-IT" dirty="0" err="1" smtClean="0"/>
              <a:t>chordomas</a:t>
            </a:r>
            <a:r>
              <a:rPr lang="it-IT" dirty="0" smtClean="0"/>
              <a:t>, </a:t>
            </a:r>
            <a:r>
              <a:rPr lang="it-IT" dirty="0" err="1" smtClean="0"/>
              <a:t>chondrosarcomas</a:t>
            </a:r>
            <a:r>
              <a:rPr lang="it-IT" dirty="0" smtClean="0"/>
              <a:t>, </a:t>
            </a:r>
            <a:r>
              <a:rPr lang="it-IT" dirty="0" err="1" smtClean="0"/>
              <a:t>chemotherapy-resistant</a:t>
            </a:r>
            <a:r>
              <a:rPr lang="it-IT" dirty="0" smtClean="0"/>
              <a:t> soft </a:t>
            </a:r>
            <a:r>
              <a:rPr lang="it-IT" dirty="0" err="1" smtClean="0"/>
              <a:t>tissue</a:t>
            </a:r>
            <a:r>
              <a:rPr lang="it-IT" dirty="0" smtClean="0"/>
              <a:t> </a:t>
            </a:r>
            <a:r>
              <a:rPr lang="it-IT" dirty="0" err="1" smtClean="0"/>
              <a:t>sarcomas</a:t>
            </a:r>
            <a:r>
              <a:rPr lang="it-IT" baseline="0" dirty="0" smtClean="0"/>
              <a:t> and </a:t>
            </a:r>
            <a:r>
              <a:rPr lang="it-IT" dirty="0" smtClean="0"/>
              <a:t>re-</a:t>
            </a:r>
            <a:r>
              <a:rPr lang="it-IT" dirty="0" err="1" smtClean="0"/>
              <a:t>irradiation</a:t>
            </a:r>
            <a:r>
              <a:rPr lang="it-IT" dirty="0" smtClean="0"/>
              <a:t>.</a:t>
            </a:r>
            <a:endParaRPr lang="it-IT" dirty="0"/>
          </a:p>
        </p:txBody>
      </p:sp>
    </p:spTree>
    <p:extLst>
      <p:ext uri="{BB962C8B-B14F-4D97-AF65-F5344CB8AC3E}">
        <p14:creationId xmlns:p14="http://schemas.microsoft.com/office/powerpoint/2010/main" val="11234465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The 2009 German study of 17 patients under 21 years of age with </a:t>
            </a:r>
            <a:r>
              <a:rPr lang="en-US" dirty="0" err="1" smtClean="0"/>
              <a:t>chordoma</a:t>
            </a:r>
            <a:r>
              <a:rPr lang="en-US" dirty="0" smtClean="0"/>
              <a:t> or chondrosarcoma of the base of the skull treated between 1997 and 2007 with a mean total dose of 60 </a:t>
            </a:r>
            <a:r>
              <a:rPr lang="en-US" dirty="0" err="1" smtClean="0"/>
              <a:t>Gy</a:t>
            </a:r>
            <a:r>
              <a:rPr lang="en-US" dirty="0" smtClean="0"/>
              <a:t> in 3 </a:t>
            </a:r>
            <a:r>
              <a:rPr lang="en-US" dirty="0" err="1" smtClean="0"/>
              <a:t>Gy</a:t>
            </a:r>
            <a:r>
              <a:rPr lang="en-US" dirty="0" smtClean="0"/>
              <a:t>/fraction showed good tolerability and excellent local control with only one disease progression at 60 months after radiotherapy.</a:t>
            </a:r>
            <a:endParaRPr lang="it-IT" dirty="0"/>
          </a:p>
        </p:txBody>
      </p:sp>
    </p:spTree>
    <p:extLst>
      <p:ext uri="{BB962C8B-B14F-4D97-AF65-F5344CB8AC3E}">
        <p14:creationId xmlns:p14="http://schemas.microsoft.com/office/powerpoint/2010/main" val="8824583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 more recent Japanese study included 26 patients with an average age of 16 years treated between 1996 and 2014 for inoperable non-metastatic high-grade osteosarcoma with a total dose of 70.4 </a:t>
            </a:r>
            <a:r>
              <a:rPr lang="en-US" sz="1200" b="0" i="0" u="none" strike="noStrike" kern="1200" baseline="0" dirty="0" err="1" smtClean="0">
                <a:solidFill>
                  <a:schemeClr val="tx1"/>
                </a:solidFill>
                <a:latin typeface="+mn-lt"/>
                <a:ea typeface="+mn-ea"/>
                <a:cs typeface="+mn-cs"/>
              </a:rPr>
              <a:t>gy</a:t>
            </a:r>
            <a:r>
              <a:rPr lang="en-US" sz="1200" b="0" i="0" u="none" strike="noStrike" kern="1200" baseline="0" dirty="0" smtClean="0">
                <a:solidFill>
                  <a:schemeClr val="tx1"/>
                </a:solidFill>
                <a:latin typeface="+mn-lt"/>
                <a:ea typeface="+mn-ea"/>
                <a:cs typeface="+mn-cs"/>
              </a:rPr>
              <a:t> in 16 fractions. The treatment was safe and showed improved survival compared with conventional radiotherapy.</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There was one case of grade 3 skin toxicity, one case of grade 4 skin toxicity, and 2 cases of neurologic dysfunction due to nerve injury. </a:t>
            </a:r>
            <a:endParaRPr lang="it-IT" dirty="0"/>
          </a:p>
        </p:txBody>
      </p:sp>
    </p:spTree>
    <p:extLst>
      <p:ext uri="{BB962C8B-B14F-4D97-AF65-F5344CB8AC3E}">
        <p14:creationId xmlns:p14="http://schemas.microsoft.com/office/powerpoint/2010/main" val="7729497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This is another German trial conducted in 20 patients with a median age of 20 years with </a:t>
            </a:r>
            <a:r>
              <a:rPr lang="en-US" dirty="0" err="1" smtClean="0"/>
              <a:t>unresectable</a:t>
            </a:r>
            <a:r>
              <a:rPr lang="en-US" dirty="0" smtClean="0"/>
              <a:t> pelvic or craniofacial osteosarcoma who underwent treatment with protons at a dose of 54 </a:t>
            </a:r>
            <a:r>
              <a:rPr lang="en-US" dirty="0" err="1" smtClean="0"/>
              <a:t>Gy</a:t>
            </a:r>
            <a:r>
              <a:rPr lang="en-US" dirty="0" smtClean="0"/>
              <a:t> and carbon ion boost of 18 </a:t>
            </a:r>
            <a:r>
              <a:rPr lang="en-US" dirty="0" err="1" smtClean="0"/>
              <a:t>Gy</a:t>
            </a:r>
            <a:r>
              <a:rPr lang="en-US" dirty="0" smtClean="0"/>
              <a:t> at 3 </a:t>
            </a:r>
            <a:r>
              <a:rPr lang="en-US" dirty="0" err="1" smtClean="0"/>
              <a:t>Gy</a:t>
            </a:r>
            <a:r>
              <a:rPr lang="en-US" dirty="0" smtClean="0"/>
              <a:t>/fraction. The study showed a </a:t>
            </a:r>
            <a:r>
              <a:rPr lang="en-US" dirty="0" err="1" smtClean="0"/>
              <a:t>favourable</a:t>
            </a:r>
            <a:r>
              <a:rPr lang="en-US" dirty="0" smtClean="0"/>
              <a:t> toxicity profile, with no grade 3 toxicity, and promising results in terms of survival, especially in craniofacial </a:t>
            </a:r>
            <a:r>
              <a:rPr lang="en-US" dirty="0" err="1" smtClean="0"/>
              <a:t>localisations</a:t>
            </a:r>
            <a:r>
              <a:rPr lang="en-US" dirty="0" smtClean="0"/>
              <a:t>. In fact, 6 out of 7 local field progressions occurred in patients with pelvic disease.</a:t>
            </a:r>
            <a:endParaRPr lang="it-IT" dirty="0"/>
          </a:p>
        </p:txBody>
      </p:sp>
    </p:spTree>
    <p:extLst>
      <p:ext uri="{BB962C8B-B14F-4D97-AF65-F5344CB8AC3E}">
        <p14:creationId xmlns:p14="http://schemas.microsoft.com/office/powerpoint/2010/main" val="34109727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Below are two clinical cases of carbon ion treatment performed at CNAO. The first is a patient with relapsed osteosarcoma, treated with photons the previous year, who underwent CIRT with a dose of 60 </a:t>
            </a:r>
            <a:r>
              <a:rPr lang="en-US" dirty="0" err="1" smtClean="0"/>
              <a:t>Gy</a:t>
            </a:r>
            <a:r>
              <a:rPr lang="en-US" dirty="0" smtClean="0"/>
              <a:t> in </a:t>
            </a:r>
            <a:r>
              <a:rPr lang="en-US" smtClean="0"/>
              <a:t>15 fractions.The </a:t>
            </a:r>
            <a:r>
              <a:rPr lang="en-US" dirty="0" smtClean="0"/>
              <a:t>treatment was well tolerated by the patient with no severe toxicity.</a:t>
            </a:r>
            <a:endParaRPr lang="it-IT" dirty="0" smtClean="0"/>
          </a:p>
          <a:p>
            <a:endParaRPr lang="it-IT" dirty="0" smtClean="0"/>
          </a:p>
          <a:p>
            <a:r>
              <a:rPr lang="it-IT" dirty="0" smtClean="0"/>
              <a:t>Osteosarcoma Carbonio</a:t>
            </a:r>
          </a:p>
          <a:p>
            <a:endParaRPr lang="it-IT" dirty="0" smtClean="0"/>
          </a:p>
          <a:p>
            <a:r>
              <a:rPr lang="it-IT" dirty="0" smtClean="0"/>
              <a:t>Prescrizione:</a:t>
            </a:r>
            <a:r>
              <a:rPr lang="it-IT" baseline="0" dirty="0" smtClean="0"/>
              <a:t> </a:t>
            </a:r>
          </a:p>
          <a:p>
            <a:r>
              <a:rPr lang="en-US" baseline="0" dirty="0" smtClean="0"/>
              <a:t>Skin 10cm2≤ 56 </a:t>
            </a:r>
            <a:r>
              <a:rPr lang="en-US" baseline="0" dirty="0" err="1" smtClean="0"/>
              <a:t>Gy</a:t>
            </a:r>
            <a:r>
              <a:rPr lang="en-US" baseline="0" dirty="0" smtClean="0"/>
              <a:t>(RBE)</a:t>
            </a:r>
          </a:p>
          <a:p>
            <a:r>
              <a:rPr lang="en-US" baseline="0" dirty="0" smtClean="0"/>
              <a:t>Sigma: D1cc ≤ 46 </a:t>
            </a:r>
            <a:r>
              <a:rPr lang="en-US" baseline="0" dirty="0" err="1" smtClean="0"/>
              <a:t>Gy</a:t>
            </a:r>
            <a:r>
              <a:rPr lang="en-US" baseline="0" dirty="0" smtClean="0"/>
              <a:t>(RBE)</a:t>
            </a:r>
          </a:p>
          <a:p>
            <a:r>
              <a:rPr lang="en-US" baseline="0" dirty="0" smtClean="0"/>
              <a:t>Ossa: no hot spot</a:t>
            </a:r>
          </a:p>
          <a:p>
            <a:r>
              <a:rPr lang="en-US" baseline="0" dirty="0" smtClean="0"/>
              <a:t>Bowel opt: D1cc ≤ 46 </a:t>
            </a:r>
            <a:r>
              <a:rPr lang="en-US" baseline="0" dirty="0" err="1" smtClean="0"/>
              <a:t>Gy</a:t>
            </a:r>
            <a:r>
              <a:rPr lang="en-US" baseline="0" dirty="0" smtClean="0"/>
              <a:t>(RBE)</a:t>
            </a:r>
          </a:p>
          <a:p>
            <a:r>
              <a:rPr lang="en-US" baseline="0" dirty="0" smtClean="0"/>
              <a:t>Cauda e </a:t>
            </a:r>
            <a:r>
              <a:rPr lang="en-US" baseline="0" dirty="0" err="1" smtClean="0"/>
              <a:t>nervi</a:t>
            </a:r>
            <a:r>
              <a:rPr lang="en-US" baseline="0" dirty="0" smtClean="0"/>
              <a:t>: no hot spot</a:t>
            </a:r>
          </a:p>
          <a:p>
            <a:r>
              <a:rPr lang="en-US" baseline="0" dirty="0" smtClean="0"/>
              <a:t>Rectum: D1cc &lt; 46 </a:t>
            </a:r>
            <a:r>
              <a:rPr lang="en-US" baseline="0" dirty="0" err="1" smtClean="0"/>
              <a:t>Gy</a:t>
            </a:r>
            <a:r>
              <a:rPr lang="en-US" baseline="0" dirty="0" smtClean="0"/>
              <a:t>(RBE)</a:t>
            </a:r>
            <a:endParaRPr lang="it-IT" dirty="0"/>
          </a:p>
        </p:txBody>
      </p:sp>
    </p:spTree>
    <p:extLst>
      <p:ext uri="{BB962C8B-B14F-4D97-AF65-F5344CB8AC3E}">
        <p14:creationId xmlns:p14="http://schemas.microsoft.com/office/powerpoint/2010/main" val="16205872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The second case is of a 15-year-old girl with a radiation-induced sarcoma, treated in 2013 for a </a:t>
            </a:r>
            <a:r>
              <a:rPr lang="en-US" dirty="0" err="1" smtClean="0"/>
              <a:t>parameningeal</a:t>
            </a:r>
            <a:r>
              <a:rPr lang="en-US" dirty="0" smtClean="0"/>
              <a:t> rhabdomyosarcoma. We delivered radiotherapy with carbon ions at a dose of 60 </a:t>
            </a:r>
            <a:r>
              <a:rPr lang="en-US" dirty="0" err="1" smtClean="0"/>
              <a:t>Gy</a:t>
            </a:r>
            <a:r>
              <a:rPr lang="en-US" dirty="0" smtClean="0"/>
              <a:t> in 3 </a:t>
            </a:r>
            <a:r>
              <a:rPr lang="en-US" dirty="0" err="1" smtClean="0"/>
              <a:t>Gy</a:t>
            </a:r>
            <a:r>
              <a:rPr lang="en-US" dirty="0" smtClean="0"/>
              <a:t>/fraction, with a good toxicity profile. The patient is currently in local disease control.</a:t>
            </a:r>
            <a:endParaRPr lang="it-IT" dirty="0"/>
          </a:p>
        </p:txBody>
      </p:sp>
    </p:spTree>
    <p:extLst>
      <p:ext uri="{BB962C8B-B14F-4D97-AF65-F5344CB8AC3E}">
        <p14:creationId xmlns:p14="http://schemas.microsoft.com/office/powerpoint/2010/main" val="12004463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aseline="0" dirty="0" smtClean="0"/>
              <a:t>Finally, I would like to share with you the ten key points identified by two British associations that describe the characteristics of a good </a:t>
            </a:r>
            <a:r>
              <a:rPr lang="en-US" baseline="0" dirty="0" err="1" smtClean="0"/>
              <a:t>paediatric</a:t>
            </a:r>
            <a:r>
              <a:rPr lang="en-US" baseline="0" dirty="0" smtClean="0"/>
              <a:t> radiotherapy </a:t>
            </a:r>
            <a:r>
              <a:rPr lang="en-US" baseline="0" dirty="0" err="1" smtClean="0"/>
              <a:t>centre</a:t>
            </a:r>
            <a:r>
              <a:rPr lang="en-US" baseline="0" dirty="0" smtClean="0"/>
              <a:t>. We can see that the focus is not only on technical and professional skills to </a:t>
            </a:r>
            <a:r>
              <a:rPr lang="en-US" baseline="0" dirty="0" err="1" smtClean="0"/>
              <a:t>optimise</a:t>
            </a:r>
            <a:r>
              <a:rPr lang="en-US" baseline="0" dirty="0" smtClean="0"/>
              <a:t> the clinical outcome, but they also recommend the creation of a child- and family-friendly environment, with particular emphasis on the aspect of communication and national and international </a:t>
            </a:r>
            <a:r>
              <a:rPr lang="en-US" baseline="0" dirty="0" err="1" smtClean="0"/>
              <a:t>multidisciplinarity</a:t>
            </a:r>
            <a:r>
              <a:rPr lang="en-US" baseline="0" smtClean="0"/>
              <a:t>.</a:t>
            </a:r>
            <a:endParaRPr lang="it-IT" baseline="0" dirty="0" smtClean="0"/>
          </a:p>
        </p:txBody>
      </p:sp>
    </p:spTree>
    <p:extLst>
      <p:ext uri="{BB962C8B-B14F-4D97-AF65-F5344CB8AC3E}">
        <p14:creationId xmlns:p14="http://schemas.microsoft.com/office/powerpoint/2010/main" val="5331726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Thank you all for your attention</a:t>
            </a:r>
            <a:endParaRPr lang="it-IT" dirty="0"/>
          </a:p>
        </p:txBody>
      </p:sp>
    </p:spTree>
    <p:extLst>
      <p:ext uri="{BB962C8B-B14F-4D97-AF65-F5344CB8AC3E}">
        <p14:creationId xmlns:p14="http://schemas.microsoft.com/office/powerpoint/2010/main" val="3520325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most commonly diagnosed tumours in children are </a:t>
            </a:r>
            <a:r>
              <a:rPr lang="en-GB" sz="1200" kern="1200" dirty="0" err="1" smtClean="0">
                <a:solidFill>
                  <a:schemeClr val="tx1"/>
                </a:solidFill>
                <a:effectLst/>
                <a:latin typeface="+mn-lt"/>
                <a:ea typeface="+mn-ea"/>
                <a:cs typeface="+mn-cs"/>
              </a:rPr>
              <a:t>leukaemias</a:t>
            </a:r>
            <a:r>
              <a:rPr lang="en-GB" sz="1200" kern="1200" dirty="0" smtClean="0">
                <a:solidFill>
                  <a:schemeClr val="tx1"/>
                </a:solidFill>
                <a:effectLst/>
                <a:latin typeface="+mn-lt"/>
                <a:ea typeface="+mn-ea"/>
                <a:cs typeface="+mn-cs"/>
              </a:rPr>
              <a:t>, CNS tumours and lymphomas, but around 40% of deaths are due to CNS tumours.</a:t>
            </a:r>
            <a:endParaRPr lang="it-IT" sz="1200" kern="1200" dirty="0" smtClean="0">
              <a:solidFill>
                <a:schemeClr val="tx1"/>
              </a:solidFill>
              <a:effectLst/>
              <a:latin typeface="+mn-lt"/>
              <a:ea typeface="+mn-ea"/>
              <a:cs typeface="+mn-cs"/>
            </a:endParaRPr>
          </a:p>
          <a:p>
            <a:endParaRPr lang="it-IT" dirty="0"/>
          </a:p>
        </p:txBody>
      </p:sp>
    </p:spTree>
    <p:extLst>
      <p:ext uri="{BB962C8B-B14F-4D97-AF65-F5344CB8AC3E}">
        <p14:creationId xmlns:p14="http://schemas.microsoft.com/office/powerpoint/2010/main" val="1499879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Despite everything, these</a:t>
            </a:r>
            <a:r>
              <a:rPr lang="en-US" baseline="0" dirty="0" smtClean="0"/>
              <a:t> patients</a:t>
            </a:r>
            <a:r>
              <a:rPr lang="en-US" dirty="0" smtClean="0"/>
              <a:t> have a good outcome, with a 5-year survival rate of 81%, which is higher than in previous years, and with different cure rates depending on histology and site. The improvement in survival rates has led to an increasing number of long-term surviving patients</a:t>
            </a:r>
            <a:r>
              <a:rPr lang="en-US" baseline="0" dirty="0" smtClean="0"/>
              <a:t> and, consequently,</a:t>
            </a:r>
            <a:r>
              <a:rPr lang="en-US" dirty="0" smtClean="0"/>
              <a:t> to an increased focus on treatment-related late effects and patients’ quality of life.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main radiotherapy-related late effects are neurocognitive deficits, growth alterations and </a:t>
            </a:r>
            <a:r>
              <a:rPr lang="en-US" dirty="0" err="1" smtClean="0"/>
              <a:t>endocrinopathies</a:t>
            </a:r>
            <a:r>
              <a:rPr lang="en-US" dirty="0" smtClean="0"/>
              <a:t>, and depend on the age of the patient at the time of treatment, doses and volumes of radiotherapy and other anticancer treatments.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 is also important to note that the impact of late effects affects not only quality of life, but also overall survival.</a:t>
            </a:r>
          </a:p>
        </p:txBody>
      </p:sp>
    </p:spTree>
    <p:extLst>
      <p:ext uri="{BB962C8B-B14F-4D97-AF65-F5344CB8AC3E}">
        <p14:creationId xmlns:p14="http://schemas.microsoft.com/office/powerpoint/2010/main" val="2032713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Another important aspect to consider is the risk of second cancers. A study published in 2020 involving more than four hundred and fifty thousand patients treated with 3D, IMRT and </a:t>
            </a:r>
            <a:r>
              <a:rPr lang="en-US" sz="1200" b="0" i="0" u="none" strike="noStrike" kern="1200" baseline="0" dirty="0" err="1" smtClean="0">
                <a:solidFill>
                  <a:schemeClr val="tx1"/>
                </a:solidFill>
                <a:latin typeface="+mn-lt"/>
                <a:ea typeface="+mn-ea"/>
                <a:cs typeface="+mn-cs"/>
              </a:rPr>
              <a:t>protontherapy</a:t>
            </a:r>
            <a:r>
              <a:rPr lang="en-US" sz="1200" b="0" i="0" u="none" strike="noStrike" kern="1200" baseline="0" dirty="0" smtClean="0">
                <a:solidFill>
                  <a:schemeClr val="tx1"/>
                </a:solidFill>
                <a:latin typeface="+mn-lt"/>
                <a:ea typeface="+mn-ea"/>
                <a:cs typeface="+mn-cs"/>
              </a:rPr>
              <a:t> with a median follow-up of 5.1 years showed that the risk of second cancers was similar between IMRT and 3D, while </a:t>
            </a:r>
            <a:r>
              <a:rPr lang="en-US" sz="1200" b="0" i="0" u="none" strike="noStrike" kern="1200" baseline="0" dirty="0" err="1" smtClean="0">
                <a:solidFill>
                  <a:schemeClr val="tx1"/>
                </a:solidFill>
                <a:latin typeface="+mn-lt"/>
                <a:ea typeface="+mn-ea"/>
                <a:cs typeface="+mn-cs"/>
              </a:rPr>
              <a:t>protontherapy</a:t>
            </a:r>
            <a:r>
              <a:rPr lang="en-US" sz="1200" b="0" i="0" u="none" strike="noStrike" kern="1200" baseline="0" dirty="0" smtClean="0">
                <a:solidFill>
                  <a:schemeClr val="tx1"/>
                </a:solidFill>
                <a:latin typeface="+mn-lt"/>
                <a:ea typeface="+mn-ea"/>
                <a:cs typeface="+mn-cs"/>
              </a:rPr>
              <a:t> was associated with a lower risk of second cancers.</a:t>
            </a:r>
            <a:endParaRPr lang="it-IT" dirty="0"/>
          </a:p>
        </p:txBody>
      </p:sp>
    </p:spTree>
    <p:extLst>
      <p:ext uri="{BB962C8B-B14F-4D97-AF65-F5344CB8AC3E}">
        <p14:creationId xmlns:p14="http://schemas.microsoft.com/office/powerpoint/2010/main" val="17633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This is another study involving a very large cohort of patients treated with protons and photons between 2007 and 2022 in the US and Canada. The primary analysis aimed to examine and compare the risk of second cancers in the cohort treated with photons and protons. </a:t>
            </a:r>
          </a:p>
          <a:p>
            <a:r>
              <a:rPr lang="en-US" dirty="0" smtClean="0"/>
              <a:t>We look forward to the results.</a:t>
            </a:r>
            <a:endParaRPr lang="it-IT" dirty="0"/>
          </a:p>
        </p:txBody>
      </p:sp>
    </p:spTree>
    <p:extLst>
      <p:ext uri="{BB962C8B-B14F-4D97-AF65-F5344CB8AC3E}">
        <p14:creationId xmlns:p14="http://schemas.microsoft.com/office/powerpoint/2010/main" val="280714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smtClean="0">
                <a:solidFill>
                  <a:schemeClr val="tx1"/>
                </a:solidFill>
                <a:effectLst/>
                <a:latin typeface="+mn-lt"/>
                <a:ea typeface="+mn-ea"/>
                <a:cs typeface="+mn-cs"/>
              </a:rPr>
              <a:t>I show the Bragg peak only to illustrate that protons, because of their physical and biological properties, allow dose reduction to organs at risk, while maintaining excellent local control of disease and reducing side effects. This can also </a:t>
            </a:r>
            <a:r>
              <a:rPr lang="en-US" sz="1200" kern="1200" dirty="0" err="1" smtClean="0">
                <a:solidFill>
                  <a:schemeClr val="tx1"/>
                </a:solidFill>
                <a:effectLst/>
                <a:latin typeface="+mn-lt"/>
                <a:ea typeface="+mn-ea"/>
                <a:cs typeface="+mn-cs"/>
              </a:rPr>
              <a:t>favour</a:t>
            </a:r>
            <a:r>
              <a:rPr lang="en-US" sz="1200" kern="1200" dirty="0" smtClean="0">
                <a:solidFill>
                  <a:schemeClr val="tx1"/>
                </a:solidFill>
                <a:effectLst/>
                <a:latin typeface="+mn-lt"/>
                <a:ea typeface="+mn-ea"/>
                <a:cs typeface="+mn-cs"/>
              </a:rPr>
              <a:t> dose escalation to the tumor.</a:t>
            </a:r>
            <a:endParaRPr lang="it-IT" sz="120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3689809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TextShape 1"/>
          <p:cNvSpPr txBox="1"/>
          <p:nvPr/>
        </p:nvSpPr>
        <p:spPr>
          <a:xfrm>
            <a:off x="3884760" y="8685361"/>
            <a:ext cx="2971440" cy="456840"/>
          </a:xfrm>
          <a:prstGeom prst="rect">
            <a:avLst/>
          </a:prstGeom>
        </p:spPr>
        <p:txBody>
          <a:bodyPr anchor="b"/>
          <a:lstStyle/>
          <a:p>
            <a:pPr>
              <a:lnSpc>
                <a:spcPct val="100000"/>
              </a:lnSpc>
            </a:pPr>
            <a:fld id="{0C555A96-D95C-4CB4-9B15-0A2ECE3E5341}" type="slidenum">
              <a:rPr lang="it-IT" sz="1200">
                <a:solidFill>
                  <a:srgbClr val="000000"/>
                </a:solidFill>
                <a:latin typeface="Times New Roman"/>
              </a:rPr>
              <a:pPr>
                <a:lnSpc>
                  <a:spcPct val="100000"/>
                </a:lnSpc>
              </a:pPr>
              <a:t>9</a:t>
            </a:fld>
            <a:endParaRPr/>
          </a:p>
        </p:txBody>
      </p:sp>
      <p:sp>
        <p:nvSpPr>
          <p:cNvPr id="583" name="PlaceHolder 2"/>
          <p:cNvSpPr>
            <a:spLocks noGrp="1"/>
          </p:cNvSpPr>
          <p:nvPr>
            <p:ph type="body"/>
          </p:nvPr>
        </p:nvSpPr>
        <p:spPr>
          <a:xfrm>
            <a:off x="685801" y="4343400"/>
            <a:ext cx="5486040" cy="411444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 this slide, however, we can see some advantageous features of carbon ions that make it the therapy of choice for rare, </a:t>
            </a:r>
            <a:r>
              <a:rPr lang="en-US" dirty="0" err="1" smtClean="0"/>
              <a:t>radioresistant</a:t>
            </a:r>
            <a:r>
              <a:rPr lang="en-US" dirty="0" smtClean="0"/>
              <a:t> and recurrent </a:t>
            </a:r>
            <a:r>
              <a:rPr lang="en-US" dirty="0" err="1" smtClean="0"/>
              <a:t>tumours</a:t>
            </a:r>
            <a:r>
              <a:rPr lang="en-US" dirty="0" smtClean="0"/>
              <a:t>. </a:t>
            </a:r>
            <a:endParaRPr lang="en-US" dirty="0"/>
          </a:p>
        </p:txBody>
      </p:sp>
    </p:spTree>
    <p:extLst>
      <p:ext uri="{BB962C8B-B14F-4D97-AF65-F5344CB8AC3E}">
        <p14:creationId xmlns:p14="http://schemas.microsoft.com/office/powerpoint/2010/main" val="1785294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The characteristics of carbon ion are best described in the publication by Durante et al, who suggest that preclinical studies had already shown that in addition to an increased RBE for cell killing, heavy ions have: reduced oxygen enhancement ratio (OER), reduced dependence on cell cycle phase, reduced dependence on dose rate or fractionation. More recent observations have also shown: reduction of angiogenesis and synergistic effects in combination with targeted therapies and immunotherapy.</a:t>
            </a:r>
            <a:endParaRPr lang="it-IT" dirty="0"/>
          </a:p>
        </p:txBody>
      </p:sp>
    </p:spTree>
    <p:extLst>
      <p:ext uri="{BB962C8B-B14F-4D97-AF65-F5344CB8AC3E}">
        <p14:creationId xmlns:p14="http://schemas.microsoft.com/office/powerpoint/2010/main" val="35934366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1122363"/>
            <a:ext cx="10363200" cy="3159003"/>
          </a:xfrm>
        </p:spPr>
        <p:txBody>
          <a:bodyPr anchor="b">
            <a:normAutofit/>
          </a:bodyPr>
          <a:lstStyle>
            <a:lvl1pPr algn="l" defTabSz="914309" rtl="0" eaLnBrk="1" latinLnBrk="0" hangingPunct="1">
              <a:lnSpc>
                <a:spcPct val="85000"/>
              </a:lnSpc>
              <a:spcBef>
                <a:spcPct val="0"/>
              </a:spcBef>
              <a:buNone/>
              <a:defRPr lang="en-US" sz="4000" b="1" kern="1200" spc="-51"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914400" y="4419600"/>
            <a:ext cx="10363200" cy="838200"/>
          </a:xfrm>
        </p:spPr>
        <p:txBody>
          <a:bodyPr vert="horz" lIns="91440" tIns="45720" rIns="91440" bIns="45720" rtlCol="0">
            <a:normAutofit/>
          </a:bodyPr>
          <a:lstStyle>
            <a:lvl1pPr marL="228600" indent="-228600">
              <a:buNone/>
              <a:defRPr lang="en-US" sz="2400" cap="all" spc="200" baseline="0" dirty="0">
                <a:solidFill>
                  <a:schemeClr val="tx2"/>
                </a:solidFill>
                <a:latin typeface="+mj-lt"/>
              </a:defRPr>
            </a:lvl1pPr>
          </a:lstStyle>
          <a:p>
            <a:pPr marL="0" lvl="0" indent="0" defTabSz="914309">
              <a:spcBef>
                <a:spcPts val="1200"/>
              </a:spcBef>
              <a:spcAft>
                <a:spcPts val="200"/>
              </a:spcAft>
              <a:buClr>
                <a:schemeClr val="accent1"/>
              </a:buClr>
              <a:buSzPct val="100000"/>
            </a:pPr>
            <a:r>
              <a:rPr lang="it-IT" dirty="0"/>
              <a:t>AUTHOR NAME</a:t>
            </a:r>
            <a:endParaRPr lang="en-US" dirty="0"/>
          </a:p>
        </p:txBody>
      </p:sp>
      <p:sp>
        <p:nvSpPr>
          <p:cNvPr id="5" name="Footer Placeholder 4"/>
          <p:cNvSpPr>
            <a:spLocks noGrp="1"/>
          </p:cNvSpPr>
          <p:nvPr>
            <p:ph type="ftr" sz="quarter" idx="11"/>
          </p:nvPr>
        </p:nvSpPr>
        <p:spPr>
          <a:xfrm>
            <a:off x="4038600" y="6432552"/>
            <a:ext cx="4114800" cy="365125"/>
          </a:xfrm>
        </p:spPr>
        <p:txBody>
          <a:bodyPr/>
          <a:lstStyle>
            <a:lvl1pPr>
              <a:defRPr>
                <a:solidFill>
                  <a:schemeClr val="bg1"/>
                </a:solidFill>
              </a:defRPr>
            </a:lvl1pPr>
          </a:lstStyle>
          <a:p>
            <a:endParaRPr lang="it-IT" dirty="0"/>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11332" y="34622"/>
            <a:ext cx="2769336" cy="1038833"/>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34389" y="5670001"/>
            <a:ext cx="6723223" cy="586217"/>
          </a:xfrm>
          <a:prstGeom prst="rect">
            <a:avLst/>
          </a:prstGeom>
        </p:spPr>
      </p:pic>
    </p:spTree>
    <p:extLst>
      <p:ext uri="{BB962C8B-B14F-4D97-AF65-F5344CB8AC3E}">
        <p14:creationId xmlns:p14="http://schemas.microsoft.com/office/powerpoint/2010/main" val="2375407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211517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Slide">
    <p:spTree>
      <p:nvGrpSpPr>
        <p:cNvPr id="1" name=""/>
        <p:cNvGrpSpPr/>
        <p:nvPr/>
      </p:nvGrpSpPr>
      <p:grpSpPr>
        <a:xfrm>
          <a:off x="0" y="0"/>
          <a:ext cx="0" cy="0"/>
          <a:chOff x="0" y="0"/>
          <a:chExt cx="0" cy="0"/>
        </a:xfrm>
      </p:grpSpPr>
      <p:sp>
        <p:nvSpPr>
          <p:cNvPr id="4" name="Segnaposto data 3">
            <a:extLst>
              <a:ext uri="{FF2B5EF4-FFF2-40B4-BE49-F238E27FC236}">
                <a16:creationId xmlns="" xmlns:a16="http://schemas.microsoft.com/office/drawing/2014/main" id="{2BD73724-7B23-FE4A-B979-EF5C240A5F54}"/>
              </a:ext>
            </a:extLst>
          </p:cNvPr>
          <p:cNvSpPr>
            <a:spLocks noGrp="1"/>
          </p:cNvSpPr>
          <p:nvPr>
            <p:ph type="dt" sz="half" idx="10"/>
          </p:nvPr>
        </p:nvSpPr>
        <p:spPr>
          <a:xfrm>
            <a:off x="838200" y="6356350"/>
            <a:ext cx="1354896" cy="365125"/>
          </a:xfrm>
          <a:prstGeom prst="rect">
            <a:avLst/>
          </a:prstGeom>
        </p:spPr>
        <p:txBody>
          <a:bodyPr/>
          <a:lstStyle/>
          <a:p>
            <a:endParaRPr lang="it-IT" dirty="0"/>
          </a:p>
        </p:txBody>
      </p:sp>
      <p:sp>
        <p:nvSpPr>
          <p:cNvPr id="5" name="Segnaposto piè di pagina 4">
            <a:extLst>
              <a:ext uri="{FF2B5EF4-FFF2-40B4-BE49-F238E27FC236}">
                <a16:creationId xmlns="" xmlns:a16="http://schemas.microsoft.com/office/drawing/2014/main" id="{BD5510DA-8359-0C44-8B24-01B1521D6439}"/>
              </a:ext>
            </a:extLst>
          </p:cNvPr>
          <p:cNvSpPr>
            <a:spLocks noGrp="1"/>
          </p:cNvSpPr>
          <p:nvPr>
            <p:ph type="ftr" sz="quarter" idx="11"/>
          </p:nvPr>
        </p:nvSpPr>
        <p:spPr>
          <a:xfrm>
            <a:off x="4038600" y="6356350"/>
            <a:ext cx="4114800" cy="365125"/>
          </a:xfrm>
          <a:prstGeom prst="rect">
            <a:avLst/>
          </a:prstGeom>
        </p:spPr>
        <p:txBody>
          <a:bodyPr/>
          <a:lstStyle>
            <a:lvl1pPr algn="ctr">
              <a:defRPr baseline="0">
                <a:solidFill>
                  <a:srgbClr val="002E6C"/>
                </a:solidFill>
              </a:defRPr>
            </a:lvl1pPr>
          </a:lstStyle>
          <a:p>
            <a:endParaRPr lang="it-IT" dirty="0"/>
          </a:p>
        </p:txBody>
      </p:sp>
      <p:sp>
        <p:nvSpPr>
          <p:cNvPr id="6" name="Segnaposto numero diapositiva 5">
            <a:extLst>
              <a:ext uri="{FF2B5EF4-FFF2-40B4-BE49-F238E27FC236}">
                <a16:creationId xmlns="" xmlns:a16="http://schemas.microsoft.com/office/drawing/2014/main" id="{A14060E7-C33E-F24C-9F55-BBE1625296B9}"/>
              </a:ext>
            </a:extLst>
          </p:cNvPr>
          <p:cNvSpPr>
            <a:spLocks noGrp="1"/>
          </p:cNvSpPr>
          <p:nvPr>
            <p:ph type="sldNum" sz="quarter" idx="12"/>
          </p:nvPr>
        </p:nvSpPr>
        <p:spPr>
          <a:xfrm>
            <a:off x="9786938" y="6356349"/>
            <a:ext cx="1019174" cy="365125"/>
          </a:xfrm>
          <a:prstGeom prst="rect">
            <a:avLst/>
          </a:prstGeom>
        </p:spPr>
        <p:txBody>
          <a:bodyPr/>
          <a:lstStyle>
            <a:lvl1pPr>
              <a:defRPr>
                <a:solidFill>
                  <a:srgbClr val="002E6C"/>
                </a:solidFill>
              </a:defRPr>
            </a:lvl1pPr>
          </a:lstStyle>
          <a:p>
            <a:r>
              <a:rPr lang="it-IT" dirty="0"/>
              <a:t>Pag. </a:t>
            </a:r>
            <a:fld id="{D2B91252-54D1-FE45-A607-C2B73D764620}" type="slidenum">
              <a:rPr lang="it-IT" smtClean="0"/>
              <a:pPr/>
              <a:t>‹N›</a:t>
            </a:fld>
            <a:endParaRPr lang="it-IT" dirty="0"/>
          </a:p>
        </p:txBody>
      </p:sp>
      <p:sp>
        <p:nvSpPr>
          <p:cNvPr id="7" name="Rettangolo 6">
            <a:extLst>
              <a:ext uri="{FF2B5EF4-FFF2-40B4-BE49-F238E27FC236}">
                <a16:creationId xmlns="" xmlns:a16="http://schemas.microsoft.com/office/drawing/2014/main" id="{C873ACBD-0AA8-5843-8D3E-1EEA098F82E0}"/>
              </a:ext>
            </a:extLst>
          </p:cNvPr>
          <p:cNvSpPr/>
          <p:nvPr userDrawn="1"/>
        </p:nvSpPr>
        <p:spPr>
          <a:xfrm>
            <a:off x="0" y="0"/>
            <a:ext cx="559558" cy="6858000"/>
          </a:xfrm>
          <a:prstGeom prst="rect">
            <a:avLst/>
          </a:prstGeom>
          <a:solidFill>
            <a:srgbClr val="989A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8" name="Immagine 7" descr="Immagine che contiene disegnando, tavolo&#10;&#10;Descrizione generata automaticamente">
            <a:extLst>
              <a:ext uri="{FF2B5EF4-FFF2-40B4-BE49-F238E27FC236}">
                <a16:creationId xmlns="" xmlns:a16="http://schemas.microsoft.com/office/drawing/2014/main" id="{C6D31A4D-F816-124A-BCBA-873C862172D1}"/>
              </a:ext>
            </a:extLst>
          </p:cNvPr>
          <p:cNvPicPr>
            <a:picLocks noChangeAspect="1"/>
          </p:cNvPicPr>
          <p:nvPr userDrawn="1"/>
        </p:nvPicPr>
        <p:blipFill>
          <a:blip r:embed="rId2"/>
          <a:stretch>
            <a:fillRect/>
          </a:stretch>
        </p:blipFill>
        <p:spPr>
          <a:xfrm>
            <a:off x="10721163" y="0"/>
            <a:ext cx="1470837" cy="6858000"/>
          </a:xfrm>
          <a:prstGeom prst="rect">
            <a:avLst/>
          </a:prstGeom>
        </p:spPr>
      </p:pic>
    </p:spTree>
    <p:extLst>
      <p:ext uri="{BB962C8B-B14F-4D97-AF65-F5344CB8AC3E}">
        <p14:creationId xmlns:p14="http://schemas.microsoft.com/office/powerpoint/2010/main" val="2236786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olo titol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1EE80D6B-75F6-4F54-963D-3A45B2DB468A}"/>
              </a:ext>
            </a:extLst>
          </p:cNvPr>
          <p:cNvSpPr>
            <a:spLocks noGrp="1"/>
          </p:cNvSpPr>
          <p:nvPr>
            <p:ph type="title"/>
          </p:nvPr>
        </p:nvSpPr>
        <p:spPr/>
        <p:txBody>
          <a:bodyPr/>
          <a:lstStyle>
            <a:lvl1pPr>
              <a:defRPr>
                <a:solidFill>
                  <a:schemeClr val="tx1">
                    <a:lumMod val="65000"/>
                    <a:lumOff val="35000"/>
                  </a:schemeClr>
                </a:solidFill>
              </a:defRPr>
            </a:lvl1pPr>
          </a:lstStyle>
          <a:p>
            <a:r>
              <a:rPr lang="it-IT" dirty="0"/>
              <a:t>Fare clic per modificare lo stile del titolo dello schema</a:t>
            </a:r>
          </a:p>
        </p:txBody>
      </p:sp>
      <p:sp>
        <p:nvSpPr>
          <p:cNvPr id="6" name="Segnaposto contenuto 3">
            <a:extLst>
              <a:ext uri="{FF2B5EF4-FFF2-40B4-BE49-F238E27FC236}">
                <a16:creationId xmlns="" xmlns:a16="http://schemas.microsoft.com/office/drawing/2014/main" id="{C6B0A16C-EACF-4BD5-8824-D32F0BB16B3C}"/>
              </a:ext>
            </a:extLst>
          </p:cNvPr>
          <p:cNvSpPr>
            <a:spLocks noGrp="1"/>
          </p:cNvSpPr>
          <p:nvPr>
            <p:ph sz="quarter" idx="10"/>
          </p:nvPr>
        </p:nvSpPr>
        <p:spPr>
          <a:xfrm>
            <a:off x="311987" y="6538185"/>
            <a:ext cx="11488948" cy="230832"/>
          </a:xfrm>
        </p:spPr>
        <p:txBody>
          <a:bodyPr anchor="b" anchorCtr="0">
            <a:noAutofit/>
          </a:bodyPr>
          <a:lstStyle>
            <a:lvl1pPr marL="0" indent="0" algn="r">
              <a:spcBef>
                <a:spcPts val="0"/>
              </a:spcBef>
              <a:buNone/>
              <a:defRPr sz="1100"/>
            </a:lvl1pPr>
          </a:lstStyle>
          <a:p>
            <a:pPr lvl="0"/>
            <a:r>
              <a:rPr lang="it-IT" dirty="0"/>
              <a:t>Fare clic per modificare gli stili del testo dello schema</a:t>
            </a:r>
          </a:p>
        </p:txBody>
      </p:sp>
    </p:spTree>
    <p:extLst>
      <p:ext uri="{BB962C8B-B14F-4D97-AF65-F5344CB8AC3E}">
        <p14:creationId xmlns:p14="http://schemas.microsoft.com/office/powerpoint/2010/main" val="4253713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4" name="Footer Placeholder 3"/>
          <p:cNvSpPr>
            <a:spLocks noGrp="1"/>
          </p:cNvSpPr>
          <p:nvPr>
            <p:ph type="ftr" sz="quarter" idx="11"/>
          </p:nvPr>
        </p:nvSpPr>
        <p:spPr>
          <a:xfrm>
            <a:off x="4038600" y="6442077"/>
            <a:ext cx="4114800" cy="365125"/>
          </a:xfrm>
        </p:spPr>
        <p:txBody>
          <a:bodyPr/>
          <a:lstStyle>
            <a:lvl1pPr>
              <a:defRPr>
                <a:solidFill>
                  <a:schemeClr val="bg1"/>
                </a:solidFill>
              </a:defRPr>
            </a:lvl1pPr>
          </a:lstStyle>
          <a:p>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658556" y="5606473"/>
            <a:ext cx="1846553"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54941" y="5742592"/>
            <a:ext cx="5477953" cy="477638"/>
          </a:xfrm>
          <a:prstGeom prst="rect">
            <a:avLst/>
          </a:prstGeom>
        </p:spPr>
      </p:pic>
      <p:sp>
        <p:nvSpPr>
          <p:cNvPr id="8" name="Date Placeholder 3"/>
          <p:cNvSpPr txBox="1">
            <a:spLocks/>
          </p:cNvSpPr>
          <p:nvPr userDrawn="1"/>
        </p:nvSpPr>
        <p:spPr>
          <a:xfrm>
            <a:off x="838201" y="6442077"/>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23/03/2025</a:t>
            </a:fld>
            <a:endParaRPr lang="it-IT" sz="900" dirty="0"/>
          </a:p>
        </p:txBody>
      </p:sp>
      <p:sp>
        <p:nvSpPr>
          <p:cNvPr id="9" name="Slide Number Placeholder 4"/>
          <p:cNvSpPr txBox="1">
            <a:spLocks/>
          </p:cNvSpPr>
          <p:nvPr userDrawn="1"/>
        </p:nvSpPr>
        <p:spPr>
          <a:xfrm>
            <a:off x="10021917" y="6442076"/>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z="900" smtClean="0"/>
              <a:t>‹N›</a:t>
            </a:fld>
            <a:endParaRPr lang="it-IT" sz="900" dirty="0"/>
          </a:p>
        </p:txBody>
      </p:sp>
    </p:spTree>
    <p:extLst>
      <p:ext uri="{BB962C8B-B14F-4D97-AF65-F5344CB8AC3E}">
        <p14:creationId xmlns:p14="http://schemas.microsoft.com/office/powerpoint/2010/main" val="273652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3" name="Content Placeholder 2"/>
          <p:cNvSpPr>
            <a:spLocks noGrp="1"/>
          </p:cNvSpPr>
          <p:nvPr>
            <p:ph idx="1"/>
          </p:nvPr>
        </p:nvSpPr>
        <p:spPr>
          <a:xfrm>
            <a:off x="838200" y="1825625"/>
            <a:ext cx="10515600" cy="3878867"/>
          </a:xfrm>
        </p:spPr>
        <p:txBody>
          <a:bodyPr>
            <a:normAutofit/>
          </a:bodyPr>
          <a:lstStyle>
            <a:lvl1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1pPr>
            <a:lvl2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2pPr>
            <a:lvl3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3pPr>
            <a:lvl4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4pPr>
            <a:lvl5pPr algn="l" defTabSz="914309" rtl="0" eaLnBrk="1" latinLnBrk="0" hangingPunct="1">
              <a:lnSpc>
                <a:spcPct val="90000"/>
              </a:lnSpc>
              <a:buClr>
                <a:schemeClr val="accent1"/>
              </a:buClr>
              <a:buFont typeface="Calibri" panose="020F0502020204030204" pitchFamily="34" charset="0"/>
              <a:defRPr lang="en-US" sz="1800" kern="1200" dirty="0">
                <a:solidFill>
                  <a:schemeClr val="tx1">
                    <a:lumMod val="75000"/>
                    <a:lumOff val="25000"/>
                  </a:schemeClr>
                </a:solidFill>
                <a:latin typeface="Arial" panose="020B0604020202020204" pitchFamily="34" charset="0"/>
                <a:ea typeface="+mn-ea"/>
                <a:cs typeface="Arial" panose="020B0604020202020204" pitchFamily="34" charset="0"/>
              </a:defRPr>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5" name="Footer Placeholder 4"/>
          <p:cNvSpPr>
            <a:spLocks noGrp="1"/>
          </p:cNvSpPr>
          <p:nvPr>
            <p:ph type="ftr" sz="quarter" idx="11"/>
          </p:nvPr>
        </p:nvSpPr>
        <p:spPr>
          <a:xfrm>
            <a:off x="4038600" y="6480177"/>
            <a:ext cx="4114800" cy="365125"/>
          </a:xfrm>
        </p:spPr>
        <p:txBody>
          <a:bodyPr/>
          <a:lstStyle>
            <a:lvl1pPr>
              <a:defRPr>
                <a:solidFill>
                  <a:schemeClr val="bg1"/>
                </a:solidFill>
              </a:defRPr>
            </a:lvl1pPr>
          </a:lstStyle>
          <a:p>
            <a:endParaRPr lang="it-IT" dirty="0"/>
          </a:p>
        </p:txBody>
      </p:sp>
      <p:sp>
        <p:nvSpPr>
          <p:cNvPr id="9" name="Date Placeholder 3"/>
          <p:cNvSpPr txBox="1">
            <a:spLocks/>
          </p:cNvSpPr>
          <p:nvPr userDrawn="1"/>
        </p:nvSpPr>
        <p:spPr>
          <a:xfrm>
            <a:off x="838201" y="6442077"/>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23/03/2025</a:t>
            </a:fld>
            <a:endParaRPr lang="it-IT" sz="900" dirty="0"/>
          </a:p>
        </p:txBody>
      </p:sp>
      <p:sp>
        <p:nvSpPr>
          <p:cNvPr id="10" name="Slide Number Placeholder 4"/>
          <p:cNvSpPr txBox="1">
            <a:spLocks/>
          </p:cNvSpPr>
          <p:nvPr userDrawn="1"/>
        </p:nvSpPr>
        <p:spPr>
          <a:xfrm>
            <a:off x="10021917" y="6442076"/>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z="900" smtClean="0"/>
              <a:t>‹N›</a:t>
            </a:fld>
            <a:endParaRPr lang="it-IT" sz="900" dirty="0"/>
          </a:p>
        </p:txBody>
      </p:sp>
      <p:pic>
        <p:nvPicPr>
          <p:cNvPr id="11" name="Immagin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658556" y="5606473"/>
            <a:ext cx="1846553" cy="749879"/>
          </a:xfrm>
          <a:prstGeom prst="rect">
            <a:avLst/>
          </a:prstGeom>
        </p:spPr>
      </p:pic>
      <p:pic>
        <p:nvPicPr>
          <p:cNvPr id="12" name="Immagin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54941" y="5742592"/>
            <a:ext cx="5477953" cy="477638"/>
          </a:xfrm>
          <a:prstGeom prst="rect">
            <a:avLst/>
          </a:prstGeom>
        </p:spPr>
      </p:pic>
    </p:spTree>
    <p:extLst>
      <p:ext uri="{BB962C8B-B14F-4D97-AF65-F5344CB8AC3E}">
        <p14:creationId xmlns:p14="http://schemas.microsoft.com/office/powerpoint/2010/main" val="2918151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6" name="Footer Placeholder 5"/>
          <p:cNvSpPr>
            <a:spLocks noGrp="1"/>
          </p:cNvSpPr>
          <p:nvPr>
            <p:ph type="ftr" sz="quarter" idx="11"/>
          </p:nvPr>
        </p:nvSpPr>
        <p:spPr>
          <a:xfrm>
            <a:off x="4038600" y="6442077"/>
            <a:ext cx="4114800" cy="365125"/>
          </a:xfrm>
        </p:spPr>
        <p:txBody>
          <a:bodyPr/>
          <a:lstStyle>
            <a:lvl1pPr>
              <a:defRPr>
                <a:solidFill>
                  <a:schemeClr val="bg1"/>
                </a:solidFill>
              </a:defRPr>
            </a:lvl1pPr>
          </a:lstStyle>
          <a:p>
            <a:endParaRPr lang="it-IT" dirty="0"/>
          </a:p>
        </p:txBody>
      </p:sp>
      <p:sp>
        <p:nvSpPr>
          <p:cNvPr id="8" name="Segnaposto testo 3"/>
          <p:cNvSpPr>
            <a:spLocks noGrp="1"/>
          </p:cNvSpPr>
          <p:nvPr>
            <p:ph type="body" sz="half" idx="13"/>
          </p:nvPr>
        </p:nvSpPr>
        <p:spPr>
          <a:xfrm>
            <a:off x="838201" y="1825625"/>
            <a:ext cx="4548439" cy="3780847"/>
          </a:xfrm>
        </p:spPr>
        <p:txBody>
          <a:bodyPr/>
          <a:lstStyle>
            <a:lvl1pPr marL="0" indent="0">
              <a:buNone/>
              <a:defRPr sz="1600">
                <a:latin typeface="Arial" panose="020B0604020202020204" pitchFamily="34" charset="0"/>
                <a:cs typeface="Arial" panose="020B0604020202020204" pitchFamily="34" charset="0"/>
              </a:defRPr>
            </a:lvl1pPr>
            <a:lvl2pPr marL="457155" indent="0">
              <a:buNone/>
              <a:defRPr sz="1400"/>
            </a:lvl2pPr>
            <a:lvl3pPr marL="914309" indent="0">
              <a:buNone/>
              <a:defRPr sz="1200"/>
            </a:lvl3pPr>
            <a:lvl4pPr marL="1371464" indent="0">
              <a:buNone/>
              <a:defRPr sz="1000"/>
            </a:lvl4pPr>
            <a:lvl5pPr marL="1828618" indent="0">
              <a:buNone/>
              <a:defRPr sz="1000"/>
            </a:lvl5pPr>
            <a:lvl6pPr marL="2285774" indent="0">
              <a:buNone/>
              <a:defRPr sz="1000"/>
            </a:lvl6pPr>
            <a:lvl7pPr marL="2742926" indent="0">
              <a:buNone/>
              <a:defRPr sz="1000"/>
            </a:lvl7pPr>
            <a:lvl8pPr marL="3200080" indent="0">
              <a:buNone/>
              <a:defRPr sz="1000"/>
            </a:lvl8pPr>
            <a:lvl9pPr marL="3657235" indent="0">
              <a:buNone/>
              <a:defRPr sz="1000"/>
            </a:lvl9pPr>
          </a:lstStyle>
          <a:p>
            <a:pPr lvl="0"/>
            <a:r>
              <a:rPr lang="it-IT" dirty="0"/>
              <a:t>Fare clic per modificare stili del testo dello schema</a:t>
            </a:r>
          </a:p>
        </p:txBody>
      </p:sp>
      <p:sp>
        <p:nvSpPr>
          <p:cNvPr id="9" name="Segnaposto immagine 2"/>
          <p:cNvSpPr>
            <a:spLocks noGrp="1"/>
          </p:cNvSpPr>
          <p:nvPr>
            <p:ph type="pic" idx="1"/>
          </p:nvPr>
        </p:nvSpPr>
        <p:spPr>
          <a:xfrm>
            <a:off x="5694361" y="1825625"/>
            <a:ext cx="5659440" cy="3780847"/>
          </a:xfrm>
        </p:spPr>
        <p:txBody>
          <a:bodyPr>
            <a:normAutofit/>
          </a:bodyPr>
          <a:lstStyle>
            <a:lvl1pPr marL="0" indent="0">
              <a:buNone/>
              <a:defRPr sz="3000">
                <a:latin typeface="Arial" panose="020B0604020202020204" pitchFamily="34" charset="0"/>
                <a:cs typeface="Arial" panose="020B0604020202020204" pitchFamily="34" charset="0"/>
              </a:defRPr>
            </a:lvl1pPr>
            <a:lvl2pPr marL="457155" indent="0">
              <a:buNone/>
              <a:defRPr sz="2800"/>
            </a:lvl2pPr>
            <a:lvl3pPr marL="914309"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endParaRPr lang="it-IT" dirty="0"/>
          </a:p>
        </p:txBody>
      </p:sp>
      <p:sp>
        <p:nvSpPr>
          <p:cNvPr id="10" name="Date Placeholder 3"/>
          <p:cNvSpPr txBox="1">
            <a:spLocks/>
          </p:cNvSpPr>
          <p:nvPr userDrawn="1"/>
        </p:nvSpPr>
        <p:spPr>
          <a:xfrm>
            <a:off x="838201" y="6442077"/>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23/03/2025</a:t>
            </a:fld>
            <a:endParaRPr lang="it-IT" sz="900" dirty="0"/>
          </a:p>
        </p:txBody>
      </p:sp>
      <p:sp>
        <p:nvSpPr>
          <p:cNvPr id="11" name="Slide Number Placeholder 4"/>
          <p:cNvSpPr txBox="1">
            <a:spLocks/>
          </p:cNvSpPr>
          <p:nvPr userDrawn="1"/>
        </p:nvSpPr>
        <p:spPr>
          <a:xfrm>
            <a:off x="10021917" y="6442076"/>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z="900" smtClean="0"/>
              <a:t>‹N›</a:t>
            </a:fld>
            <a:endParaRPr lang="it-IT" sz="900" dirty="0"/>
          </a:p>
        </p:txBody>
      </p:sp>
      <p:pic>
        <p:nvPicPr>
          <p:cNvPr id="12" name="Immagin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658556" y="5606473"/>
            <a:ext cx="1846553" cy="749879"/>
          </a:xfrm>
          <a:prstGeom prst="rect">
            <a:avLst/>
          </a:prstGeom>
        </p:spPr>
      </p:pic>
      <p:pic>
        <p:nvPicPr>
          <p:cNvPr id="13" name="Immagin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54941" y="5742592"/>
            <a:ext cx="5477953" cy="477638"/>
          </a:xfrm>
          <a:prstGeom prst="rect">
            <a:avLst/>
          </a:prstGeom>
        </p:spPr>
      </p:pic>
    </p:spTree>
    <p:extLst>
      <p:ext uri="{BB962C8B-B14F-4D97-AF65-F5344CB8AC3E}">
        <p14:creationId xmlns:p14="http://schemas.microsoft.com/office/powerpoint/2010/main" val="454378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889000" y="1651259"/>
            <a:ext cx="10490200" cy="2673865"/>
          </a:xfrm>
        </p:spPr>
        <p:txBody>
          <a:bodyPr anchor="ctr">
            <a:normAutofit/>
          </a:bodyPr>
          <a:lstStyle>
            <a:lvl1pPr algn="l">
              <a:lnSpc>
                <a:spcPct val="85000"/>
              </a:lnSpc>
              <a:defRPr sz="4000" b="1" spc="-51"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658556" y="5606473"/>
            <a:ext cx="1846553"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54941" y="5742592"/>
            <a:ext cx="5477953" cy="477638"/>
          </a:xfrm>
          <a:prstGeom prst="rect">
            <a:avLst/>
          </a:prstGeom>
        </p:spPr>
      </p:pic>
    </p:spTree>
    <p:extLst>
      <p:ext uri="{BB962C8B-B14F-4D97-AF65-F5344CB8AC3E}">
        <p14:creationId xmlns:p14="http://schemas.microsoft.com/office/powerpoint/2010/main" val="921728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327E951-FCBB-41A0-8332-993E6E3F856B}" type="slidenum">
              <a:rPr lang="it-IT" smtClean="0"/>
              <a:pPr/>
              <a:t>‹N›</a:t>
            </a:fld>
            <a:endParaRPr lang="it-IT"/>
          </a:p>
        </p:txBody>
      </p:sp>
    </p:spTree>
    <p:extLst>
      <p:ext uri="{BB962C8B-B14F-4D97-AF65-F5344CB8AC3E}">
        <p14:creationId xmlns:p14="http://schemas.microsoft.com/office/powerpoint/2010/main" val="4095128646"/>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
    <p:spTree>
      <p:nvGrpSpPr>
        <p:cNvPr id="1" name=""/>
        <p:cNvGrpSpPr/>
        <p:nvPr/>
      </p:nvGrpSpPr>
      <p:grpSpPr>
        <a:xfrm>
          <a:off x="0" y="0"/>
          <a:ext cx="0" cy="0"/>
          <a:chOff x="0" y="0"/>
          <a:chExt cx="0" cy="0"/>
        </a:xfrm>
      </p:grpSpPr>
      <p:sp>
        <p:nvSpPr>
          <p:cNvPr id="4" name="Segnaposto data 3">
            <a:extLst>
              <a:ext uri="{FF2B5EF4-FFF2-40B4-BE49-F238E27FC236}">
                <a16:creationId xmlns="" xmlns:a16="http://schemas.microsoft.com/office/drawing/2014/main" id="{2BD73724-7B23-FE4A-B979-EF5C240A5F54}"/>
              </a:ext>
            </a:extLst>
          </p:cNvPr>
          <p:cNvSpPr>
            <a:spLocks noGrp="1"/>
          </p:cNvSpPr>
          <p:nvPr>
            <p:ph type="dt" sz="half" idx="10"/>
          </p:nvPr>
        </p:nvSpPr>
        <p:spPr>
          <a:xfrm>
            <a:off x="838200" y="6356352"/>
            <a:ext cx="1354896" cy="365125"/>
          </a:xfrm>
          <a:prstGeom prst="rect">
            <a:avLst/>
          </a:prstGeom>
        </p:spPr>
        <p:txBody>
          <a:bodyPr/>
          <a:lstStyle/>
          <a:p>
            <a:endParaRPr lang="it-IT" dirty="0"/>
          </a:p>
        </p:txBody>
      </p:sp>
      <p:sp>
        <p:nvSpPr>
          <p:cNvPr id="5" name="Segnaposto piè di pagina 4">
            <a:extLst>
              <a:ext uri="{FF2B5EF4-FFF2-40B4-BE49-F238E27FC236}">
                <a16:creationId xmlns="" xmlns:a16="http://schemas.microsoft.com/office/drawing/2014/main" id="{BD5510DA-8359-0C44-8B24-01B1521D6439}"/>
              </a:ext>
            </a:extLst>
          </p:cNvPr>
          <p:cNvSpPr>
            <a:spLocks noGrp="1"/>
          </p:cNvSpPr>
          <p:nvPr>
            <p:ph type="ftr" sz="quarter" idx="11"/>
          </p:nvPr>
        </p:nvSpPr>
        <p:spPr>
          <a:xfrm>
            <a:off x="4038600" y="6356352"/>
            <a:ext cx="4114800" cy="365125"/>
          </a:xfrm>
          <a:prstGeom prst="rect">
            <a:avLst/>
          </a:prstGeom>
        </p:spPr>
        <p:txBody>
          <a:bodyPr/>
          <a:lstStyle>
            <a:lvl1pPr algn="ctr">
              <a:defRPr baseline="0">
                <a:solidFill>
                  <a:srgbClr val="002E6C"/>
                </a:solidFill>
              </a:defRPr>
            </a:lvl1pPr>
          </a:lstStyle>
          <a:p>
            <a:endParaRPr lang="it-IT" dirty="0"/>
          </a:p>
        </p:txBody>
      </p:sp>
      <p:sp>
        <p:nvSpPr>
          <p:cNvPr id="6" name="Segnaposto numero diapositiva 5">
            <a:extLst>
              <a:ext uri="{FF2B5EF4-FFF2-40B4-BE49-F238E27FC236}">
                <a16:creationId xmlns="" xmlns:a16="http://schemas.microsoft.com/office/drawing/2014/main" id="{A14060E7-C33E-F24C-9F55-BBE1625296B9}"/>
              </a:ext>
            </a:extLst>
          </p:cNvPr>
          <p:cNvSpPr>
            <a:spLocks noGrp="1"/>
          </p:cNvSpPr>
          <p:nvPr>
            <p:ph type="sldNum" sz="quarter" idx="12"/>
          </p:nvPr>
        </p:nvSpPr>
        <p:spPr>
          <a:xfrm>
            <a:off x="9786938" y="6356351"/>
            <a:ext cx="1019175" cy="365125"/>
          </a:xfrm>
          <a:prstGeom prst="rect">
            <a:avLst/>
          </a:prstGeom>
        </p:spPr>
        <p:txBody>
          <a:bodyPr/>
          <a:lstStyle>
            <a:lvl1pPr>
              <a:defRPr>
                <a:solidFill>
                  <a:srgbClr val="002E6C"/>
                </a:solidFill>
              </a:defRPr>
            </a:lvl1pPr>
          </a:lstStyle>
          <a:p>
            <a:r>
              <a:rPr lang="it-IT" dirty="0"/>
              <a:t>Pag. </a:t>
            </a:r>
            <a:fld id="{D2B91252-54D1-FE45-A607-C2B73D764620}" type="slidenum">
              <a:rPr lang="it-IT" smtClean="0"/>
              <a:pPr/>
              <a:t>‹N›</a:t>
            </a:fld>
            <a:endParaRPr lang="it-IT" dirty="0"/>
          </a:p>
        </p:txBody>
      </p:sp>
      <p:sp>
        <p:nvSpPr>
          <p:cNvPr id="7" name="Rettangolo 6">
            <a:extLst>
              <a:ext uri="{FF2B5EF4-FFF2-40B4-BE49-F238E27FC236}">
                <a16:creationId xmlns="" xmlns:a16="http://schemas.microsoft.com/office/drawing/2014/main" id="{C873ACBD-0AA8-5843-8D3E-1EEA098F82E0}"/>
              </a:ext>
            </a:extLst>
          </p:cNvPr>
          <p:cNvSpPr/>
          <p:nvPr userDrawn="1"/>
        </p:nvSpPr>
        <p:spPr>
          <a:xfrm>
            <a:off x="1" y="0"/>
            <a:ext cx="559559" cy="6858000"/>
          </a:xfrm>
          <a:prstGeom prst="rect">
            <a:avLst/>
          </a:prstGeom>
          <a:solidFill>
            <a:srgbClr val="989A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dirty="0"/>
          </a:p>
        </p:txBody>
      </p:sp>
      <p:pic>
        <p:nvPicPr>
          <p:cNvPr id="8" name="Immagine 7" descr="Immagine che contiene disegnando, tavolo&#10;&#10;Descrizione generata automaticamente">
            <a:extLst>
              <a:ext uri="{FF2B5EF4-FFF2-40B4-BE49-F238E27FC236}">
                <a16:creationId xmlns="" xmlns:a16="http://schemas.microsoft.com/office/drawing/2014/main" id="{C6D31A4D-F816-124A-BCBA-873C862172D1}"/>
              </a:ext>
            </a:extLst>
          </p:cNvPr>
          <p:cNvPicPr>
            <a:picLocks noChangeAspect="1"/>
          </p:cNvPicPr>
          <p:nvPr userDrawn="1"/>
        </p:nvPicPr>
        <p:blipFill>
          <a:blip r:embed="rId2"/>
          <a:stretch>
            <a:fillRect/>
          </a:stretch>
        </p:blipFill>
        <p:spPr>
          <a:xfrm>
            <a:off x="10721164" y="0"/>
            <a:ext cx="1470837" cy="6858000"/>
          </a:xfrm>
          <a:prstGeom prst="rect">
            <a:avLst/>
          </a:prstGeom>
        </p:spPr>
      </p:pic>
    </p:spTree>
    <p:extLst>
      <p:ext uri="{BB962C8B-B14F-4D97-AF65-F5344CB8AC3E}">
        <p14:creationId xmlns:p14="http://schemas.microsoft.com/office/powerpoint/2010/main" val="4155722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olo titol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1EE80D6B-75F6-4F54-963D-3A45B2DB468A}"/>
              </a:ext>
            </a:extLst>
          </p:cNvPr>
          <p:cNvSpPr>
            <a:spLocks noGrp="1"/>
          </p:cNvSpPr>
          <p:nvPr>
            <p:ph type="title"/>
          </p:nvPr>
        </p:nvSpPr>
        <p:spPr/>
        <p:txBody>
          <a:bodyPr/>
          <a:lstStyle>
            <a:lvl1pPr>
              <a:defRPr>
                <a:solidFill>
                  <a:schemeClr val="tx1">
                    <a:lumMod val="65000"/>
                    <a:lumOff val="35000"/>
                  </a:schemeClr>
                </a:solidFill>
              </a:defRPr>
            </a:lvl1pPr>
          </a:lstStyle>
          <a:p>
            <a:r>
              <a:rPr lang="it-IT" dirty="0"/>
              <a:t>Fare clic per modificare lo stile del titolo dello schema</a:t>
            </a:r>
          </a:p>
        </p:txBody>
      </p:sp>
      <p:sp>
        <p:nvSpPr>
          <p:cNvPr id="6" name="Segnaposto contenuto 3">
            <a:extLst>
              <a:ext uri="{FF2B5EF4-FFF2-40B4-BE49-F238E27FC236}">
                <a16:creationId xmlns="" xmlns:a16="http://schemas.microsoft.com/office/drawing/2014/main" id="{C6B0A16C-EACF-4BD5-8824-D32F0BB16B3C}"/>
              </a:ext>
            </a:extLst>
          </p:cNvPr>
          <p:cNvSpPr>
            <a:spLocks noGrp="1"/>
          </p:cNvSpPr>
          <p:nvPr>
            <p:ph sz="quarter" idx="10"/>
          </p:nvPr>
        </p:nvSpPr>
        <p:spPr>
          <a:xfrm>
            <a:off x="311987" y="6538185"/>
            <a:ext cx="11488948" cy="230832"/>
          </a:xfrm>
        </p:spPr>
        <p:txBody>
          <a:bodyPr anchor="b" anchorCtr="0">
            <a:noAutofit/>
          </a:bodyPr>
          <a:lstStyle>
            <a:lvl1pPr marL="0" indent="0" algn="r">
              <a:spcBef>
                <a:spcPts val="0"/>
              </a:spcBef>
              <a:buNone/>
              <a:defRPr sz="1100"/>
            </a:lvl1pPr>
          </a:lstStyle>
          <a:p>
            <a:pPr lvl="0"/>
            <a:r>
              <a:rPr lang="it-IT" dirty="0"/>
              <a:t>Fare clic per modificare gli stili del testo dello schema</a:t>
            </a:r>
          </a:p>
        </p:txBody>
      </p:sp>
    </p:spTree>
    <p:extLst>
      <p:ext uri="{BB962C8B-B14F-4D97-AF65-F5344CB8AC3E}">
        <p14:creationId xmlns:p14="http://schemas.microsoft.com/office/powerpoint/2010/main" val="1761394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7ACC78F0-B89B-414D-B4E9-151881F661CC}"/>
              </a:ext>
            </a:extLst>
          </p:cNvPr>
          <p:cNvSpPr>
            <a:spLocks noGrp="1"/>
          </p:cNvSpPr>
          <p:nvPr>
            <p:ph type="title"/>
          </p:nvPr>
        </p:nvSpPr>
        <p:spPr/>
        <p:txBody>
          <a:bodyPr/>
          <a:lstStyle>
            <a:lvl1pPr>
              <a:defRPr>
                <a:solidFill>
                  <a:schemeClr val="tx1">
                    <a:lumMod val="65000"/>
                    <a:lumOff val="35000"/>
                  </a:schemeClr>
                </a:solidFill>
              </a:defRPr>
            </a:lvl1pPr>
          </a:lstStyle>
          <a:p>
            <a:r>
              <a:rPr lang="it-IT" dirty="0"/>
              <a:t>Fare clic per modificare lo stile del titolo dello schema</a:t>
            </a:r>
          </a:p>
        </p:txBody>
      </p:sp>
      <p:sp>
        <p:nvSpPr>
          <p:cNvPr id="3" name="Segnaposto contenuto 2">
            <a:extLst>
              <a:ext uri="{FF2B5EF4-FFF2-40B4-BE49-F238E27FC236}">
                <a16:creationId xmlns="" xmlns:a16="http://schemas.microsoft.com/office/drawing/2014/main" id="{B8D947B9-3515-4E91-B890-57232D5691C4}"/>
              </a:ext>
            </a:extLst>
          </p:cNvPr>
          <p:cNvSpPr>
            <a:spLocks noGrp="1"/>
          </p:cNvSpPr>
          <p:nvPr>
            <p:ph idx="1"/>
          </p:nvPr>
        </p:nvSpPr>
        <p:spPr/>
        <p:txBody>
          <a:bodyPr/>
          <a:lstStyle>
            <a:lvl1pPr marL="0" indent="0">
              <a:buNone/>
              <a:defRPr/>
            </a:lvl1pPr>
            <a:lvl2pPr marL="685783" indent="0">
              <a:buNone/>
              <a:defRPr/>
            </a:lvl2pPr>
            <a:lvl3pPr marL="1142971" indent="0">
              <a:buNone/>
              <a:defRPr/>
            </a:lvl3pPr>
            <a:lvl4pPr marL="1543012" indent="0">
              <a:buNone/>
              <a:defRPr/>
            </a:lvl4pPr>
            <a:lvl5pPr marL="2000201" indent="0">
              <a:buNone/>
              <a:defRPr/>
            </a:lvl5pPr>
          </a:lstStyle>
          <a:p>
            <a:pPr lvl="0"/>
            <a:r>
              <a:rPr lang="it-IT" dirty="0"/>
              <a:t>Fare clic per modificare gli stili del testo dello schema</a:t>
            </a:r>
          </a:p>
        </p:txBody>
      </p:sp>
      <p:sp>
        <p:nvSpPr>
          <p:cNvPr id="7" name="Segnaposto contenuto 3">
            <a:extLst>
              <a:ext uri="{FF2B5EF4-FFF2-40B4-BE49-F238E27FC236}">
                <a16:creationId xmlns="" xmlns:a16="http://schemas.microsoft.com/office/drawing/2014/main" id="{0062F82F-EFEA-44F8-9D5C-67BF3A88406B}"/>
              </a:ext>
            </a:extLst>
          </p:cNvPr>
          <p:cNvSpPr>
            <a:spLocks noGrp="1"/>
          </p:cNvSpPr>
          <p:nvPr>
            <p:ph sz="quarter" idx="10"/>
          </p:nvPr>
        </p:nvSpPr>
        <p:spPr>
          <a:xfrm>
            <a:off x="311987" y="6538185"/>
            <a:ext cx="11488948" cy="230832"/>
          </a:xfrm>
        </p:spPr>
        <p:txBody>
          <a:bodyPr anchor="b" anchorCtr="0">
            <a:noAutofit/>
          </a:bodyPr>
          <a:lstStyle>
            <a:lvl1pPr marL="0" indent="0" algn="r">
              <a:spcBef>
                <a:spcPts val="0"/>
              </a:spcBef>
              <a:buNone/>
              <a:defRPr sz="1100"/>
            </a:lvl1pPr>
          </a:lstStyle>
          <a:p>
            <a:pPr lvl="0"/>
            <a:r>
              <a:rPr lang="it-IT" dirty="0"/>
              <a:t>Fare clic per modificare gli stili del testo dello schema</a:t>
            </a:r>
          </a:p>
        </p:txBody>
      </p:sp>
    </p:spTree>
    <p:extLst>
      <p:ext uri="{BB962C8B-B14F-4D97-AF65-F5344CB8AC3E}">
        <p14:creationId xmlns:p14="http://schemas.microsoft.com/office/powerpoint/2010/main" val="1908498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it-IT"/>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t>‹N›</a:t>
            </a:fld>
            <a:endParaRPr lang="it-IT"/>
          </a:p>
        </p:txBody>
      </p:sp>
      <p:sp>
        <p:nvSpPr>
          <p:cNvPr id="7" name="Rectangle 6"/>
          <p:cNvSpPr/>
          <p:nvPr userDrawn="1"/>
        </p:nvSpPr>
        <p:spPr>
          <a:xfrm>
            <a:off x="2" y="6400800"/>
            <a:ext cx="12191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9" y="6334316"/>
            <a:ext cx="12192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4025899" y="5694363"/>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23/03/2025</a:t>
            </a:fld>
            <a:endParaRPr lang="it-IT" sz="900" dirty="0"/>
          </a:p>
        </p:txBody>
      </p:sp>
      <p:sp>
        <p:nvSpPr>
          <p:cNvPr id="10" name="Rectangle 8"/>
          <p:cNvSpPr/>
          <p:nvPr userDrawn="1"/>
        </p:nvSpPr>
        <p:spPr>
          <a:xfrm>
            <a:off x="-1" y="6305866"/>
            <a:ext cx="12192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893984" y="5125749"/>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z="900" smtClean="0"/>
              <a:t>‹N›</a:t>
            </a:fld>
            <a:endParaRPr lang="it-IT" sz="900" dirty="0"/>
          </a:p>
        </p:txBody>
      </p:sp>
    </p:spTree>
    <p:extLst>
      <p:ext uri="{BB962C8B-B14F-4D97-AF65-F5344CB8AC3E}">
        <p14:creationId xmlns:p14="http://schemas.microsoft.com/office/powerpoint/2010/main" val="160491220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67" r:id="rId10"/>
    <p:sldLayoutId id="2147483681" r:id="rId11"/>
    <p:sldLayoutId id="2147483683"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JPG"/></Relationships>
</file>

<file path=ppt/slides/_rels/slide1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4.JPG"/><Relationship Id="rId4" Type="http://schemas.openxmlformats.org/officeDocument/2006/relationships/image" Target="../media/image33.JP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2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48.JPG"/><Relationship Id="rId3" Type="http://schemas.openxmlformats.org/officeDocument/2006/relationships/image" Target="../media/image43.png"/><Relationship Id="rId7" Type="http://schemas.openxmlformats.org/officeDocument/2006/relationships/image" Target="../media/image47.JP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51.jpg"/><Relationship Id="rId4" Type="http://schemas.openxmlformats.org/officeDocument/2006/relationships/image" Target="../media/image50.jpeg"/></Relationships>
</file>

<file path=ppt/slides/_rels/slide28.xml.rels><?xml version="1.0" encoding="UTF-8" standalone="yes"?>
<Relationships xmlns="http://schemas.openxmlformats.org/package/2006/relationships"><Relationship Id="rId8" Type="http://schemas.openxmlformats.org/officeDocument/2006/relationships/image" Target="../media/image57.jpg"/><Relationship Id="rId3" Type="http://schemas.openxmlformats.org/officeDocument/2006/relationships/image" Target="../media/image52.jpeg"/><Relationship Id="rId7" Type="http://schemas.openxmlformats.org/officeDocument/2006/relationships/image" Target="../media/image56.jp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55.jpg"/><Relationship Id="rId5" Type="http://schemas.openxmlformats.org/officeDocument/2006/relationships/image" Target="../media/image54.jpg"/><Relationship Id="rId4" Type="http://schemas.openxmlformats.org/officeDocument/2006/relationships/image" Target="../media/image53.jp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76223" y="1436434"/>
            <a:ext cx="11073409" cy="2673865"/>
          </a:xfrm>
        </p:spPr>
        <p:txBody>
          <a:bodyPr anchor="ctr">
            <a:normAutofit/>
          </a:bodyPr>
          <a:lstStyle/>
          <a:p>
            <a:pPr algn="ctr"/>
            <a:r>
              <a:rPr lang="it-IT" sz="4800" dirty="0" smtClean="0">
                <a:solidFill>
                  <a:srgbClr val="FF0000"/>
                </a:solidFill>
              </a:rPr>
              <a:t>PARTICLE THERAPY EXPERIENCE ON PEDIATRIC PATIENTS</a:t>
            </a:r>
            <a:endParaRPr lang="it-IT" sz="4800" dirty="0">
              <a:solidFill>
                <a:srgbClr val="FF0000"/>
              </a:solidFill>
            </a:endParaRPr>
          </a:p>
        </p:txBody>
      </p:sp>
      <p:sp>
        <p:nvSpPr>
          <p:cNvPr id="3" name="Sottotitolo 2"/>
          <p:cNvSpPr>
            <a:spLocks noGrp="1"/>
          </p:cNvSpPr>
          <p:nvPr>
            <p:ph type="subTitle" idx="1"/>
          </p:nvPr>
        </p:nvSpPr>
        <p:spPr>
          <a:xfrm>
            <a:off x="8525009" y="4795521"/>
            <a:ext cx="3390383" cy="939534"/>
          </a:xfrm>
        </p:spPr>
        <p:txBody>
          <a:bodyPr>
            <a:normAutofit fontScale="62500" lnSpcReduction="20000"/>
          </a:bodyPr>
          <a:lstStyle/>
          <a:p>
            <a:pPr algn="r">
              <a:lnSpc>
                <a:spcPct val="120000"/>
              </a:lnSpc>
              <a:spcBef>
                <a:spcPts val="0"/>
              </a:spcBef>
              <a:spcAft>
                <a:spcPts val="0"/>
              </a:spcAft>
            </a:pPr>
            <a:r>
              <a:rPr lang="it-IT" i="1" dirty="0" smtClean="0">
                <a:solidFill>
                  <a:schemeClr val="tx1"/>
                </a:solidFill>
                <a:latin typeface="Arial" panose="020B0604020202020204" pitchFamily="34" charset="0"/>
                <a:cs typeface="Arial" panose="020B0604020202020204" pitchFamily="34" charset="0"/>
              </a:rPr>
              <a:t>Francesca colombo, MD</a:t>
            </a:r>
            <a:endParaRPr lang="it-IT" i="1" dirty="0">
              <a:solidFill>
                <a:schemeClr val="tx1"/>
              </a:solidFill>
              <a:latin typeface="Arial" panose="020B0604020202020204" pitchFamily="34" charset="0"/>
              <a:cs typeface="Arial" panose="020B0604020202020204" pitchFamily="34" charset="0"/>
            </a:endParaRPr>
          </a:p>
          <a:p>
            <a:pPr algn="r">
              <a:lnSpc>
                <a:spcPct val="120000"/>
              </a:lnSpc>
              <a:spcBef>
                <a:spcPts val="0"/>
              </a:spcBef>
              <a:spcAft>
                <a:spcPts val="0"/>
              </a:spcAft>
            </a:pPr>
            <a:r>
              <a:rPr lang="it-IT" i="1" cap="none" dirty="0" err="1" smtClean="0">
                <a:solidFill>
                  <a:schemeClr val="tx1"/>
                </a:solidFill>
                <a:latin typeface="Arial" panose="020B0604020202020204" pitchFamily="34" charset="0"/>
                <a:cs typeface="Arial" panose="020B0604020202020204" pitchFamily="34" charset="0"/>
              </a:rPr>
              <a:t>Radiation</a:t>
            </a:r>
            <a:r>
              <a:rPr lang="it-IT" i="1" cap="none" dirty="0" smtClean="0">
                <a:solidFill>
                  <a:schemeClr val="tx1"/>
                </a:solidFill>
                <a:latin typeface="Arial" panose="020B0604020202020204" pitchFamily="34" charset="0"/>
                <a:cs typeface="Arial" panose="020B0604020202020204" pitchFamily="34" charset="0"/>
              </a:rPr>
              <a:t> </a:t>
            </a:r>
            <a:r>
              <a:rPr lang="it-IT" i="1" cap="none" dirty="0" err="1" smtClean="0">
                <a:solidFill>
                  <a:schemeClr val="tx1"/>
                </a:solidFill>
                <a:latin typeface="Arial" panose="020B0604020202020204" pitchFamily="34" charset="0"/>
                <a:cs typeface="Arial" panose="020B0604020202020204" pitchFamily="34" charset="0"/>
              </a:rPr>
              <a:t>oncologist</a:t>
            </a:r>
            <a:endParaRPr lang="it-IT" i="1" cap="none" dirty="0" smtClean="0">
              <a:solidFill>
                <a:schemeClr val="tx1"/>
              </a:solidFill>
              <a:latin typeface="Arial" panose="020B0604020202020204" pitchFamily="34" charset="0"/>
              <a:cs typeface="Arial" panose="020B0604020202020204" pitchFamily="34" charset="0"/>
            </a:endParaRPr>
          </a:p>
          <a:p>
            <a:pPr algn="r">
              <a:lnSpc>
                <a:spcPct val="120000"/>
              </a:lnSpc>
              <a:spcBef>
                <a:spcPts val="0"/>
              </a:spcBef>
              <a:spcAft>
                <a:spcPts val="0"/>
              </a:spcAft>
            </a:pPr>
            <a:r>
              <a:rPr lang="it-IT" i="1" cap="none" dirty="0" smtClean="0">
                <a:solidFill>
                  <a:schemeClr val="tx1"/>
                </a:solidFill>
                <a:latin typeface="Arial" panose="020B0604020202020204" pitchFamily="34" charset="0"/>
                <a:cs typeface="Arial" panose="020B0604020202020204" pitchFamily="34" charset="0"/>
              </a:rPr>
              <a:t>Fondazione</a:t>
            </a:r>
            <a:r>
              <a:rPr lang="it-IT" i="1" dirty="0" smtClean="0">
                <a:solidFill>
                  <a:schemeClr val="tx1"/>
                </a:solidFill>
                <a:latin typeface="Arial" panose="020B0604020202020204" pitchFamily="34" charset="0"/>
                <a:cs typeface="Arial" panose="020B0604020202020204" pitchFamily="34" charset="0"/>
              </a:rPr>
              <a:t> CNAO, </a:t>
            </a:r>
            <a:r>
              <a:rPr lang="it-IT" i="1" cap="none" dirty="0" err="1" smtClean="0">
                <a:solidFill>
                  <a:schemeClr val="tx1"/>
                </a:solidFill>
                <a:latin typeface="Arial" panose="020B0604020202020204" pitchFamily="34" charset="0"/>
                <a:cs typeface="Arial" panose="020B0604020202020204" pitchFamily="34" charset="0"/>
              </a:rPr>
              <a:t>Italy</a:t>
            </a:r>
            <a:endParaRPr lang="it-IT" i="1" cap="none" dirty="0">
              <a:solidFill>
                <a:schemeClr val="tx1"/>
              </a:solidFill>
              <a:latin typeface="Arial" panose="020B0604020202020204" pitchFamily="34" charset="0"/>
              <a:cs typeface="Arial" panose="020B0604020202020204" pitchFamily="34" charset="0"/>
            </a:endParaRPr>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74480" y="0"/>
            <a:ext cx="3017520" cy="1051799"/>
          </a:xfrm>
          <a:prstGeom prst="rect">
            <a:avLst/>
          </a:prstGeom>
        </p:spPr>
      </p:pic>
      <p:sp>
        <p:nvSpPr>
          <p:cNvPr id="5" name="Sottotitolo 2"/>
          <p:cNvSpPr txBox="1">
            <a:spLocks/>
          </p:cNvSpPr>
          <p:nvPr/>
        </p:nvSpPr>
        <p:spPr>
          <a:xfrm>
            <a:off x="310649" y="4795521"/>
            <a:ext cx="8214360" cy="93953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None/>
              <a:defRPr lang="en-US" sz="2400" kern="1200" cap="all" spc="200" baseline="0" dirty="0">
                <a:solidFill>
                  <a:schemeClr val="tx2"/>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ts val="0"/>
              </a:spcBef>
            </a:pPr>
            <a:r>
              <a:rPr lang="en-US" sz="1400" i="1" cap="none" dirty="0" smtClean="0">
                <a:solidFill>
                  <a:schemeClr val="tx1"/>
                </a:solidFill>
                <a:latin typeface="Arial" panose="020B0604020202020204" pitchFamily="34" charset="0"/>
                <a:cs typeface="Arial" panose="020B0604020202020204" pitchFamily="34" charset="0"/>
              </a:rPr>
              <a:t>Project meeting and </a:t>
            </a:r>
            <a:r>
              <a:rPr lang="en-US" sz="1400" i="1" cap="none" dirty="0" err="1" smtClean="0">
                <a:solidFill>
                  <a:schemeClr val="tx1"/>
                </a:solidFill>
                <a:latin typeface="Arial" panose="020B0604020202020204" pitchFamily="34" charset="0"/>
                <a:cs typeface="Arial" panose="020B0604020202020204" pitchFamily="34" charset="0"/>
              </a:rPr>
              <a:t>hadrontherapy</a:t>
            </a:r>
            <a:r>
              <a:rPr lang="en-US" sz="1400" i="1" cap="none" dirty="0" smtClean="0">
                <a:solidFill>
                  <a:schemeClr val="tx1"/>
                </a:solidFill>
                <a:latin typeface="Arial" panose="020B0604020202020204" pitchFamily="34" charset="0"/>
                <a:cs typeface="Arial" panose="020B0604020202020204" pitchFamily="34" charset="0"/>
              </a:rPr>
              <a:t> workshop from innovation to implementation</a:t>
            </a:r>
            <a:endParaRPr lang="en-US" sz="1400" i="1" dirty="0">
              <a:solidFill>
                <a:schemeClr val="tx1"/>
              </a:solidFill>
              <a:latin typeface="Arial" panose="020B0604020202020204" pitchFamily="34" charset="0"/>
              <a:cs typeface="Arial" panose="020B0604020202020204" pitchFamily="34" charset="0"/>
            </a:endParaRPr>
          </a:p>
          <a:p>
            <a:pPr>
              <a:lnSpc>
                <a:spcPct val="120000"/>
              </a:lnSpc>
              <a:spcBef>
                <a:spcPts val="0"/>
              </a:spcBef>
            </a:pPr>
            <a:r>
              <a:rPr lang="en-US" sz="1400" i="1" dirty="0">
                <a:solidFill>
                  <a:schemeClr val="tx1"/>
                </a:solidFill>
                <a:latin typeface="Arial" panose="020B0604020202020204" pitchFamily="34" charset="0"/>
                <a:cs typeface="Arial" panose="020B0604020202020204" pitchFamily="34" charset="0"/>
              </a:rPr>
              <a:t>24-25 MARCH </a:t>
            </a:r>
            <a:r>
              <a:rPr lang="en-US" sz="1400" i="1" dirty="0" smtClean="0">
                <a:solidFill>
                  <a:schemeClr val="tx1"/>
                </a:solidFill>
                <a:latin typeface="Arial" panose="020B0604020202020204" pitchFamily="34" charset="0"/>
                <a:cs typeface="Arial" panose="020B0604020202020204" pitchFamily="34" charset="0"/>
              </a:rPr>
              <a:t>2025, </a:t>
            </a:r>
            <a:r>
              <a:rPr lang="en-US" sz="1400" i="1" dirty="0">
                <a:solidFill>
                  <a:schemeClr val="tx1"/>
                </a:solidFill>
                <a:latin typeface="Arial" panose="020B0604020202020204" pitchFamily="34" charset="0"/>
                <a:cs typeface="Arial" panose="020B0604020202020204" pitchFamily="34" charset="0"/>
              </a:rPr>
              <a:t>PODGORICA</a:t>
            </a:r>
            <a:endParaRPr lang="it-IT" sz="1400" i="1" cap="none"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3542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 xmlns:a16="http://schemas.microsoft.com/office/drawing/2014/main" id="{701B895A-92B0-5CB7-246B-D55A70FEF94A}"/>
              </a:ext>
            </a:extLst>
          </p:cNvPr>
          <p:cNvSpPr txBox="1"/>
          <p:nvPr/>
        </p:nvSpPr>
        <p:spPr>
          <a:xfrm>
            <a:off x="340230" y="131223"/>
            <a:ext cx="11526650" cy="553998"/>
          </a:xfrm>
          <a:prstGeom prst="rect">
            <a:avLst/>
          </a:prstGeom>
          <a:noFill/>
        </p:spPr>
        <p:txBody>
          <a:bodyPr wrap="square" rtlCol="0">
            <a:spAutoFit/>
          </a:bodyPr>
          <a:lstStyle/>
          <a:p>
            <a:pPr algn="ctr"/>
            <a:r>
              <a:rPr lang="it-IT" sz="3000" b="1" spc="-51" dirty="0">
                <a:solidFill>
                  <a:srgbClr val="808080"/>
                </a:solidFill>
                <a:latin typeface="Arial" panose="020B0604020202020204" pitchFamily="34" charset="0"/>
                <a:ea typeface="+mj-ea"/>
                <a:cs typeface="Arial" panose="020B0604020202020204" pitchFamily="34" charset="0"/>
              </a:rPr>
              <a:t>BIOLOGICAL EFFECTS OF PARTICLE THERAPY</a:t>
            </a: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383" y="617199"/>
            <a:ext cx="3742857" cy="5655050"/>
          </a:xfrm>
          <a:prstGeom prst="rect">
            <a:avLst/>
          </a:prstGeom>
          <a:ln w="28575">
            <a:solidFill>
              <a:srgbClr val="FF0000"/>
            </a:solidFill>
          </a:ln>
        </p:spPr>
      </p:pic>
      <p:sp>
        <p:nvSpPr>
          <p:cNvPr id="5" name="CasellaDiTesto 4"/>
          <p:cNvSpPr txBox="1"/>
          <p:nvPr/>
        </p:nvSpPr>
        <p:spPr>
          <a:xfrm>
            <a:off x="4352197" y="1697463"/>
            <a:ext cx="7368726" cy="2585323"/>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The </a:t>
            </a:r>
            <a:r>
              <a:rPr lang="en-US" dirty="0">
                <a:latin typeface="Arial" panose="020B0604020202020204" pitchFamily="34" charset="0"/>
                <a:cs typeface="Arial" panose="020B0604020202020204" pitchFamily="34" charset="0"/>
              </a:rPr>
              <a:t>preclinical studies </a:t>
            </a:r>
            <a:r>
              <a:rPr lang="en-US" dirty="0" smtClean="0">
                <a:latin typeface="Arial" panose="020B0604020202020204" pitchFamily="34" charset="0"/>
                <a:cs typeface="Arial" panose="020B0604020202020204" pitchFamily="34" charset="0"/>
              </a:rPr>
              <a:t>had </a:t>
            </a:r>
            <a:r>
              <a:rPr lang="en-US" dirty="0">
                <a:latin typeface="Arial" panose="020B0604020202020204" pitchFamily="34" charset="0"/>
                <a:cs typeface="Arial" panose="020B0604020202020204" pitchFamily="34" charset="0"/>
              </a:rPr>
              <a:t>already demonstrated that, in addition to the increased RBE for cell killing, heavy ions </a:t>
            </a:r>
            <a:r>
              <a:rPr lang="en-US" dirty="0" smtClean="0">
                <a:latin typeface="Arial" panose="020B0604020202020204" pitchFamily="34" charset="0"/>
                <a:cs typeface="Arial" panose="020B0604020202020204" pitchFamily="34" charset="0"/>
              </a:rPr>
              <a:t>have:</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reduced </a:t>
            </a:r>
            <a:r>
              <a:rPr lang="en-US" dirty="0">
                <a:latin typeface="Arial" panose="020B0604020202020204" pitchFamily="34" charset="0"/>
                <a:cs typeface="Arial" panose="020B0604020202020204" pitchFamily="34" charset="0"/>
              </a:rPr>
              <a:t>oxygen enhancement ratio (OER), </a:t>
            </a:r>
            <a:endParaRPr lang="en-US"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reduced </a:t>
            </a:r>
            <a:r>
              <a:rPr lang="en-US" dirty="0">
                <a:latin typeface="Arial" panose="020B0604020202020204" pitchFamily="34" charset="0"/>
                <a:cs typeface="Arial" panose="020B0604020202020204" pitchFamily="34" charset="0"/>
              </a:rPr>
              <a:t>dependence from the cell cycle phase </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reduced </a:t>
            </a:r>
            <a:r>
              <a:rPr lang="en-US" dirty="0">
                <a:latin typeface="Arial" panose="020B0604020202020204" pitchFamily="34" charset="0"/>
                <a:cs typeface="Arial" panose="020B0604020202020204" pitchFamily="34" charset="0"/>
              </a:rPr>
              <a:t>dependence on dose rate or fractionation. </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More </a:t>
            </a:r>
            <a:r>
              <a:rPr lang="en-US" dirty="0">
                <a:latin typeface="Arial" panose="020B0604020202020204" pitchFamily="34" charset="0"/>
                <a:cs typeface="Arial" panose="020B0604020202020204" pitchFamily="34" charset="0"/>
              </a:rPr>
              <a:t>modern observations have </a:t>
            </a:r>
            <a:r>
              <a:rPr lang="en-US" dirty="0" smtClean="0">
                <a:latin typeface="Arial" panose="020B0604020202020204" pitchFamily="34" charset="0"/>
                <a:cs typeface="Arial" panose="020B0604020202020204" pitchFamily="34" charset="0"/>
              </a:rPr>
              <a:t>shown:</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reduced angiogenesis, </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as </a:t>
            </a:r>
            <a:r>
              <a:rPr lang="en-US" dirty="0">
                <a:latin typeface="Arial" panose="020B0604020202020204" pitchFamily="34" charset="0"/>
                <a:cs typeface="Arial" panose="020B0604020202020204" pitchFamily="34" charset="0"/>
              </a:rPr>
              <a:t>well as synergistic effects in combination with targeted </a:t>
            </a:r>
            <a:r>
              <a:rPr lang="en-US" dirty="0" smtClean="0">
                <a:latin typeface="Arial" panose="020B0604020202020204" pitchFamily="34" charset="0"/>
                <a:cs typeface="Arial" panose="020B0604020202020204" pitchFamily="34" charset="0"/>
              </a:rPr>
              <a:t>therapy </a:t>
            </a:r>
            <a:r>
              <a:rPr lang="en-US" dirty="0">
                <a:latin typeface="Arial" panose="020B0604020202020204" pitchFamily="34" charset="0"/>
                <a:cs typeface="Arial" panose="020B0604020202020204" pitchFamily="34" charset="0"/>
              </a:rPr>
              <a:t>and </a:t>
            </a:r>
            <a:r>
              <a:rPr lang="en-US" dirty="0" smtClean="0">
                <a:latin typeface="Arial" panose="020B0604020202020204" pitchFamily="34" charset="0"/>
                <a:cs typeface="Arial" panose="020B0604020202020204" pitchFamily="34" charset="0"/>
              </a:rPr>
              <a:t>immunotherapy.</a:t>
            </a:r>
            <a:endParaRPr lang="it-IT" b="1" dirty="0">
              <a:solidFill>
                <a:srgbClr val="FF0000"/>
              </a:solidFill>
              <a:latin typeface="Arial" panose="020B0604020202020204" pitchFamily="34" charset="0"/>
              <a:cs typeface="Arial" panose="020B0604020202020204" pitchFamily="34" charset="0"/>
            </a:endParaRPr>
          </a:p>
        </p:txBody>
      </p:sp>
      <p:sp>
        <p:nvSpPr>
          <p:cNvPr id="2" name="Rettangolo 1"/>
          <p:cNvSpPr/>
          <p:nvPr/>
        </p:nvSpPr>
        <p:spPr>
          <a:xfrm>
            <a:off x="4512526" y="4648697"/>
            <a:ext cx="7084741" cy="646331"/>
          </a:xfrm>
          <a:prstGeom prst="rect">
            <a:avLst/>
          </a:prstGeom>
        </p:spPr>
        <p:txBody>
          <a:bodyPr wrap="square">
            <a:spAutoFit/>
          </a:bodyPr>
          <a:lstStyle/>
          <a:p>
            <a:r>
              <a:rPr lang="en-US" dirty="0">
                <a:latin typeface="Arial" panose="020B0604020202020204" pitchFamily="34" charset="0"/>
                <a:cs typeface="Arial" panose="020B0604020202020204" pitchFamily="34" charset="0"/>
              </a:rPr>
              <a:t>Most of the patients are treated with protons, but heavy ions present additional biological advantages.</a:t>
            </a:r>
            <a:endParaRPr lang="it-IT" dirty="0">
              <a:latin typeface="Arial" panose="020B0604020202020204" pitchFamily="34" charset="0"/>
              <a:cs typeface="Arial" panose="020B0604020202020204" pitchFamily="34" charset="0"/>
            </a:endParaRPr>
          </a:p>
        </p:txBody>
      </p:sp>
      <p:sp>
        <p:nvSpPr>
          <p:cNvPr id="6" name="CasellaDiTesto 5"/>
          <p:cNvSpPr txBox="1"/>
          <p:nvPr/>
        </p:nvSpPr>
        <p:spPr>
          <a:xfrm>
            <a:off x="8972550" y="5420758"/>
            <a:ext cx="2983230" cy="307777"/>
          </a:xfrm>
          <a:prstGeom prst="rect">
            <a:avLst/>
          </a:prstGeom>
          <a:noFill/>
        </p:spPr>
        <p:txBody>
          <a:bodyPr wrap="square" rtlCol="0">
            <a:spAutoFit/>
          </a:bodyPr>
          <a:lstStyle/>
          <a:p>
            <a:pPr algn="r"/>
            <a:r>
              <a:rPr lang="it-IT" sz="1400" i="1" dirty="0" smtClean="0">
                <a:latin typeface="Arial" panose="020B0604020202020204" pitchFamily="34" charset="0"/>
                <a:cs typeface="Arial" panose="020B0604020202020204" pitchFamily="34" charset="0"/>
              </a:rPr>
              <a:t>Durante M, 2021</a:t>
            </a:r>
            <a:endParaRPr lang="it-IT"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92283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083560" y="762000"/>
            <a:ext cx="6065520" cy="1631216"/>
          </a:xfrm>
          <a:prstGeom prst="rect">
            <a:avLst/>
          </a:prstGeom>
        </p:spPr>
        <p:txBody>
          <a:bodyPr wrap="square">
            <a:spAutoFit/>
          </a:bodyPr>
          <a:lstStyle/>
          <a:p>
            <a:r>
              <a:rPr lang="en-US" sz="2000" dirty="0">
                <a:latin typeface="Arial" panose="020B0604020202020204" pitchFamily="34" charset="0"/>
                <a:cs typeface="Arial" panose="020B0604020202020204" pitchFamily="34" charset="0"/>
              </a:rPr>
              <a:t>Consequently, PT is increasingly used worldwide:</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for all pediatric cancers</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with a high priority for very young children </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in curative scenarios</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If very high doses are necessary</a:t>
            </a:r>
            <a:endParaRPr lang="it-IT" sz="2000" dirty="0">
              <a:latin typeface="Arial" panose="020B0604020202020204" pitchFamily="34" charset="0"/>
              <a:cs typeface="Arial" panose="020B0604020202020204" pitchFamily="34" charset="0"/>
            </a:endParaRPr>
          </a:p>
        </p:txBody>
      </p:sp>
      <p:sp>
        <p:nvSpPr>
          <p:cNvPr id="6" name="Titolo 1"/>
          <p:cNvSpPr txBox="1">
            <a:spLocks/>
          </p:cNvSpPr>
          <p:nvPr/>
        </p:nvSpPr>
        <p:spPr>
          <a:xfrm>
            <a:off x="858520" y="141608"/>
            <a:ext cx="10515600" cy="534568"/>
          </a:xfrm>
          <a:prstGeom prst="rect">
            <a:avLst/>
          </a:prstGeom>
        </p:spPr>
        <p:txBody>
          <a:bodyPr vert="horz" lIns="91440" tIns="45720" rIns="91440" bIns="45720" rtlCol="0" anchor="ct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pPr algn="ctr"/>
            <a:r>
              <a:rPr lang="it-IT" b="1" dirty="0" smtClean="0">
                <a:solidFill>
                  <a:srgbClr val="808080"/>
                </a:solidFill>
              </a:rPr>
              <a:t>CLINICAL INDICATIONS FOR PARTICLE THERAPY</a:t>
            </a:r>
            <a:endParaRPr lang="it-IT" b="1" dirty="0">
              <a:solidFill>
                <a:srgbClr val="808080"/>
              </a:solidFill>
            </a:endParaRPr>
          </a:p>
        </p:txBody>
      </p:sp>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39" y="2479041"/>
            <a:ext cx="6931533" cy="2657214"/>
          </a:xfrm>
          <a:prstGeom prst="rect">
            <a:avLst/>
          </a:prstGeom>
        </p:spPr>
      </p:pic>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9883" y="2393216"/>
            <a:ext cx="6339876" cy="2780163"/>
          </a:xfrm>
          <a:prstGeom prst="rect">
            <a:avLst/>
          </a:prstGeom>
        </p:spPr>
      </p:pic>
      <p:sp>
        <p:nvSpPr>
          <p:cNvPr id="9" name="Rettangolo 8"/>
          <p:cNvSpPr/>
          <p:nvPr/>
        </p:nvSpPr>
        <p:spPr>
          <a:xfrm>
            <a:off x="7738272" y="5449054"/>
            <a:ext cx="4116833" cy="307777"/>
          </a:xfrm>
          <a:prstGeom prst="rect">
            <a:avLst/>
          </a:prstGeom>
        </p:spPr>
        <p:txBody>
          <a:bodyPr wrap="none">
            <a:spAutoFit/>
          </a:bodyPr>
          <a:lstStyle/>
          <a:p>
            <a:r>
              <a:rPr lang="en-US" sz="1400" b="0" i="1" dirty="0" smtClean="0">
                <a:effectLst/>
                <a:latin typeface="Arial" panose="020B0604020202020204" pitchFamily="34" charset="0"/>
                <a:cs typeface="Arial" panose="020B0604020202020204" pitchFamily="34" charset="0"/>
              </a:rPr>
              <a:t>ASTRO Proton Beam Therapy Model Policy 2022</a:t>
            </a:r>
            <a:endParaRPr lang="en-US" sz="1400" b="0" i="1" dirty="0">
              <a:effectLst/>
              <a:latin typeface="Arial" panose="020B0604020202020204" pitchFamily="34" charset="0"/>
              <a:cs typeface="Arial" panose="020B0604020202020204" pitchFamily="34" charset="0"/>
            </a:endParaRPr>
          </a:p>
        </p:txBody>
      </p:sp>
      <p:cxnSp>
        <p:nvCxnSpPr>
          <p:cNvPr id="4" name="Connettore 1 3"/>
          <p:cNvCxnSpPr/>
          <p:nvPr/>
        </p:nvCxnSpPr>
        <p:spPr>
          <a:xfrm>
            <a:off x="5703570" y="3303270"/>
            <a:ext cx="6035040" cy="1143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a:off x="5669280" y="3440430"/>
            <a:ext cx="1017270" cy="1143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5669280" y="3750395"/>
            <a:ext cx="6035040" cy="1143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flipV="1">
            <a:off x="5669280" y="3887555"/>
            <a:ext cx="5704840" cy="67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6213002" y="4048930"/>
            <a:ext cx="1017270" cy="1143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a:off x="9925050" y="4621530"/>
            <a:ext cx="1017270" cy="1143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5607685" y="4945916"/>
            <a:ext cx="1017270" cy="1143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Connettore 1 19"/>
          <p:cNvCxnSpPr/>
          <p:nvPr/>
        </p:nvCxnSpPr>
        <p:spPr>
          <a:xfrm>
            <a:off x="7040880" y="5113395"/>
            <a:ext cx="612775"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3596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txBox="1">
            <a:spLocks/>
          </p:cNvSpPr>
          <p:nvPr/>
        </p:nvSpPr>
        <p:spPr>
          <a:xfrm>
            <a:off x="1076960" y="1292461"/>
            <a:ext cx="9855200" cy="43869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it-IT" sz="1400" b="1" dirty="0">
                <a:latin typeface="Arial" panose="020B0604020202020204" pitchFamily="34" charset="0"/>
                <a:cs typeface="Arial" panose="020B0604020202020204" pitchFamily="34" charset="0"/>
              </a:rPr>
              <a:t>SNC </a:t>
            </a:r>
            <a:r>
              <a:rPr lang="it-IT" sz="1400" b="1" dirty="0" err="1">
                <a:latin typeface="Arial" panose="020B0604020202020204" pitchFamily="34" charset="0"/>
                <a:cs typeface="Arial" panose="020B0604020202020204" pitchFamily="34" charset="0"/>
              </a:rPr>
              <a:t>Tumors</a:t>
            </a:r>
            <a:endParaRPr lang="it-IT" sz="1400" b="1" dirty="0">
              <a:latin typeface="Arial" panose="020B0604020202020204" pitchFamily="34" charset="0"/>
              <a:cs typeface="Arial" panose="020B0604020202020204" pitchFamily="34" charset="0"/>
            </a:endParaRPr>
          </a:p>
          <a:p>
            <a:pPr lvl="1">
              <a:lnSpc>
                <a:spcPct val="100000"/>
              </a:lnSpc>
              <a:spcBef>
                <a:spcPts val="0"/>
              </a:spcBef>
            </a:pPr>
            <a:r>
              <a:rPr lang="it-IT" sz="1400" dirty="0" err="1">
                <a:latin typeface="Arial" panose="020B0604020202020204" pitchFamily="34" charset="0"/>
                <a:cs typeface="Arial" panose="020B0604020202020204" pitchFamily="34" charset="0"/>
              </a:rPr>
              <a:t>Craniopharyngioma</a:t>
            </a:r>
            <a:endParaRPr lang="it-IT" sz="1400" dirty="0">
              <a:latin typeface="Arial" panose="020B0604020202020204" pitchFamily="34" charset="0"/>
              <a:cs typeface="Arial" panose="020B0604020202020204" pitchFamily="34" charset="0"/>
            </a:endParaRPr>
          </a:p>
          <a:p>
            <a:pPr lvl="1">
              <a:lnSpc>
                <a:spcPct val="100000"/>
              </a:lnSpc>
              <a:spcBef>
                <a:spcPts val="0"/>
              </a:spcBef>
            </a:pPr>
            <a:r>
              <a:rPr lang="it-IT" sz="1400" dirty="0" smtClean="0">
                <a:latin typeface="Arial" panose="020B0604020202020204" pitchFamily="34" charset="0"/>
                <a:cs typeface="Arial" panose="020B0604020202020204" pitchFamily="34" charset="0"/>
              </a:rPr>
              <a:t>Glioma (</a:t>
            </a:r>
            <a:r>
              <a:rPr lang="it-IT" sz="1400" dirty="0" err="1" smtClean="0">
                <a:latin typeface="Arial" panose="020B0604020202020204" pitchFamily="34" charset="0"/>
                <a:cs typeface="Arial" panose="020B0604020202020204" pitchFamily="34" charset="0"/>
              </a:rPr>
              <a:t>Low</a:t>
            </a:r>
            <a:r>
              <a:rPr lang="it-IT" sz="1400" dirty="0" smtClean="0">
                <a:latin typeface="Arial" panose="020B0604020202020204" pitchFamily="34" charset="0"/>
                <a:cs typeface="Arial" panose="020B0604020202020204" pitchFamily="34" charset="0"/>
              </a:rPr>
              <a:t>-grade glioma, </a:t>
            </a:r>
            <a:r>
              <a:rPr lang="it-IT" sz="1400" dirty="0" err="1" smtClean="0">
                <a:latin typeface="Arial" panose="020B0604020202020204" pitchFamily="34" charset="0"/>
                <a:cs typeface="Arial" panose="020B0604020202020204" pitchFamily="34" charset="0"/>
              </a:rPr>
              <a:t>Optic</a:t>
            </a:r>
            <a:r>
              <a:rPr lang="it-IT" sz="1400" dirty="0" smtClean="0">
                <a:latin typeface="Arial" panose="020B0604020202020204" pitchFamily="34" charset="0"/>
                <a:cs typeface="Arial" panose="020B0604020202020204" pitchFamily="34" charset="0"/>
              </a:rPr>
              <a:t> </a:t>
            </a:r>
            <a:r>
              <a:rPr lang="it-IT" sz="1400" dirty="0" err="1">
                <a:latin typeface="Arial" panose="020B0604020202020204" pitchFamily="34" charset="0"/>
                <a:cs typeface="Arial" panose="020B0604020202020204" pitchFamily="34" charset="0"/>
              </a:rPr>
              <a:t>pathway</a:t>
            </a:r>
            <a:r>
              <a:rPr lang="it-IT" sz="1400" dirty="0">
                <a:latin typeface="Arial" panose="020B0604020202020204" pitchFamily="34" charset="0"/>
                <a:cs typeface="Arial" panose="020B0604020202020204" pitchFamily="34" charset="0"/>
              </a:rPr>
              <a:t> </a:t>
            </a:r>
            <a:r>
              <a:rPr lang="it-IT" sz="1400" dirty="0" smtClean="0">
                <a:latin typeface="Arial" panose="020B0604020202020204" pitchFamily="34" charset="0"/>
                <a:cs typeface="Arial" panose="020B0604020202020204" pitchFamily="34" charset="0"/>
              </a:rPr>
              <a:t>glioma)</a:t>
            </a:r>
            <a:endParaRPr lang="it-IT" sz="1400" dirty="0">
              <a:latin typeface="Arial" panose="020B0604020202020204" pitchFamily="34" charset="0"/>
              <a:cs typeface="Arial" panose="020B0604020202020204" pitchFamily="34" charset="0"/>
            </a:endParaRPr>
          </a:p>
          <a:p>
            <a:pPr lvl="1">
              <a:lnSpc>
                <a:spcPct val="100000"/>
              </a:lnSpc>
              <a:spcBef>
                <a:spcPts val="0"/>
              </a:spcBef>
            </a:pPr>
            <a:r>
              <a:rPr lang="it-IT" sz="1400" dirty="0" err="1">
                <a:latin typeface="Arial" panose="020B0604020202020204" pitchFamily="34" charset="0"/>
                <a:cs typeface="Arial" panose="020B0604020202020204" pitchFamily="34" charset="0"/>
              </a:rPr>
              <a:t>Germ</a:t>
            </a:r>
            <a:r>
              <a:rPr lang="it-IT" sz="1400" dirty="0">
                <a:latin typeface="Arial" panose="020B0604020202020204" pitchFamily="34" charset="0"/>
                <a:cs typeface="Arial" panose="020B0604020202020204" pitchFamily="34" charset="0"/>
              </a:rPr>
              <a:t> </a:t>
            </a:r>
            <a:r>
              <a:rPr lang="it-IT" sz="1400" dirty="0" err="1">
                <a:latin typeface="Arial" panose="020B0604020202020204" pitchFamily="34" charset="0"/>
                <a:cs typeface="Arial" panose="020B0604020202020204" pitchFamily="34" charset="0"/>
              </a:rPr>
              <a:t>cell</a:t>
            </a:r>
            <a:r>
              <a:rPr lang="it-IT" sz="1400" dirty="0">
                <a:latin typeface="Arial" panose="020B0604020202020204" pitchFamily="34" charset="0"/>
                <a:cs typeface="Arial" panose="020B0604020202020204" pitchFamily="34" charset="0"/>
              </a:rPr>
              <a:t> </a:t>
            </a:r>
            <a:r>
              <a:rPr lang="it-IT" sz="1400" dirty="0" err="1">
                <a:latin typeface="Arial" panose="020B0604020202020204" pitchFamily="34" charset="0"/>
                <a:cs typeface="Arial" panose="020B0604020202020204" pitchFamily="34" charset="0"/>
              </a:rPr>
              <a:t>tumors</a:t>
            </a:r>
            <a:endParaRPr lang="it-IT" sz="1400" dirty="0">
              <a:latin typeface="Arial" panose="020B0604020202020204" pitchFamily="34" charset="0"/>
              <a:cs typeface="Arial" panose="020B0604020202020204" pitchFamily="34" charset="0"/>
            </a:endParaRPr>
          </a:p>
          <a:p>
            <a:pPr lvl="1">
              <a:lnSpc>
                <a:spcPct val="100000"/>
              </a:lnSpc>
              <a:spcBef>
                <a:spcPts val="0"/>
              </a:spcBef>
            </a:pPr>
            <a:r>
              <a:rPr lang="it-IT" sz="1400" dirty="0" err="1">
                <a:latin typeface="Arial" panose="020B0604020202020204" pitchFamily="34" charset="0"/>
                <a:cs typeface="Arial" panose="020B0604020202020204" pitchFamily="34" charset="0"/>
              </a:rPr>
              <a:t>Medulloblastoma</a:t>
            </a:r>
            <a:r>
              <a:rPr lang="it-IT" sz="1400" dirty="0">
                <a:latin typeface="Arial" panose="020B0604020202020204" pitchFamily="34" charset="0"/>
                <a:cs typeface="Arial" panose="020B0604020202020204" pitchFamily="34" charset="0"/>
              </a:rPr>
              <a:t>-PNET</a:t>
            </a:r>
          </a:p>
          <a:p>
            <a:pPr lvl="1">
              <a:lnSpc>
                <a:spcPct val="100000"/>
              </a:lnSpc>
              <a:spcBef>
                <a:spcPts val="0"/>
              </a:spcBef>
            </a:pPr>
            <a:r>
              <a:rPr lang="it-IT" sz="1400" dirty="0" err="1">
                <a:latin typeface="Arial" panose="020B0604020202020204" pitchFamily="34" charset="0"/>
                <a:cs typeface="Arial" panose="020B0604020202020204" pitchFamily="34" charset="0"/>
              </a:rPr>
              <a:t>Ependymoma</a:t>
            </a:r>
            <a:endParaRPr lang="it-IT" sz="1400" dirty="0">
              <a:latin typeface="Arial" panose="020B0604020202020204" pitchFamily="34" charset="0"/>
              <a:cs typeface="Arial" panose="020B0604020202020204" pitchFamily="34" charset="0"/>
            </a:endParaRPr>
          </a:p>
          <a:p>
            <a:pPr lvl="1">
              <a:lnSpc>
                <a:spcPct val="100000"/>
              </a:lnSpc>
              <a:spcBef>
                <a:spcPts val="0"/>
              </a:spcBef>
            </a:pPr>
            <a:r>
              <a:rPr lang="it-IT" sz="1400" dirty="0" smtClean="0">
                <a:latin typeface="Arial" panose="020B0604020202020204" pitchFamily="34" charset="0"/>
                <a:cs typeface="Arial" panose="020B0604020202020204" pitchFamily="34" charset="0"/>
              </a:rPr>
              <a:t>ATRT</a:t>
            </a:r>
          </a:p>
          <a:p>
            <a:pPr lvl="1">
              <a:lnSpc>
                <a:spcPct val="100000"/>
              </a:lnSpc>
              <a:spcBef>
                <a:spcPts val="0"/>
              </a:spcBef>
            </a:pPr>
            <a:r>
              <a:rPr lang="it-IT" sz="1400" dirty="0" smtClean="0">
                <a:latin typeface="Arial" panose="020B0604020202020204" pitchFamily="34" charset="0"/>
                <a:cs typeface="Arial" panose="020B0604020202020204" pitchFamily="34" charset="0"/>
              </a:rPr>
              <a:t>CNS sarcoma</a:t>
            </a:r>
            <a:endParaRPr lang="it-IT" sz="1400" dirty="0">
              <a:latin typeface="Arial" panose="020B0604020202020204" pitchFamily="34" charset="0"/>
              <a:cs typeface="Arial" panose="020B0604020202020204" pitchFamily="34" charset="0"/>
            </a:endParaRPr>
          </a:p>
          <a:p>
            <a:pPr>
              <a:lnSpc>
                <a:spcPct val="100000"/>
              </a:lnSpc>
              <a:spcBef>
                <a:spcPts val="0"/>
              </a:spcBef>
            </a:pPr>
            <a:r>
              <a:rPr lang="it-IT" sz="1400" b="1" dirty="0" err="1">
                <a:latin typeface="Arial" panose="020B0604020202020204" pitchFamily="34" charset="0"/>
                <a:cs typeface="Arial" panose="020B0604020202020204" pitchFamily="34" charset="0"/>
              </a:rPr>
              <a:t>Skull</a:t>
            </a:r>
            <a:r>
              <a:rPr lang="it-IT" sz="1400" b="1" dirty="0">
                <a:latin typeface="Arial" panose="020B0604020202020204" pitchFamily="34" charset="0"/>
                <a:cs typeface="Arial" panose="020B0604020202020204" pitchFamily="34" charset="0"/>
              </a:rPr>
              <a:t> Base </a:t>
            </a:r>
            <a:r>
              <a:rPr lang="it-IT" sz="1400" b="1" dirty="0" err="1">
                <a:latin typeface="Arial" panose="020B0604020202020204" pitchFamily="34" charset="0"/>
                <a:cs typeface="Arial" panose="020B0604020202020204" pitchFamily="34" charset="0"/>
              </a:rPr>
              <a:t>Tumors</a:t>
            </a:r>
            <a:endParaRPr lang="it-IT" sz="1400" b="1" dirty="0">
              <a:latin typeface="Arial" panose="020B0604020202020204" pitchFamily="34" charset="0"/>
              <a:cs typeface="Arial" panose="020B0604020202020204" pitchFamily="34" charset="0"/>
            </a:endParaRPr>
          </a:p>
          <a:p>
            <a:pPr lvl="1">
              <a:lnSpc>
                <a:spcPct val="100000"/>
              </a:lnSpc>
              <a:spcBef>
                <a:spcPts val="0"/>
              </a:spcBef>
            </a:pPr>
            <a:r>
              <a:rPr lang="it-IT" sz="1400" dirty="0" err="1">
                <a:latin typeface="Arial" panose="020B0604020202020204" pitchFamily="34" charset="0"/>
                <a:cs typeface="Arial" panose="020B0604020202020204" pitchFamily="34" charset="0"/>
              </a:rPr>
              <a:t>Chordoma</a:t>
            </a:r>
            <a:r>
              <a:rPr lang="it-IT" sz="1400" dirty="0">
                <a:latin typeface="Arial" panose="020B0604020202020204" pitchFamily="34" charset="0"/>
                <a:cs typeface="Arial" panose="020B0604020202020204" pitchFamily="34" charset="0"/>
              </a:rPr>
              <a:t>/</a:t>
            </a:r>
            <a:r>
              <a:rPr lang="it-IT" sz="1400" dirty="0" err="1">
                <a:latin typeface="Arial" panose="020B0604020202020204" pitchFamily="34" charset="0"/>
                <a:cs typeface="Arial" panose="020B0604020202020204" pitchFamily="34" charset="0"/>
              </a:rPr>
              <a:t>chondrosarcoma</a:t>
            </a:r>
            <a:r>
              <a:rPr lang="it-IT" sz="1400" dirty="0">
                <a:latin typeface="Arial" panose="020B0604020202020204" pitchFamily="34" charset="0"/>
                <a:cs typeface="Arial" panose="020B0604020202020204" pitchFamily="34" charset="0"/>
              </a:rPr>
              <a:t> </a:t>
            </a:r>
          </a:p>
          <a:p>
            <a:pPr>
              <a:lnSpc>
                <a:spcPct val="100000"/>
              </a:lnSpc>
              <a:spcBef>
                <a:spcPts val="0"/>
              </a:spcBef>
            </a:pPr>
            <a:r>
              <a:rPr lang="it-IT" sz="1400" b="1" dirty="0">
                <a:latin typeface="Arial" panose="020B0604020202020204" pitchFamily="34" charset="0"/>
                <a:cs typeface="Arial" panose="020B0604020202020204" pitchFamily="34" charset="0"/>
              </a:rPr>
              <a:t>Soft </a:t>
            </a:r>
            <a:r>
              <a:rPr lang="it-IT" sz="1400" b="1" dirty="0" err="1">
                <a:latin typeface="Arial" panose="020B0604020202020204" pitchFamily="34" charset="0"/>
                <a:cs typeface="Arial" panose="020B0604020202020204" pitchFamily="34" charset="0"/>
              </a:rPr>
              <a:t>tissue</a:t>
            </a:r>
            <a:r>
              <a:rPr lang="it-IT" sz="1400" b="1" dirty="0">
                <a:latin typeface="Arial" panose="020B0604020202020204" pitchFamily="34" charset="0"/>
                <a:cs typeface="Arial" panose="020B0604020202020204" pitchFamily="34" charset="0"/>
              </a:rPr>
              <a:t> and Bone </a:t>
            </a:r>
            <a:r>
              <a:rPr lang="it-IT" sz="1400" b="1" dirty="0" err="1">
                <a:latin typeface="Arial" panose="020B0604020202020204" pitchFamily="34" charset="0"/>
                <a:cs typeface="Arial" panose="020B0604020202020204" pitchFamily="34" charset="0"/>
              </a:rPr>
              <a:t>Tumors</a:t>
            </a:r>
            <a:endParaRPr lang="it-IT" sz="1400" b="1" dirty="0">
              <a:latin typeface="Arial" panose="020B0604020202020204" pitchFamily="34" charset="0"/>
              <a:cs typeface="Arial" panose="020B0604020202020204" pitchFamily="34" charset="0"/>
            </a:endParaRPr>
          </a:p>
          <a:p>
            <a:pPr lvl="1">
              <a:lnSpc>
                <a:spcPct val="100000"/>
              </a:lnSpc>
              <a:spcBef>
                <a:spcPts val="0"/>
              </a:spcBef>
            </a:pPr>
            <a:r>
              <a:rPr lang="it-IT" sz="1400" dirty="0" err="1">
                <a:latin typeface="Arial" panose="020B0604020202020204" pitchFamily="34" charset="0"/>
                <a:cs typeface="Arial" panose="020B0604020202020204" pitchFamily="34" charset="0"/>
              </a:rPr>
              <a:t>Rhabdomyosarcoma</a:t>
            </a:r>
            <a:endParaRPr lang="it-IT" sz="1400" dirty="0">
              <a:latin typeface="Arial" panose="020B0604020202020204" pitchFamily="34" charset="0"/>
              <a:cs typeface="Arial" panose="020B0604020202020204" pitchFamily="34" charset="0"/>
            </a:endParaRPr>
          </a:p>
          <a:p>
            <a:pPr lvl="1">
              <a:lnSpc>
                <a:spcPct val="100000"/>
              </a:lnSpc>
              <a:spcBef>
                <a:spcPts val="0"/>
              </a:spcBef>
            </a:pPr>
            <a:r>
              <a:rPr lang="it-IT" sz="1400" dirty="0" err="1">
                <a:latin typeface="Arial" panose="020B0604020202020204" pitchFamily="34" charset="0"/>
                <a:cs typeface="Arial" panose="020B0604020202020204" pitchFamily="34" charset="0"/>
              </a:rPr>
              <a:t>Ewing’s</a:t>
            </a:r>
            <a:r>
              <a:rPr lang="it-IT" sz="1400" dirty="0">
                <a:latin typeface="Arial" panose="020B0604020202020204" pitchFamily="34" charset="0"/>
                <a:cs typeface="Arial" panose="020B0604020202020204" pitchFamily="34" charset="0"/>
              </a:rPr>
              <a:t> </a:t>
            </a:r>
            <a:r>
              <a:rPr lang="it-IT" sz="1400" dirty="0" err="1" smtClean="0">
                <a:latin typeface="Arial" panose="020B0604020202020204" pitchFamily="34" charset="0"/>
                <a:cs typeface="Arial" panose="020B0604020202020204" pitchFamily="34" charset="0"/>
              </a:rPr>
              <a:t>tumor</a:t>
            </a:r>
            <a:endParaRPr lang="it-IT" sz="1400" dirty="0">
              <a:latin typeface="Arial" panose="020B0604020202020204" pitchFamily="34" charset="0"/>
              <a:cs typeface="Arial" panose="020B0604020202020204" pitchFamily="34" charset="0"/>
            </a:endParaRPr>
          </a:p>
          <a:p>
            <a:pPr lvl="1">
              <a:lnSpc>
                <a:spcPct val="100000"/>
              </a:lnSpc>
              <a:spcBef>
                <a:spcPts val="0"/>
              </a:spcBef>
            </a:pPr>
            <a:r>
              <a:rPr lang="it-IT" sz="1400" dirty="0" smtClean="0">
                <a:latin typeface="Arial" panose="020B0604020202020204" pitchFamily="34" charset="0"/>
                <a:cs typeface="Arial" panose="020B0604020202020204" pitchFamily="34" charset="0"/>
              </a:rPr>
              <a:t>Osteosarcoma</a:t>
            </a:r>
            <a:endParaRPr lang="it-IT" sz="1400" dirty="0">
              <a:latin typeface="Arial" panose="020B0604020202020204" pitchFamily="34" charset="0"/>
              <a:cs typeface="Arial" panose="020B0604020202020204" pitchFamily="34" charset="0"/>
            </a:endParaRPr>
          </a:p>
          <a:p>
            <a:pPr lvl="1">
              <a:lnSpc>
                <a:spcPct val="100000"/>
              </a:lnSpc>
              <a:spcBef>
                <a:spcPts val="0"/>
              </a:spcBef>
            </a:pPr>
            <a:r>
              <a:rPr lang="it-IT" sz="1400" dirty="0">
                <a:latin typeface="Arial" panose="020B0604020202020204" pitchFamily="34" charset="0"/>
                <a:cs typeface="Arial" panose="020B0604020202020204" pitchFamily="34" charset="0"/>
              </a:rPr>
              <a:t>NRSTS</a:t>
            </a:r>
          </a:p>
          <a:p>
            <a:pPr>
              <a:lnSpc>
                <a:spcPct val="100000"/>
              </a:lnSpc>
              <a:spcBef>
                <a:spcPts val="0"/>
              </a:spcBef>
            </a:pPr>
            <a:r>
              <a:rPr lang="it-IT" sz="1400" dirty="0">
                <a:latin typeface="Arial" panose="020B0604020202020204" pitchFamily="34" charset="0"/>
                <a:cs typeface="Arial" panose="020B0604020202020204" pitchFamily="34" charset="0"/>
              </a:rPr>
              <a:t>Head and </a:t>
            </a:r>
            <a:r>
              <a:rPr lang="it-IT" sz="1400" dirty="0" err="1">
                <a:latin typeface="Arial" panose="020B0604020202020204" pitchFamily="34" charset="0"/>
                <a:cs typeface="Arial" panose="020B0604020202020204" pitchFamily="34" charset="0"/>
              </a:rPr>
              <a:t>Neck</a:t>
            </a:r>
            <a:r>
              <a:rPr lang="it-IT" sz="1400" dirty="0">
                <a:latin typeface="Arial" panose="020B0604020202020204" pitchFamily="34" charset="0"/>
                <a:cs typeface="Arial" panose="020B0604020202020204" pitchFamily="34" charset="0"/>
              </a:rPr>
              <a:t> </a:t>
            </a:r>
            <a:r>
              <a:rPr lang="it-IT" sz="1400" dirty="0" err="1">
                <a:latin typeface="Arial" panose="020B0604020202020204" pitchFamily="34" charset="0"/>
                <a:cs typeface="Arial" panose="020B0604020202020204" pitchFamily="34" charset="0"/>
              </a:rPr>
              <a:t>Tumours</a:t>
            </a:r>
            <a:endParaRPr lang="it-IT" sz="1400" dirty="0">
              <a:latin typeface="Arial" panose="020B0604020202020204" pitchFamily="34" charset="0"/>
              <a:cs typeface="Arial" panose="020B0604020202020204" pitchFamily="34" charset="0"/>
            </a:endParaRPr>
          </a:p>
          <a:p>
            <a:pPr>
              <a:lnSpc>
                <a:spcPct val="100000"/>
              </a:lnSpc>
              <a:spcBef>
                <a:spcPts val="0"/>
              </a:spcBef>
            </a:pPr>
            <a:r>
              <a:rPr lang="it-IT" sz="1400" dirty="0" err="1" smtClean="0">
                <a:latin typeface="Arial" panose="020B0604020202020204" pitchFamily="34" charset="0"/>
                <a:cs typeface="Arial" panose="020B0604020202020204" pitchFamily="34" charset="0"/>
              </a:rPr>
              <a:t>Retinoblastoma</a:t>
            </a:r>
            <a:endParaRPr lang="it-IT" sz="1400" dirty="0">
              <a:latin typeface="Arial" panose="020B0604020202020204" pitchFamily="34" charset="0"/>
              <a:cs typeface="Arial" panose="020B0604020202020204" pitchFamily="34" charset="0"/>
            </a:endParaRPr>
          </a:p>
          <a:p>
            <a:pPr>
              <a:lnSpc>
                <a:spcPct val="100000"/>
              </a:lnSpc>
              <a:spcBef>
                <a:spcPts val="0"/>
              </a:spcBef>
            </a:pPr>
            <a:r>
              <a:rPr lang="it-IT" sz="1400" b="1" dirty="0">
                <a:latin typeface="Arial" panose="020B0604020202020204" pitchFamily="34" charset="0"/>
                <a:cs typeface="Arial" panose="020B0604020202020204" pitchFamily="34" charset="0"/>
              </a:rPr>
              <a:t>Neuroblastoma</a:t>
            </a:r>
          </a:p>
          <a:p>
            <a:pPr>
              <a:lnSpc>
                <a:spcPct val="100000"/>
              </a:lnSpc>
              <a:spcBef>
                <a:spcPts val="0"/>
              </a:spcBef>
            </a:pPr>
            <a:r>
              <a:rPr lang="it-IT" sz="1400" dirty="0" err="1" smtClean="0">
                <a:latin typeface="Arial" panose="020B0604020202020204" pitchFamily="34" charset="0"/>
                <a:cs typeface="Arial" panose="020B0604020202020204" pitchFamily="34" charset="0"/>
              </a:rPr>
              <a:t>Lymphoma</a:t>
            </a:r>
            <a:endParaRPr lang="it-IT" sz="1400" dirty="0" smtClean="0">
              <a:latin typeface="Arial" panose="020B0604020202020204" pitchFamily="34" charset="0"/>
              <a:cs typeface="Arial" panose="020B0604020202020204" pitchFamily="34" charset="0"/>
            </a:endParaRPr>
          </a:p>
          <a:p>
            <a:pPr>
              <a:lnSpc>
                <a:spcPct val="100000"/>
              </a:lnSpc>
              <a:spcBef>
                <a:spcPts val="0"/>
              </a:spcBef>
            </a:pPr>
            <a:r>
              <a:rPr lang="it-IT" sz="1400" dirty="0">
                <a:latin typeface="Arial" panose="020B0604020202020204" pitchFamily="34" charset="0"/>
                <a:cs typeface="Arial" panose="020B0604020202020204" pitchFamily="34" charset="0"/>
              </a:rPr>
              <a:t>R</a:t>
            </a:r>
            <a:r>
              <a:rPr lang="it-IT" sz="1400" dirty="0" smtClean="0">
                <a:latin typeface="Arial" panose="020B0604020202020204" pitchFamily="34" charset="0"/>
                <a:cs typeface="Arial" panose="020B0604020202020204" pitchFamily="34" charset="0"/>
              </a:rPr>
              <a:t>e-RT</a:t>
            </a:r>
            <a:endParaRPr lang="it-IT" sz="1400" dirty="0">
              <a:latin typeface="Arial" panose="020B0604020202020204" pitchFamily="34" charset="0"/>
              <a:cs typeface="Arial" panose="020B0604020202020204" pitchFamily="34" charset="0"/>
            </a:endParaRPr>
          </a:p>
        </p:txBody>
      </p:sp>
      <p:sp>
        <p:nvSpPr>
          <p:cNvPr id="4" name="Rettangolo 3"/>
          <p:cNvSpPr/>
          <p:nvPr/>
        </p:nvSpPr>
        <p:spPr>
          <a:xfrm>
            <a:off x="6822072" y="3675487"/>
            <a:ext cx="4110088" cy="2031325"/>
          </a:xfrm>
          <a:prstGeom prst="rect">
            <a:avLst/>
          </a:prstGeom>
          <a:ln w="28575">
            <a:solidFill>
              <a:srgbClr val="67C9FA"/>
            </a:solidFill>
          </a:ln>
        </p:spPr>
        <p:txBody>
          <a:bodyPr wrap="square">
            <a:spAutoFit/>
          </a:bodyPr>
          <a:lstStyle/>
          <a:p>
            <a:pPr marL="342900" indent="-342900">
              <a:buFont typeface="+mj-lt"/>
              <a:buAutoNum type="arabicPeriod"/>
            </a:pPr>
            <a:r>
              <a:rPr lang="en-US" sz="1400" dirty="0">
                <a:latin typeface="Arial" panose="020B0604020202020204" pitchFamily="34" charset="0"/>
                <a:cs typeface="Arial" panose="020B0604020202020204" pitchFamily="34" charset="0"/>
              </a:rPr>
              <a:t>Historically radio-resistant tumors </a:t>
            </a:r>
          </a:p>
          <a:p>
            <a:pPr marL="742950" lvl="1" indent="-285750">
              <a:buFont typeface="Wingdings" panose="05000000000000000000" pitchFamily="2" charset="2"/>
              <a:buChar char="à"/>
            </a:pPr>
            <a:r>
              <a:rPr lang="en-US" sz="1400" dirty="0">
                <a:latin typeface="Arial" panose="020B0604020202020204" pitchFamily="34" charset="0"/>
                <a:cs typeface="Arial" panose="020B0604020202020204" pitchFamily="34" charset="0"/>
                <a:sym typeface="Wingdings" panose="05000000000000000000" pitchFamily="2" charset="2"/>
              </a:rPr>
              <a:t>In</a:t>
            </a:r>
            <a:r>
              <a:rPr lang="en-US" sz="1400" dirty="0">
                <a:latin typeface="Arial" panose="020B0604020202020204" pitchFamily="34" charset="0"/>
                <a:cs typeface="Arial" panose="020B0604020202020204" pitchFamily="34" charset="0"/>
              </a:rPr>
              <a:t>crease the proportion of long-term survivors</a:t>
            </a:r>
          </a:p>
          <a:p>
            <a:pPr lvl="1"/>
            <a:endParaRPr lang="en-US" sz="1400" dirty="0">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Tumors that respond </a:t>
            </a:r>
            <a:r>
              <a:rPr lang="en-US" sz="1400" dirty="0" err="1">
                <a:latin typeface="Arial" panose="020B0604020202020204" pitchFamily="34" charset="0"/>
                <a:cs typeface="Arial" panose="020B0604020202020204" pitchFamily="34" charset="0"/>
              </a:rPr>
              <a:t>favourably</a:t>
            </a:r>
            <a:r>
              <a:rPr lang="en-US" sz="1400" dirty="0">
                <a:latin typeface="Arial" panose="020B0604020202020204" pitchFamily="34" charset="0"/>
                <a:cs typeface="Arial" panose="020B0604020202020204" pitchFamily="34" charset="0"/>
              </a:rPr>
              <a:t> to RT </a:t>
            </a:r>
            <a:r>
              <a:rPr lang="en-US" sz="1400" dirty="0">
                <a:latin typeface="Arial" panose="020B0604020202020204" pitchFamily="34" charset="0"/>
                <a:cs typeface="Arial" panose="020B0604020202020204" pitchFamily="34" charset="0"/>
                <a:sym typeface="Wingdings" panose="05000000000000000000" pitchFamily="2" charset="2"/>
              </a:rPr>
              <a:t> M</a:t>
            </a:r>
            <a:r>
              <a:rPr lang="en-US" sz="1400" dirty="0">
                <a:latin typeface="Arial" panose="020B0604020202020204" pitchFamily="34" charset="0"/>
                <a:cs typeface="Arial" panose="020B0604020202020204" pitchFamily="34" charset="0"/>
              </a:rPr>
              <a:t>aintain </a:t>
            </a:r>
            <a:r>
              <a:rPr lang="en-US" sz="1400" dirty="0" err="1">
                <a:latin typeface="Arial" panose="020B0604020202020204" pitchFamily="34" charset="0"/>
                <a:cs typeface="Arial" panose="020B0604020202020204" pitchFamily="34" charset="0"/>
              </a:rPr>
              <a:t>favourable</a:t>
            </a:r>
            <a:r>
              <a:rPr lang="en-US" sz="1400" dirty="0">
                <a:latin typeface="Arial" panose="020B0604020202020204" pitchFamily="34" charset="0"/>
                <a:cs typeface="Arial" panose="020B0604020202020204" pitchFamily="34" charset="0"/>
              </a:rPr>
              <a:t> outcome and improve </a:t>
            </a:r>
            <a:r>
              <a:rPr lang="en-US" sz="1400" dirty="0" err="1">
                <a:latin typeface="Arial" panose="020B0604020202020204" pitchFamily="34" charset="0"/>
                <a:cs typeface="Arial" panose="020B0604020202020204" pitchFamily="34" charset="0"/>
              </a:rPr>
              <a:t>QoL</a:t>
            </a:r>
            <a:endParaRPr lang="en-US" sz="1400" dirty="0">
              <a:latin typeface="Arial" panose="020B0604020202020204" pitchFamily="34" charset="0"/>
              <a:cs typeface="Arial" panose="020B0604020202020204" pitchFamily="34" charset="0"/>
            </a:endParaRPr>
          </a:p>
          <a:p>
            <a:pPr marL="342900" indent="-342900">
              <a:buFont typeface="+mj-lt"/>
              <a:buAutoNum type="arabicPeriod"/>
            </a:pPr>
            <a:endParaRPr lang="en-US" sz="1400" dirty="0">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CSI </a:t>
            </a:r>
            <a:r>
              <a:rPr lang="en-US" sz="1400" dirty="0">
                <a:latin typeface="Arial" panose="020B0604020202020204" pitchFamily="34" charset="0"/>
                <a:cs typeface="Arial" panose="020B0604020202020204" pitchFamily="34" charset="0"/>
                <a:sym typeface="Wingdings" panose="05000000000000000000" pitchFamily="2" charset="2"/>
              </a:rPr>
              <a:t></a:t>
            </a:r>
            <a:r>
              <a:rPr lang="en-US" sz="1400" dirty="0">
                <a:latin typeface="Arial" panose="020B0604020202020204" pitchFamily="34" charset="0"/>
                <a:cs typeface="Arial" panose="020B0604020202020204" pitchFamily="34" charset="0"/>
              </a:rPr>
              <a:t> Complex </a:t>
            </a:r>
            <a:r>
              <a:rPr lang="en-US" sz="1400" dirty="0" smtClean="0">
                <a:latin typeface="Arial" panose="020B0604020202020204" pitchFamily="34" charset="0"/>
                <a:cs typeface="Arial" panose="020B0604020202020204" pitchFamily="34" charset="0"/>
              </a:rPr>
              <a:t>and </a:t>
            </a:r>
            <a:r>
              <a:rPr lang="en-US" sz="1400" dirty="0">
                <a:latin typeface="Arial" panose="020B0604020202020204" pitchFamily="34" charset="0"/>
                <a:cs typeface="Arial" panose="020B0604020202020204" pitchFamily="34" charset="0"/>
              </a:rPr>
              <a:t>large volumes</a:t>
            </a:r>
            <a:endParaRPr lang="it-IT" sz="1400" dirty="0">
              <a:latin typeface="Arial" panose="020B0604020202020204" pitchFamily="34" charset="0"/>
              <a:cs typeface="Arial" panose="020B0604020202020204" pitchFamily="34" charset="0"/>
            </a:endParaRPr>
          </a:p>
        </p:txBody>
      </p:sp>
      <p:sp>
        <p:nvSpPr>
          <p:cNvPr id="7" name="Rettangolo 6"/>
          <p:cNvSpPr/>
          <p:nvPr/>
        </p:nvSpPr>
        <p:spPr>
          <a:xfrm>
            <a:off x="284480" y="618758"/>
            <a:ext cx="11440160" cy="646331"/>
          </a:xfrm>
          <a:prstGeom prst="rect">
            <a:avLst/>
          </a:prstGeom>
        </p:spPr>
        <p:txBody>
          <a:bodyPr wrap="square">
            <a:spAutoFit/>
          </a:bodyPr>
          <a:lstStyle/>
          <a:p>
            <a:r>
              <a:rPr lang="en-US" dirty="0">
                <a:latin typeface="Arial" panose="020B0604020202020204" pitchFamily="34" charset="0"/>
                <a:cs typeface="Arial" panose="020B0604020202020204" pitchFamily="34" charset="0"/>
              </a:rPr>
              <a:t>An international survey found that in children, </a:t>
            </a:r>
            <a:r>
              <a:rPr lang="en-US" dirty="0" smtClean="0">
                <a:latin typeface="Arial" panose="020B0604020202020204" pitchFamily="34" charset="0"/>
                <a:cs typeface="Arial" panose="020B0604020202020204" pitchFamily="34" charset="0"/>
              </a:rPr>
              <a:t>PT was </a:t>
            </a:r>
            <a:r>
              <a:rPr lang="en-US" dirty="0">
                <a:latin typeface="Arial" panose="020B0604020202020204" pitchFamily="34" charset="0"/>
                <a:cs typeface="Arial" panose="020B0604020202020204" pitchFamily="34" charset="0"/>
              </a:rPr>
              <a:t>most commonly used for </a:t>
            </a:r>
            <a:r>
              <a:rPr lang="en-US" dirty="0" smtClean="0">
                <a:latin typeface="Arial" panose="020B0604020202020204" pitchFamily="34" charset="0"/>
                <a:cs typeface="Arial" panose="020B0604020202020204" pitchFamily="34" charset="0"/>
              </a:rPr>
              <a:t>treating CNS </a:t>
            </a:r>
            <a:r>
              <a:rPr lang="en-US" dirty="0" err="1">
                <a:latin typeface="Arial" panose="020B0604020202020204" pitchFamily="34" charset="0"/>
                <a:cs typeface="Arial" panose="020B0604020202020204" pitchFamily="34" charset="0"/>
              </a:rPr>
              <a:t>tumours</a:t>
            </a:r>
            <a:r>
              <a:rPr lang="en-US" dirty="0">
                <a:latin typeface="Arial" panose="020B0604020202020204" pitchFamily="34" charset="0"/>
                <a:cs typeface="Arial" panose="020B0604020202020204" pitchFamily="34" charset="0"/>
              </a:rPr>
              <a:t>, followed by extracranial sarcomas, neuroblastomas, and </a:t>
            </a:r>
            <a:r>
              <a:rPr lang="en-US" dirty="0" err="1">
                <a:latin typeface="Arial" panose="020B0604020202020204" pitchFamily="34" charset="0"/>
                <a:cs typeface="Arial" panose="020B0604020202020204" pitchFamily="34" charset="0"/>
              </a:rPr>
              <a:t>haematopoietic</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tumours</a:t>
            </a:r>
            <a:r>
              <a:rPr lang="en-US" dirty="0">
                <a:latin typeface="Arial" panose="020B0604020202020204" pitchFamily="34" charset="0"/>
                <a:cs typeface="Arial" panose="020B0604020202020204" pitchFamily="34" charset="0"/>
              </a:rPr>
              <a:t>. </a:t>
            </a:r>
            <a:r>
              <a:rPr lang="en-US" sz="1400" i="1" dirty="0" smtClean="0">
                <a:latin typeface="Arial" panose="020B0604020202020204" pitchFamily="34" charset="0"/>
                <a:cs typeface="Arial" panose="020B0604020202020204" pitchFamily="34" charset="0"/>
              </a:rPr>
              <a:t>(N. </a:t>
            </a:r>
            <a:r>
              <a:rPr lang="en-US" sz="1400" i="1" dirty="0" err="1" smtClean="0">
                <a:latin typeface="Arial" panose="020B0604020202020204" pitchFamily="34" charset="0"/>
                <a:cs typeface="Arial" panose="020B0604020202020204" pitchFamily="34" charset="0"/>
              </a:rPr>
              <a:t>Journy</a:t>
            </a:r>
            <a:r>
              <a:rPr lang="en-US" sz="1400" i="1" dirty="0" smtClean="0">
                <a:latin typeface="Arial" panose="020B0604020202020204" pitchFamily="34" charset="0"/>
                <a:cs typeface="Arial" panose="020B0604020202020204" pitchFamily="34" charset="0"/>
              </a:rPr>
              <a:t> et al, 2019)</a:t>
            </a:r>
            <a:endParaRPr lang="en-US" i="1" dirty="0">
              <a:latin typeface="Arial" panose="020B0604020202020204" pitchFamily="34" charset="0"/>
              <a:cs typeface="Arial" panose="020B0604020202020204" pitchFamily="34" charset="0"/>
            </a:endParaRPr>
          </a:p>
        </p:txBody>
      </p:sp>
      <p:sp>
        <p:nvSpPr>
          <p:cNvPr id="5" name="Titolo 1"/>
          <p:cNvSpPr txBox="1">
            <a:spLocks/>
          </p:cNvSpPr>
          <p:nvPr/>
        </p:nvSpPr>
        <p:spPr>
          <a:xfrm>
            <a:off x="858520" y="141608"/>
            <a:ext cx="10515600" cy="534568"/>
          </a:xfrm>
          <a:prstGeom prst="rect">
            <a:avLst/>
          </a:prstGeom>
        </p:spPr>
        <p:txBody>
          <a:bodyPr vert="horz" lIns="91440" tIns="45720" rIns="91440" bIns="45720" rtlCol="0" anchor="ct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pPr algn="ctr"/>
            <a:r>
              <a:rPr lang="it-IT" b="1" dirty="0" smtClean="0">
                <a:solidFill>
                  <a:srgbClr val="808080"/>
                </a:solidFill>
              </a:rPr>
              <a:t>CLINICAL INDICATIONS FOR PROTON THERAPY</a:t>
            </a:r>
            <a:endParaRPr lang="it-IT" b="1" dirty="0">
              <a:solidFill>
                <a:srgbClr val="808080"/>
              </a:solidFill>
            </a:endParaRPr>
          </a:p>
        </p:txBody>
      </p:sp>
      <p:pic>
        <p:nvPicPr>
          <p:cNvPr id="6" name="Google Shape;99;p3" descr="PHOTO-2019-05-19-16-58-40 (1).jpg"/>
          <p:cNvPicPr preferRelativeResize="0"/>
          <p:nvPr/>
        </p:nvPicPr>
        <p:blipFill rotWithShape="1">
          <a:blip r:embed="rId3">
            <a:alphaModFix/>
          </a:blip>
          <a:srcRect/>
          <a:stretch/>
        </p:blipFill>
        <p:spPr>
          <a:xfrm>
            <a:off x="6822072" y="1384737"/>
            <a:ext cx="4110088" cy="2147133"/>
          </a:xfrm>
          <a:prstGeom prst="rect">
            <a:avLst/>
          </a:prstGeom>
          <a:noFill/>
          <a:ln>
            <a:noFill/>
          </a:ln>
        </p:spPr>
      </p:pic>
    </p:spTree>
    <p:extLst>
      <p:ext uri="{BB962C8B-B14F-4D97-AF65-F5344CB8AC3E}">
        <p14:creationId xmlns:p14="http://schemas.microsoft.com/office/powerpoint/2010/main" val="25034999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a:extLst>
              <a:ext uri="{FF2B5EF4-FFF2-40B4-BE49-F238E27FC236}">
                <a16:creationId xmlns:a16="http://schemas.microsoft.com/office/drawing/2014/main" xmlns="" id="{F1A4E4AA-D258-9346-9FBF-E02760AE43A2}"/>
              </a:ext>
            </a:extLst>
          </p:cNvPr>
          <p:cNvSpPr>
            <a:spLocks noGrp="1"/>
          </p:cNvSpPr>
          <p:nvPr/>
        </p:nvSpPr>
        <p:spPr>
          <a:xfrm>
            <a:off x="5901187" y="625980"/>
            <a:ext cx="6290813" cy="46593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t-IT" sz="2400" kern="1200" dirty="0"/>
          </a:p>
          <a:p>
            <a:endParaRPr lang="it-IT" kern="1200" dirty="0"/>
          </a:p>
        </p:txBody>
      </p:sp>
      <p:sp>
        <p:nvSpPr>
          <p:cNvPr id="9" name="Titolo 3">
            <a:extLst>
              <a:ext uri="{FF2B5EF4-FFF2-40B4-BE49-F238E27FC236}">
                <a16:creationId xmlns:a16="http://schemas.microsoft.com/office/drawing/2014/main" xmlns="" id="{27665AAB-A575-F24D-AE43-1C78C4B40837}"/>
              </a:ext>
            </a:extLst>
          </p:cNvPr>
          <p:cNvSpPr>
            <a:spLocks noGrp="1"/>
          </p:cNvSpPr>
          <p:nvPr/>
        </p:nvSpPr>
        <p:spPr>
          <a:xfrm>
            <a:off x="838200" y="369311"/>
            <a:ext cx="10484174" cy="600075"/>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b="1" kern="1200">
                <a:solidFill>
                  <a:schemeClr val="accent1"/>
                </a:solidFill>
                <a:latin typeface="+mj-lt"/>
                <a:ea typeface="+mj-ea"/>
                <a:cs typeface="+mj-cs"/>
              </a:defRPr>
            </a:lvl1pPr>
          </a:lstStyle>
          <a:p>
            <a:endParaRPr lang="it-IT" kern="1200" dirty="0"/>
          </a:p>
        </p:txBody>
      </p:sp>
      <p:sp>
        <p:nvSpPr>
          <p:cNvPr id="7" name="CasellaDiTesto 6">
            <a:extLst>
              <a:ext uri="{FF2B5EF4-FFF2-40B4-BE49-F238E27FC236}">
                <a16:creationId xmlns:a16="http://schemas.microsoft.com/office/drawing/2014/main" xmlns="" id="{EE4747D3-C02B-4144-8F48-6DE333503DE2}"/>
              </a:ext>
            </a:extLst>
          </p:cNvPr>
          <p:cNvSpPr txBox="1"/>
          <p:nvPr/>
        </p:nvSpPr>
        <p:spPr>
          <a:xfrm>
            <a:off x="390687" y="199398"/>
            <a:ext cx="11379200" cy="553998"/>
          </a:xfrm>
          <a:prstGeom prst="rect">
            <a:avLst/>
          </a:prstGeom>
          <a:noFill/>
        </p:spPr>
        <p:txBody>
          <a:bodyPr wrap="square">
            <a:spAutoFit/>
          </a:bodyPr>
          <a:lstStyle/>
          <a:p>
            <a:pPr algn="ctr"/>
            <a:r>
              <a:rPr lang="it-IT" sz="3000" b="1" spc="-51" dirty="0">
                <a:solidFill>
                  <a:srgbClr val="808080"/>
                </a:solidFill>
                <a:latin typeface="Arial" panose="020B0604020202020204" pitchFamily="34" charset="0"/>
                <a:ea typeface="+mj-ea"/>
                <a:cs typeface="Arial" panose="020B0604020202020204" pitchFamily="34" charset="0"/>
              </a:rPr>
              <a:t>WHAT ABOUT ITALY?</a:t>
            </a:r>
          </a:p>
        </p:txBody>
      </p:sp>
      <p:pic>
        <p:nvPicPr>
          <p:cNvPr id="16" name="Immagine 15">
            <a:extLst>
              <a:ext uri="{FF2B5EF4-FFF2-40B4-BE49-F238E27FC236}">
                <a16:creationId xmlns:a16="http://schemas.microsoft.com/office/drawing/2014/main" xmlns="" id="{178EB63A-B1D1-6442-9E76-6E5041203E35}"/>
              </a:ext>
            </a:extLst>
          </p:cNvPr>
          <p:cNvPicPr>
            <a:picLocks noChangeAspect="1"/>
          </p:cNvPicPr>
          <p:nvPr/>
        </p:nvPicPr>
        <p:blipFill>
          <a:blip r:embed="rId3"/>
          <a:stretch>
            <a:fillRect/>
          </a:stretch>
        </p:blipFill>
        <p:spPr>
          <a:xfrm>
            <a:off x="1038055" y="923309"/>
            <a:ext cx="9894262" cy="5143009"/>
          </a:xfrm>
          <a:prstGeom prst="rect">
            <a:avLst/>
          </a:prstGeom>
        </p:spPr>
      </p:pic>
      <p:sp>
        <p:nvSpPr>
          <p:cNvPr id="17" name="Rettangolo 16"/>
          <p:cNvSpPr/>
          <p:nvPr/>
        </p:nvSpPr>
        <p:spPr>
          <a:xfrm>
            <a:off x="5037009" y="3707498"/>
            <a:ext cx="1896355" cy="2024229"/>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78041689"/>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9999" y="267656"/>
            <a:ext cx="10515600" cy="484748"/>
          </a:xfrm>
          <a:noFill/>
        </p:spPr>
        <p:txBody>
          <a:bodyPr wrap="square">
            <a:spAutoFit/>
          </a:bodyPr>
          <a:lstStyle/>
          <a:p>
            <a:pPr algn="ctr" defTabSz="914400"/>
            <a:r>
              <a:rPr lang="it-IT" b="1" dirty="0">
                <a:solidFill>
                  <a:srgbClr val="808080"/>
                </a:solidFill>
              </a:rPr>
              <a:t>CNAO </a:t>
            </a:r>
            <a:r>
              <a:rPr lang="it-IT" b="1" dirty="0" smtClean="0">
                <a:solidFill>
                  <a:srgbClr val="808080"/>
                </a:solidFill>
              </a:rPr>
              <a:t>EXPERIENCE - </a:t>
            </a:r>
            <a:r>
              <a:rPr lang="it-IT" b="1" dirty="0" err="1">
                <a:solidFill>
                  <a:srgbClr val="808080"/>
                </a:solidFill>
              </a:rPr>
              <a:t>Paediatric</a:t>
            </a:r>
            <a:r>
              <a:rPr lang="it-IT" b="1" dirty="0">
                <a:solidFill>
                  <a:srgbClr val="808080"/>
                </a:solidFill>
              </a:rPr>
              <a:t> </a:t>
            </a:r>
            <a:r>
              <a:rPr lang="it-IT" b="1" dirty="0" err="1">
                <a:solidFill>
                  <a:srgbClr val="808080"/>
                </a:solidFill>
              </a:rPr>
              <a:t>patients</a:t>
            </a:r>
            <a:endParaRPr lang="it-IT" b="1" dirty="0">
              <a:solidFill>
                <a:srgbClr val="808080"/>
              </a:solidFill>
            </a:endParaRPr>
          </a:p>
        </p:txBody>
      </p:sp>
      <p:graphicFrame>
        <p:nvGraphicFramePr>
          <p:cNvPr id="9" name="Grafico 8"/>
          <p:cNvGraphicFramePr>
            <a:graphicFrameLocks/>
          </p:cNvGraphicFramePr>
          <p:nvPr>
            <p:extLst>
              <p:ext uri="{D42A27DB-BD31-4B8C-83A1-F6EECF244321}">
                <p14:modId xmlns:p14="http://schemas.microsoft.com/office/powerpoint/2010/main" val="327291890"/>
              </p:ext>
            </p:extLst>
          </p:nvPr>
        </p:nvGraphicFramePr>
        <p:xfrm>
          <a:off x="698648" y="1826434"/>
          <a:ext cx="4919151" cy="3181883"/>
        </p:xfrm>
        <a:graphic>
          <a:graphicData uri="http://schemas.openxmlformats.org/drawingml/2006/chart">
            <c:chart xmlns:c="http://schemas.openxmlformats.org/drawingml/2006/chart" xmlns:r="http://schemas.openxmlformats.org/officeDocument/2006/relationships" r:id="rId3"/>
          </a:graphicData>
        </a:graphic>
      </p:graphicFrame>
      <p:pic>
        <p:nvPicPr>
          <p:cNvPr id="12" name="Immagin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6327" y="1"/>
            <a:ext cx="2485673" cy="1656080"/>
          </a:xfrm>
          <a:prstGeom prst="rect">
            <a:avLst/>
          </a:prstGeom>
        </p:spPr>
      </p:pic>
      <p:graphicFrame>
        <p:nvGraphicFramePr>
          <p:cNvPr id="14" name="Grafico 13"/>
          <p:cNvGraphicFramePr>
            <a:graphicFrameLocks/>
          </p:cNvGraphicFramePr>
          <p:nvPr>
            <p:extLst>
              <p:ext uri="{D42A27DB-BD31-4B8C-83A1-F6EECF244321}">
                <p14:modId xmlns:p14="http://schemas.microsoft.com/office/powerpoint/2010/main" val="2357344967"/>
              </p:ext>
            </p:extLst>
          </p:nvPr>
        </p:nvGraphicFramePr>
        <p:xfrm>
          <a:off x="6146119" y="1826434"/>
          <a:ext cx="5080681" cy="3181883"/>
        </p:xfrm>
        <a:graphic>
          <a:graphicData uri="http://schemas.openxmlformats.org/drawingml/2006/chart">
            <c:chart xmlns:c="http://schemas.openxmlformats.org/drawingml/2006/chart" xmlns:r="http://schemas.openxmlformats.org/officeDocument/2006/relationships" r:id="rId5"/>
          </a:graphicData>
        </a:graphic>
      </p:graphicFrame>
      <p:sp>
        <p:nvSpPr>
          <p:cNvPr id="15" name="CasellaDiTesto 14"/>
          <p:cNvSpPr txBox="1"/>
          <p:nvPr/>
        </p:nvSpPr>
        <p:spPr>
          <a:xfrm>
            <a:off x="3688080" y="1019576"/>
            <a:ext cx="3931920" cy="369332"/>
          </a:xfrm>
          <a:prstGeom prst="rect">
            <a:avLst/>
          </a:prstGeom>
          <a:noFill/>
        </p:spPr>
        <p:txBody>
          <a:bodyPr wrap="square" rtlCol="0">
            <a:spAutoFit/>
          </a:bodyPr>
          <a:lstStyle/>
          <a:p>
            <a:r>
              <a:rPr lang="it-IT" dirty="0" smtClean="0">
                <a:latin typeface="Arial" panose="020B0604020202020204" pitchFamily="34" charset="0"/>
                <a:cs typeface="Arial" panose="020B0604020202020204" pitchFamily="34" charset="0"/>
              </a:rPr>
              <a:t>Età media: 11,8 anni (1-29 anni)</a:t>
            </a:r>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25840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fico 2"/>
          <p:cNvGraphicFramePr>
            <a:graphicFrameLocks/>
          </p:cNvGraphicFramePr>
          <p:nvPr>
            <p:extLst>
              <p:ext uri="{D42A27DB-BD31-4B8C-83A1-F6EECF244321}">
                <p14:modId xmlns:p14="http://schemas.microsoft.com/office/powerpoint/2010/main" val="1584402905"/>
              </p:ext>
            </p:extLst>
          </p:nvPr>
        </p:nvGraphicFramePr>
        <p:xfrm>
          <a:off x="4426712" y="232664"/>
          <a:ext cx="6983730" cy="4802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Tabella 3"/>
          <p:cNvGraphicFramePr>
            <a:graphicFrameLocks noGrp="1"/>
          </p:cNvGraphicFramePr>
          <p:nvPr>
            <p:extLst>
              <p:ext uri="{D42A27DB-BD31-4B8C-83A1-F6EECF244321}">
                <p14:modId xmlns:p14="http://schemas.microsoft.com/office/powerpoint/2010/main" val="21712106"/>
              </p:ext>
            </p:extLst>
          </p:nvPr>
        </p:nvGraphicFramePr>
        <p:xfrm>
          <a:off x="1153160" y="772547"/>
          <a:ext cx="2594864" cy="3292215"/>
        </p:xfrm>
        <a:graphic>
          <a:graphicData uri="http://schemas.openxmlformats.org/drawingml/2006/table">
            <a:tbl>
              <a:tblPr>
                <a:tableStyleId>{5C22544A-7EE6-4342-B048-85BDC9FD1C3A}</a:tableStyleId>
              </a:tblPr>
              <a:tblGrid>
                <a:gridCol w="1699636"/>
                <a:gridCol w="895228"/>
              </a:tblGrid>
              <a:tr h="260535">
                <a:tc>
                  <a:txBody>
                    <a:bodyPr/>
                    <a:lstStyle/>
                    <a:p>
                      <a:pPr marL="0" algn="l" defTabSz="914400" rtl="0" eaLnBrk="1" fontAlgn="b" latinLnBrk="0" hangingPunct="1"/>
                      <a:r>
                        <a:rPr lang="it-IT" sz="1600" b="1" kern="1200" dirty="0" err="1" smtClean="0">
                          <a:solidFill>
                            <a:schemeClr val="lt1"/>
                          </a:solidFill>
                          <a:latin typeface="+mn-lt"/>
                          <a:ea typeface="+mn-ea"/>
                          <a:cs typeface="+mn-cs"/>
                        </a:rPr>
                        <a:t>Histologies</a:t>
                      </a:r>
                      <a:endParaRPr lang="it-IT" sz="1600" b="1" kern="1200" dirty="0">
                        <a:solidFill>
                          <a:schemeClr val="lt1"/>
                        </a:solidFill>
                        <a:latin typeface="+mn-lt"/>
                        <a:ea typeface="+mn-ea"/>
                        <a:cs typeface="+mn-cs"/>
                      </a:endParaRPr>
                    </a:p>
                  </a:txBody>
                  <a:tcPr marL="7620" marR="7620" marT="7620" marB="0" anchor="b">
                    <a:solidFill>
                      <a:schemeClr val="accent1"/>
                    </a:solidFill>
                  </a:tcPr>
                </a:tc>
                <a:tc>
                  <a:txBody>
                    <a:bodyPr/>
                    <a:lstStyle/>
                    <a:p>
                      <a:pPr marL="0" algn="l" defTabSz="914400" rtl="0" eaLnBrk="1" fontAlgn="b" latinLnBrk="0" hangingPunct="1"/>
                      <a:r>
                        <a:rPr lang="it-IT" sz="1600" b="1" kern="1200" dirty="0">
                          <a:solidFill>
                            <a:schemeClr val="lt1"/>
                          </a:solidFill>
                          <a:latin typeface="+mn-lt"/>
                          <a:ea typeface="+mn-ea"/>
                          <a:cs typeface="+mn-cs"/>
                        </a:rPr>
                        <a:t>n°</a:t>
                      </a:r>
                    </a:p>
                  </a:txBody>
                  <a:tcPr marL="7620" marR="7620" marT="7620" marB="0" anchor="b">
                    <a:solidFill>
                      <a:schemeClr val="accent1"/>
                    </a:solidFill>
                  </a:tcPr>
                </a:tc>
              </a:tr>
              <a:tr h="189480">
                <a:tc>
                  <a:txBody>
                    <a:bodyPr/>
                    <a:lstStyle/>
                    <a:p>
                      <a:pPr algn="l" fontAlgn="b"/>
                      <a:r>
                        <a:rPr lang="it-IT" sz="1100" u="none" strike="noStrike">
                          <a:effectLst/>
                        </a:rPr>
                        <a:t>Neuroblastoma</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5</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Neuroblastoma olfattorio</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2</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Germinoma</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6</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Craniofaringioma</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7</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LGG</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5</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Rabdomiosarcoma</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9</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dirty="0">
                          <a:effectLst/>
                        </a:rPr>
                        <a:t>Carcinoma rinofaringe</a:t>
                      </a:r>
                      <a:endParaRPr lang="it-IT"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1</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Cordoma</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2</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dirty="0" err="1">
                          <a:effectLst/>
                        </a:rPr>
                        <a:t>Ependimoma</a:t>
                      </a:r>
                      <a:endParaRPr lang="it-IT"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5</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Sarcoma Ewing</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5</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ATRT</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1</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Sarcoma</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2</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Condrosarcoma</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1</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MPNST</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2</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a:effectLst/>
                        </a:rPr>
                        <a:t>Pineoblastoma</a:t>
                      </a:r>
                      <a:endParaRPr lang="it-IT"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a:effectLst/>
                        </a:rPr>
                        <a:t>1</a:t>
                      </a:r>
                      <a:endParaRPr lang="it-IT" sz="1100" b="0" i="0" u="none" strike="noStrike">
                        <a:solidFill>
                          <a:srgbClr val="000000"/>
                        </a:solidFill>
                        <a:effectLst/>
                        <a:latin typeface="Calibri" panose="020F0502020204030204" pitchFamily="34" charset="0"/>
                      </a:endParaRPr>
                    </a:p>
                  </a:txBody>
                  <a:tcPr marL="7620" marR="7620" marT="7620" marB="0" anchor="b"/>
                </a:tc>
              </a:tr>
              <a:tr h="189480">
                <a:tc>
                  <a:txBody>
                    <a:bodyPr/>
                    <a:lstStyle/>
                    <a:p>
                      <a:pPr algn="l" fontAlgn="b"/>
                      <a:r>
                        <a:rPr lang="it-IT" sz="1100" u="none" strike="noStrike" dirty="0" err="1">
                          <a:effectLst/>
                        </a:rPr>
                        <a:t>Meningioma</a:t>
                      </a:r>
                      <a:endParaRPr lang="it-IT"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it-IT" sz="1100" u="none" strike="noStrike" dirty="0">
                          <a:effectLst/>
                        </a:rPr>
                        <a:t>1</a:t>
                      </a:r>
                      <a:endParaRPr lang="it-IT" sz="11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
        <p:nvSpPr>
          <p:cNvPr id="5" name="CasellaDiTesto 4"/>
          <p:cNvSpPr txBox="1"/>
          <p:nvPr/>
        </p:nvSpPr>
        <p:spPr>
          <a:xfrm>
            <a:off x="1153160" y="4712009"/>
            <a:ext cx="9372600" cy="646331"/>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Total </a:t>
            </a:r>
            <a:r>
              <a:rPr lang="it-IT" dirty="0" err="1">
                <a:latin typeface="Arial" panose="020B0604020202020204" pitchFamily="34" charset="0"/>
                <a:cs typeface="Arial" panose="020B0604020202020204" pitchFamily="34" charset="0"/>
              </a:rPr>
              <a:t>fractions</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average</a:t>
            </a:r>
            <a:r>
              <a:rPr lang="it-IT" dirty="0">
                <a:latin typeface="Arial" panose="020B0604020202020204" pitchFamily="34" charset="0"/>
                <a:cs typeface="Arial" panose="020B0604020202020204" pitchFamily="34" charset="0"/>
              </a:rPr>
              <a:t>): 30 </a:t>
            </a:r>
            <a:r>
              <a:rPr lang="it-IT" dirty="0" err="1" smtClean="0">
                <a:latin typeface="Arial" panose="020B0604020202020204" pitchFamily="34" charset="0"/>
                <a:cs typeface="Arial" panose="020B0604020202020204" pitchFamily="34" charset="0"/>
              </a:rPr>
              <a:t>fractions</a:t>
            </a:r>
            <a:endParaRPr lang="it-IT" dirty="0" smtClean="0">
              <a:latin typeface="Arial" panose="020B0604020202020204" pitchFamily="34" charset="0"/>
              <a:cs typeface="Arial" panose="020B0604020202020204" pitchFamily="34" charset="0"/>
            </a:endParaRPr>
          </a:p>
          <a:p>
            <a:r>
              <a:rPr lang="it-IT" dirty="0" smtClean="0">
                <a:latin typeface="Arial" panose="020B0604020202020204" pitchFamily="34" charset="0"/>
                <a:cs typeface="Arial" panose="020B0604020202020204" pitchFamily="34" charset="0"/>
              </a:rPr>
              <a:t>Total </a:t>
            </a:r>
            <a:r>
              <a:rPr lang="it-IT" dirty="0">
                <a:latin typeface="Arial" panose="020B0604020202020204" pitchFamily="34" charset="0"/>
                <a:cs typeface="Arial" panose="020B0604020202020204" pitchFamily="34" charset="0"/>
              </a:rPr>
              <a:t>dose (</a:t>
            </a:r>
            <a:r>
              <a:rPr lang="it-IT" dirty="0" err="1">
                <a:latin typeface="Arial" panose="020B0604020202020204" pitchFamily="34" charset="0"/>
                <a:cs typeface="Arial" panose="020B0604020202020204" pitchFamily="34" charset="0"/>
              </a:rPr>
              <a:t>average</a:t>
            </a:r>
            <a:r>
              <a:rPr lang="it-IT" dirty="0">
                <a:latin typeface="Arial" panose="020B0604020202020204" pitchFamily="34" charset="0"/>
                <a:cs typeface="Arial" panose="020B0604020202020204" pitchFamily="34" charset="0"/>
              </a:rPr>
              <a:t>): 54 </a:t>
            </a:r>
            <a:r>
              <a:rPr lang="it-IT" dirty="0" err="1">
                <a:latin typeface="Arial" panose="020B0604020202020204" pitchFamily="34" charset="0"/>
                <a:cs typeface="Arial" panose="020B0604020202020204" pitchFamily="34" charset="0"/>
              </a:rPr>
              <a:t>Gy</a:t>
            </a:r>
            <a:endParaRPr lang="it-IT" dirty="0">
              <a:latin typeface="Arial" panose="020B0604020202020204" pitchFamily="34" charset="0"/>
              <a:cs typeface="Arial" panose="020B0604020202020204" pitchFamily="34" charset="0"/>
            </a:endParaRPr>
          </a:p>
        </p:txBody>
      </p:sp>
      <p:sp>
        <p:nvSpPr>
          <p:cNvPr id="6" name="Rettangolo 5"/>
          <p:cNvSpPr/>
          <p:nvPr/>
        </p:nvSpPr>
        <p:spPr>
          <a:xfrm>
            <a:off x="5953760" y="4003802"/>
            <a:ext cx="1178560" cy="41552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p:cNvSpPr/>
          <p:nvPr/>
        </p:nvSpPr>
        <p:spPr>
          <a:xfrm>
            <a:off x="9509760" y="1554480"/>
            <a:ext cx="853440" cy="3556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p:cNvSpPr/>
          <p:nvPr/>
        </p:nvSpPr>
        <p:spPr>
          <a:xfrm>
            <a:off x="9850120" y="3435604"/>
            <a:ext cx="1026160" cy="45567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813021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fico 2"/>
          <p:cNvGraphicFramePr>
            <a:graphicFrameLocks/>
          </p:cNvGraphicFramePr>
          <p:nvPr>
            <p:extLst>
              <p:ext uri="{D42A27DB-BD31-4B8C-83A1-F6EECF244321}">
                <p14:modId xmlns:p14="http://schemas.microsoft.com/office/powerpoint/2010/main" val="1579223573"/>
              </p:ext>
            </p:extLst>
          </p:nvPr>
        </p:nvGraphicFramePr>
        <p:xfrm>
          <a:off x="478674" y="102870"/>
          <a:ext cx="8185266" cy="5518290"/>
        </p:xfrm>
        <a:graphic>
          <a:graphicData uri="http://schemas.openxmlformats.org/drawingml/2006/chart">
            <c:chart xmlns:c="http://schemas.openxmlformats.org/drawingml/2006/chart" xmlns:r="http://schemas.openxmlformats.org/officeDocument/2006/relationships" r:id="rId3"/>
          </a:graphicData>
        </a:graphic>
      </p:graphicFrame>
      <p:pic>
        <p:nvPicPr>
          <p:cNvPr id="4" name="Immagine 3">
            <a:extLst>
              <a:ext uri="{FF2B5EF4-FFF2-40B4-BE49-F238E27FC236}">
                <a16:creationId xmlns:a16="http://schemas.microsoft.com/office/drawing/2014/main" xmlns="" id="{B722FA90-A8AF-D71D-1F96-324E829A1DDD}"/>
              </a:ext>
            </a:extLst>
          </p:cNvPr>
          <p:cNvPicPr>
            <a:picLocks noChangeAspect="1"/>
          </p:cNvPicPr>
          <p:nvPr/>
        </p:nvPicPr>
        <p:blipFill>
          <a:blip r:embed="rId4" cstate="print"/>
          <a:stretch>
            <a:fillRect/>
          </a:stretch>
        </p:blipFill>
        <p:spPr>
          <a:xfrm>
            <a:off x="8430848" y="1736476"/>
            <a:ext cx="3669712" cy="2388870"/>
          </a:xfrm>
          <a:prstGeom prst="rect">
            <a:avLst/>
          </a:prstGeom>
        </p:spPr>
      </p:pic>
    </p:spTree>
    <p:extLst>
      <p:ext uri="{BB962C8B-B14F-4D97-AF65-F5344CB8AC3E}">
        <p14:creationId xmlns:p14="http://schemas.microsoft.com/office/powerpoint/2010/main" val="24225181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a:spLocks noGrp="1"/>
          </p:cNvSpPr>
          <p:nvPr>
            <p:ph type="title"/>
          </p:nvPr>
        </p:nvSpPr>
        <p:spPr>
          <a:xfrm>
            <a:off x="838200" y="182881"/>
            <a:ext cx="10515600" cy="558800"/>
          </a:xfrm>
        </p:spPr>
        <p:txBody>
          <a:bodyPr/>
          <a:lstStyle/>
          <a:p>
            <a:pPr algn="ctr"/>
            <a:r>
              <a:rPr lang="it-IT" b="1" dirty="0" smtClean="0">
                <a:solidFill>
                  <a:srgbClr val="808080"/>
                </a:solidFill>
              </a:rPr>
              <a:t>CLINICAL CASE</a:t>
            </a:r>
            <a:endParaRPr lang="it-IT" b="1" dirty="0">
              <a:solidFill>
                <a:srgbClr val="808080"/>
              </a:solidFill>
            </a:endParaRPr>
          </a:p>
        </p:txBody>
      </p:sp>
      <p:pic>
        <p:nvPicPr>
          <p:cNvPr id="5" name="Immagine 4"/>
          <p:cNvPicPr>
            <a:picLocks noChangeAspect="1"/>
          </p:cNvPicPr>
          <p:nvPr/>
        </p:nvPicPr>
        <p:blipFill rotWithShape="1">
          <a:blip r:embed="rId3" cstate="print">
            <a:extLst>
              <a:ext uri="{28A0092B-C50C-407E-A947-70E740481C1C}">
                <a14:useLocalDpi xmlns:a14="http://schemas.microsoft.com/office/drawing/2010/main" val="0"/>
              </a:ext>
            </a:extLst>
          </a:blip>
          <a:srcRect l="14088" t="1261" r="19037" b="8649"/>
          <a:stretch/>
        </p:blipFill>
        <p:spPr>
          <a:xfrm>
            <a:off x="462391" y="2206981"/>
            <a:ext cx="3850919" cy="3420000"/>
          </a:xfrm>
          <a:prstGeom prst="rect">
            <a:avLst/>
          </a:prstGeom>
        </p:spPr>
      </p:pic>
      <p:pic>
        <p:nvPicPr>
          <p:cNvPr id="9" name="Immagine 8"/>
          <p:cNvPicPr>
            <a:picLocks noChangeAspect="1"/>
          </p:cNvPicPr>
          <p:nvPr/>
        </p:nvPicPr>
        <p:blipFill rotWithShape="1">
          <a:blip r:embed="rId4">
            <a:extLst>
              <a:ext uri="{28A0092B-C50C-407E-A947-70E740481C1C}">
                <a14:useLocalDpi xmlns:a14="http://schemas.microsoft.com/office/drawing/2010/main" val="0"/>
              </a:ext>
            </a:extLst>
          </a:blip>
          <a:srcRect l="95574" t="4889" r="-133" b="76058"/>
          <a:stretch/>
        </p:blipFill>
        <p:spPr>
          <a:xfrm>
            <a:off x="10915135" y="2690983"/>
            <a:ext cx="877330" cy="2409568"/>
          </a:xfrm>
          <a:prstGeom prst="rect">
            <a:avLst/>
          </a:prstGeom>
        </p:spPr>
      </p:pic>
      <p:pic>
        <p:nvPicPr>
          <p:cNvPr id="10" name="Immagine 9"/>
          <p:cNvPicPr>
            <a:picLocks noChangeAspect="1"/>
          </p:cNvPicPr>
          <p:nvPr/>
        </p:nvPicPr>
        <p:blipFill rotWithShape="1">
          <a:blip r:embed="rId5">
            <a:extLst>
              <a:ext uri="{28A0092B-C50C-407E-A947-70E740481C1C}">
                <a14:useLocalDpi xmlns:a14="http://schemas.microsoft.com/office/drawing/2010/main" val="0"/>
              </a:ext>
            </a:extLst>
          </a:blip>
          <a:srcRect l="24245" t="8881" r="30179" b="6924"/>
          <a:stretch/>
        </p:blipFill>
        <p:spPr>
          <a:xfrm>
            <a:off x="7866127" y="2206980"/>
            <a:ext cx="2813923" cy="3420000"/>
          </a:xfrm>
          <a:prstGeom prst="rect">
            <a:avLst/>
          </a:prstGeom>
        </p:spPr>
      </p:pic>
      <p:pic>
        <p:nvPicPr>
          <p:cNvPr id="11" name="Immagine 10"/>
          <p:cNvPicPr>
            <a:picLocks noChangeAspect="1"/>
          </p:cNvPicPr>
          <p:nvPr/>
        </p:nvPicPr>
        <p:blipFill rotWithShape="1">
          <a:blip r:embed="rId4">
            <a:extLst>
              <a:ext uri="{28A0092B-C50C-407E-A947-70E740481C1C}">
                <a14:useLocalDpi xmlns:a14="http://schemas.microsoft.com/office/drawing/2010/main" val="0"/>
              </a:ext>
            </a:extLst>
          </a:blip>
          <a:srcRect l="26379" t="7328" r="31125" b="19828"/>
          <a:stretch/>
        </p:blipFill>
        <p:spPr>
          <a:xfrm>
            <a:off x="4579519" y="2206980"/>
            <a:ext cx="3035504" cy="3420000"/>
          </a:xfrm>
          <a:prstGeom prst="rect">
            <a:avLst/>
          </a:prstGeom>
        </p:spPr>
      </p:pic>
      <p:sp>
        <p:nvSpPr>
          <p:cNvPr id="12" name="CasellaDiTesto 11"/>
          <p:cNvSpPr txBox="1"/>
          <p:nvPr/>
        </p:nvSpPr>
        <p:spPr>
          <a:xfrm>
            <a:off x="425320" y="716967"/>
            <a:ext cx="7189703" cy="1384995"/>
          </a:xfrm>
          <a:prstGeom prst="rect">
            <a:avLst/>
          </a:prstGeom>
          <a:noFill/>
        </p:spPr>
        <p:txBody>
          <a:bodyPr wrap="square" rtlCol="0">
            <a:spAutoFit/>
          </a:bodyPr>
          <a:lstStyle/>
          <a:p>
            <a:r>
              <a:rPr lang="en-US" sz="1400" i="1" dirty="0" smtClean="0">
                <a:latin typeface="Arial" panose="020B0604020202020204" pitchFamily="34" charset="0"/>
                <a:cs typeface="Arial" panose="020B0604020202020204" pitchFamily="34" charset="0"/>
              </a:rPr>
              <a:t>PM RMS (F, 10yr)  treated </a:t>
            </a:r>
            <a:r>
              <a:rPr lang="en-US" sz="1400" i="1" dirty="0">
                <a:latin typeface="Arial" panose="020B0604020202020204" pitchFamily="34" charset="0"/>
                <a:cs typeface="Arial" panose="020B0604020202020204" pitchFamily="34" charset="0"/>
              </a:rPr>
              <a:t>according to </a:t>
            </a:r>
            <a:r>
              <a:rPr lang="en-US" sz="1400" i="1" dirty="0" smtClean="0">
                <a:latin typeface="Arial" panose="020B0604020202020204" pitchFamily="34" charset="0"/>
                <a:cs typeface="Arial" panose="020B0604020202020204" pitchFamily="34" charset="0"/>
              </a:rPr>
              <a:t>RMS 05 protocol.</a:t>
            </a:r>
          </a:p>
          <a:p>
            <a:endParaRPr lang="en-US" sz="1400" i="1" dirty="0" smtClean="0">
              <a:latin typeface="Arial" panose="020B0604020202020204" pitchFamily="34" charset="0"/>
              <a:cs typeface="Arial" panose="020B0604020202020204" pitchFamily="34" charset="0"/>
            </a:endParaRPr>
          </a:p>
          <a:p>
            <a:r>
              <a:rPr lang="en-US" sz="1400" i="1" u="sng" dirty="0">
                <a:latin typeface="Arial" panose="020B0604020202020204" pitchFamily="34" charset="0"/>
                <a:cs typeface="Arial" panose="020B0604020202020204" pitchFamily="34" charset="0"/>
              </a:rPr>
              <a:t>RT doses</a:t>
            </a:r>
            <a:r>
              <a:rPr lang="en-US" sz="1400" i="1" u="sng" dirty="0" smtClean="0">
                <a:latin typeface="Arial" panose="020B0604020202020204" pitchFamily="34" charset="0"/>
                <a:cs typeface="Arial" panose="020B0604020202020204" pitchFamily="34" charset="0"/>
              </a:rPr>
              <a:t>:</a:t>
            </a:r>
          </a:p>
          <a:p>
            <a:r>
              <a:rPr lang="en-US" sz="1400" i="1" dirty="0" smtClean="0">
                <a:latin typeface="Arial" panose="020B0604020202020204" pitchFamily="34" charset="0"/>
                <a:cs typeface="Arial" panose="020B0604020202020204" pitchFamily="34" charset="0"/>
              </a:rPr>
              <a:t>41.4 </a:t>
            </a:r>
            <a:r>
              <a:rPr lang="en-US" sz="1400" i="1" dirty="0" err="1">
                <a:latin typeface="Arial" panose="020B0604020202020204" pitchFamily="34" charset="0"/>
                <a:cs typeface="Arial" panose="020B0604020202020204" pitchFamily="34" charset="0"/>
              </a:rPr>
              <a:t>Gy</a:t>
            </a:r>
            <a:r>
              <a:rPr lang="en-US" sz="1400" i="1" dirty="0">
                <a:latin typeface="Arial" panose="020B0604020202020204" pitchFamily="34" charset="0"/>
                <a:cs typeface="Arial" panose="020B0604020202020204" pitchFamily="34" charset="0"/>
              </a:rPr>
              <a:t> in 23 fractions at the level of positive lymph nodes at diagnosis </a:t>
            </a:r>
            <a:endParaRPr lang="en-US" sz="1400" i="1" dirty="0" smtClean="0">
              <a:latin typeface="Arial" panose="020B0604020202020204" pitchFamily="34" charset="0"/>
              <a:cs typeface="Arial" panose="020B0604020202020204" pitchFamily="34" charset="0"/>
            </a:endParaRPr>
          </a:p>
          <a:p>
            <a:r>
              <a:rPr lang="en-US" sz="1400" i="1" dirty="0" smtClean="0">
                <a:latin typeface="Arial" panose="020B0604020202020204" pitchFamily="34" charset="0"/>
                <a:cs typeface="Arial" panose="020B0604020202020204" pitchFamily="34" charset="0"/>
              </a:rPr>
              <a:t>sequential </a:t>
            </a:r>
            <a:r>
              <a:rPr lang="en-US" sz="1400" i="1" dirty="0">
                <a:latin typeface="Arial" panose="020B0604020202020204" pitchFamily="34" charset="0"/>
                <a:cs typeface="Arial" panose="020B0604020202020204" pitchFamily="34" charset="0"/>
              </a:rPr>
              <a:t>boost of 12.6 </a:t>
            </a:r>
            <a:r>
              <a:rPr lang="en-US" sz="1400" i="1" dirty="0" err="1">
                <a:latin typeface="Arial" panose="020B0604020202020204" pitchFamily="34" charset="0"/>
                <a:cs typeface="Arial" panose="020B0604020202020204" pitchFamily="34" charset="0"/>
              </a:rPr>
              <a:t>Gy</a:t>
            </a:r>
            <a:r>
              <a:rPr lang="en-US" sz="1400" i="1" dirty="0">
                <a:latin typeface="Arial" panose="020B0604020202020204" pitchFamily="34" charset="0"/>
                <a:cs typeface="Arial" panose="020B0604020202020204" pitchFamily="34" charset="0"/>
              </a:rPr>
              <a:t> in 7 fractions at the level of initial diagnosis of disease (T) </a:t>
            </a:r>
            <a:endParaRPr lang="en-US" sz="1400" i="1" dirty="0" smtClean="0">
              <a:latin typeface="Arial" panose="020B0604020202020204" pitchFamily="34" charset="0"/>
              <a:cs typeface="Arial" panose="020B0604020202020204" pitchFamily="34" charset="0"/>
            </a:endParaRPr>
          </a:p>
          <a:p>
            <a:r>
              <a:rPr lang="en-US" sz="1400" i="1" dirty="0" smtClean="0">
                <a:latin typeface="Arial" panose="020B0604020202020204" pitchFamily="34" charset="0"/>
                <a:cs typeface="Arial" panose="020B0604020202020204" pitchFamily="34" charset="0"/>
              </a:rPr>
              <a:t>sequential </a:t>
            </a:r>
            <a:r>
              <a:rPr lang="en-US" sz="1400" i="1" dirty="0">
                <a:latin typeface="Arial" panose="020B0604020202020204" pitchFamily="34" charset="0"/>
                <a:cs typeface="Arial" panose="020B0604020202020204" pitchFamily="34" charset="0"/>
              </a:rPr>
              <a:t>boost of 5.4 </a:t>
            </a:r>
            <a:r>
              <a:rPr lang="en-US" sz="1400" i="1" dirty="0" err="1">
                <a:latin typeface="Arial" panose="020B0604020202020204" pitchFamily="34" charset="0"/>
                <a:cs typeface="Arial" panose="020B0604020202020204" pitchFamily="34" charset="0"/>
              </a:rPr>
              <a:t>Gy</a:t>
            </a:r>
            <a:r>
              <a:rPr lang="en-US" sz="1400" i="1" dirty="0">
                <a:latin typeface="Arial" panose="020B0604020202020204" pitchFamily="34" charset="0"/>
                <a:cs typeface="Arial" panose="020B0604020202020204" pitchFamily="34" charset="0"/>
              </a:rPr>
              <a:t> in 3 fractions for residual disease</a:t>
            </a:r>
            <a:endParaRPr lang="it-IT" sz="1400" i="1" dirty="0">
              <a:latin typeface="Arial" panose="020B0604020202020204" pitchFamily="34" charset="0"/>
              <a:cs typeface="Arial" panose="020B0604020202020204" pitchFamily="34" charset="0"/>
            </a:endParaRPr>
          </a:p>
        </p:txBody>
      </p:sp>
      <p:sp>
        <p:nvSpPr>
          <p:cNvPr id="2" name="CasellaDiTesto 1"/>
          <p:cNvSpPr txBox="1"/>
          <p:nvPr/>
        </p:nvSpPr>
        <p:spPr>
          <a:xfrm>
            <a:off x="8117109" y="1305053"/>
            <a:ext cx="3675356" cy="338554"/>
          </a:xfrm>
          <a:prstGeom prst="rect">
            <a:avLst/>
          </a:prstGeom>
          <a:noFill/>
        </p:spPr>
        <p:txBody>
          <a:bodyPr wrap="square" rtlCol="0">
            <a:spAutoFit/>
          </a:bodyPr>
          <a:lstStyle/>
          <a:p>
            <a:r>
              <a:rPr lang="it-IT" sz="1600" i="1" u="sng" dirty="0" smtClean="0"/>
              <a:t>Acute </a:t>
            </a:r>
            <a:r>
              <a:rPr lang="it-IT" sz="1600" i="1" u="sng" dirty="0" err="1" smtClean="0"/>
              <a:t>tocixity</a:t>
            </a:r>
            <a:r>
              <a:rPr lang="it-IT" sz="1600" i="1" u="sng" dirty="0" smtClean="0"/>
              <a:t>: </a:t>
            </a:r>
            <a:r>
              <a:rPr lang="it-IT" sz="1600" i="1" dirty="0" err="1" smtClean="0"/>
              <a:t>erythema</a:t>
            </a:r>
            <a:r>
              <a:rPr lang="it-IT" sz="1600" i="1" dirty="0" smtClean="0"/>
              <a:t> </a:t>
            </a:r>
            <a:r>
              <a:rPr lang="it-IT" sz="1600" i="1" dirty="0"/>
              <a:t>g1, </a:t>
            </a:r>
            <a:r>
              <a:rPr lang="it-IT" sz="1600" i="1" dirty="0" err="1"/>
              <a:t>mucositis</a:t>
            </a:r>
            <a:r>
              <a:rPr lang="it-IT" sz="1600" i="1" dirty="0"/>
              <a:t> g2</a:t>
            </a:r>
          </a:p>
        </p:txBody>
      </p:sp>
    </p:spTree>
    <p:extLst>
      <p:ext uri="{BB962C8B-B14F-4D97-AF65-F5344CB8AC3E}">
        <p14:creationId xmlns:p14="http://schemas.microsoft.com/office/powerpoint/2010/main" val="18167820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3" cstate="print">
            <a:extLst>
              <a:ext uri="{28A0092B-C50C-407E-A947-70E740481C1C}">
                <a14:useLocalDpi xmlns:a14="http://schemas.microsoft.com/office/drawing/2010/main" val="0"/>
              </a:ext>
            </a:extLst>
          </a:blip>
          <a:srcRect l="32" r="4997" b="16155"/>
          <a:stretch/>
        </p:blipFill>
        <p:spPr>
          <a:xfrm>
            <a:off x="6062815" y="3288281"/>
            <a:ext cx="2352582" cy="2520000"/>
          </a:xfrm>
          <a:prstGeom prst="rect">
            <a:avLst/>
          </a:prstGeom>
        </p:spPr>
      </p:pic>
      <p:pic>
        <p:nvPicPr>
          <p:cNvPr id="4" name="Immagine 3"/>
          <p:cNvPicPr>
            <a:picLocks noChangeAspect="1"/>
          </p:cNvPicPr>
          <p:nvPr/>
        </p:nvPicPr>
        <p:blipFill rotWithShape="1">
          <a:blip r:embed="rId4">
            <a:extLst>
              <a:ext uri="{28A0092B-C50C-407E-A947-70E740481C1C}">
                <a14:useLocalDpi xmlns:a14="http://schemas.microsoft.com/office/drawing/2010/main" val="0"/>
              </a:ext>
            </a:extLst>
          </a:blip>
          <a:srcRect l="57084" t="63948" r="18342" b="10550"/>
          <a:stretch/>
        </p:blipFill>
        <p:spPr>
          <a:xfrm>
            <a:off x="8466077" y="3288281"/>
            <a:ext cx="2366496" cy="2520000"/>
          </a:xfrm>
          <a:prstGeom prst="rect">
            <a:avLst/>
          </a:prstGeom>
        </p:spPr>
      </p:pic>
      <p:pic>
        <p:nvPicPr>
          <p:cNvPr id="5" name="Immagine 4"/>
          <p:cNvPicPr>
            <a:picLocks noChangeAspect="1"/>
          </p:cNvPicPr>
          <p:nvPr/>
        </p:nvPicPr>
        <p:blipFill rotWithShape="1">
          <a:blip r:embed="rId5">
            <a:extLst>
              <a:ext uri="{28A0092B-C50C-407E-A947-70E740481C1C}">
                <a14:useLocalDpi xmlns:a14="http://schemas.microsoft.com/office/drawing/2010/main" val="0"/>
              </a:ext>
            </a:extLst>
          </a:blip>
          <a:srcRect l="19316"/>
          <a:stretch/>
        </p:blipFill>
        <p:spPr>
          <a:xfrm>
            <a:off x="452499" y="2112889"/>
            <a:ext cx="4276205" cy="3238825"/>
          </a:xfrm>
          <a:prstGeom prst="rect">
            <a:avLst/>
          </a:prstGeom>
        </p:spPr>
      </p:pic>
      <p:pic>
        <p:nvPicPr>
          <p:cNvPr id="7" name="Immagine 6"/>
          <p:cNvPicPr>
            <a:picLocks noChangeAspect="1"/>
          </p:cNvPicPr>
          <p:nvPr/>
        </p:nvPicPr>
        <p:blipFill rotWithShape="1">
          <a:blip r:embed="rId6">
            <a:extLst>
              <a:ext uri="{28A0092B-C50C-407E-A947-70E740481C1C}">
                <a14:useLocalDpi xmlns:a14="http://schemas.microsoft.com/office/drawing/2010/main" val="0"/>
              </a:ext>
            </a:extLst>
          </a:blip>
          <a:srcRect l="92653" t="5826" b="73592"/>
          <a:stretch/>
        </p:blipFill>
        <p:spPr>
          <a:xfrm>
            <a:off x="11426548" y="3842505"/>
            <a:ext cx="485050" cy="1411551"/>
          </a:xfrm>
          <a:prstGeom prst="rect">
            <a:avLst/>
          </a:prstGeom>
        </p:spPr>
      </p:pic>
      <p:pic>
        <p:nvPicPr>
          <p:cNvPr id="8" name="Immagine 7"/>
          <p:cNvPicPr>
            <a:picLocks noChangeAspect="1"/>
          </p:cNvPicPr>
          <p:nvPr/>
        </p:nvPicPr>
        <p:blipFill rotWithShape="1">
          <a:blip r:embed="rId6">
            <a:extLst>
              <a:ext uri="{28A0092B-C50C-407E-A947-70E740481C1C}">
                <a14:useLocalDpi xmlns:a14="http://schemas.microsoft.com/office/drawing/2010/main" val="0"/>
              </a:ext>
            </a:extLst>
          </a:blip>
          <a:srcRect l="14059" t="60043" r="59887" b="11478"/>
          <a:stretch/>
        </p:blipFill>
        <p:spPr>
          <a:xfrm>
            <a:off x="7305689" y="237078"/>
            <a:ext cx="2219417" cy="2520000"/>
          </a:xfrm>
          <a:prstGeom prst="rect">
            <a:avLst/>
          </a:prstGeom>
        </p:spPr>
      </p:pic>
      <p:pic>
        <p:nvPicPr>
          <p:cNvPr id="9" name="Immagine 8"/>
          <p:cNvPicPr>
            <a:picLocks noChangeAspect="1"/>
          </p:cNvPicPr>
          <p:nvPr/>
        </p:nvPicPr>
        <p:blipFill rotWithShape="1">
          <a:blip r:embed="rId6">
            <a:extLst>
              <a:ext uri="{28A0092B-C50C-407E-A947-70E740481C1C}">
                <a14:useLocalDpi xmlns:a14="http://schemas.microsoft.com/office/drawing/2010/main" val="0"/>
              </a:ext>
            </a:extLst>
          </a:blip>
          <a:srcRect l="34519" t="1899" r="28099" b="54476"/>
          <a:stretch/>
        </p:blipFill>
        <p:spPr>
          <a:xfrm>
            <a:off x="5148256" y="237078"/>
            <a:ext cx="2078813" cy="2520000"/>
          </a:xfrm>
          <a:prstGeom prst="rect">
            <a:avLst/>
          </a:prstGeom>
        </p:spPr>
      </p:pic>
      <p:pic>
        <p:nvPicPr>
          <p:cNvPr id="10" name="Immagine 9"/>
          <p:cNvPicPr>
            <a:picLocks noChangeAspect="1"/>
          </p:cNvPicPr>
          <p:nvPr/>
        </p:nvPicPr>
        <p:blipFill rotWithShape="1">
          <a:blip r:embed="rId6">
            <a:extLst>
              <a:ext uri="{28A0092B-C50C-407E-A947-70E740481C1C}">
                <a14:useLocalDpi xmlns:a14="http://schemas.microsoft.com/office/drawing/2010/main" val="0"/>
              </a:ext>
            </a:extLst>
          </a:blip>
          <a:srcRect l="64796" t="57713" r="13959" b="19504"/>
          <a:stretch/>
        </p:blipFill>
        <p:spPr>
          <a:xfrm>
            <a:off x="9649325" y="237078"/>
            <a:ext cx="2262273" cy="2520000"/>
          </a:xfrm>
          <a:prstGeom prst="rect">
            <a:avLst/>
          </a:prstGeom>
        </p:spPr>
      </p:pic>
      <p:sp>
        <p:nvSpPr>
          <p:cNvPr id="11" name="CasellaDiTesto 10"/>
          <p:cNvSpPr txBox="1"/>
          <p:nvPr/>
        </p:nvSpPr>
        <p:spPr>
          <a:xfrm>
            <a:off x="5058964" y="2776030"/>
            <a:ext cx="6696695" cy="307777"/>
          </a:xfrm>
          <a:prstGeom prst="rect">
            <a:avLst/>
          </a:prstGeom>
          <a:noFill/>
        </p:spPr>
        <p:txBody>
          <a:bodyPr wrap="square" rtlCol="0">
            <a:spAutoFit/>
          </a:bodyPr>
          <a:lstStyle/>
          <a:p>
            <a:pPr algn="ctr"/>
            <a:r>
              <a:rPr lang="it-IT" sz="1400" i="1" dirty="0">
                <a:latin typeface="Arial" panose="020B0604020202020204" pitchFamily="34" charset="0"/>
                <a:cs typeface="Arial" panose="020B0604020202020204" pitchFamily="34" charset="0"/>
              </a:rPr>
              <a:t>WVI 24 </a:t>
            </a:r>
            <a:r>
              <a:rPr lang="it-IT" sz="1400" i="1" dirty="0" err="1">
                <a:latin typeface="Arial" panose="020B0604020202020204" pitchFamily="34" charset="0"/>
                <a:cs typeface="Arial" panose="020B0604020202020204" pitchFamily="34" charset="0"/>
              </a:rPr>
              <a:t>Gy</a:t>
            </a:r>
            <a:r>
              <a:rPr lang="it-IT" sz="1400" i="1" dirty="0">
                <a:latin typeface="Arial" panose="020B0604020202020204" pitchFamily="34" charset="0"/>
                <a:cs typeface="Arial" panose="020B0604020202020204" pitchFamily="34" charset="0"/>
              </a:rPr>
              <a:t> in 15 </a:t>
            </a:r>
            <a:r>
              <a:rPr lang="it-IT" sz="1400" i="1" dirty="0" err="1">
                <a:latin typeface="Arial" panose="020B0604020202020204" pitchFamily="34" charset="0"/>
                <a:cs typeface="Arial" panose="020B0604020202020204" pitchFamily="34" charset="0"/>
              </a:rPr>
              <a:t>fr</a:t>
            </a:r>
            <a:r>
              <a:rPr lang="it-IT" sz="1400" i="1" dirty="0">
                <a:latin typeface="Arial" panose="020B0604020202020204" pitchFamily="34" charset="0"/>
                <a:cs typeface="Arial" panose="020B0604020202020204" pitchFamily="34" charset="0"/>
              </a:rPr>
              <a:t> (1,6 </a:t>
            </a:r>
            <a:r>
              <a:rPr lang="it-IT" sz="1400" i="1" dirty="0" err="1">
                <a:latin typeface="Arial" panose="020B0604020202020204" pitchFamily="34" charset="0"/>
                <a:cs typeface="Arial" panose="020B0604020202020204" pitchFamily="34" charset="0"/>
              </a:rPr>
              <a:t>Gy</a:t>
            </a:r>
            <a:r>
              <a:rPr lang="it-IT" sz="1400" i="1" dirty="0">
                <a:latin typeface="Arial" panose="020B0604020202020204" pitchFamily="34" charset="0"/>
                <a:cs typeface="Arial" panose="020B0604020202020204" pitchFamily="34" charset="0"/>
              </a:rPr>
              <a:t>/</a:t>
            </a:r>
            <a:r>
              <a:rPr lang="it-IT" sz="1400" i="1" dirty="0" err="1">
                <a:latin typeface="Arial" panose="020B0604020202020204" pitchFamily="34" charset="0"/>
                <a:cs typeface="Arial" panose="020B0604020202020204" pitchFamily="34" charset="0"/>
              </a:rPr>
              <a:t>fr</a:t>
            </a:r>
            <a:r>
              <a:rPr lang="it-IT" sz="1400" i="1" dirty="0">
                <a:latin typeface="Arial" panose="020B0604020202020204" pitchFamily="34" charset="0"/>
                <a:cs typeface="Arial" panose="020B0604020202020204" pitchFamily="34" charset="0"/>
              </a:rPr>
              <a:t>)</a:t>
            </a:r>
          </a:p>
        </p:txBody>
      </p:sp>
      <p:sp>
        <p:nvSpPr>
          <p:cNvPr id="12" name="CasellaDiTesto 11"/>
          <p:cNvSpPr txBox="1"/>
          <p:nvPr/>
        </p:nvSpPr>
        <p:spPr>
          <a:xfrm>
            <a:off x="6062815" y="3021905"/>
            <a:ext cx="2353386" cy="307777"/>
          </a:xfrm>
          <a:prstGeom prst="rect">
            <a:avLst/>
          </a:prstGeom>
          <a:noFill/>
        </p:spPr>
        <p:txBody>
          <a:bodyPr wrap="square" rtlCol="0">
            <a:spAutoFit/>
          </a:bodyPr>
          <a:lstStyle/>
          <a:p>
            <a:pPr algn="ctr"/>
            <a:r>
              <a:rPr lang="it-IT" sz="1400" i="1" dirty="0">
                <a:latin typeface="Arial" panose="020B0604020202020204" pitchFamily="34" charset="0"/>
                <a:cs typeface="Arial" panose="020B0604020202020204" pitchFamily="34" charset="0"/>
              </a:rPr>
              <a:t>WVI</a:t>
            </a:r>
          </a:p>
        </p:txBody>
      </p:sp>
      <p:sp>
        <p:nvSpPr>
          <p:cNvPr id="13" name="CasellaDiTesto 12"/>
          <p:cNvSpPr txBox="1"/>
          <p:nvPr/>
        </p:nvSpPr>
        <p:spPr>
          <a:xfrm>
            <a:off x="8464482" y="2964567"/>
            <a:ext cx="2353386" cy="307777"/>
          </a:xfrm>
          <a:prstGeom prst="rect">
            <a:avLst/>
          </a:prstGeom>
          <a:noFill/>
        </p:spPr>
        <p:txBody>
          <a:bodyPr wrap="square" rtlCol="0">
            <a:spAutoFit/>
          </a:bodyPr>
          <a:lstStyle/>
          <a:p>
            <a:pPr algn="ctr"/>
            <a:r>
              <a:rPr lang="it-IT" sz="1400" i="1" dirty="0" err="1">
                <a:latin typeface="Arial" panose="020B0604020202020204" pitchFamily="34" charset="0"/>
                <a:cs typeface="Arial" panose="020B0604020202020204" pitchFamily="34" charset="0"/>
              </a:rPr>
              <a:t>Boost</a:t>
            </a:r>
            <a:r>
              <a:rPr lang="it-IT" sz="1400" i="1" dirty="0">
                <a:latin typeface="Arial" panose="020B0604020202020204" pitchFamily="34" charset="0"/>
                <a:cs typeface="Arial" panose="020B0604020202020204" pitchFamily="34" charset="0"/>
              </a:rPr>
              <a:t> TB 16 </a:t>
            </a:r>
            <a:r>
              <a:rPr lang="it-IT" sz="1400" i="1" dirty="0" err="1">
                <a:latin typeface="Arial" panose="020B0604020202020204" pitchFamily="34" charset="0"/>
                <a:cs typeface="Arial" panose="020B0604020202020204" pitchFamily="34" charset="0"/>
              </a:rPr>
              <a:t>Gy</a:t>
            </a:r>
            <a:endParaRPr lang="it-IT" sz="1400" i="1" dirty="0">
              <a:latin typeface="Arial" panose="020B0604020202020204" pitchFamily="34" charset="0"/>
              <a:cs typeface="Arial" panose="020B0604020202020204" pitchFamily="34" charset="0"/>
            </a:endParaRPr>
          </a:p>
        </p:txBody>
      </p:sp>
      <p:sp>
        <p:nvSpPr>
          <p:cNvPr id="14" name="CasellaDiTesto 13"/>
          <p:cNvSpPr txBox="1"/>
          <p:nvPr/>
        </p:nvSpPr>
        <p:spPr>
          <a:xfrm>
            <a:off x="452498" y="5358980"/>
            <a:ext cx="4276205" cy="313853"/>
          </a:xfrm>
          <a:prstGeom prst="rect">
            <a:avLst/>
          </a:prstGeom>
          <a:noFill/>
        </p:spPr>
        <p:txBody>
          <a:bodyPr wrap="square" rtlCol="0">
            <a:spAutoFit/>
          </a:bodyPr>
          <a:lstStyle/>
          <a:p>
            <a:pPr algn="ctr"/>
            <a:r>
              <a:rPr lang="it-IT" sz="1400" i="1" dirty="0">
                <a:latin typeface="Arial" panose="020B0604020202020204" pitchFamily="34" charset="0"/>
                <a:cs typeface="Arial" panose="020B0604020202020204" pitchFamily="34" charset="0"/>
              </a:rPr>
              <a:t>Dose </a:t>
            </a:r>
            <a:r>
              <a:rPr lang="it-IT" sz="1400" i="1" dirty="0" err="1" smtClean="0">
                <a:latin typeface="Arial" panose="020B0604020202020204" pitchFamily="34" charset="0"/>
                <a:cs typeface="Arial" panose="020B0604020202020204" pitchFamily="34" charset="0"/>
              </a:rPr>
              <a:t>statistics</a:t>
            </a:r>
            <a:r>
              <a:rPr lang="it-IT" sz="1400" i="1" dirty="0" smtClean="0">
                <a:latin typeface="Arial" panose="020B0604020202020204" pitchFamily="34" charset="0"/>
                <a:cs typeface="Arial" panose="020B0604020202020204" pitchFamily="34" charset="0"/>
              </a:rPr>
              <a:t> – </a:t>
            </a:r>
            <a:r>
              <a:rPr lang="it-IT" sz="1400" i="1" dirty="0">
                <a:latin typeface="Arial" panose="020B0604020202020204" pitchFamily="34" charset="0"/>
                <a:cs typeface="Arial" panose="020B0604020202020204" pitchFamily="34" charset="0"/>
              </a:rPr>
              <a:t>Sum </a:t>
            </a:r>
            <a:r>
              <a:rPr lang="it-IT" sz="1400" i="1" dirty="0" err="1">
                <a:latin typeface="Arial" panose="020B0604020202020204" pitchFamily="34" charset="0"/>
                <a:cs typeface="Arial" panose="020B0604020202020204" pitchFamily="34" charset="0"/>
              </a:rPr>
              <a:t>plan</a:t>
            </a:r>
            <a:r>
              <a:rPr lang="it-IT" sz="1400" i="1" dirty="0">
                <a:latin typeface="Arial" panose="020B0604020202020204" pitchFamily="34" charset="0"/>
                <a:cs typeface="Arial" panose="020B0604020202020204" pitchFamily="34" charset="0"/>
              </a:rPr>
              <a:t> (24 + 16 = 40 </a:t>
            </a:r>
            <a:r>
              <a:rPr lang="it-IT" sz="1400" i="1" dirty="0" err="1">
                <a:latin typeface="Arial" panose="020B0604020202020204" pitchFamily="34" charset="0"/>
                <a:cs typeface="Arial" panose="020B0604020202020204" pitchFamily="34" charset="0"/>
              </a:rPr>
              <a:t>Gy</a:t>
            </a:r>
            <a:r>
              <a:rPr lang="it-IT" sz="1400" i="1" dirty="0">
                <a:latin typeface="Arial" panose="020B0604020202020204" pitchFamily="34" charset="0"/>
                <a:cs typeface="Arial" panose="020B0604020202020204" pitchFamily="34" charset="0"/>
              </a:rPr>
              <a:t>) </a:t>
            </a:r>
          </a:p>
        </p:txBody>
      </p:sp>
      <p:sp>
        <p:nvSpPr>
          <p:cNvPr id="15" name="Rettangolo 14"/>
          <p:cNvSpPr/>
          <p:nvPr/>
        </p:nvSpPr>
        <p:spPr>
          <a:xfrm>
            <a:off x="353578" y="252617"/>
            <a:ext cx="4670459" cy="1815882"/>
          </a:xfrm>
          <a:prstGeom prst="rect">
            <a:avLst/>
          </a:prstGeom>
        </p:spPr>
        <p:txBody>
          <a:bodyPr wrap="square">
            <a:spAutoFit/>
          </a:bodyPr>
          <a:lstStyle/>
          <a:p>
            <a:r>
              <a:rPr lang="en-US" sz="1400" i="1" dirty="0">
                <a:latin typeface="Arial" panose="020B0604020202020204" pitchFamily="34" charset="0"/>
                <a:cs typeface="Arial" panose="020B0604020202020204" pitchFamily="34" charset="0"/>
              </a:rPr>
              <a:t>12-year-old boy with Pineal </a:t>
            </a:r>
            <a:r>
              <a:rPr lang="en-US" sz="1400" i="1" dirty="0" err="1">
                <a:latin typeface="Arial" panose="020B0604020202020204" pitchFamily="34" charset="0"/>
                <a:cs typeface="Arial" panose="020B0604020202020204" pitchFamily="34" charset="0"/>
              </a:rPr>
              <a:t>Germinoma</a:t>
            </a:r>
            <a:r>
              <a:rPr lang="en-US" sz="1400" i="1" dirty="0">
                <a:latin typeface="Arial" panose="020B0604020202020204" pitchFamily="34" charset="0"/>
                <a:cs typeface="Arial" panose="020B0604020202020204" pitchFamily="34" charset="0"/>
              </a:rPr>
              <a:t> </a:t>
            </a:r>
            <a:endParaRPr lang="en-US" sz="1400" i="1" dirty="0" smtClean="0">
              <a:latin typeface="Arial" panose="020B0604020202020204" pitchFamily="34" charset="0"/>
              <a:cs typeface="Arial" panose="020B0604020202020204" pitchFamily="34" charset="0"/>
            </a:endParaRPr>
          </a:p>
          <a:p>
            <a:endParaRPr lang="en-US" sz="1400" i="1" dirty="0">
              <a:latin typeface="Arial" panose="020B0604020202020204" pitchFamily="34" charset="0"/>
              <a:cs typeface="Arial" panose="020B0604020202020204" pitchFamily="34" charset="0"/>
            </a:endParaRPr>
          </a:p>
          <a:p>
            <a:r>
              <a:rPr lang="en-US" sz="1400" i="1" dirty="0" smtClean="0">
                <a:latin typeface="Arial" panose="020B0604020202020204" pitchFamily="34" charset="0"/>
                <a:cs typeface="Arial" panose="020B0604020202020204" pitchFamily="34" charset="0"/>
              </a:rPr>
              <a:t>Robust </a:t>
            </a:r>
            <a:r>
              <a:rPr lang="en-US" sz="1400" i="1" dirty="0">
                <a:latin typeface="Arial" panose="020B0604020202020204" pitchFamily="34" charset="0"/>
                <a:cs typeface="Arial" panose="020B0604020202020204" pitchFamily="34" charset="0"/>
              </a:rPr>
              <a:t>PBS-IMPT dose plan in coronal view; 2 opposing side fields and a vertex field for the WVI, and 2 30-degree inclined fields for the </a:t>
            </a:r>
            <a:r>
              <a:rPr lang="en-US" sz="1400" i="1" dirty="0" smtClean="0">
                <a:latin typeface="Arial" panose="020B0604020202020204" pitchFamily="34" charset="0"/>
                <a:cs typeface="Arial" panose="020B0604020202020204" pitchFamily="34" charset="0"/>
              </a:rPr>
              <a:t>boost</a:t>
            </a:r>
          </a:p>
          <a:p>
            <a:r>
              <a:rPr lang="en-US" sz="1400" i="1" dirty="0">
                <a:latin typeface="Arial" panose="020B0604020202020204" pitchFamily="34" charset="0"/>
                <a:cs typeface="Arial" panose="020B0604020202020204" pitchFamily="34" charset="0"/>
              </a:rPr>
              <a:t>Color wash represents 100% prescription dose (red); 98% (yellow); 90%(orange); 60% (green), 50% (light green</a:t>
            </a:r>
            <a:r>
              <a:rPr lang="en-US" sz="1400" i="1" dirty="0" smtClean="0">
                <a:latin typeface="Arial" panose="020B0604020202020204" pitchFamily="34" charset="0"/>
                <a:cs typeface="Arial" panose="020B0604020202020204" pitchFamily="34" charset="0"/>
              </a:rPr>
              <a:t>)</a:t>
            </a:r>
            <a:endParaRPr lang="it-IT"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7732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320254" y="309165"/>
            <a:ext cx="11233314" cy="1077218"/>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2-year-old patient with abdominal neuroblastoma, stage M, MYCN not amplified, treated according to HR-NBL-1/SIOPEN Protocol. </a:t>
            </a:r>
            <a:endParaRPr lang="en-US" sz="1600" i="1" dirty="0" smtClean="0">
              <a:latin typeface="Arial" panose="020B0604020202020204" pitchFamily="34" charset="0"/>
              <a:cs typeface="Arial" panose="020B0604020202020204" pitchFamily="34" charset="0"/>
            </a:endParaRPr>
          </a:p>
          <a:p>
            <a:endParaRPr lang="en-US" sz="1600" i="1" dirty="0" smtClean="0">
              <a:latin typeface="Arial" panose="020B0604020202020204" pitchFamily="34" charset="0"/>
              <a:cs typeface="Arial" panose="020B0604020202020204" pitchFamily="34" charset="0"/>
            </a:endParaRPr>
          </a:p>
          <a:p>
            <a:r>
              <a:rPr lang="it-IT" sz="1600" i="1" dirty="0" err="1">
                <a:latin typeface="Arial" panose="020B0604020202020204" pitchFamily="34" charset="0"/>
                <a:cs typeface="Arial" panose="020B0604020202020204" pitchFamily="34" charset="0"/>
              </a:rPr>
              <a:t>Dosimetric</a:t>
            </a:r>
            <a:r>
              <a:rPr lang="it-IT" sz="1600" i="1" dirty="0">
                <a:latin typeface="Arial" panose="020B0604020202020204" pitchFamily="34" charset="0"/>
                <a:cs typeface="Arial" panose="020B0604020202020204" pitchFamily="34" charset="0"/>
              </a:rPr>
              <a:t> </a:t>
            </a:r>
            <a:r>
              <a:rPr lang="it-IT" sz="1600" i="1" dirty="0" err="1">
                <a:latin typeface="Arial" panose="020B0604020202020204" pitchFamily="34" charset="0"/>
                <a:cs typeface="Arial" panose="020B0604020202020204" pitchFamily="34" charset="0"/>
              </a:rPr>
              <a:t>comparison</a:t>
            </a:r>
            <a:r>
              <a:rPr lang="it-IT" sz="1600" i="1" dirty="0">
                <a:latin typeface="Arial" panose="020B0604020202020204" pitchFamily="34" charset="0"/>
                <a:cs typeface="Arial" panose="020B0604020202020204" pitchFamily="34" charset="0"/>
              </a:rPr>
              <a:t> of </a:t>
            </a:r>
            <a:r>
              <a:rPr lang="it-IT" sz="1600" i="1" dirty="0" err="1">
                <a:latin typeface="Arial" panose="020B0604020202020204" pitchFamily="34" charset="0"/>
                <a:cs typeface="Arial" panose="020B0604020202020204" pitchFamily="34" charset="0"/>
              </a:rPr>
              <a:t>proton</a:t>
            </a:r>
            <a:r>
              <a:rPr lang="it-IT" sz="1600" i="1" dirty="0">
                <a:latin typeface="Arial" panose="020B0604020202020204" pitchFamily="34" charset="0"/>
                <a:cs typeface="Arial" panose="020B0604020202020204" pitchFamily="34" charset="0"/>
              </a:rPr>
              <a:t> </a:t>
            </a:r>
            <a:r>
              <a:rPr lang="it-IT" sz="1600" i="1" dirty="0" err="1">
                <a:latin typeface="Arial" panose="020B0604020202020204" pitchFamily="34" charset="0"/>
                <a:cs typeface="Arial" panose="020B0604020202020204" pitchFamily="34" charset="0"/>
              </a:rPr>
              <a:t>plane</a:t>
            </a:r>
            <a:r>
              <a:rPr lang="it-IT" sz="1600" i="1" dirty="0">
                <a:latin typeface="Arial" panose="020B0604020202020204" pitchFamily="34" charset="0"/>
                <a:cs typeface="Arial" panose="020B0604020202020204" pitchFamily="34" charset="0"/>
              </a:rPr>
              <a:t> (PBS-IMPT) vs </a:t>
            </a:r>
            <a:r>
              <a:rPr lang="it-IT" sz="1600" i="1" dirty="0" err="1">
                <a:latin typeface="Arial" panose="020B0604020202020204" pitchFamily="34" charset="0"/>
                <a:cs typeface="Arial" panose="020B0604020202020204" pitchFamily="34" charset="0"/>
              </a:rPr>
              <a:t>photon</a:t>
            </a:r>
            <a:r>
              <a:rPr lang="it-IT" sz="1600" i="1" dirty="0">
                <a:latin typeface="Arial" panose="020B0604020202020204" pitchFamily="34" charset="0"/>
                <a:cs typeface="Arial" panose="020B0604020202020204" pitchFamily="34" charset="0"/>
              </a:rPr>
              <a:t> </a:t>
            </a:r>
            <a:r>
              <a:rPr lang="it-IT" sz="1600" i="1" dirty="0" err="1">
                <a:latin typeface="Arial" panose="020B0604020202020204" pitchFamily="34" charset="0"/>
                <a:cs typeface="Arial" panose="020B0604020202020204" pitchFamily="34" charset="0"/>
              </a:rPr>
              <a:t>plane</a:t>
            </a:r>
            <a:r>
              <a:rPr lang="it-IT" sz="1600" i="1" dirty="0">
                <a:latin typeface="Arial" panose="020B0604020202020204" pitchFamily="34" charset="0"/>
                <a:cs typeface="Arial" panose="020B0604020202020204" pitchFamily="34" charset="0"/>
              </a:rPr>
              <a:t> (IMRT-VMAT) in </a:t>
            </a:r>
            <a:r>
              <a:rPr lang="it-IT" sz="1600" i="1" dirty="0" err="1">
                <a:latin typeface="Arial" panose="020B0604020202020204" pitchFamily="34" charset="0"/>
                <a:cs typeface="Arial" panose="020B0604020202020204" pitchFamily="34" charset="0"/>
              </a:rPr>
              <a:t>axial</a:t>
            </a:r>
            <a:r>
              <a:rPr lang="it-IT" sz="1600" i="1" dirty="0">
                <a:latin typeface="Arial" panose="020B0604020202020204" pitchFamily="34" charset="0"/>
                <a:cs typeface="Arial" panose="020B0604020202020204" pitchFamily="34" charset="0"/>
              </a:rPr>
              <a:t> and </a:t>
            </a:r>
            <a:r>
              <a:rPr lang="it-IT" sz="1600" i="1" dirty="0" err="1">
                <a:latin typeface="Arial" panose="020B0604020202020204" pitchFamily="34" charset="0"/>
                <a:cs typeface="Arial" panose="020B0604020202020204" pitchFamily="34" charset="0"/>
              </a:rPr>
              <a:t>coronal</a:t>
            </a:r>
            <a:r>
              <a:rPr lang="it-IT" sz="1600" i="1" dirty="0">
                <a:latin typeface="Arial" panose="020B0604020202020204" pitchFamily="34" charset="0"/>
                <a:cs typeface="Arial" panose="020B0604020202020204" pitchFamily="34" charset="0"/>
              </a:rPr>
              <a:t> </a:t>
            </a:r>
            <a:r>
              <a:rPr lang="it-IT" sz="1600" i="1" dirty="0" err="1">
                <a:latin typeface="Arial" panose="020B0604020202020204" pitchFamily="34" charset="0"/>
                <a:cs typeface="Arial" panose="020B0604020202020204" pitchFamily="34" charset="0"/>
              </a:rPr>
              <a:t>view</a:t>
            </a:r>
            <a:r>
              <a:rPr lang="it-IT" sz="1600" i="1" dirty="0" smtClean="0">
                <a:latin typeface="Arial" panose="020B0604020202020204" pitchFamily="34" charset="0"/>
                <a:cs typeface="Arial" panose="020B0604020202020204" pitchFamily="34" charset="0"/>
              </a:rPr>
              <a:t>.</a:t>
            </a:r>
            <a:endParaRPr lang="it-IT" sz="1600" i="1" dirty="0">
              <a:latin typeface="Arial" panose="020B0604020202020204" pitchFamily="34" charset="0"/>
              <a:cs typeface="Arial" panose="020B0604020202020204" pitchFamily="34" charset="0"/>
            </a:endParaRPr>
          </a:p>
        </p:txBody>
      </p:sp>
      <p:pic>
        <p:nvPicPr>
          <p:cNvPr id="15" name="Immagine 14"/>
          <p:cNvPicPr>
            <a:picLocks noChangeAspect="1"/>
          </p:cNvPicPr>
          <p:nvPr/>
        </p:nvPicPr>
        <p:blipFill rotWithShape="1">
          <a:blip r:embed="rId3">
            <a:extLst>
              <a:ext uri="{28A0092B-C50C-407E-A947-70E740481C1C}">
                <a14:useLocalDpi xmlns:a14="http://schemas.microsoft.com/office/drawing/2010/main" val="0"/>
              </a:ext>
            </a:extLst>
          </a:blip>
          <a:srcRect l="20597" t="3102" r="17776" b="59875"/>
          <a:stretch/>
        </p:blipFill>
        <p:spPr>
          <a:xfrm>
            <a:off x="320254" y="1694259"/>
            <a:ext cx="2700000" cy="1664225"/>
          </a:xfrm>
          <a:prstGeom prst="rect">
            <a:avLst/>
          </a:prstGeom>
        </p:spPr>
      </p:pic>
      <p:pic>
        <p:nvPicPr>
          <p:cNvPr id="16" name="Immagine 15"/>
          <p:cNvPicPr>
            <a:picLocks noChangeAspect="1"/>
          </p:cNvPicPr>
          <p:nvPr/>
        </p:nvPicPr>
        <p:blipFill rotWithShape="1">
          <a:blip r:embed="rId4">
            <a:extLst>
              <a:ext uri="{28A0092B-C50C-407E-A947-70E740481C1C}">
                <a14:useLocalDpi xmlns:a14="http://schemas.microsoft.com/office/drawing/2010/main" val="0"/>
              </a:ext>
            </a:extLst>
          </a:blip>
          <a:srcRect l="30151" t="1340" r="32214" b="57390"/>
          <a:stretch/>
        </p:blipFill>
        <p:spPr>
          <a:xfrm>
            <a:off x="3236269" y="1465014"/>
            <a:ext cx="1894114" cy="2122714"/>
          </a:xfrm>
          <a:prstGeom prst="rect">
            <a:avLst/>
          </a:prstGeom>
        </p:spPr>
      </p:pic>
      <p:pic>
        <p:nvPicPr>
          <p:cNvPr id="17" name="Immagine 16"/>
          <p:cNvPicPr>
            <a:picLocks noChangeAspect="1"/>
          </p:cNvPicPr>
          <p:nvPr/>
        </p:nvPicPr>
        <p:blipFill rotWithShape="1">
          <a:blip r:embed="rId4">
            <a:extLst>
              <a:ext uri="{28A0092B-C50C-407E-A947-70E740481C1C}">
                <a14:useLocalDpi xmlns:a14="http://schemas.microsoft.com/office/drawing/2010/main" val="0"/>
              </a:ext>
            </a:extLst>
          </a:blip>
          <a:srcRect l="30250" t="54863" r="32504" b="3740"/>
          <a:stretch/>
        </p:blipFill>
        <p:spPr>
          <a:xfrm>
            <a:off x="3233967" y="3558308"/>
            <a:ext cx="1874520" cy="2129246"/>
          </a:xfrm>
          <a:prstGeom prst="rect">
            <a:avLst/>
          </a:prstGeom>
        </p:spPr>
      </p:pic>
      <p:pic>
        <p:nvPicPr>
          <p:cNvPr id="18" name="Immagine 17"/>
          <p:cNvPicPr>
            <a:picLocks noChangeAspect="1"/>
          </p:cNvPicPr>
          <p:nvPr/>
        </p:nvPicPr>
        <p:blipFill rotWithShape="1">
          <a:blip r:embed="rId3">
            <a:extLst>
              <a:ext uri="{28A0092B-C50C-407E-A947-70E740481C1C}">
                <a14:useLocalDpi xmlns:a14="http://schemas.microsoft.com/office/drawing/2010/main" val="0"/>
              </a:ext>
            </a:extLst>
          </a:blip>
          <a:srcRect l="20597" t="57034" r="17776" b="4730"/>
          <a:stretch/>
        </p:blipFill>
        <p:spPr>
          <a:xfrm>
            <a:off x="317952" y="3790086"/>
            <a:ext cx="2700000" cy="1718786"/>
          </a:xfrm>
          <a:prstGeom prst="rect">
            <a:avLst/>
          </a:prstGeom>
        </p:spPr>
      </p:pic>
      <p:pic>
        <p:nvPicPr>
          <p:cNvPr id="25" name="Immagine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63729" y="1694259"/>
            <a:ext cx="4741362" cy="2127832"/>
          </a:xfrm>
          <a:prstGeom prst="rect">
            <a:avLst/>
          </a:prstGeom>
        </p:spPr>
      </p:pic>
      <p:sp>
        <p:nvSpPr>
          <p:cNvPr id="26" name="CasellaDiTesto 25"/>
          <p:cNvSpPr txBox="1"/>
          <p:nvPr/>
        </p:nvSpPr>
        <p:spPr>
          <a:xfrm>
            <a:off x="6363729" y="3980065"/>
            <a:ext cx="4741362" cy="1169551"/>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The data show optimal target coverage with both radiotherapy techniques, and the clear advantage of protons in reducing the dose to all examined OARs</a:t>
            </a:r>
            <a:r>
              <a:rPr lang="en-US" sz="1400" dirty="0" smtClean="0">
                <a:latin typeface="Arial" panose="020B0604020202020204" pitchFamily="34" charset="0"/>
                <a:cs typeface="Arial" panose="020B0604020202020204" pitchFamily="34" charset="0"/>
              </a:rPr>
              <a:t>.</a:t>
            </a:r>
          </a:p>
          <a:p>
            <a:r>
              <a:rPr lang="en-US" sz="1400" dirty="0" smtClean="0">
                <a:latin typeface="Arial" panose="020B0604020202020204" pitchFamily="34" charset="0"/>
                <a:cs typeface="Arial" panose="020B0604020202020204" pitchFamily="34" charset="0"/>
              </a:rPr>
              <a:t>Major </a:t>
            </a:r>
            <a:r>
              <a:rPr lang="en-US" sz="1400" dirty="0">
                <a:latin typeface="Arial" panose="020B0604020202020204" pitchFamily="34" charset="0"/>
                <a:cs typeface="Arial" panose="020B0604020202020204" pitchFamily="34" charset="0"/>
              </a:rPr>
              <a:t>advantage at</a:t>
            </a:r>
            <a:r>
              <a:rPr lang="en-US" sz="1400" dirty="0" smtClean="0">
                <a:latin typeface="Arial" panose="020B0604020202020204" pitchFamily="34" charset="0"/>
                <a:cs typeface="Arial" panose="020B0604020202020204" pitchFamily="34" charset="0"/>
              </a:rPr>
              <a:t>: Liver, Kidneys, Spleen, Stomach, and Peritoneal </a:t>
            </a:r>
            <a:r>
              <a:rPr lang="en-US" sz="1400" dirty="0">
                <a:latin typeface="Arial" panose="020B0604020202020204" pitchFamily="34" charset="0"/>
                <a:cs typeface="Arial" panose="020B0604020202020204" pitchFamily="34" charset="0"/>
              </a:rPr>
              <a:t>cavity</a:t>
            </a:r>
            <a:endParaRPr lang="it-IT"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49104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1539" y="286603"/>
            <a:ext cx="10918941" cy="790357"/>
          </a:xfrm>
        </p:spPr>
        <p:txBody>
          <a:bodyPr/>
          <a:lstStyle/>
          <a:p>
            <a:pPr algn="ctr"/>
            <a:r>
              <a:rPr lang="it-IT" b="1" dirty="0" smtClean="0">
                <a:solidFill>
                  <a:srgbClr val="808080"/>
                </a:solidFill>
              </a:rPr>
              <a:t>OVERVIEW</a:t>
            </a:r>
            <a:endParaRPr lang="it-IT" b="1" dirty="0">
              <a:solidFill>
                <a:srgbClr val="808080"/>
              </a:solidFill>
            </a:endParaRPr>
          </a:p>
        </p:txBody>
      </p:sp>
      <p:sp>
        <p:nvSpPr>
          <p:cNvPr id="5" name="Rettangolo 4"/>
          <p:cNvSpPr/>
          <p:nvPr/>
        </p:nvSpPr>
        <p:spPr>
          <a:xfrm>
            <a:off x="541539" y="952095"/>
            <a:ext cx="10720821" cy="2123658"/>
          </a:xfrm>
          <a:prstGeom prst="rect">
            <a:avLst/>
          </a:prstGeom>
        </p:spPr>
        <p:txBody>
          <a:bodyPr wrap="square">
            <a:spAutoFit/>
          </a:bodyPr>
          <a:lstStyle/>
          <a:p>
            <a:pPr marL="342900" indent="-342900">
              <a:buFont typeface="Arial" panose="020B0604020202020204" pitchFamily="34" charset="0"/>
              <a:buChar char="•"/>
            </a:pPr>
            <a:r>
              <a:rPr lang="it-IT" sz="2200" dirty="0" err="1" smtClean="0">
                <a:latin typeface="Arial" panose="020B0604020202020204" pitchFamily="34" charset="0"/>
                <a:cs typeface="Arial" panose="020B0604020202020204" pitchFamily="34" charset="0"/>
              </a:rPr>
              <a:t>Childhood</a:t>
            </a:r>
            <a:r>
              <a:rPr lang="it-IT" sz="2200" dirty="0" smtClean="0">
                <a:latin typeface="Arial" panose="020B0604020202020204" pitchFamily="34" charset="0"/>
                <a:cs typeface="Arial" panose="020B0604020202020204" pitchFamily="34" charset="0"/>
              </a:rPr>
              <a:t> </a:t>
            </a:r>
            <a:r>
              <a:rPr lang="it-IT" sz="2200" dirty="0" err="1" smtClean="0">
                <a:latin typeface="Arial" panose="020B0604020202020204" pitchFamily="34" charset="0"/>
                <a:cs typeface="Arial" panose="020B0604020202020204" pitchFamily="34" charset="0"/>
              </a:rPr>
              <a:t>cancer</a:t>
            </a:r>
            <a:r>
              <a:rPr lang="it-IT" sz="2200" dirty="0" smtClean="0">
                <a:latin typeface="Arial" panose="020B0604020202020204" pitchFamily="34" charset="0"/>
                <a:cs typeface="Arial" panose="020B0604020202020204" pitchFamily="34" charset="0"/>
              </a:rPr>
              <a:t> </a:t>
            </a:r>
            <a:r>
              <a:rPr lang="it-IT" sz="2200" dirty="0" err="1" smtClean="0">
                <a:latin typeface="Arial" panose="020B0604020202020204" pitchFamily="34" charset="0"/>
                <a:cs typeface="Arial" panose="020B0604020202020204" pitchFamily="34" charset="0"/>
              </a:rPr>
              <a:t>is</a:t>
            </a:r>
            <a:r>
              <a:rPr lang="it-IT" sz="2200" dirty="0" smtClean="0">
                <a:latin typeface="Arial" panose="020B0604020202020204" pitchFamily="34" charset="0"/>
                <a:cs typeface="Arial" panose="020B0604020202020204" pitchFamily="34" charset="0"/>
              </a:rPr>
              <a:t> a </a:t>
            </a:r>
            <a:r>
              <a:rPr lang="it-IT" sz="2200" b="1" dirty="0" smtClean="0">
                <a:latin typeface="Arial" panose="020B0604020202020204" pitchFamily="34" charset="0"/>
                <a:cs typeface="Arial" panose="020B0604020202020204" pitchFamily="34" charset="0"/>
              </a:rPr>
              <a:t>rare </a:t>
            </a:r>
            <a:r>
              <a:rPr lang="it-IT" sz="2200" b="1" dirty="0" err="1" smtClean="0">
                <a:latin typeface="Arial" panose="020B0604020202020204" pitchFamily="34" charset="0"/>
                <a:cs typeface="Arial" panose="020B0604020202020204" pitchFamily="34" charset="0"/>
              </a:rPr>
              <a:t>disease</a:t>
            </a:r>
            <a:endParaRPr lang="it-IT" sz="2200" b="1" dirty="0">
              <a:latin typeface="Arial" panose="020B0604020202020204" pitchFamily="34" charset="0"/>
              <a:cs typeface="Arial" panose="020B0604020202020204" pitchFamily="34" charset="0"/>
            </a:endParaRPr>
          </a:p>
          <a:p>
            <a:endParaRPr lang="it-IT" sz="220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200" dirty="0">
                <a:latin typeface="Arial" panose="020B0604020202020204" pitchFamily="34" charset="0"/>
                <a:cs typeface="Arial" panose="020B0604020202020204" pitchFamily="34" charset="0"/>
              </a:rPr>
              <a:t>It is estimated that in 2022 in </a:t>
            </a:r>
            <a:r>
              <a:rPr lang="en-US" sz="2200" u="sng" dirty="0">
                <a:latin typeface="Arial" panose="020B0604020202020204" pitchFamily="34" charset="0"/>
                <a:cs typeface="Arial" panose="020B0604020202020204" pitchFamily="34" charset="0"/>
              </a:rPr>
              <a:t>Europe</a:t>
            </a:r>
            <a:r>
              <a:rPr lang="en-US" sz="2200" dirty="0">
                <a:latin typeface="Arial" panose="020B0604020202020204" pitchFamily="34" charset="0"/>
                <a:cs typeface="Arial" panose="020B0604020202020204" pitchFamily="34" charset="0"/>
              </a:rPr>
              <a:t>:</a:t>
            </a:r>
          </a:p>
          <a:p>
            <a:pPr marL="800100" lvl="1" indent="-342900">
              <a:buFont typeface="Arial" panose="020B0604020202020204" pitchFamily="34" charset="0"/>
              <a:buChar char="•"/>
            </a:pPr>
            <a:r>
              <a:rPr lang="en-US" sz="2200" dirty="0" smtClean="0">
                <a:latin typeface="Arial" panose="020B0604020202020204" pitchFamily="34" charset="0"/>
                <a:cs typeface="Arial" panose="020B0604020202020204" pitchFamily="34" charset="0"/>
              </a:rPr>
              <a:t>&gt; 9 thousand children aged 0 to 14 years were diagnosed with cancer</a:t>
            </a:r>
          </a:p>
          <a:p>
            <a:pPr marL="800100" lvl="1" indent="-342900">
              <a:buFont typeface="Arial" panose="020B0604020202020204" pitchFamily="34" charset="0"/>
              <a:buChar char="•"/>
            </a:pPr>
            <a:r>
              <a:rPr lang="en-US" sz="2200" dirty="0" smtClean="0">
                <a:latin typeface="Arial" panose="020B0604020202020204" pitchFamily="34" charset="0"/>
                <a:cs typeface="Arial" panose="020B0604020202020204" pitchFamily="34" charset="0"/>
              </a:rPr>
              <a:t>&gt; 1.6 thousand died from cancer</a:t>
            </a:r>
          </a:p>
          <a:p>
            <a:pPr lvl="1"/>
            <a:r>
              <a:rPr lang="en-US" sz="2200" dirty="0" smtClean="0">
                <a:latin typeface="Arial" panose="020B0604020202020204" pitchFamily="34" charset="0"/>
                <a:cs typeface="Arial" panose="020B0604020202020204" pitchFamily="34" charset="0"/>
                <a:sym typeface="Wingdings" panose="05000000000000000000" pitchFamily="2" charset="2"/>
              </a:rPr>
              <a:t> </a:t>
            </a:r>
            <a:r>
              <a:rPr lang="en-US" sz="2200" dirty="0">
                <a:latin typeface="Arial" panose="020B0604020202020204" pitchFamily="34" charset="0"/>
                <a:cs typeface="Arial" panose="020B0604020202020204" pitchFamily="34" charset="0"/>
              </a:rPr>
              <a:t>approximately </a:t>
            </a:r>
            <a:r>
              <a:rPr lang="en-US" sz="2200" dirty="0">
                <a:solidFill>
                  <a:srgbClr val="FF0000"/>
                </a:solidFill>
                <a:latin typeface="Arial" panose="020B0604020202020204" pitchFamily="34" charset="0"/>
                <a:cs typeface="Arial" panose="020B0604020202020204" pitchFamily="34" charset="0"/>
              </a:rPr>
              <a:t>a quarter of all deaths</a:t>
            </a:r>
            <a:r>
              <a:rPr lang="en-US" sz="2200" dirty="0">
                <a:latin typeface="Arial" panose="020B0604020202020204" pitchFamily="34" charset="0"/>
                <a:cs typeface="Arial" panose="020B0604020202020204" pitchFamily="34" charset="0"/>
              </a:rPr>
              <a:t> in children are due to </a:t>
            </a:r>
            <a:r>
              <a:rPr lang="en-US" sz="2200" dirty="0" smtClean="0">
                <a:latin typeface="Arial" panose="020B0604020202020204" pitchFamily="34" charset="0"/>
                <a:cs typeface="Arial" panose="020B0604020202020204" pitchFamily="34" charset="0"/>
              </a:rPr>
              <a:t>cancer</a:t>
            </a:r>
            <a:endParaRPr lang="it-IT" sz="2200" dirty="0">
              <a:latin typeface="Arial" panose="020B0604020202020204" pitchFamily="34" charset="0"/>
              <a:cs typeface="Arial" panose="020B0604020202020204" pitchFamily="34" charset="0"/>
            </a:endParaRPr>
          </a:p>
        </p:txBody>
      </p:sp>
      <p:pic>
        <p:nvPicPr>
          <p:cNvPr id="6" name="Immagine 5"/>
          <p:cNvPicPr>
            <a:picLocks noChangeAspect="1"/>
          </p:cNvPicPr>
          <p:nvPr/>
        </p:nvPicPr>
        <p:blipFill>
          <a:blip r:embed="rId3"/>
          <a:stretch>
            <a:fillRect/>
          </a:stretch>
        </p:blipFill>
        <p:spPr>
          <a:xfrm>
            <a:off x="9989706" y="0"/>
            <a:ext cx="2190294" cy="1849582"/>
          </a:xfrm>
          <a:prstGeom prst="rect">
            <a:avLst/>
          </a:prstGeom>
        </p:spPr>
      </p:pic>
      <p:pic>
        <p:nvPicPr>
          <p:cNvPr id="9" name="Immagine 8"/>
          <p:cNvPicPr>
            <a:picLocks noChangeAspect="1"/>
          </p:cNvPicPr>
          <p:nvPr/>
        </p:nvPicPr>
        <p:blipFill rotWithShape="1">
          <a:blip r:embed="rId4"/>
          <a:srcRect r="1687"/>
          <a:stretch/>
        </p:blipFill>
        <p:spPr>
          <a:xfrm>
            <a:off x="3810000" y="3154331"/>
            <a:ext cx="4387514" cy="2409413"/>
          </a:xfrm>
          <a:prstGeom prst="rect">
            <a:avLst/>
          </a:prstGeom>
        </p:spPr>
      </p:pic>
      <p:sp>
        <p:nvSpPr>
          <p:cNvPr id="10" name="CasellaDiTesto 9"/>
          <p:cNvSpPr txBox="1"/>
          <p:nvPr/>
        </p:nvSpPr>
        <p:spPr>
          <a:xfrm>
            <a:off x="8197514" y="5040524"/>
            <a:ext cx="3994486" cy="523220"/>
          </a:xfrm>
          <a:prstGeom prst="rect">
            <a:avLst/>
          </a:prstGeom>
          <a:noFill/>
        </p:spPr>
        <p:txBody>
          <a:bodyPr wrap="square" rtlCol="0">
            <a:spAutoFit/>
          </a:bodyPr>
          <a:lstStyle/>
          <a:p>
            <a:pPr algn="r"/>
            <a:r>
              <a:rPr lang="en-US" sz="1400" i="1" dirty="0" smtClean="0">
                <a:latin typeface="Arial" panose="020B0604020202020204" pitchFamily="34" charset="0"/>
                <a:cs typeface="Arial" panose="020B0604020202020204" pitchFamily="34" charset="0"/>
              </a:rPr>
              <a:t>Eurostat - Being </a:t>
            </a:r>
            <a:r>
              <a:rPr lang="en-US" sz="1400" i="1" dirty="0">
                <a:latin typeface="Arial" panose="020B0604020202020204" pitchFamily="34" charset="0"/>
                <a:cs typeface="Arial" panose="020B0604020202020204" pitchFamily="34" charset="0"/>
              </a:rPr>
              <a:t>young in Europe </a:t>
            </a:r>
            <a:r>
              <a:rPr lang="en-US" sz="1400" i="1" dirty="0" smtClean="0">
                <a:latin typeface="Arial" panose="020B0604020202020204" pitchFamily="34" charset="0"/>
                <a:cs typeface="Arial" panose="020B0604020202020204" pitchFamily="34" charset="0"/>
              </a:rPr>
              <a:t>today (</a:t>
            </a:r>
            <a:r>
              <a:rPr lang="en-US" sz="1400" i="1" dirty="0">
                <a:latin typeface="Arial" panose="020B0604020202020204" pitchFamily="34" charset="0"/>
                <a:cs typeface="Arial" panose="020B0604020202020204" pitchFamily="34" charset="0"/>
              </a:rPr>
              <a:t>2020)</a:t>
            </a:r>
          </a:p>
          <a:p>
            <a:pPr algn="r"/>
            <a:r>
              <a:rPr lang="en-US" sz="1400" i="1" dirty="0" smtClean="0">
                <a:latin typeface="Arial" panose="020B0604020202020204" pitchFamily="34" charset="0"/>
                <a:cs typeface="Arial" panose="020B0604020202020204" pitchFamily="34" charset="0"/>
              </a:rPr>
              <a:t>ECIS </a:t>
            </a:r>
            <a:r>
              <a:rPr lang="en-US" sz="1400" i="1" dirty="0">
                <a:latin typeface="Arial" panose="020B0604020202020204" pitchFamily="34" charset="0"/>
                <a:cs typeface="Arial" panose="020B0604020202020204" pitchFamily="34" charset="0"/>
              </a:rPr>
              <a:t>- European Cancer Information System</a:t>
            </a:r>
            <a:endParaRPr lang="it-IT"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89824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rotWithShape="1">
          <a:blip r:embed="rId3">
            <a:extLst>
              <a:ext uri="{28A0092B-C50C-407E-A947-70E740481C1C}">
                <a14:useLocalDpi xmlns:a14="http://schemas.microsoft.com/office/drawing/2010/main" val="0"/>
              </a:ext>
            </a:extLst>
          </a:blip>
          <a:srcRect l="32646" t="1553" r="31083" b="55728"/>
          <a:stretch/>
        </p:blipFill>
        <p:spPr>
          <a:xfrm>
            <a:off x="2093699" y="2642864"/>
            <a:ext cx="2365092" cy="2880000"/>
          </a:xfrm>
          <a:prstGeom prst="rect">
            <a:avLst/>
          </a:prstGeom>
        </p:spPr>
      </p:pic>
      <p:pic>
        <p:nvPicPr>
          <p:cNvPr id="5" name="Immagine 4"/>
          <p:cNvPicPr>
            <a:picLocks noChangeAspect="1"/>
          </p:cNvPicPr>
          <p:nvPr/>
        </p:nvPicPr>
        <p:blipFill rotWithShape="1">
          <a:blip r:embed="rId3">
            <a:extLst>
              <a:ext uri="{28A0092B-C50C-407E-A947-70E740481C1C}">
                <a14:useLocalDpi xmlns:a14="http://schemas.microsoft.com/office/drawing/2010/main" val="0"/>
              </a:ext>
            </a:extLst>
          </a:blip>
          <a:srcRect l="233" t="50075" r="59481" b="6501"/>
          <a:stretch/>
        </p:blipFill>
        <p:spPr>
          <a:xfrm>
            <a:off x="4735577" y="2638123"/>
            <a:ext cx="2584224" cy="2880000"/>
          </a:xfrm>
          <a:prstGeom prst="rect">
            <a:avLst/>
          </a:prstGeom>
        </p:spPr>
      </p:pic>
      <p:pic>
        <p:nvPicPr>
          <p:cNvPr id="6" name="Immagine 5"/>
          <p:cNvPicPr>
            <a:picLocks noChangeAspect="1"/>
          </p:cNvPicPr>
          <p:nvPr/>
        </p:nvPicPr>
        <p:blipFill rotWithShape="1">
          <a:blip r:embed="rId3">
            <a:extLst>
              <a:ext uri="{28A0092B-C50C-407E-A947-70E740481C1C}">
                <a14:useLocalDpi xmlns:a14="http://schemas.microsoft.com/office/drawing/2010/main" val="0"/>
              </a:ext>
            </a:extLst>
          </a:blip>
          <a:srcRect l="55888" t="51737" r="9849" b="5286"/>
          <a:stretch/>
        </p:blipFill>
        <p:spPr>
          <a:xfrm>
            <a:off x="7596587" y="2604428"/>
            <a:ext cx="2220723" cy="2880000"/>
          </a:xfrm>
          <a:prstGeom prst="rect">
            <a:avLst/>
          </a:prstGeom>
        </p:spPr>
      </p:pic>
      <p:pic>
        <p:nvPicPr>
          <p:cNvPr id="7" name="Immagine 6"/>
          <p:cNvPicPr>
            <a:picLocks noChangeAspect="1"/>
          </p:cNvPicPr>
          <p:nvPr/>
        </p:nvPicPr>
        <p:blipFill rotWithShape="1">
          <a:blip r:embed="rId3">
            <a:extLst>
              <a:ext uri="{28A0092B-C50C-407E-A947-70E740481C1C}">
                <a14:useLocalDpi xmlns:a14="http://schemas.microsoft.com/office/drawing/2010/main" val="0"/>
              </a:ext>
            </a:extLst>
          </a:blip>
          <a:srcRect l="92428" t="55231" b="25222"/>
          <a:stretch/>
        </p:blipFill>
        <p:spPr>
          <a:xfrm>
            <a:off x="10094096" y="3407859"/>
            <a:ext cx="502300" cy="1340528"/>
          </a:xfrm>
          <a:prstGeom prst="rect">
            <a:avLst/>
          </a:prstGeom>
        </p:spPr>
      </p:pic>
      <p:sp>
        <p:nvSpPr>
          <p:cNvPr id="8" name="CasellaDiTesto 7"/>
          <p:cNvSpPr txBox="1"/>
          <p:nvPr/>
        </p:nvSpPr>
        <p:spPr>
          <a:xfrm>
            <a:off x="630195" y="278506"/>
            <a:ext cx="10948085" cy="2092881"/>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6-year-old </a:t>
            </a:r>
            <a:r>
              <a:rPr lang="en-US" sz="1600" i="1" dirty="0" smtClean="0">
                <a:latin typeface="Arial" panose="020B0604020202020204" pitchFamily="34" charset="0"/>
                <a:cs typeface="Arial" panose="020B0604020202020204" pitchFamily="34" charset="0"/>
              </a:rPr>
              <a:t>girl with </a:t>
            </a:r>
            <a:r>
              <a:rPr lang="en-US" sz="1600" i="1" dirty="0" err="1">
                <a:latin typeface="Arial" panose="020B0604020202020204" pitchFamily="34" charset="0"/>
                <a:cs typeface="Arial" panose="020B0604020202020204" pitchFamily="34" charset="0"/>
              </a:rPr>
              <a:t>Craniopharyngioma</a:t>
            </a:r>
            <a:endParaRPr lang="en-US" sz="1600" i="1" dirty="0">
              <a:latin typeface="Arial" panose="020B0604020202020204" pitchFamily="34" charset="0"/>
              <a:cs typeface="Arial" panose="020B0604020202020204" pitchFamily="34" charset="0"/>
            </a:endParaRPr>
          </a:p>
          <a:p>
            <a:endParaRPr lang="en-US" sz="1600" i="1" dirty="0">
              <a:latin typeface="Arial" panose="020B0604020202020204" pitchFamily="34" charset="0"/>
              <a:cs typeface="Arial" panose="020B0604020202020204" pitchFamily="34" charset="0"/>
            </a:endParaRPr>
          </a:p>
          <a:p>
            <a:r>
              <a:rPr lang="en-US" sz="1600" i="1" dirty="0">
                <a:latin typeface="Arial" panose="020B0604020202020204" pitchFamily="34" charset="0"/>
                <a:cs typeface="Arial" panose="020B0604020202020204" pitchFamily="34" charset="0"/>
              </a:rPr>
              <a:t>Robust PBS-IMPT dose plan in coronal view; 2 opposing side fields and a vertex field</a:t>
            </a:r>
            <a:r>
              <a:rPr lang="en-US" sz="1600" i="1" dirty="0" smtClean="0">
                <a:latin typeface="Arial" panose="020B0604020202020204" pitchFamily="34" charset="0"/>
                <a:cs typeface="Arial" panose="020B0604020202020204" pitchFamily="34" charset="0"/>
              </a:rPr>
              <a:t>.</a:t>
            </a:r>
          </a:p>
          <a:p>
            <a:r>
              <a:rPr lang="en-US" sz="1600" i="1" dirty="0" smtClean="0">
                <a:latin typeface="Arial" panose="020B0604020202020204" pitchFamily="34" charset="0"/>
                <a:cs typeface="Arial" panose="020B0604020202020204" pitchFamily="34" charset="0"/>
              </a:rPr>
              <a:t>Blue </a:t>
            </a:r>
            <a:r>
              <a:rPr lang="en-US" sz="1600" i="1" dirty="0">
                <a:latin typeface="Arial" panose="020B0604020202020204" pitchFamily="34" charset="0"/>
                <a:cs typeface="Arial" panose="020B0604020202020204" pitchFamily="34" charset="0"/>
              </a:rPr>
              <a:t>contour: CTV </a:t>
            </a:r>
            <a:r>
              <a:rPr lang="en-US" sz="1600" i="1" dirty="0" smtClean="0">
                <a:latin typeface="Arial" panose="020B0604020202020204" pitchFamily="34" charset="0"/>
                <a:cs typeface="Arial" panose="020B0604020202020204" pitchFamily="34" charset="0"/>
              </a:rPr>
              <a:t>54Gy</a:t>
            </a:r>
          </a:p>
          <a:p>
            <a:r>
              <a:rPr lang="en-US" sz="1600" i="1"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GTV = cystic, solid, and calcific </a:t>
            </a:r>
            <a:r>
              <a:rPr lang="en-US" sz="1600" dirty="0" smtClean="0">
                <a:latin typeface="Arial" panose="020B0604020202020204" pitchFamily="34" charset="0"/>
                <a:cs typeface="Arial" panose="020B0604020202020204" pitchFamily="34" charset="0"/>
              </a:rPr>
              <a:t>components; CTV </a:t>
            </a:r>
            <a:r>
              <a:rPr lang="en-US" sz="1600" dirty="0">
                <a:latin typeface="Arial" panose="020B0604020202020204" pitchFamily="34" charset="0"/>
                <a:cs typeface="Arial" panose="020B0604020202020204" pitchFamily="34" charset="0"/>
              </a:rPr>
              <a:t>= GTV + 3-5mm</a:t>
            </a:r>
          </a:p>
          <a:p>
            <a:endParaRPr lang="en-US" sz="1600" i="1" dirty="0">
              <a:latin typeface="Arial" panose="020B0604020202020204" pitchFamily="34" charset="0"/>
              <a:cs typeface="Arial" panose="020B0604020202020204" pitchFamily="34" charset="0"/>
            </a:endParaRPr>
          </a:p>
          <a:p>
            <a:r>
              <a:rPr lang="en-US" sz="1600" i="1" dirty="0">
                <a:latin typeface="Arial" panose="020B0604020202020204" pitchFamily="34" charset="0"/>
                <a:cs typeface="Arial" panose="020B0604020202020204" pitchFamily="34" charset="0"/>
              </a:rPr>
              <a:t>Color wash represents 100% prescription dose (red); 95% (yellow); 90%(orange); 80% (purple) 70% (blue); 60% (green), 50% (light green) and 25% (light blue) </a:t>
            </a:r>
            <a:r>
              <a:rPr lang="en-US" sz="1600" i="1" dirty="0" smtClean="0">
                <a:latin typeface="Arial" panose="020B0604020202020204" pitchFamily="34" charset="0"/>
                <a:cs typeface="Arial" panose="020B0604020202020204" pitchFamily="34" charset="0"/>
              </a:rPr>
              <a:t>respectively</a:t>
            </a:r>
            <a:r>
              <a:rPr lang="it-IT" b="1" dirty="0" smtClean="0">
                <a:solidFill>
                  <a:srgbClr val="FF0000"/>
                </a:solidFill>
              </a:rPr>
              <a:t> </a:t>
            </a:r>
          </a:p>
        </p:txBody>
      </p:sp>
    </p:spTree>
    <p:extLst>
      <p:ext uri="{BB962C8B-B14F-4D97-AF65-F5344CB8AC3E}">
        <p14:creationId xmlns:p14="http://schemas.microsoft.com/office/powerpoint/2010/main" val="10778241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7"/>
            <a:ext cx="10515600" cy="559433"/>
          </a:xfrm>
        </p:spPr>
        <p:txBody>
          <a:bodyPr>
            <a:normAutofit/>
          </a:bodyPr>
          <a:lstStyle/>
          <a:p>
            <a:pPr algn="ctr"/>
            <a:r>
              <a:rPr lang="it-IT" b="1" dirty="0">
                <a:solidFill>
                  <a:srgbClr val="808080"/>
                </a:solidFill>
              </a:rPr>
              <a:t>CARBON </a:t>
            </a:r>
            <a:r>
              <a:rPr lang="it-IT" b="1" dirty="0" smtClean="0">
                <a:solidFill>
                  <a:srgbClr val="808080"/>
                </a:solidFill>
              </a:rPr>
              <a:t>ION RT IN PAEDIATRIC PATIENTS</a:t>
            </a:r>
            <a:endParaRPr lang="it-IT" b="1" dirty="0">
              <a:solidFill>
                <a:srgbClr val="808080"/>
              </a:solidFill>
            </a:endParaRPr>
          </a:p>
        </p:txBody>
      </p:sp>
      <p:sp>
        <p:nvSpPr>
          <p:cNvPr id="3" name="Rettangolo 2"/>
          <p:cNvSpPr/>
          <p:nvPr/>
        </p:nvSpPr>
        <p:spPr>
          <a:xfrm>
            <a:off x="723900" y="2139446"/>
            <a:ext cx="10815454" cy="2554545"/>
          </a:xfrm>
          <a:prstGeom prst="rect">
            <a:avLst/>
          </a:prstGeom>
        </p:spPr>
        <p:txBody>
          <a:bodyPr wrap="square">
            <a:spAutoFit/>
          </a:bodyPr>
          <a:lstStyle/>
          <a:p>
            <a:r>
              <a:rPr lang="en-US" sz="2000" dirty="0">
                <a:latin typeface="Arial" panose="020B0604020202020204" pitchFamily="34" charset="0"/>
                <a:cs typeface="Arial" panose="020B0604020202020204" pitchFamily="34" charset="0"/>
              </a:rPr>
              <a:t>C</a:t>
            </a:r>
            <a:r>
              <a:rPr lang="en-US" sz="2000" dirty="0" smtClean="0">
                <a:latin typeface="Arial" panose="020B0604020202020204" pitchFamily="34" charset="0"/>
                <a:cs typeface="Arial" panose="020B0604020202020204" pitchFamily="34" charset="0"/>
              </a:rPr>
              <a:t>arbon </a:t>
            </a:r>
            <a:r>
              <a:rPr lang="en-US" sz="2000" dirty="0">
                <a:latin typeface="Arial" panose="020B0604020202020204" pitchFamily="34" charset="0"/>
                <a:cs typeface="Arial" panose="020B0604020202020204" pitchFamily="34" charset="0"/>
              </a:rPr>
              <a:t>ion radiotherapy is most commonly </a:t>
            </a:r>
            <a:r>
              <a:rPr lang="en-US" sz="2000" dirty="0" smtClean="0">
                <a:latin typeface="Arial" panose="020B0604020202020204" pitchFamily="34" charset="0"/>
                <a:cs typeface="Arial" panose="020B0604020202020204" pitchFamily="34" charset="0"/>
              </a:rPr>
              <a:t>used to </a:t>
            </a:r>
            <a:r>
              <a:rPr lang="en-US" sz="2000" dirty="0">
                <a:latin typeface="Arial" panose="020B0604020202020204" pitchFamily="34" charset="0"/>
                <a:cs typeface="Arial" panose="020B0604020202020204" pitchFamily="34" charset="0"/>
              </a:rPr>
              <a:t>treat photon-resistant bone and soft tissue </a:t>
            </a:r>
            <a:r>
              <a:rPr lang="en-US" sz="2000" dirty="0" err="1">
                <a:latin typeface="Arial" panose="020B0604020202020204" pitchFamily="34" charset="0"/>
                <a:cs typeface="Arial" panose="020B0604020202020204" pitchFamily="34" charset="0"/>
              </a:rPr>
              <a:t>tumours</a:t>
            </a:r>
            <a:r>
              <a:rPr lang="en-US" sz="2000" dirty="0" smtClean="0">
                <a:latin typeface="Arial" panose="020B0604020202020204" pitchFamily="34" charset="0"/>
                <a:cs typeface="Arial" panose="020B0604020202020204" pitchFamily="34" charset="0"/>
              </a:rPr>
              <a:t>, </a:t>
            </a:r>
            <a:r>
              <a:rPr lang="it-IT" sz="2000" dirty="0" err="1" smtClean="0">
                <a:latin typeface="Arial" panose="020B0604020202020204" pitchFamily="34" charset="0"/>
                <a:cs typeface="Arial" panose="020B0604020202020204" pitchFamily="34" charset="0"/>
              </a:rPr>
              <a:t>including</a:t>
            </a:r>
            <a:r>
              <a:rPr lang="it-IT" sz="2000" dirty="0" smtClean="0">
                <a:latin typeface="Arial" panose="020B0604020202020204" pitchFamily="34" charset="0"/>
                <a:cs typeface="Arial" panose="020B0604020202020204" pitchFamily="34" charset="0"/>
              </a:rPr>
              <a:t>:</a:t>
            </a:r>
          </a:p>
          <a:p>
            <a:endParaRPr lang="it-IT"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it-IT" sz="2000" dirty="0" err="1" smtClean="0">
                <a:latin typeface="Arial" panose="020B0604020202020204" pitchFamily="34" charset="0"/>
                <a:cs typeface="Arial" panose="020B0604020202020204" pitchFamily="34" charset="0"/>
              </a:rPr>
              <a:t>osteosarcomas</a:t>
            </a:r>
            <a:r>
              <a:rPr lang="it-IT" sz="2000" dirty="0">
                <a:latin typeface="Arial" panose="020B0604020202020204" pitchFamily="34" charset="0"/>
                <a:cs typeface="Arial" panose="020B0604020202020204" pitchFamily="34" charset="0"/>
              </a:rPr>
              <a:t>, </a:t>
            </a:r>
            <a:endParaRPr lang="it-IT"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it-IT" sz="2000" dirty="0" err="1" smtClean="0">
                <a:latin typeface="Arial" panose="020B0604020202020204" pitchFamily="34" charset="0"/>
                <a:cs typeface="Arial" panose="020B0604020202020204" pitchFamily="34" charset="0"/>
              </a:rPr>
              <a:t>chordomas</a:t>
            </a:r>
            <a:r>
              <a:rPr lang="it-IT" sz="2000" dirty="0">
                <a:latin typeface="Arial" panose="020B0604020202020204" pitchFamily="34" charset="0"/>
                <a:cs typeface="Arial" panose="020B0604020202020204" pitchFamily="34" charset="0"/>
              </a:rPr>
              <a:t>, </a:t>
            </a:r>
            <a:endParaRPr lang="it-IT" sz="2000"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it-IT" sz="2000" dirty="0" err="1" smtClean="0">
                <a:latin typeface="Arial" panose="020B0604020202020204" pitchFamily="34" charset="0"/>
                <a:cs typeface="Arial" panose="020B0604020202020204" pitchFamily="34" charset="0"/>
              </a:rPr>
              <a:t>chondrosarcomas</a:t>
            </a:r>
            <a:r>
              <a:rPr lang="it-IT" sz="2000" dirty="0" smtClean="0">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en-US" sz="2000" dirty="0" smtClean="0">
                <a:latin typeface="Arial" panose="020B0604020202020204" pitchFamily="34" charset="0"/>
                <a:cs typeface="Arial" panose="020B0604020202020204" pitchFamily="34" charset="0"/>
              </a:rPr>
              <a:t>chemotherapy-resistant </a:t>
            </a:r>
            <a:r>
              <a:rPr lang="en-US" sz="2000" dirty="0">
                <a:latin typeface="Arial" panose="020B0604020202020204" pitchFamily="34" charset="0"/>
                <a:cs typeface="Arial" panose="020B0604020202020204" pitchFamily="34" charset="0"/>
              </a:rPr>
              <a:t>soft tissue </a:t>
            </a:r>
            <a:r>
              <a:rPr lang="en-US" sz="2000" dirty="0" smtClean="0">
                <a:latin typeface="Arial" panose="020B0604020202020204" pitchFamily="34" charset="0"/>
                <a:cs typeface="Arial" panose="020B0604020202020204" pitchFamily="34" charset="0"/>
              </a:rPr>
              <a:t>sarcomas</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r</a:t>
            </a:r>
            <a:r>
              <a:rPr lang="en-US" sz="2000" dirty="0" smtClean="0">
                <a:latin typeface="Arial" panose="020B0604020202020204" pitchFamily="34" charset="0"/>
                <a:cs typeface="Arial" panose="020B0604020202020204" pitchFamily="34" charset="0"/>
              </a:rPr>
              <a:t>e-irradiation</a:t>
            </a:r>
            <a:endParaRPr lang="it-IT" sz="2000" dirty="0">
              <a:latin typeface="Arial" panose="020B0604020202020204" pitchFamily="34" charset="0"/>
              <a:cs typeface="Arial" panose="020B0604020202020204" pitchFamily="34" charset="0"/>
            </a:endParaRPr>
          </a:p>
        </p:txBody>
      </p:sp>
      <p:sp>
        <p:nvSpPr>
          <p:cNvPr id="4" name="CasellaDiTesto 3"/>
          <p:cNvSpPr txBox="1"/>
          <p:nvPr/>
        </p:nvSpPr>
        <p:spPr>
          <a:xfrm>
            <a:off x="723900" y="1098050"/>
            <a:ext cx="10629900"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Contrary to expectations, there were no high-quality or independently </a:t>
            </a:r>
            <a:r>
              <a:rPr lang="en-US" sz="2000" dirty="0" err="1">
                <a:latin typeface="Arial" panose="020B0604020202020204" pitchFamily="34" charset="0"/>
                <a:cs typeface="Arial" panose="020B0604020202020204" pitchFamily="34" charset="0"/>
              </a:rPr>
              <a:t>focussed</a:t>
            </a:r>
            <a:r>
              <a:rPr lang="en-US" sz="2000" dirty="0">
                <a:latin typeface="Arial" panose="020B0604020202020204" pitchFamily="34" charset="0"/>
                <a:cs typeface="Arial" panose="020B0604020202020204" pitchFamily="34" charset="0"/>
              </a:rPr>
              <a:t> studies on CIRT for </a:t>
            </a:r>
            <a:r>
              <a:rPr lang="en-US" sz="2000" dirty="0" err="1">
                <a:latin typeface="Arial" panose="020B0604020202020204" pitchFamily="34" charset="0"/>
                <a:cs typeface="Arial" panose="020B0604020202020204" pitchFamily="34" charset="0"/>
              </a:rPr>
              <a:t>paediatric</a:t>
            </a:r>
            <a:r>
              <a:rPr lang="en-US" sz="2000" dirty="0">
                <a:latin typeface="Arial" panose="020B0604020202020204" pitchFamily="34" charset="0"/>
                <a:cs typeface="Arial" panose="020B0604020202020204" pitchFamily="34" charset="0"/>
              </a:rPr>
              <a:t> patients. </a:t>
            </a:r>
            <a:endParaRPr lang="en-US" sz="2000" dirty="0" smtClean="0">
              <a:latin typeface="Arial" panose="020B0604020202020204" pitchFamily="34" charset="0"/>
              <a:cs typeface="Arial" panose="020B0604020202020204" pitchFamily="34" charset="0"/>
            </a:endParaRPr>
          </a:p>
        </p:txBody>
      </p:sp>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9814" y="3016716"/>
            <a:ext cx="5364151" cy="2170805"/>
          </a:xfrm>
          <a:prstGeom prst="rect">
            <a:avLst/>
          </a:prstGeom>
        </p:spPr>
      </p:pic>
    </p:spTree>
    <p:extLst>
      <p:ext uri="{BB962C8B-B14F-4D97-AF65-F5344CB8AC3E}">
        <p14:creationId xmlns:p14="http://schemas.microsoft.com/office/powerpoint/2010/main" val="38708737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8788" y="310527"/>
            <a:ext cx="5552919" cy="1776769"/>
          </a:xfrm>
          <a:prstGeom prst="rect">
            <a:avLst/>
          </a:prstGeom>
          <a:ln w="28575">
            <a:solidFill>
              <a:srgbClr val="FF0000"/>
            </a:solidFill>
          </a:ln>
        </p:spPr>
      </p:pic>
      <p:sp>
        <p:nvSpPr>
          <p:cNvPr id="4" name="Rettangolo 3"/>
          <p:cNvSpPr/>
          <p:nvPr/>
        </p:nvSpPr>
        <p:spPr>
          <a:xfrm>
            <a:off x="423333" y="2381136"/>
            <a:ext cx="11175999" cy="2862322"/>
          </a:xfrm>
          <a:prstGeom prst="rect">
            <a:avLst/>
          </a:prstGeom>
        </p:spPr>
        <p:txBody>
          <a:bodyPr wrap="square">
            <a:spAutoFit/>
          </a:bodyPr>
          <a:lstStyle/>
          <a:p>
            <a:pPr marL="285750" indent="-285750">
              <a:buFont typeface="Arial" panose="020B0604020202020204" pitchFamily="34" charset="0"/>
              <a:buChar char="•"/>
            </a:pPr>
            <a:r>
              <a:rPr lang="en-US" dirty="0" smtClean="0">
                <a:solidFill>
                  <a:srgbClr val="231F20"/>
                </a:solidFill>
                <a:latin typeface="Arial" panose="020B0604020202020204" pitchFamily="34" charset="0"/>
                <a:cs typeface="Arial" panose="020B0604020202020204" pitchFamily="34" charset="0"/>
                <a:sym typeface="Wingdings" panose="05000000000000000000" pitchFamily="2" charset="2"/>
              </a:rPr>
              <a:t>17 </a:t>
            </a:r>
            <a:r>
              <a:rPr lang="en-US" dirty="0">
                <a:solidFill>
                  <a:srgbClr val="231F20"/>
                </a:solidFill>
                <a:latin typeface="Arial" panose="020B0604020202020204" pitchFamily="34" charset="0"/>
                <a:cs typeface="Arial" panose="020B0604020202020204" pitchFamily="34" charset="0"/>
                <a:sym typeface="Wingdings" panose="05000000000000000000" pitchFamily="2" charset="2"/>
              </a:rPr>
              <a:t>patients were aged 6</a:t>
            </a:r>
            <a:r>
              <a:rPr lang="en-US" dirty="0" smtClean="0">
                <a:solidFill>
                  <a:srgbClr val="231F20"/>
                </a:solidFill>
                <a:latin typeface="Arial" panose="020B0604020202020204" pitchFamily="34" charset="0"/>
                <a:cs typeface="Arial" panose="020B0604020202020204" pitchFamily="34" charset="0"/>
                <a:sym typeface="Wingdings" panose="05000000000000000000" pitchFamily="2" charset="2"/>
              </a:rPr>
              <a:t>-21 years</a:t>
            </a:r>
            <a:r>
              <a:rPr lang="en-US" dirty="0">
                <a:solidFill>
                  <a:srgbClr val="231F20"/>
                </a:solidFill>
                <a:latin typeface="Arial" panose="020B0604020202020204" pitchFamily="34" charset="0"/>
                <a:cs typeface="Arial" panose="020B0604020202020204" pitchFamily="34" charset="0"/>
                <a:sym typeface="Wingdings" panose="05000000000000000000" pitchFamily="2" charset="2"/>
              </a:rPr>
              <a:t> </a:t>
            </a:r>
            <a:r>
              <a:rPr lang="en-US" dirty="0" smtClean="0">
                <a:solidFill>
                  <a:srgbClr val="231F20"/>
                </a:solidFill>
                <a:latin typeface="Arial" panose="020B0604020202020204" pitchFamily="34" charset="0"/>
                <a:cs typeface="Arial" panose="020B0604020202020204" pitchFamily="34" charset="0"/>
                <a:sym typeface="Wingdings" panose="05000000000000000000" pitchFamily="2" charset="2"/>
              </a:rPr>
              <a:t>(median 18 years) </a:t>
            </a:r>
            <a:r>
              <a:rPr lang="en-US" dirty="0">
                <a:solidFill>
                  <a:srgbClr val="221E1F"/>
                </a:solidFill>
                <a:latin typeface="Arial" panose="020B0604020202020204" pitchFamily="34" charset="0"/>
                <a:cs typeface="Arial" panose="020B0604020202020204" pitchFamily="34" charset="0"/>
              </a:rPr>
              <a:t>treated between </a:t>
            </a:r>
            <a:r>
              <a:rPr lang="en-US" dirty="0" smtClean="0">
                <a:solidFill>
                  <a:srgbClr val="221E1F"/>
                </a:solidFill>
                <a:latin typeface="Arial" panose="020B0604020202020204" pitchFamily="34" charset="0"/>
                <a:cs typeface="Arial" panose="020B0604020202020204" pitchFamily="34" charset="0"/>
              </a:rPr>
              <a:t>1997 and 2007</a:t>
            </a:r>
            <a:endParaRPr lang="en-US" dirty="0" smtClean="0">
              <a:solidFill>
                <a:srgbClr val="231F20"/>
              </a:solidFill>
              <a:latin typeface="Arial" panose="020B0604020202020204" pitchFamily="34" charset="0"/>
              <a:cs typeface="Arial" panose="020B0604020202020204" pitchFamily="34" charset="0"/>
              <a:sym typeface="Wingdings" panose="05000000000000000000" pitchFamily="2" charset="2"/>
            </a:endParaRPr>
          </a:p>
          <a:p>
            <a:pPr marL="742950" lvl="1" indent="-285750">
              <a:buFont typeface="Arial" panose="020B0604020202020204" pitchFamily="34" charset="0"/>
              <a:buChar char="•"/>
            </a:pPr>
            <a:r>
              <a:rPr lang="en-US" dirty="0" smtClean="0">
                <a:solidFill>
                  <a:srgbClr val="231F20"/>
                </a:solidFill>
                <a:latin typeface="Arial" panose="020B0604020202020204" pitchFamily="34" charset="0"/>
                <a:cs typeface="Arial" panose="020B0604020202020204" pitchFamily="34" charset="0"/>
                <a:sym typeface="Wingdings" panose="05000000000000000000" pitchFamily="2" charset="2"/>
              </a:rPr>
              <a:t>14 </a:t>
            </a:r>
            <a:r>
              <a:rPr lang="en-US" dirty="0">
                <a:solidFill>
                  <a:srgbClr val="231F20"/>
                </a:solidFill>
                <a:latin typeface="Arial" panose="020B0604020202020204" pitchFamily="34" charset="0"/>
                <a:cs typeface="Arial" panose="020B0604020202020204" pitchFamily="34" charset="0"/>
                <a:sym typeface="Wingdings" panose="05000000000000000000" pitchFamily="2" charset="2"/>
              </a:rPr>
              <a:t>pts (82%) primary diagnosis, </a:t>
            </a:r>
            <a:endParaRPr lang="en-US" dirty="0" smtClean="0">
              <a:solidFill>
                <a:srgbClr val="231F20"/>
              </a:solidFill>
              <a:latin typeface="Arial" panose="020B0604020202020204" pitchFamily="34" charset="0"/>
              <a:cs typeface="Arial" panose="020B0604020202020204" pitchFamily="34" charset="0"/>
              <a:sym typeface="Wingdings" panose="05000000000000000000" pitchFamily="2" charset="2"/>
            </a:endParaRPr>
          </a:p>
          <a:p>
            <a:pPr marL="742950" lvl="1" indent="-285750">
              <a:buFont typeface="Arial" panose="020B0604020202020204" pitchFamily="34" charset="0"/>
              <a:buChar char="•"/>
            </a:pPr>
            <a:r>
              <a:rPr lang="en-US" dirty="0" smtClean="0">
                <a:solidFill>
                  <a:srgbClr val="231F20"/>
                </a:solidFill>
                <a:latin typeface="Arial" panose="020B0604020202020204" pitchFamily="34" charset="0"/>
                <a:cs typeface="Arial" panose="020B0604020202020204" pitchFamily="34" charset="0"/>
                <a:sym typeface="Wingdings" panose="05000000000000000000" pitchFamily="2" charset="2"/>
              </a:rPr>
              <a:t>3 </a:t>
            </a:r>
            <a:r>
              <a:rPr lang="en-US" dirty="0">
                <a:solidFill>
                  <a:srgbClr val="231F20"/>
                </a:solidFill>
                <a:latin typeface="Arial" panose="020B0604020202020204" pitchFamily="34" charset="0"/>
                <a:cs typeface="Arial" panose="020B0604020202020204" pitchFamily="34" charset="0"/>
                <a:sym typeface="Wingdings" panose="05000000000000000000" pitchFamily="2" charset="2"/>
              </a:rPr>
              <a:t>pts (18%) recurrent disease</a:t>
            </a:r>
          </a:p>
          <a:p>
            <a:pPr marL="285750" indent="-285750">
              <a:buFont typeface="Arial" panose="020B0604020202020204" pitchFamily="34" charset="0"/>
              <a:buChar char="•"/>
            </a:pPr>
            <a:r>
              <a:rPr lang="it-IT" dirty="0" err="1">
                <a:latin typeface="Arial" panose="020B0604020202020204" pitchFamily="34" charset="0"/>
                <a:cs typeface="Arial" panose="020B0604020202020204" pitchFamily="34" charset="0"/>
              </a:rPr>
              <a:t>S</a:t>
            </a:r>
            <a:r>
              <a:rPr lang="it-IT" dirty="0" err="1" smtClean="0">
                <a:latin typeface="Arial" panose="020B0604020202020204" pitchFamily="34" charset="0"/>
                <a:cs typeface="Arial" panose="020B0604020202020204" pitchFamily="34" charset="0"/>
              </a:rPr>
              <a:t>kull</a:t>
            </a:r>
            <a:r>
              <a:rPr lang="it-IT" dirty="0" smtClean="0">
                <a:latin typeface="Arial" panose="020B0604020202020204" pitchFamily="34" charset="0"/>
                <a:cs typeface="Arial" panose="020B0604020202020204" pitchFamily="34" charset="0"/>
              </a:rPr>
              <a:t> </a:t>
            </a:r>
            <a:r>
              <a:rPr lang="it-IT" dirty="0">
                <a:latin typeface="Arial" panose="020B0604020202020204" pitchFamily="34" charset="0"/>
                <a:cs typeface="Arial" panose="020B0604020202020204" pitchFamily="34" charset="0"/>
              </a:rPr>
              <a:t>base </a:t>
            </a:r>
            <a:r>
              <a:rPr lang="it-IT" dirty="0" err="1">
                <a:latin typeface="Arial" panose="020B0604020202020204" pitchFamily="34" charset="0"/>
                <a:cs typeface="Arial" panose="020B0604020202020204" pitchFamily="34" charset="0"/>
              </a:rPr>
              <a:t>chordomas</a:t>
            </a:r>
            <a:r>
              <a:rPr lang="it-IT" dirty="0">
                <a:latin typeface="Arial" panose="020B0604020202020204" pitchFamily="34" charset="0"/>
                <a:cs typeface="Arial" panose="020B0604020202020204" pitchFamily="34" charset="0"/>
              </a:rPr>
              <a:t> </a:t>
            </a:r>
            <a:r>
              <a:rPr lang="it-IT" dirty="0" smtClean="0">
                <a:latin typeface="Arial" panose="020B0604020202020204" pitchFamily="34" charset="0"/>
                <a:cs typeface="Arial" panose="020B0604020202020204" pitchFamily="34" charset="0"/>
              </a:rPr>
              <a:t>(7 </a:t>
            </a:r>
            <a:r>
              <a:rPr lang="it-IT" dirty="0" err="1" smtClean="0">
                <a:latin typeface="Arial" panose="020B0604020202020204" pitchFamily="34" charset="0"/>
                <a:cs typeface="Arial" panose="020B0604020202020204" pitchFamily="34" charset="0"/>
              </a:rPr>
              <a:t>pts</a:t>
            </a:r>
            <a:r>
              <a:rPr lang="it-IT" dirty="0" smtClean="0">
                <a:latin typeface="Arial" panose="020B0604020202020204" pitchFamily="34" charset="0"/>
                <a:cs typeface="Arial" panose="020B0604020202020204" pitchFamily="34" charset="0"/>
              </a:rPr>
              <a:t>) and </a:t>
            </a:r>
            <a:r>
              <a:rPr lang="it-IT" dirty="0" err="1" smtClean="0">
                <a:latin typeface="Arial" panose="020B0604020202020204" pitchFamily="34" charset="0"/>
                <a:cs typeface="Arial" panose="020B0604020202020204" pitchFamily="34" charset="0"/>
              </a:rPr>
              <a:t>chondrosarcomas</a:t>
            </a:r>
            <a:r>
              <a:rPr lang="it-IT" dirty="0" smtClean="0">
                <a:latin typeface="Arial" panose="020B0604020202020204" pitchFamily="34" charset="0"/>
                <a:cs typeface="Arial" panose="020B0604020202020204" pitchFamily="34" charset="0"/>
              </a:rPr>
              <a:t> (10 </a:t>
            </a:r>
            <a:r>
              <a:rPr lang="it-IT" dirty="0" err="1" smtClean="0">
                <a:latin typeface="Arial" panose="020B0604020202020204" pitchFamily="34" charset="0"/>
                <a:cs typeface="Arial" panose="020B0604020202020204" pitchFamily="34" charset="0"/>
              </a:rPr>
              <a:t>pts</a:t>
            </a:r>
            <a:r>
              <a:rPr lang="it-IT" dirty="0" smtClean="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Median </a:t>
            </a:r>
            <a:r>
              <a:rPr lang="en-US" dirty="0">
                <a:latin typeface="Arial" panose="020B0604020202020204" pitchFamily="34" charset="0"/>
                <a:cs typeface="Arial" panose="020B0604020202020204" pitchFamily="34" charset="0"/>
              </a:rPr>
              <a:t>total dose of 60 </a:t>
            </a:r>
            <a:r>
              <a:rPr lang="en-US" dirty="0" smtClean="0">
                <a:latin typeface="Arial" panose="020B0604020202020204" pitchFamily="34" charset="0"/>
                <a:cs typeface="Arial" panose="020B0604020202020204" pitchFamily="34" charset="0"/>
              </a:rPr>
              <a:t>(</a:t>
            </a:r>
            <a:r>
              <a:rPr lang="en-US" dirty="0" err="1" smtClean="0">
                <a:latin typeface="Arial" panose="020B0604020202020204" pitchFamily="34" charset="0"/>
                <a:cs typeface="Arial" panose="020B0604020202020204" pitchFamily="34" charset="0"/>
              </a:rPr>
              <a:t>GyE</a:t>
            </a:r>
            <a:r>
              <a:rPr lang="en-US" dirty="0">
                <a:latin typeface="Arial" panose="020B0604020202020204" pitchFamily="34" charset="0"/>
                <a:cs typeface="Arial" panose="020B0604020202020204" pitchFamily="34" charset="0"/>
              </a:rPr>
              <a:t>) (range, 60-66.6 </a:t>
            </a:r>
            <a:r>
              <a:rPr lang="en-US" dirty="0" err="1" smtClean="0">
                <a:latin typeface="Arial" panose="020B0604020202020204" pitchFamily="34" charset="0"/>
                <a:cs typeface="Arial" panose="020B0604020202020204" pitchFamily="34" charset="0"/>
              </a:rPr>
              <a:t>GyE</a:t>
            </a:r>
            <a:r>
              <a:rPr lang="en-US" dirty="0">
                <a:latin typeface="Arial" panose="020B0604020202020204" pitchFamily="34" charset="0"/>
                <a:cs typeface="Arial" panose="020B0604020202020204" pitchFamily="34" charset="0"/>
              </a:rPr>
              <a:t>) in a fractionation </a:t>
            </a:r>
            <a:r>
              <a:rPr lang="en-US" dirty="0" smtClean="0">
                <a:latin typeface="Arial" panose="020B0604020202020204" pitchFamily="34" charset="0"/>
                <a:cs typeface="Arial" panose="020B0604020202020204" pitchFamily="34" charset="0"/>
              </a:rPr>
              <a:t>of </a:t>
            </a:r>
            <a:r>
              <a:rPr lang="en-US" dirty="0">
                <a:latin typeface="Arial" panose="020B0604020202020204" pitchFamily="34" charset="0"/>
                <a:cs typeface="Arial" panose="020B0604020202020204" pitchFamily="34" charset="0"/>
              </a:rPr>
              <a:t>3 </a:t>
            </a:r>
            <a:r>
              <a:rPr lang="en-US" dirty="0" err="1" smtClean="0">
                <a:latin typeface="Arial" panose="020B0604020202020204" pitchFamily="34" charset="0"/>
                <a:cs typeface="Arial" panose="020B0604020202020204" pitchFamily="34" charset="0"/>
              </a:rPr>
              <a:t>GyE</a:t>
            </a:r>
            <a:r>
              <a:rPr lang="en-US" dirty="0" smtClean="0">
                <a:latin typeface="Arial" panose="020B0604020202020204" pitchFamily="34" charset="0"/>
                <a:cs typeface="Arial" panose="020B0604020202020204" pitchFamily="34" charset="0"/>
              </a:rPr>
              <a:t> (7 days per week) </a:t>
            </a:r>
            <a:r>
              <a:rPr lang="en-US" dirty="0">
                <a:latin typeface="Arial" panose="020B0604020202020204" pitchFamily="34" charset="0"/>
                <a:cs typeface="Arial" panose="020B0604020202020204" pitchFamily="34" charset="0"/>
              </a:rPr>
              <a:t>of </a:t>
            </a:r>
            <a:r>
              <a:rPr lang="en-US" dirty="0" smtClean="0">
                <a:latin typeface="Arial" panose="020B0604020202020204" pitchFamily="34" charset="0"/>
                <a:cs typeface="Arial" panose="020B0604020202020204" pitchFamily="34" charset="0"/>
              </a:rPr>
              <a:t>CIRT</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Results:</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Median </a:t>
            </a:r>
            <a:r>
              <a:rPr lang="en-US" dirty="0" err="1" smtClean="0">
                <a:latin typeface="Arial" panose="020B0604020202020204" pitchFamily="34" charset="0"/>
                <a:cs typeface="Arial" panose="020B0604020202020204" pitchFamily="34" charset="0"/>
              </a:rPr>
              <a:t>fup</a:t>
            </a:r>
            <a:r>
              <a:rPr lang="en-US" dirty="0" smtClean="0">
                <a:latin typeface="Arial" panose="020B0604020202020204" pitchFamily="34" charset="0"/>
                <a:cs typeface="Arial" panose="020B0604020202020204" pitchFamily="34" charset="0"/>
              </a:rPr>
              <a:t> 49 months (range 3-112 months)</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RT was well tolerated </a:t>
            </a:r>
            <a:r>
              <a:rPr lang="en-US" dirty="0" smtClean="0">
                <a:latin typeface="Arial" panose="020B0604020202020204" pitchFamily="34" charset="0"/>
                <a:cs typeface="Arial" panose="020B0604020202020204" pitchFamily="34" charset="0"/>
                <a:sym typeface="Wingdings" panose="05000000000000000000" pitchFamily="2" charset="2"/>
              </a:rPr>
              <a:t> </a:t>
            </a:r>
            <a:r>
              <a:rPr lang="en-US" dirty="0">
                <a:latin typeface="Arial" panose="020B0604020202020204" pitchFamily="34" charset="0"/>
                <a:cs typeface="Arial" panose="020B0604020202020204" pitchFamily="34" charset="0"/>
                <a:sym typeface="Wingdings" panose="05000000000000000000" pitchFamily="2" charset="2"/>
              </a:rPr>
              <a:t>No severe treatment-related toxicities</a:t>
            </a:r>
            <a:endParaRPr lang="en-US" dirty="0" smtClean="0">
              <a:latin typeface="Arial" panose="020B0604020202020204" pitchFamily="34" charset="0"/>
              <a:cs typeface="Arial" panose="020B0604020202020204" pitchFamily="34" charset="0"/>
              <a:sym typeface="Wingdings" panose="05000000000000000000" pitchFamily="2" charset="2"/>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sym typeface="Wingdings" panose="05000000000000000000" pitchFamily="2" charset="2"/>
              </a:rPr>
              <a:t>Only 1 tumor progression at </a:t>
            </a:r>
            <a:r>
              <a:rPr lang="en-US" dirty="0" smtClean="0">
                <a:latin typeface="Arial" panose="020B0604020202020204" pitchFamily="34" charset="0"/>
                <a:cs typeface="Arial" panose="020B0604020202020204" pitchFamily="34" charset="0"/>
                <a:sym typeface="Wingdings" panose="05000000000000000000" pitchFamily="2" charset="2"/>
              </a:rPr>
              <a:t>60 months </a:t>
            </a:r>
            <a:r>
              <a:rPr lang="en-US" dirty="0">
                <a:latin typeface="Arial" panose="020B0604020202020204" pitchFamily="34" charset="0"/>
                <a:cs typeface="Arial" panose="020B0604020202020204" pitchFamily="34" charset="0"/>
                <a:sym typeface="Wingdings" panose="05000000000000000000" pitchFamily="2" charset="2"/>
              </a:rPr>
              <a:t>after </a:t>
            </a:r>
            <a:r>
              <a:rPr lang="en-US" dirty="0" smtClean="0">
                <a:latin typeface="Arial" panose="020B0604020202020204" pitchFamily="34" charset="0"/>
                <a:cs typeface="Arial" panose="020B0604020202020204" pitchFamily="34" charset="0"/>
                <a:sym typeface="Wingdings" panose="05000000000000000000" pitchFamily="2" charset="2"/>
              </a:rPr>
              <a:t>CIRT  LC 94%</a:t>
            </a:r>
            <a:endParaRPr lang="it-IT" dirty="0">
              <a:latin typeface="Arial" panose="020B0604020202020204" pitchFamily="34" charset="0"/>
              <a:cs typeface="Arial" panose="020B0604020202020204" pitchFamily="34" charset="0"/>
            </a:endParaRPr>
          </a:p>
        </p:txBody>
      </p:sp>
      <p:sp>
        <p:nvSpPr>
          <p:cNvPr id="5" name="CasellaDiTesto 4"/>
          <p:cNvSpPr txBox="1"/>
          <p:nvPr/>
        </p:nvSpPr>
        <p:spPr>
          <a:xfrm>
            <a:off x="7957751" y="5457551"/>
            <a:ext cx="3941805" cy="307777"/>
          </a:xfrm>
          <a:prstGeom prst="rect">
            <a:avLst/>
          </a:prstGeom>
          <a:noFill/>
        </p:spPr>
        <p:txBody>
          <a:bodyPr wrap="square" rtlCol="0">
            <a:spAutoFit/>
          </a:bodyPr>
          <a:lstStyle/>
          <a:p>
            <a:pPr algn="r"/>
            <a:r>
              <a:rPr lang="it-IT" sz="1400" i="1" dirty="0" smtClean="0"/>
              <a:t>SE </a:t>
            </a:r>
            <a:r>
              <a:rPr lang="it-IT" sz="1400" i="1" dirty="0" err="1" smtClean="0"/>
              <a:t>Combs</a:t>
            </a:r>
            <a:r>
              <a:rPr lang="it-IT" sz="1400" i="1" dirty="0" smtClean="0"/>
              <a:t> et al, 2009 - HIT</a:t>
            </a:r>
            <a:endParaRPr lang="it-IT" sz="1400" i="1" dirty="0"/>
          </a:p>
        </p:txBody>
      </p:sp>
    </p:spTree>
    <p:extLst>
      <p:ext uri="{BB962C8B-B14F-4D97-AF65-F5344CB8AC3E}">
        <p14:creationId xmlns:p14="http://schemas.microsoft.com/office/powerpoint/2010/main" val="343777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3">
            <a:extLst>
              <a:ext uri="{28A0092B-C50C-407E-A947-70E740481C1C}">
                <a14:useLocalDpi xmlns:a14="http://schemas.microsoft.com/office/drawing/2010/main" val="0"/>
              </a:ext>
            </a:extLst>
          </a:blip>
          <a:srcRect t="8342" r="1876" b="6910"/>
          <a:stretch/>
        </p:blipFill>
        <p:spPr>
          <a:xfrm>
            <a:off x="1816100" y="464680"/>
            <a:ext cx="8559800" cy="951651"/>
          </a:xfrm>
          <a:prstGeom prst="rect">
            <a:avLst/>
          </a:prstGeom>
          <a:ln w="28575">
            <a:solidFill>
              <a:srgbClr val="67C9FA"/>
            </a:solidFill>
          </a:ln>
        </p:spPr>
      </p:pic>
      <p:sp>
        <p:nvSpPr>
          <p:cNvPr id="4" name="Rettangolo 3"/>
          <p:cNvSpPr/>
          <p:nvPr/>
        </p:nvSpPr>
        <p:spPr>
          <a:xfrm>
            <a:off x="472440" y="1508076"/>
            <a:ext cx="11059160" cy="3970318"/>
          </a:xfrm>
          <a:prstGeom prst="rect">
            <a:avLst/>
          </a:prstGeom>
        </p:spPr>
        <p:txBody>
          <a:bodyPr wrap="square">
            <a:spAutoFit/>
          </a:bodyPr>
          <a:lstStyle/>
          <a:p>
            <a:pPr marL="285750" marR="7200" indent="-285750" algn="just">
              <a:buFont typeface="Arial" panose="020B0604020202020204" pitchFamily="34" charset="0"/>
              <a:buChar char="•"/>
            </a:pPr>
            <a:r>
              <a:rPr lang="en-US" dirty="0">
                <a:solidFill>
                  <a:srgbClr val="221E1F"/>
                </a:solidFill>
                <a:latin typeface="Arial" panose="020B0604020202020204" pitchFamily="34" charset="0"/>
                <a:cs typeface="Arial" panose="020B0604020202020204" pitchFamily="34" charset="0"/>
              </a:rPr>
              <a:t>26 patients aged 11–20 years (median 16) treated between 1996 and </a:t>
            </a:r>
            <a:r>
              <a:rPr lang="en-US" dirty="0" smtClean="0">
                <a:solidFill>
                  <a:srgbClr val="221E1F"/>
                </a:solidFill>
                <a:latin typeface="Arial" panose="020B0604020202020204" pitchFamily="34" charset="0"/>
                <a:cs typeface="Arial" panose="020B0604020202020204" pitchFamily="34" charset="0"/>
              </a:rPr>
              <a:t>2014</a:t>
            </a:r>
            <a:endParaRPr lang="en-US" dirty="0">
              <a:solidFill>
                <a:srgbClr val="221E1F"/>
              </a:solidFill>
              <a:latin typeface="Arial" panose="020B0604020202020204" pitchFamily="34" charset="0"/>
              <a:cs typeface="Arial" panose="020B0604020202020204" pitchFamily="34" charset="0"/>
            </a:endParaRPr>
          </a:p>
          <a:p>
            <a:pPr marL="285750" marR="7200" indent="-285750" algn="just">
              <a:buFont typeface="Arial" panose="020B0604020202020204" pitchFamily="34" charset="0"/>
              <a:buChar char="•"/>
            </a:pPr>
            <a:r>
              <a:rPr lang="en-US" dirty="0" smtClean="0">
                <a:solidFill>
                  <a:srgbClr val="221E1F"/>
                </a:solidFill>
                <a:latin typeface="Arial" panose="020B0604020202020204" pitchFamily="34" charset="0"/>
                <a:cs typeface="Arial" panose="020B0604020202020204" pitchFamily="34" charset="0"/>
              </a:rPr>
              <a:t>inoperable </a:t>
            </a:r>
            <a:r>
              <a:rPr lang="en-US" dirty="0">
                <a:solidFill>
                  <a:srgbClr val="221E1F"/>
                </a:solidFill>
                <a:latin typeface="Arial" panose="020B0604020202020204" pitchFamily="34" charset="0"/>
                <a:cs typeface="Arial" panose="020B0604020202020204" pitchFamily="34" charset="0"/>
              </a:rPr>
              <a:t>osteosarcoma of the trunk (24 pelvic, 1 mediastinal and 1 paravertebral) without any other lesion at initial examination. </a:t>
            </a:r>
            <a:endParaRPr lang="en-US" dirty="0" smtClean="0">
              <a:solidFill>
                <a:srgbClr val="221E1F"/>
              </a:solidFill>
              <a:latin typeface="Arial" panose="020B0604020202020204" pitchFamily="34" charset="0"/>
              <a:cs typeface="Arial" panose="020B0604020202020204" pitchFamily="34" charset="0"/>
            </a:endParaRPr>
          </a:p>
          <a:p>
            <a:pPr marL="285750" marR="7200" indent="-285750" algn="just">
              <a:buFont typeface="Arial" panose="020B0604020202020204" pitchFamily="34" charset="0"/>
              <a:buChar char="•"/>
            </a:pPr>
            <a:r>
              <a:rPr lang="en-US" dirty="0" smtClean="0">
                <a:solidFill>
                  <a:srgbClr val="221E1F"/>
                </a:solidFill>
                <a:latin typeface="Arial" panose="020B0604020202020204" pitchFamily="34" charset="0"/>
                <a:cs typeface="Arial" panose="020B0604020202020204" pitchFamily="34" charset="0"/>
              </a:rPr>
              <a:t>Median </a:t>
            </a:r>
            <a:r>
              <a:rPr lang="en-US" dirty="0">
                <a:solidFill>
                  <a:srgbClr val="221E1F"/>
                </a:solidFill>
                <a:latin typeface="Arial" panose="020B0604020202020204" pitchFamily="34" charset="0"/>
                <a:cs typeface="Arial" panose="020B0604020202020204" pitchFamily="34" charset="0"/>
              </a:rPr>
              <a:t>CIRT dose was 70.4 </a:t>
            </a:r>
            <a:r>
              <a:rPr lang="en-US" dirty="0" err="1">
                <a:solidFill>
                  <a:srgbClr val="221E1F"/>
                </a:solidFill>
                <a:latin typeface="Arial" panose="020B0604020202020204" pitchFamily="34" charset="0"/>
                <a:cs typeface="Arial" panose="020B0604020202020204" pitchFamily="34" charset="0"/>
              </a:rPr>
              <a:t>Gy</a:t>
            </a:r>
            <a:r>
              <a:rPr lang="en-US" dirty="0">
                <a:solidFill>
                  <a:srgbClr val="221E1F"/>
                </a:solidFill>
                <a:latin typeface="Arial" panose="020B0604020202020204" pitchFamily="34" charset="0"/>
                <a:cs typeface="Arial" panose="020B0604020202020204" pitchFamily="34" charset="0"/>
              </a:rPr>
              <a:t> RBE </a:t>
            </a:r>
            <a:r>
              <a:rPr lang="en-US" dirty="0" smtClean="0">
                <a:solidFill>
                  <a:srgbClr val="221E1F"/>
                </a:solidFill>
                <a:latin typeface="Arial" panose="020B0604020202020204" pitchFamily="34" charset="0"/>
                <a:cs typeface="Arial" panose="020B0604020202020204" pitchFamily="34" charset="0"/>
              </a:rPr>
              <a:t>delivered </a:t>
            </a:r>
            <a:r>
              <a:rPr lang="en-US" dirty="0">
                <a:solidFill>
                  <a:srgbClr val="221E1F"/>
                </a:solidFill>
                <a:latin typeface="Arial" panose="020B0604020202020204" pitchFamily="34" charset="0"/>
                <a:cs typeface="Arial" panose="020B0604020202020204" pitchFamily="34" charset="0"/>
              </a:rPr>
              <a:t>in 16 fractions. </a:t>
            </a:r>
            <a:endParaRPr lang="en-US" dirty="0" smtClean="0">
              <a:solidFill>
                <a:srgbClr val="221E1F"/>
              </a:solidFill>
              <a:latin typeface="Arial" panose="020B0604020202020204" pitchFamily="34" charset="0"/>
              <a:cs typeface="Arial" panose="020B0604020202020204" pitchFamily="34" charset="0"/>
            </a:endParaRPr>
          </a:p>
          <a:p>
            <a:pPr marL="285750" marR="7200" indent="-285750" algn="just">
              <a:buFont typeface="Arial" panose="020B0604020202020204" pitchFamily="34" charset="0"/>
              <a:buChar char="•"/>
            </a:pPr>
            <a:r>
              <a:rPr lang="en-US" dirty="0" smtClean="0">
                <a:solidFill>
                  <a:srgbClr val="221E1F"/>
                </a:solidFill>
                <a:latin typeface="Arial" panose="020B0604020202020204" pitchFamily="34" charset="0"/>
                <a:cs typeface="Arial" panose="020B0604020202020204" pitchFamily="34" charset="0"/>
              </a:rPr>
              <a:t>Median </a:t>
            </a:r>
            <a:r>
              <a:rPr lang="en-US" dirty="0">
                <a:solidFill>
                  <a:srgbClr val="221E1F"/>
                </a:solidFill>
                <a:latin typeface="Arial" panose="020B0604020202020204" pitchFamily="34" charset="0"/>
                <a:cs typeface="Arial" panose="020B0604020202020204" pitchFamily="34" charset="0"/>
              </a:rPr>
              <a:t>follow-up was 32.7 months. </a:t>
            </a:r>
            <a:endParaRPr lang="en-US" dirty="0" smtClean="0">
              <a:solidFill>
                <a:srgbClr val="221E1F"/>
              </a:solidFill>
              <a:latin typeface="Arial" panose="020B0604020202020204" pitchFamily="34" charset="0"/>
              <a:cs typeface="Arial" panose="020B0604020202020204" pitchFamily="34" charset="0"/>
            </a:endParaRPr>
          </a:p>
          <a:p>
            <a:pPr marR="7200" algn="just"/>
            <a:endParaRPr lang="en-US" dirty="0">
              <a:solidFill>
                <a:srgbClr val="221E1F"/>
              </a:solidFill>
              <a:latin typeface="Arial" panose="020B0604020202020204" pitchFamily="34" charset="0"/>
              <a:cs typeface="Arial" panose="020B0604020202020204" pitchFamily="34" charset="0"/>
            </a:endParaRPr>
          </a:p>
          <a:p>
            <a:pPr marR="7200" algn="just"/>
            <a:r>
              <a:rPr lang="en-US" u="sng" dirty="0" smtClean="0">
                <a:solidFill>
                  <a:srgbClr val="221E1F"/>
                </a:solidFill>
                <a:latin typeface="Arial" panose="020B0604020202020204" pitchFamily="34" charset="0"/>
                <a:cs typeface="Arial" panose="020B0604020202020204" pitchFamily="34" charset="0"/>
              </a:rPr>
              <a:t>Results:</a:t>
            </a:r>
          </a:p>
          <a:p>
            <a:pPr marL="285750" marR="7200" indent="-285750" algn="just">
              <a:buFont typeface="Arial" panose="020B0604020202020204" pitchFamily="34" charset="0"/>
              <a:buChar char="•"/>
            </a:pPr>
            <a:r>
              <a:rPr lang="en-US" dirty="0" smtClean="0">
                <a:latin typeface="Arial" panose="020B0604020202020204" pitchFamily="34" charset="0"/>
                <a:cs typeface="Arial" panose="020B0604020202020204" pitchFamily="34" charset="0"/>
              </a:rPr>
              <a:t>OS was </a:t>
            </a:r>
            <a:r>
              <a:rPr lang="en-US" dirty="0">
                <a:latin typeface="Arial" panose="020B0604020202020204" pitchFamily="34" charset="0"/>
                <a:cs typeface="Arial" panose="020B0604020202020204" pitchFamily="34" charset="0"/>
              </a:rPr>
              <a:t>50.0% and 41.7% at 3 and 5 </a:t>
            </a:r>
            <a:r>
              <a:rPr lang="en-US" dirty="0" smtClean="0">
                <a:latin typeface="Arial" panose="020B0604020202020204" pitchFamily="34" charset="0"/>
                <a:cs typeface="Arial" panose="020B0604020202020204" pitchFamily="34" charset="0"/>
              </a:rPr>
              <a:t>years. </a:t>
            </a:r>
          </a:p>
          <a:p>
            <a:pPr marL="285750" marR="7200" indent="-285750" algn="just">
              <a:buFont typeface="Arial" panose="020B0604020202020204" pitchFamily="34" charset="0"/>
              <a:buChar char="•"/>
            </a:pPr>
            <a:r>
              <a:rPr lang="en-US" dirty="0" smtClean="0">
                <a:latin typeface="Arial" panose="020B0604020202020204" pitchFamily="34" charset="0"/>
                <a:cs typeface="Arial" panose="020B0604020202020204" pitchFamily="34" charset="0"/>
              </a:rPr>
              <a:t>LC </a:t>
            </a:r>
            <a:r>
              <a:rPr lang="en-US" dirty="0">
                <a:latin typeface="Arial" panose="020B0604020202020204" pitchFamily="34" charset="0"/>
                <a:cs typeface="Arial" panose="020B0604020202020204" pitchFamily="34" charset="0"/>
              </a:rPr>
              <a:t>was 69.9% and 62.9</a:t>
            </a:r>
            <a:r>
              <a:rPr lang="en-US" dirty="0" smtClean="0">
                <a:latin typeface="Arial" panose="020B0604020202020204" pitchFamily="34" charset="0"/>
                <a:cs typeface="Arial" panose="020B0604020202020204" pitchFamily="34" charset="0"/>
              </a:rPr>
              <a:t>% at </a:t>
            </a:r>
            <a:r>
              <a:rPr lang="en-US" dirty="0">
                <a:latin typeface="Arial" panose="020B0604020202020204" pitchFamily="34" charset="0"/>
                <a:cs typeface="Arial" panose="020B0604020202020204" pitchFamily="34" charset="0"/>
              </a:rPr>
              <a:t>3 and 5 </a:t>
            </a:r>
            <a:r>
              <a:rPr lang="en-US" dirty="0" smtClean="0">
                <a:latin typeface="Arial" panose="020B0604020202020204" pitchFamily="34" charset="0"/>
                <a:cs typeface="Arial" panose="020B0604020202020204" pitchFamily="34" charset="0"/>
              </a:rPr>
              <a:t>years</a:t>
            </a:r>
          </a:p>
          <a:p>
            <a:pPr marL="285750" marR="7200" indent="-285750" algn="just">
              <a:buFont typeface="Arial" panose="020B0604020202020204" pitchFamily="34" charset="0"/>
              <a:buChar char="•"/>
            </a:pPr>
            <a:r>
              <a:rPr lang="en-US" dirty="0" smtClean="0">
                <a:latin typeface="Arial" panose="020B0604020202020204" pitchFamily="34" charset="0"/>
                <a:cs typeface="Arial" panose="020B0604020202020204" pitchFamily="34" charset="0"/>
              </a:rPr>
              <a:t>PFS was </a:t>
            </a:r>
            <a:r>
              <a:rPr lang="en-US" dirty="0">
                <a:latin typeface="Arial" panose="020B0604020202020204" pitchFamily="34" charset="0"/>
                <a:cs typeface="Arial" panose="020B0604020202020204" pitchFamily="34" charset="0"/>
              </a:rPr>
              <a:t>34.6% at 3 and </a:t>
            </a:r>
            <a:r>
              <a:rPr lang="en-US" dirty="0" smtClean="0">
                <a:latin typeface="Arial" panose="020B0604020202020204" pitchFamily="34" charset="0"/>
                <a:cs typeface="Arial" panose="020B0604020202020204" pitchFamily="34" charset="0"/>
              </a:rPr>
              <a:t>5 years</a:t>
            </a:r>
            <a:r>
              <a:rPr lang="en-US" dirty="0">
                <a:latin typeface="Arial" panose="020B0604020202020204" pitchFamily="34" charset="0"/>
                <a:cs typeface="Arial" panose="020B0604020202020204" pitchFamily="34" charset="0"/>
              </a:rPr>
              <a:t>. </a:t>
            </a:r>
            <a:endParaRPr lang="en-US" dirty="0" smtClean="0">
              <a:latin typeface="Arial" panose="020B0604020202020204" pitchFamily="34" charset="0"/>
              <a:cs typeface="Arial" panose="020B0604020202020204" pitchFamily="34" charset="0"/>
            </a:endParaRPr>
          </a:p>
          <a:p>
            <a:pPr marR="7200" algn="just"/>
            <a:r>
              <a:rPr lang="en-US"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sym typeface="Wingdings" panose="05000000000000000000" pitchFamily="2" charset="2"/>
              </a:rPr>
              <a:t> </a:t>
            </a:r>
            <a:r>
              <a:rPr lang="en-US" dirty="0" smtClean="0">
                <a:latin typeface="Arial" panose="020B0604020202020204" pitchFamily="34" charset="0"/>
                <a:cs typeface="Arial" panose="020B0604020202020204" pitchFamily="34" charset="0"/>
              </a:rPr>
              <a:t>Only </a:t>
            </a:r>
            <a:r>
              <a:rPr lang="en-US" dirty="0">
                <a:latin typeface="Arial" panose="020B0604020202020204" pitchFamily="34" charset="0"/>
                <a:cs typeface="Arial" panose="020B0604020202020204" pitchFamily="34" charset="0"/>
              </a:rPr>
              <a:t>largest tumor diameter correlated with 5-year </a:t>
            </a:r>
            <a:r>
              <a:rPr lang="en-US" dirty="0" smtClean="0">
                <a:latin typeface="Arial" panose="020B0604020202020204" pitchFamily="34" charset="0"/>
                <a:cs typeface="Arial" panose="020B0604020202020204" pitchFamily="34" charset="0"/>
              </a:rPr>
              <a:t>OS and LC </a:t>
            </a:r>
          </a:p>
          <a:p>
            <a:pPr marR="7200" algn="just"/>
            <a:endParaRPr lang="en-US" dirty="0" smtClean="0">
              <a:latin typeface="Arial" panose="020B0604020202020204" pitchFamily="34" charset="0"/>
              <a:cs typeface="Arial" panose="020B0604020202020204" pitchFamily="34" charset="0"/>
            </a:endParaRPr>
          </a:p>
          <a:p>
            <a:pPr marL="285750" marR="7200" indent="-285750" algn="just">
              <a:buFont typeface="Arial" panose="020B0604020202020204" pitchFamily="34" charset="0"/>
              <a:buChar char="•"/>
            </a:pPr>
            <a:r>
              <a:rPr lang="en-US" dirty="0" smtClean="0">
                <a:latin typeface="Arial" panose="020B0604020202020204" pitchFamily="34" charset="0"/>
                <a:cs typeface="Arial" panose="020B0604020202020204" pitchFamily="34" charset="0"/>
              </a:rPr>
              <a:t>There </a:t>
            </a:r>
            <a:r>
              <a:rPr lang="en-US" dirty="0">
                <a:latin typeface="Arial" panose="020B0604020202020204" pitchFamily="34" charset="0"/>
                <a:cs typeface="Arial" panose="020B0604020202020204" pitchFamily="34" charset="0"/>
              </a:rPr>
              <a:t>were 4 grade 3-4 CIRT-related late toxicities, 1 case of bone </a:t>
            </a:r>
            <a:r>
              <a:rPr lang="en-US" dirty="0" smtClean="0">
                <a:latin typeface="Arial" panose="020B0604020202020204" pitchFamily="34" charset="0"/>
                <a:cs typeface="Arial" panose="020B0604020202020204" pitchFamily="34" charset="0"/>
              </a:rPr>
              <a:t>fracture and </a:t>
            </a:r>
            <a:r>
              <a:rPr lang="en-US" dirty="0">
                <a:latin typeface="Arial" panose="020B0604020202020204" pitchFamily="34" charset="0"/>
                <a:cs typeface="Arial" panose="020B0604020202020204" pitchFamily="34" charset="0"/>
              </a:rPr>
              <a:t>no treatment-related mortalities. All patients (except 1) were able to </a:t>
            </a:r>
            <a:r>
              <a:rPr lang="en-US" dirty="0" smtClean="0">
                <a:latin typeface="Arial" panose="020B0604020202020204" pitchFamily="34" charset="0"/>
                <a:cs typeface="Arial" panose="020B0604020202020204" pitchFamily="34" charset="0"/>
              </a:rPr>
              <a:t>ambulate after </a:t>
            </a:r>
            <a:r>
              <a:rPr lang="en-US" dirty="0">
                <a:latin typeface="Arial" panose="020B0604020202020204" pitchFamily="34" charset="0"/>
                <a:cs typeface="Arial" panose="020B0604020202020204" pitchFamily="34" charset="0"/>
              </a:rPr>
              <a:t>CIRT.</a:t>
            </a:r>
            <a:endParaRPr lang="it-IT" dirty="0">
              <a:latin typeface="Arial" panose="020B0604020202020204" pitchFamily="34" charset="0"/>
              <a:cs typeface="Arial" panose="020B0604020202020204" pitchFamily="34" charset="0"/>
            </a:endParaRPr>
          </a:p>
        </p:txBody>
      </p:sp>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972" y="2935235"/>
            <a:ext cx="11892095" cy="1116000"/>
          </a:xfrm>
          <a:prstGeom prst="rect">
            <a:avLst/>
          </a:prstGeom>
          <a:ln w="57150">
            <a:solidFill>
              <a:srgbClr val="FF0000"/>
            </a:solidFill>
          </a:ln>
        </p:spPr>
      </p:pic>
      <p:sp>
        <p:nvSpPr>
          <p:cNvPr id="2" name="CasellaDiTesto 1"/>
          <p:cNvSpPr txBox="1"/>
          <p:nvPr/>
        </p:nvSpPr>
        <p:spPr>
          <a:xfrm>
            <a:off x="8808720" y="5478394"/>
            <a:ext cx="3233328" cy="307777"/>
          </a:xfrm>
          <a:prstGeom prst="rect">
            <a:avLst/>
          </a:prstGeom>
          <a:noFill/>
        </p:spPr>
        <p:txBody>
          <a:bodyPr wrap="square" rtlCol="0">
            <a:spAutoFit/>
          </a:bodyPr>
          <a:lstStyle/>
          <a:p>
            <a:pPr algn="r"/>
            <a:r>
              <a:rPr lang="it-IT" sz="1400" i="1" dirty="0" err="1" smtClean="0">
                <a:latin typeface="Arial" panose="020B0604020202020204" pitchFamily="34" charset="0"/>
                <a:cs typeface="Arial" panose="020B0604020202020204" pitchFamily="34" charset="0"/>
              </a:rPr>
              <a:t>Mohamad</a:t>
            </a:r>
            <a:r>
              <a:rPr lang="it-IT" sz="1400" i="1" dirty="0" smtClean="0">
                <a:latin typeface="Arial" panose="020B0604020202020204" pitchFamily="34" charset="0"/>
                <a:cs typeface="Arial" panose="020B0604020202020204" pitchFamily="34" charset="0"/>
              </a:rPr>
              <a:t> O, 2018 - Japan</a:t>
            </a:r>
            <a:endParaRPr lang="it-IT"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8691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3"/>
          <a:stretch>
            <a:fillRect/>
          </a:stretch>
        </p:blipFill>
        <p:spPr>
          <a:xfrm>
            <a:off x="3894507" y="217623"/>
            <a:ext cx="7908324" cy="1821757"/>
          </a:xfrm>
          <a:prstGeom prst="rect">
            <a:avLst/>
          </a:prstGeom>
          <a:ln w="28575">
            <a:solidFill>
              <a:srgbClr val="67C9FA"/>
            </a:solidFill>
          </a:ln>
        </p:spPr>
      </p:pic>
      <p:sp>
        <p:nvSpPr>
          <p:cNvPr id="5" name="CasellaDiTesto 4"/>
          <p:cNvSpPr txBox="1"/>
          <p:nvPr/>
        </p:nvSpPr>
        <p:spPr>
          <a:xfrm>
            <a:off x="469557" y="2039380"/>
            <a:ext cx="11170508" cy="3693319"/>
          </a:xfrm>
          <a:prstGeom prst="rect">
            <a:avLst/>
          </a:prstGeom>
          <a:noFill/>
        </p:spPr>
        <p:txBody>
          <a:bodyPr wrap="square" rtlCol="0">
            <a:spAutoFit/>
          </a:bodyPr>
          <a:lstStyle/>
          <a:p>
            <a:pPr marL="285750" indent="-285750">
              <a:buFont typeface="Arial" panose="020B0604020202020204" pitchFamily="34" charset="0"/>
              <a:buChar char="•"/>
            </a:pPr>
            <a:r>
              <a:rPr lang="it-IT" dirty="0">
                <a:latin typeface="Arial" panose="020B0604020202020204" pitchFamily="34" charset="0"/>
                <a:cs typeface="Arial" panose="020B0604020202020204" pitchFamily="34" charset="0"/>
              </a:rPr>
              <a:t>20 </a:t>
            </a:r>
            <a:r>
              <a:rPr lang="it-IT" dirty="0" err="1">
                <a:latin typeface="Arial" panose="020B0604020202020204" pitchFamily="34" charset="0"/>
                <a:cs typeface="Arial" panose="020B0604020202020204" pitchFamily="34" charset="0"/>
              </a:rPr>
              <a:t>pts</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aged</a:t>
            </a:r>
            <a:r>
              <a:rPr lang="it-IT" dirty="0">
                <a:latin typeface="Arial" panose="020B0604020202020204" pitchFamily="34" charset="0"/>
                <a:cs typeface="Arial" panose="020B0604020202020204" pitchFamily="34" charset="0"/>
              </a:rPr>
              <a:t> </a:t>
            </a:r>
            <a:r>
              <a:rPr lang="it-IT" dirty="0" smtClean="0">
                <a:latin typeface="Arial" panose="020B0604020202020204" pitchFamily="34" charset="0"/>
                <a:cs typeface="Arial" panose="020B0604020202020204" pitchFamily="34" charset="0"/>
              </a:rPr>
              <a:t>10.8–49.8 </a:t>
            </a:r>
            <a:r>
              <a:rPr lang="it-IT" dirty="0" err="1" smtClean="0">
                <a:latin typeface="Arial" panose="020B0604020202020204" pitchFamily="34" charset="0"/>
                <a:cs typeface="Arial" panose="020B0604020202020204" pitchFamily="34" charset="0"/>
              </a:rPr>
              <a:t>yr</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median</a:t>
            </a:r>
            <a:r>
              <a:rPr lang="it-IT" dirty="0" smtClean="0">
                <a:latin typeface="Arial" panose="020B0604020202020204" pitchFamily="34" charset="0"/>
                <a:cs typeface="Arial" panose="020B0604020202020204" pitchFamily="34" charset="0"/>
              </a:rPr>
              <a:t> 20 </a:t>
            </a:r>
            <a:r>
              <a:rPr lang="it-IT" dirty="0" err="1" smtClean="0">
                <a:latin typeface="Arial" panose="020B0604020202020204" pitchFamily="34" charset="0"/>
                <a:cs typeface="Arial" panose="020B0604020202020204" pitchFamily="34" charset="0"/>
              </a:rPr>
              <a:t>yr</a:t>
            </a:r>
            <a:r>
              <a:rPr lang="it-IT" dirty="0" smtClean="0">
                <a:latin typeface="Arial" panose="020B0604020202020204" pitchFamily="34" charset="0"/>
                <a:cs typeface="Arial" panose="020B0604020202020204" pitchFamily="34" charset="0"/>
              </a:rPr>
              <a:t>)</a:t>
            </a:r>
            <a:endParaRPr lang="it-IT"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it-IT" dirty="0" err="1" smtClean="0">
                <a:latin typeface="Arial" panose="020B0604020202020204" pitchFamily="34" charset="0"/>
                <a:cs typeface="Arial" panose="020B0604020202020204" pitchFamily="34" charset="0"/>
              </a:rPr>
              <a:t>Inoperable</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pelvic</a:t>
            </a:r>
            <a:r>
              <a:rPr lang="it-IT" dirty="0" smtClean="0">
                <a:latin typeface="Arial" panose="020B0604020202020204" pitchFamily="34" charset="0"/>
                <a:cs typeface="Arial" panose="020B0604020202020204" pitchFamily="34" charset="0"/>
              </a:rPr>
              <a:t> (70%) or </a:t>
            </a:r>
            <a:r>
              <a:rPr lang="it-IT" dirty="0" err="1" smtClean="0">
                <a:latin typeface="Arial" panose="020B0604020202020204" pitchFamily="34" charset="0"/>
                <a:cs typeface="Arial" panose="020B0604020202020204" pitchFamily="34" charset="0"/>
              </a:rPr>
              <a:t>craniofacial</a:t>
            </a:r>
            <a:r>
              <a:rPr lang="it-IT" dirty="0" smtClean="0">
                <a:latin typeface="Arial" panose="020B0604020202020204" pitchFamily="34" charset="0"/>
                <a:cs typeface="Arial" panose="020B0604020202020204" pitchFamily="34" charset="0"/>
              </a:rPr>
              <a:t> (30%) osteosarcoma</a:t>
            </a:r>
          </a:p>
          <a:p>
            <a:pPr marL="285750" indent="-285750">
              <a:buFont typeface="Arial" panose="020B0604020202020204" pitchFamily="34" charset="0"/>
              <a:buChar char="•"/>
            </a:pPr>
            <a:r>
              <a:rPr lang="it-IT" dirty="0" smtClean="0">
                <a:latin typeface="Arial" panose="020B0604020202020204" pitchFamily="34" charset="0"/>
                <a:cs typeface="Arial" panose="020B0604020202020204" pitchFamily="34" charset="0"/>
              </a:rPr>
              <a:t>PT 54 </a:t>
            </a:r>
            <a:r>
              <a:rPr lang="it-IT" dirty="0" err="1" smtClean="0">
                <a:latin typeface="Arial" panose="020B0604020202020204" pitchFamily="34" charset="0"/>
                <a:cs typeface="Arial" panose="020B0604020202020204" pitchFamily="34" charset="0"/>
              </a:rPr>
              <a:t>GyRBE</a:t>
            </a:r>
            <a:r>
              <a:rPr lang="it-IT" dirty="0" smtClean="0">
                <a:latin typeface="Arial" panose="020B0604020202020204" pitchFamily="34" charset="0"/>
                <a:cs typeface="Arial" panose="020B0604020202020204" pitchFamily="34" charset="0"/>
              </a:rPr>
              <a:t> in 27 </a:t>
            </a:r>
            <a:r>
              <a:rPr lang="it-IT" dirty="0" err="1" smtClean="0">
                <a:latin typeface="Arial" panose="020B0604020202020204" pitchFamily="34" charset="0"/>
                <a:cs typeface="Arial" panose="020B0604020202020204" pitchFamily="34" charset="0"/>
              </a:rPr>
              <a:t>fraction</a:t>
            </a:r>
            <a:r>
              <a:rPr lang="it-IT" dirty="0" smtClean="0">
                <a:latin typeface="Arial" panose="020B0604020202020204" pitchFamily="34" charset="0"/>
                <a:cs typeface="Arial" panose="020B0604020202020204" pitchFamily="34" charset="0"/>
              </a:rPr>
              <a:t> and CIRT </a:t>
            </a:r>
            <a:r>
              <a:rPr lang="it-IT" dirty="0" err="1" smtClean="0">
                <a:latin typeface="Arial" panose="020B0604020202020204" pitchFamily="34" charset="0"/>
                <a:cs typeface="Arial" panose="020B0604020202020204" pitchFamily="34" charset="0"/>
              </a:rPr>
              <a:t>boost</a:t>
            </a:r>
            <a:r>
              <a:rPr lang="it-IT" dirty="0" smtClean="0">
                <a:latin typeface="Arial" panose="020B0604020202020204" pitchFamily="34" charset="0"/>
                <a:cs typeface="Arial" panose="020B0604020202020204" pitchFamily="34" charset="0"/>
              </a:rPr>
              <a:t> 18 </a:t>
            </a:r>
            <a:r>
              <a:rPr lang="it-IT" dirty="0" err="1" smtClean="0">
                <a:latin typeface="Arial" panose="020B0604020202020204" pitchFamily="34" charset="0"/>
                <a:cs typeface="Arial" panose="020B0604020202020204" pitchFamily="34" charset="0"/>
              </a:rPr>
              <a:t>GyRBE</a:t>
            </a:r>
            <a:r>
              <a:rPr lang="it-IT" dirty="0" smtClean="0">
                <a:latin typeface="Arial" panose="020B0604020202020204" pitchFamily="34" charset="0"/>
                <a:cs typeface="Arial" panose="020B0604020202020204" pitchFamily="34" charset="0"/>
              </a:rPr>
              <a:t> in 6 </a:t>
            </a:r>
            <a:r>
              <a:rPr lang="it-IT" dirty="0" err="1" smtClean="0">
                <a:latin typeface="Arial" panose="020B0604020202020204" pitchFamily="34" charset="0"/>
                <a:cs typeface="Arial" panose="020B0604020202020204" pitchFamily="34" charset="0"/>
              </a:rPr>
              <a:t>fraction</a:t>
            </a:r>
            <a:endParaRPr lang="it-IT"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it-IT" dirty="0" smtClean="0">
              <a:latin typeface="Arial" panose="020B0604020202020204" pitchFamily="34" charset="0"/>
              <a:cs typeface="Arial" panose="020B0604020202020204" pitchFamily="34" charset="0"/>
            </a:endParaRPr>
          </a:p>
          <a:p>
            <a:r>
              <a:rPr lang="it-IT" u="sng" dirty="0" err="1" smtClean="0">
                <a:latin typeface="Arial" panose="020B0604020202020204" pitchFamily="34" charset="0"/>
                <a:cs typeface="Arial" panose="020B0604020202020204" pitchFamily="34" charset="0"/>
              </a:rPr>
              <a:t>Results</a:t>
            </a:r>
            <a:endParaRPr lang="it-IT" u="sng"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it-IT" dirty="0" smtClean="0">
                <a:latin typeface="Arial" panose="020B0604020202020204" pitchFamily="34" charset="0"/>
                <a:cs typeface="Arial" panose="020B0604020202020204" pitchFamily="34" charset="0"/>
              </a:rPr>
              <a:t>1yr-PFS </a:t>
            </a:r>
            <a:r>
              <a:rPr lang="it-IT" dirty="0" err="1" smtClean="0">
                <a:latin typeface="Arial" panose="020B0604020202020204" pitchFamily="34" charset="0"/>
                <a:cs typeface="Arial" panose="020B0604020202020204" pitchFamily="34" charset="0"/>
              </a:rPr>
              <a:t>was</a:t>
            </a:r>
            <a:r>
              <a:rPr lang="it-IT" dirty="0" smtClean="0">
                <a:latin typeface="Arial" panose="020B0604020202020204" pitchFamily="34" charset="0"/>
                <a:cs typeface="Arial" panose="020B0604020202020204" pitchFamily="34" charset="0"/>
              </a:rPr>
              <a:t> 60% and 1-yr OS </a:t>
            </a:r>
            <a:r>
              <a:rPr lang="it-IT" dirty="0" err="1" smtClean="0">
                <a:latin typeface="Arial" panose="020B0604020202020204" pitchFamily="34" charset="0"/>
                <a:cs typeface="Arial" panose="020B0604020202020204" pitchFamily="34" charset="0"/>
              </a:rPr>
              <a:t>was</a:t>
            </a:r>
            <a:r>
              <a:rPr lang="it-IT" dirty="0" smtClean="0">
                <a:latin typeface="Arial" panose="020B0604020202020204" pitchFamily="34" charset="0"/>
                <a:cs typeface="Arial" panose="020B0604020202020204" pitchFamily="34" charset="0"/>
              </a:rPr>
              <a:t> 75%; 2yr-PFS </a:t>
            </a:r>
            <a:r>
              <a:rPr lang="it-IT" dirty="0" err="1">
                <a:latin typeface="Arial" panose="020B0604020202020204" pitchFamily="34" charset="0"/>
                <a:cs typeface="Arial" panose="020B0604020202020204" pitchFamily="34" charset="0"/>
              </a:rPr>
              <a:t>was</a:t>
            </a:r>
            <a:r>
              <a:rPr lang="it-IT" dirty="0">
                <a:latin typeface="Arial" panose="020B0604020202020204" pitchFamily="34" charset="0"/>
                <a:cs typeface="Arial" panose="020B0604020202020204" pitchFamily="34" charset="0"/>
              </a:rPr>
              <a:t> </a:t>
            </a:r>
            <a:r>
              <a:rPr lang="it-IT" dirty="0" smtClean="0">
                <a:latin typeface="Arial" panose="020B0604020202020204" pitchFamily="34" charset="0"/>
                <a:cs typeface="Arial" panose="020B0604020202020204" pitchFamily="34" charset="0"/>
              </a:rPr>
              <a:t>45% </a:t>
            </a:r>
            <a:r>
              <a:rPr lang="it-IT" dirty="0">
                <a:latin typeface="Arial" panose="020B0604020202020204" pitchFamily="34" charset="0"/>
                <a:cs typeface="Arial" panose="020B0604020202020204" pitchFamily="34" charset="0"/>
              </a:rPr>
              <a:t>and 1-yr OS </a:t>
            </a:r>
            <a:r>
              <a:rPr lang="it-IT" dirty="0" err="1">
                <a:latin typeface="Arial" panose="020B0604020202020204" pitchFamily="34" charset="0"/>
                <a:cs typeface="Arial" panose="020B0604020202020204" pitchFamily="34" charset="0"/>
              </a:rPr>
              <a:t>was</a:t>
            </a:r>
            <a:r>
              <a:rPr lang="it-IT" dirty="0">
                <a:latin typeface="Arial" panose="020B0604020202020204" pitchFamily="34" charset="0"/>
                <a:cs typeface="Arial" panose="020B0604020202020204" pitchFamily="34" charset="0"/>
              </a:rPr>
              <a:t> </a:t>
            </a:r>
            <a:r>
              <a:rPr lang="it-IT" dirty="0" smtClean="0">
                <a:latin typeface="Arial" panose="020B0604020202020204" pitchFamily="34" charset="0"/>
                <a:cs typeface="Arial" panose="020B0604020202020204" pitchFamily="34" charset="0"/>
              </a:rPr>
              <a:t>68%</a:t>
            </a:r>
          </a:p>
          <a:p>
            <a:pPr marL="285750" indent="-285750">
              <a:buFont typeface="Arial" panose="020B0604020202020204" pitchFamily="34" charset="0"/>
              <a:buChar char="•"/>
            </a:pPr>
            <a:r>
              <a:rPr lang="it-IT" dirty="0" err="1" smtClean="0">
                <a:latin typeface="Arial" panose="020B0604020202020204" pitchFamily="34" charset="0"/>
                <a:cs typeface="Arial" panose="020B0604020202020204" pitchFamily="34" charset="0"/>
              </a:rPr>
              <a:t>Median</a:t>
            </a:r>
            <a:r>
              <a:rPr lang="it-IT" dirty="0" smtClean="0">
                <a:latin typeface="Arial" panose="020B0604020202020204" pitchFamily="34" charset="0"/>
                <a:cs typeface="Arial" panose="020B0604020202020204" pitchFamily="34" charset="0"/>
              </a:rPr>
              <a:t> OS 34 </a:t>
            </a:r>
            <a:r>
              <a:rPr lang="it-IT" dirty="0" err="1" smtClean="0">
                <a:latin typeface="Arial" panose="020B0604020202020204" pitchFamily="34" charset="0"/>
                <a:cs typeface="Arial" panose="020B0604020202020204" pitchFamily="34" charset="0"/>
              </a:rPr>
              <a:t>months</a:t>
            </a:r>
            <a:r>
              <a:rPr lang="it-IT" dirty="0" smtClean="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it-IT" dirty="0" smtClean="0">
                <a:latin typeface="Arial" panose="020B0604020202020204" pitchFamily="34" charset="0"/>
                <a:cs typeface="Arial" panose="020B0604020202020204" pitchFamily="34" charset="0"/>
              </a:rPr>
              <a:t>7 in-</a:t>
            </a:r>
            <a:r>
              <a:rPr lang="it-IT" dirty="0" err="1" smtClean="0">
                <a:latin typeface="Arial" panose="020B0604020202020204" pitchFamily="34" charset="0"/>
                <a:cs typeface="Arial" panose="020B0604020202020204" pitchFamily="34" charset="0"/>
              </a:rPr>
              <a:t>field</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local</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progression</a:t>
            </a:r>
            <a:r>
              <a:rPr lang="it-IT" dirty="0" smtClean="0">
                <a:latin typeface="Arial" panose="020B0604020202020204" pitchFamily="34" charset="0"/>
                <a:cs typeface="Arial" panose="020B0604020202020204" pitchFamily="34" charset="0"/>
              </a:rPr>
              <a:t> (6 in </a:t>
            </a:r>
            <a:r>
              <a:rPr lang="it-IT" dirty="0" err="1" smtClean="0">
                <a:latin typeface="Arial" panose="020B0604020202020204" pitchFamily="34" charset="0"/>
                <a:cs typeface="Arial" panose="020B0604020202020204" pitchFamily="34" charset="0"/>
              </a:rPr>
              <a:t>pelvic</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localization</a:t>
            </a:r>
            <a:r>
              <a:rPr lang="it-IT" dirty="0" smtClean="0">
                <a:latin typeface="Arial" panose="020B0604020202020204" pitchFamily="34" charset="0"/>
                <a:cs typeface="Arial" panose="020B0604020202020204" pitchFamily="34" charset="0"/>
              </a:rPr>
              <a:t>) and 8 </a:t>
            </a:r>
            <a:r>
              <a:rPr lang="it-IT" dirty="0" err="1" smtClean="0">
                <a:latin typeface="Arial" panose="020B0604020202020204" pitchFamily="34" charset="0"/>
                <a:cs typeface="Arial" panose="020B0604020202020204" pitchFamily="34" charset="0"/>
              </a:rPr>
              <a:t>distant</a:t>
            </a:r>
            <a:r>
              <a:rPr lang="it-IT" dirty="0" smtClean="0">
                <a:latin typeface="Arial" panose="020B0604020202020204" pitchFamily="34" charset="0"/>
                <a:cs typeface="Arial" panose="020B0604020202020204" pitchFamily="34" charset="0"/>
              </a:rPr>
              <a:t> </a:t>
            </a:r>
            <a:r>
              <a:rPr lang="it-IT" dirty="0" err="1" smtClean="0">
                <a:latin typeface="Arial" panose="020B0604020202020204" pitchFamily="34" charset="0"/>
                <a:cs typeface="Arial" panose="020B0604020202020204" pitchFamily="34" charset="0"/>
              </a:rPr>
              <a:t>progression</a:t>
            </a:r>
            <a:endParaRPr lang="it-IT"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No </a:t>
            </a:r>
            <a:r>
              <a:rPr lang="en-US" dirty="0" smtClean="0">
                <a:latin typeface="Arial" panose="020B0604020202020204" pitchFamily="34" charset="0"/>
                <a:cs typeface="Arial" panose="020B0604020202020204" pitchFamily="34" charset="0"/>
              </a:rPr>
              <a:t>acute toxicities </a:t>
            </a:r>
            <a:r>
              <a:rPr lang="en-US" dirty="0">
                <a:latin typeface="Arial" panose="020B0604020202020204" pitchFamily="34" charset="0"/>
                <a:cs typeface="Arial" panose="020B0604020202020204" pitchFamily="34" charset="0"/>
              </a:rPr>
              <a:t>&gt; </a:t>
            </a:r>
            <a:r>
              <a:rPr lang="en-US" dirty="0" smtClean="0">
                <a:latin typeface="Arial" panose="020B0604020202020204" pitchFamily="34" charset="0"/>
                <a:cs typeface="Arial" panose="020B0604020202020204" pitchFamily="34" charset="0"/>
              </a:rPr>
              <a:t>G3</a:t>
            </a:r>
          </a:p>
          <a:p>
            <a:pPr marL="285750" indent="-285750">
              <a:buFont typeface="Arial" panose="020B0604020202020204" pitchFamily="34" charset="0"/>
              <a:buChar char="•"/>
            </a:pPr>
            <a:r>
              <a:rPr lang="en-US" dirty="0" smtClean="0">
                <a:latin typeface="Arial" panose="020B0604020202020204" pitchFamily="34" charset="0"/>
                <a:cs typeface="Arial" panose="020B0604020202020204" pitchFamily="34" charset="0"/>
              </a:rPr>
              <a:t>We </a:t>
            </a:r>
            <a:r>
              <a:rPr lang="en-US" dirty="0">
                <a:latin typeface="Arial" panose="020B0604020202020204" pitchFamily="34" charset="0"/>
                <a:cs typeface="Arial" panose="020B0604020202020204" pitchFamily="34" charset="0"/>
              </a:rPr>
              <a:t>observed one case of secondary acute myeloid leukemia (AML</a:t>
            </a:r>
            <a:r>
              <a:rPr lang="en-US" dirty="0" smtClean="0">
                <a:latin typeface="Arial" panose="020B0604020202020204" pitchFamily="34" charset="0"/>
                <a:cs typeface="Arial" panose="020B0604020202020204" pitchFamily="34" charset="0"/>
              </a:rPr>
              <a:t>) seven </a:t>
            </a:r>
            <a:r>
              <a:rPr lang="en-US" dirty="0">
                <a:latin typeface="Arial" panose="020B0604020202020204" pitchFamily="34" charset="0"/>
                <a:cs typeface="Arial" panose="020B0604020202020204" pitchFamily="34" charset="0"/>
              </a:rPr>
              <a:t>months after CIBRT for recurrent disease and one case of hearing loss</a:t>
            </a:r>
            <a:r>
              <a:rPr lang="en-US" dirty="0" smtClean="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Craniofacial localization, lower uptake of FDG in PET/CT and boost plan CTV &lt;</a:t>
            </a:r>
            <a:r>
              <a:rPr lang="en-US"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median were </a:t>
            </a:r>
            <a:r>
              <a:rPr lang="en-US" dirty="0" smtClean="0">
                <a:latin typeface="Arial" panose="020B0604020202020204" pitchFamily="34" charset="0"/>
                <a:cs typeface="Arial" panose="020B0604020202020204" pitchFamily="34" charset="0"/>
              </a:rPr>
              <a:t>associated with </a:t>
            </a:r>
            <a:r>
              <a:rPr lang="en-US" dirty="0">
                <a:latin typeface="Arial" panose="020B0604020202020204" pitchFamily="34" charset="0"/>
                <a:cs typeface="Arial" panose="020B0604020202020204" pitchFamily="34" charset="0"/>
              </a:rPr>
              <a:t>improved overall survival</a:t>
            </a:r>
            <a:endParaRPr lang="it-IT" dirty="0">
              <a:latin typeface="Arial" panose="020B0604020202020204" pitchFamily="34" charset="0"/>
              <a:cs typeface="Arial" panose="020B0604020202020204" pitchFamily="34" charset="0"/>
            </a:endParaRPr>
          </a:p>
        </p:txBody>
      </p:sp>
      <p:pic>
        <p:nvPicPr>
          <p:cNvPr id="6" name="Immagine 5"/>
          <p:cNvPicPr>
            <a:picLocks noChangeAspect="1"/>
          </p:cNvPicPr>
          <p:nvPr/>
        </p:nvPicPr>
        <p:blipFill rotWithShape="1">
          <a:blip r:embed="rId4"/>
          <a:srcRect r="2252" b="6958"/>
          <a:stretch/>
        </p:blipFill>
        <p:spPr>
          <a:xfrm>
            <a:off x="222932" y="2578259"/>
            <a:ext cx="11663757" cy="636164"/>
          </a:xfrm>
          <a:prstGeom prst="rect">
            <a:avLst/>
          </a:prstGeom>
          <a:ln w="38100">
            <a:solidFill>
              <a:srgbClr val="FF0000"/>
            </a:solidFill>
          </a:ln>
        </p:spPr>
      </p:pic>
      <p:sp>
        <p:nvSpPr>
          <p:cNvPr id="7" name="CasellaDiTesto 6"/>
          <p:cNvSpPr txBox="1"/>
          <p:nvPr/>
        </p:nvSpPr>
        <p:spPr>
          <a:xfrm>
            <a:off x="7191632" y="5494311"/>
            <a:ext cx="4754914" cy="307777"/>
          </a:xfrm>
          <a:prstGeom prst="rect">
            <a:avLst/>
          </a:prstGeom>
          <a:noFill/>
        </p:spPr>
        <p:txBody>
          <a:bodyPr wrap="square" rtlCol="0">
            <a:spAutoFit/>
          </a:bodyPr>
          <a:lstStyle/>
          <a:p>
            <a:pPr algn="r"/>
            <a:r>
              <a:rPr lang="it-IT" sz="1400" i="1" dirty="0" smtClean="0">
                <a:latin typeface="Arial" panose="020B0604020202020204" pitchFamily="34" charset="0"/>
                <a:cs typeface="Arial" panose="020B0604020202020204" pitchFamily="34" charset="0"/>
              </a:rPr>
              <a:t>K </a:t>
            </a:r>
            <a:r>
              <a:rPr lang="it-IT" sz="1400" i="1" dirty="0" err="1" smtClean="0">
                <a:latin typeface="Arial" panose="020B0604020202020204" pitchFamily="34" charset="0"/>
                <a:cs typeface="Arial" panose="020B0604020202020204" pitchFamily="34" charset="0"/>
              </a:rPr>
              <a:t>Seidensaal</a:t>
            </a:r>
            <a:r>
              <a:rPr lang="it-IT" sz="1400" i="1" dirty="0" smtClean="0">
                <a:latin typeface="Arial" panose="020B0604020202020204" pitchFamily="34" charset="0"/>
                <a:cs typeface="Arial" panose="020B0604020202020204" pitchFamily="34" charset="0"/>
              </a:rPr>
              <a:t>, 2021 - HIT</a:t>
            </a:r>
            <a:endParaRPr lang="it-IT"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084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3">
            <a:extLst>
              <a:ext uri="{28A0092B-C50C-407E-A947-70E740481C1C}">
                <a14:useLocalDpi xmlns:a14="http://schemas.microsoft.com/office/drawing/2010/main" val="0"/>
              </a:ext>
            </a:extLst>
          </a:blip>
          <a:srcRect l="7196" t="54457" r="55083" b="884"/>
          <a:stretch/>
        </p:blipFill>
        <p:spPr>
          <a:xfrm>
            <a:off x="6945814" y="1989336"/>
            <a:ext cx="2820955" cy="3420000"/>
          </a:xfrm>
          <a:prstGeom prst="rect">
            <a:avLst/>
          </a:prstGeom>
        </p:spPr>
      </p:pic>
      <p:pic>
        <p:nvPicPr>
          <p:cNvPr id="7" name="Immagine 6"/>
          <p:cNvPicPr>
            <a:picLocks noChangeAspect="1"/>
          </p:cNvPicPr>
          <p:nvPr/>
        </p:nvPicPr>
        <p:blipFill rotWithShape="1">
          <a:blip r:embed="rId3">
            <a:extLst>
              <a:ext uri="{28A0092B-C50C-407E-A947-70E740481C1C}">
                <a14:useLocalDpi xmlns:a14="http://schemas.microsoft.com/office/drawing/2010/main" val="0"/>
              </a:ext>
            </a:extLst>
          </a:blip>
          <a:srcRect l="93343" t="54813" b="23426"/>
          <a:stretch/>
        </p:blipFill>
        <p:spPr>
          <a:xfrm>
            <a:off x="10109189" y="2979336"/>
            <a:ext cx="430150" cy="1440000"/>
          </a:xfrm>
          <a:prstGeom prst="rect">
            <a:avLst/>
          </a:prstGeom>
        </p:spPr>
      </p:pic>
      <p:pic>
        <p:nvPicPr>
          <p:cNvPr id="8" name="Immagine 7"/>
          <p:cNvPicPr>
            <a:picLocks noChangeAspect="1"/>
          </p:cNvPicPr>
          <p:nvPr/>
        </p:nvPicPr>
        <p:blipFill rotWithShape="1">
          <a:blip r:embed="rId3">
            <a:extLst>
              <a:ext uri="{28A0092B-C50C-407E-A947-70E740481C1C}">
                <a14:useLocalDpi xmlns:a14="http://schemas.microsoft.com/office/drawing/2010/main" val="0"/>
              </a:ext>
            </a:extLst>
          </a:blip>
          <a:srcRect l="19430" t="2686" r="14885" b="55357"/>
          <a:stretch/>
        </p:blipFill>
        <p:spPr>
          <a:xfrm>
            <a:off x="1433276" y="1989336"/>
            <a:ext cx="5228540" cy="3420000"/>
          </a:xfrm>
          <a:prstGeom prst="rect">
            <a:avLst/>
          </a:prstGeom>
        </p:spPr>
      </p:pic>
      <p:sp>
        <p:nvSpPr>
          <p:cNvPr id="9" name="Rettangolo 8"/>
          <p:cNvSpPr/>
          <p:nvPr/>
        </p:nvSpPr>
        <p:spPr>
          <a:xfrm>
            <a:off x="703857" y="307344"/>
            <a:ext cx="10676716" cy="1323439"/>
          </a:xfrm>
          <a:prstGeom prst="rect">
            <a:avLst/>
          </a:prstGeom>
        </p:spPr>
        <p:txBody>
          <a:bodyPr wrap="square">
            <a:spAutoFit/>
          </a:bodyPr>
          <a:lstStyle/>
          <a:p>
            <a:r>
              <a:rPr lang="en-US" sz="1600" i="1" dirty="0">
                <a:latin typeface="Arial" panose="020B0604020202020204" pitchFamily="34" charset="0"/>
                <a:cs typeface="Arial" panose="020B0604020202020204" pitchFamily="34" charset="0"/>
              </a:rPr>
              <a:t>15-year-old boy with local recurrence of osteosarcoma of the pelvis. Previous RT terminated in May </a:t>
            </a:r>
            <a:r>
              <a:rPr lang="en-US" sz="1600" i="1" dirty="0" smtClean="0">
                <a:latin typeface="Arial" panose="020B0604020202020204" pitchFamily="34" charset="0"/>
                <a:cs typeface="Arial" panose="020B0604020202020204" pitchFamily="34" charset="0"/>
              </a:rPr>
              <a:t>2022.</a:t>
            </a:r>
          </a:p>
          <a:p>
            <a:endParaRPr lang="en-US" sz="1600" i="1" dirty="0">
              <a:latin typeface="Arial" panose="020B0604020202020204" pitchFamily="34" charset="0"/>
              <a:cs typeface="Arial" panose="020B0604020202020204" pitchFamily="34" charset="0"/>
            </a:endParaRPr>
          </a:p>
          <a:p>
            <a:r>
              <a:rPr lang="it-IT" sz="1600" i="1" dirty="0" smtClean="0">
                <a:latin typeface="Arial" panose="020B0604020202020204" pitchFamily="34" charset="0"/>
                <a:cs typeface="Arial" panose="020B0604020202020204" pitchFamily="34" charset="0"/>
              </a:rPr>
              <a:t>CIRT 60Gy(RBE</a:t>
            </a:r>
            <a:r>
              <a:rPr lang="it-IT" sz="1600" i="1" dirty="0">
                <a:latin typeface="Arial" panose="020B0604020202020204" pitchFamily="34" charset="0"/>
                <a:cs typeface="Arial" panose="020B0604020202020204" pitchFamily="34" charset="0"/>
              </a:rPr>
              <a:t>) (4Gy(RBE)/</a:t>
            </a:r>
            <a:r>
              <a:rPr lang="it-IT" sz="1600" i="1" dirty="0" err="1">
                <a:latin typeface="Arial" panose="020B0604020202020204" pitchFamily="34" charset="0"/>
                <a:cs typeface="Arial" panose="020B0604020202020204" pitchFamily="34" charset="0"/>
              </a:rPr>
              <a:t>fraction</a:t>
            </a:r>
            <a:r>
              <a:rPr lang="it-IT" sz="1600" i="1" dirty="0">
                <a:latin typeface="Arial" panose="020B0604020202020204" pitchFamily="34" charset="0"/>
                <a:cs typeface="Arial" panose="020B0604020202020204" pitchFamily="34" charset="0"/>
              </a:rPr>
              <a:t>, 15 </a:t>
            </a:r>
            <a:r>
              <a:rPr lang="it-IT" sz="1600" i="1" dirty="0" err="1">
                <a:latin typeface="Arial" panose="020B0604020202020204" pitchFamily="34" charset="0"/>
                <a:cs typeface="Arial" panose="020B0604020202020204" pitchFamily="34" charset="0"/>
              </a:rPr>
              <a:t>fractions</a:t>
            </a:r>
            <a:r>
              <a:rPr lang="it-IT" sz="1600" i="1" dirty="0">
                <a:latin typeface="Arial" panose="020B0604020202020204" pitchFamily="34" charset="0"/>
                <a:cs typeface="Arial" panose="020B0604020202020204" pitchFamily="34" charset="0"/>
              </a:rPr>
              <a:t>, 4 </a:t>
            </a:r>
            <a:r>
              <a:rPr lang="it-IT" sz="1600" i="1" dirty="0" err="1" smtClean="0">
                <a:latin typeface="Arial" panose="020B0604020202020204" pitchFamily="34" charset="0"/>
                <a:cs typeface="Arial" panose="020B0604020202020204" pitchFamily="34" charset="0"/>
              </a:rPr>
              <a:t>fractions</a:t>
            </a:r>
            <a:r>
              <a:rPr lang="it-IT" sz="1600" i="1" dirty="0" smtClean="0">
                <a:latin typeface="Arial" panose="020B0604020202020204" pitchFamily="34" charset="0"/>
                <a:cs typeface="Arial" panose="020B0604020202020204" pitchFamily="34" charset="0"/>
              </a:rPr>
              <a:t>/week</a:t>
            </a:r>
          </a:p>
          <a:p>
            <a:endParaRPr lang="it-IT" sz="1600" i="1" dirty="0">
              <a:latin typeface="Arial" panose="020B0604020202020204" pitchFamily="34" charset="0"/>
              <a:cs typeface="Arial" panose="020B0604020202020204" pitchFamily="34" charset="0"/>
            </a:endParaRPr>
          </a:p>
          <a:p>
            <a:r>
              <a:rPr lang="en-US" sz="1600" i="1" dirty="0">
                <a:latin typeface="Arial" panose="020B0604020202020204" pitchFamily="34" charset="0"/>
                <a:cs typeface="Arial" panose="020B0604020202020204" pitchFamily="34" charset="0"/>
              </a:rPr>
              <a:t>Well-tolerated treatment. </a:t>
            </a:r>
            <a:r>
              <a:rPr lang="en-US" sz="1600" i="1" dirty="0" smtClean="0">
                <a:latin typeface="Arial" panose="020B0604020202020204" pitchFamily="34" charset="0"/>
                <a:cs typeface="Arial" panose="020B0604020202020204" pitchFamily="34" charset="0"/>
              </a:rPr>
              <a:t>Acute </a:t>
            </a:r>
            <a:r>
              <a:rPr lang="en-US" sz="1600" i="1" dirty="0">
                <a:latin typeface="Arial" panose="020B0604020202020204" pitchFamily="34" charset="0"/>
                <a:cs typeface="Arial" panose="020B0604020202020204" pitchFamily="34" charset="0"/>
              </a:rPr>
              <a:t>toxicities: erythema G1</a:t>
            </a:r>
            <a:endParaRPr lang="it-IT" sz="16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83600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3" cstate="print">
            <a:extLst>
              <a:ext uri="{28A0092B-C50C-407E-A947-70E740481C1C}">
                <a14:useLocalDpi xmlns:a14="http://schemas.microsoft.com/office/drawing/2010/main" val="0"/>
              </a:ext>
            </a:extLst>
          </a:blip>
          <a:srcRect l="18764" t="3654" r="20051" b="532"/>
          <a:stretch/>
        </p:blipFill>
        <p:spPr>
          <a:xfrm>
            <a:off x="704292" y="3304558"/>
            <a:ext cx="1887379" cy="2880000"/>
          </a:xfrm>
          <a:prstGeom prst="rect">
            <a:avLst/>
          </a:prstGeom>
        </p:spPr>
      </p:pic>
      <p:pic>
        <p:nvPicPr>
          <p:cNvPr id="4" name="Immagine 3"/>
          <p:cNvPicPr>
            <a:picLocks noChangeAspect="1"/>
          </p:cNvPicPr>
          <p:nvPr/>
        </p:nvPicPr>
        <p:blipFill rotWithShape="1">
          <a:blip r:embed="rId4">
            <a:extLst>
              <a:ext uri="{28A0092B-C50C-407E-A947-70E740481C1C}">
                <a14:useLocalDpi xmlns:a14="http://schemas.microsoft.com/office/drawing/2010/main" val="0"/>
              </a:ext>
            </a:extLst>
          </a:blip>
          <a:srcRect l="9399" t="7347" r="12887" b="4451"/>
          <a:stretch/>
        </p:blipFill>
        <p:spPr>
          <a:xfrm>
            <a:off x="306479" y="219785"/>
            <a:ext cx="2530093" cy="2880000"/>
          </a:xfrm>
          <a:prstGeom prst="rect">
            <a:avLst/>
          </a:prstGeom>
        </p:spPr>
      </p:pic>
      <p:pic>
        <p:nvPicPr>
          <p:cNvPr id="5" name="Immagine 4"/>
          <p:cNvPicPr>
            <a:picLocks noChangeAspect="1"/>
          </p:cNvPicPr>
          <p:nvPr/>
        </p:nvPicPr>
        <p:blipFill rotWithShape="1">
          <a:blip r:embed="rId5" cstate="print">
            <a:extLst>
              <a:ext uri="{28A0092B-C50C-407E-A947-70E740481C1C}">
                <a14:useLocalDpi xmlns:a14="http://schemas.microsoft.com/office/drawing/2010/main" val="0"/>
              </a:ext>
            </a:extLst>
          </a:blip>
          <a:srcRect l="26099" t="271" r="32752" b="4483"/>
          <a:stretch/>
        </p:blipFill>
        <p:spPr>
          <a:xfrm>
            <a:off x="3217091" y="3304558"/>
            <a:ext cx="2110909" cy="2880000"/>
          </a:xfrm>
          <a:prstGeom prst="rect">
            <a:avLst/>
          </a:prstGeom>
        </p:spPr>
      </p:pic>
      <p:pic>
        <p:nvPicPr>
          <p:cNvPr id="6" name="Immagine 5"/>
          <p:cNvPicPr>
            <a:picLocks noChangeAspect="1"/>
          </p:cNvPicPr>
          <p:nvPr/>
        </p:nvPicPr>
        <p:blipFill rotWithShape="1">
          <a:blip r:embed="rId6" cstate="print">
            <a:extLst>
              <a:ext uri="{28A0092B-C50C-407E-A947-70E740481C1C}">
                <a14:useLocalDpi xmlns:a14="http://schemas.microsoft.com/office/drawing/2010/main" val="0"/>
              </a:ext>
            </a:extLst>
          </a:blip>
          <a:srcRect l="21308" t="3463" r="39936" b="3374"/>
          <a:stretch/>
        </p:blipFill>
        <p:spPr>
          <a:xfrm>
            <a:off x="5904765" y="3304558"/>
            <a:ext cx="1866240" cy="2880000"/>
          </a:xfrm>
          <a:prstGeom prst="rect">
            <a:avLst/>
          </a:prstGeom>
        </p:spPr>
      </p:pic>
      <p:pic>
        <p:nvPicPr>
          <p:cNvPr id="7" name="Immagine 6"/>
          <p:cNvPicPr>
            <a:picLocks noChangeAspect="1"/>
          </p:cNvPicPr>
          <p:nvPr/>
        </p:nvPicPr>
        <p:blipFill rotWithShape="1">
          <a:blip r:embed="rId7" cstate="print">
            <a:extLst>
              <a:ext uri="{28A0092B-C50C-407E-A947-70E740481C1C}">
                <a14:useLocalDpi xmlns:a14="http://schemas.microsoft.com/office/drawing/2010/main" val="0"/>
              </a:ext>
            </a:extLst>
          </a:blip>
          <a:srcRect l="14355" t="2066" r="38829" b="7321"/>
          <a:stretch/>
        </p:blipFill>
        <p:spPr>
          <a:xfrm>
            <a:off x="3068183" y="219785"/>
            <a:ext cx="2408727" cy="2880000"/>
          </a:xfrm>
          <a:prstGeom prst="rect">
            <a:avLst/>
          </a:prstGeom>
        </p:spPr>
      </p:pic>
      <p:pic>
        <p:nvPicPr>
          <p:cNvPr id="8" name="Immagine 7"/>
          <p:cNvPicPr>
            <a:picLocks noChangeAspect="1"/>
          </p:cNvPicPr>
          <p:nvPr/>
        </p:nvPicPr>
        <p:blipFill rotWithShape="1">
          <a:blip r:embed="rId8" cstate="print">
            <a:extLst>
              <a:ext uri="{28A0092B-C50C-407E-A947-70E740481C1C}">
                <a14:useLocalDpi xmlns:a14="http://schemas.microsoft.com/office/drawing/2010/main" val="0"/>
              </a:ext>
            </a:extLst>
          </a:blip>
          <a:srcRect l="14851" t="2151" r="40118" b="4520"/>
          <a:stretch/>
        </p:blipFill>
        <p:spPr>
          <a:xfrm>
            <a:off x="5708521" y="219785"/>
            <a:ext cx="2258729" cy="2880000"/>
          </a:xfrm>
          <a:prstGeom prst="rect">
            <a:avLst/>
          </a:prstGeom>
        </p:spPr>
      </p:pic>
      <p:sp>
        <p:nvSpPr>
          <p:cNvPr id="9" name="Rettangolo 8"/>
          <p:cNvSpPr/>
          <p:nvPr/>
        </p:nvSpPr>
        <p:spPr>
          <a:xfrm>
            <a:off x="8198861" y="1206959"/>
            <a:ext cx="3666200" cy="3785652"/>
          </a:xfrm>
          <a:prstGeom prst="rect">
            <a:avLst/>
          </a:prstGeom>
        </p:spPr>
        <p:txBody>
          <a:bodyPr wrap="square">
            <a:spAutoFit/>
          </a:bodyPr>
          <a:lstStyle/>
          <a:p>
            <a:r>
              <a:rPr lang="en-US" sz="1600" i="1" dirty="0">
                <a:latin typeface="Arial" panose="020B0604020202020204" pitchFamily="34" charset="0"/>
                <a:cs typeface="Arial" panose="020B0604020202020204" pitchFamily="34" charset="0"/>
              </a:rPr>
              <a:t>A 15-year-old patient with grade 2 sarcoma of the right temporal region undergoing chemotherapy in a patient with a history of embryonal rhabdomyosarcoma of the skull base treated with </a:t>
            </a:r>
            <a:r>
              <a:rPr lang="en-US" sz="1600" i="1" dirty="0" smtClean="0">
                <a:latin typeface="Arial" panose="020B0604020202020204" pitchFamily="34" charset="0"/>
                <a:cs typeface="Arial" panose="020B0604020202020204" pitchFamily="34" charset="0"/>
              </a:rPr>
              <a:t>chemo-radiotherapy </a:t>
            </a:r>
            <a:r>
              <a:rPr lang="en-US" sz="1600" i="1" dirty="0">
                <a:latin typeface="Arial" panose="020B0604020202020204" pitchFamily="34" charset="0"/>
                <a:cs typeface="Arial" panose="020B0604020202020204" pitchFamily="34" charset="0"/>
              </a:rPr>
              <a:t>(</a:t>
            </a:r>
            <a:r>
              <a:rPr lang="en-US" sz="1600" i="1" dirty="0" smtClean="0">
                <a:latin typeface="Arial" panose="020B0604020202020204" pitchFamily="34" charset="0"/>
                <a:cs typeface="Arial" panose="020B0604020202020204" pitchFamily="34" charset="0"/>
              </a:rPr>
              <a:t>2013 IMRT 54 </a:t>
            </a:r>
            <a:r>
              <a:rPr lang="en-US" sz="1600" i="1" dirty="0" err="1" smtClean="0">
                <a:latin typeface="Arial" panose="020B0604020202020204" pitchFamily="34" charset="0"/>
                <a:cs typeface="Arial" panose="020B0604020202020204" pitchFamily="34" charset="0"/>
              </a:rPr>
              <a:t>Gy</a:t>
            </a:r>
            <a:r>
              <a:rPr lang="en-US" sz="1600" i="1" dirty="0" smtClean="0">
                <a:latin typeface="Arial" panose="020B0604020202020204" pitchFamily="34" charset="0"/>
                <a:cs typeface="Arial" panose="020B0604020202020204" pitchFamily="34" charset="0"/>
              </a:rPr>
              <a:t>).</a:t>
            </a:r>
          </a:p>
          <a:p>
            <a:endParaRPr lang="en-US" sz="1600" i="1" dirty="0">
              <a:latin typeface="Arial" panose="020B0604020202020204" pitchFamily="34" charset="0"/>
              <a:cs typeface="Arial" panose="020B0604020202020204" pitchFamily="34" charset="0"/>
            </a:endParaRPr>
          </a:p>
          <a:p>
            <a:r>
              <a:rPr lang="en-US" sz="1600" i="1" dirty="0" smtClean="0">
                <a:latin typeface="Arial" panose="020B0604020202020204" pitchFamily="34" charset="0"/>
                <a:cs typeface="Arial" panose="020B0604020202020204" pitchFamily="34" charset="0"/>
              </a:rPr>
              <a:t>08/2024 CIRT</a:t>
            </a:r>
            <a:endParaRPr lang="en-US" sz="1600" i="1" dirty="0">
              <a:latin typeface="Arial" panose="020B0604020202020204" pitchFamily="34" charset="0"/>
              <a:cs typeface="Arial" panose="020B0604020202020204" pitchFamily="34" charset="0"/>
            </a:endParaRPr>
          </a:p>
          <a:p>
            <a:r>
              <a:rPr lang="en-US" sz="1600" i="1" dirty="0" smtClean="0">
                <a:latin typeface="Arial" panose="020B0604020202020204" pitchFamily="34" charset="0"/>
                <a:cs typeface="Arial" panose="020B0604020202020204" pitchFamily="34" charset="0"/>
              </a:rPr>
              <a:t>60 </a:t>
            </a:r>
            <a:r>
              <a:rPr lang="en-US" sz="1600" i="1" dirty="0" err="1">
                <a:latin typeface="Arial" panose="020B0604020202020204" pitchFamily="34" charset="0"/>
                <a:cs typeface="Arial" panose="020B0604020202020204" pitchFamily="34" charset="0"/>
              </a:rPr>
              <a:t>Gy</a:t>
            </a:r>
            <a:r>
              <a:rPr lang="en-US" sz="1600" i="1" dirty="0">
                <a:latin typeface="Arial" panose="020B0604020202020204" pitchFamily="34" charset="0"/>
                <a:cs typeface="Arial" panose="020B0604020202020204" pitchFamily="34" charset="0"/>
              </a:rPr>
              <a:t> in 20 fractions (3Gy/fraction) at CTV 2024 (=GTV + 2mm</a:t>
            </a:r>
            <a:r>
              <a:rPr lang="en-US" sz="1600" i="1" dirty="0" smtClean="0">
                <a:latin typeface="Arial" panose="020B0604020202020204" pitchFamily="34" charset="0"/>
                <a:cs typeface="Arial" panose="020B0604020202020204" pitchFamily="34" charset="0"/>
              </a:rPr>
              <a:t>)</a:t>
            </a:r>
          </a:p>
          <a:p>
            <a:endParaRPr lang="en-US" sz="1600" i="1" dirty="0">
              <a:latin typeface="Arial" panose="020B0604020202020204" pitchFamily="34" charset="0"/>
              <a:cs typeface="Arial" panose="020B0604020202020204" pitchFamily="34" charset="0"/>
            </a:endParaRPr>
          </a:p>
          <a:p>
            <a:r>
              <a:rPr lang="en-US" sz="1600" i="1" dirty="0">
                <a:latin typeface="Arial" panose="020B0604020202020204" pitchFamily="34" charset="0"/>
                <a:cs typeface="Arial" panose="020B0604020202020204" pitchFamily="34" charset="0"/>
              </a:rPr>
              <a:t>Well-tolerated treatment. </a:t>
            </a:r>
            <a:endParaRPr lang="en-US" sz="1600" i="1" dirty="0" smtClean="0">
              <a:latin typeface="Arial" panose="020B0604020202020204" pitchFamily="34" charset="0"/>
              <a:cs typeface="Arial" panose="020B0604020202020204" pitchFamily="34" charset="0"/>
            </a:endParaRPr>
          </a:p>
          <a:p>
            <a:r>
              <a:rPr lang="en-US" sz="1600" i="1" dirty="0" smtClean="0">
                <a:latin typeface="Arial" panose="020B0604020202020204" pitchFamily="34" charset="0"/>
                <a:cs typeface="Arial" panose="020B0604020202020204" pitchFamily="34" charset="0"/>
              </a:rPr>
              <a:t>Acute </a:t>
            </a:r>
            <a:r>
              <a:rPr lang="en-US" sz="1600" i="1" dirty="0">
                <a:latin typeface="Arial" panose="020B0604020202020204" pitchFamily="34" charset="0"/>
                <a:cs typeface="Arial" panose="020B0604020202020204" pitchFamily="34" charset="0"/>
              </a:rPr>
              <a:t>toxicities: erythema G1, </a:t>
            </a:r>
            <a:r>
              <a:rPr lang="en-US" sz="1600" i="1" dirty="0" err="1">
                <a:latin typeface="Arial" panose="020B0604020202020204" pitchFamily="34" charset="0"/>
                <a:cs typeface="Arial" panose="020B0604020202020204" pitchFamily="34" charset="0"/>
              </a:rPr>
              <a:t>oedema</a:t>
            </a:r>
            <a:r>
              <a:rPr lang="en-US" sz="1600" i="1" dirty="0">
                <a:latin typeface="Arial" panose="020B0604020202020204" pitchFamily="34" charset="0"/>
                <a:cs typeface="Arial" panose="020B0604020202020204" pitchFamily="34" charset="0"/>
              </a:rPr>
              <a:t> G2</a:t>
            </a:r>
            <a:r>
              <a:rPr lang="en-US" sz="1600" dirty="0">
                <a:latin typeface="Arial" panose="020B0604020202020204" pitchFamily="34" charset="0"/>
                <a:cs typeface="Arial" panose="020B0604020202020204" pitchFamily="34" charset="0"/>
              </a:rPr>
              <a:t>.</a:t>
            </a:r>
            <a:endParaRPr lang="it-IT"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7999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3"/>
          <a:srcRect l="8947" t="3133" b="3412"/>
          <a:stretch/>
        </p:blipFill>
        <p:spPr>
          <a:xfrm>
            <a:off x="2141220" y="1280160"/>
            <a:ext cx="7909560" cy="3916680"/>
          </a:xfrm>
          <a:prstGeom prst="rect">
            <a:avLst/>
          </a:prstGeom>
        </p:spPr>
      </p:pic>
      <p:sp>
        <p:nvSpPr>
          <p:cNvPr id="4" name="Rettangolo 3"/>
          <p:cNvSpPr/>
          <p:nvPr/>
        </p:nvSpPr>
        <p:spPr>
          <a:xfrm>
            <a:off x="6923313" y="5390633"/>
            <a:ext cx="4934857" cy="307777"/>
          </a:xfrm>
          <a:prstGeom prst="rect">
            <a:avLst/>
          </a:prstGeom>
        </p:spPr>
        <p:txBody>
          <a:bodyPr wrap="square">
            <a:spAutoFit/>
          </a:bodyPr>
          <a:lstStyle/>
          <a:p>
            <a:pPr algn="r"/>
            <a:r>
              <a:rPr lang="it-IT" sz="1400" i="1" dirty="0" err="1">
                <a:latin typeface="Arial" panose="020B0604020202020204" pitchFamily="34" charset="0"/>
                <a:cs typeface="Arial" panose="020B0604020202020204" pitchFamily="34" charset="0"/>
              </a:rPr>
              <a:t>Good</a:t>
            </a:r>
            <a:r>
              <a:rPr lang="it-IT" sz="1400" i="1" dirty="0">
                <a:latin typeface="Arial" panose="020B0604020202020204" pitchFamily="34" charset="0"/>
                <a:cs typeface="Arial" panose="020B0604020202020204" pitchFamily="34" charset="0"/>
              </a:rPr>
              <a:t> </a:t>
            </a:r>
            <a:r>
              <a:rPr lang="it-IT" sz="1400" i="1" dirty="0" err="1">
                <a:latin typeface="Arial" panose="020B0604020202020204" pitchFamily="34" charset="0"/>
                <a:cs typeface="Arial" panose="020B0604020202020204" pitchFamily="34" charset="0"/>
              </a:rPr>
              <a:t>practice</a:t>
            </a:r>
            <a:r>
              <a:rPr lang="it-IT" sz="1400" i="1" dirty="0">
                <a:latin typeface="Arial" panose="020B0604020202020204" pitchFamily="34" charset="0"/>
                <a:cs typeface="Arial" panose="020B0604020202020204" pitchFamily="34" charset="0"/>
              </a:rPr>
              <a:t> guide </a:t>
            </a:r>
            <a:r>
              <a:rPr lang="it-IT" sz="1400" i="1" dirty="0" smtClean="0">
                <a:latin typeface="Arial" panose="020B0604020202020204" pitchFamily="34" charset="0"/>
                <a:cs typeface="Arial" panose="020B0604020202020204" pitchFamily="34" charset="0"/>
              </a:rPr>
              <a:t>for </a:t>
            </a:r>
            <a:r>
              <a:rPr lang="it-IT" sz="1400" i="1" dirty="0" err="1" smtClean="0">
                <a:latin typeface="Arial" panose="020B0604020202020204" pitchFamily="34" charset="0"/>
                <a:cs typeface="Arial" panose="020B0604020202020204" pitchFamily="34" charset="0"/>
              </a:rPr>
              <a:t>paediatric</a:t>
            </a:r>
            <a:r>
              <a:rPr lang="it-IT" sz="1400" i="1" dirty="0" smtClean="0">
                <a:latin typeface="Arial" panose="020B0604020202020204" pitchFamily="34" charset="0"/>
                <a:cs typeface="Arial" panose="020B0604020202020204" pitchFamily="34" charset="0"/>
              </a:rPr>
              <a:t> </a:t>
            </a:r>
            <a:r>
              <a:rPr lang="it-IT" sz="1400" i="1" dirty="0" err="1" smtClean="0">
                <a:latin typeface="Arial" panose="020B0604020202020204" pitchFamily="34" charset="0"/>
                <a:cs typeface="Arial" panose="020B0604020202020204" pitchFamily="34" charset="0"/>
              </a:rPr>
              <a:t>radiotherapy</a:t>
            </a:r>
            <a:r>
              <a:rPr lang="it-IT" sz="1400" i="1" dirty="0" smtClean="0">
                <a:latin typeface="Arial" panose="020B0604020202020204" pitchFamily="34" charset="0"/>
                <a:cs typeface="Arial" panose="020B0604020202020204" pitchFamily="34" charset="0"/>
              </a:rPr>
              <a:t>, 2° ed, 2018</a:t>
            </a:r>
            <a:endParaRPr lang="it-IT" sz="1400" i="1" dirty="0">
              <a:latin typeface="Arial" panose="020B0604020202020204" pitchFamily="34" charset="0"/>
              <a:cs typeface="Arial" panose="020B0604020202020204" pitchFamily="34" charset="0"/>
            </a:endParaRPr>
          </a:p>
        </p:txBody>
      </p:sp>
      <p:sp>
        <p:nvSpPr>
          <p:cNvPr id="5" name="Titolo 1"/>
          <p:cNvSpPr>
            <a:spLocks noGrp="1"/>
          </p:cNvSpPr>
          <p:nvPr>
            <p:ph type="title"/>
          </p:nvPr>
        </p:nvSpPr>
        <p:spPr>
          <a:xfrm>
            <a:off x="838200" y="182881"/>
            <a:ext cx="10515600" cy="558800"/>
          </a:xfrm>
        </p:spPr>
        <p:txBody>
          <a:bodyPr/>
          <a:lstStyle/>
          <a:p>
            <a:pPr algn="ctr"/>
            <a:r>
              <a:rPr lang="it-IT" b="1" dirty="0" err="1" smtClean="0">
                <a:solidFill>
                  <a:srgbClr val="808080"/>
                </a:solidFill>
              </a:rPr>
              <a:t>Good</a:t>
            </a:r>
            <a:r>
              <a:rPr lang="it-IT" b="1" dirty="0" smtClean="0">
                <a:solidFill>
                  <a:srgbClr val="808080"/>
                </a:solidFill>
              </a:rPr>
              <a:t> </a:t>
            </a:r>
            <a:r>
              <a:rPr lang="it-IT" b="1" dirty="0" err="1" smtClean="0">
                <a:solidFill>
                  <a:srgbClr val="808080"/>
                </a:solidFill>
              </a:rPr>
              <a:t>Pratice</a:t>
            </a:r>
            <a:r>
              <a:rPr lang="it-IT" b="1" dirty="0" smtClean="0">
                <a:solidFill>
                  <a:srgbClr val="808080"/>
                </a:solidFill>
              </a:rPr>
              <a:t> guide for </a:t>
            </a:r>
            <a:r>
              <a:rPr lang="it-IT" b="1" dirty="0" err="1" smtClean="0">
                <a:solidFill>
                  <a:srgbClr val="808080"/>
                </a:solidFill>
              </a:rPr>
              <a:t>paediatric</a:t>
            </a:r>
            <a:r>
              <a:rPr lang="it-IT" b="1" dirty="0" smtClean="0">
                <a:solidFill>
                  <a:srgbClr val="808080"/>
                </a:solidFill>
              </a:rPr>
              <a:t> RT: TEN KEY THEMES</a:t>
            </a:r>
            <a:endParaRPr lang="it-IT" b="1" dirty="0">
              <a:solidFill>
                <a:srgbClr val="808080"/>
              </a:solidFill>
            </a:endParaRPr>
          </a:p>
        </p:txBody>
      </p:sp>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9538497" y="1086367"/>
            <a:ext cx="1902019" cy="252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magine 6">
            <a:extLst>
              <a:ext uri="{FF2B5EF4-FFF2-40B4-BE49-F238E27FC236}">
                <a16:creationId xmlns:a16="http://schemas.microsoft.com/office/drawing/2014/main" xmlns="" id="{CCEE0207-E528-2422-2907-446F87E2D399}"/>
              </a:ext>
            </a:extLst>
          </p:cNvPr>
          <p:cNvPicPr>
            <a:picLocks noChangeAspect="1"/>
          </p:cNvPicPr>
          <p:nvPr/>
        </p:nvPicPr>
        <p:blipFill rotWithShape="1">
          <a:blip r:embed="rId5"/>
          <a:srcRect l="17019" t="7558" b="11283"/>
          <a:stretch/>
        </p:blipFill>
        <p:spPr>
          <a:xfrm>
            <a:off x="751484" y="1086367"/>
            <a:ext cx="1932436" cy="252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474766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3" cstate="print">
            <a:extLst>
              <a:ext uri="{28A0092B-C50C-407E-A947-70E740481C1C}">
                <a14:useLocalDpi xmlns:a14="http://schemas.microsoft.com/office/drawing/2010/main" val="0"/>
              </a:ext>
            </a:extLst>
          </a:blip>
          <a:srcRect l="727" t="17285" r="9648" b="-3743"/>
          <a:stretch/>
        </p:blipFill>
        <p:spPr>
          <a:xfrm>
            <a:off x="7617519" y="3216829"/>
            <a:ext cx="4574481" cy="3309701"/>
          </a:xfrm>
          <a:prstGeom prst="rect">
            <a:avLst/>
          </a:prstGeom>
        </p:spPr>
      </p:pic>
      <p:pic>
        <p:nvPicPr>
          <p:cNvPr id="4" name="Immagine 3"/>
          <p:cNvPicPr>
            <a:picLocks noChangeAspect="1"/>
          </p:cNvPicPr>
          <p:nvPr/>
        </p:nvPicPr>
        <p:blipFill rotWithShape="1">
          <a:blip r:embed="rId4" cstate="print">
            <a:extLst>
              <a:ext uri="{28A0092B-C50C-407E-A947-70E740481C1C}">
                <a14:useLocalDpi xmlns:a14="http://schemas.microsoft.com/office/drawing/2010/main" val="0"/>
              </a:ext>
            </a:extLst>
          </a:blip>
          <a:srcRect l="13835" t="5953" r="22478" b="39959"/>
          <a:stretch/>
        </p:blipFill>
        <p:spPr>
          <a:xfrm>
            <a:off x="-1" y="4251960"/>
            <a:ext cx="3499181" cy="2228851"/>
          </a:xfrm>
          <a:prstGeom prst="rect">
            <a:avLst/>
          </a:prstGeom>
        </p:spPr>
      </p:pic>
      <p:pic>
        <p:nvPicPr>
          <p:cNvPr id="6" name="Immagine 5"/>
          <p:cNvPicPr>
            <a:picLocks noChangeAspect="1"/>
          </p:cNvPicPr>
          <p:nvPr/>
        </p:nvPicPr>
        <p:blipFill rotWithShape="1">
          <a:blip r:embed="rId5">
            <a:extLst>
              <a:ext uri="{28A0092B-C50C-407E-A947-70E740481C1C}">
                <a14:useLocalDpi xmlns:a14="http://schemas.microsoft.com/office/drawing/2010/main" val="0"/>
              </a:ext>
            </a:extLst>
          </a:blip>
          <a:srcRect l="4257" t="26057" r="9077" b="24621"/>
          <a:stretch/>
        </p:blipFill>
        <p:spPr>
          <a:xfrm>
            <a:off x="0" y="11430"/>
            <a:ext cx="3362144" cy="4251960"/>
          </a:xfrm>
          <a:prstGeom prst="rect">
            <a:avLst/>
          </a:prstGeom>
        </p:spPr>
      </p:pic>
      <p:pic>
        <p:nvPicPr>
          <p:cNvPr id="8" name="Immagine 7"/>
          <p:cNvPicPr>
            <a:picLocks noChangeAspect="1"/>
          </p:cNvPicPr>
          <p:nvPr/>
        </p:nvPicPr>
        <p:blipFill rotWithShape="1">
          <a:blip r:embed="rId6" cstate="print">
            <a:extLst>
              <a:ext uri="{28A0092B-C50C-407E-A947-70E740481C1C}">
                <a14:useLocalDpi xmlns:a14="http://schemas.microsoft.com/office/drawing/2010/main" val="0"/>
              </a:ext>
            </a:extLst>
          </a:blip>
          <a:srcRect l="5355" r="5947"/>
          <a:stretch/>
        </p:blipFill>
        <p:spPr>
          <a:xfrm>
            <a:off x="3360420" y="0"/>
            <a:ext cx="4514849" cy="3817621"/>
          </a:xfrm>
          <a:prstGeom prst="rect">
            <a:avLst/>
          </a:prstGeom>
        </p:spPr>
      </p:pic>
      <p:pic>
        <p:nvPicPr>
          <p:cNvPr id="5" name="Immagine 4"/>
          <p:cNvPicPr>
            <a:picLocks noChangeAspect="1"/>
          </p:cNvPicPr>
          <p:nvPr/>
        </p:nvPicPr>
        <p:blipFill rotWithShape="1">
          <a:blip r:embed="rId7" cstate="print">
            <a:extLst>
              <a:ext uri="{28A0092B-C50C-407E-A947-70E740481C1C}">
                <a14:useLocalDpi xmlns:a14="http://schemas.microsoft.com/office/drawing/2010/main" val="0"/>
              </a:ext>
            </a:extLst>
          </a:blip>
          <a:srcRect t="21250"/>
          <a:stretch/>
        </p:blipFill>
        <p:spPr>
          <a:xfrm>
            <a:off x="3360420" y="3817619"/>
            <a:ext cx="4514849" cy="2666607"/>
          </a:xfrm>
          <a:prstGeom prst="rect">
            <a:avLst/>
          </a:prstGeom>
        </p:spPr>
      </p:pic>
      <p:pic>
        <p:nvPicPr>
          <p:cNvPr id="7" name="Immagin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880933" y="-16471"/>
            <a:ext cx="4311067" cy="3233300"/>
          </a:xfrm>
          <a:prstGeom prst="rect">
            <a:avLst/>
          </a:prstGeom>
        </p:spPr>
      </p:pic>
      <p:sp>
        <p:nvSpPr>
          <p:cNvPr id="9" name="CasellaDiTesto 8"/>
          <p:cNvSpPr txBox="1"/>
          <p:nvPr/>
        </p:nvSpPr>
        <p:spPr>
          <a:xfrm>
            <a:off x="2628899" y="2878989"/>
            <a:ext cx="5977890" cy="1446550"/>
          </a:xfrm>
          <a:prstGeom prst="rect">
            <a:avLst/>
          </a:prstGeom>
          <a:noFill/>
        </p:spPr>
        <p:txBody>
          <a:bodyPr wrap="square" rtlCol="0">
            <a:spAutoFit/>
          </a:bodyPr>
          <a:lstStyle/>
          <a:p>
            <a:pPr algn="ctr"/>
            <a:r>
              <a:rPr lang="it-IT" sz="8800" b="1" dirty="0" smtClean="0">
                <a:solidFill>
                  <a:srgbClr val="FF0000"/>
                </a:solidFill>
              </a:rPr>
              <a:t>THANKS</a:t>
            </a:r>
            <a:endParaRPr lang="it-IT" sz="8800" b="1" dirty="0">
              <a:solidFill>
                <a:srgbClr val="FF0000"/>
              </a:solidFill>
            </a:endParaRPr>
          </a:p>
        </p:txBody>
      </p:sp>
    </p:spTree>
    <p:extLst>
      <p:ext uri="{BB962C8B-B14F-4D97-AF65-F5344CB8AC3E}">
        <p14:creationId xmlns:p14="http://schemas.microsoft.com/office/powerpoint/2010/main" val="33910466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3" cstate="print">
            <a:extLst>
              <a:ext uri="{28A0092B-C50C-407E-A947-70E740481C1C}">
                <a14:useLocalDpi xmlns:a14="http://schemas.microsoft.com/office/drawing/2010/main" val="0"/>
              </a:ext>
            </a:extLst>
          </a:blip>
          <a:srcRect t="5953" r="19434"/>
          <a:stretch/>
        </p:blipFill>
        <p:spPr>
          <a:xfrm>
            <a:off x="430670" y="549736"/>
            <a:ext cx="7580838" cy="4723303"/>
          </a:xfrm>
          <a:prstGeom prst="rect">
            <a:avLst/>
          </a:prstGeom>
          <a:ln w="28575">
            <a:solidFill>
              <a:srgbClr val="002060"/>
            </a:solidFill>
          </a:ln>
        </p:spPr>
      </p:pic>
      <p:sp>
        <p:nvSpPr>
          <p:cNvPr id="4" name="Rettangolo 3"/>
          <p:cNvSpPr/>
          <p:nvPr/>
        </p:nvSpPr>
        <p:spPr>
          <a:xfrm>
            <a:off x="8290560" y="833895"/>
            <a:ext cx="3642360" cy="4154984"/>
          </a:xfrm>
          <a:prstGeom prst="rect">
            <a:avLst/>
          </a:prstGeom>
        </p:spPr>
        <p:txBody>
          <a:bodyPr wrap="square" anchor="ctr">
            <a:spAutoFit/>
          </a:bodyPr>
          <a:lstStyle/>
          <a:p>
            <a:r>
              <a:rPr lang="en-US" sz="2400" dirty="0" smtClean="0">
                <a:latin typeface="Arial" panose="020B0604020202020204" pitchFamily="34" charset="0"/>
                <a:cs typeface="Arial" panose="020B0604020202020204" pitchFamily="34" charset="0"/>
              </a:rPr>
              <a:t>The most common cancer diagnoses among children between 0 to 14 years were: </a:t>
            </a:r>
          </a:p>
          <a:p>
            <a:pPr marL="342900" indent="-342900">
              <a:buFont typeface="Arial" panose="020B0604020202020204" pitchFamily="34" charset="0"/>
              <a:buChar char="•"/>
            </a:pPr>
            <a:r>
              <a:rPr lang="en-US" sz="2400" dirty="0" err="1" smtClean="0">
                <a:latin typeface="Arial" panose="020B0604020202020204" pitchFamily="34" charset="0"/>
                <a:cs typeface="Arial" panose="020B0604020202020204" pitchFamily="34" charset="0"/>
              </a:rPr>
              <a:t>Leukaemias</a:t>
            </a:r>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smtClean="0">
                <a:latin typeface="Arial" panose="020B0604020202020204" pitchFamily="34" charset="0"/>
                <a:cs typeface="Arial" panose="020B0604020202020204" pitchFamily="34" charset="0"/>
              </a:rPr>
              <a:t>cancers of CNS </a:t>
            </a:r>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smtClean="0">
                <a:latin typeface="Arial" panose="020B0604020202020204" pitchFamily="34" charset="0"/>
                <a:cs typeface="Arial" panose="020B0604020202020204" pitchFamily="34" charset="0"/>
              </a:rPr>
              <a:t>lymphomas</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But there are more than 60 different </a:t>
            </a:r>
            <a:r>
              <a:rPr lang="it-IT" sz="2400" dirty="0" err="1">
                <a:latin typeface="Arial" panose="020B0604020202020204" pitchFamily="34" charset="0"/>
                <a:cs typeface="Arial" panose="020B0604020202020204" pitchFamily="34" charset="0"/>
              </a:rPr>
              <a:t>paediatric</a:t>
            </a:r>
            <a:r>
              <a:rPr lang="it-IT" sz="2400" dirty="0">
                <a:latin typeface="Arial" panose="020B0604020202020204" pitchFamily="34" charset="0"/>
                <a:cs typeface="Arial" panose="020B0604020202020204" pitchFamily="34" charset="0"/>
              </a:rPr>
              <a:t> </a:t>
            </a:r>
            <a:r>
              <a:rPr lang="it-IT" sz="2400" dirty="0" err="1">
                <a:latin typeface="Arial" panose="020B0604020202020204" pitchFamily="34" charset="0"/>
                <a:cs typeface="Arial" panose="020B0604020202020204" pitchFamily="34" charset="0"/>
              </a:rPr>
              <a:t>malignancies</a:t>
            </a:r>
            <a:r>
              <a:rPr lang="it-IT" sz="2400" dirty="0">
                <a:latin typeface="Arial" panose="020B0604020202020204" pitchFamily="34" charset="0"/>
                <a:cs typeface="Arial" panose="020B0604020202020204" pitchFamily="34" charset="0"/>
              </a:rPr>
              <a:t>.</a:t>
            </a:r>
          </a:p>
        </p:txBody>
      </p:sp>
      <p:sp>
        <p:nvSpPr>
          <p:cNvPr id="5" name="Rettangolo 4"/>
          <p:cNvSpPr/>
          <p:nvPr/>
        </p:nvSpPr>
        <p:spPr>
          <a:xfrm>
            <a:off x="7084743" y="5461416"/>
            <a:ext cx="5107257" cy="307777"/>
          </a:xfrm>
          <a:prstGeom prst="rect">
            <a:avLst/>
          </a:prstGeom>
        </p:spPr>
        <p:txBody>
          <a:bodyPr wrap="square">
            <a:spAutoFit/>
          </a:bodyPr>
          <a:lstStyle/>
          <a:p>
            <a:pPr algn="r"/>
            <a:r>
              <a:rPr lang="en-US" sz="1400" i="1" dirty="0">
                <a:latin typeface="Arial" panose="020B0604020202020204" pitchFamily="34" charset="0"/>
                <a:cs typeface="Arial" panose="020B0604020202020204" pitchFamily="34" charset="0"/>
              </a:rPr>
              <a:t>Source: ECIS - European Cancer Information System</a:t>
            </a:r>
            <a:endParaRPr lang="it-IT"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34812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2" cstate="print">
            <a:extLst>
              <a:ext uri="{28A0092B-C50C-407E-A947-70E740481C1C}">
                <a14:useLocalDpi xmlns:a14="http://schemas.microsoft.com/office/drawing/2010/main" val="0"/>
              </a:ext>
            </a:extLst>
          </a:blip>
          <a:srcRect t="6918" r="19269"/>
          <a:stretch/>
        </p:blipFill>
        <p:spPr>
          <a:xfrm>
            <a:off x="360994" y="630850"/>
            <a:ext cx="7182806" cy="4420347"/>
          </a:xfrm>
          <a:prstGeom prst="rect">
            <a:avLst/>
          </a:prstGeom>
          <a:ln w="28575">
            <a:solidFill>
              <a:srgbClr val="002E6C"/>
            </a:solidFill>
          </a:ln>
        </p:spPr>
      </p:pic>
      <p:sp>
        <p:nvSpPr>
          <p:cNvPr id="4" name="Rettangolo 3"/>
          <p:cNvSpPr/>
          <p:nvPr/>
        </p:nvSpPr>
        <p:spPr>
          <a:xfrm>
            <a:off x="7670053" y="5435110"/>
            <a:ext cx="4424608" cy="307777"/>
          </a:xfrm>
          <a:prstGeom prst="rect">
            <a:avLst/>
          </a:prstGeom>
        </p:spPr>
        <p:txBody>
          <a:bodyPr wrap="none">
            <a:spAutoFit/>
          </a:bodyPr>
          <a:lstStyle/>
          <a:p>
            <a:pPr algn="r"/>
            <a:r>
              <a:rPr lang="en-US" sz="1400" i="1" dirty="0">
                <a:latin typeface="Arial" panose="020B0604020202020204" pitchFamily="34" charset="0"/>
                <a:cs typeface="Arial" panose="020B0604020202020204" pitchFamily="34" charset="0"/>
              </a:rPr>
              <a:t>Source: ECIS - European Cancer Information System</a:t>
            </a:r>
            <a:endParaRPr lang="it-IT" sz="1400" i="1" dirty="0">
              <a:latin typeface="Arial" panose="020B0604020202020204" pitchFamily="34" charset="0"/>
              <a:cs typeface="Arial" panose="020B0604020202020204" pitchFamily="34" charset="0"/>
            </a:endParaRPr>
          </a:p>
        </p:txBody>
      </p:sp>
      <p:sp>
        <p:nvSpPr>
          <p:cNvPr id="5" name="Rettangolo 4"/>
          <p:cNvSpPr/>
          <p:nvPr/>
        </p:nvSpPr>
        <p:spPr>
          <a:xfrm>
            <a:off x="7894320" y="2476256"/>
            <a:ext cx="4140380" cy="757130"/>
          </a:xfrm>
          <a:prstGeom prst="rect">
            <a:avLst/>
          </a:prstGeom>
        </p:spPr>
        <p:txBody>
          <a:bodyPr wrap="square">
            <a:spAutoFit/>
          </a:bodyPr>
          <a:lstStyle/>
          <a:p>
            <a:pPr>
              <a:lnSpc>
                <a:spcPct val="90000"/>
              </a:lnSpc>
            </a:pPr>
            <a:r>
              <a:rPr lang="en-US" sz="2400" dirty="0">
                <a:latin typeface="Arial" panose="020B0604020202020204" pitchFamily="34" charset="0"/>
                <a:cs typeface="Arial" panose="020B0604020202020204" pitchFamily="34" charset="0"/>
              </a:rPr>
              <a:t>Nearly 40% of cancer deaths were due to CNS tumors. </a:t>
            </a:r>
          </a:p>
        </p:txBody>
      </p:sp>
    </p:spTree>
    <p:extLst>
      <p:ext uri="{BB962C8B-B14F-4D97-AF65-F5344CB8AC3E}">
        <p14:creationId xmlns:p14="http://schemas.microsoft.com/office/powerpoint/2010/main" val="35045609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67640" y="382399"/>
            <a:ext cx="11887200" cy="2523768"/>
          </a:xfrm>
          <a:prstGeom prst="rect">
            <a:avLst/>
          </a:prstGeom>
        </p:spPr>
        <p:txBody>
          <a:bodyPr wrap="square">
            <a:spAutoFit/>
          </a:bodyPr>
          <a:lstStyle/>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The 5-year survival rate is </a:t>
            </a:r>
            <a:r>
              <a:rPr lang="en-US" sz="2000" b="1" dirty="0">
                <a:latin typeface="Arial" panose="020B0604020202020204" pitchFamily="34" charset="0"/>
                <a:cs typeface="Arial" panose="020B0604020202020204" pitchFamily="34" charset="0"/>
              </a:rPr>
              <a:t>81%, </a:t>
            </a:r>
            <a:r>
              <a:rPr lang="en-US" sz="2000" dirty="0">
                <a:latin typeface="Arial" panose="020B0604020202020204" pitchFamily="34" charset="0"/>
                <a:cs typeface="Arial" panose="020B0604020202020204" pitchFamily="34" charset="0"/>
              </a:rPr>
              <a:t>an   from previous years. </a:t>
            </a:r>
            <a:endParaRPr lang="en-US" sz="2000" dirty="0" smtClean="0">
              <a:latin typeface="Arial" panose="020B0604020202020204" pitchFamily="34" charset="0"/>
              <a:cs typeface="Arial" panose="020B0604020202020204" pitchFamily="34" charset="0"/>
            </a:endParaRPr>
          </a:p>
          <a:p>
            <a:r>
              <a:rPr lang="en-US" i="1" dirty="0">
                <a:latin typeface="Arial" panose="020B0604020202020204" pitchFamily="34" charset="0"/>
                <a:cs typeface="Arial" panose="020B0604020202020204" pitchFamily="34" charset="0"/>
              </a:rPr>
              <a:t>	</a:t>
            </a:r>
            <a:r>
              <a:rPr lang="en-US" i="1" dirty="0" smtClean="0">
                <a:latin typeface="Arial" panose="020B0604020202020204" pitchFamily="34" charset="0"/>
                <a:cs typeface="Arial" panose="020B0604020202020204" pitchFamily="34" charset="0"/>
              </a:rPr>
              <a:t>Cure </a:t>
            </a:r>
            <a:r>
              <a:rPr lang="en-US" i="1" dirty="0">
                <a:latin typeface="Arial" panose="020B0604020202020204" pitchFamily="34" charset="0"/>
                <a:cs typeface="Arial" panose="020B0604020202020204" pitchFamily="34" charset="0"/>
              </a:rPr>
              <a:t>rates range from 99% for retinoblastoma to 60% for CNS </a:t>
            </a:r>
            <a:r>
              <a:rPr lang="en-US" i="1" dirty="0" err="1">
                <a:latin typeface="Arial" panose="020B0604020202020204" pitchFamily="34" charset="0"/>
                <a:cs typeface="Arial" panose="020B0604020202020204" pitchFamily="34" charset="0"/>
              </a:rPr>
              <a:t>tumours</a:t>
            </a:r>
            <a:r>
              <a:rPr lang="en-US" i="1" dirty="0">
                <a:latin typeface="Arial" panose="020B0604020202020204" pitchFamily="34" charset="0"/>
                <a:cs typeface="Arial" panose="020B0604020202020204" pitchFamily="34" charset="0"/>
              </a:rPr>
              <a:t>.</a:t>
            </a:r>
          </a:p>
          <a:p>
            <a:pPr marL="342900" indent="-342900">
              <a:buFont typeface="Arial" panose="020B0604020202020204" pitchFamily="34" charset="0"/>
              <a:buChar char="•"/>
            </a:pPr>
            <a:endParaRPr lang="it-IT"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Increased survival rates lead to an increase in the number of long-term survivors</a:t>
            </a:r>
          </a:p>
          <a:p>
            <a:pPr marL="342900" indent="-34290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+ 500,000 childhood cancer survivors in </a:t>
            </a:r>
            <a:r>
              <a:rPr lang="en-US" sz="2000" dirty="0" smtClean="0">
                <a:latin typeface="Arial" panose="020B0604020202020204" pitchFamily="34" charset="0"/>
                <a:cs typeface="Arial" panose="020B0604020202020204" pitchFamily="34" charset="0"/>
              </a:rPr>
              <a:t>Europe</a:t>
            </a:r>
          </a:p>
          <a:p>
            <a:endParaRPr lang="en-US" sz="2000" dirty="0">
              <a:latin typeface="Arial" panose="020B0604020202020204" pitchFamily="34" charset="0"/>
              <a:cs typeface="Arial" panose="020B0604020202020204" pitchFamily="34" charset="0"/>
            </a:endParaRPr>
          </a:p>
          <a:p>
            <a:r>
              <a:rPr lang="it-IT" sz="2000"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Greater interest in: </a:t>
            </a:r>
            <a:r>
              <a:rPr lang="en-US" sz="2000" b="1" dirty="0">
                <a:latin typeface="Arial" panose="020B0604020202020204" pitchFamily="34" charset="0"/>
                <a:cs typeface="Arial" panose="020B0604020202020204" pitchFamily="34" charset="0"/>
              </a:rPr>
              <a:t>LATE TOXICITY </a:t>
            </a:r>
            <a:r>
              <a:rPr lang="en-US" sz="2000" dirty="0">
                <a:latin typeface="Arial" panose="020B0604020202020204" pitchFamily="34" charset="0"/>
                <a:cs typeface="Arial" panose="020B0604020202020204" pitchFamily="34" charset="0"/>
              </a:rPr>
              <a:t>and </a:t>
            </a:r>
            <a:r>
              <a:rPr lang="en-US" sz="2000" b="1" dirty="0" err="1">
                <a:latin typeface="Arial" panose="020B0604020202020204" pitchFamily="34" charset="0"/>
                <a:cs typeface="Arial" panose="020B0604020202020204" pitchFamily="34" charset="0"/>
              </a:rPr>
              <a:t>QoL</a:t>
            </a:r>
            <a:endParaRPr lang="it-IT" sz="2000" b="1" i="1" dirty="0">
              <a:solidFill>
                <a:srgbClr val="0070C0"/>
              </a:solidFill>
              <a:latin typeface="Arial" panose="020B0604020202020204" pitchFamily="34" charset="0"/>
              <a:cs typeface="Arial" panose="020B0604020202020204" pitchFamily="34" charset="0"/>
            </a:endParaRPr>
          </a:p>
        </p:txBody>
      </p:sp>
      <p:sp>
        <p:nvSpPr>
          <p:cNvPr id="4" name="Freccia in su 3"/>
          <p:cNvSpPr/>
          <p:nvPr/>
        </p:nvSpPr>
        <p:spPr>
          <a:xfrm>
            <a:off x="4554845" y="389541"/>
            <a:ext cx="149628" cy="311589"/>
          </a:xfrm>
          <a:prstGeom prst="upArrow">
            <a:avLst/>
          </a:prstGeom>
          <a:solidFill>
            <a:srgbClr val="67C9F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a destra 4"/>
          <p:cNvSpPr/>
          <p:nvPr/>
        </p:nvSpPr>
        <p:spPr>
          <a:xfrm>
            <a:off x="1242294" y="2545845"/>
            <a:ext cx="668481" cy="2809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Segnaposto contenuto 2"/>
          <p:cNvSpPr txBox="1">
            <a:spLocks/>
          </p:cNvSpPr>
          <p:nvPr/>
        </p:nvSpPr>
        <p:spPr>
          <a:xfrm>
            <a:off x="4486140" y="3055790"/>
            <a:ext cx="7096260" cy="1801747"/>
          </a:xfrm>
          <a:prstGeom prst="rect">
            <a:avLst/>
          </a:prstGeom>
          <a:ln w="28575">
            <a:solidFill>
              <a:srgbClr val="67C9FA"/>
            </a:solidFill>
          </a:ln>
        </p:spPr>
        <p:txBody>
          <a:bodyPr numCol="2">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it-IT" sz="2000" dirty="0" err="1" smtClean="0">
                <a:latin typeface="Arial" panose="020B0604020202020204" pitchFamily="34" charset="0"/>
                <a:cs typeface="Arial" panose="020B0604020202020204" pitchFamily="34" charset="0"/>
              </a:rPr>
              <a:t>Neurological</a:t>
            </a:r>
            <a:r>
              <a:rPr lang="it-IT" sz="2000" dirty="0" smtClean="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deficits</a:t>
            </a:r>
            <a:r>
              <a:rPr lang="it-IT" sz="2000" dirty="0">
                <a:latin typeface="Arial" panose="020B0604020202020204" pitchFamily="34" charset="0"/>
                <a:cs typeface="Arial" panose="020B0604020202020204" pitchFamily="34" charset="0"/>
              </a:rPr>
              <a:t> </a:t>
            </a:r>
          </a:p>
          <a:p>
            <a:pPr>
              <a:lnSpc>
                <a:spcPct val="100000"/>
              </a:lnSpc>
              <a:spcBef>
                <a:spcPts val="0"/>
              </a:spcBef>
            </a:pPr>
            <a:r>
              <a:rPr lang="it-IT" sz="2000" i="1" dirty="0" err="1">
                <a:latin typeface="Arial" panose="020B0604020202020204" pitchFamily="34" charset="0"/>
                <a:cs typeface="Arial" panose="020B0604020202020204" pitchFamily="34" charset="0"/>
              </a:rPr>
              <a:t>Neurocognitive</a:t>
            </a:r>
            <a:r>
              <a:rPr lang="it-IT" sz="2000" i="1" dirty="0">
                <a:latin typeface="Arial" panose="020B0604020202020204" pitchFamily="34" charset="0"/>
                <a:cs typeface="Arial" panose="020B0604020202020204" pitchFamily="34" charset="0"/>
              </a:rPr>
              <a:t> </a:t>
            </a:r>
            <a:r>
              <a:rPr lang="it-IT" sz="2000" i="1" dirty="0" err="1">
                <a:latin typeface="Arial" panose="020B0604020202020204" pitchFamily="34" charset="0"/>
                <a:cs typeface="Arial" panose="020B0604020202020204" pitchFamily="34" charset="0"/>
              </a:rPr>
              <a:t>decline</a:t>
            </a:r>
            <a:endParaRPr lang="it-IT" sz="2000" i="1" dirty="0">
              <a:latin typeface="Arial" panose="020B0604020202020204" pitchFamily="34" charset="0"/>
              <a:cs typeface="Arial" panose="020B0604020202020204" pitchFamily="34" charset="0"/>
            </a:endParaRPr>
          </a:p>
          <a:p>
            <a:pPr>
              <a:lnSpc>
                <a:spcPct val="100000"/>
              </a:lnSpc>
              <a:spcBef>
                <a:spcPts val="0"/>
              </a:spcBef>
            </a:pPr>
            <a:r>
              <a:rPr lang="it-IT" sz="2000" i="1" dirty="0" err="1">
                <a:latin typeface="Arial" panose="020B0604020202020204" pitchFamily="34" charset="0"/>
                <a:cs typeface="Arial" panose="020B0604020202020204" pitchFamily="34" charset="0"/>
              </a:rPr>
              <a:t>Endocrinopathies</a:t>
            </a:r>
            <a:endParaRPr lang="it-IT" sz="2000" i="1" dirty="0">
              <a:latin typeface="Arial" panose="020B0604020202020204" pitchFamily="34" charset="0"/>
              <a:cs typeface="Arial" panose="020B0604020202020204" pitchFamily="34" charset="0"/>
            </a:endParaRPr>
          </a:p>
          <a:p>
            <a:pPr>
              <a:lnSpc>
                <a:spcPct val="100000"/>
              </a:lnSpc>
              <a:spcBef>
                <a:spcPts val="0"/>
              </a:spcBef>
            </a:pPr>
            <a:r>
              <a:rPr lang="it-IT" sz="2000" i="1" dirty="0" err="1">
                <a:latin typeface="Arial" panose="020B0604020202020204" pitchFamily="34" charset="0"/>
                <a:cs typeface="Arial" panose="020B0604020202020204" pitchFamily="34" charset="0"/>
              </a:rPr>
              <a:t>Growth</a:t>
            </a:r>
            <a:r>
              <a:rPr lang="it-IT" sz="2000" i="1" dirty="0">
                <a:latin typeface="Arial" panose="020B0604020202020204" pitchFamily="34" charset="0"/>
                <a:cs typeface="Arial" panose="020B0604020202020204" pitchFamily="34" charset="0"/>
              </a:rPr>
              <a:t> </a:t>
            </a:r>
            <a:r>
              <a:rPr lang="it-IT" sz="2000" i="1" dirty="0" err="1">
                <a:latin typeface="Arial" panose="020B0604020202020204" pitchFamily="34" charset="0"/>
                <a:cs typeface="Arial" panose="020B0604020202020204" pitchFamily="34" charset="0"/>
              </a:rPr>
              <a:t>alterations</a:t>
            </a:r>
            <a:endParaRPr lang="it-IT" sz="2000" i="1" dirty="0">
              <a:latin typeface="Arial" panose="020B0604020202020204" pitchFamily="34" charset="0"/>
              <a:cs typeface="Arial" panose="020B0604020202020204" pitchFamily="34" charset="0"/>
            </a:endParaRPr>
          </a:p>
          <a:p>
            <a:pPr>
              <a:lnSpc>
                <a:spcPct val="100000"/>
              </a:lnSpc>
              <a:spcBef>
                <a:spcPts val="0"/>
              </a:spcBef>
            </a:pPr>
            <a:r>
              <a:rPr lang="it-IT" sz="2000" dirty="0" err="1">
                <a:latin typeface="Arial" panose="020B0604020202020204" pitchFamily="34" charset="0"/>
                <a:cs typeface="Arial" panose="020B0604020202020204" pitchFamily="34" charset="0"/>
              </a:rPr>
              <a:t>Hearing</a:t>
            </a:r>
            <a:r>
              <a:rPr lang="it-IT" sz="2000" dirty="0">
                <a:latin typeface="Arial" panose="020B0604020202020204" pitchFamily="34" charset="0"/>
                <a:cs typeface="Arial" panose="020B0604020202020204" pitchFamily="34" charset="0"/>
              </a:rPr>
              <a:t>-Visual </a:t>
            </a:r>
            <a:r>
              <a:rPr lang="it-IT" sz="2000" dirty="0" err="1" smtClean="0">
                <a:latin typeface="Arial" panose="020B0604020202020204" pitchFamily="34" charset="0"/>
                <a:cs typeface="Arial" panose="020B0604020202020204" pitchFamily="34" charset="0"/>
              </a:rPr>
              <a:t>loss</a:t>
            </a:r>
            <a:endParaRPr lang="it-IT" sz="2000" dirty="0" smtClean="0">
              <a:latin typeface="Arial" panose="020B0604020202020204" pitchFamily="34" charset="0"/>
              <a:cs typeface="Arial" panose="020B0604020202020204" pitchFamily="34" charset="0"/>
            </a:endParaRPr>
          </a:p>
          <a:p>
            <a:pPr>
              <a:lnSpc>
                <a:spcPct val="100000"/>
              </a:lnSpc>
              <a:spcBef>
                <a:spcPts val="0"/>
              </a:spcBef>
            </a:pPr>
            <a:endParaRPr lang="it-IT" sz="2000" dirty="0" smtClean="0">
              <a:latin typeface="Arial" panose="020B0604020202020204" pitchFamily="34" charset="0"/>
              <a:cs typeface="Arial" panose="020B0604020202020204" pitchFamily="34" charset="0"/>
            </a:endParaRPr>
          </a:p>
          <a:p>
            <a:pPr>
              <a:lnSpc>
                <a:spcPct val="100000"/>
              </a:lnSpc>
              <a:spcBef>
                <a:spcPts val="0"/>
              </a:spcBef>
            </a:pPr>
            <a:endParaRPr lang="it-IT" sz="2000" dirty="0">
              <a:latin typeface="Arial" panose="020B0604020202020204" pitchFamily="34" charset="0"/>
              <a:cs typeface="Arial" panose="020B0604020202020204" pitchFamily="34" charset="0"/>
            </a:endParaRPr>
          </a:p>
          <a:p>
            <a:pPr>
              <a:lnSpc>
                <a:spcPct val="100000"/>
              </a:lnSpc>
              <a:spcBef>
                <a:spcPts val="0"/>
              </a:spcBef>
            </a:pPr>
            <a:r>
              <a:rPr lang="it-IT" sz="2000" dirty="0" err="1" smtClean="0">
                <a:latin typeface="Arial" panose="020B0604020202020204" pitchFamily="34" charset="0"/>
                <a:cs typeface="Arial" panose="020B0604020202020204" pitchFamily="34" charset="0"/>
              </a:rPr>
              <a:t>Vascular</a:t>
            </a:r>
            <a:r>
              <a:rPr lang="it-IT" sz="2000" dirty="0" smtClean="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deficits</a:t>
            </a:r>
            <a:endParaRPr lang="it-IT" sz="2000" dirty="0">
              <a:latin typeface="Arial" panose="020B0604020202020204" pitchFamily="34" charset="0"/>
              <a:cs typeface="Arial" panose="020B0604020202020204" pitchFamily="34" charset="0"/>
            </a:endParaRPr>
          </a:p>
          <a:p>
            <a:pPr>
              <a:lnSpc>
                <a:spcPct val="100000"/>
              </a:lnSpc>
              <a:spcBef>
                <a:spcPts val="0"/>
              </a:spcBef>
            </a:pPr>
            <a:r>
              <a:rPr lang="it-IT" sz="2000" dirty="0" err="1" smtClean="0">
                <a:latin typeface="Arial" panose="020B0604020202020204" pitchFamily="34" charset="0"/>
                <a:cs typeface="Arial" panose="020B0604020202020204" pitchFamily="34" charset="0"/>
              </a:rPr>
              <a:t>Permanent</a:t>
            </a:r>
            <a:r>
              <a:rPr lang="it-IT" sz="2000" dirty="0" smtClean="0">
                <a:latin typeface="Arial" panose="020B0604020202020204" pitchFamily="34" charset="0"/>
                <a:cs typeface="Arial" panose="020B0604020202020204" pitchFamily="34" charset="0"/>
              </a:rPr>
              <a:t> </a:t>
            </a:r>
            <a:r>
              <a:rPr lang="it-IT" sz="2000" dirty="0">
                <a:latin typeface="Arial" panose="020B0604020202020204" pitchFamily="34" charset="0"/>
                <a:cs typeface="Arial" panose="020B0604020202020204" pitchFamily="34" charset="0"/>
              </a:rPr>
              <a:t>alopecia</a:t>
            </a:r>
          </a:p>
          <a:p>
            <a:pPr>
              <a:lnSpc>
                <a:spcPct val="100000"/>
              </a:lnSpc>
              <a:spcBef>
                <a:spcPts val="0"/>
              </a:spcBef>
            </a:pPr>
            <a:r>
              <a:rPr lang="it-IT" sz="2000" dirty="0" err="1">
                <a:latin typeface="Arial" panose="020B0604020202020204" pitchFamily="34" charset="0"/>
                <a:cs typeface="Arial" panose="020B0604020202020204" pitchFamily="34" charset="0"/>
              </a:rPr>
              <a:t>Psycho</a:t>
            </a:r>
            <a:r>
              <a:rPr lang="it-IT" sz="2000" dirty="0">
                <a:latin typeface="Arial" panose="020B0604020202020204" pitchFamily="34" charset="0"/>
                <a:cs typeface="Arial" panose="020B0604020202020204" pitchFamily="34" charset="0"/>
              </a:rPr>
              <a:t>-social </a:t>
            </a:r>
            <a:r>
              <a:rPr lang="it-IT" sz="2000" dirty="0" err="1">
                <a:latin typeface="Arial" panose="020B0604020202020204" pitchFamily="34" charset="0"/>
                <a:cs typeface="Arial" panose="020B0604020202020204" pitchFamily="34" charset="0"/>
              </a:rPr>
              <a:t>issues</a:t>
            </a:r>
            <a:endParaRPr lang="it-IT" sz="2000" dirty="0">
              <a:latin typeface="Arial" panose="020B0604020202020204" pitchFamily="34" charset="0"/>
              <a:cs typeface="Arial" panose="020B0604020202020204" pitchFamily="34" charset="0"/>
            </a:endParaRPr>
          </a:p>
          <a:p>
            <a:pPr>
              <a:lnSpc>
                <a:spcPct val="100000"/>
              </a:lnSpc>
              <a:spcBef>
                <a:spcPts val="0"/>
              </a:spcBef>
            </a:pPr>
            <a:r>
              <a:rPr lang="it-IT" sz="2000" dirty="0" err="1">
                <a:latin typeface="Arial" panose="020B0604020202020204" pitchFamily="34" charset="0"/>
                <a:cs typeface="Arial" panose="020B0604020202020204" pitchFamily="34" charset="0"/>
              </a:rPr>
              <a:t>Infertility</a:t>
            </a:r>
            <a:endParaRPr lang="it-IT" sz="2000" dirty="0">
              <a:latin typeface="Arial" panose="020B0604020202020204" pitchFamily="34" charset="0"/>
              <a:cs typeface="Arial" panose="020B0604020202020204" pitchFamily="34" charset="0"/>
            </a:endParaRPr>
          </a:p>
          <a:p>
            <a:pPr>
              <a:lnSpc>
                <a:spcPct val="100000"/>
              </a:lnSpc>
              <a:spcBef>
                <a:spcPts val="0"/>
              </a:spcBef>
            </a:pPr>
            <a:r>
              <a:rPr lang="it-IT" sz="2000" dirty="0" err="1">
                <a:latin typeface="Arial" panose="020B0604020202020204" pitchFamily="34" charset="0"/>
                <a:cs typeface="Arial" panose="020B0604020202020204" pitchFamily="34" charset="0"/>
              </a:rPr>
              <a:t>Secondary</a:t>
            </a:r>
            <a:r>
              <a:rPr lang="it-IT" sz="2000" dirty="0">
                <a:latin typeface="Arial" panose="020B0604020202020204" pitchFamily="34" charset="0"/>
                <a:cs typeface="Arial" panose="020B0604020202020204" pitchFamily="34" charset="0"/>
              </a:rPr>
              <a:t> </a:t>
            </a:r>
            <a:r>
              <a:rPr lang="it-IT" sz="2000" dirty="0" err="1">
                <a:latin typeface="Arial" panose="020B0604020202020204" pitchFamily="34" charset="0"/>
                <a:cs typeface="Arial" panose="020B0604020202020204" pitchFamily="34" charset="0"/>
              </a:rPr>
              <a:t>tumours</a:t>
            </a:r>
            <a:endParaRPr lang="it-IT" sz="2000" dirty="0">
              <a:latin typeface="Arial" panose="020B0604020202020204" pitchFamily="34" charset="0"/>
              <a:cs typeface="Arial" panose="020B0604020202020204" pitchFamily="34" charset="0"/>
            </a:endParaRPr>
          </a:p>
          <a:p>
            <a:pPr>
              <a:lnSpc>
                <a:spcPct val="100000"/>
              </a:lnSpc>
              <a:spcBef>
                <a:spcPts val="0"/>
              </a:spcBef>
            </a:pPr>
            <a:endParaRPr lang="it-IT" sz="2000" dirty="0"/>
          </a:p>
        </p:txBody>
      </p:sp>
      <p:sp>
        <p:nvSpPr>
          <p:cNvPr id="7" name="Rettangolo 6"/>
          <p:cNvSpPr/>
          <p:nvPr/>
        </p:nvSpPr>
        <p:spPr>
          <a:xfrm>
            <a:off x="607688" y="3603912"/>
            <a:ext cx="3356625" cy="461665"/>
          </a:xfrm>
          <a:prstGeom prst="rect">
            <a:avLst/>
          </a:prstGeom>
        </p:spPr>
        <p:txBody>
          <a:bodyPr wrap="none">
            <a:spAutoFit/>
          </a:bodyPr>
          <a:lstStyle/>
          <a:p>
            <a:r>
              <a:rPr lang="it-IT" sz="2400" b="1" dirty="0">
                <a:solidFill>
                  <a:srgbClr val="67C9FA"/>
                </a:solidFill>
                <a:latin typeface="Arial" panose="020B0604020202020204" pitchFamily="34" charset="0"/>
                <a:cs typeface="Arial" panose="020B0604020202020204" pitchFamily="34" charset="0"/>
              </a:rPr>
              <a:t>LATE SIDE </a:t>
            </a:r>
            <a:r>
              <a:rPr lang="it-IT" sz="2400" b="1" dirty="0" smtClean="0">
                <a:solidFill>
                  <a:srgbClr val="67C9FA"/>
                </a:solidFill>
                <a:latin typeface="Arial" panose="020B0604020202020204" pitchFamily="34" charset="0"/>
                <a:cs typeface="Arial" panose="020B0604020202020204" pitchFamily="34" charset="0"/>
              </a:rPr>
              <a:t>EFFECTS</a:t>
            </a:r>
            <a:endParaRPr lang="it-IT" sz="2400" b="1" dirty="0">
              <a:solidFill>
                <a:srgbClr val="67C9FA"/>
              </a:solidFill>
              <a:latin typeface="Arial" panose="020B0604020202020204" pitchFamily="34" charset="0"/>
              <a:cs typeface="Arial" panose="020B0604020202020204" pitchFamily="34" charset="0"/>
            </a:endParaRPr>
          </a:p>
        </p:txBody>
      </p:sp>
      <p:sp>
        <p:nvSpPr>
          <p:cNvPr id="8" name="Rettangolo 7"/>
          <p:cNvSpPr/>
          <p:nvPr/>
        </p:nvSpPr>
        <p:spPr>
          <a:xfrm>
            <a:off x="607688" y="4990207"/>
            <a:ext cx="10974712" cy="369332"/>
          </a:xfrm>
          <a:prstGeom prst="rect">
            <a:avLst/>
          </a:prstGeom>
        </p:spPr>
        <p:txBody>
          <a:bodyPr wrap="square">
            <a:spAutoFit/>
          </a:bodyPr>
          <a:lstStyle/>
          <a:p>
            <a:r>
              <a:rPr lang="en-US" b="1" i="1" dirty="0">
                <a:latin typeface="Arial" panose="020B0604020202020204" pitchFamily="34" charset="0"/>
                <a:cs typeface="Arial" panose="020B0604020202020204" pitchFamily="34" charset="0"/>
                <a:sym typeface="Wingdings" panose="05000000000000000000" pitchFamily="2" charset="2"/>
              </a:rPr>
              <a:t> </a:t>
            </a:r>
            <a:r>
              <a:rPr lang="en-US" b="1" i="1" dirty="0">
                <a:latin typeface="Arial" panose="020B0604020202020204" pitchFamily="34" charset="0"/>
                <a:cs typeface="Arial" panose="020B0604020202020204" pitchFamily="34" charset="0"/>
              </a:rPr>
              <a:t>The impact of late sequelae not only affects quality of life, but can also influence overall survival</a:t>
            </a:r>
            <a:endParaRPr lang="it-IT" b="1"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15034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rotWithShape="1">
          <a:blip r:embed="rId3">
            <a:extLst>
              <a:ext uri="{28A0092B-C50C-407E-A947-70E740481C1C}">
                <a14:useLocalDpi xmlns:a14="http://schemas.microsoft.com/office/drawing/2010/main" val="0"/>
              </a:ext>
            </a:extLst>
          </a:blip>
          <a:srcRect l="51438" t="27719" r="6194" b="6581"/>
          <a:stretch/>
        </p:blipFill>
        <p:spPr>
          <a:xfrm>
            <a:off x="6454752" y="580768"/>
            <a:ext cx="5247098" cy="4621427"/>
          </a:xfrm>
          <a:prstGeom prst="rect">
            <a:avLst/>
          </a:prstGeom>
        </p:spPr>
      </p:pic>
      <p:pic>
        <p:nvPicPr>
          <p:cNvPr id="4" name="Immagine 3"/>
          <p:cNvPicPr>
            <a:picLocks noChangeAspect="1"/>
          </p:cNvPicPr>
          <p:nvPr/>
        </p:nvPicPr>
        <p:blipFill rotWithShape="1">
          <a:blip r:embed="rId3">
            <a:extLst>
              <a:ext uri="{28A0092B-C50C-407E-A947-70E740481C1C}">
                <a14:useLocalDpi xmlns:a14="http://schemas.microsoft.com/office/drawing/2010/main" val="0"/>
              </a:ext>
            </a:extLst>
          </a:blip>
          <a:srcRect l="3521" t="20374" r="50207" b="5031"/>
          <a:stretch/>
        </p:blipFill>
        <p:spPr>
          <a:xfrm>
            <a:off x="480441" y="469556"/>
            <a:ext cx="5290166" cy="4843849"/>
          </a:xfrm>
          <a:prstGeom prst="rect">
            <a:avLst/>
          </a:prstGeom>
        </p:spPr>
      </p:pic>
      <p:sp>
        <p:nvSpPr>
          <p:cNvPr id="5" name="CasellaDiTesto 4"/>
          <p:cNvSpPr txBox="1"/>
          <p:nvPr/>
        </p:nvSpPr>
        <p:spPr>
          <a:xfrm>
            <a:off x="480441" y="2891480"/>
            <a:ext cx="11084012" cy="1631216"/>
          </a:xfrm>
          <a:prstGeom prst="rect">
            <a:avLst/>
          </a:prstGeom>
          <a:solidFill>
            <a:schemeClr val="bg1"/>
          </a:solidFill>
          <a:ln w="38100">
            <a:solidFill>
              <a:srgbClr val="FF0000"/>
            </a:solidFill>
          </a:ln>
        </p:spPr>
        <p:txBody>
          <a:bodyPr wrap="square" rtlCol="0">
            <a:spAutoFit/>
          </a:bodyPr>
          <a:lstStyle/>
          <a:p>
            <a:r>
              <a:rPr lang="en-US" sz="2000" i="1" dirty="0"/>
              <a:t>Overall, the incidence of second cancer diagnosis was 1.55 per </a:t>
            </a:r>
            <a:r>
              <a:rPr lang="en-US" sz="2000" i="1" dirty="0" smtClean="0"/>
              <a:t>100 patient-years</a:t>
            </a:r>
            <a:r>
              <a:rPr lang="en-US" sz="2000" i="1" dirty="0"/>
              <a:t>. </a:t>
            </a:r>
            <a:endParaRPr lang="en-US" sz="2000" i="1" dirty="0" smtClean="0"/>
          </a:p>
          <a:p>
            <a:r>
              <a:rPr lang="en-US" sz="2000" i="1" dirty="0" smtClean="0"/>
              <a:t>In </a:t>
            </a:r>
            <a:r>
              <a:rPr lang="en-US" sz="2000" i="1" dirty="0"/>
              <a:t>a comparison between IMRT versus 3DCRT, there was no overall difference in the risk of second cancer (</a:t>
            </a:r>
            <a:r>
              <a:rPr lang="en-US" sz="2000" i="1" dirty="0" smtClean="0"/>
              <a:t>adjusted odds </a:t>
            </a:r>
            <a:r>
              <a:rPr lang="en-US" sz="2000" i="1" dirty="0"/>
              <a:t>ratio [OR], 1.00; 95% CI, 0.97-1.02; P = .75). </a:t>
            </a:r>
            <a:endParaRPr lang="en-US" sz="2000" i="1" dirty="0" smtClean="0"/>
          </a:p>
          <a:p>
            <a:r>
              <a:rPr lang="en-US" sz="2000" i="1" dirty="0" smtClean="0"/>
              <a:t>By </a:t>
            </a:r>
            <a:r>
              <a:rPr lang="en-US" sz="2000" i="1" dirty="0"/>
              <a:t>comparison, </a:t>
            </a:r>
            <a:r>
              <a:rPr lang="en-US" sz="2000" b="1" i="1" dirty="0" smtClean="0"/>
              <a:t>PBRT had an overall lower risk of second cancer versus IMRT </a:t>
            </a:r>
            <a:r>
              <a:rPr lang="en-US" sz="2000" i="1" dirty="0" smtClean="0"/>
              <a:t>(</a:t>
            </a:r>
            <a:r>
              <a:rPr lang="en-US" sz="2000" i="1" dirty="0"/>
              <a:t>adjusted OR, 0.31; 95% CI, 0.26-0.36; P &lt; .0001</a:t>
            </a:r>
            <a:r>
              <a:rPr lang="en-US" sz="2000" i="1" dirty="0" smtClean="0"/>
              <a:t>).</a:t>
            </a:r>
            <a:endParaRPr lang="it-IT" sz="2000" i="1" dirty="0"/>
          </a:p>
        </p:txBody>
      </p:sp>
    </p:spTree>
    <p:extLst>
      <p:ext uri="{BB962C8B-B14F-4D97-AF65-F5344CB8AC3E}">
        <p14:creationId xmlns:p14="http://schemas.microsoft.com/office/powerpoint/2010/main" val="3394366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3"/>
          <a:stretch>
            <a:fillRect/>
          </a:stretch>
        </p:blipFill>
        <p:spPr>
          <a:xfrm>
            <a:off x="2992523" y="388742"/>
            <a:ext cx="6206954" cy="1847160"/>
          </a:xfrm>
          <a:prstGeom prst="rect">
            <a:avLst/>
          </a:prstGeom>
        </p:spPr>
      </p:pic>
      <p:pic>
        <p:nvPicPr>
          <p:cNvPr id="4" name="Immagine 3"/>
          <p:cNvPicPr>
            <a:picLocks noChangeAspect="1"/>
          </p:cNvPicPr>
          <p:nvPr/>
        </p:nvPicPr>
        <p:blipFill>
          <a:blip r:embed="rId4"/>
          <a:stretch>
            <a:fillRect/>
          </a:stretch>
        </p:blipFill>
        <p:spPr>
          <a:xfrm>
            <a:off x="742950" y="2590800"/>
            <a:ext cx="10706100" cy="1676400"/>
          </a:xfrm>
          <a:prstGeom prst="rect">
            <a:avLst/>
          </a:prstGeom>
        </p:spPr>
      </p:pic>
      <p:cxnSp>
        <p:nvCxnSpPr>
          <p:cNvPr id="6" name="Connettore 1 5"/>
          <p:cNvCxnSpPr/>
          <p:nvPr/>
        </p:nvCxnSpPr>
        <p:spPr>
          <a:xfrm flipV="1">
            <a:off x="5878286" y="2808514"/>
            <a:ext cx="4898571" cy="1451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ttore 1 7"/>
          <p:cNvCxnSpPr/>
          <p:nvPr/>
        </p:nvCxnSpPr>
        <p:spPr>
          <a:xfrm>
            <a:off x="9419771" y="3759200"/>
            <a:ext cx="1923143" cy="725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a:off x="827314" y="4020457"/>
            <a:ext cx="7090229" cy="725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Rettangolo 10"/>
          <p:cNvSpPr/>
          <p:nvPr/>
        </p:nvSpPr>
        <p:spPr>
          <a:xfrm>
            <a:off x="8733344" y="5399311"/>
            <a:ext cx="3169457" cy="307777"/>
          </a:xfrm>
          <a:prstGeom prst="rect">
            <a:avLst/>
          </a:prstGeom>
        </p:spPr>
        <p:txBody>
          <a:bodyPr wrap="none">
            <a:spAutoFit/>
          </a:bodyPr>
          <a:lstStyle/>
          <a:p>
            <a:pPr algn="r"/>
            <a:r>
              <a:rPr lang="it-IT" sz="1400" i="1" dirty="0">
                <a:solidFill>
                  <a:srgbClr val="000000"/>
                </a:solidFill>
                <a:latin typeface="Arial" panose="020B0604020202020204" pitchFamily="34" charset="0"/>
                <a:cs typeface="Arial" panose="020B0604020202020204" pitchFamily="34" charset="0"/>
              </a:rPr>
              <a:t>A. </a:t>
            </a:r>
            <a:r>
              <a:rPr lang="it-IT" sz="1400" i="1" dirty="0" err="1" smtClean="0">
                <a:solidFill>
                  <a:srgbClr val="000000"/>
                </a:solidFill>
                <a:latin typeface="Arial" panose="020B0604020202020204" pitchFamily="34" charset="0"/>
                <a:cs typeface="Arial" panose="020B0604020202020204" pitchFamily="34" charset="0"/>
              </a:rPr>
              <a:t>Berrington</a:t>
            </a:r>
            <a:r>
              <a:rPr lang="it-IT" sz="1400" i="1" dirty="0" smtClean="0">
                <a:solidFill>
                  <a:srgbClr val="000000"/>
                </a:solidFill>
                <a:latin typeface="Arial" panose="020B0604020202020204" pitchFamily="34" charset="0"/>
                <a:cs typeface="Arial" panose="020B0604020202020204" pitchFamily="34" charset="0"/>
              </a:rPr>
              <a:t> de </a:t>
            </a:r>
            <a:r>
              <a:rPr lang="it-IT" sz="1400" i="1" dirty="0" err="1" smtClean="0">
                <a:solidFill>
                  <a:srgbClr val="000000"/>
                </a:solidFill>
                <a:latin typeface="Arial" panose="020B0604020202020204" pitchFamily="34" charset="0"/>
                <a:cs typeface="Arial" panose="020B0604020202020204" pitchFamily="34" charset="0"/>
              </a:rPr>
              <a:t>Gonzalez</a:t>
            </a:r>
            <a:r>
              <a:rPr lang="it-IT" sz="1400" i="1" dirty="0" smtClean="0">
                <a:solidFill>
                  <a:srgbClr val="000000"/>
                </a:solidFill>
                <a:latin typeface="Arial" panose="020B0604020202020204" pitchFamily="34" charset="0"/>
                <a:cs typeface="Arial" panose="020B0604020202020204" pitchFamily="34" charset="0"/>
              </a:rPr>
              <a:t> et al, 2023</a:t>
            </a:r>
            <a:endParaRPr lang="it-IT" sz="14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07854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4"/>
          <p:cNvSpPr txBox="1">
            <a:spLocks noGrp="1"/>
          </p:cNvSpPr>
          <p:nvPr>
            <p:ph type="title"/>
          </p:nvPr>
        </p:nvSpPr>
        <p:spPr>
          <a:xfrm>
            <a:off x="104503" y="114463"/>
            <a:ext cx="11911426" cy="484748"/>
          </a:xfrm>
          <a:prstGeom prst="rect">
            <a:avLst/>
          </a:prstGeom>
          <a:noFill/>
        </p:spPr>
        <p:txBody>
          <a:bodyPr wrap="square" rtlCol="0">
            <a:spAutoFit/>
          </a:bodyPr>
          <a:lstStyle/>
          <a:p>
            <a:pPr algn="ctr"/>
            <a:r>
              <a:rPr lang="it-IT" b="1" dirty="0">
                <a:solidFill>
                  <a:srgbClr val="808080"/>
                </a:solidFill>
              </a:rPr>
              <a:t>PROTON THERAPY: </a:t>
            </a:r>
            <a:r>
              <a:rPr lang="it-IT" b="1" dirty="0" err="1">
                <a:solidFill>
                  <a:srgbClr val="808080"/>
                </a:solidFill>
              </a:rPr>
              <a:t>dosimetric</a:t>
            </a:r>
            <a:r>
              <a:rPr lang="it-IT" b="1" dirty="0">
                <a:solidFill>
                  <a:srgbClr val="808080"/>
                </a:solidFill>
              </a:rPr>
              <a:t> </a:t>
            </a:r>
            <a:r>
              <a:rPr lang="it-IT" b="1" dirty="0" err="1">
                <a:solidFill>
                  <a:srgbClr val="808080"/>
                </a:solidFill>
              </a:rPr>
              <a:t>properties</a:t>
            </a:r>
            <a:r>
              <a:rPr lang="it-IT" b="1" dirty="0">
                <a:solidFill>
                  <a:srgbClr val="808080"/>
                </a:solidFill>
              </a:rPr>
              <a:t> and </a:t>
            </a:r>
            <a:r>
              <a:rPr lang="it-IT" b="1" dirty="0" err="1">
                <a:solidFill>
                  <a:srgbClr val="808080"/>
                </a:solidFill>
              </a:rPr>
              <a:t>physical</a:t>
            </a:r>
            <a:r>
              <a:rPr lang="it-IT" b="1" dirty="0">
                <a:solidFill>
                  <a:srgbClr val="808080"/>
                </a:solidFill>
              </a:rPr>
              <a:t> </a:t>
            </a:r>
            <a:r>
              <a:rPr lang="it-IT" b="1" dirty="0" err="1">
                <a:solidFill>
                  <a:srgbClr val="808080"/>
                </a:solidFill>
              </a:rPr>
              <a:t>selectivity</a:t>
            </a:r>
            <a:endParaRPr lang="en-US" b="1" dirty="0">
              <a:solidFill>
                <a:srgbClr val="808080"/>
              </a:solidFill>
            </a:endParaRPr>
          </a:p>
        </p:txBody>
      </p:sp>
      <p:pic>
        <p:nvPicPr>
          <p:cNvPr id="4" name="Picture 8"/>
          <p:cNvPicPr>
            <a:picLocks noChangeAspect="1"/>
          </p:cNvPicPr>
          <p:nvPr/>
        </p:nvPicPr>
        <p:blipFill>
          <a:blip r:embed="rId3"/>
          <a:stretch>
            <a:fillRect/>
          </a:stretch>
        </p:blipFill>
        <p:spPr>
          <a:xfrm>
            <a:off x="209006" y="1098949"/>
            <a:ext cx="5501363" cy="4044830"/>
          </a:xfrm>
          <a:prstGeom prst="rect">
            <a:avLst/>
          </a:prstGeom>
        </p:spPr>
      </p:pic>
      <p:sp>
        <p:nvSpPr>
          <p:cNvPr id="5" name="Right Arrow 16"/>
          <p:cNvSpPr/>
          <p:nvPr/>
        </p:nvSpPr>
        <p:spPr>
          <a:xfrm>
            <a:off x="5906001" y="2617181"/>
            <a:ext cx="1211667" cy="744453"/>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4"/>
          <p:cNvGrpSpPr/>
          <p:nvPr/>
        </p:nvGrpSpPr>
        <p:grpSpPr>
          <a:xfrm>
            <a:off x="7313300" y="942693"/>
            <a:ext cx="4702629" cy="4605345"/>
            <a:chOff x="7489371" y="2854723"/>
            <a:chExt cx="4702629" cy="4605345"/>
          </a:xfrm>
        </p:grpSpPr>
        <p:sp>
          <p:nvSpPr>
            <p:cNvPr id="7" name="TextBox 21"/>
            <p:cNvSpPr txBox="1"/>
            <p:nvPr/>
          </p:nvSpPr>
          <p:spPr>
            <a:xfrm>
              <a:off x="8615366" y="2940479"/>
              <a:ext cx="2006082" cy="430887"/>
            </a:xfrm>
            <a:prstGeom prst="rect">
              <a:avLst/>
            </a:prstGeom>
            <a:noFill/>
          </p:spPr>
          <p:txBody>
            <a:bodyPr wrap="square" rtlCol="0">
              <a:spAutoFit/>
            </a:bodyPr>
            <a:lstStyle/>
            <a:p>
              <a:pPr algn="ctr"/>
              <a:r>
                <a:rPr lang="it-IT" sz="2200" dirty="0">
                  <a:latin typeface="Arial" panose="020B0604020202020204" pitchFamily="34" charset="0"/>
                  <a:cs typeface="Arial" panose="020B0604020202020204" pitchFamily="34" charset="0"/>
                </a:rPr>
                <a:t>Dose to </a:t>
              </a:r>
              <a:r>
                <a:rPr lang="it-IT" sz="2200" dirty="0" err="1">
                  <a:latin typeface="Arial" panose="020B0604020202020204" pitchFamily="34" charset="0"/>
                  <a:cs typeface="Arial" panose="020B0604020202020204" pitchFamily="34" charset="0"/>
                </a:rPr>
                <a:t>OARs</a:t>
              </a:r>
              <a:endParaRPr lang="en-US" sz="2200" dirty="0">
                <a:latin typeface="Arial" panose="020B0604020202020204" pitchFamily="34" charset="0"/>
                <a:cs typeface="Arial" panose="020B0604020202020204" pitchFamily="34" charset="0"/>
              </a:endParaRPr>
            </a:p>
          </p:txBody>
        </p:sp>
        <p:sp>
          <p:nvSpPr>
            <p:cNvPr id="8" name="Down Arrow 22"/>
            <p:cNvSpPr/>
            <p:nvPr/>
          </p:nvSpPr>
          <p:spPr>
            <a:xfrm>
              <a:off x="8164286" y="2854723"/>
              <a:ext cx="451080" cy="738061"/>
            </a:xfrm>
            <a:prstGeom prst="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24"/>
            <p:cNvSpPr txBox="1"/>
            <p:nvPr/>
          </p:nvSpPr>
          <p:spPr>
            <a:xfrm>
              <a:off x="7489371" y="3766749"/>
              <a:ext cx="4702629" cy="3693319"/>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Arial" panose="020B0604020202020204" pitchFamily="34" charset="0"/>
                  <a:cs typeface="Arial" panose="020B0604020202020204" pitchFamily="34" charset="0"/>
                </a:rPr>
                <a:t>Potential optimization of local tumor probability by increasing dose to the tumor without increasing the dose to OAR.</a:t>
              </a:r>
            </a:p>
            <a:p>
              <a:endParaRPr lang="it-IT"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200" dirty="0">
                  <a:latin typeface="Arial" panose="020B0604020202020204" pitchFamily="34" charset="0"/>
                  <a:cs typeface="Arial" panose="020B0604020202020204" pitchFamily="34" charset="0"/>
                </a:rPr>
                <a:t>No changes in dose </a:t>
              </a:r>
              <a:r>
                <a:rPr lang="en-US" sz="2200" dirty="0" smtClean="0">
                  <a:latin typeface="Arial" panose="020B0604020202020204" pitchFamily="34" charset="0"/>
                  <a:cs typeface="Arial" panose="020B0604020202020204" pitchFamily="34" charset="0"/>
                </a:rPr>
                <a:t>prescription </a:t>
              </a:r>
              <a:r>
                <a:rPr lang="en-US" sz="2200" dirty="0">
                  <a:latin typeface="Arial" panose="020B0604020202020204" pitchFamily="34" charset="0"/>
                  <a:cs typeface="Arial" panose="020B0604020202020204" pitchFamily="34" charset="0"/>
                </a:rPr>
                <a:t>but reduction of the likelihood of radiation induced toxicity. </a:t>
              </a:r>
            </a:p>
            <a:p>
              <a:pPr marL="285750" indent="-285750">
                <a:buFont typeface="Arial" panose="020B0604020202020204" pitchFamily="34" charset="0"/>
                <a:buChar char="•"/>
              </a:pPr>
              <a:endParaRPr lang="en-US"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200" dirty="0">
                  <a:latin typeface="Arial" panose="020B0604020202020204" pitchFamily="34" charset="0"/>
                  <a:cs typeface="Arial" panose="020B0604020202020204" pitchFamily="34" charset="0"/>
                </a:rPr>
                <a:t>Dose escalation to the tumor.</a:t>
              </a:r>
            </a:p>
            <a:p>
              <a:endParaRPr lang="en-US" sz="1400" dirty="0"/>
            </a:p>
          </p:txBody>
        </p:sp>
      </p:grpSp>
    </p:spTree>
    <p:extLst>
      <p:ext uri="{BB962C8B-B14F-4D97-AF65-F5344CB8AC3E}">
        <p14:creationId xmlns:p14="http://schemas.microsoft.com/office/powerpoint/2010/main" val="931997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TextShape 1"/>
          <p:cNvSpPr txBox="1"/>
          <p:nvPr/>
        </p:nvSpPr>
        <p:spPr>
          <a:xfrm>
            <a:off x="392130" y="143513"/>
            <a:ext cx="11481044" cy="641160"/>
          </a:xfrm>
          <a:prstGeom prst="rect">
            <a:avLst/>
          </a:prstGeom>
          <a:noFill/>
        </p:spPr>
        <p:txBody>
          <a:bodyPr anchor="ctr"/>
          <a:lstStyle/>
          <a:p>
            <a:pPr algn="ctr" defTabSz="914309">
              <a:lnSpc>
                <a:spcPct val="85000"/>
              </a:lnSpc>
              <a:spcBef>
                <a:spcPct val="0"/>
              </a:spcBef>
            </a:pPr>
            <a:r>
              <a:rPr lang="it-IT" sz="3000" b="1" spc="-51" dirty="0">
                <a:solidFill>
                  <a:srgbClr val="808080"/>
                </a:solidFill>
                <a:latin typeface="Arial" panose="020B0604020202020204" pitchFamily="34" charset="0"/>
                <a:ea typeface="+mj-ea"/>
                <a:cs typeface="Arial" panose="020B0604020202020204" pitchFamily="34" charset="0"/>
              </a:rPr>
              <a:t>CARBON ION THERAPY: 3Rs (Rare), </a:t>
            </a:r>
            <a:r>
              <a:rPr lang="it-IT" sz="3000" b="1" spc="-51" dirty="0" err="1">
                <a:solidFill>
                  <a:srgbClr val="808080"/>
                </a:solidFill>
                <a:latin typeface="Arial" panose="020B0604020202020204" pitchFamily="34" charset="0"/>
                <a:ea typeface="+mj-ea"/>
                <a:cs typeface="Arial" panose="020B0604020202020204" pitchFamily="34" charset="0"/>
              </a:rPr>
              <a:t>Radioresistant</a:t>
            </a:r>
            <a:r>
              <a:rPr lang="it-IT" sz="3000" b="1" spc="-51" dirty="0">
                <a:solidFill>
                  <a:srgbClr val="808080"/>
                </a:solidFill>
                <a:latin typeface="Arial" panose="020B0604020202020204" pitchFamily="34" charset="0"/>
                <a:ea typeface="+mj-ea"/>
                <a:cs typeface="Arial" panose="020B0604020202020204" pitchFamily="34" charset="0"/>
              </a:rPr>
              <a:t>, </a:t>
            </a:r>
            <a:r>
              <a:rPr lang="it-IT" sz="3000" b="1" spc="-51" dirty="0" err="1">
                <a:solidFill>
                  <a:srgbClr val="808080"/>
                </a:solidFill>
                <a:latin typeface="Arial" panose="020B0604020202020204" pitchFamily="34" charset="0"/>
                <a:ea typeface="+mj-ea"/>
                <a:cs typeface="Arial" panose="020B0604020202020204" pitchFamily="34" charset="0"/>
              </a:rPr>
              <a:t>Recurrent</a:t>
            </a:r>
            <a:endParaRPr lang="it-IT" sz="3000" b="1" spc="-51" dirty="0">
              <a:solidFill>
                <a:srgbClr val="808080"/>
              </a:solidFill>
              <a:latin typeface="Arial" panose="020B0604020202020204" pitchFamily="34" charset="0"/>
              <a:ea typeface="+mj-ea"/>
              <a:cs typeface="Arial" panose="020B0604020202020204" pitchFamily="34" charset="0"/>
            </a:endParaRPr>
          </a:p>
        </p:txBody>
      </p:sp>
      <p:sp>
        <p:nvSpPr>
          <p:cNvPr id="451" name="CustomShape 2"/>
          <p:cNvSpPr/>
          <p:nvPr/>
        </p:nvSpPr>
        <p:spPr>
          <a:xfrm>
            <a:off x="7542011" y="1438157"/>
            <a:ext cx="183960" cy="518760"/>
          </a:xfrm>
          <a:prstGeom prst="rect">
            <a:avLst/>
          </a:prstGeom>
          <a:noFill/>
          <a:ln>
            <a:noFill/>
          </a:ln>
        </p:spPr>
      </p:sp>
      <p:cxnSp>
        <p:nvCxnSpPr>
          <p:cNvPr id="3" name="Connettore 2 2"/>
          <p:cNvCxnSpPr/>
          <p:nvPr/>
        </p:nvCxnSpPr>
        <p:spPr>
          <a:xfrm flipH="1">
            <a:off x="3883470" y="3356992"/>
            <a:ext cx="2304256" cy="2952328"/>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pic>
        <p:nvPicPr>
          <p:cNvPr id="1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495" t="5057" r="5726" b="4397"/>
          <a:stretch/>
        </p:blipFill>
        <p:spPr bwMode="auto">
          <a:xfrm>
            <a:off x="889539" y="2971878"/>
            <a:ext cx="1785484" cy="1642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CasellaDiTesto 1">
            <a:extLst>
              <a:ext uri="{FF2B5EF4-FFF2-40B4-BE49-F238E27FC236}">
                <a16:creationId xmlns:a16="http://schemas.microsoft.com/office/drawing/2014/main" xmlns="" id="{755D001C-A343-4C95-9622-02B14FB42231}"/>
              </a:ext>
            </a:extLst>
          </p:cNvPr>
          <p:cNvSpPr txBox="1"/>
          <p:nvPr/>
        </p:nvSpPr>
        <p:spPr>
          <a:xfrm>
            <a:off x="668966" y="4887091"/>
            <a:ext cx="441146" cy="369332"/>
          </a:xfrm>
          <a:prstGeom prst="rect">
            <a:avLst/>
          </a:prstGeom>
          <a:noFill/>
        </p:spPr>
        <p:txBody>
          <a:bodyPr wrap="none" rtlCol="0">
            <a:spAutoFit/>
          </a:bodyPr>
          <a:lstStyle/>
          <a:p>
            <a:r>
              <a:rPr lang="it-IT" b="1" dirty="0">
                <a:solidFill>
                  <a:srgbClr val="FF0000"/>
                </a:solidFill>
                <a:latin typeface="Arial" panose="020B0604020202020204" pitchFamily="34" charset="0"/>
                <a:cs typeface="Arial" panose="020B0604020202020204" pitchFamily="34" charset="0"/>
              </a:rPr>
              <a:t>3. </a:t>
            </a:r>
          </a:p>
        </p:txBody>
      </p:sp>
      <p:pic>
        <p:nvPicPr>
          <p:cNvPr id="14" name="図 4">
            <a:extLst>
              <a:ext uri="{FF2B5EF4-FFF2-40B4-BE49-F238E27FC236}">
                <a16:creationId xmlns:a16="http://schemas.microsoft.com/office/drawing/2014/main" xmlns="" id="{6DBA028D-F85F-44DB-BE4E-EEF14DC224A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7750" r="11176" b="31176"/>
          <a:stretch/>
        </p:blipFill>
        <p:spPr>
          <a:xfrm>
            <a:off x="491863" y="664764"/>
            <a:ext cx="4082902" cy="2307114"/>
          </a:xfrm>
          <a:prstGeom prst="rect">
            <a:avLst/>
          </a:prstGeom>
        </p:spPr>
      </p:pic>
      <p:sp>
        <p:nvSpPr>
          <p:cNvPr id="10" name="CasellaDiTesto 9">
            <a:extLst>
              <a:ext uri="{FF2B5EF4-FFF2-40B4-BE49-F238E27FC236}">
                <a16:creationId xmlns:a16="http://schemas.microsoft.com/office/drawing/2014/main" xmlns="" id="{79895A41-9AF1-458E-B9FB-2F05C502F694}"/>
              </a:ext>
            </a:extLst>
          </p:cNvPr>
          <p:cNvSpPr txBox="1"/>
          <p:nvPr/>
        </p:nvSpPr>
        <p:spPr>
          <a:xfrm>
            <a:off x="121274" y="784673"/>
            <a:ext cx="377026" cy="369332"/>
          </a:xfrm>
          <a:prstGeom prst="rect">
            <a:avLst/>
          </a:prstGeom>
          <a:noFill/>
        </p:spPr>
        <p:txBody>
          <a:bodyPr wrap="none" rtlCol="0">
            <a:spAutoFit/>
          </a:bodyPr>
          <a:lstStyle/>
          <a:p>
            <a:r>
              <a:rPr lang="it-IT" b="1" dirty="0">
                <a:solidFill>
                  <a:srgbClr val="FF0000"/>
                </a:solidFill>
                <a:latin typeface="Arial" panose="020B0604020202020204" pitchFamily="34" charset="0"/>
                <a:cs typeface="Arial" panose="020B0604020202020204" pitchFamily="34" charset="0"/>
              </a:rPr>
              <a:t>1.</a:t>
            </a:r>
          </a:p>
        </p:txBody>
      </p:sp>
      <p:sp>
        <p:nvSpPr>
          <p:cNvPr id="19" name="CasellaDiTesto 18">
            <a:extLst>
              <a:ext uri="{FF2B5EF4-FFF2-40B4-BE49-F238E27FC236}">
                <a16:creationId xmlns:a16="http://schemas.microsoft.com/office/drawing/2014/main" xmlns="" id="{FF60F599-9C7C-445A-A079-759628D5346C}"/>
              </a:ext>
            </a:extLst>
          </p:cNvPr>
          <p:cNvSpPr txBox="1"/>
          <p:nvPr/>
        </p:nvSpPr>
        <p:spPr>
          <a:xfrm>
            <a:off x="482701" y="3172326"/>
            <a:ext cx="485195" cy="369332"/>
          </a:xfrm>
          <a:prstGeom prst="rect">
            <a:avLst/>
          </a:prstGeom>
          <a:noFill/>
        </p:spPr>
        <p:txBody>
          <a:bodyPr wrap="square" rtlCol="0">
            <a:spAutoFit/>
          </a:bodyPr>
          <a:lstStyle/>
          <a:p>
            <a:r>
              <a:rPr lang="it-IT" b="1" dirty="0">
                <a:solidFill>
                  <a:srgbClr val="FF0000"/>
                </a:solidFill>
                <a:latin typeface="Arial" panose="020B0604020202020204" pitchFamily="34" charset="0"/>
                <a:cs typeface="Arial" panose="020B0604020202020204" pitchFamily="34" charset="0"/>
              </a:rPr>
              <a:t>2.</a:t>
            </a:r>
          </a:p>
        </p:txBody>
      </p:sp>
      <p:sp>
        <p:nvSpPr>
          <p:cNvPr id="22" name="Titolo 4">
            <a:extLst>
              <a:ext uri="{FF2B5EF4-FFF2-40B4-BE49-F238E27FC236}">
                <a16:creationId xmlns:a16="http://schemas.microsoft.com/office/drawing/2014/main" xmlns="" id="{A2A41274-644B-4F8D-9B1A-9E66039C8CD0}"/>
              </a:ext>
            </a:extLst>
          </p:cNvPr>
          <p:cNvSpPr txBox="1">
            <a:spLocks/>
          </p:cNvSpPr>
          <p:nvPr/>
        </p:nvSpPr>
        <p:spPr>
          <a:xfrm>
            <a:off x="3724284" y="5220441"/>
            <a:ext cx="5437300" cy="355482"/>
          </a:xfrm>
          <a:prstGeom prst="rect">
            <a:avLst/>
          </a:prstGeom>
          <a:noFill/>
          <a:ln w="76200">
            <a:noFill/>
          </a:ln>
        </p:spPr>
        <p:txBody>
          <a:bodyPr wrap="square">
            <a:spAutoFit/>
          </a:bodyPr>
          <a:lstStyle/>
          <a:p>
            <a:pPr algn="ctr" eaLnBrk="0" hangingPunct="0">
              <a:lnSpc>
                <a:spcPct val="95000"/>
              </a:lnSpc>
              <a:defRPr/>
            </a:pPr>
            <a:r>
              <a:rPr lang="it-IT" altLang="ja-JP" b="1" kern="0" dirty="0" err="1">
                <a:latin typeface="Arial" panose="020B0604020202020204" pitchFamily="34" charset="0"/>
                <a:cs typeface="Arial" panose="020B0604020202020204" pitchFamily="34" charset="0"/>
              </a:rPr>
              <a:t>Low</a:t>
            </a:r>
            <a:r>
              <a:rPr lang="it-IT" altLang="ja-JP" b="1" kern="0" dirty="0">
                <a:latin typeface="Arial" panose="020B0604020202020204" pitchFamily="34" charset="0"/>
                <a:cs typeface="Arial" panose="020B0604020202020204" pitchFamily="34" charset="0"/>
              </a:rPr>
              <a:t> </a:t>
            </a:r>
            <a:r>
              <a:rPr lang="it-IT" altLang="ja-JP" b="1" kern="0" dirty="0" smtClean="0">
                <a:latin typeface="Arial" panose="020B0604020202020204" pitchFamily="34" charset="0"/>
                <a:cs typeface="Arial" panose="020B0604020202020204" pitchFamily="34" charset="0"/>
              </a:rPr>
              <a:t>OER</a:t>
            </a:r>
            <a:r>
              <a:rPr lang="it-IT" b="1" dirty="0">
                <a:solidFill>
                  <a:srgbClr val="FF0000"/>
                </a:solidFill>
                <a:latin typeface="Arial" panose="020B0604020202020204" pitchFamily="34" charset="0"/>
                <a:cs typeface="Arial" panose="020B0604020202020204" pitchFamily="34" charset="0"/>
                <a:sym typeface="Wingdings" panose="05000000000000000000" pitchFamily="2" charset="2"/>
              </a:rPr>
              <a:t> </a:t>
            </a:r>
            <a:r>
              <a:rPr lang="it-IT" altLang="ja-JP" b="1" kern="0" dirty="0" smtClean="0">
                <a:latin typeface="Arial" panose="020B0604020202020204" pitchFamily="34" charset="0"/>
                <a:cs typeface="Arial" panose="020B0604020202020204" pitchFamily="34" charset="0"/>
              </a:rPr>
              <a:t> </a:t>
            </a:r>
            <a:r>
              <a:rPr lang="it-IT" altLang="ja-JP" kern="0" dirty="0" err="1" smtClean="0">
                <a:latin typeface="Arial" panose="020B0604020202020204" pitchFamily="34" charset="0"/>
                <a:cs typeface="Arial" panose="020B0604020202020204" pitchFamily="34" charset="0"/>
              </a:rPr>
              <a:t>Effective</a:t>
            </a:r>
            <a:r>
              <a:rPr lang="it-IT" altLang="ja-JP" kern="0" dirty="0" smtClean="0">
                <a:latin typeface="Arial" panose="020B0604020202020204" pitchFamily="34" charset="0"/>
                <a:cs typeface="Arial" panose="020B0604020202020204" pitchFamily="34" charset="0"/>
              </a:rPr>
              <a:t> </a:t>
            </a:r>
            <a:r>
              <a:rPr lang="it-IT" altLang="ja-JP" kern="0" dirty="0" err="1">
                <a:latin typeface="Arial" panose="020B0604020202020204" pitchFamily="34" charset="0"/>
                <a:cs typeface="Arial" panose="020B0604020202020204" pitchFamily="34" charset="0"/>
              </a:rPr>
              <a:t>against</a:t>
            </a:r>
            <a:r>
              <a:rPr lang="it-IT" altLang="ja-JP" kern="0" dirty="0">
                <a:latin typeface="Arial" panose="020B0604020202020204" pitchFamily="34" charset="0"/>
                <a:cs typeface="Arial" panose="020B0604020202020204" pitchFamily="34" charset="0"/>
              </a:rPr>
              <a:t> </a:t>
            </a:r>
            <a:r>
              <a:rPr lang="it-IT" altLang="ja-JP" kern="0" dirty="0" err="1">
                <a:latin typeface="Arial" panose="020B0604020202020204" pitchFamily="34" charset="0"/>
                <a:cs typeface="Arial" panose="020B0604020202020204" pitchFamily="34" charset="0"/>
              </a:rPr>
              <a:t>hypoxic</a:t>
            </a:r>
            <a:r>
              <a:rPr lang="it-IT" altLang="ja-JP" kern="0" dirty="0">
                <a:latin typeface="Arial" panose="020B0604020202020204" pitchFamily="34" charset="0"/>
                <a:cs typeface="Arial" panose="020B0604020202020204" pitchFamily="34" charset="0"/>
              </a:rPr>
              <a:t> </a:t>
            </a:r>
            <a:r>
              <a:rPr lang="it-IT" altLang="ja-JP" kern="0" dirty="0" err="1">
                <a:latin typeface="Arial" panose="020B0604020202020204" pitchFamily="34" charset="0"/>
                <a:cs typeface="Arial" panose="020B0604020202020204" pitchFamily="34" charset="0"/>
              </a:rPr>
              <a:t>tumor</a:t>
            </a:r>
            <a:r>
              <a:rPr lang="it-IT" altLang="ja-JP" kern="0" dirty="0">
                <a:latin typeface="Arial" panose="020B0604020202020204" pitchFamily="34" charset="0"/>
                <a:cs typeface="Arial" panose="020B0604020202020204" pitchFamily="34" charset="0"/>
              </a:rPr>
              <a:t> </a:t>
            </a:r>
            <a:r>
              <a:rPr lang="it-IT" altLang="ja-JP" kern="0" dirty="0" err="1">
                <a:latin typeface="Arial" panose="020B0604020202020204" pitchFamily="34" charset="0"/>
                <a:cs typeface="Arial" panose="020B0604020202020204" pitchFamily="34" charset="0"/>
              </a:rPr>
              <a:t>cells</a:t>
            </a:r>
            <a:r>
              <a:rPr lang="it-IT" altLang="ja-JP" kern="0" dirty="0">
                <a:latin typeface="Arial" panose="020B0604020202020204" pitchFamily="34" charset="0"/>
                <a:cs typeface="Arial" panose="020B0604020202020204" pitchFamily="34" charset="0"/>
              </a:rPr>
              <a:t> </a:t>
            </a:r>
            <a:endParaRPr lang="en-US" altLang="ja-JP" kern="0" dirty="0">
              <a:latin typeface="Arial" panose="020B0604020202020204" pitchFamily="34" charset="0"/>
              <a:cs typeface="Arial" panose="020B0604020202020204" pitchFamily="34" charset="0"/>
            </a:endParaRPr>
          </a:p>
        </p:txBody>
      </p:sp>
      <p:sp>
        <p:nvSpPr>
          <p:cNvPr id="20" name="Freccia a destra 19">
            <a:extLst>
              <a:ext uri="{FF2B5EF4-FFF2-40B4-BE49-F238E27FC236}">
                <a16:creationId xmlns:a16="http://schemas.microsoft.com/office/drawing/2014/main" xmlns="" id="{D77E95B5-855B-461A-A7B9-9F1E5472EC43}"/>
              </a:ext>
            </a:extLst>
          </p:cNvPr>
          <p:cNvSpPr/>
          <p:nvPr/>
        </p:nvSpPr>
        <p:spPr>
          <a:xfrm>
            <a:off x="5151854" y="2741435"/>
            <a:ext cx="502540" cy="2778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21" name="CasellaDiTesto 20">
            <a:extLst>
              <a:ext uri="{FF2B5EF4-FFF2-40B4-BE49-F238E27FC236}">
                <a16:creationId xmlns:a16="http://schemas.microsoft.com/office/drawing/2014/main" xmlns="" id="{C4185458-7C73-4E50-8400-0FDD822ED4FA}"/>
              </a:ext>
            </a:extLst>
          </p:cNvPr>
          <p:cNvSpPr txBox="1"/>
          <p:nvPr/>
        </p:nvSpPr>
        <p:spPr>
          <a:xfrm>
            <a:off x="5654394" y="2578516"/>
            <a:ext cx="6218780" cy="646331"/>
          </a:xfrm>
          <a:prstGeom prst="rect">
            <a:avLst/>
          </a:prstGeom>
          <a:noFill/>
        </p:spPr>
        <p:txBody>
          <a:bodyPr wrap="square" rtlCol="0">
            <a:spAutoFit/>
          </a:bodyPr>
          <a:lstStyle/>
          <a:p>
            <a:r>
              <a:rPr lang="it-IT" b="1" i="1" dirty="0">
                <a:solidFill>
                  <a:srgbClr val="FF0000"/>
                </a:solidFill>
                <a:latin typeface="Arial" panose="020B0604020202020204" pitchFamily="34" charset="0"/>
                <a:cs typeface="Arial" panose="020B0604020202020204" pitchFamily="34" charset="0"/>
              </a:rPr>
              <a:t>High </a:t>
            </a:r>
            <a:r>
              <a:rPr lang="it-IT" b="1" i="1" dirty="0" err="1">
                <a:solidFill>
                  <a:srgbClr val="FF0000"/>
                </a:solidFill>
                <a:latin typeface="Arial" panose="020B0604020202020204" pitchFamily="34" charset="0"/>
                <a:cs typeface="Arial" panose="020B0604020202020204" pitchFamily="34" charset="0"/>
              </a:rPr>
              <a:t>radiobiological</a:t>
            </a:r>
            <a:r>
              <a:rPr lang="it-IT" b="1" i="1" dirty="0">
                <a:solidFill>
                  <a:srgbClr val="FF0000"/>
                </a:solidFill>
                <a:latin typeface="Arial" panose="020B0604020202020204" pitchFamily="34" charset="0"/>
                <a:cs typeface="Arial" panose="020B0604020202020204" pitchFamily="34" charset="0"/>
              </a:rPr>
              <a:t> </a:t>
            </a:r>
            <a:r>
              <a:rPr lang="it-IT" b="1" i="1" dirty="0" err="1" smtClean="0">
                <a:solidFill>
                  <a:srgbClr val="FF0000"/>
                </a:solidFill>
                <a:latin typeface="Arial" panose="020B0604020202020204" pitchFamily="34" charset="0"/>
                <a:cs typeface="Arial" panose="020B0604020202020204" pitchFamily="34" charset="0"/>
              </a:rPr>
              <a:t>effectiveness</a:t>
            </a:r>
            <a:r>
              <a:rPr lang="it-IT" b="1" i="1" dirty="0" smtClean="0">
                <a:solidFill>
                  <a:srgbClr val="FF0000"/>
                </a:solidFill>
                <a:latin typeface="Arial" panose="020B0604020202020204" pitchFamily="34" charset="0"/>
                <a:cs typeface="Arial" panose="020B0604020202020204" pitchFamily="34" charset="0"/>
              </a:rPr>
              <a:t> </a:t>
            </a:r>
            <a:r>
              <a:rPr lang="it-IT" b="1" i="1" dirty="0">
                <a:solidFill>
                  <a:srgbClr val="FF0000"/>
                </a:solidFill>
                <a:latin typeface="Arial" panose="020B0604020202020204" pitchFamily="34" charset="0"/>
                <a:cs typeface="Arial" panose="020B0604020202020204" pitchFamily="34" charset="0"/>
              </a:rPr>
              <a:t>(RBE) </a:t>
            </a:r>
            <a:r>
              <a:rPr lang="it-IT" b="1" i="1" dirty="0" smtClean="0">
                <a:solidFill>
                  <a:srgbClr val="FF0000"/>
                </a:solidFill>
                <a:latin typeface="Arial" panose="020B0604020202020204" pitchFamily="34" charset="0"/>
                <a:cs typeface="Arial" panose="020B0604020202020204" pitchFamily="34" charset="0"/>
                <a:sym typeface="Wingdings" panose="05000000000000000000" pitchFamily="2" charset="2"/>
              </a:rPr>
              <a:t> &gt; </a:t>
            </a:r>
            <a:r>
              <a:rPr lang="it-IT" b="1" i="1" dirty="0" err="1" smtClean="0">
                <a:solidFill>
                  <a:srgbClr val="FF0000"/>
                </a:solidFill>
                <a:latin typeface="Arial" panose="020B0604020202020204" pitchFamily="34" charset="0"/>
                <a:cs typeface="Arial" panose="020B0604020202020204" pitchFamily="34" charset="0"/>
              </a:rPr>
              <a:t>Effective</a:t>
            </a:r>
            <a:r>
              <a:rPr lang="it-IT" b="1" i="1" dirty="0" smtClean="0">
                <a:solidFill>
                  <a:srgbClr val="FF0000"/>
                </a:solidFill>
                <a:latin typeface="Arial" panose="020B0604020202020204" pitchFamily="34" charset="0"/>
                <a:cs typeface="Arial" panose="020B0604020202020204" pitchFamily="34" charset="0"/>
              </a:rPr>
              <a:t> </a:t>
            </a:r>
            <a:r>
              <a:rPr lang="it-IT" b="1" i="1" dirty="0">
                <a:solidFill>
                  <a:srgbClr val="FF0000"/>
                </a:solidFill>
                <a:latin typeface="Arial" panose="020B0604020202020204" pitchFamily="34" charset="0"/>
                <a:cs typeface="Arial" panose="020B0604020202020204" pitchFamily="34" charset="0"/>
              </a:rPr>
              <a:t>for </a:t>
            </a:r>
            <a:r>
              <a:rPr lang="it-IT" b="1" i="1" dirty="0" err="1" smtClean="0">
                <a:solidFill>
                  <a:srgbClr val="FF0000"/>
                </a:solidFill>
                <a:latin typeface="Arial" panose="020B0604020202020204" pitchFamily="34" charset="0"/>
                <a:cs typeface="Arial" panose="020B0604020202020204" pitchFamily="34" charset="0"/>
              </a:rPr>
              <a:t>radioresistant</a:t>
            </a:r>
            <a:r>
              <a:rPr lang="it-IT" b="1" i="1" dirty="0" smtClean="0">
                <a:solidFill>
                  <a:srgbClr val="FF0000"/>
                </a:solidFill>
                <a:latin typeface="Arial" panose="020B0604020202020204" pitchFamily="34" charset="0"/>
                <a:cs typeface="Arial" panose="020B0604020202020204" pitchFamily="34" charset="0"/>
              </a:rPr>
              <a:t> </a:t>
            </a:r>
            <a:r>
              <a:rPr lang="it-IT" b="1" i="1" dirty="0" err="1">
                <a:solidFill>
                  <a:srgbClr val="FF0000"/>
                </a:solidFill>
                <a:latin typeface="Arial" panose="020B0604020202020204" pitchFamily="34" charset="0"/>
                <a:cs typeface="Arial" panose="020B0604020202020204" pitchFamily="34" charset="0"/>
              </a:rPr>
              <a:t>tumors</a:t>
            </a:r>
            <a:endParaRPr lang="it-IT" b="1" i="1" dirty="0">
              <a:solidFill>
                <a:srgbClr val="FF0000"/>
              </a:solidFill>
              <a:latin typeface="Arial" panose="020B0604020202020204" pitchFamily="34" charset="0"/>
              <a:cs typeface="Arial" panose="020B0604020202020204" pitchFamily="34" charset="0"/>
            </a:endParaRPr>
          </a:p>
        </p:txBody>
      </p:sp>
      <p:sp>
        <p:nvSpPr>
          <p:cNvPr id="23" name="CasellaDiTesto 22">
            <a:extLst>
              <a:ext uri="{FF2B5EF4-FFF2-40B4-BE49-F238E27FC236}">
                <a16:creationId xmlns:a16="http://schemas.microsoft.com/office/drawing/2014/main" xmlns="" id="{A0D176D0-E24F-4B99-9E9D-0E6EC43BA449}"/>
              </a:ext>
            </a:extLst>
          </p:cNvPr>
          <p:cNvSpPr txBox="1"/>
          <p:nvPr/>
        </p:nvSpPr>
        <p:spPr>
          <a:xfrm flipH="1">
            <a:off x="3081861" y="3602221"/>
            <a:ext cx="8808654" cy="646331"/>
          </a:xfrm>
          <a:prstGeom prst="rect">
            <a:avLst/>
          </a:prstGeom>
          <a:noFill/>
        </p:spPr>
        <p:txBody>
          <a:bodyPr wrap="square" rtlCol="0">
            <a:spAutoFit/>
          </a:bodyPr>
          <a:lstStyle/>
          <a:p>
            <a:r>
              <a:rPr lang="it-IT" b="1" dirty="0">
                <a:latin typeface="Arial" panose="020B0604020202020204" pitchFamily="34" charset="0"/>
                <a:cs typeface="Arial" panose="020B0604020202020204" pitchFamily="34" charset="0"/>
              </a:rPr>
              <a:t>Low </a:t>
            </a:r>
            <a:r>
              <a:rPr lang="it-IT" b="1" dirty="0" err="1">
                <a:latin typeface="Arial" panose="020B0604020202020204" pitchFamily="34" charset="0"/>
                <a:cs typeface="Arial" panose="020B0604020202020204" pitchFamily="34" charset="0"/>
              </a:rPr>
              <a:t>cell-cycle</a:t>
            </a:r>
            <a:r>
              <a:rPr lang="it-IT" b="1" dirty="0">
                <a:latin typeface="Arial" panose="020B0604020202020204" pitchFamily="34" charset="0"/>
                <a:cs typeface="Arial" panose="020B0604020202020204" pitchFamily="34" charset="0"/>
              </a:rPr>
              <a:t> </a:t>
            </a:r>
            <a:r>
              <a:rPr lang="it-IT" b="1" dirty="0" err="1" smtClean="0">
                <a:latin typeface="Arial" panose="020B0604020202020204" pitchFamily="34" charset="0"/>
                <a:cs typeface="Arial" panose="020B0604020202020204" pitchFamily="34" charset="0"/>
              </a:rPr>
              <a:t>dependence</a:t>
            </a:r>
            <a:r>
              <a:rPr lang="it-IT" b="1" dirty="0">
                <a:latin typeface="Arial" panose="020B0604020202020204" pitchFamily="34" charset="0"/>
                <a:cs typeface="Arial" panose="020B0604020202020204" pitchFamily="34" charset="0"/>
              </a:rPr>
              <a:t> </a:t>
            </a:r>
            <a:r>
              <a:rPr lang="it-IT" b="1" dirty="0" smtClean="0">
                <a:solidFill>
                  <a:srgbClr val="FF0000"/>
                </a:solidFill>
                <a:latin typeface="Arial" panose="020B0604020202020204" pitchFamily="34" charset="0"/>
                <a:cs typeface="Arial" panose="020B0604020202020204" pitchFamily="34" charset="0"/>
                <a:sym typeface="Wingdings" panose="05000000000000000000" pitchFamily="2" charset="2"/>
              </a:rPr>
              <a:t></a:t>
            </a:r>
            <a:r>
              <a:rPr lang="it-IT" b="1" dirty="0" smtClean="0">
                <a:solidFill>
                  <a:srgbClr val="FF0000"/>
                </a:solidFill>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increased</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lethality</a:t>
            </a:r>
            <a:r>
              <a:rPr lang="it-IT" dirty="0">
                <a:latin typeface="Arial" panose="020B0604020202020204" pitchFamily="34" charset="0"/>
                <a:cs typeface="Arial" panose="020B0604020202020204" pitchFamily="34" charset="0"/>
              </a:rPr>
              <a:t> in the target </a:t>
            </a:r>
            <a:r>
              <a:rPr lang="it-IT" dirty="0" err="1">
                <a:latin typeface="Arial" panose="020B0604020202020204" pitchFamily="34" charset="0"/>
                <a:cs typeface="Arial" panose="020B0604020202020204" pitchFamily="34" charset="0"/>
              </a:rPr>
              <a:t>because</a:t>
            </a:r>
            <a:r>
              <a:rPr lang="it-IT" dirty="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cells</a:t>
            </a:r>
            <a:r>
              <a:rPr lang="it-IT" dirty="0">
                <a:latin typeface="Arial" panose="020B0604020202020204" pitchFamily="34" charset="0"/>
                <a:cs typeface="Arial" panose="020B0604020202020204" pitchFamily="34" charset="0"/>
              </a:rPr>
              <a:t> in </a:t>
            </a:r>
            <a:r>
              <a:rPr lang="it-IT" dirty="0" err="1" smtClean="0">
                <a:latin typeface="Arial" panose="020B0604020202020204" pitchFamily="34" charset="0"/>
                <a:cs typeface="Arial" panose="020B0604020202020204" pitchFamily="34" charset="0"/>
              </a:rPr>
              <a:t>radioresistant</a:t>
            </a:r>
            <a:r>
              <a:rPr lang="it-IT" dirty="0" smtClean="0">
                <a:latin typeface="Arial" panose="020B0604020202020204" pitchFamily="34" charset="0"/>
                <a:cs typeface="Arial" panose="020B0604020202020204" pitchFamily="34" charset="0"/>
              </a:rPr>
              <a:t> </a:t>
            </a:r>
            <a:r>
              <a:rPr lang="it-IT" dirty="0" err="1">
                <a:latin typeface="Arial" panose="020B0604020202020204" pitchFamily="34" charset="0"/>
                <a:cs typeface="Arial" panose="020B0604020202020204" pitchFamily="34" charset="0"/>
              </a:rPr>
              <a:t>phase</a:t>
            </a:r>
            <a:r>
              <a:rPr lang="it-IT" dirty="0">
                <a:latin typeface="Arial" panose="020B0604020202020204" pitchFamily="34" charset="0"/>
                <a:cs typeface="Arial" panose="020B0604020202020204" pitchFamily="34" charset="0"/>
              </a:rPr>
              <a:t> (S) are </a:t>
            </a:r>
            <a:r>
              <a:rPr lang="it-IT" dirty="0" err="1">
                <a:latin typeface="Arial" panose="020B0604020202020204" pitchFamily="34" charset="0"/>
                <a:cs typeface="Arial" panose="020B0604020202020204" pitchFamily="34" charset="0"/>
              </a:rPr>
              <a:t>sensitized</a:t>
            </a:r>
            <a:r>
              <a:rPr lang="it-IT" dirty="0">
                <a:latin typeface="Arial" panose="020B0604020202020204" pitchFamily="34" charset="0"/>
                <a:cs typeface="Arial" panose="020B0604020202020204" pitchFamily="34" charset="0"/>
              </a:rPr>
              <a:t> </a:t>
            </a:r>
          </a:p>
        </p:txBody>
      </p:sp>
      <p:grpSp>
        <p:nvGrpSpPr>
          <p:cNvPr id="28" name="Gruppo 27">
            <a:extLst>
              <a:ext uri="{FF2B5EF4-FFF2-40B4-BE49-F238E27FC236}">
                <a16:creationId xmlns:a16="http://schemas.microsoft.com/office/drawing/2014/main" xmlns="" id="{611A618D-DAC6-408B-8A89-066ACF82761E}"/>
              </a:ext>
            </a:extLst>
          </p:cNvPr>
          <p:cNvGrpSpPr/>
          <p:nvPr/>
        </p:nvGrpSpPr>
        <p:grpSpPr>
          <a:xfrm>
            <a:off x="1592804" y="4751501"/>
            <a:ext cx="2131480" cy="1420914"/>
            <a:chOff x="800089" y="1251199"/>
            <a:chExt cx="5654449" cy="5103155"/>
          </a:xfrm>
        </p:grpSpPr>
        <p:pic>
          <p:nvPicPr>
            <p:cNvPr id="29" name="Picture 2">
              <a:extLst>
                <a:ext uri="{FF2B5EF4-FFF2-40B4-BE49-F238E27FC236}">
                  <a16:creationId xmlns:a16="http://schemas.microsoft.com/office/drawing/2014/main" xmlns="" id="{2858488C-3C60-4C36-9168-25E5142125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089" y="1555884"/>
              <a:ext cx="5654449" cy="4466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CasellaDiTesto 29">
              <a:extLst>
                <a:ext uri="{FF2B5EF4-FFF2-40B4-BE49-F238E27FC236}">
                  <a16:creationId xmlns:a16="http://schemas.microsoft.com/office/drawing/2014/main" xmlns="" id="{BDEFA3FD-20C2-4D71-AC41-105ADAEB59B5}"/>
                </a:ext>
              </a:extLst>
            </p:cNvPr>
            <p:cNvSpPr txBox="1"/>
            <p:nvPr/>
          </p:nvSpPr>
          <p:spPr>
            <a:xfrm>
              <a:off x="862900" y="1251199"/>
              <a:ext cx="1802045" cy="911929"/>
            </a:xfrm>
            <a:prstGeom prst="rect">
              <a:avLst/>
            </a:prstGeom>
            <a:noFill/>
          </p:spPr>
          <p:txBody>
            <a:bodyPr wrap="square" rtlCol="0">
              <a:spAutoFit/>
            </a:bodyPr>
            <a:lstStyle>
              <a:defPPr>
                <a:defRPr lang="it-IT"/>
              </a:defPPr>
              <a:lvl1pPr algn="ctr">
                <a:defRPr sz="2000" b="1"/>
              </a:lvl1pPr>
            </a:lstStyle>
            <a:p>
              <a:r>
                <a:rPr lang="it-IT" sz="1000" b="0" dirty="0" err="1">
                  <a:latin typeface="Arial" panose="020B0604020202020204" pitchFamily="34" charset="0"/>
                  <a:cs typeface="Arial" panose="020B0604020202020204" pitchFamily="34" charset="0"/>
                </a:rPr>
                <a:t>Hypoxia</a:t>
              </a:r>
              <a:endParaRPr lang="en-GB" sz="1000" b="0" dirty="0">
                <a:latin typeface="Arial" panose="020B0604020202020204" pitchFamily="34" charset="0"/>
                <a:cs typeface="Arial" panose="020B0604020202020204" pitchFamily="34" charset="0"/>
              </a:endParaRPr>
            </a:p>
          </p:txBody>
        </p:sp>
        <p:sp>
          <p:nvSpPr>
            <p:cNvPr id="31" name="CasellaDiTesto 30">
              <a:extLst>
                <a:ext uri="{FF2B5EF4-FFF2-40B4-BE49-F238E27FC236}">
                  <a16:creationId xmlns:a16="http://schemas.microsoft.com/office/drawing/2014/main" xmlns="" id="{6E7F4565-9889-454C-AA58-DE1AE6F667C6}"/>
                </a:ext>
              </a:extLst>
            </p:cNvPr>
            <p:cNvSpPr txBox="1"/>
            <p:nvPr/>
          </p:nvSpPr>
          <p:spPr>
            <a:xfrm>
              <a:off x="1021356" y="5193012"/>
              <a:ext cx="1597411" cy="884293"/>
            </a:xfrm>
            <a:prstGeom prst="rect">
              <a:avLst/>
            </a:prstGeom>
            <a:noFill/>
          </p:spPr>
          <p:txBody>
            <a:bodyPr wrap="square" rtlCol="0">
              <a:spAutoFit/>
            </a:bodyPr>
            <a:lstStyle/>
            <a:p>
              <a:pPr algn="ctr"/>
              <a:r>
                <a:rPr lang="it-IT" sz="1000" b="1" dirty="0">
                  <a:solidFill>
                    <a:srgbClr val="FF0000"/>
                  </a:solidFill>
                  <a:latin typeface="Arial" panose="020B0604020202020204" pitchFamily="34" charset="0"/>
                  <a:cs typeface="Arial" panose="020B0604020202020204" pitchFamily="34" charset="0"/>
                </a:rPr>
                <a:t>[O</a:t>
              </a:r>
              <a:r>
                <a:rPr lang="it-IT" sz="1000" b="1" baseline="-25000" dirty="0">
                  <a:solidFill>
                    <a:srgbClr val="FF0000"/>
                  </a:solidFill>
                  <a:latin typeface="Arial" panose="020B0604020202020204" pitchFamily="34" charset="0"/>
                  <a:cs typeface="Arial" panose="020B0604020202020204" pitchFamily="34" charset="0"/>
                </a:rPr>
                <a:t>2</a:t>
              </a:r>
              <a:r>
                <a:rPr lang="it-IT" sz="1000" b="1" dirty="0">
                  <a:solidFill>
                    <a:srgbClr val="FF0000"/>
                  </a:solidFill>
                  <a:latin typeface="Arial" panose="020B0604020202020204" pitchFamily="34" charset="0"/>
                  <a:cs typeface="Arial" panose="020B0604020202020204" pitchFamily="34" charset="0"/>
                </a:rPr>
                <a:t>]</a:t>
              </a:r>
              <a:endParaRPr lang="en-GB" sz="1000" b="1" dirty="0">
                <a:solidFill>
                  <a:srgbClr val="FF0000"/>
                </a:solidFill>
                <a:latin typeface="Arial" panose="020B0604020202020204" pitchFamily="34" charset="0"/>
                <a:cs typeface="Arial" panose="020B0604020202020204" pitchFamily="34" charset="0"/>
              </a:endParaRPr>
            </a:p>
          </p:txBody>
        </p:sp>
        <p:sp>
          <p:nvSpPr>
            <p:cNvPr id="33" name="CasellaDiTesto 32">
              <a:extLst>
                <a:ext uri="{FF2B5EF4-FFF2-40B4-BE49-F238E27FC236}">
                  <a16:creationId xmlns:a16="http://schemas.microsoft.com/office/drawing/2014/main" xmlns="" id="{EE03AE2C-ACA9-4827-A342-295E9012A77D}"/>
                </a:ext>
              </a:extLst>
            </p:cNvPr>
            <p:cNvSpPr txBox="1"/>
            <p:nvPr/>
          </p:nvSpPr>
          <p:spPr>
            <a:xfrm>
              <a:off x="2460311" y="5470061"/>
              <a:ext cx="2421435" cy="884293"/>
            </a:xfrm>
            <a:prstGeom prst="rect">
              <a:avLst/>
            </a:prstGeom>
            <a:noFill/>
          </p:spPr>
          <p:txBody>
            <a:bodyPr wrap="square" rtlCol="0">
              <a:spAutoFit/>
            </a:bodyPr>
            <a:lstStyle/>
            <a:p>
              <a:r>
                <a:rPr lang="it-IT" sz="1000" dirty="0" err="1">
                  <a:latin typeface="Arial" panose="020B0604020202020204" pitchFamily="34" charset="0"/>
                  <a:cs typeface="Arial" panose="020B0604020202020204" pitchFamily="34" charset="0"/>
                </a:rPr>
                <a:t>Normoxia</a:t>
              </a:r>
              <a:endParaRPr lang="en-GB" sz="1000" dirty="0">
                <a:latin typeface="Arial" panose="020B0604020202020204" pitchFamily="34" charset="0"/>
                <a:cs typeface="Arial" panose="020B0604020202020204" pitchFamily="34" charset="0"/>
              </a:endParaRPr>
            </a:p>
          </p:txBody>
        </p:sp>
      </p:grpSp>
      <p:sp>
        <p:nvSpPr>
          <p:cNvPr id="41" name="CasellaDiTesto 40">
            <a:extLst>
              <a:ext uri="{FF2B5EF4-FFF2-40B4-BE49-F238E27FC236}">
                <a16:creationId xmlns:a16="http://schemas.microsoft.com/office/drawing/2014/main" xmlns="" id="{DB9B6506-330E-4D23-989A-E9217AEAB083}"/>
              </a:ext>
            </a:extLst>
          </p:cNvPr>
          <p:cNvSpPr txBox="1"/>
          <p:nvPr/>
        </p:nvSpPr>
        <p:spPr>
          <a:xfrm>
            <a:off x="4671646" y="780657"/>
            <a:ext cx="7201528" cy="1754326"/>
          </a:xfrm>
          <a:prstGeom prst="rect">
            <a:avLst/>
          </a:prstGeom>
          <a:noFill/>
        </p:spPr>
        <p:txBody>
          <a:bodyPr wrap="square" rtlCol="0">
            <a:spAutoFit/>
          </a:bodyPr>
          <a:lstStyle/>
          <a:p>
            <a:pPr marL="285750" indent="-285750">
              <a:buFont typeface="Arial" panose="020B0604020202020204" pitchFamily="34" charset="0"/>
              <a:buChar char="•"/>
            </a:pPr>
            <a:r>
              <a:rPr lang="it-IT" dirty="0">
                <a:latin typeface="Arial" panose="020B0604020202020204" pitchFamily="34" charset="0"/>
                <a:cs typeface="Arial" panose="020B0604020202020204" pitchFamily="34" charset="0"/>
              </a:rPr>
              <a:t>C-</a:t>
            </a:r>
            <a:r>
              <a:rPr lang="it-IT" dirty="0" err="1">
                <a:latin typeface="Arial" panose="020B0604020202020204" pitchFamily="34" charset="0"/>
                <a:cs typeface="Arial" panose="020B0604020202020204" pitchFamily="34" charset="0"/>
              </a:rPr>
              <a:t>ions</a:t>
            </a:r>
            <a:r>
              <a:rPr lang="it-IT" dirty="0">
                <a:latin typeface="Arial" panose="020B0604020202020204" pitchFamily="34" charset="0"/>
                <a:cs typeface="Arial" panose="020B0604020202020204" pitchFamily="34" charset="0"/>
              </a:rPr>
              <a:t>: </a:t>
            </a:r>
            <a:r>
              <a:rPr lang="it-IT" b="1" dirty="0">
                <a:latin typeface="Arial" panose="020B0604020202020204" pitchFamily="34" charset="0"/>
                <a:cs typeface="Arial" panose="020B0604020202020204" pitchFamily="34" charset="0"/>
              </a:rPr>
              <a:t>High Linear Energy Transfer </a:t>
            </a:r>
            <a:r>
              <a:rPr lang="it-IT" dirty="0">
                <a:latin typeface="Arial" panose="020B0604020202020204" pitchFamily="34" charset="0"/>
                <a:cs typeface="Arial" panose="020B0604020202020204" pitchFamily="34" charset="0"/>
              </a:rPr>
              <a:t>(LET) </a:t>
            </a:r>
            <a:r>
              <a:rPr lang="it-IT" dirty="0" err="1" smtClean="0">
                <a:latin typeface="Arial" panose="020B0604020202020204" pitchFamily="34" charset="0"/>
                <a:cs typeface="Arial" panose="020B0604020202020204" pitchFamily="34" charset="0"/>
              </a:rPr>
              <a:t>radiation</a:t>
            </a:r>
            <a:endParaRPr lang="it-IT" dirty="0" smtClean="0">
              <a:latin typeface="Arial" panose="020B0604020202020204" pitchFamily="34" charset="0"/>
              <a:cs typeface="Arial" panose="020B0604020202020204" pitchFamily="34" charset="0"/>
            </a:endParaRPr>
          </a:p>
          <a:p>
            <a:endParaRPr lang="it-IT"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it-IT" dirty="0" smtClean="0">
                <a:latin typeface="Arial" panose="020B0604020202020204" pitchFamily="34" charset="0"/>
                <a:cs typeface="Arial" panose="020B0604020202020204" pitchFamily="34" charset="0"/>
              </a:rPr>
              <a:t>X-</a:t>
            </a:r>
            <a:r>
              <a:rPr lang="it-IT" dirty="0" err="1" smtClean="0">
                <a:latin typeface="Arial" panose="020B0604020202020204" pitchFamily="34" charset="0"/>
                <a:cs typeface="Arial" panose="020B0604020202020204" pitchFamily="34" charset="0"/>
              </a:rPr>
              <a:t>rays</a:t>
            </a:r>
            <a:r>
              <a:rPr lang="it-IT" dirty="0" smtClean="0">
                <a:latin typeface="Arial" panose="020B0604020202020204" pitchFamily="34" charset="0"/>
                <a:cs typeface="Arial" panose="020B0604020202020204" pitchFamily="34" charset="0"/>
              </a:rPr>
              <a:t> and </a:t>
            </a:r>
            <a:r>
              <a:rPr lang="it-IT" dirty="0" err="1" smtClean="0">
                <a:latin typeface="Arial" panose="020B0604020202020204" pitchFamily="34" charset="0"/>
                <a:cs typeface="Arial" panose="020B0604020202020204" pitchFamily="34" charset="0"/>
              </a:rPr>
              <a:t>protons</a:t>
            </a:r>
            <a:r>
              <a:rPr lang="it-IT" dirty="0" smtClean="0">
                <a:latin typeface="Arial" panose="020B0604020202020204" pitchFamily="34" charset="0"/>
                <a:cs typeface="Arial" panose="020B0604020202020204" pitchFamily="34" charset="0"/>
              </a:rPr>
              <a:t> cause </a:t>
            </a:r>
            <a:r>
              <a:rPr lang="it-IT" dirty="0" err="1" smtClean="0">
                <a:latin typeface="Arial" panose="020B0604020202020204" pitchFamily="34" charset="0"/>
                <a:cs typeface="Arial" panose="020B0604020202020204" pitchFamily="34" charset="0"/>
              </a:rPr>
              <a:t>similar</a:t>
            </a:r>
            <a:r>
              <a:rPr lang="it-IT" dirty="0" smtClean="0">
                <a:latin typeface="Arial" panose="020B0604020202020204" pitchFamily="34" charset="0"/>
                <a:cs typeface="Arial" panose="020B0604020202020204" pitchFamily="34" charset="0"/>
              </a:rPr>
              <a:t> DNA </a:t>
            </a:r>
            <a:r>
              <a:rPr lang="it-IT" dirty="0" err="1" smtClean="0">
                <a:latin typeface="Arial" panose="020B0604020202020204" pitchFamily="34" charset="0"/>
                <a:cs typeface="Arial" panose="020B0604020202020204" pitchFamily="34" charset="0"/>
              </a:rPr>
              <a:t>damage</a:t>
            </a:r>
            <a:r>
              <a:rPr lang="it-IT" dirty="0" smtClean="0">
                <a:latin typeface="Arial" panose="020B0604020202020204" pitchFamily="34" charset="0"/>
                <a:cs typeface="Arial" panose="020B0604020202020204" pitchFamily="34" charset="0"/>
              </a:rPr>
              <a:t> </a:t>
            </a:r>
            <a:r>
              <a:rPr lang="it-IT" dirty="0" smtClean="0">
                <a:solidFill>
                  <a:srgbClr val="FF0000"/>
                </a:solidFill>
                <a:latin typeface="Arial" panose="020B0604020202020204" pitchFamily="34" charset="0"/>
                <a:cs typeface="Arial" panose="020B0604020202020204" pitchFamily="34" charset="0"/>
                <a:sym typeface="Wingdings" panose="05000000000000000000" pitchFamily="2" charset="2"/>
              </a:rPr>
              <a:t> </a:t>
            </a:r>
            <a:r>
              <a:rPr lang="it-IT" dirty="0" err="1" smtClean="0">
                <a:latin typeface="Arial" panose="020B0604020202020204" pitchFamily="34" charset="0"/>
                <a:cs typeface="Arial" panose="020B0604020202020204" pitchFamily="34" charset="0"/>
                <a:sym typeface="Wingdings" panose="05000000000000000000" pitchFamily="2" charset="2"/>
              </a:rPr>
              <a:t>similar</a:t>
            </a:r>
            <a:r>
              <a:rPr lang="it-IT" dirty="0" smtClean="0">
                <a:latin typeface="Arial" panose="020B0604020202020204" pitchFamily="34" charset="0"/>
                <a:cs typeface="Arial" panose="020B0604020202020204" pitchFamily="34" charset="0"/>
                <a:sym typeface="Wingdings" panose="05000000000000000000" pitchFamily="2" charset="2"/>
              </a:rPr>
              <a:t> </a:t>
            </a:r>
            <a:r>
              <a:rPr lang="it-IT" dirty="0" err="1" smtClean="0">
                <a:latin typeface="Arial" panose="020B0604020202020204" pitchFamily="34" charset="0"/>
                <a:cs typeface="Arial" panose="020B0604020202020204" pitchFamily="34" charset="0"/>
                <a:sym typeface="Wingdings" panose="05000000000000000000" pitchFamily="2" charset="2"/>
              </a:rPr>
              <a:t>tumor</a:t>
            </a:r>
            <a:r>
              <a:rPr lang="it-IT" dirty="0" smtClean="0">
                <a:latin typeface="Arial" panose="020B0604020202020204" pitchFamily="34" charset="0"/>
                <a:cs typeface="Arial" panose="020B0604020202020204" pitchFamily="34" charset="0"/>
                <a:sym typeface="Wingdings" panose="05000000000000000000" pitchFamily="2" charset="2"/>
              </a:rPr>
              <a:t> </a:t>
            </a:r>
            <a:r>
              <a:rPr lang="it-IT" dirty="0" err="1" smtClean="0">
                <a:latin typeface="Arial" panose="020B0604020202020204" pitchFamily="34" charset="0"/>
                <a:cs typeface="Arial" panose="020B0604020202020204" pitchFamily="34" charset="0"/>
                <a:sym typeface="Wingdings" panose="05000000000000000000" pitchFamily="2" charset="2"/>
              </a:rPr>
              <a:t>killing</a:t>
            </a:r>
            <a:r>
              <a:rPr lang="it-IT" dirty="0" smtClean="0">
                <a:latin typeface="Arial" panose="020B0604020202020204" pitchFamily="34" charset="0"/>
                <a:cs typeface="Arial" panose="020B0604020202020204" pitchFamily="34" charset="0"/>
                <a:sym typeface="Wingdings" panose="05000000000000000000" pitchFamily="2" charset="2"/>
              </a:rPr>
              <a:t> </a:t>
            </a:r>
            <a:r>
              <a:rPr lang="it-IT" dirty="0" smtClean="0">
                <a:solidFill>
                  <a:srgbClr val="FF0000"/>
                </a:solidFill>
                <a:latin typeface="Arial" panose="020B0604020202020204" pitchFamily="34" charset="0"/>
                <a:cs typeface="Arial" panose="020B0604020202020204" pitchFamily="34" charset="0"/>
                <a:sym typeface="Wingdings" panose="05000000000000000000" pitchFamily="2" charset="2"/>
              </a:rPr>
              <a:t></a:t>
            </a:r>
            <a:r>
              <a:rPr lang="it-IT" dirty="0" smtClean="0">
                <a:latin typeface="Arial" panose="020B0604020202020204" pitchFamily="34" charset="0"/>
                <a:cs typeface="Arial" panose="020B0604020202020204" pitchFamily="34" charset="0"/>
                <a:sym typeface="Wingdings" panose="05000000000000000000" pitchFamily="2" charset="2"/>
              </a:rPr>
              <a:t> </a:t>
            </a:r>
            <a:r>
              <a:rPr lang="it-IT" dirty="0" err="1" smtClean="0">
                <a:latin typeface="Arial" panose="020B0604020202020204" pitchFamily="34" charset="0"/>
                <a:cs typeface="Arial" panose="020B0604020202020204" pitchFamily="34" charset="0"/>
                <a:sym typeface="Wingdings" panose="05000000000000000000" pitchFamily="2" charset="2"/>
              </a:rPr>
              <a:t>Repair</a:t>
            </a:r>
            <a:endParaRPr lang="it-IT" dirty="0" smtClean="0">
              <a:latin typeface="Arial" panose="020B0604020202020204" pitchFamily="34" charset="0"/>
              <a:cs typeface="Arial" panose="020B0604020202020204" pitchFamily="34" charset="0"/>
              <a:sym typeface="Wingdings" panose="05000000000000000000" pitchFamily="2" charset="2"/>
            </a:endParaRPr>
          </a:p>
          <a:p>
            <a:pPr marL="285750" indent="-285750">
              <a:buFont typeface="Arial" panose="020B0604020202020204" pitchFamily="34" charset="0"/>
              <a:buChar char="•"/>
            </a:pPr>
            <a:r>
              <a:rPr lang="it-IT" dirty="0" smtClean="0">
                <a:latin typeface="Arial" panose="020B0604020202020204" pitchFamily="34" charset="0"/>
                <a:cs typeface="Arial" panose="020B0604020202020204" pitchFamily="34" charset="0"/>
                <a:sym typeface="Wingdings" panose="05000000000000000000" pitchFamily="2" charset="2"/>
              </a:rPr>
              <a:t>C-</a:t>
            </a:r>
            <a:r>
              <a:rPr lang="it-IT" dirty="0" err="1" smtClean="0">
                <a:latin typeface="Arial" panose="020B0604020202020204" pitchFamily="34" charset="0"/>
                <a:cs typeface="Arial" panose="020B0604020202020204" pitchFamily="34" charset="0"/>
                <a:sym typeface="Wingdings" panose="05000000000000000000" pitchFamily="2" charset="2"/>
              </a:rPr>
              <a:t>ions</a:t>
            </a:r>
            <a:r>
              <a:rPr lang="it-IT" dirty="0" smtClean="0">
                <a:latin typeface="Arial" panose="020B0604020202020204" pitchFamily="34" charset="0"/>
                <a:cs typeface="Arial" panose="020B0604020202020204" pitchFamily="34" charset="0"/>
                <a:sym typeface="Wingdings" panose="05000000000000000000" pitchFamily="2" charset="2"/>
              </a:rPr>
              <a:t> cause </a:t>
            </a:r>
            <a:r>
              <a:rPr lang="it-IT" dirty="0" err="1" smtClean="0">
                <a:latin typeface="Arial" panose="020B0604020202020204" pitchFamily="34" charset="0"/>
                <a:cs typeface="Arial" panose="020B0604020202020204" pitchFamily="34" charset="0"/>
                <a:sym typeface="Wingdings" panose="05000000000000000000" pitchFamily="2" charset="2"/>
              </a:rPr>
              <a:t>complex</a:t>
            </a:r>
            <a:r>
              <a:rPr lang="it-IT" dirty="0" smtClean="0">
                <a:latin typeface="Arial" panose="020B0604020202020204" pitchFamily="34" charset="0"/>
                <a:cs typeface="Arial" panose="020B0604020202020204" pitchFamily="34" charset="0"/>
                <a:sym typeface="Wingdings" panose="05000000000000000000" pitchFamily="2" charset="2"/>
              </a:rPr>
              <a:t> DNA </a:t>
            </a:r>
            <a:r>
              <a:rPr lang="it-IT" dirty="0" err="1" smtClean="0">
                <a:latin typeface="Arial" panose="020B0604020202020204" pitchFamily="34" charset="0"/>
                <a:cs typeface="Arial" panose="020B0604020202020204" pitchFamily="34" charset="0"/>
                <a:sym typeface="Wingdings" panose="05000000000000000000" pitchFamily="2" charset="2"/>
              </a:rPr>
              <a:t>damage</a:t>
            </a:r>
            <a:r>
              <a:rPr lang="it-IT" dirty="0" smtClean="0">
                <a:latin typeface="Arial" panose="020B0604020202020204" pitchFamily="34" charset="0"/>
                <a:cs typeface="Arial" panose="020B0604020202020204" pitchFamily="34" charset="0"/>
                <a:sym typeface="Wingdings" panose="05000000000000000000" pitchFamily="2" charset="2"/>
              </a:rPr>
              <a:t> </a:t>
            </a:r>
            <a:r>
              <a:rPr lang="it-IT" dirty="0" smtClean="0">
                <a:solidFill>
                  <a:srgbClr val="FF0000"/>
                </a:solidFill>
                <a:latin typeface="Arial" panose="020B0604020202020204" pitchFamily="34" charset="0"/>
                <a:cs typeface="Arial" panose="020B0604020202020204" pitchFamily="34" charset="0"/>
                <a:sym typeface="Wingdings" panose="05000000000000000000" pitchFamily="2" charset="2"/>
              </a:rPr>
              <a:t></a:t>
            </a:r>
            <a:r>
              <a:rPr lang="it-IT" dirty="0" smtClean="0">
                <a:latin typeface="Arial" panose="020B0604020202020204" pitchFamily="34" charset="0"/>
                <a:cs typeface="Arial" panose="020B0604020202020204" pitchFamily="34" charset="0"/>
                <a:sym typeface="Wingdings" panose="05000000000000000000" pitchFamily="2" charset="2"/>
              </a:rPr>
              <a:t> </a:t>
            </a:r>
            <a:r>
              <a:rPr lang="it-IT" dirty="0" err="1" smtClean="0">
                <a:latin typeface="Arial" panose="020B0604020202020204" pitchFamily="34" charset="0"/>
                <a:cs typeface="Arial" panose="020B0604020202020204" pitchFamily="34" charset="0"/>
                <a:sym typeface="Wingdings" panose="05000000000000000000" pitchFamily="2" charset="2"/>
              </a:rPr>
              <a:t>greater</a:t>
            </a:r>
            <a:r>
              <a:rPr lang="it-IT" dirty="0" smtClean="0">
                <a:latin typeface="Arial" panose="020B0604020202020204" pitchFamily="34" charset="0"/>
                <a:cs typeface="Arial" panose="020B0604020202020204" pitchFamily="34" charset="0"/>
                <a:sym typeface="Wingdings" panose="05000000000000000000" pitchFamily="2" charset="2"/>
              </a:rPr>
              <a:t> </a:t>
            </a:r>
            <a:r>
              <a:rPr lang="it-IT" dirty="0" err="1" smtClean="0">
                <a:latin typeface="Arial" panose="020B0604020202020204" pitchFamily="34" charset="0"/>
                <a:cs typeface="Arial" panose="020B0604020202020204" pitchFamily="34" charset="0"/>
                <a:sym typeface="Wingdings" panose="05000000000000000000" pitchFamily="2" charset="2"/>
              </a:rPr>
              <a:t>tumor</a:t>
            </a:r>
            <a:r>
              <a:rPr lang="it-IT" dirty="0" smtClean="0">
                <a:latin typeface="Arial" panose="020B0604020202020204" pitchFamily="34" charset="0"/>
                <a:cs typeface="Arial" panose="020B0604020202020204" pitchFamily="34" charset="0"/>
                <a:sym typeface="Wingdings" panose="05000000000000000000" pitchFamily="2" charset="2"/>
              </a:rPr>
              <a:t> </a:t>
            </a:r>
            <a:r>
              <a:rPr lang="it-IT" dirty="0" err="1" smtClean="0">
                <a:latin typeface="Arial" panose="020B0604020202020204" pitchFamily="34" charset="0"/>
                <a:cs typeface="Arial" panose="020B0604020202020204" pitchFamily="34" charset="0"/>
                <a:sym typeface="Wingdings" panose="05000000000000000000" pitchFamily="2" charset="2"/>
              </a:rPr>
              <a:t>killing</a:t>
            </a:r>
            <a:r>
              <a:rPr lang="it-IT" dirty="0" smtClean="0">
                <a:latin typeface="Arial" panose="020B0604020202020204" pitchFamily="34" charset="0"/>
                <a:cs typeface="Arial" panose="020B0604020202020204" pitchFamily="34" charset="0"/>
                <a:sym typeface="Wingdings" panose="05000000000000000000" pitchFamily="2" charset="2"/>
              </a:rPr>
              <a:t> </a:t>
            </a:r>
            <a:r>
              <a:rPr lang="it-IT" dirty="0" smtClean="0">
                <a:solidFill>
                  <a:srgbClr val="FF0000"/>
                </a:solidFill>
                <a:latin typeface="Arial" panose="020B0604020202020204" pitchFamily="34" charset="0"/>
                <a:cs typeface="Arial" panose="020B0604020202020204" pitchFamily="34" charset="0"/>
                <a:sym typeface="Wingdings" panose="05000000000000000000" pitchFamily="2" charset="2"/>
              </a:rPr>
              <a:t></a:t>
            </a:r>
            <a:r>
              <a:rPr lang="it-IT" dirty="0" smtClean="0">
                <a:latin typeface="Arial" panose="020B0604020202020204" pitchFamily="34" charset="0"/>
                <a:cs typeface="Arial" panose="020B0604020202020204" pitchFamily="34" charset="0"/>
                <a:sym typeface="Wingdings" panose="05000000000000000000" pitchFamily="2" charset="2"/>
              </a:rPr>
              <a:t> </a:t>
            </a:r>
            <a:r>
              <a:rPr lang="it-IT" b="1" dirty="0" smtClean="0">
                <a:latin typeface="Arial" panose="020B0604020202020204" pitchFamily="34" charset="0"/>
                <a:cs typeface="Arial" panose="020B0604020202020204" pitchFamily="34" charset="0"/>
                <a:sym typeface="Wingdings" panose="05000000000000000000" pitchFamily="2" charset="2"/>
              </a:rPr>
              <a:t>No </a:t>
            </a:r>
            <a:r>
              <a:rPr lang="it-IT" b="1" dirty="0" err="1" smtClean="0">
                <a:latin typeface="Arial" panose="020B0604020202020204" pitchFamily="34" charset="0"/>
                <a:cs typeface="Arial" panose="020B0604020202020204" pitchFamily="34" charset="0"/>
                <a:sym typeface="Wingdings" panose="05000000000000000000" pitchFamily="2" charset="2"/>
              </a:rPr>
              <a:t>Repair</a:t>
            </a:r>
            <a:endParaRPr lang="it-IT" b="1" dirty="0">
              <a:latin typeface="Arial" panose="020B0604020202020204" pitchFamily="34" charset="0"/>
              <a:cs typeface="Arial" panose="020B0604020202020204" pitchFamily="34" charset="0"/>
            </a:endParaRPr>
          </a:p>
        </p:txBody>
      </p:sp>
      <p:sp>
        <p:nvSpPr>
          <p:cNvPr id="34" name="CasellaDiTesto 33">
            <a:extLst>
              <a:ext uri="{FF2B5EF4-FFF2-40B4-BE49-F238E27FC236}">
                <a16:creationId xmlns:a16="http://schemas.microsoft.com/office/drawing/2014/main" xmlns="" id="{FC71517A-ACBA-01F8-633A-7C1E7B24BE2A}"/>
              </a:ext>
            </a:extLst>
          </p:cNvPr>
          <p:cNvSpPr txBox="1"/>
          <p:nvPr/>
        </p:nvSpPr>
        <p:spPr>
          <a:xfrm>
            <a:off x="8998230" y="5925997"/>
            <a:ext cx="2892285" cy="338554"/>
          </a:xfrm>
          <a:prstGeom prst="rect">
            <a:avLst/>
          </a:prstGeom>
          <a:noFill/>
        </p:spPr>
        <p:txBody>
          <a:bodyPr wrap="square">
            <a:spAutoFit/>
          </a:bodyPr>
          <a:lstStyle/>
          <a:p>
            <a:pPr algn="r"/>
            <a:r>
              <a:rPr lang="it-IT" sz="1600" i="1" dirty="0" err="1">
                <a:latin typeface="Arial" panose="020B0604020202020204" pitchFamily="34" charset="0"/>
                <a:cs typeface="Arial" panose="020B0604020202020204" pitchFamily="34" charset="0"/>
              </a:rPr>
              <a:t>Tinganelli</a:t>
            </a:r>
            <a:r>
              <a:rPr lang="it-IT" sz="1600" i="1" dirty="0">
                <a:latin typeface="Arial" panose="020B0604020202020204" pitchFamily="34" charset="0"/>
                <a:cs typeface="Arial" panose="020B0604020202020204" pitchFamily="34" charset="0"/>
              </a:rPr>
              <a:t> , </a:t>
            </a:r>
            <a:r>
              <a:rPr lang="it-IT" sz="1600" i="1" dirty="0" err="1">
                <a:latin typeface="Arial" panose="020B0604020202020204" pitchFamily="34" charset="0"/>
                <a:cs typeface="Arial" panose="020B0604020202020204" pitchFamily="34" charset="0"/>
              </a:rPr>
              <a:t>Cancers</a:t>
            </a:r>
            <a:r>
              <a:rPr lang="it-IT" sz="1600" i="1" dirty="0">
                <a:latin typeface="Arial" panose="020B0604020202020204" pitchFamily="34" charset="0"/>
                <a:cs typeface="Arial" panose="020B0604020202020204" pitchFamily="34" charset="0"/>
              </a:rPr>
              <a:t>, 2020</a:t>
            </a:r>
            <a:endParaRPr lang="en-GB" sz="16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780018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4728</TotalTime>
  <Words>3305</Words>
  <Application>Microsoft Office PowerPoint</Application>
  <PresentationFormat>Widescreen</PresentationFormat>
  <Paragraphs>333</Paragraphs>
  <Slides>28</Slides>
  <Notes>27</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28</vt:i4>
      </vt:variant>
    </vt:vector>
  </HeadingPairs>
  <TitlesOfParts>
    <vt:vector size="35" baseType="lpstr">
      <vt:lpstr>ＭＳ Ｐゴシック</vt:lpstr>
      <vt:lpstr>Arial</vt:lpstr>
      <vt:lpstr>Calibri</vt:lpstr>
      <vt:lpstr>Calibri Light</vt:lpstr>
      <vt:lpstr>Times New Roman</vt:lpstr>
      <vt:lpstr>Wingdings</vt:lpstr>
      <vt:lpstr>1_Retrospettivo</vt:lpstr>
      <vt:lpstr>PARTICLE THERAPY EXPERIENCE ON PEDIATRIC PATIENTS</vt:lpstr>
      <vt:lpstr>OVERVIEW</vt:lpstr>
      <vt:lpstr>Presentazione standard di PowerPoint</vt:lpstr>
      <vt:lpstr>Presentazione standard di PowerPoint</vt:lpstr>
      <vt:lpstr>Presentazione standard di PowerPoint</vt:lpstr>
      <vt:lpstr>Presentazione standard di PowerPoint</vt:lpstr>
      <vt:lpstr>Presentazione standard di PowerPoint</vt:lpstr>
      <vt:lpstr>PROTON THERAPY: dosimetric properties and physical selectivity</vt:lpstr>
      <vt:lpstr>Presentazione standard di PowerPoint</vt:lpstr>
      <vt:lpstr>Presentazione standard di PowerPoint</vt:lpstr>
      <vt:lpstr>Presentazione standard di PowerPoint</vt:lpstr>
      <vt:lpstr>Presentazione standard di PowerPoint</vt:lpstr>
      <vt:lpstr>Presentazione standard di PowerPoint</vt:lpstr>
      <vt:lpstr>CNAO EXPERIENCE - Paediatric patients</vt:lpstr>
      <vt:lpstr>Presentazione standard di PowerPoint</vt:lpstr>
      <vt:lpstr>Presentazione standard di PowerPoint</vt:lpstr>
      <vt:lpstr>CLINICAL CASE</vt:lpstr>
      <vt:lpstr>Presentazione standard di PowerPoint</vt:lpstr>
      <vt:lpstr>Presentazione standard di PowerPoint</vt:lpstr>
      <vt:lpstr>Presentazione standard di PowerPoint</vt:lpstr>
      <vt:lpstr>CARBON ION RT IN PAEDIATRIC PATIENTS</vt:lpstr>
      <vt:lpstr>Presentazione standard di PowerPoint</vt:lpstr>
      <vt:lpstr>Presentazione standard di PowerPoint</vt:lpstr>
      <vt:lpstr>Presentazione standard di PowerPoint</vt:lpstr>
      <vt:lpstr>Presentazione standard di PowerPoint</vt:lpstr>
      <vt:lpstr>Presentazione standard di PowerPoint</vt:lpstr>
      <vt:lpstr>Good Pratice guide for paediatric RT: TEN KEY THEMES</vt:lpstr>
      <vt:lpstr>Presentazione standard di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Colombo Francesca</cp:lastModifiedBy>
  <cp:revision>316</cp:revision>
  <dcterms:created xsi:type="dcterms:W3CDTF">2021-02-25T08:52:29Z</dcterms:created>
  <dcterms:modified xsi:type="dcterms:W3CDTF">2025-03-23T16:00:04Z</dcterms:modified>
</cp:coreProperties>
</file>