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61" r:id="rId2"/>
    <p:sldId id="256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9" r:id="rId11"/>
    <p:sldId id="271" r:id="rId12"/>
    <p:sldId id="281" r:id="rId13"/>
    <p:sldId id="282" r:id="rId14"/>
    <p:sldId id="270" r:id="rId15"/>
    <p:sldId id="272" r:id="rId16"/>
    <p:sldId id="276" r:id="rId17"/>
    <p:sldId id="283" r:id="rId18"/>
    <p:sldId id="284" r:id="rId19"/>
    <p:sldId id="274" r:id="rId20"/>
    <p:sldId id="275" r:id="rId21"/>
    <p:sldId id="277" r:id="rId22"/>
    <p:sldId id="285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8" autoAdjust="0"/>
    <p:restoredTop sz="83636" autoAdjust="0"/>
  </p:normalViewPr>
  <p:slideViewPr>
    <p:cSldViewPr snapToGrid="0" showGuides="1">
      <p:cViewPr varScale="1">
        <p:scale>
          <a:sx n="74" d="100"/>
          <a:sy n="74" d="100"/>
        </p:scale>
        <p:origin x="931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8AAEF-438F-4B25-AEDA-67B56B404123}" type="datetimeFigureOut">
              <a:rPr lang="it-IT" smtClean="0"/>
              <a:t>23/03/2025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D7264-8EFB-4D7A-9340-B7A1678818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72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glioblastoma, head and neck cancers, and </a:t>
            </a:r>
            <a:r>
              <a:rPr lang="en-US" dirty="0" err="1" smtClean="0"/>
              <a:t>sinonasal</a:t>
            </a:r>
            <a:r>
              <a:rPr lang="en-US" dirty="0" smtClean="0"/>
              <a:t> tumors.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DD055-3A09-4DD7-97F0-78B0B8D00492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0984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Glioma, head and neck, and prostate cancers dominate ongoing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studies,</a:t>
            </a:r>
            <a:r>
              <a:rPr lang="en-US" dirty="0" smtClean="0"/>
              <a:t>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underrepresented areas such as lung, breast, and gynecological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malignancies warrant further investigation.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DD055-3A09-4DD7-97F0-78B0B8D00492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7214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>
                <a:solidFill>
                  <a:prstClr val="black"/>
                </a:solidFill>
              </a:rPr>
              <a:pPr/>
              <a:t>19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890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>
                <a:solidFill>
                  <a:prstClr val="black"/>
                </a:solidFill>
              </a:rPr>
              <a:pPr/>
              <a:t>20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235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Treatemnt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tailored</a:t>
            </a:r>
            <a:r>
              <a:rPr lang="it-IT" dirty="0" smtClean="0"/>
              <a:t> on special </a:t>
            </a:r>
            <a:r>
              <a:rPr lang="it-IT" dirty="0" err="1" smtClean="0"/>
              <a:t>characteristic</a:t>
            </a:r>
            <a:r>
              <a:rPr lang="it-IT" dirty="0" smtClean="0"/>
              <a:t> of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patients</a:t>
            </a:r>
            <a:r>
              <a:rPr lang="it-IT" dirty="0" smtClean="0"/>
              <a:t> , </a:t>
            </a:r>
          </a:p>
          <a:p>
            <a:endParaRPr lang="it-IT" dirty="0" smtClean="0"/>
          </a:p>
          <a:p>
            <a:r>
              <a:rPr lang="it-IT" sz="1200" dirty="0" smtClean="0"/>
              <a:t>-</a:t>
            </a:r>
            <a:r>
              <a:rPr lang="it-IT" sz="1200" dirty="0" err="1" smtClean="0"/>
              <a:t>Several</a:t>
            </a:r>
            <a:r>
              <a:rPr lang="it-IT" sz="1200" dirty="0" smtClean="0"/>
              <a:t> </a:t>
            </a:r>
            <a:r>
              <a:rPr lang="it-IT" sz="1200" dirty="0" err="1" smtClean="0"/>
              <a:t>critical</a:t>
            </a:r>
            <a:r>
              <a:rPr lang="it-IT" sz="1200" dirty="0" smtClean="0"/>
              <a:t> </a:t>
            </a:r>
            <a:r>
              <a:rPr lang="it-IT" sz="1200" dirty="0" err="1" smtClean="0"/>
              <a:t>aspects</a:t>
            </a:r>
            <a:r>
              <a:rPr lang="it-IT" sz="1200" dirty="0" smtClean="0"/>
              <a:t> to </a:t>
            </a:r>
            <a:r>
              <a:rPr lang="it-IT" sz="1200" dirty="0" err="1" smtClean="0"/>
              <a:t>keep</a:t>
            </a:r>
            <a:r>
              <a:rPr lang="it-IT" sz="1200" dirty="0" smtClean="0"/>
              <a:t> in </a:t>
            </a:r>
            <a:r>
              <a:rPr lang="it-IT" sz="1200" dirty="0" err="1" smtClean="0"/>
              <a:t>considerations</a:t>
            </a:r>
            <a:endParaRPr lang="it-IT" sz="1200" dirty="0" smtClean="0"/>
          </a:p>
          <a:p>
            <a:r>
              <a:rPr lang="it-IT" sz="1200" dirty="0" smtClean="0"/>
              <a:t>cumulative dose, the </a:t>
            </a:r>
            <a:r>
              <a:rPr lang="it-IT" sz="1200" dirty="0" err="1" smtClean="0"/>
              <a:t>choice</a:t>
            </a:r>
            <a:r>
              <a:rPr lang="it-IT" sz="1200" dirty="0" smtClean="0"/>
              <a:t> of treatment </a:t>
            </a:r>
            <a:r>
              <a:rPr lang="it-IT" sz="1200" dirty="0" err="1" smtClean="0"/>
              <a:t>technique</a:t>
            </a:r>
            <a:r>
              <a:rPr lang="it-IT" sz="1200" dirty="0" smtClean="0"/>
              <a:t>, the management of </a:t>
            </a:r>
            <a:r>
              <a:rPr lang="it-IT" sz="1200" dirty="0" err="1" smtClean="0"/>
              <a:t>toxicity</a:t>
            </a:r>
            <a:endParaRPr lang="it-IT" sz="1200" dirty="0" smtClean="0"/>
          </a:p>
          <a:p>
            <a:endParaRPr lang="it-IT" sz="1200" dirty="0" smtClean="0"/>
          </a:p>
          <a:p>
            <a:r>
              <a:rPr lang="it-IT" sz="1200" dirty="0" smtClean="0"/>
              <a:t>-</a:t>
            </a:r>
            <a:r>
              <a:rPr lang="it-IT" sz="1200" dirty="0" err="1" smtClean="0"/>
              <a:t>Reirradiation</a:t>
            </a:r>
            <a:r>
              <a:rPr lang="it-IT" sz="1200" dirty="0" smtClean="0"/>
              <a:t> with </a:t>
            </a:r>
            <a:r>
              <a:rPr lang="it-IT" sz="1200" dirty="0" err="1" smtClean="0"/>
              <a:t>particles</a:t>
            </a:r>
            <a:r>
              <a:rPr lang="it-IT" sz="1200" dirty="0" smtClean="0"/>
              <a:t> </a:t>
            </a:r>
            <a:r>
              <a:rPr lang="it-IT" sz="1200" dirty="0" err="1" smtClean="0"/>
              <a:t>is</a:t>
            </a:r>
            <a:r>
              <a:rPr lang="it-IT" sz="1200" dirty="0" smtClean="0"/>
              <a:t> a </a:t>
            </a:r>
            <a:r>
              <a:rPr lang="it-IT" sz="1200" dirty="0" err="1" smtClean="0"/>
              <a:t>valid</a:t>
            </a:r>
            <a:r>
              <a:rPr lang="it-IT" sz="1200" dirty="0" smtClean="0"/>
              <a:t> </a:t>
            </a:r>
            <a:r>
              <a:rPr lang="it-IT" sz="1200" dirty="0" err="1" smtClean="0"/>
              <a:t>therapeutic</a:t>
            </a:r>
            <a:r>
              <a:rPr lang="it-IT" sz="1200" dirty="0" smtClean="0"/>
              <a:t> </a:t>
            </a:r>
            <a:r>
              <a:rPr lang="it-IT" sz="1200" dirty="0" err="1" smtClean="0"/>
              <a:t>approach</a:t>
            </a:r>
            <a:r>
              <a:rPr lang="it-IT" sz="1200" dirty="0" smtClean="0"/>
              <a:t> for </a:t>
            </a:r>
            <a:r>
              <a:rPr lang="it-IT" sz="1200" dirty="0" err="1" smtClean="0"/>
              <a:t>recurrent</a:t>
            </a:r>
            <a:r>
              <a:rPr lang="it-IT" sz="1200" dirty="0" smtClean="0"/>
              <a:t> </a:t>
            </a:r>
            <a:r>
              <a:rPr lang="it-IT" sz="1200" dirty="0" err="1" smtClean="0"/>
              <a:t>tumors</a:t>
            </a:r>
            <a:r>
              <a:rPr lang="it-IT" sz="1200" dirty="0" smtClean="0"/>
              <a:t> </a:t>
            </a:r>
            <a:r>
              <a:rPr lang="it-IT" sz="1200" dirty="0" err="1" smtClean="0"/>
              <a:t>previously</a:t>
            </a:r>
            <a:r>
              <a:rPr lang="it-IT" sz="1200" dirty="0" smtClean="0"/>
              <a:t> </a:t>
            </a:r>
            <a:r>
              <a:rPr lang="it-IT" sz="1200" dirty="0" err="1" smtClean="0"/>
              <a:t>treated</a:t>
            </a:r>
            <a:r>
              <a:rPr lang="it-IT" sz="1200" dirty="0" smtClean="0"/>
              <a:t> with </a:t>
            </a:r>
            <a:r>
              <a:rPr lang="it-IT" sz="1200" dirty="0" err="1" smtClean="0"/>
              <a:t>radiotherapy</a:t>
            </a:r>
            <a:r>
              <a:rPr lang="it-IT" sz="1200" dirty="0" smtClean="0"/>
              <a:t> and </a:t>
            </a:r>
            <a:r>
              <a:rPr lang="it-IT" sz="1200" dirty="0" err="1" smtClean="0"/>
              <a:t>may</a:t>
            </a:r>
            <a:r>
              <a:rPr lang="it-IT" sz="1200" dirty="0" smtClean="0"/>
              <a:t> </a:t>
            </a:r>
            <a:r>
              <a:rPr lang="it-IT" sz="1200" dirty="0" err="1" smtClean="0"/>
              <a:t>offer</a:t>
            </a:r>
            <a:r>
              <a:rPr lang="it-IT" sz="1200" dirty="0" smtClean="0"/>
              <a:t> a chance of treatment with curative </a:t>
            </a:r>
            <a:r>
              <a:rPr lang="it-IT" sz="1200" dirty="0" err="1" smtClean="0"/>
              <a:t>intent</a:t>
            </a:r>
            <a:r>
              <a:rPr lang="it-IT" sz="1200" dirty="0" smtClean="0"/>
              <a:t> and </a:t>
            </a:r>
            <a:r>
              <a:rPr lang="it-IT" sz="1200" dirty="0" err="1" smtClean="0"/>
              <a:t>acceptable</a:t>
            </a:r>
            <a:r>
              <a:rPr lang="it-IT" sz="1200" dirty="0" smtClean="0"/>
              <a:t> </a:t>
            </a:r>
            <a:r>
              <a:rPr lang="it-IT" sz="1200" dirty="0" err="1" smtClean="0"/>
              <a:t>toxicity</a:t>
            </a:r>
            <a:r>
              <a:rPr lang="it-IT" sz="1200" dirty="0" smtClean="0"/>
              <a:t> </a:t>
            </a:r>
          </a:p>
          <a:p>
            <a:endParaRPr lang="it-IT" sz="1200" dirty="0" smtClean="0"/>
          </a:p>
          <a:p>
            <a:r>
              <a:rPr lang="it-IT" sz="1200" dirty="0" smtClean="0"/>
              <a:t>- </a:t>
            </a:r>
            <a:r>
              <a:rPr lang="it-IT" sz="1200" dirty="0" err="1" smtClean="0"/>
              <a:t>Literature</a:t>
            </a:r>
            <a:r>
              <a:rPr lang="it-IT" sz="1200" dirty="0" smtClean="0"/>
              <a:t>  data are </a:t>
            </a:r>
            <a:r>
              <a:rPr lang="it-IT" sz="1200" dirty="0" err="1" smtClean="0"/>
              <a:t>promising</a:t>
            </a:r>
            <a:r>
              <a:rPr lang="it-IT" sz="1200" dirty="0" smtClean="0"/>
              <a:t> </a:t>
            </a:r>
            <a:r>
              <a:rPr lang="it-IT" sz="1200" dirty="0" err="1" smtClean="0"/>
              <a:t>but</a:t>
            </a:r>
            <a:r>
              <a:rPr lang="it-IT" sz="1200" dirty="0" smtClean="0"/>
              <a:t> </a:t>
            </a:r>
            <a:r>
              <a:rPr lang="it-IT" sz="1200" dirty="0" err="1" smtClean="0"/>
              <a:t>still</a:t>
            </a:r>
            <a:r>
              <a:rPr lang="it-IT" sz="1200" dirty="0" smtClean="0"/>
              <a:t> </a:t>
            </a:r>
            <a:r>
              <a:rPr lang="it-IT" sz="1200" dirty="0" err="1" smtClean="0"/>
              <a:t>based</a:t>
            </a:r>
            <a:r>
              <a:rPr lang="it-IT" sz="1200" dirty="0" smtClean="0"/>
              <a:t> on </a:t>
            </a:r>
            <a:r>
              <a:rPr lang="it-IT" sz="1200" dirty="0" err="1" smtClean="0"/>
              <a:t>retrospective</a:t>
            </a:r>
            <a:r>
              <a:rPr lang="it-IT" sz="1200" dirty="0" smtClean="0"/>
              <a:t> mono-</a:t>
            </a:r>
            <a:r>
              <a:rPr lang="it-IT" sz="1200" dirty="0" err="1" smtClean="0"/>
              <a:t>institutional</a:t>
            </a:r>
            <a:r>
              <a:rPr lang="it-IT" sz="1200" dirty="0" smtClean="0"/>
              <a:t> </a:t>
            </a:r>
            <a:r>
              <a:rPr lang="it-IT" sz="1200" dirty="0" err="1" smtClean="0"/>
              <a:t>series</a:t>
            </a:r>
            <a:endParaRPr lang="it-IT" sz="1200" dirty="0" smtClean="0"/>
          </a:p>
          <a:p>
            <a:endParaRPr lang="it-IT" sz="1200" dirty="0" smtClean="0"/>
          </a:p>
          <a:p>
            <a:pPr>
              <a:buFontTx/>
              <a:buChar char="-"/>
            </a:pPr>
            <a:r>
              <a:rPr lang="it-IT" sz="1200" dirty="0" err="1" smtClean="0"/>
              <a:t>Further</a:t>
            </a:r>
            <a:r>
              <a:rPr lang="it-IT" sz="1200" dirty="0" smtClean="0"/>
              <a:t> </a:t>
            </a:r>
            <a:r>
              <a:rPr lang="it-IT" sz="1200" dirty="0" err="1" smtClean="0"/>
              <a:t>prospective</a:t>
            </a:r>
            <a:r>
              <a:rPr lang="it-IT" sz="1200" dirty="0" smtClean="0"/>
              <a:t> </a:t>
            </a:r>
            <a:r>
              <a:rPr lang="it-IT" sz="1200" dirty="0" err="1" smtClean="0"/>
              <a:t>studies</a:t>
            </a:r>
            <a:r>
              <a:rPr lang="it-IT" sz="1200" dirty="0" smtClean="0"/>
              <a:t> are </a:t>
            </a:r>
            <a:r>
              <a:rPr lang="it-IT" sz="1200" dirty="0" err="1" smtClean="0"/>
              <a:t>necessary</a:t>
            </a:r>
            <a:r>
              <a:rPr lang="it-IT" sz="1200" dirty="0" smtClean="0"/>
              <a:t> to generate </a:t>
            </a:r>
            <a:r>
              <a:rPr lang="it-IT" sz="1200" dirty="0" err="1" smtClean="0"/>
              <a:t>evidence</a:t>
            </a:r>
            <a:r>
              <a:rPr lang="it-IT" sz="1200" dirty="0" smtClean="0"/>
              <a:t> and to </a:t>
            </a:r>
            <a:r>
              <a:rPr lang="it-IT" sz="1200" dirty="0" err="1" smtClean="0"/>
              <a:t>enlarge</a:t>
            </a:r>
            <a:r>
              <a:rPr lang="it-IT" sz="1200" dirty="0" smtClean="0"/>
              <a:t> </a:t>
            </a:r>
            <a:r>
              <a:rPr lang="it-IT" sz="1200" dirty="0" err="1" smtClean="0"/>
              <a:t>clinical</a:t>
            </a:r>
            <a:r>
              <a:rPr lang="it-IT" sz="1200" dirty="0" smtClean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D7264-8EFB-4D7A-9340-B7A167881855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3899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Oulined</a:t>
            </a:r>
            <a:r>
              <a:rPr lang="en-US" baseline="0" dirty="0" smtClean="0"/>
              <a:t> in the </a:t>
            </a:r>
            <a:r>
              <a:rPr lang="en-US" dirty="0" smtClean="0"/>
              <a:t>"Lancet Oncology 2022 consensus reRT.pdf" and referenced in "</a:t>
            </a:r>
            <a:r>
              <a:rPr lang="en-US" dirty="0" err="1" smtClean="0"/>
              <a:t>Reirradiation</a:t>
            </a:r>
            <a:r>
              <a:rPr lang="en-US" dirty="0" smtClean="0"/>
              <a:t> with Particles: Techniques, Toxicity, and Clinical Applications,“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 this 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Delphi consensus among international experts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endorsed by </a:t>
            </a:r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European Society for Radiotherapy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Oncology (ESTRO) and the European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Organisation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</a:t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and Treatment of Cancer (EORTC), we propose</a:t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universally applicable definition of re-irradiation </a:t>
            </a:r>
            <a:r>
              <a:rPr lang="en-US" dirty="0" smtClean="0"/>
              <a:t/>
            </a:r>
            <a:br>
              <a:rPr lang="en-US" dirty="0" smtClean="0"/>
            </a:b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DD055-3A09-4DD7-97F0-78B0B8D00492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7877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Type</a:t>
            </a:r>
            <a:r>
              <a:rPr lang="it-IT" dirty="0" smtClean="0"/>
              <a:t> 2, no </a:t>
            </a:r>
            <a:r>
              <a:rPr lang="it-IT" dirty="0" err="1" smtClean="0"/>
              <a:t>overlap</a:t>
            </a:r>
            <a:r>
              <a:rPr lang="it-IT" dirty="0" smtClean="0"/>
              <a:t>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concerns</a:t>
            </a:r>
            <a:r>
              <a:rPr lang="it-IT" dirty="0" smtClean="0"/>
              <a:t> in </a:t>
            </a:r>
            <a:r>
              <a:rPr lang="it-IT" dirty="0" err="1" smtClean="0"/>
              <a:t>terms</a:t>
            </a:r>
            <a:r>
              <a:rPr lang="it-IT" dirty="0" smtClean="0"/>
              <a:t> of cumulative </a:t>
            </a:r>
            <a:r>
              <a:rPr lang="it-IT" dirty="0" err="1" smtClean="0"/>
              <a:t>organ</a:t>
            </a:r>
            <a:r>
              <a:rPr lang="it-IT" dirty="0" smtClean="0"/>
              <a:t> </a:t>
            </a:r>
            <a:r>
              <a:rPr lang="it-IT" dirty="0" err="1" smtClean="0"/>
              <a:t>toxicity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DD055-3A09-4DD7-97F0-78B0B8D00492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7137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becoming more common over the time in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parallel with the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technical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evolution of RT 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case of tumor relapse or progression of solid tumors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initial radiotherapy treatment options are surgery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re-irradiation,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lead to several sequelae and morbidity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chemotherapy is in many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c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ases a palliative option.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so RT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offers good chances to reach local control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DD055-3A09-4DD7-97F0-78B0B8D00492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8419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patient selection, </a:t>
            </a:r>
          </a:p>
          <a:p>
            <a:r>
              <a:rPr lang="en-US" dirty="0" smtClean="0"/>
              <a:t>the optimal</a:t>
            </a:r>
            <a:r>
              <a:rPr lang="en-US" baseline="0" dirty="0" smtClean="0"/>
              <a:t> </a:t>
            </a:r>
            <a:r>
              <a:rPr lang="en-US" dirty="0" smtClean="0"/>
              <a:t>radiation dose and fractionation, </a:t>
            </a:r>
          </a:p>
          <a:p>
            <a:r>
              <a:rPr lang="en-US" dirty="0" smtClean="0"/>
              <a:t>tolerance of the brain to a second course of RT, </a:t>
            </a:r>
          </a:p>
          <a:p>
            <a:r>
              <a:rPr lang="en-US" dirty="0" smtClean="0"/>
              <a:t>the risk of adverse radiation effects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DD055-3A09-4DD7-97F0-78B0B8D00492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2918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Eekers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DBP,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Roelofs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Jelen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U, Kirk M,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Granzier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Ammazzalorso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Ahn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PH,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Janssens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GORJ,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Hoebers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FJP,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Friedmann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Solberg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Walsh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Troost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EGC,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Kaanders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JHAM,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Lambin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P. Benefit of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therapy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re-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irradiation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head and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neck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patients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Results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a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multicentric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silico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ROCOCO trial.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Radiother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Oncol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2016 Dec;121(3):387-394.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doi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10.1016/j.radonc.2016.08.020.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Epub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2016 </a:t>
            </a:r>
            <a:r>
              <a:rPr lang="it-IT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Sep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14. PMID: 27639891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D7264-8EFB-4D7A-9340-B7A167881855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8713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D7264-8EFB-4D7A-9340-B7A167881855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5621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D7264-8EFB-4D7A-9340-B7A167881855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64589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6- and 12-month LC rates after</a:t>
            </a:r>
            <a:b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finishing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reirradiation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were 45% and 30%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DD055-3A09-4DD7-97F0-78B0B8D00492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6472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541537" y="1122363"/>
            <a:ext cx="11150353" cy="2387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4000" b="1" kern="1200" spc="-5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TITLE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541536" y="3602038"/>
            <a:ext cx="11150353" cy="1655762"/>
          </a:xfrm>
        </p:spPr>
        <p:txBody>
          <a:bodyPr/>
          <a:lstStyle>
            <a:lvl1pPr marL="0" indent="0" algn="l">
              <a:buNone/>
              <a:defRPr lang="it-IT" sz="2400" kern="1200" cap="all" spc="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 smtClean="0"/>
              <a:t>Autor NAME</a:t>
            </a:r>
            <a:endParaRPr lang="it-IT" dirty="0"/>
          </a:p>
        </p:txBody>
      </p:sp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  <p:sp>
        <p:nvSpPr>
          <p:cNvPr id="23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F22BCDF-73DE-4056-9110-2C129C09140F}" type="datetime1">
              <a:rPr lang="it-IT" smtClean="0"/>
              <a:t>23/03/2025</a:t>
            </a:fld>
            <a:endParaRPr lang="it-IT"/>
          </a:p>
        </p:txBody>
      </p:sp>
      <p:sp>
        <p:nvSpPr>
          <p:cNvPr id="2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621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23/03/2025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3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8" y="1825625"/>
            <a:ext cx="11132598" cy="3773100"/>
          </a:xfr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2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141476" cy="14371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5183188" y="2057400"/>
            <a:ext cx="6499826" cy="3541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Immagine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2057400"/>
            <a:ext cx="4230487" cy="35413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1D93-CA71-4357-A704-593D4B6835E9}" type="datetime1">
              <a:rPr lang="it-IT" smtClean="0"/>
              <a:t>23/03/2025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7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13259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0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2BD73724-7B23-FE4A-B979-EF5C240A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1354896" cy="365125"/>
          </a:xfrm>
          <a:prstGeom prst="rect">
            <a:avLst/>
          </a:prstGeom>
        </p:spPr>
        <p:txBody>
          <a:bodyPr/>
          <a:lstStyle/>
          <a:p>
            <a:fld id="{8BF34617-6EA3-48C2-AAF6-1BDE42731B30}" type="datetime1">
              <a:rPr lang="it-IT" smtClean="0"/>
              <a:t>23/03/2025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BD5510DA-8359-0C44-8B24-01B1521D6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baseline="0">
                <a:solidFill>
                  <a:srgbClr val="002E6C"/>
                </a:solidFill>
              </a:defRPr>
            </a:lvl1pPr>
          </a:lstStyle>
          <a:p>
            <a:r>
              <a:rPr lang="it-IT"/>
              <a:t>CNAO Gynecological focus group - 13/09/2021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A14060E7-C33E-F24C-9F55-BBE16252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86939" y="6356351"/>
            <a:ext cx="10191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E6C"/>
                </a:solidFill>
              </a:defRPr>
            </a:lvl1pPr>
          </a:lstStyle>
          <a:p>
            <a:r>
              <a:rPr lang="it-IT" dirty="0"/>
              <a:t>Pag. </a:t>
            </a:r>
            <a:fld id="{D2B91252-54D1-FE45-A607-C2B73D764620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C873ACBD-0AA8-5843-8D3E-1EEA098F82E0}"/>
              </a:ext>
            </a:extLst>
          </p:cNvPr>
          <p:cNvSpPr/>
          <p:nvPr userDrawn="1"/>
        </p:nvSpPr>
        <p:spPr>
          <a:xfrm>
            <a:off x="2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dirty="0"/>
          </a:p>
        </p:txBody>
      </p:sp>
      <p:pic>
        <p:nvPicPr>
          <p:cNvPr id="8" name="Immagine 7" descr="Immagine che contiene disegnando, tavolo&#10;&#10;Descrizione generata automaticamente">
            <a:extLst>
              <a:ext uri="{FF2B5EF4-FFF2-40B4-BE49-F238E27FC236}">
                <a16:creationId xmlns="" xmlns:a16="http://schemas.microsoft.com/office/drawing/2014/main" id="{C6D31A4D-F816-124A-BCBA-873C862172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1164" y="0"/>
            <a:ext cx="1470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00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70B799D-5FDD-4558-8391-65425D22255E}" type="datetime1">
              <a:rPr lang="it-IT" smtClean="0"/>
              <a:t>23/03/2025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289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6" r:id="rId4"/>
    <p:sldLayoutId id="2147483655" r:id="rId5"/>
    <p:sldLayoutId id="2147483657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4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2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4867" y="197386"/>
            <a:ext cx="11132598" cy="1007959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smtClean="0">
                <a:latin typeface="+mn-lt"/>
              </a:rPr>
              <a:t>Head and </a:t>
            </a:r>
            <a:r>
              <a:rPr lang="it-IT" sz="3600" b="1" dirty="0" err="1" smtClean="0">
                <a:latin typeface="+mn-lt"/>
              </a:rPr>
              <a:t>Neck</a:t>
            </a:r>
            <a:r>
              <a:rPr lang="it-IT" sz="3600" b="1" dirty="0" smtClean="0">
                <a:latin typeface="+mn-lt"/>
              </a:rPr>
              <a:t> </a:t>
            </a:r>
            <a:r>
              <a:rPr lang="it-IT" sz="3600" b="1" dirty="0" err="1" smtClean="0">
                <a:latin typeface="+mn-lt"/>
              </a:rPr>
              <a:t>Tumors</a:t>
            </a:r>
            <a:r>
              <a:rPr lang="it-IT" sz="3600" b="1" dirty="0" smtClean="0">
                <a:latin typeface="+mn-lt"/>
              </a:rPr>
              <a:t>: </a:t>
            </a:r>
            <a:r>
              <a:rPr lang="it-IT" sz="3600" b="1" dirty="0" err="1" smtClean="0">
                <a:latin typeface="+mn-lt"/>
              </a:rPr>
              <a:t>reRT</a:t>
            </a:r>
            <a:endParaRPr lang="it-IT" sz="3600" b="1" dirty="0">
              <a:latin typeface="+mn-lt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0"/>
            <a:ext cx="1271264" cy="1162298"/>
          </a:xfrm>
          <a:prstGeom prst="rect">
            <a:avLst/>
          </a:prstGeom>
        </p:spPr>
      </p:pic>
      <p:grpSp>
        <p:nvGrpSpPr>
          <p:cNvPr id="6" name="Gruppo 5"/>
          <p:cNvGrpSpPr/>
          <p:nvPr/>
        </p:nvGrpSpPr>
        <p:grpSpPr>
          <a:xfrm>
            <a:off x="1953491" y="1060059"/>
            <a:ext cx="8447809" cy="1377291"/>
            <a:chOff x="1932710" y="1205345"/>
            <a:chExt cx="8447809" cy="1377291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32710" y="1205345"/>
              <a:ext cx="8447809" cy="1132886"/>
            </a:xfrm>
            <a:prstGeom prst="rect">
              <a:avLst/>
            </a:prstGeom>
          </p:spPr>
        </p:pic>
        <p:sp>
          <p:nvSpPr>
            <p:cNvPr id="5" name="Rettangolo 4"/>
            <p:cNvSpPr/>
            <p:nvPr/>
          </p:nvSpPr>
          <p:spPr>
            <a:xfrm>
              <a:off x="1932710" y="2213304"/>
              <a:ext cx="35160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u="sng" dirty="0" err="1"/>
                <a:t>Eekers</a:t>
              </a:r>
              <a:r>
                <a:rPr lang="it-IT" u="sng" dirty="0"/>
                <a:t> </a:t>
              </a:r>
              <a:r>
                <a:rPr lang="it-IT" u="sng" dirty="0" smtClean="0"/>
                <a:t>DBP, </a:t>
              </a:r>
              <a:r>
                <a:rPr lang="it-IT" u="sng" dirty="0" err="1"/>
                <a:t>Radiother</a:t>
              </a:r>
              <a:r>
                <a:rPr lang="it-IT" u="sng" dirty="0"/>
                <a:t> </a:t>
              </a:r>
              <a:r>
                <a:rPr lang="it-IT" u="sng" dirty="0" err="1"/>
                <a:t>Oncol</a:t>
              </a:r>
              <a:r>
                <a:rPr lang="it-IT" u="sng" dirty="0"/>
                <a:t>. 2016 </a:t>
              </a:r>
              <a:r>
                <a:rPr lang="it-IT" u="sng" dirty="0" smtClean="0"/>
                <a:t> </a:t>
              </a:r>
              <a:endParaRPr lang="it-IT" u="sng" dirty="0"/>
            </a:p>
          </p:txBody>
        </p:sp>
      </p:grpSp>
      <p:sp>
        <p:nvSpPr>
          <p:cNvPr id="7" name="Rettangolo 6"/>
          <p:cNvSpPr/>
          <p:nvPr/>
        </p:nvSpPr>
        <p:spPr>
          <a:xfrm>
            <a:off x="6755823" y="1046248"/>
            <a:ext cx="3770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clinicaltrial.gov ID: NCT 02242916</a:t>
            </a:r>
            <a:r>
              <a:rPr lang="it-IT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35632" y="2904122"/>
            <a:ext cx="4540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25 </a:t>
            </a:r>
            <a:r>
              <a:rPr lang="it-IT" dirty="0" err="1" smtClean="0"/>
              <a:t>patients</a:t>
            </a:r>
            <a:r>
              <a:rPr lang="it-IT" dirty="0" smtClean="0"/>
              <a:t> , SCC, </a:t>
            </a:r>
            <a:r>
              <a:rPr lang="it-IT" dirty="0" err="1" smtClean="0"/>
              <a:t>retrospectively</a:t>
            </a:r>
            <a:r>
              <a:rPr lang="it-IT" dirty="0" smtClean="0"/>
              <a:t> </a:t>
            </a:r>
            <a:r>
              <a:rPr lang="it-IT" dirty="0" err="1" smtClean="0"/>
              <a:t>replanned</a:t>
            </a:r>
            <a:r>
              <a:rPr lang="it-IT" dirty="0" smtClean="0"/>
              <a:t> ;   </a:t>
            </a:r>
          </a:p>
          <a:p>
            <a:r>
              <a:rPr lang="it-IT" dirty="0" err="1" smtClean="0"/>
              <a:t>Comparison</a:t>
            </a:r>
            <a:r>
              <a:rPr lang="it-IT" dirty="0" smtClean="0"/>
              <a:t> : VMAT vs PT vs CIRT  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635632" y="3436843"/>
            <a:ext cx="47126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dvGulliv-R"/>
              </a:rPr>
              <a:t/>
            </a:r>
            <a:br>
              <a:rPr lang="en-US" dirty="0">
                <a:solidFill>
                  <a:srgbClr val="000000"/>
                </a:solidFill>
                <a:latin typeface="AdvGulliv-R"/>
              </a:rPr>
            </a:br>
            <a:r>
              <a:rPr lang="en-US" dirty="0" smtClean="0">
                <a:solidFill>
                  <a:srgbClr val="000000"/>
                </a:solidFill>
                <a:latin typeface="AdvGulliv-R"/>
              </a:rPr>
              <a:t>PT </a:t>
            </a:r>
            <a:r>
              <a:rPr lang="en-US" dirty="0">
                <a:solidFill>
                  <a:srgbClr val="000000"/>
                </a:solidFill>
                <a:latin typeface="AdvGulliv-R"/>
              </a:rPr>
              <a:t>(IMPT and </a:t>
            </a:r>
            <a:r>
              <a:rPr lang="en-US" dirty="0" smtClean="0">
                <a:solidFill>
                  <a:srgbClr val="000000"/>
                </a:solidFill>
                <a:latin typeface="AdvGulliv-R"/>
              </a:rPr>
              <a:t>IM CIRT) improve </a:t>
            </a:r>
            <a:r>
              <a:rPr lang="en-US" dirty="0">
                <a:solidFill>
                  <a:srgbClr val="000000"/>
                </a:solidFill>
                <a:latin typeface="AdvGulliv-R"/>
              </a:rPr>
              <a:t>sparing of </a:t>
            </a:r>
            <a:r>
              <a:rPr lang="en-US" dirty="0" smtClean="0">
                <a:solidFill>
                  <a:srgbClr val="000000"/>
                </a:solidFill>
                <a:latin typeface="AdvGulliv-R"/>
              </a:rPr>
              <a:t>OAR compared </a:t>
            </a:r>
            <a:r>
              <a:rPr lang="en-US" dirty="0">
                <a:solidFill>
                  <a:srgbClr val="000000"/>
                </a:solidFill>
                <a:latin typeface="AdvGulliv-R"/>
              </a:rPr>
              <a:t>to photon therapy (VMAT)</a:t>
            </a:r>
            <a:r>
              <a:rPr lang="en-US" dirty="0"/>
              <a:t> </a:t>
            </a:r>
            <a:br>
              <a:rPr lang="en-US" dirty="0"/>
            </a:b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4149" y="2370573"/>
            <a:ext cx="4876274" cy="367655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0650" y="3227287"/>
            <a:ext cx="4312227" cy="304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0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" y="39354"/>
            <a:ext cx="12191998" cy="636608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 err="1" smtClean="0">
                <a:latin typeface="+mn-lt"/>
              </a:rPr>
              <a:t>Literature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series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particle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reRT</a:t>
            </a:r>
            <a:r>
              <a:rPr lang="it-IT" sz="2800" b="1" dirty="0" smtClean="0">
                <a:latin typeface="+mn-lt"/>
              </a:rPr>
              <a:t>: HN PT </a:t>
            </a:r>
            <a:endParaRPr lang="it-IT" sz="2800" b="1" dirty="0">
              <a:latin typeface="+mn-lt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44893772"/>
              </p:ext>
            </p:extLst>
          </p:nvPr>
        </p:nvGraphicFramePr>
        <p:xfrm>
          <a:off x="0" y="1147096"/>
          <a:ext cx="12191999" cy="530270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71600"/>
                <a:gridCol w="1237118"/>
                <a:gridCol w="1338248"/>
                <a:gridCol w="1782502"/>
                <a:gridCol w="1438248"/>
                <a:gridCol w="963561"/>
                <a:gridCol w="1504336"/>
                <a:gridCol w="2556386"/>
              </a:tblGrid>
              <a:tr h="780027">
                <a:tc>
                  <a:txBody>
                    <a:bodyPr/>
                    <a:lstStyle/>
                    <a:p>
                      <a:r>
                        <a:rPr lang="it-IT" dirty="0" smtClean="0"/>
                        <a:t>Author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study</a:t>
                      </a:r>
                      <a:r>
                        <a:rPr lang="it-IT" dirty="0" smtClean="0"/>
                        <a:t>/ n° </a:t>
                      </a:r>
                      <a:r>
                        <a:rPr lang="it-IT" dirty="0" err="1" smtClean="0"/>
                        <a:t>pts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Tumor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type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Prev</a:t>
                      </a:r>
                      <a:r>
                        <a:rPr lang="it-IT" dirty="0" smtClean="0"/>
                        <a:t> RT dose  (</a:t>
                      </a:r>
                      <a:r>
                        <a:rPr lang="it-IT" dirty="0" err="1" smtClean="0"/>
                        <a:t>Gy</a:t>
                      </a:r>
                      <a:r>
                        <a:rPr lang="it-IT" dirty="0" smtClean="0"/>
                        <a:t>) </a:t>
                      </a:r>
                      <a:r>
                        <a:rPr lang="it-IT" dirty="0" err="1" smtClean="0"/>
                        <a:t>photons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/>
                        <a:t>Median</a:t>
                      </a:r>
                      <a:r>
                        <a:rPr lang="it-IT" dirty="0" smtClean="0"/>
                        <a:t> PT dose (</a:t>
                      </a:r>
                      <a:r>
                        <a:rPr lang="it-IT" dirty="0" err="1" smtClean="0"/>
                        <a:t>GyE</a:t>
                      </a:r>
                      <a:r>
                        <a:rPr lang="it-IT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err="1" smtClean="0"/>
                        <a:t>Median</a:t>
                      </a:r>
                      <a:r>
                        <a:rPr lang="it-IT" sz="1600" dirty="0" smtClean="0"/>
                        <a:t> FU (m)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/>
                        <a:t>Outcome</a:t>
                      </a:r>
                      <a:r>
                        <a:rPr lang="it-IT" dirty="0" smtClean="0"/>
                        <a:t> 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Late </a:t>
                      </a:r>
                      <a:r>
                        <a:rPr lang="it-IT" dirty="0" err="1" smtClean="0"/>
                        <a:t>Toxicity</a:t>
                      </a:r>
                      <a:r>
                        <a:rPr lang="it-IT" dirty="0" smtClean="0"/>
                        <a:t> </a:t>
                      </a:r>
                      <a:r>
                        <a:rPr lang="en-US" sz="1800" b="0" i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G3</a:t>
                      </a:r>
                      <a:endParaRPr lang="it-IT" dirty="0"/>
                    </a:p>
                  </a:txBody>
                  <a:tcPr/>
                </a:tc>
              </a:tr>
              <a:tr h="1517257">
                <a:tc>
                  <a:txBody>
                    <a:bodyPr/>
                    <a:lstStyle/>
                    <a:p>
                      <a:pPr algn="l"/>
                      <a:endParaRPr lang="it-IT" sz="18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l"/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McDonald, 2016</a:t>
                      </a:r>
                      <a:endParaRPr lang="it-IT" sz="18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800" dirty="0" smtClean="0">
                        <a:latin typeface="+mn-lt"/>
                      </a:endParaRPr>
                    </a:p>
                    <a:p>
                      <a:pPr algn="l"/>
                      <a:r>
                        <a:rPr lang="it-IT" sz="1800" dirty="0" smtClean="0">
                          <a:latin typeface="+mn-lt"/>
                        </a:rPr>
                        <a:t>53</a:t>
                      </a:r>
                      <a:endParaRPr lang="it-IT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800" dirty="0" smtClean="0">
                        <a:latin typeface="+mn-lt"/>
                      </a:endParaRPr>
                    </a:p>
                    <a:p>
                      <a:pPr algn="l"/>
                      <a:r>
                        <a:rPr lang="it-IT" sz="1800" dirty="0" smtClean="0">
                          <a:latin typeface="+mn-lt"/>
                        </a:rPr>
                        <a:t>SCC 52%</a:t>
                      </a:r>
                      <a:endParaRPr lang="it-IT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800" dirty="0" smtClean="0">
                        <a:latin typeface="+mn-lt"/>
                      </a:endParaRPr>
                    </a:p>
                    <a:p>
                      <a:pPr algn="l"/>
                      <a:r>
                        <a:rPr lang="it-IT" sz="1800" dirty="0" smtClean="0">
                          <a:latin typeface="+mn-lt"/>
                        </a:rPr>
                        <a:t>64 (43-74)</a:t>
                      </a:r>
                      <a:endParaRPr lang="it-IT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800" dirty="0" smtClean="0">
                        <a:latin typeface="+mn-lt"/>
                      </a:endParaRPr>
                    </a:p>
                    <a:p>
                      <a:pPr algn="l"/>
                      <a:r>
                        <a:rPr lang="it-IT" sz="1800" dirty="0" smtClean="0">
                          <a:latin typeface="+mn-lt"/>
                        </a:rPr>
                        <a:t>70 (36-74)</a:t>
                      </a:r>
                      <a:endParaRPr lang="it-IT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800" dirty="0" smtClean="0">
                          <a:latin typeface="+mn-lt"/>
                        </a:rPr>
                        <a:t>15</a:t>
                      </a:r>
                      <a:endParaRPr lang="it-IT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it-IT" sz="1800" dirty="0" smtClean="0">
                        <a:latin typeface="+mn-lt"/>
                      </a:endParaRPr>
                    </a:p>
                    <a:p>
                      <a:pPr algn="l"/>
                      <a:r>
                        <a:rPr lang="it-IT" sz="1800" dirty="0" smtClean="0">
                          <a:latin typeface="+mn-lt"/>
                        </a:rPr>
                        <a:t>2y OS 32%</a:t>
                      </a:r>
                    </a:p>
                    <a:p>
                      <a:pPr algn="l"/>
                      <a:r>
                        <a:rPr lang="it-IT" sz="1800" dirty="0" smtClean="0">
                          <a:latin typeface="+mn-lt"/>
                        </a:rPr>
                        <a:t>2y LC 80%</a:t>
                      </a:r>
                      <a:endParaRPr lang="it-IT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800" dirty="0" smtClean="0">
                        <a:effectLst/>
                        <a:latin typeface="+mn-lt"/>
                      </a:endParaRPr>
                    </a:p>
                    <a:p>
                      <a:pPr algn="l"/>
                      <a:r>
                        <a:rPr lang="it-IT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G3   15.1% (8) </a:t>
                      </a:r>
                      <a:r>
                        <a:rPr lang="it-IT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B/ST </a:t>
                      </a:r>
                      <a:r>
                        <a:rPr lang="it-IT" sz="1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necrosis</a:t>
                      </a:r>
                      <a:endParaRPr lang="it-IT" sz="14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it-IT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G4 </a:t>
                      </a:r>
                      <a:r>
                        <a:rPr lang="it-IT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it-IT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5.7 % (3) </a:t>
                      </a:r>
                      <a:r>
                        <a:rPr lang="it-IT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blindness</a:t>
                      </a:r>
                      <a:endParaRPr lang="it-IT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it-IT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G5 </a:t>
                      </a:r>
                      <a:r>
                        <a:rPr lang="it-IT" sz="180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it-IT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3.8 %</a:t>
                      </a:r>
                      <a:r>
                        <a:rPr lang="it-IT" b="1" dirty="0" smtClean="0"/>
                        <a:t> </a:t>
                      </a:r>
                      <a:r>
                        <a:rPr lang="it-IT" dirty="0" smtClean="0"/>
                        <a:t>(2) </a:t>
                      </a:r>
                      <a:r>
                        <a:rPr lang="it-IT" sz="1400" dirty="0" err="1" smtClean="0"/>
                        <a:t>brainstem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dirty="0" err="1" smtClean="0"/>
                        <a:t>tox</a:t>
                      </a:r>
                      <a:r>
                        <a:rPr lang="it-IT" dirty="0" smtClean="0"/>
                        <a:t/>
                      </a:r>
                      <a:br>
                        <a:rPr lang="it-IT" dirty="0" smtClean="0"/>
                      </a:br>
                      <a:endParaRPr lang="en-US" sz="1800" b="1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345193">
                <a:tc>
                  <a:txBody>
                    <a:bodyPr/>
                    <a:lstStyle/>
                    <a:p>
                      <a:r>
                        <a:rPr lang="it-IT" sz="1800" b="1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Romesser</a:t>
                      </a:r>
                      <a:r>
                        <a:rPr lang="it-IT" sz="18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2016</a:t>
                      </a:r>
                      <a:endParaRPr lang="it-IT" sz="18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r>
                        <a:rPr lang="it-IT" sz="1800" dirty="0" smtClean="0">
                          <a:latin typeface="+mn-lt"/>
                        </a:rPr>
                        <a:t>92</a:t>
                      </a:r>
                      <a:endParaRPr lang="it-IT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r>
                        <a:rPr lang="it-IT" sz="1800" dirty="0" smtClean="0">
                          <a:latin typeface="+mn-lt"/>
                        </a:rPr>
                        <a:t>SCC</a:t>
                      </a:r>
                      <a:r>
                        <a:rPr lang="it-IT" sz="1800" baseline="0" dirty="0" smtClean="0">
                          <a:latin typeface="+mn-lt"/>
                        </a:rPr>
                        <a:t> 56%</a:t>
                      </a:r>
                      <a:endParaRPr lang="it-IT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r>
                        <a:rPr lang="it-IT" sz="1800" dirty="0" smtClean="0">
                          <a:latin typeface="+mn-lt"/>
                        </a:rPr>
                        <a:t>61.4 (54-69.9)</a:t>
                      </a:r>
                      <a:endParaRPr lang="it-IT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it-IT" sz="1800" dirty="0" smtClean="0">
                        <a:latin typeface="+mn-lt"/>
                      </a:endParaRPr>
                    </a:p>
                    <a:p>
                      <a:pPr algn="l"/>
                      <a:endParaRPr lang="it-IT" sz="1800" dirty="0" smtClean="0">
                        <a:latin typeface="+mn-lt"/>
                      </a:endParaRPr>
                    </a:p>
                    <a:p>
                      <a:pPr algn="l"/>
                      <a:r>
                        <a:rPr lang="it-IT" sz="1800" dirty="0" smtClean="0">
                          <a:latin typeface="+mn-lt"/>
                        </a:rPr>
                        <a:t>60.6 (50-66)</a:t>
                      </a:r>
                      <a:endParaRPr lang="it-IT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r>
                        <a:rPr lang="it-IT" sz="1800" dirty="0" smtClean="0">
                          <a:latin typeface="+mn-lt"/>
                        </a:rPr>
                        <a:t>13.3</a:t>
                      </a:r>
                      <a:endParaRPr lang="it-IT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r>
                        <a:rPr lang="it-IT" sz="1800" dirty="0" smtClean="0">
                          <a:latin typeface="+mn-lt"/>
                        </a:rPr>
                        <a:t>1y OS 65%</a:t>
                      </a:r>
                    </a:p>
                    <a:p>
                      <a:r>
                        <a:rPr lang="it-IT" sz="1800" dirty="0" smtClean="0">
                          <a:latin typeface="+mn-lt"/>
                        </a:rPr>
                        <a:t>LP 34.4 m</a:t>
                      </a:r>
                      <a:endParaRPr lang="it-IT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G3</a:t>
                      </a:r>
                      <a:r>
                        <a:rPr lang="en-US" sz="1600" b="0" i="0" baseline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skin</a:t>
                      </a:r>
                      <a:r>
                        <a:rPr lang="en-US" sz="1600" b="0" i="0" baseline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dirty="0" err="1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tox</a:t>
                      </a:r>
                      <a:r>
                        <a:rPr lang="en-US" sz="1600" b="0" i="0" baseline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(8.6%), </a:t>
                      </a:r>
                    </a:p>
                    <a:p>
                      <a:r>
                        <a:rPr lang="en-US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G3 dysphagia </a:t>
                      </a:r>
                      <a:r>
                        <a:rPr lang="en-US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(7.1%)</a:t>
                      </a:r>
                      <a:br>
                        <a:rPr lang="en-US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G3 gastrostomy tube 9.1% </a:t>
                      </a:r>
                      <a:r>
                        <a:rPr lang="en-US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600" b="1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G 5</a:t>
                      </a:r>
                      <a:r>
                        <a:rPr lang="en-US" sz="1600" b="1" i="0" baseline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1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hemorrhage 2%</a:t>
                      </a:r>
                      <a:r>
                        <a:rPr lang="en-US" sz="1600" b="1" i="0" baseline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1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(2)</a:t>
                      </a:r>
                      <a:endParaRPr lang="en-US" sz="1600" b="1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660228">
                <a:tc>
                  <a:txBody>
                    <a:bodyPr/>
                    <a:lstStyle/>
                    <a:p>
                      <a:r>
                        <a:rPr lang="it-IT" sz="1800" b="1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Phan</a:t>
                      </a:r>
                      <a:r>
                        <a:rPr lang="it-IT" sz="18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it-IT" sz="1800" b="1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8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2016</a:t>
                      </a:r>
                      <a:endParaRPr lang="it-IT" sz="18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r>
                        <a:rPr lang="it-IT" sz="1800" dirty="0" smtClean="0">
                          <a:latin typeface="+mn-lt"/>
                        </a:rPr>
                        <a:t>60</a:t>
                      </a:r>
                      <a:endParaRPr lang="it-IT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r>
                        <a:rPr lang="it-IT" sz="1800" dirty="0" smtClean="0">
                          <a:latin typeface="+mn-lt"/>
                        </a:rPr>
                        <a:t>-</a:t>
                      </a:r>
                      <a:endParaRPr lang="it-IT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60 </a:t>
                      </a:r>
                      <a:r>
                        <a:rPr lang="it-IT" sz="1800" b="0" i="0" dirty="0" err="1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Gy</a:t>
                      </a:r>
                      <a:r>
                        <a:rPr lang="it-IT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(30-70)</a:t>
                      </a:r>
                      <a:endParaRPr lang="it-IT" sz="18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8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66</a:t>
                      </a:r>
                      <a:r>
                        <a:rPr lang="it-IT" sz="1800" b="0" i="0" baseline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8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(50-70</a:t>
                      </a:r>
                      <a:r>
                        <a:rPr lang="it-IT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it-IT" sz="18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endParaRPr lang="it-IT" sz="1800" dirty="0" smtClean="0">
                        <a:latin typeface="+mn-lt"/>
                      </a:endParaRPr>
                    </a:p>
                    <a:p>
                      <a:r>
                        <a:rPr lang="it-IT" sz="1800" dirty="0" smtClean="0">
                          <a:latin typeface="+mn-lt"/>
                        </a:rPr>
                        <a:t>13.6</a:t>
                      </a:r>
                      <a:endParaRPr lang="it-IT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1y </a:t>
                      </a:r>
                      <a:r>
                        <a:rPr lang="es-ES" sz="18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LRFS </a:t>
                      </a:r>
                      <a:r>
                        <a:rPr lang="es-ES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80.8%</a:t>
                      </a:r>
                      <a:br>
                        <a:rPr lang="es-ES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es-ES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1y PFS 60.1%</a:t>
                      </a:r>
                      <a:br>
                        <a:rPr lang="es-ES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es-ES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1y OS 81.3%</a:t>
                      </a:r>
                      <a:endParaRPr lang="es-ES" sz="18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20% </a:t>
                      </a:r>
                      <a:r>
                        <a:rPr lang="en-US" sz="18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G 3 late </a:t>
                      </a:r>
                      <a:r>
                        <a:rPr lang="en-US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toxicity</a:t>
                      </a:r>
                      <a:br>
                        <a:rPr lang="en-US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10% </a:t>
                      </a:r>
                      <a:r>
                        <a:rPr lang="en-US" sz="18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feeding tubes</a:t>
                      </a:r>
                    </a:p>
                    <a:p>
                      <a:r>
                        <a:rPr lang="en-US" sz="1800" b="1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G 5 toxicity 3% (2)</a:t>
                      </a:r>
                      <a:endParaRPr lang="en-US" sz="1800" b="1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35182" cy="85502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1256816" y="1484"/>
            <a:ext cx="935183" cy="85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62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23/03/2025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12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900761"/>
              </p:ext>
            </p:extLst>
          </p:nvPr>
        </p:nvGraphicFramePr>
        <p:xfrm>
          <a:off x="103909" y="1091180"/>
          <a:ext cx="11911110" cy="51038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39999"/>
                <a:gridCol w="979179"/>
                <a:gridCol w="1536854"/>
                <a:gridCol w="1741435"/>
                <a:gridCol w="1583123"/>
                <a:gridCol w="983484"/>
                <a:gridCol w="1459563"/>
                <a:gridCol w="2287473"/>
              </a:tblGrid>
              <a:tr h="622805">
                <a:tc>
                  <a:txBody>
                    <a:bodyPr/>
                    <a:lstStyle/>
                    <a:p>
                      <a:r>
                        <a:rPr lang="it-IT" dirty="0" smtClean="0"/>
                        <a:t>Author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study</a:t>
                      </a:r>
                      <a:r>
                        <a:rPr lang="it-IT" dirty="0" smtClean="0"/>
                        <a:t>/ n° </a:t>
                      </a:r>
                      <a:r>
                        <a:rPr lang="it-IT" dirty="0" err="1" smtClean="0"/>
                        <a:t>pts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Tumor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type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Prev</a:t>
                      </a:r>
                      <a:r>
                        <a:rPr lang="it-IT" dirty="0" smtClean="0"/>
                        <a:t> RT dose  (</a:t>
                      </a:r>
                      <a:r>
                        <a:rPr lang="it-IT" dirty="0" err="1" smtClean="0"/>
                        <a:t>Gy</a:t>
                      </a:r>
                      <a:r>
                        <a:rPr lang="it-IT" dirty="0" smtClean="0"/>
                        <a:t>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PT dose (</a:t>
                      </a:r>
                      <a:r>
                        <a:rPr lang="it-IT" dirty="0" err="1" smtClean="0"/>
                        <a:t>GyE</a:t>
                      </a:r>
                      <a:r>
                        <a:rPr lang="it-IT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Median</a:t>
                      </a:r>
                      <a:r>
                        <a:rPr lang="it-IT" dirty="0" smtClean="0"/>
                        <a:t> FU (m)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/>
                        <a:t>Outcome</a:t>
                      </a:r>
                      <a:r>
                        <a:rPr lang="it-IT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Late </a:t>
                      </a:r>
                      <a:r>
                        <a:rPr lang="it-IT" dirty="0" err="1" smtClean="0"/>
                        <a:t>Toxicity</a:t>
                      </a:r>
                      <a:r>
                        <a:rPr lang="it-IT" dirty="0" smtClean="0"/>
                        <a:t> </a:t>
                      </a:r>
                      <a:r>
                        <a:rPr lang="en-US" sz="1800" b="0" i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G3</a:t>
                      </a:r>
                      <a:endParaRPr lang="it-IT" dirty="0"/>
                    </a:p>
                  </a:txBody>
                  <a:tcPr/>
                </a:tc>
              </a:tr>
              <a:tr h="919379">
                <a:tc>
                  <a:txBody>
                    <a:bodyPr/>
                    <a:lstStyle/>
                    <a:p>
                      <a:r>
                        <a:rPr lang="it-IT" sz="1600" b="1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Held</a:t>
                      </a:r>
                      <a:r>
                        <a:rPr lang="it-IT" sz="16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2019</a:t>
                      </a:r>
                      <a:endParaRPr lang="it-IT" sz="16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229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54</a:t>
                      </a:r>
                      <a:r>
                        <a:rPr lang="fr-FR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 ACC</a:t>
                      </a:r>
                      <a:br>
                        <a:rPr lang="fr-FR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fr-FR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26% SCC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 or X and  CIRT </a:t>
                      </a:r>
                    </a:p>
                    <a:p>
                      <a:r>
                        <a:rPr lang="it-IT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67.4 (</a:t>
                      </a:r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36.5–84)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CIRT</a:t>
                      </a:r>
                      <a:r>
                        <a:rPr lang="fr-FR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fr-FR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fr-FR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</a:t>
                      </a:r>
                      <a:r>
                        <a:rPr lang="fr-FR" sz="1400" b="0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(36-66</a:t>
                      </a:r>
                      <a:r>
                        <a:rPr lang="fr-FR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28.5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1y </a:t>
                      </a:r>
                      <a:r>
                        <a:rPr lang="it-IT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LC </a:t>
                      </a:r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60%</a:t>
                      </a:r>
                      <a:b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4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mPFS</a:t>
                      </a:r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 24.2 m</a:t>
                      </a:r>
                      <a:b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4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mOS</a:t>
                      </a:r>
                      <a:r>
                        <a:rPr lang="it-IT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</a:t>
                      </a:r>
                      <a:r>
                        <a:rPr lang="it-IT" sz="1400" b="0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it-IT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26.1 </a:t>
                      </a:r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</a:t>
                      </a:r>
                      <a:b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</a:t>
                      </a:r>
                      <a:r>
                        <a:rPr lang="it-IT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 </a:t>
                      </a:r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OS: 72%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Late toxicity </a:t>
                      </a:r>
                      <a:r>
                        <a:rPr lang="en-US" sz="14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≥ </a:t>
                      </a:r>
                      <a:r>
                        <a:rPr lang="en-US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G3 </a:t>
                      </a:r>
                      <a:r>
                        <a:rPr lang="en-US" sz="14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14.5</a:t>
                      </a:r>
                      <a:r>
                        <a:rPr lang="en-US" sz="14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876404">
                <a:tc>
                  <a:txBody>
                    <a:bodyPr/>
                    <a:lstStyle/>
                    <a:p>
                      <a:r>
                        <a:rPr lang="it-IT" sz="1600" b="1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Hu</a:t>
                      </a:r>
                      <a:r>
                        <a:rPr lang="it-IT" sz="16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2018</a:t>
                      </a:r>
                      <a:endParaRPr lang="it-IT" sz="16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75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NPC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n-NO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IMRT 96%:</a:t>
                      </a:r>
                      <a:br>
                        <a:rPr lang="nn-NO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nn-NO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 Gy (66–75.75)</a:t>
                      </a:r>
                      <a:endParaRPr lang="nn-NO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CIRT</a:t>
                      </a:r>
                      <a:r>
                        <a:rPr lang="fr-FR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fr-FR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fr-FR" sz="14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57.6 </a:t>
                      </a:r>
                      <a:r>
                        <a:rPr lang="fr-FR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(50-66)</a:t>
                      </a:r>
                      <a:endParaRPr lang="fr-FR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endParaRPr lang="it-IT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15.4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1y PFS: 82.2%</a:t>
                      </a:r>
                      <a:br>
                        <a:rPr lang="es-ES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s-ES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1y OS: 98.1%</a:t>
                      </a:r>
                      <a:endParaRPr lang="es-ES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9.3% </a:t>
                      </a:r>
                      <a:r>
                        <a:rPr lang="it-IT" sz="1400" b="0" i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mucosal</a:t>
                      </a:r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4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necrosis</a:t>
                      </a:r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4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1.3% </a:t>
                      </a:r>
                      <a:r>
                        <a:rPr lang="it-IT" sz="1400" b="0" i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temporal</a:t>
                      </a:r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400" b="0" i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lobe</a:t>
                      </a:r>
                      <a:r>
                        <a:rPr lang="it-IT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400" b="0" i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necrosis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800750"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latin typeface="+mn-lt"/>
                        </a:rPr>
                        <a:t>Jensen,</a:t>
                      </a:r>
                      <a:r>
                        <a:rPr lang="it-IT" sz="1600" b="1" baseline="0" dirty="0" smtClean="0">
                          <a:latin typeface="+mn-lt"/>
                        </a:rPr>
                        <a:t> 2015</a:t>
                      </a:r>
                      <a:endParaRPr lang="it-IT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52</a:t>
                      </a:r>
                      <a:endParaRPr lang="it-IT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ACC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66 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CIRT(93%), </a:t>
                      </a:r>
                    </a:p>
                    <a:p>
                      <a:pPr algn="l"/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X + CIRT 7%</a:t>
                      </a:r>
                    </a:p>
                    <a:p>
                      <a:pPr algn="l"/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51 3Gy/</a:t>
                      </a:r>
                      <a:r>
                        <a:rPr kumimoji="0" lang="fr-FR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fr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 (1–39)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it-IT" sz="1400" dirty="0" smtClean="0">
                          <a:solidFill>
                            <a:schemeClr val="tx1"/>
                          </a:solidFill>
                        </a:rPr>
                      </a:b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1 y LC 70.3%</a:t>
                      </a: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1y</a:t>
                      </a:r>
                      <a:r>
                        <a:rPr lang="it-IT" sz="1400" baseline="0" dirty="0" smtClean="0">
                          <a:solidFill>
                            <a:schemeClr val="tx1"/>
                          </a:solidFill>
                        </a:rPr>
                        <a:t> DPFS 72%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CNS G3               </a:t>
                      </a:r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  3.8% 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(2)</a:t>
                      </a: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G3</a:t>
                      </a:r>
                      <a:r>
                        <a:rPr lang="it-IT" sz="1400" baseline="0" dirty="0" smtClean="0">
                          <a:solidFill>
                            <a:schemeClr val="tx1"/>
                          </a:solidFill>
                        </a:rPr>
                        <a:t> bone </a:t>
                      </a:r>
                      <a:r>
                        <a:rPr lang="it-IT" sz="1400" dirty="0" err="1" smtClean="0">
                          <a:solidFill>
                            <a:schemeClr val="tx1"/>
                          </a:solidFill>
                        </a:rPr>
                        <a:t>necrosis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  2 % (1)</a:t>
                      </a: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G4 </a:t>
                      </a:r>
                      <a:r>
                        <a:rPr lang="it-IT" sz="1400" dirty="0" err="1" smtClean="0">
                          <a:solidFill>
                            <a:schemeClr val="tx1"/>
                          </a:solidFill>
                        </a:rPr>
                        <a:t>carotid</a:t>
                      </a:r>
                      <a:r>
                        <a:rPr lang="it-IT" sz="1400" baseline="0" dirty="0" smtClean="0">
                          <a:solidFill>
                            <a:schemeClr val="tx1"/>
                          </a:solidFill>
                        </a:rPr>
                        <a:t>  bo        3.8%(2) </a:t>
                      </a:r>
                    </a:p>
                  </a:txBody>
                  <a:tcPr/>
                </a:tc>
              </a:tr>
              <a:tr h="622805">
                <a:tc>
                  <a:txBody>
                    <a:bodyPr/>
                    <a:lstStyle/>
                    <a:p>
                      <a:r>
                        <a:rPr lang="it-IT" sz="1600" b="1" dirty="0" err="1" smtClean="0">
                          <a:latin typeface="+mn-lt"/>
                        </a:rPr>
                        <a:t>Vischioni</a:t>
                      </a:r>
                      <a:r>
                        <a:rPr lang="it-IT" sz="1600" b="1" dirty="0" smtClean="0">
                          <a:latin typeface="+mn-lt"/>
                        </a:rPr>
                        <a:t>, 2020 </a:t>
                      </a:r>
                      <a:endParaRPr lang="it-IT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51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ACC (75%)</a:t>
                      </a:r>
                    </a:p>
                    <a:p>
                      <a:r>
                        <a:rPr lang="it-IT" sz="14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Other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25%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/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CIRT</a:t>
                      </a:r>
                    </a:p>
                    <a:p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60 (45-68.8)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19 (2-57)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1y PFS 71%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1y OS 90%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err="1" smtClean="0">
                          <a:solidFill>
                            <a:schemeClr val="tx1"/>
                          </a:solidFill>
                        </a:rPr>
                        <a:t>Trismus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 G3  7%   (4)</a:t>
                      </a: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Visual </a:t>
                      </a:r>
                      <a:r>
                        <a:rPr lang="it-IT" sz="1400" dirty="0" err="1" smtClean="0">
                          <a:solidFill>
                            <a:schemeClr val="tx1"/>
                          </a:solidFill>
                        </a:rPr>
                        <a:t>tox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 G3 5% (3) 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18961">
                <a:tc>
                  <a:txBody>
                    <a:bodyPr/>
                    <a:lstStyle/>
                    <a:p>
                      <a:endParaRPr lang="it-IT" sz="1600" b="1" dirty="0" smtClean="0">
                        <a:latin typeface="+mn-lt"/>
                      </a:endParaRPr>
                    </a:p>
                    <a:p>
                      <a:r>
                        <a:rPr lang="it-IT" sz="1600" b="1" dirty="0" err="1" smtClean="0">
                          <a:latin typeface="+mn-lt"/>
                        </a:rPr>
                        <a:t>Dale</a:t>
                      </a:r>
                      <a:r>
                        <a:rPr lang="it-IT" sz="1600" b="1" dirty="0" smtClean="0">
                          <a:latin typeface="+mn-lt"/>
                        </a:rPr>
                        <a:t>, 2017</a:t>
                      </a:r>
                      <a:endParaRPr lang="it-IT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96 </a:t>
                      </a: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(79 CIRT)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ACC         29%</a:t>
                      </a: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SCC          28%</a:t>
                      </a: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Sarcoma 11%</a:t>
                      </a: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Others    32 %  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 (8-79.2)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it-IT" sz="1400" dirty="0" smtClean="0">
                          <a:solidFill>
                            <a:schemeClr val="tx1"/>
                          </a:solidFill>
                        </a:rPr>
                      </a:br>
                      <a:endParaRPr lang="it-IT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CIRT (82%) 60</a:t>
                      </a: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PT (18%) 54</a:t>
                      </a:r>
                      <a:endParaRPr lang="it-IT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13.4 (1-49)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1y OS 81.5 %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400" dirty="0" err="1" smtClean="0">
                          <a:solidFill>
                            <a:schemeClr val="tx1"/>
                          </a:solidFill>
                        </a:rPr>
                        <a:t>Carotid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dirty="0" err="1" smtClean="0">
                          <a:solidFill>
                            <a:schemeClr val="tx1"/>
                          </a:solidFill>
                        </a:rPr>
                        <a:t>Blow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 out  2.7% (2)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0" y="223802"/>
            <a:ext cx="12191998" cy="652308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 err="1" smtClean="0">
                <a:latin typeface="+mn-lt"/>
              </a:rPr>
              <a:t>Literature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series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particle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reRT</a:t>
            </a:r>
            <a:r>
              <a:rPr lang="it-IT" sz="2800" b="1" dirty="0" smtClean="0">
                <a:latin typeface="+mn-lt"/>
              </a:rPr>
              <a:t>: HN CIRT </a:t>
            </a:r>
            <a:endParaRPr lang="it-IT" sz="2800" b="1" dirty="0">
              <a:latin typeface="+mn-lt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35182" cy="87611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1256813" y="1483"/>
            <a:ext cx="935183" cy="876111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103909" y="4374574"/>
            <a:ext cx="11911110" cy="18599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595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538" y="365125"/>
            <a:ext cx="11132598" cy="628039"/>
          </a:xfrm>
        </p:spPr>
        <p:txBody>
          <a:bodyPr/>
          <a:lstStyle/>
          <a:p>
            <a:pPr algn="ctr"/>
            <a:r>
              <a:rPr lang="it-IT" b="1" dirty="0" err="1" smtClean="0"/>
              <a:t>Carotid</a:t>
            </a:r>
            <a:r>
              <a:rPr lang="it-IT" b="1" dirty="0" smtClean="0"/>
              <a:t> </a:t>
            </a:r>
            <a:r>
              <a:rPr lang="it-IT" b="1" dirty="0" err="1" smtClean="0"/>
              <a:t>Blow</a:t>
            </a:r>
            <a:r>
              <a:rPr lang="it-IT" b="1" dirty="0" smtClean="0"/>
              <a:t> out </a:t>
            </a:r>
            <a:r>
              <a:rPr lang="it-IT" b="1" dirty="0" err="1" smtClean="0"/>
              <a:t>Risk</a:t>
            </a:r>
            <a:r>
              <a:rPr lang="it-IT" b="1" dirty="0" smtClean="0"/>
              <a:t>  </a:t>
            </a:r>
            <a:endParaRPr lang="it-IT" b="1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23/03/2025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13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20" y="993163"/>
            <a:ext cx="3532880" cy="5296019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673786" y="2487011"/>
            <a:ext cx="63498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err="1" smtClean="0"/>
              <a:t>Lowering</a:t>
            </a:r>
            <a:r>
              <a:rPr lang="it-IT" sz="2800" dirty="0" smtClean="0"/>
              <a:t> the </a:t>
            </a:r>
            <a:r>
              <a:rPr lang="it-IT" sz="2800" dirty="0" err="1" smtClean="0"/>
              <a:t>risk</a:t>
            </a:r>
            <a:r>
              <a:rPr lang="it-IT" sz="2800" dirty="0" smtClean="0"/>
              <a:t> of </a:t>
            </a:r>
            <a:r>
              <a:rPr lang="it-IT" sz="2800" dirty="0" err="1" smtClean="0"/>
              <a:t>carotid</a:t>
            </a:r>
            <a:r>
              <a:rPr lang="it-IT" sz="2800" dirty="0" smtClean="0"/>
              <a:t> </a:t>
            </a:r>
            <a:r>
              <a:rPr lang="it-IT" sz="2800" dirty="0" err="1" smtClean="0"/>
              <a:t>toxicity</a:t>
            </a:r>
            <a:r>
              <a:rPr lang="it-IT" sz="2800" dirty="0" smtClean="0"/>
              <a:t> by </a:t>
            </a:r>
            <a:r>
              <a:rPr lang="it-IT" sz="2800" dirty="0" err="1" smtClean="0"/>
              <a:t>selectively</a:t>
            </a:r>
            <a:r>
              <a:rPr lang="it-IT" sz="2800" dirty="0" smtClean="0"/>
              <a:t>  </a:t>
            </a:r>
            <a:r>
              <a:rPr lang="it-IT" sz="2800" dirty="0" err="1" smtClean="0"/>
              <a:t>sparing</a:t>
            </a:r>
            <a:r>
              <a:rPr lang="it-IT" sz="2800" dirty="0" smtClean="0"/>
              <a:t>  the dose</a:t>
            </a:r>
          </a:p>
          <a:p>
            <a:pPr algn="ctr"/>
            <a:r>
              <a:rPr lang="it-IT" sz="2800" dirty="0" smtClean="0"/>
              <a:t> to the </a:t>
            </a:r>
            <a:r>
              <a:rPr lang="it-IT" sz="2800" dirty="0" err="1" smtClean="0"/>
              <a:t>Carotid</a:t>
            </a:r>
            <a:r>
              <a:rPr lang="it-IT" sz="2800" dirty="0" smtClean="0"/>
              <a:t> </a:t>
            </a:r>
            <a:r>
              <a:rPr lang="it-IT" sz="2800" dirty="0" err="1"/>
              <a:t>A</a:t>
            </a:r>
            <a:r>
              <a:rPr lang="it-IT" sz="2800" dirty="0" err="1" smtClean="0"/>
              <a:t>rtery</a:t>
            </a:r>
            <a:endParaRPr lang="it-IT" sz="2800" dirty="0"/>
          </a:p>
        </p:txBody>
      </p:sp>
      <p:sp>
        <p:nvSpPr>
          <p:cNvPr id="8" name="Rettangolo 7"/>
          <p:cNvSpPr/>
          <p:nvPr/>
        </p:nvSpPr>
        <p:spPr>
          <a:xfrm>
            <a:off x="7696200" y="5642851"/>
            <a:ext cx="43688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dvOT3c2d9f11"/>
              </a:rPr>
              <a:t>Dale J, </a:t>
            </a:r>
            <a:r>
              <a:rPr lang="en-US" dirty="0" err="1" smtClean="0">
                <a:solidFill>
                  <a:srgbClr val="000000"/>
                </a:solidFill>
                <a:latin typeface="AdvOT3c2d9f11"/>
              </a:rPr>
              <a:t>Adv</a:t>
            </a:r>
            <a:r>
              <a:rPr lang="en-US" dirty="0" smtClean="0">
                <a:solidFill>
                  <a:srgbClr val="000000"/>
                </a:solidFill>
                <a:latin typeface="AdvOT3c2d9f11"/>
              </a:rPr>
              <a:t> </a:t>
            </a:r>
            <a:r>
              <a:rPr lang="en-US" dirty="0">
                <a:solidFill>
                  <a:srgbClr val="000000"/>
                </a:solidFill>
                <a:latin typeface="AdvOT3c2d9f11"/>
              </a:rPr>
              <a:t>in </a:t>
            </a:r>
            <a:r>
              <a:rPr lang="en-US" dirty="0" smtClean="0">
                <a:solidFill>
                  <a:srgbClr val="000000"/>
                </a:solidFill>
                <a:latin typeface="AdvOT3c2d9f11"/>
              </a:rPr>
              <a:t>Rad </a:t>
            </a:r>
            <a:r>
              <a:rPr lang="en-US" dirty="0" err="1" smtClean="0">
                <a:solidFill>
                  <a:srgbClr val="000000"/>
                </a:solidFill>
                <a:latin typeface="AdvOT3c2d9f11"/>
              </a:rPr>
              <a:t>Onc</a:t>
            </a:r>
            <a:r>
              <a:rPr lang="en-US" dirty="0" smtClean="0">
                <a:solidFill>
                  <a:srgbClr val="000000"/>
                </a:solidFill>
                <a:latin typeface="AdvOT3c2d9f11"/>
              </a:rPr>
              <a:t>, 2017</a:t>
            </a:r>
          </a:p>
          <a:p>
            <a:r>
              <a:rPr lang="en-US" dirty="0" smtClean="0"/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877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8879" y="19127"/>
            <a:ext cx="11132598" cy="1084142"/>
          </a:xfrm>
        </p:spPr>
        <p:txBody>
          <a:bodyPr>
            <a:noAutofit/>
          </a:bodyPr>
          <a:lstStyle/>
          <a:p>
            <a:pPr algn="ctr"/>
            <a:r>
              <a:rPr lang="it-IT" sz="2800" b="1" dirty="0" err="1" smtClean="0">
                <a:latin typeface="+mn-lt"/>
              </a:rPr>
              <a:t>Literature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series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>
                <a:latin typeface="+mn-lt"/>
              </a:rPr>
              <a:t>P</a:t>
            </a:r>
            <a:r>
              <a:rPr lang="it-IT" sz="2800" b="1" dirty="0" err="1" smtClean="0">
                <a:latin typeface="+mn-lt"/>
              </a:rPr>
              <a:t>article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reRT</a:t>
            </a:r>
            <a:r>
              <a:rPr lang="it-IT" sz="2800" b="1" dirty="0" smtClean="0">
                <a:latin typeface="+mn-lt"/>
              </a:rPr>
              <a:t>: BRAIN TUMORS</a:t>
            </a:r>
            <a:endParaRPr lang="it-IT" sz="2800" b="1" dirty="0">
              <a:latin typeface="+mn-lt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70709245"/>
              </p:ext>
            </p:extLst>
          </p:nvPr>
        </p:nvGraphicFramePr>
        <p:xfrm>
          <a:off x="101489" y="1174046"/>
          <a:ext cx="12000925" cy="550578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202460"/>
                <a:gridCol w="1291946"/>
                <a:gridCol w="1552945"/>
                <a:gridCol w="1944443"/>
                <a:gridCol w="1598537"/>
                <a:gridCol w="1024504"/>
                <a:gridCol w="1434070"/>
                <a:gridCol w="1952020"/>
              </a:tblGrid>
              <a:tr h="659467">
                <a:tc>
                  <a:txBody>
                    <a:bodyPr/>
                    <a:lstStyle/>
                    <a:p>
                      <a:r>
                        <a:rPr lang="it-IT" dirty="0" smtClean="0"/>
                        <a:t>Author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study</a:t>
                      </a:r>
                      <a:r>
                        <a:rPr lang="it-IT" dirty="0" smtClean="0"/>
                        <a:t>/ n° </a:t>
                      </a:r>
                      <a:r>
                        <a:rPr lang="it-IT" dirty="0" err="1" smtClean="0"/>
                        <a:t>pts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Tumor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type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Previous</a:t>
                      </a:r>
                      <a:r>
                        <a:rPr lang="it-IT" dirty="0" smtClean="0"/>
                        <a:t> dose </a:t>
                      </a:r>
                      <a:r>
                        <a:rPr lang="it-IT" dirty="0" err="1" smtClean="0"/>
                        <a:t>Gy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PT dose</a:t>
                      </a:r>
                      <a:r>
                        <a:rPr lang="it-IT" b="1" dirty="0" smtClean="0"/>
                        <a:t> </a:t>
                      </a:r>
                      <a:r>
                        <a:rPr kumimoji="0" lang="fr-FR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959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Gy (RBE)</a:t>
                      </a:r>
                      <a:r>
                        <a:rPr kumimoji="0" lang="fr-F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959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Median</a:t>
                      </a:r>
                      <a:r>
                        <a:rPr lang="it-IT" dirty="0" smtClean="0"/>
                        <a:t> FU (m)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/>
                        <a:t>Outcome</a:t>
                      </a:r>
                      <a:r>
                        <a:rPr lang="it-IT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Late </a:t>
                      </a:r>
                      <a:r>
                        <a:rPr lang="it-IT" dirty="0" err="1" smtClean="0"/>
                        <a:t>Toxicity</a:t>
                      </a:r>
                      <a:r>
                        <a:rPr lang="it-IT" dirty="0" smtClean="0"/>
                        <a:t> </a:t>
                      </a:r>
                      <a:endParaRPr lang="it-IT" dirty="0"/>
                    </a:p>
                  </a:txBody>
                  <a:tcPr/>
                </a:tc>
              </a:tr>
              <a:tr h="1749729">
                <a:tc>
                  <a:txBody>
                    <a:bodyPr/>
                    <a:lstStyle/>
                    <a:p>
                      <a:r>
                        <a:rPr lang="it-IT" sz="1800" b="1" i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El</a:t>
                      </a:r>
                      <a:r>
                        <a:rPr lang="it-IT" sz="18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800" b="1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Shafie</a:t>
                      </a:r>
                      <a:r>
                        <a:rPr lang="it-IT" sz="18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2018 </a:t>
                      </a:r>
                      <a:endParaRPr lang="it-IT" sz="18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42 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Meningioma</a:t>
                      </a:r>
                      <a: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WHO I: 10</a:t>
                      </a:r>
                      <a:b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WHO II: 25</a:t>
                      </a:r>
                      <a:b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WHO II: 6</a:t>
                      </a:r>
                      <a:b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Unknown: 1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IMRT (</a:t>
                      </a:r>
                      <a:r>
                        <a:rPr lang="it-IT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 </a:t>
                      </a: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16):</a:t>
                      </a:r>
                      <a:b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52.9 </a:t>
                      </a:r>
                      <a:r>
                        <a:rPr lang="it-IT" sz="1600" b="0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Gy</a:t>
                      </a:r>
                      <a:r>
                        <a:rPr lang="it-IT" sz="16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(12–62.4)</a:t>
                      </a: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3DCRT(</a:t>
                      </a:r>
                      <a:r>
                        <a:rPr lang="it-IT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 </a:t>
                      </a: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16):</a:t>
                      </a:r>
                      <a:b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54 </a:t>
                      </a:r>
                      <a:r>
                        <a:rPr lang="it-IT" sz="1600" b="0" i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Gy</a:t>
                      </a: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it-IT" sz="16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50-55,8)</a:t>
                      </a: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SRS (</a:t>
                      </a:r>
                      <a:r>
                        <a:rPr lang="it-IT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 </a:t>
                      </a: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7): 12,1 </a:t>
                      </a:r>
                      <a:b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it-IT" sz="16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12–17)</a:t>
                      </a: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FSRT (</a:t>
                      </a:r>
                      <a:r>
                        <a:rPr lang="it-IT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 </a:t>
                      </a:r>
                      <a:r>
                        <a:rPr lang="it-IT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1): 58,8 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Protons </a:t>
                      </a:r>
                      <a:r>
                        <a:rPr lang="fr-FR" sz="18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 </a:t>
                      </a:r>
                      <a: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 8</a:t>
                      </a:r>
                      <a:b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fr-FR" sz="1800" b="0" i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Carbon</a:t>
                      </a:r>
                      <a: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ion </a:t>
                      </a:r>
                      <a:r>
                        <a:rPr lang="fr-FR" sz="18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 </a:t>
                      </a:r>
                      <a:r>
                        <a:rPr lang="fr-FR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=</a:t>
                      </a:r>
                      <a:r>
                        <a:rPr lang="fr-FR" sz="1800" b="0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fr-FR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</a:t>
                      </a:r>
                      <a: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endParaRPr lang="fr-FR" sz="1800" b="0" i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r>
                        <a:rPr lang="fr-FR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51 (15–60) </a:t>
                      </a:r>
                      <a: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Gy</a:t>
                      </a:r>
                      <a:b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49.7 m 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1y</a:t>
                      </a:r>
                      <a:r>
                        <a:rPr lang="es-ES" sz="1800" b="0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PFS</a:t>
                      </a:r>
                      <a:r>
                        <a:rPr lang="es-ES" sz="1800" b="0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71%</a:t>
                      </a:r>
                    </a:p>
                    <a:p>
                      <a:r>
                        <a:rPr lang="es-ES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s-ES" sz="1800" b="0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y PFS </a:t>
                      </a:r>
                      <a:r>
                        <a:rPr lang="es-ES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56.5%</a:t>
                      </a:r>
                    </a:p>
                    <a:p>
                      <a:r>
                        <a:rPr lang="es-E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es-E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s-ES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1y OS:</a:t>
                      </a:r>
                      <a:r>
                        <a:rPr lang="es-ES" sz="1800" b="0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ES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89.6% 2y OS 71.4</a:t>
                      </a:r>
                      <a:r>
                        <a:rPr lang="es-E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s-ES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b="0" i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CNS necrosis:</a:t>
                      </a:r>
                    </a:p>
                    <a:p>
                      <a:r>
                        <a:rPr lang="it-IT" sz="1800" b="0" i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G 4 -G5</a:t>
                      </a:r>
                      <a:r>
                        <a:rPr lang="it-IT" sz="1800" b="0" i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it-IT" sz="1800" b="0" i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800" b="1" i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pts (7%): G3</a:t>
                      </a:r>
                      <a:endParaRPr lang="it-IT" sz="18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889693">
                <a:tc>
                  <a:txBody>
                    <a:bodyPr/>
                    <a:lstStyle/>
                    <a:p>
                      <a:r>
                        <a:rPr lang="it-IT" sz="1800" b="1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Eaton</a:t>
                      </a:r>
                      <a:r>
                        <a:rPr lang="it-IT" sz="18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2015  </a:t>
                      </a:r>
                      <a:endParaRPr lang="it-IT" sz="18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b="1" i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Ependymoma</a:t>
                      </a:r>
                      <a:r>
                        <a:rPr lang="it-IT" sz="18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it-IT" sz="1800" b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Protons </a:t>
                      </a:r>
                      <a:r>
                        <a:rPr lang="fr-FR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85% photons 15%</a:t>
                      </a:r>
                      <a:br>
                        <a:rPr lang="fr-FR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fr-FR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55.8 (52.5–59.4)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Protons:</a:t>
                      </a:r>
                      <a:b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fr-F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50.4 Gy (RBE)(35–55.8)</a:t>
                      </a:r>
                      <a:endParaRPr lang="fr-FR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37.8 m 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E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3y PFS 28.1%</a:t>
                      </a:r>
                      <a:br>
                        <a:rPr lang="es-E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s-ES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3y OS 78.6%</a:t>
                      </a:r>
                      <a:endParaRPr lang="es-ES" sz="18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CNS necrosis</a:t>
                      </a:r>
                      <a:r>
                        <a:rPr lang="pt-BR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 </a:t>
                      </a:r>
                    </a:p>
                    <a:p>
                      <a:r>
                        <a:rPr lang="pt-BR" sz="18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0% G3</a:t>
                      </a:r>
                      <a:r>
                        <a:rPr lang="pt-B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pt-BR" sz="18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pt-BR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pts: (21.4%)</a:t>
                      </a:r>
                      <a:r>
                        <a:rPr lang="pt-BR" sz="1800" b="0" i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pt-BR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G2</a:t>
                      </a:r>
                      <a:endParaRPr lang="pt-BR" sz="18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957324">
                <a:tc>
                  <a:txBody>
                    <a:bodyPr/>
                    <a:lstStyle/>
                    <a:p>
                      <a:endParaRPr lang="it-IT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it-IT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800" b="1" dirty="0" err="1" smtClean="0">
                          <a:solidFill>
                            <a:schemeClr val="tx1"/>
                          </a:solidFill>
                        </a:rPr>
                        <a:t>Eberle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</a:rPr>
                        <a:t> 2020</a:t>
                      </a:r>
                      <a:endParaRPr lang="it-IT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it-IT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800" dirty="0" smtClean="0">
                          <a:solidFill>
                            <a:schemeClr val="tx1"/>
                          </a:solidFill>
                        </a:rPr>
                        <a:t>Retro</a:t>
                      </a:r>
                    </a:p>
                    <a:p>
                      <a:r>
                        <a:rPr lang="it-IT" sz="18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it-IT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it-IT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800" b="1" dirty="0" smtClean="0">
                          <a:solidFill>
                            <a:schemeClr val="tx1"/>
                          </a:solidFill>
                        </a:rPr>
                        <a:t>Glioma</a:t>
                      </a:r>
                      <a:endParaRPr lang="it-IT" sz="1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 (37.5–61.2) </a:t>
                      </a:r>
                    </a:p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n= 29</a:t>
                      </a:r>
                    </a:p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37.5 (2.5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Gy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fr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br>
                        <a:rPr lang="en-US" sz="1800" dirty="0" smtClean="0">
                          <a:solidFill>
                            <a:schemeClr val="tx1"/>
                          </a:solidFill>
                        </a:rPr>
                      </a:br>
                      <a:endParaRPr lang="it-IT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it-IT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800" dirty="0" smtClean="0">
                          <a:solidFill>
                            <a:schemeClr val="tx1"/>
                          </a:solidFill>
                        </a:rPr>
                        <a:t>CIRT</a:t>
                      </a:r>
                    </a:p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 (3 </a:t>
                      </a:r>
                      <a:r>
                        <a:rPr lang="en-US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en-US" sz="1800" dirty="0" smtClean="0">
                          <a:solidFill>
                            <a:schemeClr val="tx1"/>
                          </a:solidFill>
                        </a:rPr>
                      </a:br>
                      <a:endParaRPr lang="it-IT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it-IT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800" dirty="0" smtClean="0">
                          <a:solidFill>
                            <a:schemeClr val="tx1"/>
                          </a:solidFill>
                        </a:rPr>
                        <a:t>11 m </a:t>
                      </a:r>
                    </a:p>
                    <a:p>
                      <a:r>
                        <a:rPr lang="it-IT" sz="1800" dirty="0" smtClean="0">
                          <a:solidFill>
                            <a:schemeClr val="tx1"/>
                          </a:solidFill>
                        </a:rPr>
                        <a:t>(1-23)</a:t>
                      </a:r>
                      <a:endParaRPr lang="it-IT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it-IT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800" dirty="0" smtClean="0">
                          <a:solidFill>
                            <a:schemeClr val="tx1"/>
                          </a:solidFill>
                        </a:rPr>
                        <a:t>6 m LC 45%</a:t>
                      </a:r>
                    </a:p>
                    <a:p>
                      <a:r>
                        <a:rPr lang="it-IT" sz="1800" dirty="0" smtClean="0">
                          <a:solidFill>
                            <a:schemeClr val="tx1"/>
                          </a:solidFill>
                        </a:rPr>
                        <a:t>12 m LC 30%</a:t>
                      </a:r>
                      <a:endParaRPr lang="it-IT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G 4 -G5</a:t>
                      </a:r>
                      <a:br>
                        <a:rPr lang="it-IT" sz="1800" b="0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endParaRPr lang="it-IT" sz="1800" b="0" i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 </a:t>
                      </a:r>
                      <a:r>
                        <a:rPr lang="it-IT" sz="1800" b="1" i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pts</a:t>
                      </a:r>
                      <a:r>
                        <a:rPr lang="it-IT" sz="1800" b="1" i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(26%): G3</a:t>
                      </a:r>
                      <a:endParaRPr lang="it-IT" sz="1800" b="1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r>
                        <a:rPr lang="it-IT" sz="16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Fatigue</a:t>
                      </a:r>
                      <a:r>
                        <a:rPr lang="it-IT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(2)</a:t>
                      </a:r>
                    </a:p>
                    <a:p>
                      <a:r>
                        <a:rPr lang="it-IT" sz="16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dysphasia</a:t>
                      </a:r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 (1)</a:t>
                      </a:r>
                    </a:p>
                    <a:p>
                      <a:r>
                        <a:rPr lang="it-IT" sz="1600" dirty="0" err="1" smtClean="0">
                          <a:solidFill>
                            <a:schemeClr val="tx1"/>
                          </a:solidFill>
                        </a:rPr>
                        <a:t>Seizure</a:t>
                      </a:r>
                      <a:r>
                        <a:rPr lang="it-IT" sz="1600" baseline="0" dirty="0" smtClean="0">
                          <a:solidFill>
                            <a:schemeClr val="tx1"/>
                          </a:solidFill>
                        </a:rPr>
                        <a:t> (2)</a:t>
                      </a:r>
                    </a:p>
                    <a:p>
                      <a:r>
                        <a:rPr lang="it-IT" sz="1600" dirty="0" err="1" smtClean="0">
                          <a:solidFill>
                            <a:schemeClr val="tx1"/>
                          </a:solidFill>
                        </a:rPr>
                        <a:t>emiparesis</a:t>
                      </a:r>
                      <a:r>
                        <a:rPr lang="it-IT" sz="1600" baseline="0" dirty="0" smtClean="0">
                          <a:solidFill>
                            <a:schemeClr val="tx1"/>
                          </a:solidFill>
                        </a:rPr>
                        <a:t> (1)</a:t>
                      </a:r>
                    </a:p>
                    <a:p>
                      <a:r>
                        <a:rPr lang="it-IT" sz="1600" baseline="0" dirty="0" smtClean="0">
                          <a:solidFill>
                            <a:schemeClr val="tx1"/>
                          </a:solidFill>
                        </a:rPr>
                        <a:t>CNS </a:t>
                      </a:r>
                      <a:r>
                        <a:rPr lang="it-IT" sz="1600" baseline="0" dirty="0" err="1" smtClean="0">
                          <a:solidFill>
                            <a:schemeClr val="tx1"/>
                          </a:solidFill>
                        </a:rPr>
                        <a:t>necrosis</a:t>
                      </a:r>
                      <a:r>
                        <a:rPr lang="it-IT" sz="1600" baseline="0" dirty="0" smtClean="0">
                          <a:solidFill>
                            <a:schemeClr val="tx1"/>
                          </a:solidFill>
                        </a:rPr>
                        <a:t> (2)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541" y="19127"/>
            <a:ext cx="1141873" cy="913498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4" y="44953"/>
            <a:ext cx="1165781" cy="93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6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34858" y="167005"/>
            <a:ext cx="11160242" cy="1090295"/>
          </a:xfrm>
        </p:spPr>
        <p:txBody>
          <a:bodyPr>
            <a:normAutofit/>
          </a:bodyPr>
          <a:lstStyle/>
          <a:p>
            <a:pPr algn="ctr"/>
            <a:r>
              <a:rPr lang="it-IT" sz="2800" b="1" dirty="0" err="1" smtClean="0">
                <a:latin typeface="+mn-lt"/>
              </a:rPr>
              <a:t>Literature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series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particle</a:t>
            </a:r>
            <a:r>
              <a:rPr lang="it-IT" sz="2800" b="1" dirty="0" smtClean="0">
                <a:latin typeface="+mn-lt"/>
              </a:rPr>
              <a:t> </a:t>
            </a:r>
            <a:r>
              <a:rPr lang="it-IT" sz="2800" b="1" dirty="0" err="1" smtClean="0">
                <a:latin typeface="+mn-lt"/>
              </a:rPr>
              <a:t>reRT</a:t>
            </a:r>
            <a:r>
              <a:rPr lang="it-IT" sz="2800" b="1" dirty="0" smtClean="0">
                <a:latin typeface="+mn-lt"/>
              </a:rPr>
              <a:t>: </a:t>
            </a:r>
            <a:r>
              <a:rPr lang="it-IT" sz="2800" b="1" dirty="0" err="1" smtClean="0">
                <a:latin typeface="+mn-lt"/>
              </a:rPr>
              <a:t>sarcomas</a:t>
            </a:r>
            <a:r>
              <a:rPr lang="it-IT" sz="2800" b="1" dirty="0" smtClean="0">
                <a:latin typeface="+mn-lt"/>
              </a:rPr>
              <a:t> of the </a:t>
            </a:r>
            <a:r>
              <a:rPr lang="it-IT" sz="2800" b="1" dirty="0" err="1" smtClean="0">
                <a:latin typeface="+mn-lt"/>
              </a:rPr>
              <a:t>skull</a:t>
            </a:r>
            <a:r>
              <a:rPr lang="it-IT" sz="2800" b="1" dirty="0" smtClean="0">
                <a:latin typeface="+mn-lt"/>
              </a:rPr>
              <a:t> base &amp; HN </a:t>
            </a:r>
            <a:endParaRPr lang="it-IT" sz="2800" b="1" dirty="0">
              <a:latin typeface="+mn-lt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406818719"/>
              </p:ext>
            </p:extLst>
          </p:nvPr>
        </p:nvGraphicFramePr>
        <p:xfrm>
          <a:off x="152398" y="1809749"/>
          <a:ext cx="11910329" cy="368704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88791"/>
                <a:gridCol w="1102012"/>
                <a:gridCol w="1955800"/>
                <a:gridCol w="1408561"/>
                <a:gridCol w="1488791"/>
                <a:gridCol w="1488791"/>
                <a:gridCol w="1184427"/>
                <a:gridCol w="1793156"/>
              </a:tblGrid>
              <a:tr h="751786">
                <a:tc>
                  <a:txBody>
                    <a:bodyPr/>
                    <a:lstStyle/>
                    <a:p>
                      <a:r>
                        <a:rPr lang="it-IT" dirty="0" smtClean="0"/>
                        <a:t>Author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study</a:t>
                      </a:r>
                      <a:r>
                        <a:rPr lang="it-IT" dirty="0" smtClean="0"/>
                        <a:t>/ n° </a:t>
                      </a:r>
                      <a:r>
                        <a:rPr lang="it-IT" dirty="0" err="1" smtClean="0"/>
                        <a:t>pts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Tumor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type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Previous</a:t>
                      </a:r>
                      <a:r>
                        <a:rPr lang="it-IT" dirty="0" smtClean="0"/>
                        <a:t> dose </a:t>
                      </a:r>
                      <a:r>
                        <a:rPr lang="it-IT" dirty="0" err="1" smtClean="0"/>
                        <a:t>Gy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PT dose </a:t>
                      </a:r>
                      <a:r>
                        <a:rPr kumimoji="0" lang="fr-F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959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Gy (RBE)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Median</a:t>
                      </a:r>
                      <a:r>
                        <a:rPr lang="it-IT" dirty="0" smtClean="0"/>
                        <a:t> FU (m)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/>
                        <a:t>Outcome</a:t>
                      </a:r>
                      <a:r>
                        <a:rPr lang="it-IT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Late </a:t>
                      </a:r>
                      <a:r>
                        <a:rPr lang="it-IT" dirty="0" err="1" smtClean="0"/>
                        <a:t>Toxicity</a:t>
                      </a:r>
                      <a:r>
                        <a:rPr lang="it-IT" dirty="0" smtClean="0"/>
                        <a:t> </a:t>
                      </a:r>
                      <a:r>
                        <a:rPr lang="en-US" sz="1800" b="0" i="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G3</a:t>
                      </a:r>
                      <a:endParaRPr lang="it-IT" dirty="0"/>
                    </a:p>
                  </a:txBody>
                  <a:tcPr/>
                </a:tc>
              </a:tr>
              <a:tr h="1747423">
                <a:tc>
                  <a:txBody>
                    <a:bodyPr/>
                    <a:lstStyle/>
                    <a:p>
                      <a:r>
                        <a:rPr lang="it-IT" sz="1800" b="1" i="0" dirty="0" err="1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Uhl</a:t>
                      </a:r>
                      <a:r>
                        <a:rPr lang="it-IT" sz="1800" b="1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, 2014 </a:t>
                      </a:r>
                      <a:endParaRPr lang="it-IT" sz="1800" b="1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b="1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25</a:t>
                      </a:r>
                      <a: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it-IT" sz="16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b="0" i="0" dirty="0" err="1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Chordoma</a:t>
                      </a:r>
                      <a:r>
                        <a:rPr lang="it-IT" sz="1600" b="0" i="0" baseline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600" b="0" i="0" baseline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     20</a:t>
                      </a:r>
                      <a: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600" b="0" i="0" dirty="0" err="1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Chondro</a:t>
                      </a:r>
                      <a:r>
                        <a:rPr lang="it-IT" sz="1600" b="0" i="0" baseline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it-IT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       25</a:t>
                      </a:r>
                      <a:endParaRPr lang="it-IT" sz="16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b="0" i="0" dirty="0" err="1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Particles</a:t>
                      </a:r>
                      <a: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56%:</a:t>
                      </a:r>
                      <a:b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60 </a:t>
                      </a:r>
                      <a:r>
                        <a:rPr lang="fr-FR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(42-72)</a:t>
                      </a:r>
                    </a:p>
                    <a:p>
                      <a: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Photons 44%:</a:t>
                      </a:r>
                      <a:b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66 </a:t>
                      </a:r>
                      <a:r>
                        <a:rPr lang="fr-FR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(38–72.5</a:t>
                      </a:r>
                      <a: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fr-FR" sz="16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Carbon </a:t>
                      </a:r>
                      <a:r>
                        <a:rPr lang="it-IT" sz="1600" b="0" i="0" dirty="0" err="1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ions</a:t>
                      </a:r>
                      <a: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:</a:t>
                      </a:r>
                      <a:b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51 </a:t>
                      </a:r>
                      <a:r>
                        <a:rPr lang="it-IT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[45–60)</a:t>
                      </a:r>
                    </a:p>
                    <a:p>
                      <a:r>
                        <a:rPr lang="it-IT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BED (</a:t>
                      </a:r>
                      <a:r>
                        <a:rPr lang="el-G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α/β = 2) </a:t>
                      </a:r>
                      <a:r>
                        <a:rPr lang="it-IT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63.8</a:t>
                      </a:r>
                      <a:r>
                        <a:rPr lang="it-IT" sz="1600" b="0" i="0" baseline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r>
                        <a:rPr lang="it-IT" sz="1600" b="0" i="0" baseline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el-GR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56.2</a:t>
                      </a:r>
                      <a:r>
                        <a:rPr lang="it-IT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-75]</a:t>
                      </a:r>
                      <a:endParaRPr lang="it-IT" sz="16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14 m </a:t>
                      </a:r>
                      <a:endParaRPr lang="it-IT" sz="16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8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2y LPFS 79.3% </a:t>
                      </a:r>
                      <a:endParaRPr lang="it-IT" sz="18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b="1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G</a:t>
                      </a:r>
                      <a:r>
                        <a:rPr lang="it-IT" sz="1600" b="1" i="0" baseline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3 </a:t>
                      </a:r>
                      <a:r>
                        <a:rPr lang="it-IT" sz="1600" b="1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bone </a:t>
                      </a:r>
                      <a:r>
                        <a:rPr lang="it-IT" sz="1600" b="1" i="0" dirty="0" err="1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necrosis</a:t>
                      </a:r>
                      <a:r>
                        <a:rPr lang="it-IT" sz="1600" b="1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4% (1)</a:t>
                      </a:r>
                      <a: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/>
                      </a:r>
                      <a:br>
                        <a:rPr lang="it-IT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endParaRPr lang="it-IT" sz="16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</a:tr>
              <a:tr h="1187832">
                <a:tc>
                  <a:txBody>
                    <a:bodyPr/>
                    <a:lstStyle/>
                    <a:p>
                      <a:r>
                        <a:rPr lang="it-IT" sz="1800" b="1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Yang, 2019 </a:t>
                      </a:r>
                      <a:endParaRPr lang="it-IT" sz="1800" b="1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b="1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12</a:t>
                      </a:r>
                      <a:r>
                        <a:rPr lang="it-IT" sz="1600" b="0" i="0" dirty="0" smtClean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it-IT" sz="16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b="0" i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Head and neck</a:t>
                      </a:r>
                      <a:br>
                        <a:rPr lang="it-IT" sz="1600" b="0" i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it-IT" sz="1600" b="0" i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sarcoma</a:t>
                      </a:r>
                      <a:endParaRPr lang="it-IT" sz="160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b="0" i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68 Gy (13–78) </a:t>
                      </a:r>
                      <a:endParaRPr lang="it-IT" sz="160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b="0" i="0" dirty="0" err="1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Carbon</a:t>
                      </a:r>
                      <a: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 ions:</a:t>
                      </a:r>
                      <a:b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</a:br>
                      <a:r>
                        <a:rPr lang="fr-FR" sz="1600" b="0" i="0" dirty="0">
                          <a:solidFill>
                            <a:srgbClr val="59595B"/>
                          </a:solidFill>
                          <a:effectLst/>
                          <a:latin typeface="+mn-lt"/>
                        </a:rPr>
                        <a:t>60 Gy (RBE)</a:t>
                      </a:r>
                      <a:endParaRPr lang="fr-FR" sz="1600" dirty="0"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r>
                        <a:rPr lang="it-IT" dirty="0" smtClean="0"/>
                        <a:t>15.7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NL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1-y OS: 67%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6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NL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G4 bleeding 8%</a:t>
                      </a:r>
                      <a:r>
                        <a:rPr lang="nl-NL" sz="16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(1)</a:t>
                      </a:r>
                      <a:r>
                        <a:rPr lang="nl-NL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nl-NL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nl-NL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G5 bleeding 8%</a:t>
                      </a:r>
                      <a:r>
                        <a:rPr lang="nl-NL" sz="1600" dirty="0" smtClean="0"/>
                        <a:t> </a:t>
                      </a:r>
                      <a:r>
                        <a:rPr lang="nl-NL" sz="18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  <a:r>
                        <a:rPr lang="nl-NL" dirty="0" smtClean="0"/>
                        <a:t/>
                      </a:r>
                      <a:br>
                        <a:rPr lang="nl-NL" dirty="0" smtClean="0"/>
                      </a:b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Skull Base Tumours Sydney | Pituitary Tumours Sydney | Skull Base Surgery  Sydn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7" y="167005"/>
            <a:ext cx="1304928" cy="130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664561" y="99852"/>
            <a:ext cx="1398164" cy="130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65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5652" y="218177"/>
            <a:ext cx="11132598" cy="552475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 err="1">
                <a:latin typeface="+mn-lt"/>
              </a:rPr>
              <a:t>Ongoing</a:t>
            </a:r>
            <a:r>
              <a:rPr lang="it-IT" sz="3600" b="1" dirty="0">
                <a:latin typeface="+mn-lt"/>
              </a:rPr>
              <a:t> </a:t>
            </a:r>
            <a:r>
              <a:rPr lang="it-IT" sz="3600" b="1" dirty="0" err="1">
                <a:latin typeface="+mn-lt"/>
              </a:rPr>
              <a:t>Clinical</a:t>
            </a:r>
            <a:r>
              <a:rPr lang="it-IT" sz="3600" b="1" dirty="0">
                <a:latin typeface="+mn-lt"/>
              </a:rPr>
              <a:t> </a:t>
            </a:r>
            <a:r>
              <a:rPr lang="it-IT" sz="3600" b="1" dirty="0" err="1">
                <a:latin typeface="+mn-lt"/>
              </a:rPr>
              <a:t>Studies</a:t>
            </a:r>
            <a:r>
              <a:rPr lang="it-IT" sz="3600" b="1" dirty="0">
                <a:latin typeface="+mn-lt"/>
              </a:rPr>
              <a:t> </a:t>
            </a:r>
            <a:endParaRPr lang="it-IT" sz="3600" dirty="0">
              <a:latin typeface="+mn-lt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771649" y="1925237"/>
            <a:ext cx="3496085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it-IT" sz="1400" dirty="0" err="1"/>
              <a:t>Willmann</a:t>
            </a:r>
            <a:r>
              <a:rPr lang="it-IT" sz="1400" dirty="0"/>
              <a:t> </a:t>
            </a:r>
            <a:r>
              <a:rPr lang="it-IT" sz="1400" dirty="0" smtClean="0"/>
              <a:t>J, </a:t>
            </a:r>
            <a:r>
              <a:rPr lang="en-US" sz="1400" dirty="0" smtClean="0"/>
              <a:t>Radiotherapy </a:t>
            </a:r>
            <a:r>
              <a:rPr lang="en-US" sz="1400" dirty="0"/>
              <a:t>and Oncology </a:t>
            </a:r>
            <a:r>
              <a:rPr lang="en-US" sz="1400" b="1" dirty="0" smtClean="0"/>
              <a:t>2025</a:t>
            </a:r>
            <a:endParaRPr lang="it-IT" sz="1400" b="1" dirty="0"/>
          </a:p>
        </p:txBody>
      </p:sp>
      <p:sp>
        <p:nvSpPr>
          <p:cNvPr id="11" name="Rettangolo 10"/>
          <p:cNvSpPr/>
          <p:nvPr/>
        </p:nvSpPr>
        <p:spPr>
          <a:xfrm>
            <a:off x="4471895" y="3422370"/>
            <a:ext cx="6392092" cy="1323439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Radiotherapy </a:t>
            </a:r>
            <a:r>
              <a:rPr lang="en-US" sz="2000" b="1" dirty="0" smtClean="0">
                <a:solidFill>
                  <a:srgbClr val="000000"/>
                </a:solidFill>
              </a:rPr>
              <a:t>techniques:</a:t>
            </a:r>
            <a:endParaRPr lang="it-IT" sz="2000" dirty="0"/>
          </a:p>
          <a:p>
            <a:r>
              <a:rPr lang="it-IT" sz="2000" dirty="0" err="1" smtClean="0">
                <a:solidFill>
                  <a:srgbClr val="000000"/>
                </a:solidFill>
              </a:rPr>
              <a:t>Stereotactic</a:t>
            </a:r>
            <a:r>
              <a:rPr lang="it-IT" sz="2000" dirty="0" smtClean="0">
                <a:solidFill>
                  <a:srgbClr val="000000"/>
                </a:solidFill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</a:rPr>
              <a:t>radiotherapy</a:t>
            </a:r>
            <a:r>
              <a:rPr lang="it-IT" sz="2000" dirty="0" smtClean="0">
                <a:solidFill>
                  <a:srgbClr val="000000"/>
                </a:solidFill>
              </a:rPr>
              <a:t>  				17 %</a:t>
            </a:r>
          </a:p>
          <a:p>
            <a:r>
              <a:rPr lang="en-US" sz="2000" dirty="0" err="1" smtClean="0"/>
              <a:t>Hypofractionated</a:t>
            </a:r>
            <a:r>
              <a:rPr lang="en-US" sz="2000" dirty="0" smtClean="0"/>
              <a:t> External Beam </a:t>
            </a:r>
            <a:r>
              <a:rPr lang="en-US" sz="2000" dirty="0"/>
              <a:t>R</a:t>
            </a:r>
            <a:r>
              <a:rPr lang="en-US" sz="2000" dirty="0" smtClean="0"/>
              <a:t>adiotherapy 	   8 %</a:t>
            </a:r>
            <a:r>
              <a:rPr lang="en-US" dirty="0"/>
              <a:t/>
            </a:r>
            <a:br>
              <a:rPr lang="en-US" dirty="0"/>
            </a:br>
            <a:r>
              <a:rPr lang="en-US" sz="2000" b="1" dirty="0" smtClean="0"/>
              <a:t>Particle </a:t>
            </a:r>
            <a:r>
              <a:rPr lang="en-US" sz="2000" b="1" dirty="0"/>
              <a:t>therapy (proton or carbon ion therapy) </a:t>
            </a:r>
            <a:r>
              <a:rPr lang="en-US" sz="2000" dirty="0" smtClean="0"/>
              <a:t>	</a:t>
            </a:r>
            <a:r>
              <a:rPr lang="en-US" sz="2000" b="1" dirty="0" smtClean="0"/>
              <a:t>17 % </a:t>
            </a:r>
            <a:endParaRPr lang="it-IT" sz="2000" b="1" dirty="0"/>
          </a:p>
        </p:txBody>
      </p:sp>
      <p:sp>
        <p:nvSpPr>
          <p:cNvPr id="12" name="Rettangolo 11"/>
          <p:cNvSpPr/>
          <p:nvPr/>
        </p:nvSpPr>
        <p:spPr>
          <a:xfrm>
            <a:off x="815316" y="3422370"/>
            <a:ext cx="2794659" cy="132343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</a:rPr>
              <a:t>Site: 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CNS		40</a:t>
            </a:r>
            <a:r>
              <a:rPr lang="en-US" sz="2000" dirty="0">
                <a:solidFill>
                  <a:srgbClr val="000000"/>
                </a:solidFill>
              </a:rPr>
              <a:t>% 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Head </a:t>
            </a:r>
            <a:r>
              <a:rPr lang="en-US" sz="2000" dirty="0">
                <a:solidFill>
                  <a:srgbClr val="000000"/>
                </a:solidFill>
              </a:rPr>
              <a:t>and N</a:t>
            </a:r>
            <a:r>
              <a:rPr lang="en-US" sz="2000" dirty="0" smtClean="0">
                <a:solidFill>
                  <a:srgbClr val="000000"/>
                </a:solidFill>
              </a:rPr>
              <a:t>eck 	23</a:t>
            </a:r>
            <a:r>
              <a:rPr lang="en-US" sz="2000" dirty="0">
                <a:solidFill>
                  <a:srgbClr val="000000"/>
                </a:solidFill>
              </a:rPr>
              <a:t>% </a:t>
            </a: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Pelvis		17</a:t>
            </a:r>
            <a:r>
              <a:rPr lang="en-US" sz="2000" dirty="0">
                <a:solidFill>
                  <a:srgbClr val="000000"/>
                </a:solidFill>
              </a:rPr>
              <a:t>% </a:t>
            </a:r>
            <a:endParaRPr lang="it-IT" sz="2000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1649" y="875565"/>
            <a:ext cx="9092337" cy="10108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Rettangolo 13"/>
          <p:cNvSpPr/>
          <p:nvPr/>
        </p:nvSpPr>
        <p:spPr>
          <a:xfrm>
            <a:off x="1771648" y="2423572"/>
            <a:ext cx="90923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u="sng" dirty="0">
                <a:solidFill>
                  <a:srgbClr val="0070C0"/>
                </a:solidFill>
              </a:rPr>
              <a:t>99 </a:t>
            </a:r>
            <a:r>
              <a:rPr lang="en-US" sz="2400" b="1" u="sng" dirty="0" smtClean="0">
                <a:solidFill>
                  <a:srgbClr val="0070C0"/>
                </a:solidFill>
              </a:rPr>
              <a:t>prospective studies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Freccia a destra 2"/>
          <p:cNvSpPr/>
          <p:nvPr/>
        </p:nvSpPr>
        <p:spPr>
          <a:xfrm rot="10800000">
            <a:off x="10742059" y="4295136"/>
            <a:ext cx="983848" cy="55558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2584980" y="5174513"/>
            <a:ext cx="6101819" cy="400110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CharisSIL"/>
              </a:rPr>
              <a:t>41% Studies</a:t>
            </a:r>
            <a:r>
              <a:rPr lang="en-US" sz="2000" dirty="0"/>
              <a:t>: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000000"/>
                </a:solidFill>
                <a:latin typeface="CharisSIL"/>
              </a:rPr>
              <a:t>RERT </a:t>
            </a:r>
            <a:r>
              <a:rPr lang="en-US" sz="2000" b="1" dirty="0" smtClean="0">
                <a:solidFill>
                  <a:srgbClr val="000000"/>
                </a:solidFill>
                <a:latin typeface="CharisSIL"/>
              </a:rPr>
              <a:t>+ systemic therapies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154068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23/03/2025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466864"/>
            <a:ext cx="2743200" cy="365125"/>
          </a:xfrm>
        </p:spPr>
        <p:txBody>
          <a:bodyPr/>
          <a:lstStyle/>
          <a:p>
            <a:fld id="{44B3000C-AF20-481F-AF4F-24E9E8451D0A}" type="slidenum">
              <a:rPr lang="it-IT" smtClean="0"/>
              <a:t>17</a:t>
            </a:fld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462099" y="476882"/>
            <a:ext cx="10891701" cy="5969954"/>
            <a:chOff x="338274" y="56356"/>
            <a:chExt cx="10877765" cy="6201569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239790"/>
              <a:ext cx="5120039" cy="5989560"/>
            </a:xfrm>
            <a:prstGeom prst="rect">
              <a:avLst/>
            </a:prstGeom>
          </p:spPr>
        </p:pic>
        <p:cxnSp>
          <p:nvCxnSpPr>
            <p:cNvPr id="10" name="Connettore 1 9"/>
            <p:cNvCxnSpPr/>
            <p:nvPr/>
          </p:nvCxnSpPr>
          <p:spPr>
            <a:xfrm>
              <a:off x="5814241" y="56356"/>
              <a:ext cx="9525" cy="62015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8274" y="239790"/>
              <a:ext cx="5165634" cy="5934075"/>
            </a:xfrm>
            <a:prstGeom prst="rect">
              <a:avLst/>
            </a:prstGeom>
          </p:spPr>
        </p:pic>
      </p:grpSp>
      <p:sp>
        <p:nvSpPr>
          <p:cNvPr id="14" name="Rettangolo 13"/>
          <p:cNvSpPr/>
          <p:nvPr/>
        </p:nvSpPr>
        <p:spPr>
          <a:xfrm>
            <a:off x="462099" y="107550"/>
            <a:ext cx="251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err="1"/>
              <a:t>Ongoing</a:t>
            </a:r>
            <a:r>
              <a:rPr lang="it-IT" b="1" dirty="0"/>
              <a:t> </a:t>
            </a:r>
            <a:r>
              <a:rPr lang="it-IT" b="1" dirty="0" err="1"/>
              <a:t>Clinical</a:t>
            </a:r>
            <a:r>
              <a:rPr lang="it-IT" b="1" dirty="0"/>
              <a:t> </a:t>
            </a:r>
            <a:r>
              <a:rPr lang="it-IT" b="1" dirty="0" err="1"/>
              <a:t>Studies</a:t>
            </a:r>
            <a:r>
              <a:rPr lang="it-IT" b="1" dirty="0"/>
              <a:t> </a:t>
            </a:r>
            <a:endParaRPr lang="it-IT" dirty="0"/>
          </a:p>
        </p:txBody>
      </p:sp>
      <p:sp>
        <p:nvSpPr>
          <p:cNvPr id="15" name="Rettangolo 14"/>
          <p:cNvSpPr/>
          <p:nvPr/>
        </p:nvSpPr>
        <p:spPr>
          <a:xfrm>
            <a:off x="7984482" y="178046"/>
            <a:ext cx="3496085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it-IT" sz="1400" dirty="0" err="1"/>
              <a:t>Willmann</a:t>
            </a:r>
            <a:r>
              <a:rPr lang="it-IT" sz="1400" dirty="0"/>
              <a:t> </a:t>
            </a:r>
            <a:r>
              <a:rPr lang="it-IT" sz="1400" dirty="0" smtClean="0"/>
              <a:t>J, </a:t>
            </a:r>
            <a:r>
              <a:rPr lang="en-US" sz="1400" dirty="0" smtClean="0"/>
              <a:t>Radiotherapy </a:t>
            </a:r>
            <a:r>
              <a:rPr lang="en-US" sz="1400" dirty="0"/>
              <a:t>and Oncology </a:t>
            </a:r>
            <a:r>
              <a:rPr lang="en-US" sz="1400" b="1" dirty="0" smtClean="0"/>
              <a:t>2025</a:t>
            </a:r>
            <a:endParaRPr lang="it-IT" sz="1400" b="1" dirty="0"/>
          </a:p>
        </p:txBody>
      </p:sp>
      <p:sp>
        <p:nvSpPr>
          <p:cNvPr id="16" name="Rettangolo 15"/>
          <p:cNvSpPr/>
          <p:nvPr/>
        </p:nvSpPr>
        <p:spPr>
          <a:xfrm>
            <a:off x="8153400" y="653465"/>
            <a:ext cx="1181100" cy="1575385"/>
          </a:xfrm>
          <a:prstGeom prst="rect">
            <a:avLst/>
          </a:prstGeom>
          <a:noFill/>
          <a:ln w="28575">
            <a:solidFill>
              <a:srgbClr val="67C9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8153400" y="2987091"/>
            <a:ext cx="1181100" cy="594310"/>
          </a:xfrm>
          <a:prstGeom prst="rect">
            <a:avLst/>
          </a:prstGeom>
          <a:noFill/>
          <a:ln w="28575">
            <a:solidFill>
              <a:srgbClr val="67C9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1504950" y="4977816"/>
            <a:ext cx="1123950" cy="36570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1504950" y="5787441"/>
            <a:ext cx="1123950" cy="36570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/>
          <p:cNvSpPr/>
          <p:nvPr/>
        </p:nvSpPr>
        <p:spPr>
          <a:xfrm>
            <a:off x="1609725" y="3495675"/>
            <a:ext cx="742950" cy="31432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003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199" y="978309"/>
            <a:ext cx="11132598" cy="1325563"/>
          </a:xfrm>
        </p:spPr>
        <p:txBody>
          <a:bodyPr>
            <a:normAutofit/>
          </a:bodyPr>
          <a:lstStyle/>
          <a:p>
            <a:pPr algn="ctr"/>
            <a:r>
              <a:rPr lang="it-IT" sz="2800" dirty="0" err="1" smtClean="0">
                <a:latin typeface="+mn-lt"/>
              </a:rPr>
              <a:t>Modern</a:t>
            </a:r>
            <a:r>
              <a:rPr lang="it-IT" sz="2800" dirty="0" smtClean="0">
                <a:latin typeface="+mn-lt"/>
              </a:rPr>
              <a:t> RT </a:t>
            </a:r>
            <a:r>
              <a:rPr lang="it-IT" sz="2800" dirty="0" err="1" smtClean="0">
                <a:latin typeface="+mn-lt"/>
              </a:rPr>
              <a:t>techniques</a:t>
            </a:r>
            <a:r>
              <a:rPr lang="it-IT" sz="2800" dirty="0" smtClean="0">
                <a:latin typeface="+mn-lt"/>
              </a:rPr>
              <a:t> </a:t>
            </a:r>
            <a:r>
              <a:rPr lang="it-IT" sz="2800" dirty="0" err="1" smtClean="0">
                <a:latin typeface="+mn-lt"/>
              </a:rPr>
              <a:t>make</a:t>
            </a:r>
            <a:r>
              <a:rPr lang="it-IT" sz="2800" dirty="0" smtClean="0">
                <a:latin typeface="+mn-lt"/>
              </a:rPr>
              <a:t> </a:t>
            </a:r>
            <a:r>
              <a:rPr lang="it-IT" sz="2800" dirty="0" err="1" smtClean="0">
                <a:latin typeface="+mn-lt"/>
              </a:rPr>
              <a:t>Reirradiation</a:t>
            </a:r>
            <a:r>
              <a:rPr lang="it-IT" sz="2800" dirty="0" smtClean="0">
                <a:latin typeface="+mn-lt"/>
              </a:rPr>
              <a:t> </a:t>
            </a:r>
            <a:r>
              <a:rPr lang="it-IT" sz="2800" dirty="0" err="1" smtClean="0">
                <a:latin typeface="+mn-lt"/>
              </a:rPr>
              <a:t>feasible</a:t>
            </a:r>
            <a:r>
              <a:rPr lang="it-IT" sz="2800" dirty="0" smtClean="0">
                <a:latin typeface="+mn-lt"/>
              </a:rPr>
              <a:t>, </a:t>
            </a:r>
            <a:r>
              <a:rPr lang="it-IT" sz="2800" dirty="0" err="1" smtClean="0">
                <a:latin typeface="+mn-lt"/>
              </a:rPr>
              <a:t>there</a:t>
            </a:r>
            <a:r>
              <a:rPr lang="it-IT" sz="2800" dirty="0" smtClean="0">
                <a:latin typeface="+mn-lt"/>
              </a:rPr>
              <a:t> </a:t>
            </a:r>
            <a:r>
              <a:rPr lang="it-IT" sz="2800" dirty="0" err="1" smtClean="0">
                <a:latin typeface="+mn-lt"/>
              </a:rPr>
              <a:t>is</a:t>
            </a:r>
            <a:r>
              <a:rPr lang="it-IT" sz="2800" dirty="0" smtClean="0">
                <a:latin typeface="+mn-lt"/>
              </a:rPr>
              <a:t> the </a:t>
            </a:r>
            <a:r>
              <a:rPr lang="it-IT" sz="2800" dirty="0" err="1" smtClean="0">
                <a:latin typeface="+mn-lt"/>
              </a:rPr>
              <a:t>Need</a:t>
            </a:r>
            <a:r>
              <a:rPr lang="it-IT" sz="2800" dirty="0" smtClean="0">
                <a:latin typeface="+mn-lt"/>
              </a:rPr>
              <a:t> of  </a:t>
            </a:r>
            <a:r>
              <a:rPr lang="it-IT" sz="2800" dirty="0" err="1" smtClean="0">
                <a:latin typeface="+mn-lt"/>
              </a:rPr>
              <a:t>further</a:t>
            </a:r>
            <a:r>
              <a:rPr lang="it-IT" sz="2800" dirty="0" smtClean="0">
                <a:latin typeface="+mn-lt"/>
              </a:rPr>
              <a:t> </a:t>
            </a:r>
            <a:r>
              <a:rPr lang="it-IT" sz="2800" dirty="0" err="1" smtClean="0">
                <a:latin typeface="+mn-lt"/>
              </a:rPr>
              <a:t>investigation</a:t>
            </a:r>
            <a:r>
              <a:rPr lang="it-IT" sz="2800" dirty="0" smtClean="0">
                <a:latin typeface="+mn-lt"/>
              </a:rPr>
              <a:t>  </a:t>
            </a:r>
            <a:r>
              <a:rPr lang="it-IT" sz="2800" dirty="0" err="1" smtClean="0">
                <a:latin typeface="+mn-lt"/>
              </a:rPr>
              <a:t>possibly</a:t>
            </a:r>
            <a:r>
              <a:rPr lang="it-IT" sz="2800" dirty="0" smtClean="0">
                <a:latin typeface="+mn-lt"/>
              </a:rPr>
              <a:t> by </a:t>
            </a:r>
            <a:r>
              <a:rPr lang="it-IT" sz="2800" dirty="0" err="1" smtClean="0">
                <a:latin typeface="+mn-lt"/>
              </a:rPr>
              <a:t>randomized</a:t>
            </a:r>
            <a:r>
              <a:rPr lang="it-IT" sz="2800" dirty="0" smtClean="0">
                <a:latin typeface="+mn-lt"/>
              </a:rPr>
              <a:t> control trials</a:t>
            </a:r>
            <a:endParaRPr lang="it-IT" sz="2800" dirty="0">
              <a:latin typeface="+mn-lt"/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23/03/2025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18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781050" y="3925677"/>
            <a:ext cx="105727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</a:rPr>
              <a:t>A particular need is for other site not yet well investigated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	</a:t>
            </a:r>
            <a:r>
              <a:rPr lang="en-US" sz="2800" dirty="0" smtClean="0">
                <a:solidFill>
                  <a:srgbClr val="000000"/>
                </a:solidFill>
              </a:rPr>
              <a:t>	    </a:t>
            </a:r>
            <a:r>
              <a:rPr lang="en-US" sz="2800" u="sng" dirty="0" smtClean="0">
                <a:solidFill>
                  <a:srgbClr val="000000"/>
                </a:solidFill>
              </a:rPr>
              <a:t>Lung</a:t>
            </a:r>
            <a:r>
              <a:rPr lang="en-US" sz="2800" u="sng" dirty="0">
                <a:solidFill>
                  <a:srgbClr val="000000"/>
                </a:solidFill>
              </a:rPr>
              <a:t>, breast, and gynecological cancers</a:t>
            </a:r>
            <a:r>
              <a:rPr lang="en-US" sz="2800" u="sng" dirty="0"/>
              <a:t> </a:t>
            </a:r>
            <a:r>
              <a:rPr lang="en-US" sz="2800" dirty="0"/>
              <a:t/>
            </a:r>
            <a:br>
              <a:rPr lang="en-US" sz="2800" dirty="0"/>
            </a:br>
            <a:endParaRPr lang="it-IT" sz="2800" dirty="0"/>
          </a:p>
        </p:txBody>
      </p:sp>
      <p:sp>
        <p:nvSpPr>
          <p:cNvPr id="6" name="Rettangolo 5"/>
          <p:cNvSpPr/>
          <p:nvPr/>
        </p:nvSpPr>
        <p:spPr>
          <a:xfrm>
            <a:off x="838199" y="2637721"/>
            <a:ext cx="108307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</a:rPr>
              <a:t>Ongoing studies most frequently focus on CNS, head and neck, and pelvic </a:t>
            </a:r>
            <a:r>
              <a:rPr lang="en-US" sz="2800" dirty="0" smtClean="0">
                <a:solidFill>
                  <a:srgbClr val="000000"/>
                </a:solidFill>
              </a:rPr>
              <a:t>site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79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1787" y="155022"/>
            <a:ext cx="11132598" cy="844496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latin typeface="+mn-lt"/>
              </a:rPr>
              <a:t>Reirradiation</a:t>
            </a:r>
            <a:r>
              <a:rPr lang="en-US" sz="3200" b="1" dirty="0" smtClean="0">
                <a:latin typeface="+mn-lt"/>
              </a:rPr>
              <a:t> of Gynecological </a:t>
            </a:r>
            <a:r>
              <a:rPr lang="en-US" sz="3200" b="1" dirty="0">
                <a:latin typeface="+mn-lt"/>
              </a:rPr>
              <a:t>tumors at </a:t>
            </a:r>
            <a:r>
              <a:rPr lang="en-US" sz="3200" b="1" dirty="0" smtClean="0">
                <a:latin typeface="+mn-lt"/>
              </a:rPr>
              <a:t>CNAO</a:t>
            </a:r>
            <a:endParaRPr lang="it-IT" sz="3200" b="1" dirty="0">
              <a:latin typeface="+mn-lt"/>
            </a:endParaRP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pPr/>
              <a:t>23/03/2025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/>
              <a:pPr/>
              <a:t>19</a:t>
            </a:fld>
            <a:endParaRPr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7F6F6A9B-D1FD-412A-A6C9-7432A079D127}"/>
              </a:ext>
            </a:extLst>
          </p:cNvPr>
          <p:cNvSpPr txBox="1"/>
          <p:nvPr/>
        </p:nvSpPr>
        <p:spPr>
          <a:xfrm>
            <a:off x="3361765" y="6460122"/>
            <a:ext cx="47889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it-IT" sz="1600" dirty="0" err="1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Accepted</a:t>
            </a:r>
            <a:r>
              <a:rPr lang="it-IT" sz="1600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Poster </a:t>
            </a:r>
            <a:r>
              <a:rPr lang="it-IT" sz="1600" dirty="0" err="1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r>
              <a:rPr lang="it-IT" sz="1600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ESTRO 2025</a:t>
            </a:r>
            <a:endParaRPr lang="it-IT" sz="16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/>
          <a:srcRect l="2820" r="15388"/>
          <a:stretch>
            <a:fillRect/>
          </a:stretch>
        </p:blipFill>
        <p:spPr bwMode="auto">
          <a:xfrm>
            <a:off x="8610600" y="1402218"/>
            <a:ext cx="3100795" cy="18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5D4A94FD-5040-5A23-BAA0-A118E304A42A}"/>
              </a:ext>
            </a:extLst>
          </p:cNvPr>
          <p:cNvSpPr txBox="1"/>
          <p:nvPr/>
        </p:nvSpPr>
        <p:spPr>
          <a:xfrm>
            <a:off x="529885" y="1002108"/>
            <a:ext cx="7471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Patient/Tumor </a:t>
            </a:r>
            <a:r>
              <a:rPr lang="en-US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hallmaks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el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372569"/>
              </p:ext>
            </p:extLst>
          </p:nvPr>
        </p:nvGraphicFramePr>
        <p:xfrm>
          <a:off x="529885" y="1425317"/>
          <a:ext cx="6899615" cy="2682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62703"/>
                <a:gridCol w="1736912"/>
              </a:tblGrid>
              <a:tr h="413008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  <a:r>
                        <a:rPr lang="it-IT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</a:t>
                      </a:r>
                      <a:r>
                        <a:rPr lang="it-IT" sz="16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patients</a:t>
                      </a:r>
                      <a:r>
                        <a:rPr lang="it-IT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sz="16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lesions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/ 28</a:t>
                      </a:r>
                      <a:endParaRPr lang="it-IT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2"/>
                    </a:solidFill>
                  </a:tcPr>
                </a:tc>
              </a:tr>
              <a:tr h="102839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(</a:t>
                      </a:r>
                      <a:r>
                        <a:rPr lang="it-IT" sz="1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it-IT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it-IT" sz="1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range</a:t>
                      </a:r>
                      <a:r>
                        <a:rPr lang="it-IT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64.5 years (39-60)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Previous RT dose (median, range)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52.5 </a:t>
                      </a:r>
                      <a:r>
                        <a:rPr lang="it-IT" sz="1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</a:t>
                      </a:r>
                      <a:r>
                        <a:rPr lang="it-IT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(45-59,4)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</a:t>
                      </a:r>
                      <a:r>
                        <a:rPr lang="it-IT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lvl="6" algn="l" fontAlgn="b"/>
                      <a:r>
                        <a:rPr lang="it-IT" sz="1600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600" i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Cervical</a:t>
                      </a:r>
                      <a:r>
                        <a:rPr lang="it-IT" sz="1600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carcinoma</a:t>
                      </a:r>
                      <a:endParaRPr lang="it-IT" sz="16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29,60%</a:t>
                      </a:r>
                      <a:endParaRPr lang="it-IT" sz="16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lvl="6" algn="l" fontAlgn="b"/>
                      <a:r>
                        <a:rPr lang="it-IT" sz="1600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600" i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Endometrial</a:t>
                      </a:r>
                      <a:r>
                        <a:rPr lang="it-IT" sz="1600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i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carcinomas</a:t>
                      </a:r>
                      <a:endParaRPr lang="it-IT" sz="16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25,90%</a:t>
                      </a:r>
                      <a:endParaRPr lang="it-IT" sz="16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lvl="6" algn="l" fontAlgn="b"/>
                      <a:r>
                        <a:rPr lang="it-IT" sz="1600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600" i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Ovarian</a:t>
                      </a:r>
                      <a:r>
                        <a:rPr lang="it-IT" sz="1600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i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Cancers</a:t>
                      </a:r>
                      <a:endParaRPr lang="it-IT" sz="16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22%</a:t>
                      </a:r>
                      <a:endParaRPr lang="it-IT" sz="16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lvl="6" algn="l" fontAlgn="b"/>
                      <a:r>
                        <a:rPr lang="it-IT" sz="1600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600" i="1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Sarcomas</a:t>
                      </a:r>
                      <a:r>
                        <a:rPr lang="it-IT" sz="1600" i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6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&amp; </a:t>
                      </a:r>
                      <a:r>
                        <a:rPr lang="it-IT" sz="1600" i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Melanomas</a:t>
                      </a:r>
                      <a:endParaRPr lang="it-IT" sz="16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6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22,50%</a:t>
                      </a:r>
                      <a:endParaRPr lang="it-IT" sz="16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CTV at </a:t>
                      </a:r>
                      <a:r>
                        <a:rPr lang="en-US" sz="16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Re-RT time  </a:t>
                      </a:r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(median, range)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 cc  (15-1381)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20" name="CasellaDiTesto 19">
            <a:extLst>
              <a:ext uri="{FF2B5EF4-FFF2-40B4-BE49-F238E27FC236}">
                <a16:creationId xmlns:a16="http://schemas.microsoft.com/office/drawing/2014/main" xmlns="" id="{E438C19E-A0F4-D0E7-5744-C45FA3EAA50A}"/>
              </a:ext>
            </a:extLst>
          </p:cNvPr>
          <p:cNvSpPr txBox="1"/>
          <p:nvPr/>
        </p:nvSpPr>
        <p:spPr>
          <a:xfrm>
            <a:off x="2535877" y="4432305"/>
            <a:ext cx="81425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Re-RT treatment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PT     (n=12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lesions)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43.5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[RBE] (range:39-60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GyRBE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CIRT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(n=16 lesions)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48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[RBE] (range:39-68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GyRBE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concomitant systemic therapies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during re-RT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14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71208" y="1140292"/>
            <a:ext cx="11150353" cy="2387600"/>
          </a:xfrm>
        </p:spPr>
        <p:txBody>
          <a:bodyPr/>
          <a:lstStyle/>
          <a:p>
            <a:pPr algn="ctr"/>
            <a:r>
              <a:rPr lang="it-IT" sz="3600" dirty="0"/>
              <a:t>Reirradiations with particles</a:t>
            </a:r>
            <a:br>
              <a:rPr lang="it-IT" sz="3600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65222" y="4428563"/>
            <a:ext cx="10305758" cy="515471"/>
          </a:xfrm>
        </p:spPr>
        <p:txBody>
          <a:bodyPr>
            <a:normAutofit/>
          </a:bodyPr>
          <a:lstStyle/>
          <a:p>
            <a:pPr lvl="0" algn="ctr"/>
            <a:r>
              <a:rPr lang="it-IT" sz="2800" b="1" cap="none" spc="0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Viviana Vitolo, </a:t>
            </a:r>
            <a:r>
              <a:rPr lang="it-IT" sz="2800" b="1" cap="none" spc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CNAO</a:t>
            </a:r>
          </a:p>
          <a:p>
            <a:endParaRPr lang="it-IT" sz="28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71208" y="643790"/>
            <a:ext cx="1665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March 25, 2025</a:t>
            </a:r>
            <a:endParaRPr lang="it-IT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71208" y="274458"/>
            <a:ext cx="313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HADRONTHERAPY WORKSHOP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65077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538" y="365125"/>
            <a:ext cx="11076721" cy="43213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latin typeface="+mn-lt"/>
              </a:rPr>
              <a:t>Re-RT in gynecological </a:t>
            </a:r>
            <a:r>
              <a:rPr lang="en-US" sz="3600" b="1" dirty="0">
                <a:latin typeface="+mn-lt"/>
              </a:rPr>
              <a:t>tumors at </a:t>
            </a:r>
            <a:r>
              <a:rPr lang="en-US" sz="3600" b="1" dirty="0" smtClean="0">
                <a:latin typeface="+mn-lt"/>
              </a:rPr>
              <a:t>CNAO</a:t>
            </a:r>
            <a:endParaRPr lang="it-IT" sz="3600" b="1" dirty="0">
              <a:latin typeface="+mn-lt"/>
            </a:endParaRPr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67A4E-6D5C-4E7E-95A3-CFF24D6A54DA}" type="datetime1">
              <a:rPr lang="it-IT" smtClean="0"/>
              <a:pPr/>
              <a:t>23/03/2025</a:t>
            </a:fld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xmlns="" id="{7F6F6A9B-D1FD-412A-A6C9-7432A079D127}"/>
              </a:ext>
            </a:extLst>
          </p:cNvPr>
          <p:cNvSpPr txBox="1"/>
          <p:nvPr/>
        </p:nvSpPr>
        <p:spPr>
          <a:xfrm>
            <a:off x="7001665" y="6473117"/>
            <a:ext cx="48920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it-IT" sz="1600" dirty="0" err="1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Accepted</a:t>
            </a:r>
            <a:r>
              <a:rPr lang="it-IT" sz="1600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Poster </a:t>
            </a:r>
            <a:r>
              <a:rPr lang="it-IT" sz="1600" dirty="0" err="1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r>
              <a:rPr lang="it-IT" sz="1600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ESTRO 2025</a:t>
            </a:r>
            <a:endParaRPr lang="it-IT" sz="1600" dirty="0">
              <a:solidFill>
                <a:srgbClr val="2121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305" y="2076666"/>
            <a:ext cx="3249178" cy="3249178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24" y="2063383"/>
            <a:ext cx="3248037" cy="3248037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2490" y="2062242"/>
            <a:ext cx="3249178" cy="3249178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6350244" y="2730289"/>
            <a:ext cx="1517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1y 92%</a:t>
            </a:r>
          </a:p>
          <a:p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2y 55%</a:t>
            </a:r>
            <a:endParaRPr lang="it-I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9969872" y="3064548"/>
            <a:ext cx="1238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1y-2 y 100%</a:t>
            </a:r>
            <a:endParaRPr lang="it-I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2683771" y="2695217"/>
            <a:ext cx="917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1y 95%</a:t>
            </a:r>
          </a:p>
          <a:p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2y 73%</a:t>
            </a:r>
            <a:endParaRPr lang="it-I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2381089" y="5457561"/>
            <a:ext cx="54012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3 cases of marginal recurrences after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CIRT, </a:t>
            </a:r>
          </a:p>
          <a:p>
            <a:pPr lvl="1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 case of Late p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eripheral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neuropathy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 G2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1963883" y="1085104"/>
            <a:ext cx="9244588" cy="83099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it-IT" sz="1600" b="1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Critelli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600" b="1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Pezzulla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 </a:t>
            </a:r>
            <a:r>
              <a:rPr lang="it-IT" sz="1600" b="1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Gyn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16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 </a:t>
            </a:r>
            <a:r>
              <a:rPr lang="it-IT" sz="16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1y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74</a:t>
            </a:r>
            <a:r>
              <a:rPr lang="it-IT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%;        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2y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it-IT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G3-G4: 26%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it-IT" sz="16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Pollock 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 </a:t>
            </a:r>
            <a:r>
              <a:rPr lang="it-IT" sz="1600" b="1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2023 </a:t>
            </a:r>
            <a:r>
              <a:rPr lang="it-IT" sz="16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it-IT" sz="16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1y= 83,5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%	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                 G3:       10%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it-IT" sz="1600" b="1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Shiba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 </a:t>
            </a:r>
            <a:r>
              <a:rPr lang="it-IT" sz="1600" b="1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Anticancer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it-IT" sz="1600" b="1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2017  </a:t>
            </a:r>
            <a:r>
              <a:rPr lang="it-IT" sz="16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b="1" dirty="0" smtClean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1y= </a:t>
            </a:r>
            <a:r>
              <a:rPr lang="it-IT" sz="16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94%		       G3-G4    0%</a:t>
            </a:r>
            <a:endParaRPr lang="it-IT" sz="16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4374105" y="4103451"/>
            <a:ext cx="310756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Radioresistant</a:t>
            </a:r>
            <a:r>
              <a:rPr lang="it-IT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tumors</a:t>
            </a:r>
            <a:endParaRPr lang="it-IT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Bigger</a:t>
            </a:r>
            <a:r>
              <a:rPr lang="it-IT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volumes</a:t>
            </a:r>
            <a:endParaRPr lang="it-IT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209675" y="1245657"/>
            <a:ext cx="676980" cy="369332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/>
              <a:t>LRFS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579418" y="2062242"/>
            <a:ext cx="130925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All</a:t>
            </a:r>
            <a:r>
              <a:rPr lang="it-IT" b="1" dirty="0" smtClean="0"/>
              <a:t> </a:t>
            </a:r>
            <a:r>
              <a:rPr lang="it-IT" b="1" dirty="0" err="1" smtClean="0"/>
              <a:t>patients</a:t>
            </a:r>
            <a:endParaRPr lang="it-IT" b="1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5425270" y="2019275"/>
            <a:ext cx="130925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CIRT</a:t>
            </a:r>
            <a:endParaRPr lang="it-IT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9271122" y="2028992"/>
            <a:ext cx="130925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/>
              <a:t>Proton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426826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538" y="438448"/>
            <a:ext cx="11040862" cy="450663"/>
          </a:xfrm>
        </p:spPr>
        <p:txBody>
          <a:bodyPr>
            <a:noAutofit/>
          </a:bodyPr>
          <a:lstStyle/>
          <a:p>
            <a:pPr algn="ctr"/>
            <a:r>
              <a:rPr lang="it-IT" sz="3200" b="1" dirty="0" err="1" smtClean="0">
                <a:latin typeface="+mn-lt"/>
              </a:rPr>
              <a:t>Conclusions</a:t>
            </a:r>
            <a:r>
              <a:rPr lang="it-IT" sz="3200" b="1" dirty="0" smtClean="0">
                <a:latin typeface="+mn-lt"/>
              </a:rPr>
              <a:t> &amp; take home </a:t>
            </a:r>
            <a:r>
              <a:rPr lang="it-IT" sz="3200" b="1" dirty="0" err="1" smtClean="0">
                <a:latin typeface="+mn-lt"/>
              </a:rPr>
              <a:t>messages</a:t>
            </a:r>
            <a:r>
              <a:rPr lang="it-IT" sz="3200" b="1" dirty="0" smtClean="0">
                <a:latin typeface="+mn-lt"/>
              </a:rPr>
              <a:t> </a:t>
            </a:r>
            <a:endParaRPr lang="it-IT" sz="32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654150" y="1072498"/>
            <a:ext cx="11052075" cy="689627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+mn-lt"/>
              </a:rPr>
              <a:t>Treatment of recurrent disease is challenging  </a:t>
            </a:r>
            <a:r>
              <a:rPr lang="en-US" sz="2400" dirty="0">
                <a:latin typeface="+mn-lt"/>
              </a:rPr>
              <a:t/>
            </a:r>
            <a:br>
              <a:rPr lang="en-US" sz="2400" dirty="0">
                <a:latin typeface="+mn-lt"/>
              </a:rPr>
            </a:br>
            <a:endParaRPr lang="it-IT" sz="2400" dirty="0" smtClean="0">
              <a:latin typeface="+mn-lt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11287" y="4167639"/>
            <a:ext cx="1125041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400" dirty="0" err="1"/>
              <a:t>Further</a:t>
            </a:r>
            <a:r>
              <a:rPr lang="it-IT" sz="2400" dirty="0"/>
              <a:t> </a:t>
            </a:r>
            <a:r>
              <a:rPr lang="it-IT" sz="2400" dirty="0" err="1"/>
              <a:t>prospective</a:t>
            </a:r>
            <a:r>
              <a:rPr lang="it-IT" sz="2400" dirty="0"/>
              <a:t> </a:t>
            </a:r>
            <a:r>
              <a:rPr lang="it-IT" sz="2400" dirty="0" err="1"/>
              <a:t>studies</a:t>
            </a:r>
            <a:r>
              <a:rPr lang="it-IT" sz="2400" dirty="0"/>
              <a:t> are </a:t>
            </a:r>
            <a:r>
              <a:rPr lang="it-IT" sz="2400" dirty="0" err="1"/>
              <a:t>necessary</a:t>
            </a:r>
            <a:r>
              <a:rPr lang="it-IT" sz="2400" dirty="0"/>
              <a:t> to generate </a:t>
            </a:r>
            <a:r>
              <a:rPr lang="it-IT" sz="2400" b="1" dirty="0" err="1"/>
              <a:t>evidence</a:t>
            </a:r>
            <a:r>
              <a:rPr lang="it-IT" sz="2400" dirty="0"/>
              <a:t> and to </a:t>
            </a:r>
            <a:r>
              <a:rPr lang="it-IT" sz="2400" b="1" dirty="0" err="1"/>
              <a:t>enlarge</a:t>
            </a:r>
            <a:r>
              <a:rPr lang="it-IT" sz="2400" b="1" dirty="0"/>
              <a:t> </a:t>
            </a:r>
            <a:r>
              <a:rPr lang="it-IT" sz="2400" b="1" dirty="0" err="1" smtClean="0"/>
              <a:t>clinical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indications</a:t>
            </a:r>
            <a:r>
              <a:rPr lang="it-IT" sz="2400" b="1" dirty="0" smtClean="0"/>
              <a:t> </a:t>
            </a:r>
            <a:endParaRPr lang="it-IT" sz="2400" b="1" dirty="0"/>
          </a:p>
        </p:txBody>
      </p:sp>
      <p:sp>
        <p:nvSpPr>
          <p:cNvPr id="10" name="Rettangolo 9"/>
          <p:cNvSpPr/>
          <p:nvPr/>
        </p:nvSpPr>
        <p:spPr>
          <a:xfrm>
            <a:off x="611287" y="1945512"/>
            <a:ext cx="11137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err="1"/>
              <a:t>Reirradiation</a:t>
            </a:r>
            <a:r>
              <a:rPr lang="en-US" sz="2400" dirty="0"/>
              <a:t> with particles is a </a:t>
            </a:r>
            <a:r>
              <a:rPr lang="en-US" sz="2400" b="1" dirty="0"/>
              <a:t>valid therapeutic approach </a:t>
            </a:r>
            <a:r>
              <a:rPr lang="en-US" sz="2400" dirty="0" smtClean="0"/>
              <a:t>and </a:t>
            </a:r>
            <a:r>
              <a:rPr lang="en-US" sz="2400" dirty="0"/>
              <a:t>may offer a chance of treatment with curative intent and acceptable toxicity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611287" y="2920733"/>
            <a:ext cx="11137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 err="1" smtClean="0"/>
              <a:t>Literature</a:t>
            </a:r>
            <a:r>
              <a:rPr lang="it-IT" sz="2400" dirty="0" smtClean="0"/>
              <a:t>  </a:t>
            </a:r>
            <a:r>
              <a:rPr lang="it-IT" sz="2400" dirty="0"/>
              <a:t>data are </a:t>
            </a:r>
            <a:r>
              <a:rPr lang="it-IT" sz="2400" dirty="0" err="1"/>
              <a:t>promising</a:t>
            </a:r>
            <a:r>
              <a:rPr lang="it-IT" sz="2400" dirty="0"/>
              <a:t> </a:t>
            </a:r>
            <a:r>
              <a:rPr lang="it-IT" sz="2400" dirty="0" err="1"/>
              <a:t>but</a:t>
            </a:r>
            <a:r>
              <a:rPr lang="it-IT" sz="2400" dirty="0"/>
              <a:t> </a:t>
            </a:r>
            <a:r>
              <a:rPr lang="it-IT" sz="2400" dirty="0" err="1"/>
              <a:t>still</a:t>
            </a:r>
            <a:r>
              <a:rPr lang="it-IT" sz="2400" dirty="0"/>
              <a:t> </a:t>
            </a:r>
            <a:r>
              <a:rPr lang="it-IT" sz="2400" dirty="0" err="1"/>
              <a:t>based</a:t>
            </a:r>
            <a:r>
              <a:rPr lang="it-IT" sz="2400" dirty="0"/>
              <a:t> </a:t>
            </a:r>
            <a:r>
              <a:rPr lang="it-IT" sz="2400" b="1" dirty="0"/>
              <a:t>on </a:t>
            </a:r>
            <a:r>
              <a:rPr lang="it-IT" sz="2400" b="1" dirty="0" err="1"/>
              <a:t>retrospective</a:t>
            </a:r>
            <a:r>
              <a:rPr lang="it-IT" sz="2400" dirty="0"/>
              <a:t> mono-</a:t>
            </a:r>
            <a:r>
              <a:rPr lang="it-IT" sz="2400" dirty="0" err="1"/>
              <a:t>institutional</a:t>
            </a:r>
            <a:r>
              <a:rPr lang="it-IT" sz="2400" dirty="0"/>
              <a:t> </a:t>
            </a:r>
            <a:r>
              <a:rPr lang="it-IT" sz="2400" dirty="0" err="1"/>
              <a:t>series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75406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4294967295"/>
          </p:nvPr>
        </p:nvSpPr>
        <p:spPr>
          <a:xfrm>
            <a:off x="0" y="6350000"/>
            <a:ext cx="2743200" cy="365125"/>
          </a:xfrm>
        </p:spPr>
        <p:txBody>
          <a:bodyPr/>
          <a:lstStyle/>
          <a:p>
            <a:fld id="{70F12D18-9B2E-4787-B877-B6F02102B771}" type="datetime1">
              <a:rPr lang="it-IT" smtClean="0">
                <a:solidFill>
                  <a:prstClr val="white"/>
                </a:solidFill>
              </a:rPr>
              <a:pPr/>
              <a:t>23/03/2025</a:t>
            </a:fld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5" name="Picture 2" descr="Think Like A Proton And Stay Positive Stickers | Redbubble">
            <a:extLst>
              <a:ext uri="{FF2B5EF4-FFF2-40B4-BE49-F238E27FC236}">
                <a16:creationId xmlns:a16="http://schemas.microsoft.com/office/drawing/2014/main" xmlns="" id="{84211A11-BE04-447F-9189-7DBB4FBAB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084"/>
            <a:ext cx="4962525" cy="496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tangolo 6"/>
          <p:cNvSpPr/>
          <p:nvPr/>
        </p:nvSpPr>
        <p:spPr>
          <a:xfrm>
            <a:off x="3714246" y="4941744"/>
            <a:ext cx="37498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i="1" dirty="0">
                <a:solidFill>
                  <a:schemeClr val="accent2"/>
                </a:solidFill>
              </a:rPr>
              <a:t>Thanks for </a:t>
            </a:r>
            <a:r>
              <a:rPr lang="en-US" sz="3600" b="1" i="1" dirty="0" smtClean="0">
                <a:solidFill>
                  <a:schemeClr val="accent2"/>
                </a:solidFill>
              </a:rPr>
              <a:t>your </a:t>
            </a:r>
            <a:r>
              <a:rPr lang="en-US" sz="3600" b="1" i="1" dirty="0">
                <a:solidFill>
                  <a:schemeClr val="accent2"/>
                </a:solidFill>
              </a:rPr>
              <a:t>attention!</a:t>
            </a:r>
          </a:p>
        </p:txBody>
      </p:sp>
      <p:pic>
        <p:nvPicPr>
          <p:cNvPr id="2050" name="Picture 2" descr="Anteprima immag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096" y="484459"/>
            <a:ext cx="5634254" cy="423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89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5326" y="301335"/>
            <a:ext cx="11198356" cy="997529"/>
          </a:xfrm>
        </p:spPr>
        <p:txBody>
          <a:bodyPr>
            <a:normAutofit/>
          </a:bodyPr>
          <a:lstStyle/>
          <a:p>
            <a:r>
              <a:rPr lang="it-IT" sz="3600" b="1" dirty="0" err="1">
                <a:latin typeface="+mn-lt"/>
              </a:rPr>
              <a:t>O</a:t>
            </a:r>
            <a:r>
              <a:rPr lang="it-IT" sz="3600" b="1" dirty="0" err="1" smtClean="0">
                <a:latin typeface="+mn-lt"/>
              </a:rPr>
              <a:t>utline</a:t>
            </a:r>
            <a:endParaRPr lang="it-IT" sz="3600" b="1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595326" y="1523721"/>
            <a:ext cx="10960180" cy="3406867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ReRT</a:t>
            </a:r>
            <a:r>
              <a:rPr lang="en-US" dirty="0" smtClean="0"/>
              <a:t>: Definition </a:t>
            </a:r>
            <a:r>
              <a:rPr lang="en-US" dirty="0"/>
              <a:t>and </a:t>
            </a:r>
            <a:r>
              <a:rPr lang="en-US" dirty="0" smtClean="0"/>
              <a:t>classification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Advantages of Particle therapy in </a:t>
            </a:r>
            <a:r>
              <a:rPr lang="en-US" dirty="0" err="1" smtClean="0"/>
              <a:t>ReRT</a:t>
            </a:r>
            <a:r>
              <a:rPr lang="en-US" dirty="0"/>
              <a:t> (Clinical Outcomes and </a:t>
            </a:r>
            <a:r>
              <a:rPr lang="en-US" dirty="0" smtClean="0"/>
              <a:t>toxicity) and mail clinical applications</a:t>
            </a:r>
          </a:p>
          <a:p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Ongoing </a:t>
            </a:r>
            <a:r>
              <a:rPr lang="en-US" dirty="0"/>
              <a:t>clinical </a:t>
            </a:r>
            <a:r>
              <a:rPr lang="en-US" dirty="0" smtClean="0"/>
              <a:t>studies and future perspective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 CNAO experience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5065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66245" y="147313"/>
            <a:ext cx="11132598" cy="1116711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+mn-lt"/>
              </a:rPr>
              <a:t>Definition and Classification of </a:t>
            </a:r>
            <a:r>
              <a:rPr lang="en-US" sz="3600" b="1" dirty="0" err="1" smtClean="0">
                <a:latin typeface="+mn-lt"/>
              </a:rPr>
              <a:t>Reirradiation</a:t>
            </a:r>
            <a:r>
              <a:rPr lang="en-US" sz="3600" b="1" dirty="0" smtClean="0">
                <a:latin typeface="+mn-lt"/>
              </a:rPr>
              <a:t> </a:t>
            </a:r>
            <a:r>
              <a:rPr lang="en-US" sz="3600" dirty="0" smtClean="0">
                <a:latin typeface="+mn-lt"/>
              </a:rPr>
              <a:t> </a:t>
            </a:r>
            <a:endParaRPr lang="it-IT" sz="36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589429" y="4126459"/>
            <a:ext cx="11154896" cy="14915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latin typeface="+mn-lt"/>
            </a:endParaRPr>
          </a:p>
          <a:p>
            <a:r>
              <a:rPr lang="en-US" sz="2000" b="1" dirty="0">
                <a:latin typeface="+mn-lt"/>
              </a:rPr>
              <a:t>Type 1</a:t>
            </a:r>
            <a:r>
              <a:rPr lang="en-US" sz="2000" dirty="0">
                <a:latin typeface="+mn-lt"/>
              </a:rPr>
              <a:t>: Geometric overlap of irradiated volumes.</a:t>
            </a:r>
          </a:p>
          <a:p>
            <a:r>
              <a:rPr lang="en-US" sz="2000" b="1" dirty="0">
                <a:latin typeface="+mn-lt"/>
              </a:rPr>
              <a:t>Type 2</a:t>
            </a:r>
            <a:r>
              <a:rPr lang="en-US" sz="2000" dirty="0">
                <a:latin typeface="+mn-lt"/>
              </a:rPr>
              <a:t>: Concerns about toxicity from cumulative doses, even without geometric overlap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1026" name="Picture 2" descr="European Organisation For Research And Treatment Of Cancer - EORT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8332" y="171448"/>
            <a:ext cx="1399469" cy="63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10098" y="810095"/>
            <a:ext cx="1335405" cy="880593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541537" y="2812562"/>
            <a:ext cx="107820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" </a:t>
            </a:r>
            <a:r>
              <a:rPr lang="en-US" sz="2400" b="1" dirty="0">
                <a:solidFill>
                  <a:srgbClr val="0070C0"/>
                </a:solidFill>
              </a:rPr>
              <a:t>New course of Radiotherapy </a:t>
            </a:r>
          </a:p>
          <a:p>
            <a:pPr algn="ctr"/>
            <a:r>
              <a:rPr lang="en-US" sz="2400" b="1" dirty="0">
                <a:solidFill>
                  <a:srgbClr val="0070C0"/>
                </a:solidFill>
              </a:rPr>
              <a:t>either in a previously irradiated volume </a:t>
            </a:r>
          </a:p>
          <a:p>
            <a:pPr algn="ctr"/>
            <a:r>
              <a:rPr lang="en-US" sz="2400" b="1" dirty="0">
                <a:solidFill>
                  <a:srgbClr val="0070C0"/>
                </a:solidFill>
              </a:rPr>
              <a:t>or where the cumulative dose raises concerns about toxicity." </a:t>
            </a:r>
          </a:p>
        </p:txBody>
      </p:sp>
      <p:grpSp>
        <p:nvGrpSpPr>
          <p:cNvPr id="7" name="Gruppo 6"/>
          <p:cNvGrpSpPr/>
          <p:nvPr/>
        </p:nvGrpSpPr>
        <p:grpSpPr>
          <a:xfrm>
            <a:off x="455811" y="1053935"/>
            <a:ext cx="6035620" cy="1479439"/>
            <a:chOff x="455811" y="1053935"/>
            <a:chExt cx="6035620" cy="1479439"/>
          </a:xfrm>
        </p:grpSpPr>
        <p:sp>
          <p:nvSpPr>
            <p:cNvPr id="5" name="Rettangolo 4"/>
            <p:cNvSpPr/>
            <p:nvPr/>
          </p:nvSpPr>
          <p:spPr>
            <a:xfrm>
              <a:off x="589429" y="2194820"/>
              <a:ext cx="344010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600" b="1" i="1" dirty="0"/>
                <a:t>N </a:t>
              </a:r>
              <a:r>
                <a:rPr lang="it-IT" sz="1600" b="1" i="1" dirty="0" err="1"/>
                <a:t>Andratschke</a:t>
              </a:r>
              <a:r>
                <a:rPr lang="it-IT" sz="1600" b="1" dirty="0"/>
                <a:t> </a:t>
              </a:r>
              <a:r>
                <a:rPr lang="it-IT" sz="1600" dirty="0" smtClean="0"/>
                <a:t>, </a:t>
              </a:r>
              <a:r>
                <a:rPr lang="en-US" sz="1600" b="1" dirty="0" smtClean="0"/>
                <a:t>Lancet </a:t>
              </a:r>
              <a:r>
                <a:rPr lang="en-US" sz="1600" b="1" dirty="0"/>
                <a:t>Oncology </a:t>
              </a:r>
              <a:r>
                <a:rPr lang="en-US" sz="1600" b="1" dirty="0" smtClean="0"/>
                <a:t>2022</a:t>
              </a:r>
              <a:endParaRPr lang="it-IT" sz="1600" b="1" dirty="0"/>
            </a:p>
          </p:txBody>
        </p:sp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5811" y="1053935"/>
              <a:ext cx="6035620" cy="11137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175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5136" y="432628"/>
            <a:ext cx="7351427" cy="5274045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75827" y="143978"/>
            <a:ext cx="3841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i="1" dirty="0"/>
              <a:t>N </a:t>
            </a:r>
            <a:r>
              <a:rPr lang="it-IT" i="1" dirty="0" err="1"/>
              <a:t>Andratschke</a:t>
            </a:r>
            <a:r>
              <a:rPr lang="it-IT" dirty="0"/>
              <a:t> , </a:t>
            </a:r>
            <a:r>
              <a:rPr lang="en-US" dirty="0"/>
              <a:t>Lancet Oncology 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2273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2220" y="280247"/>
            <a:ext cx="10939261" cy="41480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err="1" smtClean="0">
                <a:latin typeface="+mn-lt"/>
              </a:rPr>
              <a:t>Reirradiation</a:t>
            </a:r>
            <a:r>
              <a:rPr lang="en-US" sz="3600" b="1" dirty="0" smtClean="0">
                <a:latin typeface="+mn-lt"/>
              </a:rPr>
              <a:t>: key points</a:t>
            </a:r>
            <a:endParaRPr lang="it-IT" sz="36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748344" y="885361"/>
            <a:ext cx="10605455" cy="7969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400" b="1" dirty="0" err="1" smtClean="0"/>
              <a:t>Indication</a:t>
            </a:r>
            <a:r>
              <a:rPr lang="it-IT" sz="2400" dirty="0" smtClean="0"/>
              <a:t>: </a:t>
            </a:r>
            <a:r>
              <a:rPr lang="it-IT" sz="2400" dirty="0" err="1" smtClean="0"/>
              <a:t>recurrent</a:t>
            </a:r>
            <a:r>
              <a:rPr lang="it-IT" sz="2400" dirty="0" smtClean="0"/>
              <a:t> </a:t>
            </a:r>
            <a:r>
              <a:rPr lang="it-IT" sz="2400" dirty="0" err="1" smtClean="0"/>
              <a:t>disease</a:t>
            </a:r>
            <a:r>
              <a:rPr lang="it-IT" sz="2400" dirty="0" smtClean="0"/>
              <a:t> </a:t>
            </a:r>
            <a:r>
              <a:rPr lang="it-IT" sz="2400" dirty="0" err="1" smtClean="0"/>
              <a:t>after</a:t>
            </a:r>
            <a:r>
              <a:rPr lang="it-IT" sz="2400" dirty="0" smtClean="0"/>
              <a:t> a </a:t>
            </a:r>
            <a:r>
              <a:rPr lang="it-IT" sz="2400" dirty="0" err="1" smtClean="0"/>
              <a:t>previous</a:t>
            </a:r>
            <a:r>
              <a:rPr lang="it-IT" sz="2400" dirty="0" smtClean="0"/>
              <a:t> RT </a:t>
            </a:r>
            <a:r>
              <a:rPr lang="it-IT" sz="2400" dirty="0" err="1" smtClean="0"/>
              <a:t>course</a:t>
            </a:r>
            <a:r>
              <a:rPr lang="it-IT" sz="2400" dirty="0" smtClean="0"/>
              <a:t>, </a:t>
            </a:r>
            <a:r>
              <a:rPr lang="it-IT" sz="2400" dirty="0" err="1" smtClean="0"/>
              <a:t>not</a:t>
            </a:r>
            <a:r>
              <a:rPr lang="it-IT" sz="2400" dirty="0" smtClean="0"/>
              <a:t> </a:t>
            </a:r>
            <a:r>
              <a:rPr lang="it-IT" sz="2400" dirty="0" err="1" smtClean="0"/>
              <a:t>suitable</a:t>
            </a:r>
            <a:r>
              <a:rPr lang="it-IT" sz="2400" dirty="0" smtClean="0"/>
              <a:t> for </a:t>
            </a:r>
            <a:r>
              <a:rPr lang="it-IT" sz="2400" dirty="0" err="1" smtClean="0"/>
              <a:t>surgery</a:t>
            </a:r>
            <a:endParaRPr lang="it-IT" sz="2400" dirty="0" smtClean="0"/>
          </a:p>
          <a:p>
            <a:pPr marL="0" indent="0">
              <a:buNone/>
            </a:pPr>
            <a:endParaRPr lang="it-IT" sz="2400" dirty="0" smtClean="0"/>
          </a:p>
          <a:p>
            <a:endParaRPr lang="it-IT" sz="2400" dirty="0"/>
          </a:p>
        </p:txBody>
      </p:sp>
      <p:sp>
        <p:nvSpPr>
          <p:cNvPr id="5" name="Rettangolo 4"/>
          <p:cNvSpPr/>
          <p:nvPr/>
        </p:nvSpPr>
        <p:spPr>
          <a:xfrm>
            <a:off x="658490" y="3276992"/>
            <a:ext cx="106953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Keeping </a:t>
            </a:r>
            <a:r>
              <a:rPr lang="en-US" sz="2400" dirty="0"/>
              <a:t>the dose to surrounding pre-irradiated </a:t>
            </a:r>
            <a:r>
              <a:rPr lang="en-US" sz="2400" dirty="0" smtClean="0"/>
              <a:t>tissue as </a:t>
            </a:r>
            <a:r>
              <a:rPr lang="en-US" sz="2400" dirty="0"/>
              <a:t>low as </a:t>
            </a:r>
            <a:r>
              <a:rPr lang="en-US" sz="2400" dirty="0" smtClean="0"/>
              <a:t>possible </a:t>
            </a:r>
            <a:endParaRPr lang="it-IT" sz="2400" dirty="0"/>
          </a:p>
        </p:txBody>
      </p:sp>
      <p:sp>
        <p:nvSpPr>
          <p:cNvPr id="6" name="Rettangolo 5"/>
          <p:cNvSpPr/>
          <p:nvPr/>
        </p:nvSpPr>
        <p:spPr>
          <a:xfrm>
            <a:off x="658490" y="3959745"/>
            <a:ext cx="106953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42021"/>
                </a:solidFill>
              </a:rPr>
              <a:t>To increase as max as possible the prescription dose since the </a:t>
            </a:r>
            <a:r>
              <a:rPr lang="en-US" sz="2400" dirty="0">
                <a:solidFill>
                  <a:srgbClr val="242021"/>
                </a:solidFill>
              </a:rPr>
              <a:t>chances of local </a:t>
            </a:r>
            <a:r>
              <a:rPr lang="en-US" sz="2400" dirty="0" smtClean="0">
                <a:solidFill>
                  <a:srgbClr val="242021"/>
                </a:solidFill>
              </a:rPr>
              <a:t>control are </a:t>
            </a:r>
            <a:r>
              <a:rPr lang="en-US" sz="2400" dirty="0">
                <a:solidFill>
                  <a:srgbClr val="242021"/>
                </a:solidFill>
              </a:rPr>
              <a:t>dose-dependent</a:t>
            </a:r>
            <a:r>
              <a:rPr lang="en-US" sz="2400" dirty="0"/>
              <a:t> </a:t>
            </a:r>
            <a:endParaRPr lang="it-IT" sz="24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424" y="1468093"/>
            <a:ext cx="2116825" cy="1531491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834050" y="5011830"/>
            <a:ext cx="1051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242021"/>
                </a:solidFill>
              </a:rPr>
              <a:t>Particle therapy</a:t>
            </a:r>
            <a:r>
              <a:rPr lang="en-US" sz="2400" dirty="0" smtClean="0">
                <a:solidFill>
                  <a:srgbClr val="242021"/>
                </a:solidFill>
              </a:rPr>
              <a:t>: Physical characteristics </a:t>
            </a:r>
            <a:r>
              <a:rPr lang="en-US" sz="2400" dirty="0" smtClean="0">
                <a:solidFill>
                  <a:srgbClr val="242021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olidFill>
                  <a:srgbClr val="242021"/>
                </a:solidFill>
              </a:rPr>
              <a:t> superior risk-benefit-profile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5643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9800" y="424092"/>
            <a:ext cx="5188146" cy="963251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52376" y="1252261"/>
            <a:ext cx="114029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/>
              <a:t>Appropriate </a:t>
            </a:r>
            <a:r>
              <a:rPr lang="it-IT" sz="2800" dirty="0" err="1" smtClean="0"/>
              <a:t>Patient</a:t>
            </a:r>
            <a:r>
              <a:rPr lang="it-IT" sz="2800" dirty="0" smtClean="0"/>
              <a:t> </a:t>
            </a:r>
            <a:r>
              <a:rPr lang="it-IT" sz="2800" dirty="0" err="1" smtClean="0"/>
              <a:t>selection</a:t>
            </a:r>
            <a:r>
              <a:rPr lang="it-IT" sz="2800" dirty="0" smtClean="0"/>
              <a:t>: </a:t>
            </a:r>
            <a:r>
              <a:rPr lang="it-IT" sz="2400" dirty="0" smtClean="0"/>
              <a:t>KPS, </a:t>
            </a:r>
            <a:r>
              <a:rPr lang="it-IT" sz="2400" dirty="0" err="1" smtClean="0"/>
              <a:t>comorbidities</a:t>
            </a:r>
            <a:r>
              <a:rPr lang="it-IT" sz="2400" dirty="0" smtClean="0"/>
              <a:t>, site , </a:t>
            </a:r>
            <a:r>
              <a:rPr lang="it-IT" sz="2400" dirty="0" err="1" smtClean="0"/>
              <a:t>prognostic</a:t>
            </a:r>
            <a:r>
              <a:rPr lang="it-IT" sz="2400" dirty="0" smtClean="0"/>
              <a:t> </a:t>
            </a:r>
            <a:r>
              <a:rPr lang="it-IT" sz="2400" dirty="0" err="1" smtClean="0"/>
              <a:t>factors</a:t>
            </a:r>
            <a:endParaRPr lang="it-IT" sz="2400" dirty="0" smtClean="0"/>
          </a:p>
          <a:p>
            <a:endParaRPr lang="it-IT" sz="2800" dirty="0" smtClean="0"/>
          </a:p>
          <a:p>
            <a:r>
              <a:rPr lang="en-US" sz="2800" dirty="0" smtClean="0"/>
              <a:t>Choice of dose prescription and fractionation: </a:t>
            </a:r>
            <a:r>
              <a:rPr lang="it-IT" sz="2800" dirty="0" err="1" smtClean="0"/>
              <a:t>histology</a:t>
            </a:r>
            <a:r>
              <a:rPr lang="it-IT" sz="2800" dirty="0" smtClean="0"/>
              <a:t>, volume of </a:t>
            </a:r>
            <a:r>
              <a:rPr lang="it-IT" sz="2800" dirty="0" err="1" smtClean="0"/>
              <a:t>disease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Time interval from previous RT course </a:t>
            </a:r>
          </a:p>
          <a:p>
            <a:endParaRPr lang="en-US" sz="2800" dirty="0" smtClean="0"/>
          </a:p>
          <a:p>
            <a:r>
              <a:rPr lang="en-US" sz="2800" dirty="0"/>
              <a:t>T</a:t>
            </a:r>
            <a:r>
              <a:rPr lang="en-US" sz="2800" dirty="0" smtClean="0"/>
              <a:t>olerance </a:t>
            </a:r>
            <a:r>
              <a:rPr lang="en-US" sz="2800" dirty="0"/>
              <a:t>of </a:t>
            </a:r>
            <a:r>
              <a:rPr lang="en-US" sz="2800" dirty="0" smtClean="0"/>
              <a:t>the OAR to </a:t>
            </a:r>
            <a:r>
              <a:rPr lang="en-US" sz="2800" dirty="0"/>
              <a:t>a second course of </a:t>
            </a:r>
            <a:r>
              <a:rPr lang="en-US" sz="2800" dirty="0" smtClean="0"/>
              <a:t>RT</a:t>
            </a:r>
          </a:p>
          <a:p>
            <a:endParaRPr lang="en-US" sz="2800" dirty="0"/>
          </a:p>
          <a:p>
            <a:r>
              <a:rPr lang="en-US" sz="2800" dirty="0" smtClean="0"/>
              <a:t>Assessment of Risk </a:t>
            </a:r>
            <a:r>
              <a:rPr lang="en-US" sz="2800" dirty="0"/>
              <a:t>of </a:t>
            </a:r>
            <a:r>
              <a:rPr lang="en-US" sz="2800" dirty="0" smtClean="0"/>
              <a:t>potential adverse </a:t>
            </a:r>
            <a:r>
              <a:rPr lang="en-US" sz="2800" dirty="0"/>
              <a:t>radiation </a:t>
            </a:r>
            <a:r>
              <a:rPr lang="en-US" sz="2800" dirty="0" smtClean="0"/>
              <a:t>related effects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20107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6607" y="199466"/>
            <a:ext cx="11132598" cy="762000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+mn-lt"/>
              </a:rPr>
              <a:t>Practical</a:t>
            </a:r>
            <a:r>
              <a:rPr lang="it-IT" sz="3600" b="1" dirty="0" smtClean="0">
                <a:latin typeface="+mn-lt"/>
              </a:rPr>
              <a:t> </a:t>
            </a:r>
            <a:r>
              <a:rPr lang="it-IT" sz="3600" b="1" dirty="0" err="1" smtClean="0">
                <a:latin typeface="+mn-lt"/>
              </a:rPr>
              <a:t>need</a:t>
            </a:r>
            <a:r>
              <a:rPr lang="it-IT" sz="3600" b="1" dirty="0" smtClean="0">
                <a:latin typeface="+mn-lt"/>
              </a:rPr>
              <a:t> for </a:t>
            </a:r>
            <a:r>
              <a:rPr lang="it-IT" sz="3600" b="1" dirty="0" err="1" smtClean="0">
                <a:latin typeface="+mn-lt"/>
              </a:rPr>
              <a:t>Radiation</a:t>
            </a:r>
            <a:r>
              <a:rPr lang="it-IT" sz="3600" b="1" dirty="0" smtClean="0">
                <a:latin typeface="+mn-lt"/>
              </a:rPr>
              <a:t> </a:t>
            </a:r>
            <a:r>
              <a:rPr lang="it-IT" sz="3600" b="1" dirty="0" err="1" smtClean="0">
                <a:latin typeface="+mn-lt"/>
              </a:rPr>
              <a:t>Oncologist</a:t>
            </a:r>
            <a:r>
              <a:rPr lang="it-IT" sz="3600" b="1" dirty="0" smtClean="0">
                <a:latin typeface="+mn-lt"/>
              </a:rPr>
              <a:t>  </a:t>
            </a:r>
            <a:endParaRPr lang="it-IT" sz="3600" b="1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4294967295"/>
          </p:nvPr>
        </p:nvSpPr>
        <p:spPr>
          <a:xfrm>
            <a:off x="735106" y="1479923"/>
            <a:ext cx="10515600" cy="3465703"/>
          </a:xfrm>
        </p:spPr>
        <p:txBody>
          <a:bodyPr/>
          <a:lstStyle/>
          <a:p>
            <a:r>
              <a:rPr lang="it-IT" dirty="0" smtClean="0"/>
              <a:t>Evaluation  and re </a:t>
            </a:r>
            <a:r>
              <a:rPr lang="it-IT" dirty="0" err="1" smtClean="0"/>
              <a:t>construction</a:t>
            </a:r>
            <a:r>
              <a:rPr lang="it-IT" dirty="0" smtClean="0"/>
              <a:t> of the </a:t>
            </a:r>
            <a:r>
              <a:rPr lang="it-IT" dirty="0" err="1"/>
              <a:t>Previously</a:t>
            </a:r>
            <a:r>
              <a:rPr lang="it-IT" dirty="0"/>
              <a:t> </a:t>
            </a:r>
            <a:r>
              <a:rPr lang="it-IT" dirty="0" err="1"/>
              <a:t>Delivered</a:t>
            </a:r>
            <a:r>
              <a:rPr lang="it-IT" dirty="0"/>
              <a:t> </a:t>
            </a:r>
            <a:r>
              <a:rPr lang="it-IT" dirty="0" smtClean="0"/>
              <a:t>Dose</a:t>
            </a:r>
          </a:p>
          <a:p>
            <a:pPr marL="0" indent="0">
              <a:buNone/>
            </a:pPr>
            <a:endParaRPr lang="it-IT" dirty="0" smtClean="0"/>
          </a:p>
          <a:p>
            <a:pPr lvl="1"/>
            <a:r>
              <a:rPr lang="it-IT" dirty="0" smtClean="0"/>
              <a:t>RT dose, RT </a:t>
            </a:r>
            <a:r>
              <a:rPr lang="it-IT" dirty="0" err="1" smtClean="0"/>
              <a:t>plan</a:t>
            </a:r>
            <a:r>
              <a:rPr lang="it-IT" dirty="0" smtClean="0"/>
              <a:t>, RT </a:t>
            </a:r>
            <a:r>
              <a:rPr lang="it-IT" dirty="0" err="1" smtClean="0"/>
              <a:t>structures</a:t>
            </a:r>
            <a:r>
              <a:rPr lang="it-IT" dirty="0" smtClean="0"/>
              <a:t>, CT planning images (DICOM)</a:t>
            </a:r>
          </a:p>
          <a:p>
            <a:pPr marL="457200" lvl="1" indent="0">
              <a:buNone/>
            </a:pPr>
            <a:endParaRPr lang="it-IT" dirty="0" smtClean="0"/>
          </a:p>
          <a:p>
            <a:pPr lvl="1"/>
            <a:r>
              <a:rPr lang="it-IT" dirty="0" smtClean="0"/>
              <a:t>In case of </a:t>
            </a:r>
            <a:r>
              <a:rPr lang="it-IT" dirty="0" err="1" smtClean="0"/>
              <a:t>lack</a:t>
            </a:r>
            <a:r>
              <a:rPr lang="it-IT" dirty="0" smtClean="0"/>
              <a:t> of DICOM </a:t>
            </a:r>
            <a:r>
              <a:rPr lang="it-IT" dirty="0" err="1" smtClean="0"/>
              <a:t>files</a:t>
            </a:r>
            <a:r>
              <a:rPr lang="it-IT" dirty="0" smtClean="0"/>
              <a:t> </a:t>
            </a:r>
            <a:r>
              <a:rPr lang="it-IT" dirty="0" err="1" smtClean="0"/>
              <a:t>reconstruction</a:t>
            </a:r>
            <a:r>
              <a:rPr lang="it-IT" dirty="0" smtClean="0"/>
              <a:t> by </a:t>
            </a:r>
            <a:r>
              <a:rPr lang="it-IT" dirty="0" err="1" smtClean="0"/>
              <a:t>portals</a:t>
            </a:r>
            <a:r>
              <a:rPr lang="it-IT" dirty="0" smtClean="0"/>
              <a:t> and </a:t>
            </a:r>
            <a:r>
              <a:rPr lang="it-IT" dirty="0" err="1" smtClean="0"/>
              <a:t>available</a:t>
            </a:r>
            <a:r>
              <a:rPr lang="it-IT" dirty="0" smtClean="0"/>
              <a:t> </a:t>
            </a:r>
            <a:r>
              <a:rPr lang="it-IT" dirty="0" err="1" smtClean="0"/>
              <a:t>docs</a:t>
            </a:r>
            <a:endParaRPr lang="it-IT" dirty="0" smtClean="0"/>
          </a:p>
          <a:p>
            <a:pPr lvl="1"/>
            <a:endParaRPr lang="it-IT" dirty="0"/>
          </a:p>
          <a:p>
            <a:pPr lvl="1"/>
            <a:r>
              <a:rPr lang="it-IT" dirty="0" smtClean="0"/>
              <a:t>How to </a:t>
            </a:r>
            <a:r>
              <a:rPr lang="it-IT" dirty="0" err="1" smtClean="0"/>
              <a:t>manage</a:t>
            </a:r>
            <a:r>
              <a:rPr lang="it-IT" dirty="0" smtClean="0"/>
              <a:t> </a:t>
            </a:r>
            <a:r>
              <a:rPr lang="it-IT" dirty="0" err="1" smtClean="0"/>
              <a:t>cases</a:t>
            </a:r>
            <a:r>
              <a:rPr lang="it-IT" dirty="0"/>
              <a:t> </a:t>
            </a:r>
            <a:r>
              <a:rPr lang="it-IT" dirty="0" smtClean="0"/>
              <a:t>with no </a:t>
            </a:r>
            <a:r>
              <a:rPr lang="it-IT" dirty="0" err="1" smtClean="0"/>
              <a:t>availability</a:t>
            </a:r>
            <a:r>
              <a:rPr lang="it-IT" dirty="0" smtClean="0"/>
              <a:t> of </a:t>
            </a:r>
            <a:r>
              <a:rPr lang="it-IT" dirty="0" err="1" smtClean="0"/>
              <a:t>previous</a:t>
            </a:r>
            <a:r>
              <a:rPr lang="it-IT" dirty="0" smtClean="0"/>
              <a:t> RT Doc ….</a:t>
            </a:r>
          </a:p>
        </p:txBody>
      </p:sp>
    </p:spTree>
    <p:extLst>
      <p:ext uri="{BB962C8B-B14F-4D97-AF65-F5344CB8AC3E}">
        <p14:creationId xmlns:p14="http://schemas.microsoft.com/office/powerpoint/2010/main" val="233363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7520" y="1456418"/>
            <a:ext cx="11132598" cy="1325563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err="1" smtClean="0">
                <a:latin typeface="+mn-lt"/>
              </a:rPr>
              <a:t>Particle</a:t>
            </a:r>
            <a:r>
              <a:rPr lang="it-IT" sz="3600" b="1" dirty="0" smtClean="0">
                <a:latin typeface="+mn-lt"/>
              </a:rPr>
              <a:t> </a:t>
            </a:r>
            <a:r>
              <a:rPr lang="it-IT" sz="3600" b="1" dirty="0" err="1">
                <a:latin typeface="+mn-lt"/>
              </a:rPr>
              <a:t>reRT</a:t>
            </a:r>
            <a:r>
              <a:rPr lang="it-IT" sz="3600" b="1" dirty="0">
                <a:latin typeface="+mn-lt"/>
              </a:rPr>
              <a:t>: </a:t>
            </a:r>
            <a:r>
              <a:rPr lang="it-IT" sz="3600" b="1" dirty="0" err="1" smtClean="0">
                <a:latin typeface="+mn-lt"/>
              </a:rPr>
              <a:t>Literature</a:t>
            </a:r>
            <a:r>
              <a:rPr lang="it-IT" sz="3600" b="1" dirty="0" smtClean="0">
                <a:latin typeface="+mn-lt"/>
              </a:rPr>
              <a:t> </a:t>
            </a:r>
            <a:r>
              <a:rPr lang="it-IT" sz="3600" b="1" dirty="0" err="1">
                <a:latin typeface="+mn-lt"/>
              </a:rPr>
              <a:t>series</a:t>
            </a:r>
            <a:r>
              <a:rPr lang="it-IT" sz="3600" b="1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209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2220</TotalTime>
  <Words>1649</Words>
  <Application>Microsoft Office PowerPoint</Application>
  <PresentationFormat>Widescreen</PresentationFormat>
  <Paragraphs>408</Paragraphs>
  <Slides>22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31" baseType="lpstr">
      <vt:lpstr>AdvGulliv-R</vt:lpstr>
      <vt:lpstr>AdvOT3c2d9f11</vt:lpstr>
      <vt:lpstr>Arial</vt:lpstr>
      <vt:lpstr>Calibri</vt:lpstr>
      <vt:lpstr>Calibri Light</vt:lpstr>
      <vt:lpstr>CharisSIL</vt:lpstr>
      <vt:lpstr>Times New Roman</vt:lpstr>
      <vt:lpstr>Wingdings</vt:lpstr>
      <vt:lpstr>Tema di Office</vt:lpstr>
      <vt:lpstr>Presentazione standard di PowerPoint</vt:lpstr>
      <vt:lpstr>Reirradiations with particles </vt:lpstr>
      <vt:lpstr>Outline</vt:lpstr>
      <vt:lpstr>Definition and Classification of Reirradiation  </vt:lpstr>
      <vt:lpstr>Presentazione standard di PowerPoint</vt:lpstr>
      <vt:lpstr>Reirradiation: key points</vt:lpstr>
      <vt:lpstr>Presentazione standard di PowerPoint</vt:lpstr>
      <vt:lpstr>Practical need for Radiation Oncologist  </vt:lpstr>
      <vt:lpstr>Particle reRT: Literature series </vt:lpstr>
      <vt:lpstr>Head and Neck Tumors: reRT</vt:lpstr>
      <vt:lpstr>Literature series particle reRT: HN PT </vt:lpstr>
      <vt:lpstr>Literature series particle reRT: HN CIRT </vt:lpstr>
      <vt:lpstr>Carotid Blow out Risk  </vt:lpstr>
      <vt:lpstr>Literature series Particle reRT: BRAIN TUMORS</vt:lpstr>
      <vt:lpstr>Literature series particle reRT: sarcomas of the skull base &amp; HN </vt:lpstr>
      <vt:lpstr>Ongoing Clinical Studies </vt:lpstr>
      <vt:lpstr>Presentazione standard di PowerPoint</vt:lpstr>
      <vt:lpstr>Modern RT techniques make Reirradiation feasible, there is the Need of  further investigation  possibly by randomized control trials</vt:lpstr>
      <vt:lpstr>Reirradiation of Gynecological tumors at CNAO</vt:lpstr>
      <vt:lpstr>Re-RT in gynecological tumors at CNAO</vt:lpstr>
      <vt:lpstr>Conclusions &amp; take home messages 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Vitolo Viviana</cp:lastModifiedBy>
  <cp:revision>85</cp:revision>
  <dcterms:created xsi:type="dcterms:W3CDTF">2021-04-12T07:15:47Z</dcterms:created>
  <dcterms:modified xsi:type="dcterms:W3CDTF">2025-03-23T17:58:47Z</dcterms:modified>
</cp:coreProperties>
</file>