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262" r:id="rId3"/>
    <p:sldId id="263" r:id="rId4"/>
    <p:sldId id="264" r:id="rId5"/>
    <p:sldId id="265" r:id="rId6"/>
    <p:sldId id="269" r:id="rId7"/>
    <p:sldId id="270" r:id="rId8"/>
    <p:sldId id="266" r:id="rId9"/>
    <p:sldId id="268" r:id="rId10"/>
    <p:sldId id="284" r:id="rId11"/>
    <p:sldId id="271" r:id="rId12"/>
    <p:sldId id="275" r:id="rId13"/>
    <p:sldId id="277" r:id="rId14"/>
    <p:sldId id="279" r:id="rId15"/>
    <p:sldId id="280" r:id="rId16"/>
    <p:sldId id="281" r:id="rId17"/>
    <p:sldId id="285" r:id="rId18"/>
    <p:sldId id="282" r:id="rId19"/>
    <p:sldId id="286" r:id="rId20"/>
    <p:sldId id="260" r:id="rId21"/>
    <p:sldId id="258" r:id="rId22"/>
    <p:sldId id="276" r:id="rId23"/>
    <p:sldId id="278"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9FA"/>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5340" autoAdjust="0"/>
  </p:normalViewPr>
  <p:slideViewPr>
    <p:cSldViewPr snapToGrid="0" showGuides="1">
      <p:cViewPr varScale="1">
        <p:scale>
          <a:sx n="94" d="100"/>
          <a:sy n="94" d="100"/>
        </p:scale>
        <p:origin x="269" y="8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25/03/2025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‹N›</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1B085C-83B2-4336-BFB3-E1712D3CAA24}" type="slidenum">
              <a:rPr lang="en-GB" smtClean="0"/>
              <a:t>13</a:t>
            </a:fld>
            <a:endParaRPr lang="en-GB"/>
          </a:p>
        </p:txBody>
      </p:sp>
    </p:spTree>
    <p:extLst>
      <p:ext uri="{BB962C8B-B14F-4D97-AF65-F5344CB8AC3E}">
        <p14:creationId xmlns:p14="http://schemas.microsoft.com/office/powerpoint/2010/main" val="2102386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D20D7264-8EFB-4D7A-9340-B7A167881855}" type="slidenum">
              <a:rPr lang="it-IT" smtClean="0"/>
              <a:t>18</a:t>
            </a:fld>
            <a:endParaRPr lang="it-IT"/>
          </a:p>
        </p:txBody>
      </p:sp>
    </p:spTree>
    <p:extLst>
      <p:ext uri="{BB962C8B-B14F-4D97-AF65-F5344CB8AC3E}">
        <p14:creationId xmlns:p14="http://schemas.microsoft.com/office/powerpoint/2010/main" val="41284507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Autor NAME</a:t>
            </a:r>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EF22BCDF-73DE-4056-9110-2C129C09140F}" type="datetime1">
              <a:rPr lang="it-IT" smtClean="0"/>
              <a:t>25/03/2025</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81262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data 2"/>
          <p:cNvSpPr>
            <a:spLocks noGrp="1"/>
          </p:cNvSpPr>
          <p:nvPr>
            <p:ph type="dt" sz="half" idx="10"/>
          </p:nvPr>
        </p:nvSpPr>
        <p:spPr/>
        <p:txBody>
          <a:bodyPr/>
          <a:lstStyle/>
          <a:p>
            <a:fld id="{D6AEBDD3-F76E-4FD5-BC5B-7ACC4A9F697E}" type="datetime1">
              <a:rPr lang="it-IT" smtClean="0"/>
              <a:t>25/03/2025</a:t>
            </a:fld>
            <a:endParaRPr lang="it-IT"/>
          </a:p>
        </p:txBody>
      </p:sp>
      <p:sp>
        <p:nvSpPr>
          <p:cNvPr id="4" name="Segnaposto piè di pagina 3"/>
          <p:cNvSpPr>
            <a:spLocks noGrp="1"/>
          </p:cNvSpPr>
          <p:nvPr>
            <p:ph type="ftr" sz="quarter" idx="11"/>
          </p:nvPr>
        </p:nvSpPr>
        <p:spPr/>
        <p:txBody>
          <a:bodyPr/>
          <a:lstStyle/>
          <a:p>
            <a:r>
              <a:rPr lang="it-IT" dirty="0"/>
              <a:t>Lennart </a:t>
            </a:r>
            <a:r>
              <a:rPr lang="it-IT" dirty="0" err="1"/>
              <a:t>Volz</a:t>
            </a:r>
            <a:endParaRPr lang="it-IT" dirty="0"/>
          </a:p>
        </p:txBody>
      </p:sp>
      <p:sp>
        <p:nvSpPr>
          <p:cNvPr id="5" name="Segnaposto numero diapositiva 4"/>
          <p:cNvSpPr>
            <a:spLocks noGrp="1"/>
          </p:cNvSpPr>
          <p:nvPr>
            <p:ph type="sldNum" sz="quarter" idx="12"/>
          </p:nvPr>
        </p:nvSpPr>
        <p:spPr/>
        <p:txBody>
          <a:bodyPr/>
          <a:lstStyle/>
          <a:p>
            <a:fld id="{44B3000C-AF20-481F-AF4F-24E9E8451D0A}" type="slidenum">
              <a:rPr lang="it-IT" smtClean="0"/>
              <a:t>‹N›</a:t>
            </a:fld>
            <a:endParaRPr lang="it-IT"/>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10"/>
          </p:nvPr>
        </p:nvSpPr>
        <p:spPr/>
        <p:txBody>
          <a:bodyPr/>
          <a:lstStyle/>
          <a:p>
            <a:fld id="{E8EA834B-651A-4B43-A1FA-CEE7F282B40F}" type="datetime1">
              <a:rPr lang="it-IT" smtClean="0"/>
              <a:t>25/03/2025</a:t>
            </a:fld>
            <a:endParaRPr lang="it-IT"/>
          </a:p>
        </p:txBody>
      </p:sp>
      <p:sp>
        <p:nvSpPr>
          <p:cNvPr id="5" name="Segnaposto piè di pagina 4"/>
          <p:cNvSpPr>
            <a:spLocks noGrp="1"/>
          </p:cNvSpPr>
          <p:nvPr>
            <p:ph type="ftr" sz="quarter" idx="11"/>
          </p:nvPr>
        </p:nvSpPr>
        <p:spPr/>
        <p:txBody>
          <a:bodyPr/>
          <a:lstStyle/>
          <a:p>
            <a:r>
              <a:rPr lang="it-IT" dirty="0"/>
              <a:t>Lennart </a:t>
            </a:r>
            <a:r>
              <a:rPr lang="it-IT" dirty="0" err="1"/>
              <a:t>Volz</a:t>
            </a:r>
            <a:endParaRPr lang="it-IT" dirty="0"/>
          </a:p>
        </p:txBody>
      </p:sp>
      <p:sp>
        <p:nvSpPr>
          <p:cNvPr id="6" name="Segnaposto numero diapositiva 5"/>
          <p:cNvSpPr>
            <a:spLocks noGrp="1"/>
          </p:cNvSpPr>
          <p:nvPr>
            <p:ph type="sldNum" sz="quarter" idx="12"/>
          </p:nvPr>
        </p:nvSpPr>
        <p:spPr/>
        <p:txBody>
          <a:bodyPr/>
          <a:lstStyle/>
          <a:p>
            <a:fld id="{44B3000C-AF20-481F-AF4F-24E9E8451D0A}" type="slidenum">
              <a:rPr lang="it-IT" smtClean="0"/>
              <a:t>‹N›</a:t>
            </a:fld>
            <a:endParaRPr lang="it-IT"/>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a:t>FARE CLIC PER MODIFICARE LO STILE DEL TITOLO</a:t>
            </a:r>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a:t>Immagine</a:t>
            </a:r>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BE2D1D93-CA71-4357-A704-593D4B6835E9}" type="datetime1">
              <a:rPr lang="it-IT" smtClean="0"/>
              <a:t>25/03/2025</a:t>
            </a:fld>
            <a:endParaRPr lang="it-IT"/>
          </a:p>
        </p:txBody>
      </p:sp>
      <p:sp>
        <p:nvSpPr>
          <p:cNvPr id="6" name="Segnaposto piè di pagina 5"/>
          <p:cNvSpPr>
            <a:spLocks noGrp="1"/>
          </p:cNvSpPr>
          <p:nvPr>
            <p:ph type="ftr" sz="quarter" idx="11"/>
          </p:nvPr>
        </p:nvSpPr>
        <p:spPr/>
        <p:txBody>
          <a:bodyPr/>
          <a:lstStyle/>
          <a:p>
            <a:r>
              <a:rPr lang="it-IT" dirty="0"/>
              <a:t>Lennart </a:t>
            </a:r>
            <a:r>
              <a:rPr lang="it-IT" dirty="0" err="1"/>
              <a:t>Volz</a:t>
            </a:r>
            <a:endParaRPr lang="it-IT" dirty="0"/>
          </a:p>
        </p:txBody>
      </p:sp>
      <p:sp>
        <p:nvSpPr>
          <p:cNvPr id="7" name="Segnaposto numero diapositiva 6"/>
          <p:cNvSpPr>
            <a:spLocks noGrp="1"/>
          </p:cNvSpPr>
          <p:nvPr>
            <p:ph type="sldNum" sz="quarter" idx="12"/>
          </p:nvPr>
        </p:nvSpPr>
        <p:spPr/>
        <p:txBody>
          <a:bodyPr/>
          <a:lstStyle/>
          <a:p>
            <a:fld id="{44B3000C-AF20-481F-AF4F-24E9E8451D0A}" type="slidenum">
              <a:rPr lang="it-IT" smtClean="0"/>
              <a:t>‹N›</a:t>
            </a:fld>
            <a:endParaRPr lang="it-IT"/>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70B799D-5FDD-4558-8391-65425D22255E}" type="datetime1">
              <a:rPr lang="it-IT" smtClean="0"/>
              <a:t>25/03/2025</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r>
              <a:rPr lang="it-IT" dirty="0"/>
              <a:t>Lennart </a:t>
            </a:r>
            <a:r>
              <a:rPr lang="it-IT" dirty="0" err="1"/>
              <a:t>Volz</a:t>
            </a:r>
            <a:endParaRPr lang="it-IT" dirty="0"/>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Lst>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xialipku.github.io/CPT-DIR/" TargetMode="External"/><Relationship Id="rId2" Type="http://schemas.openxmlformats.org/officeDocument/2006/relationships/image" Target="../media/image24.gif"/><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tmp"/><Relationship Id="rId1" Type="http://schemas.openxmlformats.org/officeDocument/2006/relationships/slideLayout" Target="../slideLayouts/slideLayout3.xml"/><Relationship Id="rId4" Type="http://schemas.openxmlformats.org/officeDocument/2006/relationships/image" Target="../media/image29.tmp"/></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png"/><Relationship Id="rId1" Type="http://schemas.openxmlformats.org/officeDocument/2006/relationships/slideLayout" Target="../slideLayouts/slideLayout3.xml"/><Relationship Id="rId4" Type="http://schemas.openxmlformats.org/officeDocument/2006/relationships/hyperlink" Target="https://www.thegreenjournal.com/issue/S0167-8140(23)X0014-0"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 Id="rId5" Type="http://schemas.openxmlformats.org/officeDocument/2006/relationships/image" Target="../media/image42.tmp"/><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3.xml"/><Relationship Id="rId5" Type="http://schemas.openxmlformats.org/officeDocument/2006/relationships/image" Target="../media/image46.jpeg"/><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hyperlink" Target="https://www.itnonline.com/channel/proton-therapy" TargetMode="External"/><Relationship Id="rId4" Type="http://schemas.openxmlformats.org/officeDocument/2006/relationships/hyperlink" Target="http://www.p-cure.co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3.xml"/><Relationship Id="rId4" Type="http://schemas.openxmlformats.org/officeDocument/2006/relationships/image" Target="../media/image22.tmp"/></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a:t>Upright patient positioning – renewed interest in a promising paradigm for particle therapy</a:t>
            </a:r>
            <a:endParaRPr lang="it-IT" dirty="0"/>
          </a:p>
        </p:txBody>
      </p:sp>
      <p:sp>
        <p:nvSpPr>
          <p:cNvPr id="3" name="Sottotitolo 2"/>
          <p:cNvSpPr>
            <a:spLocks noGrp="1"/>
          </p:cNvSpPr>
          <p:nvPr>
            <p:ph type="subTitle" idx="1"/>
          </p:nvPr>
        </p:nvSpPr>
        <p:spPr/>
        <p:txBody>
          <a:bodyPr/>
          <a:lstStyle/>
          <a:p>
            <a:r>
              <a:rPr lang="en-US" dirty="0"/>
              <a:t>Lennart </a:t>
            </a:r>
            <a:r>
              <a:rPr lang="en-US" dirty="0" err="1"/>
              <a:t>Volz</a:t>
            </a:r>
            <a:endParaRPr lang="en-US" dirty="0"/>
          </a:p>
          <a:p>
            <a:r>
              <a:rPr lang="en-US" sz="1800" dirty="0"/>
              <a:t>Biophysics, GSI, Germany</a:t>
            </a:r>
          </a:p>
          <a:p>
            <a:r>
              <a:rPr lang="en-US" sz="1800" dirty="0"/>
              <a:t>Co-chair to the Upright Radiotherapy Research Committee</a:t>
            </a:r>
            <a:endParaRPr lang="en-US" dirty="0"/>
          </a:p>
        </p:txBody>
      </p:sp>
    </p:spTree>
    <p:extLst>
      <p:ext uri="{BB962C8B-B14F-4D97-AF65-F5344CB8AC3E}">
        <p14:creationId xmlns:p14="http://schemas.microsoft.com/office/powerpoint/2010/main" val="1650775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Anatomical differences supine to upright</a:t>
            </a:r>
          </a:p>
        </p:txBody>
      </p:sp>
      <p:sp>
        <p:nvSpPr>
          <p:cNvPr id="3" name="Inhaltsplatzhalter 2"/>
          <p:cNvSpPr>
            <a:spLocks noGrp="1"/>
          </p:cNvSpPr>
          <p:nvPr>
            <p:ph idx="1"/>
          </p:nvPr>
        </p:nvSpPr>
        <p:spPr>
          <a:xfrm>
            <a:off x="369763" y="1820814"/>
            <a:ext cx="7024033" cy="3773100"/>
          </a:xfrm>
        </p:spPr>
        <p:txBody>
          <a:bodyPr/>
          <a:lstStyle/>
          <a:p>
            <a:pPr marL="342900" indent="-342900">
              <a:buClr>
                <a:schemeClr val="accent4"/>
              </a:buClr>
              <a:buFont typeface="Wingdings" panose="05000000000000000000" pitchFamily="2" charset="2"/>
              <a:buChar char="Ø"/>
            </a:pPr>
            <a:r>
              <a:rPr lang="en-US" dirty="0"/>
              <a:t>Change in gravity affects (nearly) all treatment sites</a:t>
            </a:r>
          </a:p>
          <a:p>
            <a:pPr marL="1028700" lvl="1" indent="-342900">
              <a:buClr>
                <a:schemeClr val="accent4"/>
              </a:buClr>
              <a:buFont typeface="Wingdings" panose="05000000000000000000" pitchFamily="2" charset="2"/>
              <a:buChar char="Ø"/>
            </a:pPr>
            <a:r>
              <a:rPr lang="en-US" dirty="0"/>
              <a:t>Sole exception: intracranial and even there, small differences appear e.g. at the optical nerves</a:t>
            </a:r>
          </a:p>
          <a:p>
            <a:pPr marL="342900" indent="-342900">
              <a:buClr>
                <a:schemeClr val="accent4"/>
              </a:buClr>
              <a:buFont typeface="Wingdings" panose="05000000000000000000" pitchFamily="2" charset="2"/>
              <a:buChar char="Ø"/>
            </a:pPr>
            <a:r>
              <a:rPr lang="en-US" dirty="0"/>
              <a:t>Requires suitable robust planning and adaptive/motion mitigation strategies</a:t>
            </a:r>
          </a:p>
        </p:txBody>
      </p:sp>
      <p:sp>
        <p:nvSpPr>
          <p:cNvPr id="4" name="Datumsplatzhalter 3"/>
          <p:cNvSpPr>
            <a:spLocks noGrp="1"/>
          </p:cNvSpPr>
          <p:nvPr>
            <p:ph type="dt" sz="half" idx="10"/>
          </p:nvPr>
        </p:nvSpPr>
        <p:spPr/>
        <p:txBody>
          <a:bodyPr/>
          <a:lstStyle/>
          <a:p>
            <a:fld id="{E8EA834B-651A-4B43-A1FA-CEE7F282B40F}" type="datetime1">
              <a:rPr lang="it-IT" smtClean="0"/>
              <a:t>25/03/2025</a:t>
            </a:fld>
            <a:endParaRPr lang="it-IT"/>
          </a:p>
        </p:txBody>
      </p:sp>
      <p:sp>
        <p:nvSpPr>
          <p:cNvPr id="5" name="Fußzeilenplatzhalter 4"/>
          <p:cNvSpPr>
            <a:spLocks noGrp="1"/>
          </p:cNvSpPr>
          <p:nvPr>
            <p:ph type="ftr" sz="quarter" idx="11"/>
          </p:nvPr>
        </p:nvSpPr>
        <p:spPr/>
        <p:txBody>
          <a:bodyPr/>
          <a:lstStyle/>
          <a:p>
            <a:r>
              <a:rPr lang="it-IT"/>
              <a:t>Lennart Volz</a:t>
            </a:r>
            <a:endParaRPr lang="it-IT" dirty="0"/>
          </a:p>
        </p:txBody>
      </p:sp>
      <p:sp>
        <p:nvSpPr>
          <p:cNvPr id="6" name="Foliennummernplatzhalter 5"/>
          <p:cNvSpPr>
            <a:spLocks noGrp="1"/>
          </p:cNvSpPr>
          <p:nvPr>
            <p:ph type="sldNum" sz="quarter" idx="12"/>
          </p:nvPr>
        </p:nvSpPr>
        <p:spPr/>
        <p:txBody>
          <a:bodyPr/>
          <a:lstStyle/>
          <a:p>
            <a:fld id="{44B3000C-AF20-481F-AF4F-24E9E8451D0A}" type="slidenum">
              <a:rPr lang="it-IT" smtClean="0"/>
              <a:t>10</a:t>
            </a:fld>
            <a:endParaRPr lang="it-IT"/>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3796" y="1820814"/>
            <a:ext cx="3501639" cy="2801311"/>
          </a:xfrm>
          <a:prstGeom prst="rect">
            <a:avLst/>
          </a:prstGeom>
        </p:spPr>
      </p:pic>
      <p:sp>
        <p:nvSpPr>
          <p:cNvPr id="8" name="Textfeld 7"/>
          <p:cNvSpPr txBox="1"/>
          <p:nvPr/>
        </p:nvSpPr>
        <p:spPr>
          <a:xfrm>
            <a:off x="10842094" y="3471585"/>
            <a:ext cx="2045776" cy="1169551"/>
          </a:xfrm>
          <a:prstGeom prst="rect">
            <a:avLst/>
          </a:prstGeom>
        </p:spPr>
        <p:txBody>
          <a:bodyPr vert="horz" wrap="square" lIns="91440" tIns="45720" rIns="91440" bIns="45720" rtlCol="0" anchor="t">
            <a:spAutoFit/>
          </a:bodyPr>
          <a:lstStyle/>
          <a:p>
            <a:r>
              <a:rPr lang="en-US" sz="1400" dirty="0"/>
              <a:t>Courtesy Ye Zhang (PSI) </a:t>
            </a:r>
            <a:r>
              <a:rPr lang="en-US" sz="1400" dirty="0">
                <a:hlinkClick r:id="rId3"/>
              </a:rPr>
              <a:t>CPT-DIR (xialipku.github.io)</a:t>
            </a:r>
            <a:endParaRPr lang="en-US" sz="1400" dirty="0"/>
          </a:p>
          <a:p>
            <a:r>
              <a:rPr lang="en-US" sz="1400" dirty="0"/>
              <a:t> </a:t>
            </a:r>
          </a:p>
          <a:p>
            <a:pPr algn="l"/>
            <a:endParaRPr lang="en-US" sz="1400" dirty="0"/>
          </a:p>
        </p:txBody>
      </p:sp>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9818" y="4457543"/>
            <a:ext cx="802800" cy="802800"/>
          </a:xfrm>
          <a:prstGeom prst="rect">
            <a:avLst/>
          </a:prstGeom>
        </p:spPr>
      </p:pic>
      <p:sp>
        <p:nvSpPr>
          <p:cNvPr id="10" name="Textfeld 9"/>
          <p:cNvSpPr txBox="1"/>
          <p:nvPr/>
        </p:nvSpPr>
        <p:spPr>
          <a:xfrm>
            <a:off x="9182327" y="4705093"/>
            <a:ext cx="2058962" cy="369332"/>
          </a:xfrm>
          <a:prstGeom prst="rect">
            <a:avLst/>
          </a:prstGeom>
          <a:noFill/>
        </p:spPr>
        <p:txBody>
          <a:bodyPr wrap="none" rtlCol="0">
            <a:spAutoFit/>
          </a:bodyPr>
          <a:lstStyle/>
          <a:p>
            <a:r>
              <a:rPr lang="en-US" dirty="0"/>
              <a:t>Li et al. (2024) </a:t>
            </a:r>
            <a:r>
              <a:rPr lang="en-US" dirty="0" err="1"/>
              <a:t>ArXiv</a:t>
            </a:r>
            <a:endParaRPr lang="en-US" dirty="0"/>
          </a:p>
        </p:txBody>
      </p:sp>
    </p:spTree>
    <p:extLst>
      <p:ext uri="{BB962C8B-B14F-4D97-AF65-F5344CB8AC3E}">
        <p14:creationId xmlns:p14="http://schemas.microsoft.com/office/powerpoint/2010/main" val="265528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Challenge: anatomical differences between postures</a:t>
            </a:r>
          </a:p>
        </p:txBody>
      </p:sp>
      <p:sp>
        <p:nvSpPr>
          <p:cNvPr id="3" name="Inhaltsplatzhalter 2"/>
          <p:cNvSpPr>
            <a:spLocks noGrp="1"/>
          </p:cNvSpPr>
          <p:nvPr>
            <p:ph idx="1"/>
          </p:nvPr>
        </p:nvSpPr>
        <p:spPr>
          <a:xfrm>
            <a:off x="268698" y="1450688"/>
            <a:ext cx="11226901" cy="4903585"/>
          </a:xfrm>
        </p:spPr>
        <p:txBody>
          <a:bodyPr/>
          <a:lstStyle/>
          <a:p>
            <a:pPr marL="342900" indent="-342900">
              <a:lnSpc>
                <a:spcPct val="200000"/>
              </a:lnSpc>
              <a:buFont typeface="Wingdings" panose="05000000000000000000" pitchFamily="2" charset="2"/>
              <a:buChar char="Ø"/>
            </a:pPr>
            <a:r>
              <a:rPr lang="en-US" dirty="0"/>
              <a:t>Von </a:t>
            </a:r>
            <a:r>
              <a:rPr lang="en-US" dirty="0" err="1"/>
              <a:t>Siebenthal</a:t>
            </a:r>
            <a:r>
              <a:rPr lang="en-US" dirty="0"/>
              <a:t> (2007) open-bore MRI study: </a:t>
            </a:r>
          </a:p>
          <a:p>
            <a:pPr lvl="1">
              <a:lnSpc>
                <a:spcPct val="200000"/>
              </a:lnSpc>
            </a:pPr>
            <a:r>
              <a:rPr lang="en-US" dirty="0"/>
              <a:t>Liver drift over 30 of minutes after lying down</a:t>
            </a:r>
          </a:p>
          <a:p>
            <a:pPr lvl="1">
              <a:lnSpc>
                <a:spcPct val="200000"/>
              </a:lnSpc>
            </a:pPr>
            <a:r>
              <a:rPr lang="en-US" dirty="0"/>
              <a:t>Average position drift of 12mm observed</a:t>
            </a:r>
          </a:p>
          <a:p>
            <a:pPr marL="342900" indent="-342900">
              <a:lnSpc>
                <a:spcPct val="200000"/>
              </a:lnSpc>
              <a:buFont typeface="Wingdings" panose="05000000000000000000" pitchFamily="2" charset="2"/>
              <a:buChar char="Ø"/>
            </a:pPr>
            <a:r>
              <a:rPr lang="en-US" dirty="0"/>
              <a:t>Inferior shifts in kidney by up to several centimeters</a:t>
            </a:r>
            <a:br>
              <a:rPr lang="en-US" dirty="0"/>
            </a:br>
            <a:r>
              <a:rPr lang="en-US" dirty="0"/>
              <a:t>(</a:t>
            </a:r>
            <a:r>
              <a:rPr lang="en-US" dirty="0" err="1"/>
              <a:t>Reiff</a:t>
            </a:r>
            <a:r>
              <a:rPr lang="en-US" dirty="0"/>
              <a:t> et al. 1999, Hayes et al. 2013) </a:t>
            </a:r>
          </a:p>
          <a:p>
            <a:pPr lvl="1">
              <a:lnSpc>
                <a:spcPct val="200000"/>
              </a:lnSpc>
            </a:pPr>
            <a:endParaRPr lang="en-US" dirty="0"/>
          </a:p>
        </p:txBody>
      </p:sp>
      <p:pic>
        <p:nvPicPr>
          <p:cNvPr id="4" name="Grafik 3" descr="Sci-Hub | Systematic errors in respiratory gating due to intrafraction deformations of the liver | 10.1118/1.2767053 – Mozilla Firefox"/>
          <p:cNvPicPr>
            <a:picLocks noChangeAspect="1"/>
          </p:cNvPicPr>
          <p:nvPr/>
        </p:nvPicPr>
        <p:blipFill rotWithShape="1">
          <a:blip r:embed="rId2">
            <a:extLst>
              <a:ext uri="{28A0092B-C50C-407E-A947-70E740481C1C}">
                <a14:useLocalDpi xmlns:a14="http://schemas.microsoft.com/office/drawing/2010/main" val="0"/>
              </a:ext>
            </a:extLst>
          </a:blip>
          <a:srcRect l="27576" t="28160" r="37272" b="6146"/>
          <a:stretch/>
        </p:blipFill>
        <p:spPr>
          <a:xfrm>
            <a:off x="7675418" y="1523999"/>
            <a:ext cx="4516583" cy="4604187"/>
          </a:xfrm>
          <a:prstGeom prst="rect">
            <a:avLst/>
          </a:prstGeom>
        </p:spPr>
      </p:pic>
      <p:sp>
        <p:nvSpPr>
          <p:cNvPr id="5" name="Textfeld 4"/>
          <p:cNvSpPr txBox="1"/>
          <p:nvPr/>
        </p:nvSpPr>
        <p:spPr>
          <a:xfrm>
            <a:off x="7499927" y="6201497"/>
            <a:ext cx="3968779"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von </a:t>
            </a:r>
            <a:r>
              <a:rPr lang="en-US" sz="1867" dirty="0" err="1">
                <a:solidFill>
                  <a:schemeClr val="bg1">
                    <a:lumMod val="75000"/>
                  </a:schemeClr>
                </a:solidFill>
              </a:rPr>
              <a:t>Siebenthal</a:t>
            </a:r>
            <a:r>
              <a:rPr lang="en-US" sz="1867" dirty="0">
                <a:solidFill>
                  <a:schemeClr val="bg1">
                    <a:lumMod val="75000"/>
                  </a:schemeClr>
                </a:solidFill>
              </a:rPr>
              <a:t> et al. (2007) Med. </a:t>
            </a:r>
            <a:r>
              <a:rPr lang="en-US" sz="1867" dirty="0" err="1">
                <a:solidFill>
                  <a:schemeClr val="bg1">
                    <a:lumMod val="75000"/>
                  </a:schemeClr>
                </a:solidFill>
              </a:rPr>
              <a:t>Phys</a:t>
            </a:r>
            <a:endParaRPr lang="en-US" sz="1867" dirty="0">
              <a:solidFill>
                <a:schemeClr val="bg1">
                  <a:lumMod val="75000"/>
                </a:schemeClr>
              </a:solidFill>
            </a:endParaRPr>
          </a:p>
        </p:txBody>
      </p:sp>
      <p:sp>
        <p:nvSpPr>
          <p:cNvPr id="6" name="Foliennummernplatzhalter 5"/>
          <p:cNvSpPr>
            <a:spLocks noGrp="1"/>
          </p:cNvSpPr>
          <p:nvPr>
            <p:ph type="sldNum" sz="quarter" idx="12"/>
          </p:nvPr>
        </p:nvSpPr>
        <p:spPr/>
        <p:txBody>
          <a:bodyPr/>
          <a:lstStyle/>
          <a:p>
            <a:fld id="{125CBDDA-5CCF-8748-8988-9DC6C8981774}" type="slidenum">
              <a:rPr lang="de-DE" smtClean="0"/>
              <a:t>11</a:t>
            </a:fld>
            <a:endParaRPr lang="de-DE"/>
          </a:p>
        </p:txBody>
      </p:sp>
    </p:spTree>
    <p:extLst>
      <p:ext uri="{BB962C8B-B14F-4D97-AF65-F5344CB8AC3E}">
        <p14:creationId xmlns:p14="http://schemas.microsoft.com/office/powerpoint/2010/main" val="628994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Anatomical differences: Lung</a:t>
            </a:r>
          </a:p>
        </p:txBody>
      </p:sp>
      <p:pic>
        <p:nvPicPr>
          <p:cNvPr id="4" name="Inhaltsplatzhalter 3" descr="Relative thoracic changes from supine to upright patient position: A proton collaborative group study – Mozilla Firefox"/>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8398" t="20588" r="12351" b="12615"/>
          <a:stretch/>
        </p:blipFill>
        <p:spPr>
          <a:xfrm>
            <a:off x="968646" y="3589660"/>
            <a:ext cx="4574734" cy="2637301"/>
          </a:xfrm>
        </p:spPr>
      </p:pic>
      <p:sp>
        <p:nvSpPr>
          <p:cNvPr id="6" name="Textfeld 5"/>
          <p:cNvSpPr txBox="1"/>
          <p:nvPr/>
        </p:nvSpPr>
        <p:spPr>
          <a:xfrm>
            <a:off x="5995285" y="3545851"/>
            <a:ext cx="6196715" cy="2420727"/>
          </a:xfrm>
          <a:prstGeom prst="rect">
            <a:avLst/>
          </a:prstGeom>
        </p:spPr>
        <p:txBody>
          <a:bodyPr vert="horz" wrap="square" lIns="121920" tIns="60960" rIns="121920" bIns="60960" rtlCol="0" anchor="t">
            <a:spAutoFit/>
          </a:bodyPr>
          <a:lstStyle/>
          <a:p>
            <a:pPr algn="l"/>
            <a:r>
              <a:rPr lang="en-US" sz="2133" dirty="0"/>
              <a:t>Yang et al. (2014) </a:t>
            </a:r>
            <a:r>
              <a:rPr lang="en-US" sz="2133" dirty="0" err="1"/>
              <a:t>Pract</a:t>
            </a:r>
            <a:r>
              <a:rPr lang="en-US" sz="2133" dirty="0"/>
              <a:t>. </a:t>
            </a:r>
            <a:r>
              <a:rPr lang="en-US" sz="2133" dirty="0" err="1"/>
              <a:t>Radiat</a:t>
            </a:r>
            <a:r>
              <a:rPr lang="en-US" sz="2133" dirty="0"/>
              <a:t>. </a:t>
            </a:r>
            <a:r>
              <a:rPr lang="en-US" sz="2133" dirty="0" err="1"/>
              <a:t>Oncol</a:t>
            </a:r>
            <a:r>
              <a:rPr lang="en-US" sz="2133" dirty="0"/>
              <a:t>.: </a:t>
            </a:r>
          </a:p>
          <a:p>
            <a:pPr marL="342900" indent="-342900" algn="l">
              <a:buClr>
                <a:srgbClr val="FFC000"/>
              </a:buClr>
              <a:buFont typeface="Wingdings" panose="05000000000000000000" pitchFamily="2" charset="2"/>
              <a:buChar char="§"/>
            </a:pPr>
            <a:r>
              <a:rPr lang="en-US" sz="2133" dirty="0"/>
              <a:t>Increase in lung volume and reduced breathing motion</a:t>
            </a:r>
            <a:br>
              <a:rPr lang="en-US" sz="2133" dirty="0"/>
            </a:br>
            <a:endParaRPr lang="en-US" sz="2133" dirty="0"/>
          </a:p>
          <a:p>
            <a:pPr algn="l"/>
            <a:r>
              <a:rPr lang="en-US" sz="2133" dirty="0" err="1"/>
              <a:t>Marano</a:t>
            </a:r>
            <a:r>
              <a:rPr lang="en-US" sz="2133" dirty="0"/>
              <a:t> et al. (2024) J. Appl. </a:t>
            </a:r>
            <a:r>
              <a:rPr lang="en-US" sz="2133" dirty="0" err="1"/>
              <a:t>Clin</a:t>
            </a:r>
            <a:r>
              <a:rPr lang="en-US" sz="2133" dirty="0"/>
              <a:t>. Med. Phys.:</a:t>
            </a:r>
          </a:p>
          <a:p>
            <a:pPr marL="380990" indent="-380990">
              <a:spcAft>
                <a:spcPts val="800"/>
              </a:spcAft>
              <a:buClr>
                <a:srgbClr val="FFC000"/>
              </a:buClr>
              <a:buFont typeface="Wingdings" panose="05000000000000000000" pitchFamily="2" charset="2"/>
              <a:buChar char="§"/>
            </a:pPr>
            <a:r>
              <a:rPr lang="en-US" sz="2133" dirty="0"/>
              <a:t>Observed no significant difference in diaphragm motion</a:t>
            </a:r>
          </a:p>
        </p:txBody>
      </p:sp>
      <p:sp>
        <p:nvSpPr>
          <p:cNvPr id="3" name="Foliennummernplatzhalter 2"/>
          <p:cNvSpPr>
            <a:spLocks noGrp="1"/>
          </p:cNvSpPr>
          <p:nvPr>
            <p:ph type="sldNum" sz="quarter" idx="12"/>
          </p:nvPr>
        </p:nvSpPr>
        <p:spPr/>
        <p:txBody>
          <a:bodyPr/>
          <a:lstStyle/>
          <a:p>
            <a:fld id="{125CBDDA-5CCF-8748-8988-9DC6C8981774}" type="slidenum">
              <a:rPr lang="de-DE" smtClean="0"/>
              <a:t>12</a:t>
            </a:fld>
            <a:endParaRPr lang="de-DE"/>
          </a:p>
        </p:txBody>
      </p:sp>
      <p:grpSp>
        <p:nvGrpSpPr>
          <p:cNvPr id="7" name="Gruppieren 6"/>
          <p:cNvGrpSpPr>
            <a:grpSpLocks noChangeAspect="1"/>
          </p:cNvGrpSpPr>
          <p:nvPr/>
        </p:nvGrpSpPr>
        <p:grpSpPr>
          <a:xfrm>
            <a:off x="331901" y="1316857"/>
            <a:ext cx="4820013" cy="2112143"/>
            <a:chOff x="3495842" y="1663379"/>
            <a:chExt cx="5313129" cy="2328228"/>
          </a:xfrm>
        </p:grpSpPr>
        <p:pic>
          <p:nvPicPr>
            <p:cNvPr id="8" name="Picture 2_2"/>
            <p:cNvPicPr/>
            <p:nvPr/>
          </p:nvPicPr>
          <p:blipFill>
            <a:blip r:embed="rId3"/>
            <a:srcRect r="50994"/>
            <a:stretch/>
          </p:blipFill>
          <p:spPr>
            <a:xfrm>
              <a:off x="3495842" y="1663379"/>
              <a:ext cx="2568888" cy="2328228"/>
            </a:xfrm>
            <a:prstGeom prst="rect">
              <a:avLst/>
            </a:prstGeom>
            <a:ln>
              <a:noFill/>
            </a:ln>
          </p:spPr>
        </p:pic>
        <p:pic>
          <p:nvPicPr>
            <p:cNvPr id="9" name="Picture 2_3"/>
            <p:cNvPicPr/>
            <p:nvPr/>
          </p:nvPicPr>
          <p:blipFill>
            <a:blip r:embed="rId3"/>
            <a:srcRect l="50994"/>
            <a:stretch/>
          </p:blipFill>
          <p:spPr>
            <a:xfrm>
              <a:off x="6240083" y="1663379"/>
              <a:ext cx="2568888" cy="2328228"/>
            </a:xfrm>
            <a:prstGeom prst="rect">
              <a:avLst/>
            </a:prstGeom>
            <a:ln>
              <a:noFill/>
            </a:ln>
          </p:spPr>
        </p:pic>
      </p:grpSp>
      <p:pic>
        <p:nvPicPr>
          <p:cNvPr id="10" name="Grafik 9" descr="Sci-Hub | Advantages of simulating thoracic cancer patients in an upright position | 10.1016/j.prro.2013.04.005 – Mozilla Firefox"/>
          <p:cNvPicPr>
            <a:picLocks noChangeAspect="1"/>
          </p:cNvPicPr>
          <p:nvPr/>
        </p:nvPicPr>
        <p:blipFill rotWithShape="1">
          <a:blip r:embed="rId4">
            <a:extLst>
              <a:ext uri="{28A0092B-C50C-407E-A947-70E740481C1C}">
                <a14:useLocalDpi xmlns:a14="http://schemas.microsoft.com/office/drawing/2010/main" val="0"/>
              </a:ext>
            </a:extLst>
          </a:blip>
          <a:srcRect l="44691" t="35231" r="10482" b="19252"/>
          <a:stretch/>
        </p:blipFill>
        <p:spPr>
          <a:xfrm>
            <a:off x="6234678" y="957869"/>
            <a:ext cx="4751844" cy="2631791"/>
          </a:xfrm>
          <a:prstGeom prst="rect">
            <a:avLst/>
          </a:prstGeom>
        </p:spPr>
      </p:pic>
      <p:sp>
        <p:nvSpPr>
          <p:cNvPr id="11" name="Textfeld 10"/>
          <p:cNvSpPr txBox="1"/>
          <p:nvPr/>
        </p:nvSpPr>
        <p:spPr>
          <a:xfrm>
            <a:off x="372413" y="1316857"/>
            <a:ext cx="892680" cy="369332"/>
          </a:xfrm>
          <a:prstGeom prst="rect">
            <a:avLst/>
          </a:prstGeom>
          <a:noFill/>
        </p:spPr>
        <p:txBody>
          <a:bodyPr wrap="none" rtlCol="0">
            <a:spAutoFit/>
          </a:bodyPr>
          <a:lstStyle/>
          <a:p>
            <a:r>
              <a:rPr lang="en-US" dirty="0">
                <a:solidFill>
                  <a:schemeClr val="bg1"/>
                </a:solidFill>
              </a:rPr>
              <a:t>Upright</a:t>
            </a:r>
          </a:p>
        </p:txBody>
      </p:sp>
      <p:sp>
        <p:nvSpPr>
          <p:cNvPr id="12" name="Textfeld 11"/>
          <p:cNvSpPr txBox="1"/>
          <p:nvPr/>
        </p:nvSpPr>
        <p:spPr>
          <a:xfrm>
            <a:off x="2757410" y="1316857"/>
            <a:ext cx="824265" cy="369332"/>
          </a:xfrm>
          <a:prstGeom prst="rect">
            <a:avLst/>
          </a:prstGeom>
          <a:noFill/>
        </p:spPr>
        <p:txBody>
          <a:bodyPr wrap="none" rtlCol="0">
            <a:spAutoFit/>
          </a:bodyPr>
          <a:lstStyle/>
          <a:p>
            <a:r>
              <a:rPr lang="en-US" dirty="0">
                <a:solidFill>
                  <a:schemeClr val="bg1"/>
                </a:solidFill>
              </a:rPr>
              <a:t>Supine</a:t>
            </a:r>
          </a:p>
        </p:txBody>
      </p:sp>
    </p:spTree>
    <p:extLst>
      <p:ext uri="{BB962C8B-B14F-4D97-AF65-F5344CB8AC3E}">
        <p14:creationId xmlns:p14="http://schemas.microsoft.com/office/powerpoint/2010/main" val="944303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ACF75520-9FEA-4394-54FA-A0DC3865FA65}"/>
              </a:ext>
            </a:extLst>
          </p:cNvPr>
          <p:cNvPicPr>
            <a:picLocks noChangeAspect="1"/>
          </p:cNvPicPr>
          <p:nvPr/>
        </p:nvPicPr>
        <p:blipFill rotWithShape="1">
          <a:blip r:embed="rId3"/>
          <a:srcRect b="2292"/>
          <a:stretch/>
        </p:blipFill>
        <p:spPr>
          <a:xfrm>
            <a:off x="4006947" y="1399401"/>
            <a:ext cx="5266952" cy="4972887"/>
          </a:xfrm>
          <a:prstGeom prst="rect">
            <a:avLst/>
          </a:prstGeom>
        </p:spPr>
      </p:pic>
      <p:sp>
        <p:nvSpPr>
          <p:cNvPr id="56" name="TextBox 55">
            <a:extLst>
              <a:ext uri="{FF2B5EF4-FFF2-40B4-BE49-F238E27FC236}">
                <a16:creationId xmlns:a16="http://schemas.microsoft.com/office/drawing/2014/main" id="{B60C0411-928C-B40F-D581-962BEB14B57C}"/>
              </a:ext>
            </a:extLst>
          </p:cNvPr>
          <p:cNvSpPr txBox="1"/>
          <p:nvPr/>
        </p:nvSpPr>
        <p:spPr>
          <a:xfrm>
            <a:off x="4470187" y="6288778"/>
            <a:ext cx="772499"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57" name="TextBox 56">
            <a:extLst>
              <a:ext uri="{FF2B5EF4-FFF2-40B4-BE49-F238E27FC236}">
                <a16:creationId xmlns:a16="http://schemas.microsoft.com/office/drawing/2014/main" id="{372797D8-6150-9D97-989A-E2DE8A19C2C5}"/>
              </a:ext>
            </a:extLst>
          </p:cNvPr>
          <p:cNvSpPr txBox="1"/>
          <p:nvPr/>
        </p:nvSpPr>
        <p:spPr>
          <a:xfrm>
            <a:off x="5269720" y="6288777"/>
            <a:ext cx="834285"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58" name="TextBox 57">
            <a:extLst>
              <a:ext uri="{FF2B5EF4-FFF2-40B4-BE49-F238E27FC236}">
                <a16:creationId xmlns:a16="http://schemas.microsoft.com/office/drawing/2014/main" id="{7660F4AE-C108-A1A2-C1D5-7A00A97BA2F1}"/>
              </a:ext>
            </a:extLst>
          </p:cNvPr>
          <p:cNvSpPr txBox="1"/>
          <p:nvPr/>
        </p:nvSpPr>
        <p:spPr>
          <a:xfrm>
            <a:off x="6066678" y="6298303"/>
            <a:ext cx="826119"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59" name="TextBox 58">
            <a:extLst>
              <a:ext uri="{FF2B5EF4-FFF2-40B4-BE49-F238E27FC236}">
                <a16:creationId xmlns:a16="http://schemas.microsoft.com/office/drawing/2014/main" id="{673A8C13-89F2-3E2E-06E0-1E2FD0105C06}"/>
              </a:ext>
            </a:extLst>
          </p:cNvPr>
          <p:cNvSpPr txBox="1"/>
          <p:nvPr/>
        </p:nvSpPr>
        <p:spPr>
          <a:xfrm>
            <a:off x="6892798" y="6279253"/>
            <a:ext cx="796956"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60" name="TextBox 59">
            <a:extLst>
              <a:ext uri="{FF2B5EF4-FFF2-40B4-BE49-F238E27FC236}">
                <a16:creationId xmlns:a16="http://schemas.microsoft.com/office/drawing/2014/main" id="{28F24AAD-A44B-AD17-B1E5-B48E5BDA261D}"/>
              </a:ext>
            </a:extLst>
          </p:cNvPr>
          <p:cNvSpPr txBox="1"/>
          <p:nvPr/>
        </p:nvSpPr>
        <p:spPr>
          <a:xfrm>
            <a:off x="7718914" y="6288777"/>
            <a:ext cx="759631"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61" name="TextBox 60">
            <a:extLst>
              <a:ext uri="{FF2B5EF4-FFF2-40B4-BE49-F238E27FC236}">
                <a16:creationId xmlns:a16="http://schemas.microsoft.com/office/drawing/2014/main" id="{83BD54AB-4716-7403-D9B7-7CD802B3A73E}"/>
              </a:ext>
            </a:extLst>
          </p:cNvPr>
          <p:cNvSpPr txBox="1"/>
          <p:nvPr/>
        </p:nvSpPr>
        <p:spPr>
          <a:xfrm>
            <a:off x="8501675" y="6272901"/>
            <a:ext cx="812720" cy="369332"/>
          </a:xfrm>
          <a:prstGeom prst="rect">
            <a:avLst/>
          </a:prstGeom>
          <a:noFill/>
        </p:spPr>
        <p:txBody>
          <a:bodyPr wrap="square">
            <a:spAutoFit/>
          </a:bodyPr>
          <a:lstStyle/>
          <a:p>
            <a:r>
              <a:rPr lang="it-IT" b="1" dirty="0">
                <a:solidFill>
                  <a:srgbClr val="0070C0"/>
                </a:solidFill>
                <a:latin typeface="+mj-lt"/>
              </a:rPr>
              <a:t>S</a:t>
            </a:r>
            <a:r>
              <a:rPr lang="it-IT" dirty="0">
                <a:latin typeface="+mj-lt"/>
              </a:rPr>
              <a:t>   </a:t>
            </a:r>
            <a:r>
              <a:rPr lang="it-IT" b="1" dirty="0">
                <a:solidFill>
                  <a:srgbClr val="FF0000"/>
                </a:solidFill>
                <a:latin typeface="+mj-lt"/>
              </a:rPr>
              <a:t>U</a:t>
            </a:r>
            <a:endParaRPr lang="en-GB" b="1" dirty="0">
              <a:solidFill>
                <a:srgbClr val="FF0000"/>
              </a:solidFill>
            </a:endParaRPr>
          </a:p>
        </p:txBody>
      </p:sp>
      <p:sp>
        <p:nvSpPr>
          <p:cNvPr id="62" name="CasellaDiTesto 12">
            <a:extLst>
              <a:ext uri="{FF2B5EF4-FFF2-40B4-BE49-F238E27FC236}">
                <a16:creationId xmlns:a16="http://schemas.microsoft.com/office/drawing/2014/main" id="{2A1C9D2D-289D-0B12-8550-22EBEACF4E00}"/>
              </a:ext>
            </a:extLst>
          </p:cNvPr>
          <p:cNvSpPr txBox="1"/>
          <p:nvPr/>
        </p:nvSpPr>
        <p:spPr>
          <a:xfrm>
            <a:off x="4544746" y="1467706"/>
            <a:ext cx="389850" cy="338554"/>
          </a:xfrm>
          <a:prstGeom prst="rect">
            <a:avLst/>
          </a:prstGeom>
        </p:spPr>
        <p:txBody>
          <a:bodyPr vert="horz" wrap="none" lIns="91440" tIns="45720" rIns="91440" bIns="45720" rtlCol="0" anchor="t">
            <a:spAutoFit/>
          </a:bodyPr>
          <a:lstStyle/>
          <a:p>
            <a:pPr algn="l"/>
            <a:r>
              <a:rPr lang="it-IT" sz="1600" b="1" dirty="0">
                <a:latin typeface="+mj-lt"/>
              </a:rPr>
              <a:t>P1</a:t>
            </a:r>
            <a:endParaRPr lang="en-GB" sz="1600" b="1" dirty="0">
              <a:latin typeface="+mj-lt"/>
            </a:endParaRPr>
          </a:p>
        </p:txBody>
      </p:sp>
      <p:sp>
        <p:nvSpPr>
          <p:cNvPr id="63" name="CasellaDiTesto 12">
            <a:extLst>
              <a:ext uri="{FF2B5EF4-FFF2-40B4-BE49-F238E27FC236}">
                <a16:creationId xmlns:a16="http://schemas.microsoft.com/office/drawing/2014/main" id="{81DF3136-B8B8-73B6-D8D8-58F8F7509C73}"/>
              </a:ext>
            </a:extLst>
          </p:cNvPr>
          <p:cNvSpPr txBox="1"/>
          <p:nvPr/>
        </p:nvSpPr>
        <p:spPr>
          <a:xfrm>
            <a:off x="5343930" y="1467706"/>
            <a:ext cx="389850" cy="338554"/>
          </a:xfrm>
          <a:prstGeom prst="rect">
            <a:avLst/>
          </a:prstGeom>
        </p:spPr>
        <p:txBody>
          <a:bodyPr vert="horz" wrap="none" lIns="91440" tIns="45720" rIns="91440" bIns="45720" rtlCol="0" anchor="t">
            <a:spAutoFit/>
          </a:bodyPr>
          <a:lstStyle/>
          <a:p>
            <a:pPr algn="l"/>
            <a:r>
              <a:rPr lang="it-IT" sz="1600" b="1" dirty="0">
                <a:latin typeface="+mj-lt"/>
              </a:rPr>
              <a:t>P2</a:t>
            </a:r>
            <a:endParaRPr lang="en-GB" sz="1600" b="1" dirty="0">
              <a:latin typeface="+mj-lt"/>
            </a:endParaRPr>
          </a:p>
        </p:txBody>
      </p:sp>
      <p:sp>
        <p:nvSpPr>
          <p:cNvPr id="1024" name="CasellaDiTesto 12">
            <a:extLst>
              <a:ext uri="{FF2B5EF4-FFF2-40B4-BE49-F238E27FC236}">
                <a16:creationId xmlns:a16="http://schemas.microsoft.com/office/drawing/2014/main" id="{0AA53F8B-B36F-4BC9-F5AD-E05FAD4316F9}"/>
              </a:ext>
            </a:extLst>
          </p:cNvPr>
          <p:cNvSpPr txBox="1"/>
          <p:nvPr/>
        </p:nvSpPr>
        <p:spPr>
          <a:xfrm>
            <a:off x="6204742" y="1467706"/>
            <a:ext cx="389850" cy="338554"/>
          </a:xfrm>
          <a:prstGeom prst="rect">
            <a:avLst/>
          </a:prstGeom>
        </p:spPr>
        <p:txBody>
          <a:bodyPr vert="horz" wrap="none" lIns="91440" tIns="45720" rIns="91440" bIns="45720" rtlCol="0" anchor="t">
            <a:spAutoFit/>
          </a:bodyPr>
          <a:lstStyle/>
          <a:p>
            <a:pPr algn="l"/>
            <a:r>
              <a:rPr lang="it-IT" sz="1600" b="1" dirty="0">
                <a:latin typeface="+mj-lt"/>
              </a:rPr>
              <a:t>P3</a:t>
            </a:r>
            <a:endParaRPr lang="en-GB" sz="1600" b="1" dirty="0">
              <a:latin typeface="+mj-lt"/>
            </a:endParaRPr>
          </a:p>
        </p:txBody>
      </p:sp>
      <p:sp>
        <p:nvSpPr>
          <p:cNvPr id="1025" name="CasellaDiTesto 12">
            <a:extLst>
              <a:ext uri="{FF2B5EF4-FFF2-40B4-BE49-F238E27FC236}">
                <a16:creationId xmlns:a16="http://schemas.microsoft.com/office/drawing/2014/main" id="{93C4EAAA-021A-731B-AAD6-EB1C122A87BD}"/>
              </a:ext>
            </a:extLst>
          </p:cNvPr>
          <p:cNvSpPr txBox="1"/>
          <p:nvPr/>
        </p:nvSpPr>
        <p:spPr>
          <a:xfrm>
            <a:off x="7041566" y="1467706"/>
            <a:ext cx="389850" cy="338554"/>
          </a:xfrm>
          <a:prstGeom prst="rect">
            <a:avLst/>
          </a:prstGeom>
        </p:spPr>
        <p:txBody>
          <a:bodyPr vert="horz" wrap="none" lIns="91440" tIns="45720" rIns="91440" bIns="45720" rtlCol="0" anchor="t">
            <a:spAutoFit/>
          </a:bodyPr>
          <a:lstStyle/>
          <a:p>
            <a:pPr algn="l"/>
            <a:r>
              <a:rPr lang="it-IT" sz="1600" b="1" dirty="0">
                <a:latin typeface="+mj-lt"/>
              </a:rPr>
              <a:t>P4</a:t>
            </a:r>
            <a:endParaRPr lang="en-GB" sz="1600" b="1" dirty="0">
              <a:latin typeface="+mj-lt"/>
            </a:endParaRPr>
          </a:p>
        </p:txBody>
      </p:sp>
      <p:sp>
        <p:nvSpPr>
          <p:cNvPr id="1027" name="CasellaDiTesto 12">
            <a:extLst>
              <a:ext uri="{FF2B5EF4-FFF2-40B4-BE49-F238E27FC236}">
                <a16:creationId xmlns:a16="http://schemas.microsoft.com/office/drawing/2014/main" id="{B0049B9F-5FDA-6423-91F4-6FD725CDBB29}"/>
              </a:ext>
            </a:extLst>
          </p:cNvPr>
          <p:cNvSpPr txBox="1"/>
          <p:nvPr/>
        </p:nvSpPr>
        <p:spPr>
          <a:xfrm>
            <a:off x="7813816" y="1485863"/>
            <a:ext cx="389850" cy="338554"/>
          </a:xfrm>
          <a:prstGeom prst="rect">
            <a:avLst/>
          </a:prstGeom>
        </p:spPr>
        <p:txBody>
          <a:bodyPr vert="horz" wrap="none" lIns="91440" tIns="45720" rIns="91440" bIns="45720" rtlCol="0" anchor="t">
            <a:spAutoFit/>
          </a:bodyPr>
          <a:lstStyle/>
          <a:p>
            <a:pPr algn="l"/>
            <a:r>
              <a:rPr lang="it-IT" sz="1600" b="1" dirty="0">
                <a:latin typeface="+mj-lt"/>
              </a:rPr>
              <a:t>P5</a:t>
            </a:r>
            <a:endParaRPr lang="en-GB" sz="1600" b="1" dirty="0">
              <a:latin typeface="+mj-lt"/>
            </a:endParaRPr>
          </a:p>
        </p:txBody>
      </p:sp>
      <p:sp>
        <p:nvSpPr>
          <p:cNvPr id="1028" name="CasellaDiTesto 12">
            <a:extLst>
              <a:ext uri="{FF2B5EF4-FFF2-40B4-BE49-F238E27FC236}">
                <a16:creationId xmlns:a16="http://schemas.microsoft.com/office/drawing/2014/main" id="{BB8856D8-24B0-7DF1-F8B4-B7A9F9374C6B}"/>
              </a:ext>
            </a:extLst>
          </p:cNvPr>
          <p:cNvSpPr txBox="1"/>
          <p:nvPr/>
        </p:nvSpPr>
        <p:spPr>
          <a:xfrm>
            <a:off x="8646614" y="1485863"/>
            <a:ext cx="389850" cy="338554"/>
          </a:xfrm>
          <a:prstGeom prst="rect">
            <a:avLst/>
          </a:prstGeom>
        </p:spPr>
        <p:txBody>
          <a:bodyPr vert="horz" wrap="none" lIns="91440" tIns="45720" rIns="91440" bIns="45720" rtlCol="0" anchor="t">
            <a:spAutoFit/>
          </a:bodyPr>
          <a:lstStyle/>
          <a:p>
            <a:pPr algn="l"/>
            <a:r>
              <a:rPr lang="it-IT" sz="1600" b="1" dirty="0">
                <a:latin typeface="+mj-lt"/>
              </a:rPr>
              <a:t>P6</a:t>
            </a:r>
            <a:endParaRPr lang="en-GB" sz="1600" b="1" dirty="0">
              <a:latin typeface="+mj-lt"/>
            </a:endParaRPr>
          </a:p>
        </p:txBody>
      </p:sp>
      <p:sp>
        <p:nvSpPr>
          <p:cNvPr id="1029" name="CasellaDiTesto 12">
            <a:extLst>
              <a:ext uri="{FF2B5EF4-FFF2-40B4-BE49-F238E27FC236}">
                <a16:creationId xmlns:a16="http://schemas.microsoft.com/office/drawing/2014/main" id="{DEDA7AD7-9651-E4F4-C944-0970C524EDF8}"/>
              </a:ext>
            </a:extLst>
          </p:cNvPr>
          <p:cNvSpPr txBox="1"/>
          <p:nvPr/>
        </p:nvSpPr>
        <p:spPr>
          <a:xfrm>
            <a:off x="4432086" y="2609107"/>
            <a:ext cx="336952" cy="461665"/>
          </a:xfrm>
          <a:prstGeom prst="rect">
            <a:avLst/>
          </a:prstGeom>
        </p:spPr>
        <p:txBody>
          <a:bodyPr vert="horz" wrap="none" lIns="91440" tIns="45720" rIns="91440" bIns="45720" rtlCol="0" anchor="t">
            <a:spAutoFit/>
          </a:bodyPr>
          <a:lstStyle/>
          <a:p>
            <a:pPr algn="l"/>
            <a:r>
              <a:rPr lang="it-IT" sz="2400" b="1" dirty="0">
                <a:solidFill>
                  <a:srgbClr val="00B050"/>
                </a:solidFill>
                <a:latin typeface="+mj-lt"/>
              </a:rPr>
              <a:t>X</a:t>
            </a:r>
            <a:endParaRPr lang="en-GB" sz="2400" b="1" dirty="0">
              <a:solidFill>
                <a:srgbClr val="00B050"/>
              </a:solidFill>
              <a:latin typeface="+mj-lt"/>
            </a:endParaRPr>
          </a:p>
        </p:txBody>
      </p:sp>
      <p:sp>
        <p:nvSpPr>
          <p:cNvPr id="1031" name="CasellaDiTesto 12">
            <a:extLst>
              <a:ext uri="{FF2B5EF4-FFF2-40B4-BE49-F238E27FC236}">
                <a16:creationId xmlns:a16="http://schemas.microsoft.com/office/drawing/2014/main" id="{14347635-F96C-601D-D56C-A10C273B6EDF}"/>
              </a:ext>
            </a:extLst>
          </p:cNvPr>
          <p:cNvSpPr txBox="1"/>
          <p:nvPr/>
        </p:nvSpPr>
        <p:spPr>
          <a:xfrm>
            <a:off x="5572022" y="3407233"/>
            <a:ext cx="336952" cy="461665"/>
          </a:xfrm>
          <a:prstGeom prst="rect">
            <a:avLst/>
          </a:prstGeom>
        </p:spPr>
        <p:txBody>
          <a:bodyPr vert="horz" wrap="none" lIns="91440" tIns="45720" rIns="91440" bIns="45720" rtlCol="0" anchor="t">
            <a:spAutoFit/>
          </a:bodyPr>
          <a:lstStyle/>
          <a:p>
            <a:pPr algn="l"/>
            <a:r>
              <a:rPr lang="it-IT" sz="2400" b="1" dirty="0">
                <a:solidFill>
                  <a:srgbClr val="00B050"/>
                </a:solidFill>
                <a:latin typeface="+mj-lt"/>
              </a:rPr>
              <a:t>X</a:t>
            </a:r>
            <a:endParaRPr lang="en-GB" sz="2400" b="1" dirty="0">
              <a:solidFill>
                <a:srgbClr val="00B050"/>
              </a:solidFill>
              <a:latin typeface="+mj-lt"/>
            </a:endParaRPr>
          </a:p>
        </p:txBody>
      </p:sp>
      <p:sp>
        <p:nvSpPr>
          <p:cNvPr id="1032" name="CasellaDiTesto 12">
            <a:extLst>
              <a:ext uri="{FF2B5EF4-FFF2-40B4-BE49-F238E27FC236}">
                <a16:creationId xmlns:a16="http://schemas.microsoft.com/office/drawing/2014/main" id="{34DA923D-7C9A-36D9-6DE8-DE68005232AD}"/>
              </a:ext>
            </a:extLst>
          </p:cNvPr>
          <p:cNvSpPr txBox="1"/>
          <p:nvPr/>
        </p:nvSpPr>
        <p:spPr>
          <a:xfrm>
            <a:off x="7683105" y="2978439"/>
            <a:ext cx="336952" cy="461665"/>
          </a:xfrm>
          <a:prstGeom prst="rect">
            <a:avLst/>
          </a:prstGeom>
        </p:spPr>
        <p:txBody>
          <a:bodyPr vert="horz" wrap="none" lIns="91440" tIns="45720" rIns="91440" bIns="45720" rtlCol="0" anchor="t">
            <a:spAutoFit/>
          </a:bodyPr>
          <a:lstStyle/>
          <a:p>
            <a:pPr algn="l"/>
            <a:r>
              <a:rPr lang="it-IT" sz="2400" b="1" dirty="0">
                <a:solidFill>
                  <a:srgbClr val="00B050"/>
                </a:solidFill>
                <a:latin typeface="+mj-lt"/>
              </a:rPr>
              <a:t>X</a:t>
            </a:r>
            <a:endParaRPr lang="en-GB" sz="2400" b="1" dirty="0">
              <a:solidFill>
                <a:srgbClr val="00B050"/>
              </a:solidFill>
              <a:latin typeface="+mj-lt"/>
            </a:endParaRPr>
          </a:p>
        </p:txBody>
      </p:sp>
      <p:sp>
        <p:nvSpPr>
          <p:cNvPr id="1033" name="CasellaDiTesto 12">
            <a:extLst>
              <a:ext uri="{FF2B5EF4-FFF2-40B4-BE49-F238E27FC236}">
                <a16:creationId xmlns:a16="http://schemas.microsoft.com/office/drawing/2014/main" id="{83777556-EA2D-F859-D0A3-E0E33E2CD354}"/>
              </a:ext>
            </a:extLst>
          </p:cNvPr>
          <p:cNvSpPr txBox="1"/>
          <p:nvPr/>
        </p:nvSpPr>
        <p:spPr>
          <a:xfrm>
            <a:off x="7925887" y="1153994"/>
            <a:ext cx="1244251" cy="400110"/>
          </a:xfrm>
          <a:prstGeom prst="rect">
            <a:avLst/>
          </a:prstGeom>
        </p:spPr>
        <p:txBody>
          <a:bodyPr vert="horz" wrap="none" lIns="91440" tIns="45720" rIns="91440" bIns="45720" rtlCol="0" anchor="t">
            <a:spAutoFit/>
          </a:bodyPr>
          <a:lstStyle/>
          <a:p>
            <a:pPr algn="l"/>
            <a:r>
              <a:rPr lang="it-IT" sz="2000" b="1" dirty="0">
                <a:solidFill>
                  <a:srgbClr val="00B050"/>
                </a:solidFill>
                <a:latin typeface="+mj-lt"/>
              </a:rPr>
              <a:t> X </a:t>
            </a:r>
            <a:r>
              <a:rPr lang="it-IT" sz="2000" b="1" dirty="0">
                <a:latin typeface="+mj-lt"/>
              </a:rPr>
              <a:t>p &lt; 0.05</a:t>
            </a:r>
            <a:endParaRPr lang="en-GB" sz="2000" b="1" dirty="0">
              <a:latin typeface="+mj-lt"/>
            </a:endParaRPr>
          </a:p>
        </p:txBody>
      </p:sp>
      <p:sp>
        <p:nvSpPr>
          <p:cNvPr id="4" name="Slide Number Placeholder 3">
            <a:extLst>
              <a:ext uri="{FF2B5EF4-FFF2-40B4-BE49-F238E27FC236}">
                <a16:creationId xmlns:a16="http://schemas.microsoft.com/office/drawing/2014/main" id="{F663614F-DDF4-947A-3DBA-236306F93958}"/>
              </a:ext>
            </a:extLst>
          </p:cNvPr>
          <p:cNvSpPr>
            <a:spLocks noGrp="1"/>
          </p:cNvSpPr>
          <p:nvPr>
            <p:ph type="sldNum" sz="quarter" idx="12"/>
          </p:nvPr>
        </p:nvSpPr>
        <p:spPr/>
        <p:txBody>
          <a:bodyPr/>
          <a:lstStyle/>
          <a:p>
            <a:fld id="{125CBDDA-5CCF-8748-8988-9DC6C8981774}" type="slidenum">
              <a:rPr lang="de-DE" smtClean="0"/>
              <a:t>13</a:t>
            </a:fld>
            <a:endParaRPr lang="de-DE"/>
          </a:p>
        </p:txBody>
      </p:sp>
      <p:sp>
        <p:nvSpPr>
          <p:cNvPr id="3" name="CasellaDiTesto 19">
            <a:extLst>
              <a:ext uri="{FF2B5EF4-FFF2-40B4-BE49-F238E27FC236}">
                <a16:creationId xmlns:a16="http://schemas.microsoft.com/office/drawing/2014/main" id="{F67F7C94-6AF4-4466-587B-EF5B14D2CB8C}"/>
              </a:ext>
            </a:extLst>
          </p:cNvPr>
          <p:cNvSpPr txBox="1"/>
          <p:nvPr/>
        </p:nvSpPr>
        <p:spPr>
          <a:xfrm>
            <a:off x="5342298" y="1185791"/>
            <a:ext cx="2822591" cy="353943"/>
          </a:xfrm>
          <a:prstGeom prst="rect">
            <a:avLst/>
          </a:prstGeom>
        </p:spPr>
        <p:txBody>
          <a:bodyPr vert="horz" wrap="square" lIns="91440" tIns="45720" rIns="91440" bIns="45720" rtlCol="0" anchor="t">
            <a:spAutoFit/>
          </a:bodyPr>
          <a:lstStyle/>
          <a:p>
            <a:pPr algn="ctr"/>
            <a:r>
              <a:rPr lang="it-IT" sz="1700" b="1" dirty="0">
                <a:latin typeface="+mj-lt"/>
              </a:rPr>
              <a:t>Target coverage</a:t>
            </a:r>
            <a:endParaRPr lang="en-GB" sz="1700" b="1" dirty="0">
              <a:latin typeface="+mj-lt"/>
            </a:endParaRPr>
          </a:p>
        </p:txBody>
      </p:sp>
      <p:sp>
        <p:nvSpPr>
          <p:cNvPr id="19" name="Rectangle 18" hidden="1">
            <a:extLst>
              <a:ext uri="{FF2B5EF4-FFF2-40B4-BE49-F238E27FC236}">
                <a16:creationId xmlns:a16="http://schemas.microsoft.com/office/drawing/2014/main" id="{FCD5473F-42DF-B891-8A9F-17961F769E78}"/>
              </a:ext>
            </a:extLst>
          </p:cNvPr>
          <p:cNvSpPr/>
          <p:nvPr/>
        </p:nvSpPr>
        <p:spPr>
          <a:xfrm>
            <a:off x="7747945" y="1309690"/>
            <a:ext cx="4377379" cy="52429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pic>
        <p:nvPicPr>
          <p:cNvPr id="20" name="Picture 2">
            <a:extLst>
              <a:ext uri="{FF2B5EF4-FFF2-40B4-BE49-F238E27FC236}">
                <a16:creationId xmlns:a16="http://schemas.microsoft.com/office/drawing/2014/main" id="{90A5424F-1E48-88C1-8A64-10B200DEAC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001" t="50900" r="72999" b="19109"/>
          <a:stretch/>
        </p:blipFill>
        <p:spPr bwMode="auto">
          <a:xfrm>
            <a:off x="139124" y="4233173"/>
            <a:ext cx="3753117" cy="21501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a:extLst>
              <a:ext uri="{FF2B5EF4-FFF2-40B4-BE49-F238E27FC236}">
                <a16:creationId xmlns:a16="http://schemas.microsoft.com/office/drawing/2014/main" id="{F4CACFB2-FF82-B8C2-71FF-7C4B8D8503A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34" t="8604" r="67619" b="63187"/>
          <a:stretch/>
        </p:blipFill>
        <p:spPr bwMode="auto">
          <a:xfrm>
            <a:off x="145165" y="2220384"/>
            <a:ext cx="3899763" cy="1670301"/>
          </a:xfrm>
          <a:prstGeom prst="rect">
            <a:avLst/>
          </a:prstGeom>
          <a:noFill/>
          <a:extLst>
            <a:ext uri="{909E8E84-426E-40DD-AFC4-6F175D3DCCD1}">
              <a14:hiddenFill xmlns:a14="http://schemas.microsoft.com/office/drawing/2010/main">
                <a:solidFill>
                  <a:srgbClr val="FFFFFF"/>
                </a:solidFill>
              </a14:hiddenFill>
            </a:ext>
          </a:extLst>
        </p:spPr>
      </p:pic>
      <p:sp>
        <p:nvSpPr>
          <p:cNvPr id="22" name="CasellaDiTesto 17">
            <a:extLst>
              <a:ext uri="{FF2B5EF4-FFF2-40B4-BE49-F238E27FC236}">
                <a16:creationId xmlns:a16="http://schemas.microsoft.com/office/drawing/2014/main" id="{CD704DC0-2F98-CAA3-4CA3-3ED54A02E41B}"/>
              </a:ext>
            </a:extLst>
          </p:cNvPr>
          <p:cNvSpPr txBox="1"/>
          <p:nvPr/>
        </p:nvSpPr>
        <p:spPr>
          <a:xfrm>
            <a:off x="125640" y="1847015"/>
            <a:ext cx="2922360" cy="353943"/>
          </a:xfrm>
          <a:prstGeom prst="rect">
            <a:avLst/>
          </a:prstGeom>
          <a:solidFill>
            <a:schemeClr val="bg1"/>
          </a:solidFill>
        </p:spPr>
        <p:txBody>
          <a:bodyPr vert="horz" wrap="square" lIns="91440" tIns="45720" rIns="91440" bIns="45720" rtlCol="0" anchor="t">
            <a:spAutoFit/>
          </a:bodyPr>
          <a:lstStyle/>
          <a:p>
            <a:pPr algn="l"/>
            <a:r>
              <a:rPr lang="it-IT" sz="1700" b="1" dirty="0">
                <a:solidFill>
                  <a:srgbClr val="FF0000"/>
                </a:solidFill>
                <a:latin typeface="+mj-lt"/>
              </a:rPr>
              <a:t>Upright</a:t>
            </a:r>
            <a:r>
              <a:rPr lang="it-IT" sz="1700" b="1" dirty="0">
                <a:latin typeface="+mj-lt"/>
              </a:rPr>
              <a:t> </a:t>
            </a:r>
            <a:r>
              <a:rPr lang="it-IT" sz="1700" dirty="0">
                <a:latin typeface="+mj-lt"/>
              </a:rPr>
              <a:t>(</a:t>
            </a:r>
            <a:r>
              <a:rPr lang="el-GR" sz="1700" dirty="0">
                <a:latin typeface="+mj-lt"/>
              </a:rPr>
              <a:t>Δ</a:t>
            </a:r>
            <a:r>
              <a:rPr lang="it-IT" sz="1700" dirty="0" err="1">
                <a:latin typeface="+mj-lt"/>
              </a:rPr>
              <a:t>motion</a:t>
            </a:r>
            <a:r>
              <a:rPr lang="it-IT" sz="1700" dirty="0">
                <a:latin typeface="+mj-lt"/>
              </a:rPr>
              <a:t>=3 mm)</a:t>
            </a:r>
            <a:endParaRPr lang="en-GB" sz="1700" dirty="0">
              <a:latin typeface="+mj-lt"/>
            </a:endParaRPr>
          </a:p>
        </p:txBody>
      </p:sp>
      <p:sp>
        <p:nvSpPr>
          <p:cNvPr id="23" name="CasellaDiTesto 18">
            <a:extLst>
              <a:ext uri="{FF2B5EF4-FFF2-40B4-BE49-F238E27FC236}">
                <a16:creationId xmlns:a16="http://schemas.microsoft.com/office/drawing/2014/main" id="{F1340E34-35A9-707D-FCF8-E090CF15EFFB}"/>
              </a:ext>
            </a:extLst>
          </p:cNvPr>
          <p:cNvSpPr txBox="1"/>
          <p:nvPr/>
        </p:nvSpPr>
        <p:spPr>
          <a:xfrm>
            <a:off x="65729" y="3884439"/>
            <a:ext cx="2316660" cy="353943"/>
          </a:xfrm>
          <a:prstGeom prst="rect">
            <a:avLst/>
          </a:prstGeom>
        </p:spPr>
        <p:txBody>
          <a:bodyPr vert="horz" wrap="none" lIns="91440" tIns="45720" rIns="91440" bIns="45720" rtlCol="0" anchor="t">
            <a:spAutoFit/>
          </a:bodyPr>
          <a:lstStyle/>
          <a:p>
            <a:pPr algn="l"/>
            <a:r>
              <a:rPr lang="it-IT" sz="1700" b="1" dirty="0">
                <a:solidFill>
                  <a:srgbClr val="0070C0"/>
                </a:solidFill>
                <a:latin typeface="+mj-lt"/>
              </a:rPr>
              <a:t>Supine</a:t>
            </a:r>
            <a:r>
              <a:rPr lang="it-IT" sz="1700" b="1" dirty="0">
                <a:latin typeface="+mj-lt"/>
              </a:rPr>
              <a:t> </a:t>
            </a:r>
            <a:r>
              <a:rPr lang="it-IT" sz="1700" dirty="0">
                <a:latin typeface="+mj-lt"/>
              </a:rPr>
              <a:t>(</a:t>
            </a:r>
            <a:r>
              <a:rPr lang="el-GR" sz="1700" dirty="0">
                <a:latin typeface="+mj-lt"/>
              </a:rPr>
              <a:t>Δ</a:t>
            </a:r>
            <a:r>
              <a:rPr lang="it-IT" sz="1700" dirty="0" err="1">
                <a:latin typeface="+mj-lt"/>
              </a:rPr>
              <a:t>motion</a:t>
            </a:r>
            <a:r>
              <a:rPr lang="it-IT" sz="1700" dirty="0">
                <a:latin typeface="+mj-lt"/>
              </a:rPr>
              <a:t>=6 mm)</a:t>
            </a:r>
            <a:endParaRPr lang="en-GB" sz="1700" dirty="0">
              <a:latin typeface="+mj-lt"/>
            </a:endParaRPr>
          </a:p>
        </p:txBody>
      </p:sp>
      <p:sp>
        <p:nvSpPr>
          <p:cNvPr id="5" name="CasellaDiTesto 19">
            <a:extLst>
              <a:ext uri="{FF2B5EF4-FFF2-40B4-BE49-F238E27FC236}">
                <a16:creationId xmlns:a16="http://schemas.microsoft.com/office/drawing/2014/main" id="{CB33C7A9-942E-0BCF-B6A1-E614F58D582D}"/>
              </a:ext>
            </a:extLst>
          </p:cNvPr>
          <p:cNvSpPr txBox="1"/>
          <p:nvPr/>
        </p:nvSpPr>
        <p:spPr>
          <a:xfrm>
            <a:off x="461590" y="1413615"/>
            <a:ext cx="2822591" cy="353943"/>
          </a:xfrm>
          <a:prstGeom prst="rect">
            <a:avLst/>
          </a:prstGeom>
        </p:spPr>
        <p:txBody>
          <a:bodyPr vert="horz" wrap="square" lIns="91440" tIns="45720" rIns="91440" bIns="45720" rtlCol="0" anchor="t">
            <a:spAutoFit/>
          </a:bodyPr>
          <a:lstStyle/>
          <a:p>
            <a:pPr algn="ctr"/>
            <a:r>
              <a:rPr lang="it-IT" sz="1700" b="1" u="sng" dirty="0">
                <a:latin typeface="+mj-lt"/>
              </a:rPr>
              <a:t>INTERPLAY EFFECT</a:t>
            </a:r>
          </a:p>
        </p:txBody>
      </p:sp>
      <p:sp>
        <p:nvSpPr>
          <p:cNvPr id="1034" name="CasellaDiTesto 12">
            <a:extLst>
              <a:ext uri="{FF2B5EF4-FFF2-40B4-BE49-F238E27FC236}">
                <a16:creationId xmlns:a16="http://schemas.microsoft.com/office/drawing/2014/main" id="{9869DD6E-2773-1D51-C72C-8C08D30CDF8B}"/>
              </a:ext>
            </a:extLst>
          </p:cNvPr>
          <p:cNvSpPr txBox="1"/>
          <p:nvPr/>
        </p:nvSpPr>
        <p:spPr>
          <a:xfrm rot="16200000">
            <a:off x="3486212" y="3529030"/>
            <a:ext cx="1174584" cy="307777"/>
          </a:xfrm>
          <a:prstGeom prst="rect">
            <a:avLst/>
          </a:prstGeom>
        </p:spPr>
        <p:txBody>
          <a:bodyPr vert="horz" wrap="square" lIns="91440" tIns="45720" rIns="91440" bIns="45720" rtlCol="0" anchor="t">
            <a:spAutoFit/>
          </a:bodyPr>
          <a:lstStyle/>
          <a:p>
            <a:pPr algn="l"/>
            <a:r>
              <a:rPr lang="it-IT" sz="1400" dirty="0">
                <a:latin typeface="+mj-lt"/>
              </a:rPr>
              <a:t>D95 (%)</a:t>
            </a:r>
            <a:endParaRPr lang="en-GB" sz="1400" dirty="0">
              <a:latin typeface="+mj-lt"/>
            </a:endParaRPr>
          </a:p>
        </p:txBody>
      </p:sp>
      <p:sp>
        <p:nvSpPr>
          <p:cNvPr id="2" name="TextBox 1">
            <a:extLst>
              <a:ext uri="{FF2B5EF4-FFF2-40B4-BE49-F238E27FC236}">
                <a16:creationId xmlns:a16="http://schemas.microsoft.com/office/drawing/2014/main" id="{307CD4AF-576F-A900-9F20-093BFE9F2627}"/>
              </a:ext>
            </a:extLst>
          </p:cNvPr>
          <p:cNvSpPr txBox="1"/>
          <p:nvPr/>
        </p:nvSpPr>
        <p:spPr>
          <a:xfrm>
            <a:off x="9261537" y="3099609"/>
            <a:ext cx="2644713" cy="2446824"/>
          </a:xfrm>
          <a:prstGeom prst="rect">
            <a:avLst/>
          </a:prstGeom>
        </p:spPr>
        <p:txBody>
          <a:bodyPr vert="horz" wrap="square" lIns="91440" tIns="45720" rIns="91440" bIns="45720" rtlCol="0" anchor="t">
            <a:spAutoFit/>
          </a:bodyPr>
          <a:lstStyle/>
          <a:p>
            <a:pPr marL="285744" indent="-285744">
              <a:buClr>
                <a:srgbClr val="FBC05B"/>
              </a:buClr>
              <a:buFont typeface="Arial" panose="020B0604020202020204" pitchFamily="34" charset="0"/>
              <a:buChar char="•"/>
            </a:pPr>
            <a:r>
              <a:rPr lang="it-IT" sz="1700" dirty="0" err="1"/>
              <a:t>Statistically</a:t>
            </a:r>
            <a:r>
              <a:rPr lang="it-IT" sz="1700" dirty="0"/>
              <a:t> </a:t>
            </a:r>
            <a:r>
              <a:rPr lang="it-IT" sz="1700" dirty="0" err="1"/>
              <a:t>significant</a:t>
            </a:r>
            <a:r>
              <a:rPr lang="it-IT" sz="1700" dirty="0"/>
              <a:t> </a:t>
            </a:r>
            <a:r>
              <a:rPr lang="it-IT" sz="1700" dirty="0" err="1"/>
              <a:t>difference</a:t>
            </a:r>
            <a:r>
              <a:rPr lang="it-IT" sz="1700" dirty="0"/>
              <a:t> for 3 </a:t>
            </a:r>
            <a:r>
              <a:rPr lang="it-IT" sz="1700" dirty="0" err="1"/>
              <a:t>patient</a:t>
            </a:r>
            <a:endParaRPr lang="it-IT" sz="1700" dirty="0"/>
          </a:p>
          <a:p>
            <a:pPr marL="285744" indent="-285744">
              <a:buClr>
                <a:srgbClr val="FBC05B"/>
              </a:buClr>
              <a:buFont typeface="Arial" panose="020B0604020202020204" pitchFamily="34" charset="0"/>
              <a:buChar char="•"/>
            </a:pPr>
            <a:endParaRPr lang="it-IT" sz="1700" dirty="0"/>
          </a:p>
          <a:p>
            <a:pPr marL="285744" indent="-285744">
              <a:buClr>
                <a:srgbClr val="FBC05B"/>
              </a:buClr>
              <a:buFont typeface="Arial" panose="020B0604020202020204" pitchFamily="34" charset="0"/>
              <a:buChar char="•"/>
            </a:pPr>
            <a:r>
              <a:rPr lang="it-IT" sz="1700" dirty="0"/>
              <a:t>Supine D</a:t>
            </a:r>
            <a:r>
              <a:rPr lang="it-IT" sz="1700" baseline="-25000" dirty="0"/>
              <a:t>95</a:t>
            </a:r>
            <a:r>
              <a:rPr lang="it-IT" sz="1700" dirty="0"/>
              <a:t> &gt; Upright D</a:t>
            </a:r>
            <a:r>
              <a:rPr lang="it-IT" sz="1700" baseline="-25000" dirty="0"/>
              <a:t>95</a:t>
            </a:r>
            <a:r>
              <a:rPr lang="it-IT" sz="1700" dirty="0"/>
              <a:t> for 2 </a:t>
            </a:r>
            <a:r>
              <a:rPr lang="it-IT" sz="1700" dirty="0" err="1"/>
              <a:t>patients</a:t>
            </a:r>
            <a:endParaRPr lang="it-IT" sz="1700" dirty="0"/>
          </a:p>
          <a:p>
            <a:pPr marL="285744" indent="-285744">
              <a:buClr>
                <a:srgbClr val="FBC05B"/>
              </a:buClr>
              <a:buFont typeface="Arial" panose="020B0604020202020204" pitchFamily="34" charset="0"/>
              <a:buChar char="•"/>
            </a:pPr>
            <a:endParaRPr lang="it-IT" sz="1700" dirty="0"/>
          </a:p>
          <a:p>
            <a:pPr marL="285744" indent="-285744">
              <a:buClr>
                <a:srgbClr val="FBC05B"/>
              </a:buClr>
              <a:buFont typeface="Arial" panose="020B0604020202020204" pitchFamily="34" charset="0"/>
              <a:buChar char="•"/>
            </a:pPr>
            <a:r>
              <a:rPr lang="it-IT" sz="1700" dirty="0"/>
              <a:t>Maximum </a:t>
            </a:r>
            <a:r>
              <a:rPr lang="it-IT" sz="1700" dirty="0" err="1"/>
              <a:t>difference</a:t>
            </a:r>
            <a:r>
              <a:rPr lang="it-IT" sz="1700" dirty="0"/>
              <a:t> ~ 3%</a:t>
            </a:r>
          </a:p>
          <a:p>
            <a:pPr marL="285744" indent="-285744">
              <a:buClr>
                <a:srgbClr val="FBC05B"/>
              </a:buClr>
              <a:buFont typeface="Arial" panose="020B0604020202020204" pitchFamily="34" charset="0"/>
              <a:buChar char="•"/>
            </a:pPr>
            <a:endParaRPr lang="en-GB" sz="1700" dirty="0"/>
          </a:p>
        </p:txBody>
      </p:sp>
      <p:sp>
        <p:nvSpPr>
          <p:cNvPr id="30" name="Textfeld 29"/>
          <p:cNvSpPr txBox="1"/>
          <p:nvPr/>
        </p:nvSpPr>
        <p:spPr>
          <a:xfrm>
            <a:off x="4149677" y="6537567"/>
            <a:ext cx="3288529" cy="369332"/>
          </a:xfrm>
          <a:prstGeom prst="rect">
            <a:avLst/>
          </a:prstGeom>
        </p:spPr>
        <p:txBody>
          <a:bodyPr vert="horz" wrap="none" lIns="121920" tIns="60960" rIns="121920" bIns="60960" rtlCol="0" anchor="t">
            <a:spAutoFit/>
          </a:bodyPr>
          <a:lstStyle/>
          <a:p>
            <a:pPr algn="l"/>
            <a:r>
              <a:rPr lang="en-US" sz="1600" dirty="0"/>
              <a:t>M.C. </a:t>
            </a:r>
            <a:r>
              <a:rPr lang="en-US" sz="1600" dirty="0" err="1"/>
              <a:t>Martire</a:t>
            </a:r>
            <a:r>
              <a:rPr lang="en-US" sz="1600" dirty="0"/>
              <a:t> et al., to be submitted</a:t>
            </a:r>
          </a:p>
        </p:txBody>
      </p:sp>
      <p:sp>
        <p:nvSpPr>
          <p:cNvPr id="32" name="Textfeld 31"/>
          <p:cNvSpPr txBox="1"/>
          <p:nvPr/>
        </p:nvSpPr>
        <p:spPr>
          <a:xfrm>
            <a:off x="8031184" y="6498358"/>
            <a:ext cx="3711272" cy="492443"/>
          </a:xfrm>
          <a:prstGeom prst="rect">
            <a:avLst/>
          </a:prstGeom>
        </p:spPr>
        <p:txBody>
          <a:bodyPr vert="horz" wrap="none" lIns="121920" tIns="60960" rIns="121920" bIns="60960" rtlCol="0" anchor="t">
            <a:spAutoFit/>
          </a:bodyPr>
          <a:lstStyle/>
          <a:p>
            <a:pPr algn="l"/>
            <a:r>
              <a:rPr lang="en-US" sz="2400" dirty="0"/>
              <a:t>In cooperation with NWCPC</a:t>
            </a:r>
          </a:p>
        </p:txBody>
      </p:sp>
      <p:sp>
        <p:nvSpPr>
          <p:cNvPr id="33" name="Titel 1"/>
          <p:cNvSpPr>
            <a:spLocks noGrp="1"/>
          </p:cNvSpPr>
          <p:nvPr>
            <p:ph type="title"/>
          </p:nvPr>
        </p:nvSpPr>
        <p:spPr>
          <a:xfrm>
            <a:off x="541538" y="365125"/>
            <a:ext cx="11132598" cy="1325563"/>
          </a:xfrm>
        </p:spPr>
        <p:txBody>
          <a:bodyPr/>
          <a:lstStyle/>
          <a:p>
            <a:r>
              <a:rPr lang="en-US" dirty="0"/>
              <a:t>Upright versus Supine Carbon Ion Therapy</a:t>
            </a:r>
          </a:p>
        </p:txBody>
      </p:sp>
    </p:spTree>
    <p:extLst>
      <p:ext uri="{BB962C8B-B14F-4D97-AF65-F5344CB8AC3E}">
        <p14:creationId xmlns:p14="http://schemas.microsoft.com/office/powerpoint/2010/main" val="198901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3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 grpId="0"/>
      <p:bldP spid="1031" grpId="0"/>
      <p:bldP spid="1032" grpId="0"/>
      <p:bldP spid="1033" grpId="0"/>
      <p:bldP spid="19"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Particle arc therapy: exploiting the upright posture</a:t>
            </a:r>
          </a:p>
        </p:txBody>
      </p:sp>
      <p:pic>
        <p:nvPicPr>
          <p:cNvPr id="4" name="Grafik 3"/>
          <p:cNvPicPr>
            <a:picLocks noChangeAspect="1"/>
          </p:cNvPicPr>
          <p:nvPr/>
        </p:nvPicPr>
        <p:blipFill>
          <a:blip r:embed="rId2"/>
          <a:stretch>
            <a:fillRect/>
          </a:stretch>
        </p:blipFill>
        <p:spPr>
          <a:xfrm>
            <a:off x="7297544" y="1945412"/>
            <a:ext cx="3560352" cy="2841435"/>
          </a:xfrm>
          <a:prstGeom prst="rect">
            <a:avLst/>
          </a:prstGeom>
        </p:spPr>
      </p:pic>
      <p:grpSp>
        <p:nvGrpSpPr>
          <p:cNvPr id="5" name="Gruppieren 4"/>
          <p:cNvGrpSpPr/>
          <p:nvPr/>
        </p:nvGrpSpPr>
        <p:grpSpPr>
          <a:xfrm>
            <a:off x="980260" y="1603365"/>
            <a:ext cx="4859233" cy="3438320"/>
            <a:chOff x="2952956" y="1072116"/>
            <a:chExt cx="3644425" cy="2578740"/>
          </a:xfrm>
        </p:grpSpPr>
        <p:pic>
          <p:nvPicPr>
            <p:cNvPr id="6" name="Picture 1" descr="A collage of images of a patient's body&#10;&#10;Description automatically generated"/>
            <p:cNvPicPr>
              <a:picLocks noChangeAspect="1"/>
            </p:cNvPicPr>
            <p:nvPr/>
          </p:nvPicPr>
          <p:blipFill rotWithShape="1">
            <a:blip r:embed="rId3" cstate="print">
              <a:extLst>
                <a:ext uri="{28A0092B-C50C-407E-A947-70E740481C1C}">
                  <a14:useLocalDpi xmlns:a14="http://schemas.microsoft.com/office/drawing/2010/main" val="0"/>
                </a:ext>
              </a:extLst>
            </a:blip>
            <a:srcRect l="1920" t="51067" r="44099" b="3772"/>
            <a:stretch/>
          </p:blipFill>
          <p:spPr>
            <a:xfrm>
              <a:off x="2952956" y="1072116"/>
              <a:ext cx="3644425" cy="2301741"/>
            </a:xfrm>
            <a:prstGeom prst="rect">
              <a:avLst/>
            </a:prstGeom>
          </p:spPr>
        </p:pic>
        <p:sp>
          <p:nvSpPr>
            <p:cNvPr id="7" name="Textfeld 6"/>
            <p:cNvSpPr txBox="1"/>
            <p:nvPr/>
          </p:nvSpPr>
          <p:spPr>
            <a:xfrm>
              <a:off x="3657395" y="3373857"/>
              <a:ext cx="2125678" cy="276999"/>
            </a:xfrm>
            <a:prstGeom prst="rect">
              <a:avLst/>
            </a:prstGeom>
          </p:spPr>
          <p:txBody>
            <a:bodyPr vert="horz" wrap="none" lIns="121920" tIns="60960" rIns="121920" bIns="60960" rtlCol="0" anchor="t">
              <a:spAutoFit/>
            </a:bodyPr>
            <a:lstStyle/>
            <a:p>
              <a:pPr algn="l"/>
              <a:r>
                <a:rPr lang="en-US" sz="1600" dirty="0"/>
                <a:t>S. </a:t>
              </a:r>
              <a:r>
                <a:rPr lang="en-US" sz="1600" dirty="0" err="1"/>
                <a:t>Wuyckens</a:t>
              </a:r>
              <a:r>
                <a:rPr lang="en-US" sz="1600" dirty="0"/>
                <a:t> (2024), PhD thesis</a:t>
              </a:r>
            </a:p>
          </p:txBody>
        </p:sp>
      </p:grpSp>
      <p:sp>
        <p:nvSpPr>
          <p:cNvPr id="8" name="Textfeld 7"/>
          <p:cNvSpPr txBox="1"/>
          <p:nvPr/>
        </p:nvSpPr>
        <p:spPr>
          <a:xfrm>
            <a:off x="7297545" y="4672352"/>
            <a:ext cx="2775696" cy="369332"/>
          </a:xfrm>
          <a:prstGeom prst="rect">
            <a:avLst/>
          </a:prstGeom>
        </p:spPr>
        <p:txBody>
          <a:bodyPr vert="horz" wrap="none" lIns="121920" tIns="60960" rIns="121920" bIns="60960" rtlCol="0" anchor="t">
            <a:spAutoFit/>
          </a:bodyPr>
          <a:lstStyle/>
          <a:p>
            <a:pPr algn="l"/>
            <a:r>
              <a:rPr lang="en-US" sz="1600" dirty="0"/>
              <a:t>Sun et al. (2021) Front. </a:t>
            </a:r>
            <a:r>
              <a:rPr lang="en-US" sz="1600" dirty="0" err="1"/>
              <a:t>Oncol</a:t>
            </a:r>
            <a:r>
              <a:rPr lang="en-US" sz="1600" dirty="0"/>
              <a:t>. </a:t>
            </a:r>
          </a:p>
        </p:txBody>
      </p:sp>
      <p:sp>
        <p:nvSpPr>
          <p:cNvPr id="9" name="Nach rechts gekrümmter Pfeil 8"/>
          <p:cNvSpPr/>
          <p:nvPr/>
        </p:nvSpPr>
        <p:spPr>
          <a:xfrm>
            <a:off x="7384164" y="2122953"/>
            <a:ext cx="714033" cy="787804"/>
          </a:xfrm>
          <a:prstGeom prst="curvedRigh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de-DE" sz="2400">
              <a:solidFill>
                <a:schemeClr val="tx1"/>
              </a:solidFill>
            </a:endParaRPr>
          </a:p>
        </p:txBody>
      </p:sp>
      <p:sp>
        <p:nvSpPr>
          <p:cNvPr id="10" name="Nach rechts gekrümmter Pfeil 9"/>
          <p:cNvSpPr/>
          <p:nvPr/>
        </p:nvSpPr>
        <p:spPr>
          <a:xfrm flipH="1" flipV="1">
            <a:off x="8379650" y="2042014"/>
            <a:ext cx="697391" cy="785197"/>
          </a:xfrm>
          <a:prstGeom prst="curvedRight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de-DE" sz="2400" dirty="0">
              <a:solidFill>
                <a:schemeClr val="tx1"/>
              </a:solidFill>
            </a:endParaRPr>
          </a:p>
        </p:txBody>
      </p:sp>
      <p:sp>
        <p:nvSpPr>
          <p:cNvPr id="11" name="Foliennummernplatzhalter 10"/>
          <p:cNvSpPr>
            <a:spLocks noGrp="1"/>
          </p:cNvSpPr>
          <p:nvPr>
            <p:ph type="sldNum" sz="quarter" idx="12"/>
          </p:nvPr>
        </p:nvSpPr>
        <p:spPr/>
        <p:txBody>
          <a:bodyPr/>
          <a:lstStyle/>
          <a:p>
            <a:fld id="{125CBDDA-5CCF-8748-8988-9DC6C8981774}" type="slidenum">
              <a:rPr lang="de-DE" smtClean="0"/>
              <a:t>14</a:t>
            </a:fld>
            <a:endParaRPr lang="de-DE"/>
          </a:p>
        </p:txBody>
      </p:sp>
    </p:spTree>
    <p:extLst>
      <p:ext uri="{BB962C8B-B14F-4D97-AF65-F5344CB8AC3E}">
        <p14:creationId xmlns:p14="http://schemas.microsoft.com/office/powerpoint/2010/main" val="256953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Particle arc therapy: </a:t>
            </a:r>
            <a:r>
              <a:rPr lang="en-US" dirty="0" err="1"/>
              <a:t>LETd</a:t>
            </a:r>
            <a:r>
              <a:rPr lang="en-US" dirty="0"/>
              <a:t> advantage and new treatment options</a:t>
            </a:r>
          </a:p>
        </p:txBody>
      </p:sp>
      <p:pic>
        <p:nvPicPr>
          <p:cNvPr id="4" name="Picture 9" descr="A close-up of a brain scan&#10;&#10;Description automatically generated"/>
          <p:cNvPicPr>
            <a:picLocks noChangeAspect="1"/>
          </p:cNvPicPr>
          <p:nvPr/>
        </p:nvPicPr>
        <p:blipFill rotWithShape="1">
          <a:blip r:embed="rId2" cstate="print">
            <a:extLst>
              <a:ext uri="{28A0092B-C50C-407E-A947-70E740481C1C}">
                <a14:useLocalDpi xmlns:a14="http://schemas.microsoft.com/office/drawing/2010/main" val="0"/>
              </a:ext>
            </a:extLst>
          </a:blip>
          <a:srcRect l="43075" t="12123" r="2079" b="4383"/>
          <a:stretch/>
        </p:blipFill>
        <p:spPr>
          <a:xfrm>
            <a:off x="398482" y="1640152"/>
            <a:ext cx="5806375" cy="3903641"/>
          </a:xfrm>
          <a:prstGeom prst="rect">
            <a:avLst/>
          </a:prstGeom>
        </p:spPr>
      </p:pic>
      <p:sp>
        <p:nvSpPr>
          <p:cNvPr id="7" name="Textfeld 6"/>
          <p:cNvSpPr txBox="1"/>
          <p:nvPr/>
        </p:nvSpPr>
        <p:spPr>
          <a:xfrm>
            <a:off x="2826869" y="5393006"/>
            <a:ext cx="2930867" cy="410433"/>
          </a:xfrm>
          <a:prstGeom prst="rect">
            <a:avLst/>
          </a:prstGeom>
        </p:spPr>
        <p:txBody>
          <a:bodyPr vert="horz" wrap="none" lIns="121920" tIns="60960" rIns="121920" bIns="60960" rtlCol="0" anchor="t">
            <a:spAutoFit/>
          </a:bodyPr>
          <a:lstStyle/>
          <a:p>
            <a:pPr algn="l"/>
            <a:r>
              <a:rPr lang="en-US" sz="1867" dirty="0"/>
              <a:t>S. Mein et al. (2022) IJROBP</a:t>
            </a:r>
          </a:p>
        </p:txBody>
      </p:sp>
      <p:sp>
        <p:nvSpPr>
          <p:cNvPr id="8" name="Foliennummernplatzhalter 7"/>
          <p:cNvSpPr>
            <a:spLocks noGrp="1"/>
          </p:cNvSpPr>
          <p:nvPr>
            <p:ph type="sldNum" sz="quarter" idx="12"/>
          </p:nvPr>
        </p:nvSpPr>
        <p:spPr/>
        <p:txBody>
          <a:bodyPr/>
          <a:lstStyle/>
          <a:p>
            <a:fld id="{125CBDDA-5CCF-8748-8988-9DC6C8981774}" type="slidenum">
              <a:rPr lang="de-DE" smtClean="0"/>
              <a:t>15</a:t>
            </a:fld>
            <a:endParaRPr lang="de-DE"/>
          </a:p>
        </p:txBody>
      </p:sp>
      <p:pic>
        <p:nvPicPr>
          <p:cNvPr id="12" name="image4.png" descr="A collage of images of a brain&#10;&#10;Description automatically generated"/>
          <p:cNvPicPr/>
          <p:nvPr/>
        </p:nvPicPr>
        <p:blipFill>
          <a:blip r:embed="rId3" cstate="print">
            <a:extLst>
              <a:ext uri="{28A0092B-C50C-407E-A947-70E740481C1C}">
                <a14:useLocalDpi xmlns:a14="http://schemas.microsoft.com/office/drawing/2010/main" val="0"/>
              </a:ext>
            </a:extLst>
          </a:blip>
          <a:stretch>
            <a:fillRect/>
          </a:stretch>
        </p:blipFill>
        <p:spPr>
          <a:xfrm>
            <a:off x="6533978" y="1365394"/>
            <a:ext cx="4525908" cy="3903292"/>
          </a:xfrm>
          <a:prstGeom prst="rect">
            <a:avLst/>
          </a:prstGeom>
          <a:ln/>
        </p:spPr>
      </p:pic>
      <p:sp>
        <p:nvSpPr>
          <p:cNvPr id="13" name="Textfeld 12"/>
          <p:cNvSpPr txBox="1"/>
          <p:nvPr/>
        </p:nvSpPr>
        <p:spPr>
          <a:xfrm>
            <a:off x="6533978" y="5153804"/>
            <a:ext cx="5271058" cy="697755"/>
          </a:xfrm>
          <a:prstGeom prst="rect">
            <a:avLst/>
          </a:prstGeom>
        </p:spPr>
        <p:txBody>
          <a:bodyPr vert="horz" wrap="none" lIns="121920" tIns="60960" rIns="121920" bIns="60960" rtlCol="0" anchor="t">
            <a:spAutoFit/>
          </a:bodyPr>
          <a:lstStyle/>
          <a:p>
            <a:pPr algn="l"/>
            <a:r>
              <a:rPr lang="en-US" sz="1867" dirty="0"/>
              <a:t>Ion arcs for patients with multiple brain metastases </a:t>
            </a:r>
          </a:p>
          <a:p>
            <a:pPr algn="l"/>
            <a:r>
              <a:rPr lang="en-US" sz="1867" dirty="0"/>
              <a:t>L. </a:t>
            </a:r>
            <a:r>
              <a:rPr lang="en-US" sz="1867" dirty="0" err="1"/>
              <a:t>Volz</a:t>
            </a:r>
            <a:r>
              <a:rPr lang="en-US" sz="1867" dirty="0"/>
              <a:t> et al. (2025) Adv. Rad. </a:t>
            </a:r>
            <a:r>
              <a:rPr lang="en-US" sz="1867" dirty="0" err="1"/>
              <a:t>Onc</a:t>
            </a:r>
            <a:r>
              <a:rPr lang="en-US" sz="1867" dirty="0"/>
              <a:t>.</a:t>
            </a:r>
          </a:p>
        </p:txBody>
      </p:sp>
    </p:spTree>
    <p:extLst>
      <p:ext uri="{BB962C8B-B14F-4D97-AF65-F5344CB8AC3E}">
        <p14:creationId xmlns:p14="http://schemas.microsoft.com/office/powerpoint/2010/main" val="259793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Advanced techniques</a:t>
            </a:r>
          </a:p>
        </p:txBody>
      </p:sp>
      <p:pic>
        <p:nvPicPr>
          <p:cNvPr id="5" name="Picture 1"/>
          <p:cNvPicPr/>
          <p:nvPr/>
        </p:nvPicPr>
        <p:blipFill>
          <a:blip r:embed="rId2" cstate="print">
            <a:extLst>
              <a:ext uri="{28A0092B-C50C-407E-A947-70E740481C1C}">
                <a14:useLocalDpi xmlns:a14="http://schemas.microsoft.com/office/drawing/2010/main" val="0"/>
              </a:ext>
            </a:extLst>
          </a:blip>
          <a:stretch>
            <a:fillRect/>
          </a:stretch>
        </p:blipFill>
        <p:spPr>
          <a:xfrm>
            <a:off x="5030743" y="1774247"/>
            <a:ext cx="6975781" cy="3757645"/>
          </a:xfrm>
          <a:prstGeom prst="rect">
            <a:avLst/>
          </a:prstGeom>
        </p:spPr>
      </p:pic>
      <p:sp>
        <p:nvSpPr>
          <p:cNvPr id="6" name="Textfeld 5"/>
          <p:cNvSpPr txBox="1"/>
          <p:nvPr/>
        </p:nvSpPr>
        <p:spPr>
          <a:xfrm>
            <a:off x="6432507" y="5538352"/>
            <a:ext cx="5143524" cy="369332"/>
          </a:xfrm>
          <a:prstGeom prst="rect">
            <a:avLst/>
          </a:prstGeom>
        </p:spPr>
        <p:txBody>
          <a:bodyPr vert="horz" wrap="none" lIns="121920" tIns="60960" rIns="121920" bIns="60960" rtlCol="0" anchor="t">
            <a:spAutoFit/>
          </a:bodyPr>
          <a:lstStyle/>
          <a:p>
            <a:r>
              <a:rPr lang="en-US" sz="1600" dirty="0">
                <a:solidFill>
                  <a:schemeClr val="bg1">
                    <a:lumMod val="65000"/>
                  </a:schemeClr>
                </a:solidFill>
              </a:rPr>
              <a:t>Image courtesy: A. Hoffmann, </a:t>
            </a:r>
            <a:r>
              <a:rPr lang="en-US" sz="1600" dirty="0" err="1">
                <a:solidFill>
                  <a:schemeClr val="bg1">
                    <a:lumMod val="65000"/>
                  </a:schemeClr>
                </a:solidFill>
              </a:rPr>
              <a:t>OncoRay</a:t>
            </a:r>
            <a:r>
              <a:rPr lang="en-US" sz="1600" dirty="0">
                <a:solidFill>
                  <a:schemeClr val="bg1">
                    <a:lumMod val="65000"/>
                  </a:schemeClr>
                </a:solidFill>
              </a:rPr>
              <a:t>, Dresden, Germany</a:t>
            </a:r>
          </a:p>
        </p:txBody>
      </p:sp>
      <p:sp>
        <p:nvSpPr>
          <p:cNvPr id="7" name="Textfeld 6"/>
          <p:cNvSpPr txBox="1"/>
          <p:nvPr/>
        </p:nvSpPr>
        <p:spPr>
          <a:xfrm>
            <a:off x="5030743" y="1281805"/>
            <a:ext cx="5994718" cy="492443"/>
          </a:xfrm>
          <a:prstGeom prst="rect">
            <a:avLst/>
          </a:prstGeom>
        </p:spPr>
        <p:txBody>
          <a:bodyPr vert="horz" wrap="none" lIns="121920" tIns="60960" rIns="121920" bIns="60960" rtlCol="0" anchor="t">
            <a:spAutoFit/>
          </a:bodyPr>
          <a:lstStyle/>
          <a:p>
            <a:pPr algn="l"/>
            <a:r>
              <a:rPr lang="en-US" sz="2400" dirty="0"/>
              <a:t>In-beam MR-guidance: A. Hoffmann, </a:t>
            </a:r>
            <a:r>
              <a:rPr lang="en-US" sz="2400" dirty="0" err="1"/>
              <a:t>OncoRay</a:t>
            </a:r>
            <a:endParaRPr lang="en-US" sz="2400" dirty="0"/>
          </a:p>
        </p:txBody>
      </p:sp>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l="50209" t="80882"/>
          <a:stretch/>
        </p:blipFill>
        <p:spPr>
          <a:xfrm>
            <a:off x="437423" y="2313647"/>
            <a:ext cx="4435072" cy="2618596"/>
          </a:xfrm>
          <a:prstGeom prst="rect">
            <a:avLst/>
          </a:prstGeom>
        </p:spPr>
      </p:pic>
      <p:sp>
        <p:nvSpPr>
          <p:cNvPr id="11" name="Textfeld 10"/>
          <p:cNvSpPr txBox="1"/>
          <p:nvPr/>
        </p:nvSpPr>
        <p:spPr>
          <a:xfrm>
            <a:off x="437423" y="1451873"/>
            <a:ext cx="4132251" cy="861774"/>
          </a:xfrm>
          <a:prstGeom prst="rect">
            <a:avLst/>
          </a:prstGeom>
        </p:spPr>
        <p:txBody>
          <a:bodyPr vert="horz" wrap="square" lIns="121920" tIns="60960" rIns="121920" bIns="60960" rtlCol="0" anchor="t">
            <a:spAutoFit/>
          </a:bodyPr>
          <a:lstStyle/>
          <a:p>
            <a:pPr algn="l"/>
            <a:r>
              <a:rPr lang="en-US" sz="2400" dirty="0"/>
              <a:t>Combined photon-particle therapy: F. </a:t>
            </a:r>
            <a:r>
              <a:rPr lang="en-US" sz="2400" dirty="0" err="1"/>
              <a:t>Amstutz</a:t>
            </a:r>
            <a:r>
              <a:rPr lang="en-US" sz="2400" dirty="0"/>
              <a:t> et al. </a:t>
            </a:r>
          </a:p>
        </p:txBody>
      </p:sp>
      <p:sp>
        <p:nvSpPr>
          <p:cNvPr id="12" name="Textfeld 11"/>
          <p:cNvSpPr txBox="1"/>
          <p:nvPr/>
        </p:nvSpPr>
        <p:spPr>
          <a:xfrm>
            <a:off x="437423" y="4911047"/>
            <a:ext cx="4357984" cy="697755"/>
          </a:xfrm>
          <a:prstGeom prst="rect">
            <a:avLst/>
          </a:prstGeom>
        </p:spPr>
        <p:txBody>
          <a:bodyPr vert="horz" wrap="square" lIns="121920" tIns="60960" rIns="121920" bIns="60960" rtlCol="0" anchor="t">
            <a:spAutoFit/>
          </a:bodyPr>
          <a:lstStyle/>
          <a:p>
            <a:r>
              <a:rPr lang="en-US" sz="1867" dirty="0" err="1">
                <a:solidFill>
                  <a:schemeClr val="bg1">
                    <a:lumMod val="65000"/>
                  </a:schemeClr>
                </a:solidFill>
              </a:rPr>
              <a:t>Amstutz</a:t>
            </a:r>
            <a:r>
              <a:rPr lang="en-US" sz="1867" dirty="0">
                <a:solidFill>
                  <a:schemeClr val="bg1">
                    <a:lumMod val="65000"/>
                  </a:schemeClr>
                </a:solidFill>
              </a:rPr>
              <a:t> et al. (2024) Rad. </a:t>
            </a:r>
            <a:r>
              <a:rPr lang="en-US" sz="1867" dirty="0" err="1">
                <a:solidFill>
                  <a:schemeClr val="bg1">
                    <a:lumMod val="65000"/>
                  </a:schemeClr>
                </a:solidFill>
              </a:rPr>
              <a:t>Onc</a:t>
            </a:r>
            <a:r>
              <a:rPr lang="en-US" sz="1867" dirty="0">
                <a:solidFill>
                  <a:schemeClr val="bg1">
                    <a:lumMod val="65000"/>
                  </a:schemeClr>
                </a:solidFill>
              </a:rPr>
              <a:t>. </a:t>
            </a:r>
            <a:r>
              <a:rPr lang="en-US" sz="1867" dirty="0">
                <a:solidFill>
                  <a:schemeClr val="bg1">
                    <a:lumMod val="65000"/>
                  </a:schemeClr>
                </a:solidFill>
                <a:hlinkClick r:id="rId4"/>
              </a:rPr>
              <a:t>Volume 190</a:t>
            </a:r>
            <a:r>
              <a:rPr lang="en-US" sz="1867" dirty="0">
                <a:solidFill>
                  <a:schemeClr val="bg1">
                    <a:lumMod val="65000"/>
                  </a:schemeClr>
                </a:solidFill>
              </a:rPr>
              <a:t>, 109973, January 202</a:t>
            </a:r>
          </a:p>
        </p:txBody>
      </p:sp>
      <p:sp>
        <p:nvSpPr>
          <p:cNvPr id="13" name="Abgerundetes Rechteck 12"/>
          <p:cNvSpPr/>
          <p:nvPr/>
        </p:nvSpPr>
        <p:spPr>
          <a:xfrm>
            <a:off x="820750" y="3397129"/>
            <a:ext cx="10386468" cy="511879"/>
          </a:xfrm>
          <a:prstGeom prst="round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400" dirty="0"/>
              <a:t>Potential to enable advances techniques for even better dose shaping</a:t>
            </a:r>
          </a:p>
        </p:txBody>
      </p:sp>
      <p:sp>
        <p:nvSpPr>
          <p:cNvPr id="14" name="Foliennummernplatzhalter 13"/>
          <p:cNvSpPr>
            <a:spLocks noGrp="1"/>
          </p:cNvSpPr>
          <p:nvPr>
            <p:ph type="sldNum" sz="quarter" idx="12"/>
          </p:nvPr>
        </p:nvSpPr>
        <p:spPr/>
        <p:txBody>
          <a:bodyPr/>
          <a:lstStyle/>
          <a:p>
            <a:fld id="{125CBDDA-5CCF-8748-8988-9DC6C8981774}" type="slidenum">
              <a:rPr lang="de-DE" smtClean="0"/>
              <a:t>16</a:t>
            </a:fld>
            <a:endParaRPr lang="de-DE"/>
          </a:p>
        </p:txBody>
      </p:sp>
    </p:spTree>
    <p:extLst>
      <p:ext uri="{BB962C8B-B14F-4D97-AF65-F5344CB8AC3E}">
        <p14:creationId xmlns:p14="http://schemas.microsoft.com/office/powerpoint/2010/main" val="1561511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The “Swiss Army knife” of Particle Therapy – Tony Lomax</a:t>
            </a:r>
          </a:p>
        </p:txBody>
      </p:sp>
      <p:sp>
        <p:nvSpPr>
          <p:cNvPr id="4" name="Datumsplatzhalter 3"/>
          <p:cNvSpPr>
            <a:spLocks noGrp="1"/>
          </p:cNvSpPr>
          <p:nvPr>
            <p:ph type="dt" sz="half" idx="10"/>
          </p:nvPr>
        </p:nvSpPr>
        <p:spPr/>
        <p:txBody>
          <a:bodyPr/>
          <a:lstStyle/>
          <a:p>
            <a:fld id="{E8EA834B-651A-4B43-A1FA-CEE7F282B40F}" type="datetime1">
              <a:rPr lang="it-IT" smtClean="0"/>
              <a:t>25/03/2025</a:t>
            </a:fld>
            <a:endParaRPr lang="it-IT"/>
          </a:p>
        </p:txBody>
      </p:sp>
      <p:sp>
        <p:nvSpPr>
          <p:cNvPr id="5" name="Fußzeilenplatzhalter 4"/>
          <p:cNvSpPr>
            <a:spLocks noGrp="1"/>
          </p:cNvSpPr>
          <p:nvPr>
            <p:ph type="ftr" sz="quarter" idx="11"/>
          </p:nvPr>
        </p:nvSpPr>
        <p:spPr/>
        <p:txBody>
          <a:bodyPr/>
          <a:lstStyle/>
          <a:p>
            <a:r>
              <a:rPr lang="it-IT"/>
              <a:t>Lennart Volz</a:t>
            </a:r>
            <a:endParaRPr lang="it-IT" dirty="0"/>
          </a:p>
        </p:txBody>
      </p:sp>
      <p:sp>
        <p:nvSpPr>
          <p:cNvPr id="6" name="Foliennummernplatzhalter 5"/>
          <p:cNvSpPr>
            <a:spLocks noGrp="1"/>
          </p:cNvSpPr>
          <p:nvPr>
            <p:ph type="sldNum" sz="quarter" idx="12"/>
          </p:nvPr>
        </p:nvSpPr>
        <p:spPr/>
        <p:txBody>
          <a:bodyPr/>
          <a:lstStyle/>
          <a:p>
            <a:fld id="{44B3000C-AF20-481F-AF4F-24E9E8451D0A}" type="slidenum">
              <a:rPr lang="it-IT" smtClean="0"/>
              <a:t>17</a:t>
            </a:fld>
            <a:endParaRPr lang="it-IT"/>
          </a:p>
        </p:txBody>
      </p:sp>
      <p:pic>
        <p:nvPicPr>
          <p:cNvPr id="7" name="Picture 38">
            <a:extLst>
              <a:ext uri="{FF2B5EF4-FFF2-40B4-BE49-F238E27FC236}">
                <a16:creationId xmlns:a16="http://schemas.microsoft.com/office/drawing/2014/main" id="{C3DC3630-E416-1FDC-5596-46F90F681315}"/>
              </a:ext>
            </a:extLst>
          </p:cNvPr>
          <p:cNvPicPr>
            <a:picLocks noChangeAspect="1"/>
          </p:cNvPicPr>
          <p:nvPr/>
        </p:nvPicPr>
        <p:blipFill>
          <a:blip r:embed="rId2"/>
          <a:stretch>
            <a:fillRect/>
          </a:stretch>
        </p:blipFill>
        <p:spPr>
          <a:xfrm>
            <a:off x="1343670" y="1390650"/>
            <a:ext cx="9504660" cy="4857750"/>
          </a:xfrm>
          <a:prstGeom prst="rect">
            <a:avLst/>
          </a:prstGeom>
        </p:spPr>
      </p:pic>
      <p:sp>
        <p:nvSpPr>
          <p:cNvPr id="8" name="Textfeld 7"/>
          <p:cNvSpPr txBox="1"/>
          <p:nvPr/>
        </p:nvSpPr>
        <p:spPr>
          <a:xfrm>
            <a:off x="8915400" y="5638800"/>
            <a:ext cx="2889958" cy="369332"/>
          </a:xfrm>
          <a:prstGeom prst="rect">
            <a:avLst/>
          </a:prstGeom>
          <a:noFill/>
        </p:spPr>
        <p:txBody>
          <a:bodyPr wrap="none" rtlCol="0">
            <a:spAutoFit/>
          </a:bodyPr>
          <a:lstStyle/>
          <a:p>
            <a:r>
              <a:rPr lang="en-US" dirty="0"/>
              <a:t>Courtesy to Tony Lomax (PSI)</a:t>
            </a:r>
          </a:p>
        </p:txBody>
      </p:sp>
    </p:spTree>
    <p:extLst>
      <p:ext uri="{BB962C8B-B14F-4D97-AF65-F5344CB8AC3E}">
        <p14:creationId xmlns:p14="http://schemas.microsoft.com/office/powerpoint/2010/main" val="2932700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Gantry-less: a paradigm shift</a:t>
            </a:r>
          </a:p>
        </p:txBody>
      </p:sp>
      <p:pic>
        <p:nvPicPr>
          <p:cNvPr id="6" name="Inhaltsplatzhalt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9405" y="1299356"/>
            <a:ext cx="11496864" cy="4498773"/>
          </a:xfrm>
        </p:spPr>
      </p:pic>
      <p:sp>
        <p:nvSpPr>
          <p:cNvPr id="4" name="Foliennummernplatzhalter 3"/>
          <p:cNvSpPr>
            <a:spLocks noGrp="1"/>
          </p:cNvSpPr>
          <p:nvPr>
            <p:ph type="sldNum" sz="quarter" idx="12"/>
          </p:nvPr>
        </p:nvSpPr>
        <p:spPr/>
        <p:txBody>
          <a:bodyPr/>
          <a:lstStyle/>
          <a:p>
            <a:fld id="{125CBDDA-5CCF-8748-8988-9DC6C8981774}" type="slidenum">
              <a:rPr lang="de-DE" smtClean="0"/>
              <a:t>18</a:t>
            </a:fld>
            <a:endParaRPr lang="de-DE"/>
          </a:p>
        </p:txBody>
      </p:sp>
      <p:sp>
        <p:nvSpPr>
          <p:cNvPr id="3" name="Textfeld 2"/>
          <p:cNvSpPr txBox="1"/>
          <p:nvPr/>
        </p:nvSpPr>
        <p:spPr>
          <a:xfrm>
            <a:off x="4621937" y="5913960"/>
            <a:ext cx="2971800" cy="369332"/>
          </a:xfrm>
          <a:prstGeom prst="rect">
            <a:avLst/>
          </a:prstGeom>
          <a:noFill/>
        </p:spPr>
        <p:txBody>
          <a:bodyPr wrap="square" rtlCol="0">
            <a:spAutoFit/>
          </a:bodyPr>
          <a:lstStyle/>
          <a:p>
            <a:r>
              <a:rPr lang="en-US" dirty="0" err="1"/>
              <a:t>Volz</a:t>
            </a:r>
            <a:r>
              <a:rPr lang="en-US" dirty="0"/>
              <a:t> et al. (2024) PMB</a:t>
            </a:r>
          </a:p>
        </p:txBody>
      </p:sp>
    </p:spTree>
    <p:extLst>
      <p:ext uri="{BB962C8B-B14F-4D97-AF65-F5344CB8AC3E}">
        <p14:creationId xmlns:p14="http://schemas.microsoft.com/office/powerpoint/2010/main" val="3722660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UPLIFT Doctoral network </a:t>
            </a:r>
          </a:p>
        </p:txBody>
      </p:sp>
      <p:sp>
        <p:nvSpPr>
          <p:cNvPr id="4" name="Datumsplatzhalter 3"/>
          <p:cNvSpPr>
            <a:spLocks noGrp="1"/>
          </p:cNvSpPr>
          <p:nvPr>
            <p:ph type="dt" sz="half" idx="10"/>
          </p:nvPr>
        </p:nvSpPr>
        <p:spPr/>
        <p:txBody>
          <a:bodyPr/>
          <a:lstStyle/>
          <a:p>
            <a:fld id="{E8EA834B-651A-4B43-A1FA-CEE7F282B40F}" type="datetime1">
              <a:rPr lang="it-IT" smtClean="0"/>
              <a:t>25/03/2025</a:t>
            </a:fld>
            <a:endParaRPr lang="it-IT"/>
          </a:p>
        </p:txBody>
      </p:sp>
      <p:sp>
        <p:nvSpPr>
          <p:cNvPr id="5" name="Fußzeilenplatzhalter 4"/>
          <p:cNvSpPr>
            <a:spLocks noGrp="1"/>
          </p:cNvSpPr>
          <p:nvPr>
            <p:ph type="ftr" sz="quarter" idx="11"/>
          </p:nvPr>
        </p:nvSpPr>
        <p:spPr/>
        <p:txBody>
          <a:bodyPr/>
          <a:lstStyle/>
          <a:p>
            <a:r>
              <a:rPr lang="it-IT"/>
              <a:t>Lennart Volz</a:t>
            </a:r>
            <a:endParaRPr lang="it-IT" dirty="0"/>
          </a:p>
        </p:txBody>
      </p:sp>
      <p:sp>
        <p:nvSpPr>
          <p:cNvPr id="6" name="Foliennummernplatzhalter 5"/>
          <p:cNvSpPr>
            <a:spLocks noGrp="1"/>
          </p:cNvSpPr>
          <p:nvPr>
            <p:ph type="sldNum" sz="quarter" idx="12"/>
          </p:nvPr>
        </p:nvSpPr>
        <p:spPr/>
        <p:txBody>
          <a:bodyPr/>
          <a:lstStyle/>
          <a:p>
            <a:fld id="{44B3000C-AF20-481F-AF4F-24E9E8451D0A}" type="slidenum">
              <a:rPr lang="it-IT" smtClean="0"/>
              <a:t>19</a:t>
            </a:fld>
            <a:endParaRPr lang="it-IT"/>
          </a:p>
        </p:txBody>
      </p:sp>
      <p:pic>
        <p:nvPicPr>
          <p:cNvPr id="8" name="Grafik 7"/>
          <p:cNvPicPr>
            <a:picLocks noChangeAspect="1"/>
          </p:cNvPicPr>
          <p:nvPr/>
        </p:nvPicPr>
        <p:blipFill rotWithShape="1">
          <a:blip r:embed="rId2"/>
          <a:srcRect l="50594" t="7103" b="664"/>
          <a:stretch/>
        </p:blipFill>
        <p:spPr>
          <a:xfrm>
            <a:off x="289098" y="1596662"/>
            <a:ext cx="3086645" cy="2875535"/>
          </a:xfrm>
          <a:prstGeom prst="rect">
            <a:avLst/>
          </a:prstGeom>
        </p:spPr>
      </p:pic>
      <p:pic>
        <p:nvPicPr>
          <p:cNvPr id="9" name="Grafik 8"/>
          <p:cNvPicPr>
            <a:picLocks noChangeAspect="1"/>
          </p:cNvPicPr>
          <p:nvPr/>
        </p:nvPicPr>
        <p:blipFill>
          <a:blip r:embed="rId3"/>
          <a:stretch>
            <a:fillRect/>
          </a:stretch>
        </p:blipFill>
        <p:spPr>
          <a:xfrm>
            <a:off x="3397281" y="1373363"/>
            <a:ext cx="8705850" cy="3264694"/>
          </a:xfrm>
          <a:prstGeom prst="rect">
            <a:avLst/>
          </a:prstGeom>
        </p:spPr>
      </p:pic>
      <p:sp>
        <p:nvSpPr>
          <p:cNvPr id="10" name="Textfeld 9"/>
          <p:cNvSpPr txBox="1"/>
          <p:nvPr/>
        </p:nvSpPr>
        <p:spPr>
          <a:xfrm>
            <a:off x="3363906" y="4638057"/>
            <a:ext cx="5464188" cy="1200329"/>
          </a:xfrm>
          <a:prstGeom prst="rect">
            <a:avLst/>
          </a:prstGeom>
          <a:noFill/>
        </p:spPr>
        <p:txBody>
          <a:bodyPr wrap="none" rtlCol="0">
            <a:spAutoFit/>
          </a:bodyPr>
          <a:lstStyle/>
          <a:p>
            <a:pPr algn="ctr"/>
            <a:r>
              <a:rPr lang="en-US" sz="2400" dirty="0"/>
              <a:t>19 PhD Projects at 15 Supervising Partners</a:t>
            </a:r>
          </a:p>
          <a:p>
            <a:pPr algn="ctr"/>
            <a:r>
              <a:rPr lang="en-US" sz="2400" dirty="0"/>
              <a:t>~5M Euro funding</a:t>
            </a:r>
          </a:p>
          <a:p>
            <a:pPr algn="ctr"/>
            <a:r>
              <a:rPr lang="en-US" sz="2400" dirty="0"/>
              <a:t>Headed by Christian </a:t>
            </a:r>
            <a:r>
              <a:rPr lang="en-US" sz="2400" dirty="0" err="1"/>
              <a:t>Graeff</a:t>
            </a:r>
            <a:r>
              <a:rPr lang="en-US" sz="2400" dirty="0"/>
              <a:t> at GSI</a:t>
            </a:r>
          </a:p>
        </p:txBody>
      </p:sp>
      <p:pic>
        <p:nvPicPr>
          <p:cNvPr id="11" name="Inhaltsplatzhalter 10"/>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289098" y="3821435"/>
            <a:ext cx="2179500" cy="650762"/>
          </a:xfrm>
        </p:spPr>
      </p:pic>
      <p:sp>
        <p:nvSpPr>
          <p:cNvPr id="12" name="Textfeld 11"/>
          <p:cNvSpPr txBox="1"/>
          <p:nvPr/>
        </p:nvSpPr>
        <p:spPr>
          <a:xfrm>
            <a:off x="10185400" y="4520860"/>
            <a:ext cx="1711815" cy="369332"/>
          </a:xfrm>
          <a:prstGeom prst="rect">
            <a:avLst/>
          </a:prstGeom>
          <a:noFill/>
        </p:spPr>
        <p:txBody>
          <a:bodyPr wrap="none" rtlCol="0">
            <a:spAutoFit/>
          </a:bodyPr>
          <a:lstStyle/>
          <a:p>
            <a:r>
              <a:rPr lang="en-US" dirty="0"/>
              <a:t>uplift-project.eu</a:t>
            </a:r>
          </a:p>
        </p:txBody>
      </p:sp>
      <p:pic>
        <p:nvPicPr>
          <p:cNvPr id="14" name="Grafik 13" descr="Home - Uplift – Mozilla Firefox"/>
          <p:cNvPicPr>
            <a:picLocks noChangeAspect="1"/>
          </p:cNvPicPr>
          <p:nvPr/>
        </p:nvPicPr>
        <p:blipFill rotWithShape="1">
          <a:blip r:embed="rId5">
            <a:extLst>
              <a:ext uri="{28A0092B-C50C-407E-A947-70E740481C1C}">
                <a14:useLocalDpi xmlns:a14="http://schemas.microsoft.com/office/drawing/2010/main" val="0"/>
              </a:ext>
            </a:extLst>
          </a:blip>
          <a:srcRect l="67292" t="58556" r="23750" b="13944"/>
          <a:stretch/>
        </p:blipFill>
        <p:spPr>
          <a:xfrm>
            <a:off x="2093612" y="4590259"/>
            <a:ext cx="1092200" cy="1714500"/>
          </a:xfrm>
          <a:prstGeom prst="rect">
            <a:avLst/>
          </a:prstGeom>
        </p:spPr>
      </p:pic>
    </p:spTree>
    <p:extLst>
      <p:ext uri="{BB962C8B-B14F-4D97-AF65-F5344CB8AC3E}">
        <p14:creationId xmlns:p14="http://schemas.microsoft.com/office/powerpoint/2010/main" val="3259945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Rationale for upright particle therapy</a:t>
            </a:r>
          </a:p>
        </p:txBody>
      </p:sp>
      <p:sp>
        <p:nvSpPr>
          <p:cNvPr id="4" name="Foliennummernplatzhalter 3"/>
          <p:cNvSpPr>
            <a:spLocks noGrp="1"/>
          </p:cNvSpPr>
          <p:nvPr>
            <p:ph type="sldNum" sz="quarter" idx="12"/>
          </p:nvPr>
        </p:nvSpPr>
        <p:spPr/>
        <p:txBody>
          <a:bodyPr/>
          <a:lstStyle/>
          <a:p>
            <a:fld id="{125CBDDA-5CCF-8748-8988-9DC6C8981774}" type="slidenum">
              <a:rPr lang="de-DE" smtClean="0"/>
              <a:t>2</a:t>
            </a:fld>
            <a:endParaRPr lang="de-DE"/>
          </a:p>
        </p:txBody>
      </p:sp>
      <p:pic>
        <p:nvPicPr>
          <p:cNvPr id="8" name="Grafik 7"/>
          <p:cNvPicPr>
            <a:picLocks noChangeAspect="1"/>
          </p:cNvPicPr>
          <p:nvPr/>
        </p:nvPicPr>
        <p:blipFill>
          <a:blip r:embed="rId2"/>
          <a:stretch>
            <a:fillRect/>
          </a:stretch>
        </p:blipFill>
        <p:spPr>
          <a:xfrm>
            <a:off x="487767" y="2008324"/>
            <a:ext cx="3196341" cy="3232373"/>
          </a:xfrm>
          <a:prstGeom prst="rect">
            <a:avLst/>
          </a:prstGeom>
        </p:spPr>
      </p:pic>
      <p:pic>
        <p:nvPicPr>
          <p:cNvPr id="9" name="Picture 2" descr="The world's first Heavy ion beam rotating gantry using superconducting  technologies : Heavy Ion Therapy | Topics | Toshiba Energy Systems &amp;  Solu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9405" y="2008326"/>
            <a:ext cx="5741516" cy="3229604"/>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p:cNvSpPr txBox="1"/>
          <p:nvPr/>
        </p:nvSpPr>
        <p:spPr>
          <a:xfrm>
            <a:off x="423514" y="5297870"/>
            <a:ext cx="2526333" cy="451342"/>
          </a:xfrm>
          <a:prstGeom prst="rect">
            <a:avLst/>
          </a:prstGeom>
        </p:spPr>
        <p:txBody>
          <a:bodyPr vert="horz" wrap="none" lIns="121920" tIns="60960" rIns="121920" bIns="60960" rtlCol="0" anchor="t">
            <a:spAutoFit/>
          </a:bodyPr>
          <a:lstStyle/>
          <a:p>
            <a:pPr marL="380990" indent="-380990">
              <a:buClr>
                <a:schemeClr val="accent1"/>
              </a:buClr>
              <a:buFont typeface="Wingdings" panose="05000000000000000000" pitchFamily="2" charset="2"/>
              <a:buChar char="Ø"/>
            </a:pPr>
            <a:r>
              <a:rPr lang="en-US" sz="2133" dirty="0"/>
              <a:t>600t, 25m length</a:t>
            </a:r>
          </a:p>
        </p:txBody>
      </p:sp>
      <p:sp>
        <p:nvSpPr>
          <p:cNvPr id="11" name="Textfeld 10"/>
          <p:cNvSpPr txBox="1"/>
          <p:nvPr/>
        </p:nvSpPr>
        <p:spPr>
          <a:xfrm>
            <a:off x="6046157" y="5326665"/>
            <a:ext cx="2662588" cy="451342"/>
          </a:xfrm>
          <a:prstGeom prst="rect">
            <a:avLst/>
          </a:prstGeom>
        </p:spPr>
        <p:txBody>
          <a:bodyPr vert="horz" wrap="none" lIns="121920" tIns="60960" rIns="121920" bIns="60960" rtlCol="0" anchor="t">
            <a:spAutoFit/>
          </a:bodyPr>
          <a:lstStyle/>
          <a:p>
            <a:pPr marL="380990" indent="-380990">
              <a:buClr>
                <a:schemeClr val="accent1"/>
              </a:buClr>
              <a:buFont typeface="Wingdings" panose="05000000000000000000" pitchFamily="2" charset="2"/>
              <a:buChar char="Ø"/>
            </a:pPr>
            <a:r>
              <a:rPr lang="en-US" sz="2133" dirty="0"/>
              <a:t>300t, ~10m length</a:t>
            </a:r>
          </a:p>
        </p:txBody>
      </p:sp>
      <p:sp>
        <p:nvSpPr>
          <p:cNvPr id="12" name="Textfeld 11"/>
          <p:cNvSpPr txBox="1"/>
          <p:nvPr/>
        </p:nvSpPr>
        <p:spPr>
          <a:xfrm>
            <a:off x="1633057" y="1608738"/>
            <a:ext cx="666208" cy="492443"/>
          </a:xfrm>
          <a:prstGeom prst="rect">
            <a:avLst/>
          </a:prstGeom>
        </p:spPr>
        <p:txBody>
          <a:bodyPr vert="horz" wrap="none" lIns="121920" tIns="60960" rIns="121920" bIns="60960" rtlCol="0" anchor="t">
            <a:spAutoFit/>
          </a:bodyPr>
          <a:lstStyle/>
          <a:p>
            <a:pPr algn="l"/>
            <a:r>
              <a:rPr lang="en-US" sz="2400" dirty="0"/>
              <a:t>HIT</a:t>
            </a:r>
          </a:p>
        </p:txBody>
      </p:sp>
      <p:sp>
        <p:nvSpPr>
          <p:cNvPr id="13" name="Textfeld 12"/>
          <p:cNvSpPr txBox="1"/>
          <p:nvPr/>
        </p:nvSpPr>
        <p:spPr>
          <a:xfrm>
            <a:off x="7913918" y="1600891"/>
            <a:ext cx="1576970" cy="492443"/>
          </a:xfrm>
          <a:prstGeom prst="rect">
            <a:avLst/>
          </a:prstGeom>
        </p:spPr>
        <p:txBody>
          <a:bodyPr vert="horz" wrap="none" lIns="121920" tIns="60960" rIns="121920" bIns="60960" rtlCol="0" anchor="t">
            <a:spAutoFit/>
          </a:bodyPr>
          <a:lstStyle/>
          <a:p>
            <a:pPr algn="l"/>
            <a:r>
              <a:rPr lang="en-US" sz="2400" dirty="0"/>
              <a:t>QST (NIRS)</a:t>
            </a:r>
          </a:p>
        </p:txBody>
      </p:sp>
      <p:sp>
        <p:nvSpPr>
          <p:cNvPr id="7" name="Rounded Rectangle 4"/>
          <p:cNvSpPr/>
          <p:nvPr/>
        </p:nvSpPr>
        <p:spPr>
          <a:xfrm>
            <a:off x="161913" y="3093854"/>
            <a:ext cx="11768487" cy="965337"/>
          </a:xfrm>
          <a:prstGeom prst="roundRect">
            <a:avLst/>
          </a:prstGeom>
          <a:solidFill>
            <a:schemeClr val="accent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t>„System </a:t>
            </a:r>
            <a:r>
              <a:rPr lang="de-DE" sz="2400" dirty="0" err="1"/>
              <a:t>Cost</a:t>
            </a:r>
            <a:r>
              <a:rPr lang="de-DE" sz="2400" dirty="0"/>
              <a:t>. The simple, </a:t>
            </a:r>
            <a:r>
              <a:rPr lang="de-DE" sz="2400" dirty="0" err="1"/>
              <a:t>yet</a:t>
            </a:r>
            <a:r>
              <a:rPr lang="de-DE" sz="2400" dirty="0"/>
              <a:t> not </a:t>
            </a:r>
            <a:r>
              <a:rPr lang="de-DE" sz="2400" dirty="0" err="1"/>
              <a:t>widely</a:t>
            </a:r>
            <a:r>
              <a:rPr lang="de-DE" sz="2400" dirty="0"/>
              <a:t> </a:t>
            </a:r>
            <a:r>
              <a:rPr lang="de-DE" sz="2400" dirty="0" err="1"/>
              <a:t>accepted</a:t>
            </a:r>
            <a:r>
              <a:rPr lang="de-DE" sz="2400" dirty="0"/>
              <a:t> </a:t>
            </a:r>
            <a:r>
              <a:rPr lang="de-DE" sz="2400" dirty="0" err="1"/>
              <a:t>answer</a:t>
            </a:r>
            <a:r>
              <a:rPr lang="de-DE" sz="2400" dirty="0"/>
              <a:t> </a:t>
            </a:r>
            <a:r>
              <a:rPr lang="de-DE" sz="2400" dirty="0" err="1"/>
              <a:t>is</a:t>
            </a:r>
            <a:r>
              <a:rPr lang="de-DE" sz="2400" dirty="0"/>
              <a:t> </a:t>
            </a:r>
            <a:r>
              <a:rPr lang="de-DE" sz="2400" dirty="0" err="1"/>
              <a:t>to</a:t>
            </a:r>
            <a:r>
              <a:rPr lang="de-DE" sz="2400" dirty="0"/>
              <a:t> </a:t>
            </a:r>
            <a:r>
              <a:rPr lang="de-DE" sz="2400" dirty="0" err="1"/>
              <a:t>eliminate</a:t>
            </a:r>
            <a:r>
              <a:rPr lang="de-DE" sz="2400" dirty="0"/>
              <a:t> </a:t>
            </a:r>
            <a:r>
              <a:rPr lang="de-DE" sz="2400" dirty="0" err="1"/>
              <a:t>the</a:t>
            </a:r>
            <a:r>
              <a:rPr lang="de-DE" sz="2400" dirty="0"/>
              <a:t> </a:t>
            </a:r>
            <a:r>
              <a:rPr lang="de-DE" sz="2400" dirty="0" err="1"/>
              <a:t>gantry</a:t>
            </a:r>
            <a:r>
              <a:rPr lang="de-DE" sz="2400" dirty="0"/>
              <a:t>“</a:t>
            </a:r>
          </a:p>
          <a:p>
            <a:pPr algn="r"/>
            <a:r>
              <a:rPr lang="de-DE" sz="2400" dirty="0"/>
              <a:t>- Jay </a:t>
            </a:r>
            <a:r>
              <a:rPr lang="de-DE" sz="2400" dirty="0" err="1"/>
              <a:t>Flanz</a:t>
            </a:r>
            <a:r>
              <a:rPr lang="de-DE" sz="2400" dirty="0"/>
              <a:t>, Phys. Med. </a:t>
            </a:r>
            <a:r>
              <a:rPr lang="de-DE" sz="2400" dirty="0" err="1"/>
              <a:t>Biol</a:t>
            </a:r>
            <a:r>
              <a:rPr lang="de-DE" sz="2400" dirty="0"/>
              <a:t>. 66 (2021)</a:t>
            </a:r>
          </a:p>
        </p:txBody>
      </p:sp>
      <p:sp>
        <p:nvSpPr>
          <p:cNvPr id="14" name="Textfeld 13"/>
          <p:cNvSpPr txBox="1"/>
          <p:nvPr/>
        </p:nvSpPr>
        <p:spPr>
          <a:xfrm>
            <a:off x="487767" y="1283753"/>
            <a:ext cx="11269432" cy="492443"/>
          </a:xfrm>
          <a:prstGeom prst="rect">
            <a:avLst/>
          </a:prstGeom>
        </p:spPr>
        <p:txBody>
          <a:bodyPr vert="horz" wrap="none" lIns="121920" tIns="60960" rIns="121920" bIns="60960" rtlCol="0" anchor="t">
            <a:spAutoFit/>
          </a:bodyPr>
          <a:lstStyle/>
          <a:p>
            <a:pPr marL="380990" indent="-380990">
              <a:buClr>
                <a:schemeClr val="accent1"/>
              </a:buClr>
              <a:buFont typeface="Wingdings" panose="05000000000000000000" pitchFamily="2" charset="2"/>
              <a:buChar char="Ø"/>
            </a:pPr>
            <a:r>
              <a:rPr lang="en-US" sz="2400" dirty="0"/>
              <a:t>Challenge particle therapy gantries are large and thus very costly (esp. for heavy ions)</a:t>
            </a:r>
          </a:p>
        </p:txBody>
      </p:sp>
    </p:spTree>
    <p:extLst>
      <p:ext uri="{BB962C8B-B14F-4D97-AF65-F5344CB8AC3E}">
        <p14:creationId xmlns:p14="http://schemas.microsoft.com/office/powerpoint/2010/main" val="1702825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Tree>
    <p:extLst>
      <p:ext uri="{BB962C8B-B14F-4D97-AF65-F5344CB8AC3E}">
        <p14:creationId xmlns:p14="http://schemas.microsoft.com/office/powerpoint/2010/main" val="1854250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a:t>Literature</a:t>
            </a:r>
            <a:r>
              <a:rPr lang="it-IT" dirty="0"/>
              <a:t> on </a:t>
            </a:r>
            <a:r>
              <a:rPr lang="it-IT" dirty="0" err="1"/>
              <a:t>upright</a:t>
            </a:r>
            <a:r>
              <a:rPr lang="it-IT" dirty="0"/>
              <a:t> </a:t>
            </a:r>
            <a:r>
              <a:rPr lang="it-IT" dirty="0" err="1"/>
              <a:t>patient</a:t>
            </a:r>
            <a:r>
              <a:rPr lang="it-IT" dirty="0"/>
              <a:t> </a:t>
            </a:r>
            <a:r>
              <a:rPr lang="it-IT" dirty="0" err="1"/>
              <a:t>positioning</a:t>
            </a:r>
            <a:r>
              <a:rPr lang="it-IT" dirty="0"/>
              <a:t> </a:t>
            </a:r>
          </a:p>
        </p:txBody>
      </p:sp>
      <p:sp>
        <p:nvSpPr>
          <p:cNvPr id="4" name="Segnaposto data 3"/>
          <p:cNvSpPr>
            <a:spLocks noGrp="1"/>
          </p:cNvSpPr>
          <p:nvPr>
            <p:ph type="dt" sz="half" idx="10"/>
          </p:nvPr>
        </p:nvSpPr>
        <p:spPr/>
        <p:txBody>
          <a:bodyPr/>
          <a:lstStyle/>
          <a:p>
            <a:fld id="{7F010CE4-9704-4F1F-9835-65FE4EF498B0}" type="datetime1">
              <a:rPr lang="it-IT" smtClean="0"/>
              <a:t>25/03/2025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21</a:t>
            </a:fld>
            <a:endParaRPr lang="it-IT"/>
          </a:p>
        </p:txBody>
      </p:sp>
      <p:sp>
        <p:nvSpPr>
          <p:cNvPr id="15" name="TextShape 2"/>
          <p:cNvSpPr txBox="1"/>
          <p:nvPr/>
        </p:nvSpPr>
        <p:spPr>
          <a:xfrm>
            <a:off x="741796" y="1529287"/>
            <a:ext cx="5479011" cy="3480587"/>
          </a:xfrm>
          <a:prstGeom prst="rect">
            <a:avLst/>
          </a:prstGeom>
          <a:noFill/>
          <a:ln>
            <a:noFill/>
          </a:ln>
        </p:spPr>
        <p:txBody>
          <a:bodyPr>
            <a:noAutofit/>
          </a:bodyPr>
          <a:lstStyle/>
          <a:p>
            <a:pPr marL="414726" indent="-414400">
              <a:spcBef>
                <a:spcPts val="581"/>
              </a:spcBef>
              <a:buClr>
                <a:srgbClr val="FFC000"/>
              </a:buClr>
              <a:buFont typeface="Wingdings" panose="05000000000000000000" pitchFamily="2" charset="2"/>
              <a:buChar char="Ø"/>
            </a:pPr>
            <a:r>
              <a:rPr lang="en-AU" sz="2000" spc="-1" dirty="0">
                <a:solidFill>
                  <a:srgbClr val="000000"/>
                </a:solidFill>
                <a:latin typeface="Calibri"/>
              </a:rPr>
              <a:t>Review of upright </a:t>
            </a:r>
            <a:r>
              <a:rPr lang="en-AU" sz="2000" b="1" spc="-1" dirty="0">
                <a:solidFill>
                  <a:srgbClr val="000000"/>
                </a:solidFill>
                <a:latin typeface="Calibri"/>
              </a:rPr>
              <a:t>photon</a:t>
            </a:r>
            <a:r>
              <a:rPr lang="en-AU" sz="2000" spc="-1" dirty="0">
                <a:solidFill>
                  <a:srgbClr val="000000"/>
                </a:solidFill>
                <a:latin typeface="Calibri"/>
              </a:rPr>
              <a:t> therapy [1]</a:t>
            </a:r>
            <a:endParaRPr lang="en-US" sz="2000" spc="-1" dirty="0">
              <a:solidFill>
                <a:srgbClr val="000000"/>
              </a:solidFill>
              <a:latin typeface="Calibri"/>
            </a:endParaRPr>
          </a:p>
          <a:p>
            <a:pPr marL="414726" indent="-414400">
              <a:spcBef>
                <a:spcPts val="581"/>
              </a:spcBef>
              <a:buClr>
                <a:srgbClr val="FFC000"/>
              </a:buClr>
              <a:buFont typeface="Wingdings" panose="05000000000000000000" pitchFamily="2" charset="2"/>
              <a:buChar char="Ø"/>
            </a:pPr>
            <a:r>
              <a:rPr lang="en-AU" sz="2000" spc="-1" dirty="0">
                <a:solidFill>
                  <a:srgbClr val="000000"/>
                </a:solidFill>
                <a:latin typeface="Calibri"/>
              </a:rPr>
              <a:t>Review of upright </a:t>
            </a:r>
            <a:r>
              <a:rPr lang="en-AU" sz="2000" b="1" spc="-1" dirty="0">
                <a:solidFill>
                  <a:srgbClr val="000000"/>
                </a:solidFill>
                <a:latin typeface="Calibri"/>
              </a:rPr>
              <a:t>particle </a:t>
            </a:r>
            <a:r>
              <a:rPr lang="en-AU" sz="2000" spc="-1" dirty="0">
                <a:solidFill>
                  <a:srgbClr val="000000"/>
                </a:solidFill>
                <a:latin typeface="Calibri"/>
              </a:rPr>
              <a:t>therapy [2]</a:t>
            </a:r>
            <a:endParaRPr lang="en-US" sz="2000" spc="-1" dirty="0">
              <a:solidFill>
                <a:srgbClr val="000000"/>
              </a:solidFill>
              <a:latin typeface="Calibri"/>
            </a:endParaRPr>
          </a:p>
          <a:p>
            <a:pPr marL="414726" indent="-414400">
              <a:spcBef>
                <a:spcPts val="581"/>
              </a:spcBef>
              <a:buClr>
                <a:srgbClr val="FFC000"/>
              </a:buClr>
              <a:buFont typeface="Wingdings" panose="05000000000000000000" pitchFamily="2" charset="2"/>
              <a:buChar char="Ø"/>
            </a:pPr>
            <a:r>
              <a:rPr lang="en-AU" sz="2000" spc="-1" dirty="0">
                <a:solidFill>
                  <a:srgbClr val="000000"/>
                </a:solidFill>
                <a:latin typeface="Calibri"/>
              </a:rPr>
              <a:t>Commentary on the challenges of upright therapy and some suggested solutions [3]</a:t>
            </a:r>
          </a:p>
          <a:p>
            <a:pPr marL="414726" indent="-414400">
              <a:spcBef>
                <a:spcPts val="581"/>
              </a:spcBef>
              <a:buClr>
                <a:srgbClr val="FFC000"/>
              </a:buClr>
              <a:buFont typeface="Wingdings" panose="05000000000000000000" pitchFamily="2" charset="2"/>
              <a:buChar char="Ø"/>
            </a:pPr>
            <a:r>
              <a:rPr lang="en-AU" sz="2000" spc="-1" dirty="0">
                <a:solidFill>
                  <a:srgbClr val="000000"/>
                </a:solidFill>
                <a:latin typeface="Calibri"/>
              </a:rPr>
              <a:t>In-depth review on past and present upright endeavours [4]</a:t>
            </a:r>
            <a:endParaRPr lang="en-US" sz="2000" spc="-1" dirty="0">
              <a:solidFill>
                <a:srgbClr val="000000"/>
              </a:solidFill>
              <a:latin typeface="Calibri"/>
            </a:endParaRPr>
          </a:p>
        </p:txBody>
      </p:sp>
      <p:sp>
        <p:nvSpPr>
          <p:cNvPr id="16" name="CustomShape 3"/>
          <p:cNvSpPr/>
          <p:nvPr/>
        </p:nvSpPr>
        <p:spPr>
          <a:xfrm>
            <a:off x="1975801" y="3958653"/>
            <a:ext cx="8264071" cy="1590536"/>
          </a:xfrm>
          <a:prstGeom prst="rect">
            <a:avLst/>
          </a:prstGeom>
          <a:noFill/>
          <a:ln>
            <a:noFill/>
          </a:ln>
        </p:spPr>
        <p:style>
          <a:lnRef idx="0">
            <a:scrgbClr r="0" g="0" b="0"/>
          </a:lnRef>
          <a:fillRef idx="0">
            <a:scrgbClr r="0" g="0" b="0"/>
          </a:fillRef>
          <a:effectRef idx="0">
            <a:scrgbClr r="0" g="0" b="0"/>
          </a:effectRef>
          <a:fontRef idx="minor"/>
        </p:style>
        <p:txBody>
          <a:bodyPr wrap="square" lIns="81635" tIns="40817" rIns="81635" bIns="40817">
            <a:spAutoFit/>
          </a:bodyPr>
          <a:lstStyle/>
          <a:p>
            <a:pPr>
              <a:lnSpc>
                <a:spcPct val="100000"/>
              </a:lnSpc>
            </a:pPr>
            <a:r>
              <a:rPr lang="en-AU" sz="1400" spc="-1" dirty="0">
                <a:solidFill>
                  <a:schemeClr val="bg1">
                    <a:lumMod val="65000"/>
                  </a:schemeClr>
                </a:solidFill>
                <a:latin typeface="Calibri"/>
              </a:rPr>
              <a:t>[1] Rahim, </a:t>
            </a:r>
            <a:r>
              <a:rPr lang="en-AU" sz="1400" spc="-1" dirty="0" err="1">
                <a:solidFill>
                  <a:schemeClr val="bg1">
                    <a:lumMod val="65000"/>
                  </a:schemeClr>
                </a:solidFill>
                <a:latin typeface="Calibri"/>
              </a:rPr>
              <a:t>Sulman</a:t>
            </a:r>
            <a:r>
              <a:rPr lang="en-AU" sz="1400" spc="-1" dirty="0">
                <a:solidFill>
                  <a:schemeClr val="bg1">
                    <a:lumMod val="65000"/>
                  </a:schemeClr>
                </a:solidFill>
                <a:latin typeface="Calibri"/>
              </a:rPr>
              <a:t>, et al. "Upright radiation therapy—A historical reflection and opportunities for future applications." Frontiers in Oncology 10 (2020): 213.</a:t>
            </a:r>
            <a:endParaRPr lang="en-US" sz="1400" spc="-1" dirty="0">
              <a:solidFill>
                <a:schemeClr val="bg1">
                  <a:lumMod val="65000"/>
                </a:schemeClr>
              </a:solidFill>
              <a:latin typeface="Arial"/>
            </a:endParaRPr>
          </a:p>
          <a:p>
            <a:pPr>
              <a:lnSpc>
                <a:spcPct val="100000"/>
              </a:lnSpc>
            </a:pPr>
            <a:r>
              <a:rPr lang="en-AU" sz="1400" spc="-1" dirty="0">
                <a:solidFill>
                  <a:schemeClr val="bg1">
                    <a:lumMod val="65000"/>
                  </a:schemeClr>
                </a:solidFill>
                <a:latin typeface="Calibri"/>
              </a:rPr>
              <a:t>[2] Volz, Lennart, et al. "Considerations for upright particle therapy patient positioning and associated image guidance." Frontiers in Oncology 12 (2022): 930850.</a:t>
            </a:r>
            <a:endParaRPr lang="en-US" sz="1400" spc="-1" dirty="0">
              <a:solidFill>
                <a:schemeClr val="bg1">
                  <a:lumMod val="65000"/>
                </a:schemeClr>
              </a:solidFill>
              <a:latin typeface="Arial"/>
            </a:endParaRPr>
          </a:p>
          <a:p>
            <a:pPr>
              <a:lnSpc>
                <a:spcPct val="100000"/>
              </a:lnSpc>
            </a:pPr>
            <a:r>
              <a:rPr lang="en-AU" sz="1400" spc="-1" dirty="0">
                <a:solidFill>
                  <a:schemeClr val="bg1">
                    <a:lumMod val="65000"/>
                  </a:schemeClr>
                </a:solidFill>
                <a:latin typeface="Calibri"/>
              </a:rPr>
              <a:t>[3] </a:t>
            </a:r>
            <a:r>
              <a:rPr lang="en-AU" sz="1400" spc="-1" dirty="0" err="1">
                <a:solidFill>
                  <a:schemeClr val="bg1">
                    <a:lumMod val="65000"/>
                  </a:schemeClr>
                </a:solidFill>
                <a:latin typeface="Calibri"/>
              </a:rPr>
              <a:t>Hegarty</a:t>
            </a:r>
            <a:r>
              <a:rPr lang="en-AU" sz="1400" spc="-1" dirty="0">
                <a:solidFill>
                  <a:schemeClr val="bg1">
                    <a:lumMod val="65000"/>
                  </a:schemeClr>
                </a:solidFill>
                <a:latin typeface="Calibri"/>
              </a:rPr>
              <a:t>, Sarah, et al. "Please Place Your Seat in the Full Upright Position: A Technical Framework for Landing Upright Radiation Therapy in the 21st Century." Frontiers in Oncology 12 (2022): 821887.</a:t>
            </a:r>
          </a:p>
          <a:p>
            <a:pPr>
              <a:lnSpc>
                <a:spcPct val="100000"/>
              </a:lnSpc>
            </a:pPr>
            <a:r>
              <a:rPr lang="en-AU" sz="1400" spc="-1" dirty="0">
                <a:solidFill>
                  <a:schemeClr val="bg1">
                    <a:lumMod val="65000"/>
                  </a:schemeClr>
                </a:solidFill>
                <a:latin typeface="Calibri"/>
              </a:rPr>
              <a:t>[4] Volz, Lennart et al. “Opportunities and challenges of upright patient positioning in radiotherapy” PMB 2024</a:t>
            </a:r>
            <a:endParaRPr lang="en-US" sz="1400" spc="-1" dirty="0">
              <a:solidFill>
                <a:schemeClr val="bg1">
                  <a:lumMod val="65000"/>
                </a:schemeClr>
              </a:solidFill>
              <a:latin typeface="Arial"/>
            </a:endParaRPr>
          </a:p>
        </p:txBody>
      </p:sp>
      <p:grpSp>
        <p:nvGrpSpPr>
          <p:cNvPr id="17" name="Group 4"/>
          <p:cNvGrpSpPr>
            <a:grpSpLocks noChangeAspect="1"/>
          </p:cNvGrpSpPr>
          <p:nvPr/>
        </p:nvGrpSpPr>
        <p:grpSpPr>
          <a:xfrm>
            <a:off x="7918314" y="798971"/>
            <a:ext cx="3638747" cy="2765066"/>
            <a:chOff x="6204600" y="1171800"/>
            <a:chExt cx="3574440" cy="2716200"/>
          </a:xfrm>
        </p:grpSpPr>
        <p:pic>
          <p:nvPicPr>
            <p:cNvPr id="18" name="Picture 10_1" descr="A picture containing text, clipart&#10;&#10;Description automatically generated"/>
            <p:cNvPicPr/>
            <p:nvPr/>
          </p:nvPicPr>
          <p:blipFill>
            <a:blip r:embed="rId2"/>
            <a:stretch/>
          </p:blipFill>
          <p:spPr>
            <a:xfrm>
              <a:off x="7836840" y="2435400"/>
              <a:ext cx="1942200" cy="1452600"/>
            </a:xfrm>
            <a:prstGeom prst="rect">
              <a:avLst/>
            </a:prstGeom>
            <a:ln>
              <a:noFill/>
            </a:ln>
          </p:spPr>
        </p:pic>
        <p:pic>
          <p:nvPicPr>
            <p:cNvPr id="19" name="Picture 3_3" descr="Text, logo, whiteboard&#10;&#10;Description automatically generated"/>
            <p:cNvPicPr/>
            <p:nvPr/>
          </p:nvPicPr>
          <p:blipFill>
            <a:blip r:embed="rId3"/>
            <a:stretch/>
          </p:blipFill>
          <p:spPr>
            <a:xfrm>
              <a:off x="7836840" y="1171800"/>
              <a:ext cx="1942200" cy="1452600"/>
            </a:xfrm>
            <a:prstGeom prst="rect">
              <a:avLst/>
            </a:prstGeom>
            <a:ln>
              <a:noFill/>
            </a:ln>
          </p:spPr>
        </p:pic>
        <p:pic>
          <p:nvPicPr>
            <p:cNvPr id="20" name="Picture 9_1" descr="A picture containing text, clipart&#10;&#10;Description automatically generated"/>
            <p:cNvPicPr/>
            <p:nvPr/>
          </p:nvPicPr>
          <p:blipFill>
            <a:blip r:embed="rId4"/>
            <a:stretch/>
          </p:blipFill>
          <p:spPr>
            <a:xfrm>
              <a:off x="6204600" y="2435400"/>
              <a:ext cx="1942200" cy="1452600"/>
            </a:xfrm>
            <a:prstGeom prst="rect">
              <a:avLst/>
            </a:prstGeom>
            <a:ln>
              <a:noFill/>
            </a:ln>
          </p:spPr>
        </p:pic>
        <p:pic>
          <p:nvPicPr>
            <p:cNvPr id="21" name="Picture 2_5" descr="A black and white logo&#10;&#10;Description automatically generated with low confidence"/>
            <p:cNvPicPr/>
            <p:nvPr/>
          </p:nvPicPr>
          <p:blipFill>
            <a:blip r:embed="rId5"/>
            <a:stretch/>
          </p:blipFill>
          <p:spPr>
            <a:xfrm>
              <a:off x="6204600" y="1171800"/>
              <a:ext cx="1942200" cy="1452600"/>
            </a:xfrm>
            <a:prstGeom prst="rect">
              <a:avLst/>
            </a:prstGeom>
            <a:ln>
              <a:noFill/>
            </a:ln>
          </p:spPr>
        </p:pic>
      </p:grpSp>
    </p:spTree>
    <p:extLst>
      <p:ext uri="{BB962C8B-B14F-4D97-AF65-F5344CB8AC3E}">
        <p14:creationId xmlns:p14="http://schemas.microsoft.com/office/powerpoint/2010/main" val="2845168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Auto-contouring tools</a:t>
            </a:r>
          </a:p>
        </p:txBody>
      </p:sp>
      <p:sp>
        <p:nvSpPr>
          <p:cNvPr id="10" name="Textfeld 9"/>
          <p:cNvSpPr txBox="1"/>
          <p:nvPr/>
        </p:nvSpPr>
        <p:spPr>
          <a:xfrm>
            <a:off x="1671102" y="5757608"/>
            <a:ext cx="4415696"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M.C. </a:t>
            </a:r>
            <a:r>
              <a:rPr lang="en-US" sz="1867" dirty="0" err="1">
                <a:solidFill>
                  <a:schemeClr val="bg1">
                    <a:lumMod val="75000"/>
                  </a:schemeClr>
                </a:solidFill>
              </a:rPr>
              <a:t>Martire</a:t>
            </a:r>
            <a:r>
              <a:rPr lang="en-US" sz="1867" dirty="0">
                <a:solidFill>
                  <a:schemeClr val="bg1">
                    <a:lumMod val="75000"/>
                  </a:schemeClr>
                </a:solidFill>
              </a:rPr>
              <a:t>, L. </a:t>
            </a:r>
            <a:r>
              <a:rPr lang="en-US" sz="1867" dirty="0" err="1">
                <a:solidFill>
                  <a:schemeClr val="bg1">
                    <a:lumMod val="75000"/>
                  </a:schemeClr>
                </a:solidFill>
              </a:rPr>
              <a:t>Volz</a:t>
            </a:r>
            <a:r>
              <a:rPr lang="en-US" sz="1867" dirty="0">
                <a:solidFill>
                  <a:schemeClr val="bg1">
                    <a:lumMod val="75000"/>
                  </a:schemeClr>
                </a:solidFill>
              </a:rPr>
              <a:t> et al., to be submitted</a:t>
            </a:r>
          </a:p>
        </p:txBody>
      </p:sp>
      <p:sp>
        <p:nvSpPr>
          <p:cNvPr id="11" name="Textfeld 10"/>
          <p:cNvSpPr txBox="1"/>
          <p:nvPr/>
        </p:nvSpPr>
        <p:spPr>
          <a:xfrm rot="16200000">
            <a:off x="-367876" y="2335436"/>
            <a:ext cx="1097416" cy="492443"/>
          </a:xfrm>
          <a:prstGeom prst="rect">
            <a:avLst/>
          </a:prstGeom>
        </p:spPr>
        <p:txBody>
          <a:bodyPr vert="horz" wrap="none" lIns="121920" tIns="60960" rIns="121920" bIns="60960" rtlCol="0" anchor="t">
            <a:spAutoFit/>
          </a:bodyPr>
          <a:lstStyle/>
          <a:p>
            <a:pPr algn="l"/>
            <a:r>
              <a:rPr lang="en-US" sz="2400" dirty="0"/>
              <a:t>Supine</a:t>
            </a:r>
          </a:p>
        </p:txBody>
      </p:sp>
      <p:sp>
        <p:nvSpPr>
          <p:cNvPr id="13" name="Textfeld 12"/>
          <p:cNvSpPr txBox="1"/>
          <p:nvPr/>
        </p:nvSpPr>
        <p:spPr>
          <a:xfrm rot="16200000">
            <a:off x="-342210" y="4366019"/>
            <a:ext cx="1189108" cy="492443"/>
          </a:xfrm>
          <a:prstGeom prst="rect">
            <a:avLst/>
          </a:prstGeom>
        </p:spPr>
        <p:txBody>
          <a:bodyPr vert="horz" wrap="none" lIns="121920" tIns="60960" rIns="121920" bIns="60960" rtlCol="0" anchor="t">
            <a:spAutoFit/>
          </a:bodyPr>
          <a:lstStyle/>
          <a:p>
            <a:pPr algn="l"/>
            <a:r>
              <a:rPr lang="en-US" sz="2400" dirty="0"/>
              <a:t>Upright</a:t>
            </a:r>
          </a:p>
        </p:txBody>
      </p:sp>
      <p:pic>
        <p:nvPicPr>
          <p:cNvPr id="3074" name="Picture 2" descr="https://lh7-us.googleusercontent.com/wupy-h1DrAQC2-ZOMTIAnEIG_Z3q_HkppgnSqwuN8oh-knQa2pptN2pNsTGxQ6DJ4NTN5wdP8uD99Q-nD0I6ahtEL6AzhHjNythP-yU2z5Gpva6BZxgc0cR4orbjW6-Q7ADM5HwMIN5_KnMcOA388U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1163" y="1359671"/>
            <a:ext cx="6008952" cy="4392968"/>
          </a:xfrm>
          <a:prstGeom prst="rect">
            <a:avLst/>
          </a:prstGeom>
          <a:noFill/>
          <a:extLst>
            <a:ext uri="{909E8E84-426E-40DD-AFC4-6F175D3DCCD1}">
              <a14:hiddenFill xmlns:a14="http://schemas.microsoft.com/office/drawing/2010/main">
                <a:solidFill>
                  <a:srgbClr val="FFFFFF"/>
                </a:solidFill>
              </a14:hiddenFill>
            </a:ext>
          </a:extLst>
        </p:spPr>
      </p:pic>
      <p:sp>
        <p:nvSpPr>
          <p:cNvPr id="27" name="Textfeld 26"/>
          <p:cNvSpPr txBox="1"/>
          <p:nvPr/>
        </p:nvSpPr>
        <p:spPr>
          <a:xfrm>
            <a:off x="6550490" y="1359671"/>
            <a:ext cx="5587707" cy="3980449"/>
          </a:xfrm>
          <a:prstGeom prst="rect">
            <a:avLst/>
          </a:prstGeom>
        </p:spPr>
        <p:txBody>
          <a:bodyPr vert="horz" wrap="square" lIns="121920" tIns="60960" rIns="121920" bIns="60960" rtlCol="0" anchor="t">
            <a:spAutoFit/>
          </a:bodyPr>
          <a:lstStyle/>
          <a:p>
            <a:pPr marL="380990" indent="-380990">
              <a:spcAft>
                <a:spcPts val="1600"/>
              </a:spcAft>
              <a:buClr>
                <a:srgbClr val="FFC000"/>
              </a:buClr>
              <a:buFont typeface="Wingdings" panose="05000000000000000000" pitchFamily="2" charset="2"/>
              <a:buChar char="§"/>
            </a:pPr>
            <a:r>
              <a:rPr lang="en-US" sz="2400" dirty="0"/>
              <a:t>Auto-contouring tools need to be expanded to upright position</a:t>
            </a:r>
          </a:p>
          <a:p>
            <a:pPr marL="380990" indent="-380990">
              <a:spcAft>
                <a:spcPts val="1600"/>
              </a:spcAft>
              <a:buClr>
                <a:srgbClr val="FFC000"/>
              </a:buClr>
              <a:buFont typeface="Wingdings" panose="05000000000000000000" pitchFamily="2" charset="2"/>
              <a:buChar char="§"/>
            </a:pPr>
            <a:r>
              <a:rPr lang="en-US" sz="2400" dirty="0"/>
              <a:t>Promising results with supine trained AI segmentation tools (</a:t>
            </a:r>
            <a:r>
              <a:rPr lang="en-US" sz="2400" dirty="0" err="1"/>
              <a:t>TotalSegmentator</a:t>
            </a:r>
            <a:r>
              <a:rPr lang="en-US" sz="2400" dirty="0"/>
              <a:t>, </a:t>
            </a:r>
            <a:r>
              <a:rPr lang="en-US" sz="2400" dirty="0" err="1"/>
              <a:t>Wassertal</a:t>
            </a:r>
            <a:r>
              <a:rPr lang="en-US" sz="2400" dirty="0"/>
              <a:t> et al.)</a:t>
            </a:r>
          </a:p>
          <a:p>
            <a:pPr marL="990575" lvl="1" indent="-380990">
              <a:spcAft>
                <a:spcPts val="1600"/>
              </a:spcAft>
              <a:buClr>
                <a:srgbClr val="FFC000"/>
              </a:buClr>
              <a:buFont typeface="Wingdings" panose="05000000000000000000" pitchFamily="2" charset="2"/>
              <a:buChar char="Ø"/>
            </a:pPr>
            <a:r>
              <a:rPr lang="en-US" sz="2133" dirty="0"/>
              <a:t>Further potential with retraining on limited datasets</a:t>
            </a:r>
          </a:p>
          <a:p>
            <a:pPr marL="380990" indent="-380990">
              <a:spcAft>
                <a:spcPts val="1600"/>
              </a:spcAft>
              <a:buClr>
                <a:srgbClr val="FFC000"/>
              </a:buClr>
              <a:buFont typeface="Wingdings" panose="05000000000000000000" pitchFamily="2" charset="2"/>
              <a:buChar char="§"/>
            </a:pPr>
            <a:r>
              <a:rPr lang="en-US" sz="2400" dirty="0"/>
              <a:t>Deformable image registration challenged by anatomy differences</a:t>
            </a:r>
          </a:p>
        </p:txBody>
      </p:sp>
      <p:sp>
        <p:nvSpPr>
          <p:cNvPr id="3" name="Foliennummernplatzhalter 2"/>
          <p:cNvSpPr>
            <a:spLocks noGrp="1"/>
          </p:cNvSpPr>
          <p:nvPr>
            <p:ph type="sldNum" sz="quarter" idx="12"/>
          </p:nvPr>
        </p:nvSpPr>
        <p:spPr/>
        <p:txBody>
          <a:bodyPr/>
          <a:lstStyle/>
          <a:p>
            <a:fld id="{125CBDDA-5CCF-8748-8988-9DC6C8981774}" type="slidenum">
              <a:rPr lang="de-DE" smtClean="0"/>
              <a:t>22</a:t>
            </a:fld>
            <a:endParaRPr lang="de-DE"/>
          </a:p>
        </p:txBody>
      </p:sp>
      <p:sp>
        <p:nvSpPr>
          <p:cNvPr id="4" name="Textfeld 3"/>
          <p:cNvSpPr txBox="1"/>
          <p:nvPr/>
        </p:nvSpPr>
        <p:spPr>
          <a:xfrm>
            <a:off x="7235408" y="6488985"/>
            <a:ext cx="3711272" cy="492443"/>
          </a:xfrm>
          <a:prstGeom prst="rect">
            <a:avLst/>
          </a:prstGeom>
        </p:spPr>
        <p:txBody>
          <a:bodyPr vert="horz" wrap="none" lIns="121920" tIns="60960" rIns="121920" bIns="60960" rtlCol="0" anchor="t">
            <a:spAutoFit/>
          </a:bodyPr>
          <a:lstStyle/>
          <a:p>
            <a:pPr algn="l"/>
            <a:r>
              <a:rPr lang="en-US" sz="2400" dirty="0"/>
              <a:t>In cooperation with NWCPC</a:t>
            </a:r>
          </a:p>
        </p:txBody>
      </p:sp>
    </p:spTree>
    <p:extLst>
      <p:ext uri="{BB962C8B-B14F-4D97-AF65-F5344CB8AC3E}">
        <p14:creationId xmlns:p14="http://schemas.microsoft.com/office/powerpoint/2010/main" val="221272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Technical challenge: one-fits-all solution? </a:t>
            </a:r>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3424" y="1345325"/>
            <a:ext cx="6761301" cy="3899017"/>
          </a:xfrm>
        </p:spPr>
      </p:pic>
      <p:sp>
        <p:nvSpPr>
          <p:cNvPr id="6" name="Textfeld 5"/>
          <p:cNvSpPr txBox="1"/>
          <p:nvPr/>
        </p:nvSpPr>
        <p:spPr>
          <a:xfrm>
            <a:off x="470863" y="5310246"/>
            <a:ext cx="6364884" cy="287323"/>
          </a:xfrm>
          <a:prstGeom prst="rect">
            <a:avLst/>
          </a:prstGeom>
        </p:spPr>
        <p:txBody>
          <a:bodyPr vert="horz" wrap="none" lIns="121920" tIns="60960" rIns="121920" bIns="60960" rtlCol="0" anchor="t">
            <a:spAutoFit/>
          </a:bodyPr>
          <a:lstStyle/>
          <a:p>
            <a:r>
              <a:rPr lang="en-US" sz="1067" dirty="0">
                <a:solidFill>
                  <a:schemeClr val="bg1">
                    <a:lumMod val="65000"/>
                  </a:schemeClr>
                </a:solidFill>
              </a:rPr>
              <a:t>https://physicsworld.com/a/hope-or-hype-can-upright-treatment-increase-access-to-advanced-radiotherapy/</a:t>
            </a:r>
          </a:p>
        </p:txBody>
      </p:sp>
      <p:sp>
        <p:nvSpPr>
          <p:cNvPr id="7" name="Textfeld 6"/>
          <p:cNvSpPr txBox="1"/>
          <p:nvPr/>
        </p:nvSpPr>
        <p:spPr>
          <a:xfrm>
            <a:off x="7559040" y="1463040"/>
            <a:ext cx="4305037" cy="3857466"/>
          </a:xfrm>
          <a:prstGeom prst="rect">
            <a:avLst/>
          </a:prstGeom>
        </p:spPr>
        <p:txBody>
          <a:bodyPr vert="horz" wrap="square" lIns="121920" tIns="60960" rIns="121920" bIns="60960" rtlCol="0" anchor="t">
            <a:spAutoFit/>
          </a:bodyPr>
          <a:lstStyle/>
          <a:p>
            <a:pPr algn="l"/>
            <a:r>
              <a:rPr lang="en-US" sz="2400" dirty="0"/>
              <a:t>At Chicago Proton Center:</a:t>
            </a:r>
          </a:p>
          <a:p>
            <a:pPr marL="380990" indent="-380990">
              <a:spcAft>
                <a:spcPts val="1600"/>
              </a:spcAft>
              <a:buClr>
                <a:srgbClr val="FFC000"/>
              </a:buClr>
              <a:buFont typeface="Wingdings" panose="05000000000000000000" pitchFamily="2" charset="2"/>
              <a:buChar char="§"/>
            </a:pPr>
            <a:r>
              <a:rPr lang="en-US" sz="2400" dirty="0"/>
              <a:t>Treatment of </a:t>
            </a:r>
            <a:r>
              <a:rPr lang="en-US" sz="2400" dirty="0" err="1"/>
              <a:t>head&amp;neck</a:t>
            </a:r>
            <a:r>
              <a:rPr lang="en-US" sz="2400" dirty="0"/>
              <a:t> (since 2012) and thoracic patients (since 2016)</a:t>
            </a:r>
          </a:p>
          <a:p>
            <a:pPr marL="380990" indent="-380990">
              <a:spcAft>
                <a:spcPts val="1600"/>
              </a:spcAft>
              <a:buClr>
                <a:srgbClr val="FFC000"/>
              </a:buClr>
              <a:buFont typeface="Wingdings" panose="05000000000000000000" pitchFamily="2" charset="2"/>
              <a:buChar char="§"/>
            </a:pPr>
            <a:r>
              <a:rPr lang="en-US" sz="2400" dirty="0"/>
              <a:t>Two chairs, due to limited workspace and collision issues (robot arm with CT, nozzle)</a:t>
            </a:r>
          </a:p>
          <a:p>
            <a:pPr algn="l"/>
            <a:endParaRPr lang="en-US" sz="2400" dirty="0"/>
          </a:p>
        </p:txBody>
      </p:sp>
      <p:sp>
        <p:nvSpPr>
          <p:cNvPr id="3" name="Ellipse 2"/>
          <p:cNvSpPr/>
          <p:nvPr/>
        </p:nvSpPr>
        <p:spPr>
          <a:xfrm>
            <a:off x="2015067" y="3234267"/>
            <a:ext cx="829733" cy="643467"/>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8" name="Ellipse 7"/>
          <p:cNvSpPr/>
          <p:nvPr/>
        </p:nvSpPr>
        <p:spPr>
          <a:xfrm>
            <a:off x="1964267" y="2143781"/>
            <a:ext cx="829733" cy="643467"/>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4" name="Foliennummernplatzhalter 3"/>
          <p:cNvSpPr>
            <a:spLocks noGrp="1"/>
          </p:cNvSpPr>
          <p:nvPr>
            <p:ph type="sldNum" sz="quarter" idx="12"/>
          </p:nvPr>
        </p:nvSpPr>
        <p:spPr/>
        <p:txBody>
          <a:bodyPr/>
          <a:lstStyle/>
          <a:p>
            <a:fld id="{125CBDDA-5CCF-8748-8988-9DC6C8981774}" type="slidenum">
              <a:rPr lang="de-DE" smtClean="0"/>
              <a:t>23</a:t>
            </a:fld>
            <a:endParaRPr lang="de-DE"/>
          </a:p>
        </p:txBody>
      </p:sp>
    </p:spTree>
    <p:extLst>
      <p:ext uri="{BB962C8B-B14F-4D97-AF65-F5344CB8AC3E}">
        <p14:creationId xmlns:p14="http://schemas.microsoft.com/office/powerpoint/2010/main" val="145466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Gantry-less</a:t>
            </a:r>
            <a:r>
              <a:rPr lang="de-DE" dirty="0"/>
              <a:t>: </a:t>
            </a:r>
            <a:r>
              <a:rPr lang="de-DE" dirty="0" err="1"/>
              <a:t>move</a:t>
            </a:r>
            <a:r>
              <a:rPr lang="de-DE" dirty="0"/>
              <a:t> </a:t>
            </a:r>
            <a:r>
              <a:rPr lang="de-DE" dirty="0" err="1"/>
              <a:t>the</a:t>
            </a:r>
            <a:r>
              <a:rPr lang="de-DE" dirty="0"/>
              <a:t> </a:t>
            </a:r>
            <a:r>
              <a:rPr lang="de-DE" dirty="0" err="1"/>
              <a:t>patient</a:t>
            </a:r>
            <a:r>
              <a:rPr lang="de-DE" dirty="0"/>
              <a:t>, not </a:t>
            </a:r>
            <a:r>
              <a:rPr lang="de-DE" dirty="0" err="1"/>
              <a:t>the</a:t>
            </a:r>
            <a:r>
              <a:rPr lang="de-DE" dirty="0"/>
              <a:t> beam</a:t>
            </a:r>
          </a:p>
        </p:txBody>
      </p:sp>
      <p:sp>
        <p:nvSpPr>
          <p:cNvPr id="5" name="Abgerundetes Rechteck 4"/>
          <p:cNvSpPr/>
          <p:nvPr/>
        </p:nvSpPr>
        <p:spPr>
          <a:xfrm>
            <a:off x="1654905" y="1351687"/>
            <a:ext cx="3824928" cy="4229262"/>
          </a:xfrm>
          <a:prstGeom prst="round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de-DE" sz="2400" dirty="0"/>
          </a:p>
        </p:txBody>
      </p:sp>
      <p:pic>
        <p:nvPicPr>
          <p:cNvPr id="6" name="Grafik 5"/>
          <p:cNvPicPr>
            <a:picLocks noChangeAspect="1"/>
          </p:cNvPicPr>
          <p:nvPr/>
        </p:nvPicPr>
        <p:blipFill>
          <a:blip r:embed="rId2"/>
          <a:stretch>
            <a:fillRect/>
          </a:stretch>
        </p:blipFill>
        <p:spPr>
          <a:xfrm>
            <a:off x="1787193" y="2008282"/>
            <a:ext cx="3560352" cy="2841435"/>
          </a:xfrm>
          <a:prstGeom prst="rect">
            <a:avLst/>
          </a:prstGeom>
        </p:spPr>
      </p:pic>
      <p:sp>
        <p:nvSpPr>
          <p:cNvPr id="7" name="Textfeld 6"/>
          <p:cNvSpPr txBox="1"/>
          <p:nvPr/>
        </p:nvSpPr>
        <p:spPr>
          <a:xfrm>
            <a:off x="1734610" y="1401602"/>
            <a:ext cx="3511197" cy="492443"/>
          </a:xfrm>
          <a:prstGeom prst="rect">
            <a:avLst/>
          </a:prstGeom>
        </p:spPr>
        <p:txBody>
          <a:bodyPr vert="horz" wrap="square" lIns="121920" tIns="60960" rIns="121920" bIns="60960" rtlCol="0" anchor="t">
            <a:spAutoFit/>
          </a:bodyPr>
          <a:lstStyle/>
          <a:p>
            <a:pPr algn="ctr"/>
            <a:r>
              <a:rPr lang="en-US" sz="2400" b="1" dirty="0"/>
              <a:t>Upright</a:t>
            </a:r>
            <a:endParaRPr lang="de-DE" sz="2400" baseline="30000" dirty="0"/>
          </a:p>
        </p:txBody>
      </p:sp>
      <p:sp>
        <p:nvSpPr>
          <p:cNvPr id="11" name="Abgerundetes Rechteck 10"/>
          <p:cNvSpPr/>
          <p:nvPr/>
        </p:nvSpPr>
        <p:spPr>
          <a:xfrm>
            <a:off x="6893401" y="1355020"/>
            <a:ext cx="3824928" cy="4225929"/>
          </a:xfrm>
          <a:prstGeom prst="round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de-DE" sz="2400" dirty="0"/>
          </a:p>
        </p:txBody>
      </p:sp>
      <p:sp>
        <p:nvSpPr>
          <p:cNvPr id="14" name="Textfeld 13"/>
          <p:cNvSpPr txBox="1"/>
          <p:nvPr/>
        </p:nvSpPr>
        <p:spPr>
          <a:xfrm>
            <a:off x="6973106" y="1404936"/>
            <a:ext cx="3511197" cy="492443"/>
          </a:xfrm>
          <a:prstGeom prst="rect">
            <a:avLst/>
          </a:prstGeom>
        </p:spPr>
        <p:txBody>
          <a:bodyPr vert="horz" wrap="square" lIns="121920" tIns="60960" rIns="121920" bIns="60960" rtlCol="0" anchor="t">
            <a:spAutoFit/>
          </a:bodyPr>
          <a:lstStyle/>
          <a:p>
            <a:pPr algn="ctr"/>
            <a:r>
              <a:rPr lang="en-US" sz="2400" b="1" dirty="0"/>
              <a:t>Horizontal rotation</a:t>
            </a:r>
            <a:endParaRPr lang="de-DE" sz="2400" baseline="30000" dirty="0"/>
          </a:p>
        </p:txBody>
      </p:sp>
      <p:sp>
        <p:nvSpPr>
          <p:cNvPr id="13" name="Textfeld 12"/>
          <p:cNvSpPr txBox="1"/>
          <p:nvPr/>
        </p:nvSpPr>
        <p:spPr>
          <a:xfrm>
            <a:off x="1917854" y="4981304"/>
            <a:ext cx="3144707"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Sun et al. (2021) Front. </a:t>
            </a:r>
            <a:r>
              <a:rPr lang="en-US" sz="1867" dirty="0" err="1">
                <a:solidFill>
                  <a:schemeClr val="bg1">
                    <a:lumMod val="75000"/>
                  </a:schemeClr>
                </a:solidFill>
              </a:rPr>
              <a:t>Oncol</a:t>
            </a:r>
            <a:r>
              <a:rPr lang="en-US" sz="1867" dirty="0">
                <a:solidFill>
                  <a:schemeClr val="bg1">
                    <a:lumMod val="75000"/>
                  </a:schemeClr>
                </a:solidFill>
              </a:rPr>
              <a:t>.</a:t>
            </a:r>
          </a:p>
        </p:txBody>
      </p:sp>
      <p:sp>
        <p:nvSpPr>
          <p:cNvPr id="8" name="Foliennummernplatzhalter 7"/>
          <p:cNvSpPr>
            <a:spLocks noGrp="1"/>
          </p:cNvSpPr>
          <p:nvPr>
            <p:ph type="sldNum" sz="quarter" idx="12"/>
          </p:nvPr>
        </p:nvSpPr>
        <p:spPr/>
        <p:txBody>
          <a:bodyPr/>
          <a:lstStyle/>
          <a:p>
            <a:fld id="{125CBDDA-5CCF-8748-8988-9DC6C8981774}" type="slidenum">
              <a:rPr lang="de-DE" smtClean="0"/>
              <a:t>3</a:t>
            </a:fld>
            <a:endParaRPr lang="de-DE"/>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5598" y="2201385"/>
            <a:ext cx="3680533" cy="2455229"/>
          </a:xfrm>
          <a:prstGeom prst="rect">
            <a:avLst/>
          </a:prstGeom>
        </p:spPr>
      </p:pic>
      <p:sp>
        <p:nvSpPr>
          <p:cNvPr id="15" name="Textfeld 14"/>
          <p:cNvSpPr txBox="1"/>
          <p:nvPr/>
        </p:nvSpPr>
        <p:spPr>
          <a:xfrm>
            <a:off x="7133908" y="4987075"/>
            <a:ext cx="3189591"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Beyer et al. (2024) Rad. </a:t>
            </a:r>
            <a:r>
              <a:rPr lang="en-US" sz="1867" dirty="0" err="1">
                <a:solidFill>
                  <a:schemeClr val="bg1">
                    <a:lumMod val="75000"/>
                  </a:schemeClr>
                </a:solidFill>
              </a:rPr>
              <a:t>Oncol</a:t>
            </a:r>
            <a:r>
              <a:rPr lang="en-US" sz="1867" dirty="0">
                <a:solidFill>
                  <a:schemeClr val="bg1">
                    <a:lumMod val="75000"/>
                  </a:schemeClr>
                </a:solidFill>
              </a:rPr>
              <a:t>.</a:t>
            </a:r>
          </a:p>
        </p:txBody>
      </p:sp>
    </p:spTree>
    <p:extLst>
      <p:ext uri="{BB962C8B-B14F-4D97-AF65-F5344CB8AC3E}">
        <p14:creationId xmlns:p14="http://schemas.microsoft.com/office/powerpoint/2010/main" val="1806671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Footprint and room design</a:t>
            </a:r>
          </a:p>
        </p:txBody>
      </p:sp>
      <p:pic>
        <p:nvPicPr>
          <p:cNvPr id="6" name="Inhaltsplatzhalt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1538" y="1703841"/>
            <a:ext cx="5877543" cy="2960923"/>
          </a:xfrm>
        </p:spPr>
      </p:pic>
      <p:sp>
        <p:nvSpPr>
          <p:cNvPr id="7" name="Textfeld 6"/>
          <p:cNvSpPr txBox="1"/>
          <p:nvPr/>
        </p:nvSpPr>
        <p:spPr>
          <a:xfrm>
            <a:off x="213686" y="4718627"/>
            <a:ext cx="5973943" cy="410433"/>
          </a:xfrm>
          <a:prstGeom prst="rect">
            <a:avLst/>
          </a:prstGeom>
        </p:spPr>
        <p:txBody>
          <a:bodyPr vert="horz" wrap="none" lIns="121920" tIns="60960" rIns="121920" bIns="60960" rtlCol="0" anchor="t">
            <a:spAutoFit/>
          </a:bodyPr>
          <a:lstStyle/>
          <a:p>
            <a:r>
              <a:rPr lang="en-US" sz="1867" dirty="0">
                <a:solidFill>
                  <a:schemeClr val="bg1">
                    <a:lumMod val="75000"/>
                  </a:schemeClr>
                </a:solidFill>
              </a:rPr>
              <a:t>U. </a:t>
            </a:r>
            <a:r>
              <a:rPr lang="en-US" sz="1867" dirty="0" err="1">
                <a:solidFill>
                  <a:schemeClr val="bg1">
                    <a:lumMod val="75000"/>
                  </a:schemeClr>
                </a:solidFill>
              </a:rPr>
              <a:t>Amaldi</a:t>
            </a:r>
            <a:r>
              <a:rPr lang="en-US" sz="1867" dirty="0">
                <a:solidFill>
                  <a:schemeClr val="bg1">
                    <a:lumMod val="75000"/>
                  </a:schemeClr>
                </a:solidFill>
              </a:rPr>
              <a:t> (2015) Modern Physics Letters A 30(17):1540018</a:t>
            </a:r>
          </a:p>
        </p:txBody>
      </p:sp>
      <p:grpSp>
        <p:nvGrpSpPr>
          <p:cNvPr id="4" name="Gruppieren 3"/>
          <p:cNvGrpSpPr/>
          <p:nvPr/>
        </p:nvGrpSpPr>
        <p:grpSpPr>
          <a:xfrm>
            <a:off x="6419081" y="1353127"/>
            <a:ext cx="5778500" cy="4049064"/>
            <a:chOff x="6419081" y="1353127"/>
            <a:chExt cx="5778500" cy="4049064"/>
          </a:xfrm>
        </p:grpSpPr>
        <p:pic>
          <p:nvPicPr>
            <p:cNvPr id="5" name="Picture 3"/>
            <p:cNvPicPr/>
            <p:nvPr/>
          </p:nvPicPr>
          <p:blipFill rotWithShape="1">
            <a:blip r:embed="rId3">
              <a:extLst>
                <a:ext uri="{28A0092B-C50C-407E-A947-70E740481C1C}">
                  <a14:useLocalDpi xmlns:a14="http://schemas.microsoft.com/office/drawing/2010/main" val="0"/>
                </a:ext>
              </a:extLst>
            </a:blip>
            <a:srcRect r="23418" b="20706"/>
            <a:stretch/>
          </p:blipFill>
          <p:spPr bwMode="auto">
            <a:xfrm>
              <a:off x="6419081" y="1353127"/>
              <a:ext cx="5778500" cy="3365500"/>
            </a:xfrm>
            <a:prstGeom prst="rect">
              <a:avLst/>
            </a:prstGeom>
            <a:extLst>
              <a:ext uri="{53640926-AAD7-44D8-BBD7-CCE9431645EC}">
                <a14:shadowObscured xmlns:a14="http://schemas.microsoft.com/office/drawing/2010/main"/>
              </a:ext>
            </a:extLst>
          </p:spPr>
        </p:pic>
        <p:pic>
          <p:nvPicPr>
            <p:cNvPr id="8" name="Picture 2"/>
            <p:cNvPicPr/>
            <p:nvPr/>
          </p:nvPicPr>
          <p:blipFill rotWithShape="1">
            <a:blip r:embed="rId4">
              <a:extLst>
                <a:ext uri="{28A0092B-C50C-407E-A947-70E740481C1C}">
                  <a14:useLocalDpi xmlns:a14="http://schemas.microsoft.com/office/drawing/2010/main" val="0"/>
                </a:ext>
              </a:extLst>
            </a:blip>
            <a:srcRect l="55192" t="65006" r="5914" b="14123"/>
            <a:stretch/>
          </p:blipFill>
          <p:spPr bwMode="auto">
            <a:xfrm>
              <a:off x="7021847" y="4516339"/>
              <a:ext cx="2934748" cy="885852"/>
            </a:xfrm>
            <a:prstGeom prst="rect">
              <a:avLst/>
            </a:prstGeom>
            <a:extLst>
              <a:ext uri="{53640926-AAD7-44D8-BBD7-CCE9431645EC}">
                <a14:shadowObscured xmlns:a14="http://schemas.microsoft.com/office/drawing/2010/main"/>
              </a:ext>
            </a:extLst>
          </p:spPr>
        </p:pic>
      </p:grpSp>
      <p:grpSp>
        <p:nvGrpSpPr>
          <p:cNvPr id="11" name="Gruppieren 10"/>
          <p:cNvGrpSpPr/>
          <p:nvPr/>
        </p:nvGrpSpPr>
        <p:grpSpPr>
          <a:xfrm>
            <a:off x="7021847" y="1211975"/>
            <a:ext cx="4856329" cy="4237845"/>
            <a:chOff x="874643" y="1131619"/>
            <a:chExt cx="3642247" cy="3178384"/>
          </a:xfrm>
        </p:grpSpPr>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1366" y="1131619"/>
              <a:ext cx="2884709" cy="2614670"/>
            </a:xfrm>
            <a:prstGeom prst="rect">
              <a:avLst/>
            </a:prstGeom>
          </p:spPr>
        </p:pic>
        <p:sp>
          <p:nvSpPr>
            <p:cNvPr id="10" name="Textfeld 9"/>
            <p:cNvSpPr txBox="1"/>
            <p:nvPr/>
          </p:nvSpPr>
          <p:spPr>
            <a:xfrm>
              <a:off x="874643" y="3786687"/>
              <a:ext cx="3642247" cy="523316"/>
            </a:xfrm>
            <a:prstGeom prst="rect">
              <a:avLst/>
            </a:prstGeom>
          </p:spPr>
          <p:txBody>
            <a:bodyPr vert="horz" wrap="none" lIns="121920" tIns="60960" rIns="121920" bIns="60960" rtlCol="0" anchor="t">
              <a:spAutoFit/>
            </a:bodyPr>
            <a:lstStyle/>
            <a:p>
              <a:pPr algn="l"/>
              <a:r>
                <a:rPr lang="en-US" sz="1867" dirty="0" err="1">
                  <a:solidFill>
                    <a:schemeClr val="bg1">
                      <a:lumMod val="75000"/>
                    </a:schemeClr>
                  </a:solidFill>
                </a:rPr>
                <a:t>Mevion</a:t>
              </a:r>
              <a:r>
                <a:rPr lang="en-US" sz="1867" dirty="0">
                  <a:solidFill>
                    <a:schemeClr val="bg1">
                      <a:lumMod val="75000"/>
                    </a:schemeClr>
                  </a:solidFill>
                </a:rPr>
                <a:t> FIT system </a:t>
              </a:r>
              <a:r>
                <a:rPr lang="en-US" sz="1867" dirty="0" err="1">
                  <a:solidFill>
                    <a:schemeClr val="bg1">
                      <a:lumMod val="75000"/>
                    </a:schemeClr>
                  </a:solidFill>
                </a:rPr>
                <a:t>overlayed</a:t>
              </a:r>
              <a:r>
                <a:rPr lang="en-US" sz="1867" dirty="0">
                  <a:solidFill>
                    <a:schemeClr val="bg1">
                      <a:lumMod val="75000"/>
                    </a:schemeClr>
                  </a:solidFill>
                </a:rPr>
                <a:t> on LINAC</a:t>
              </a:r>
            </a:p>
            <a:p>
              <a:pPr algn="l"/>
              <a:r>
                <a:rPr lang="en-US" sz="1867" dirty="0">
                  <a:solidFill>
                    <a:schemeClr val="bg1">
                      <a:lumMod val="75000"/>
                    </a:schemeClr>
                  </a:solidFill>
                </a:rPr>
                <a:t>Courtesy to N. </a:t>
              </a:r>
              <a:r>
                <a:rPr lang="en-US" sz="1867" dirty="0" err="1">
                  <a:solidFill>
                    <a:schemeClr val="bg1">
                      <a:lumMod val="75000"/>
                    </a:schemeClr>
                  </a:solidFill>
                </a:rPr>
                <a:t>Schreuder</a:t>
              </a:r>
              <a:r>
                <a:rPr lang="en-US" sz="1867" dirty="0">
                  <a:solidFill>
                    <a:schemeClr val="bg1">
                      <a:lumMod val="75000"/>
                    </a:schemeClr>
                  </a:solidFill>
                </a:rPr>
                <a:t> (Leo Cancer Care Ltd.)</a:t>
              </a:r>
            </a:p>
          </p:txBody>
        </p:sp>
      </p:grpSp>
      <p:sp>
        <p:nvSpPr>
          <p:cNvPr id="3" name="Foliennummernplatzhalter 2"/>
          <p:cNvSpPr>
            <a:spLocks noGrp="1"/>
          </p:cNvSpPr>
          <p:nvPr>
            <p:ph type="sldNum" sz="quarter" idx="12"/>
          </p:nvPr>
        </p:nvSpPr>
        <p:spPr/>
        <p:txBody>
          <a:bodyPr/>
          <a:lstStyle/>
          <a:p>
            <a:fld id="{125CBDDA-5CCF-8748-8988-9DC6C8981774}" type="slidenum">
              <a:rPr lang="de-DE" smtClean="0"/>
              <a:t>4</a:t>
            </a:fld>
            <a:endParaRPr lang="de-DE"/>
          </a:p>
        </p:txBody>
      </p:sp>
    </p:spTree>
    <p:extLst>
      <p:ext uri="{BB962C8B-B14F-4D97-AF65-F5344CB8AC3E}">
        <p14:creationId xmlns:p14="http://schemas.microsoft.com/office/powerpoint/2010/main" val="3219146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Historical reflection of particle therapy chairs</a:t>
            </a:r>
          </a:p>
        </p:txBody>
      </p:sp>
      <p:pic>
        <p:nvPicPr>
          <p:cNvPr id="6" name="Inhaltsplatzhalt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0870" y="1170009"/>
            <a:ext cx="8646853" cy="4517981"/>
          </a:xfrm>
        </p:spPr>
      </p:pic>
      <p:sp>
        <p:nvSpPr>
          <p:cNvPr id="4" name="Foliennummernplatzhalter 3"/>
          <p:cNvSpPr>
            <a:spLocks noGrp="1"/>
          </p:cNvSpPr>
          <p:nvPr>
            <p:ph type="sldNum" sz="quarter" idx="12"/>
          </p:nvPr>
        </p:nvSpPr>
        <p:spPr/>
        <p:txBody>
          <a:bodyPr/>
          <a:lstStyle/>
          <a:p>
            <a:fld id="{125CBDDA-5CCF-8748-8988-9DC6C8981774}" type="slidenum">
              <a:rPr lang="de-DE" smtClean="0"/>
              <a:t>5</a:t>
            </a:fld>
            <a:endParaRPr lang="de-DE"/>
          </a:p>
        </p:txBody>
      </p:sp>
      <p:sp>
        <p:nvSpPr>
          <p:cNvPr id="7" name="Abgerundetes Rechteck 6"/>
          <p:cNvSpPr/>
          <p:nvPr/>
        </p:nvSpPr>
        <p:spPr>
          <a:xfrm>
            <a:off x="793526" y="3860770"/>
            <a:ext cx="10628621" cy="774511"/>
          </a:xfrm>
          <a:prstGeom prst="roundRect">
            <a:avLst/>
          </a:prstGeom>
          <a:solidFill>
            <a:srgbClr val="FDBB63"/>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400" dirty="0"/>
              <a:t>Currently 5 particle centers with upright positioning (excluding ocular)</a:t>
            </a:r>
          </a:p>
          <a:p>
            <a:pPr algn="ctr"/>
            <a:r>
              <a:rPr lang="en-US" sz="1867" dirty="0"/>
              <a:t>SPHIC (CHN), </a:t>
            </a:r>
            <a:r>
              <a:rPr lang="en-US" sz="1867" dirty="0" err="1"/>
              <a:t>Orsay</a:t>
            </a:r>
            <a:r>
              <a:rPr lang="en-US" sz="1867" dirty="0"/>
              <a:t> (FRA), </a:t>
            </a:r>
            <a:r>
              <a:rPr lang="en-US" sz="1867" dirty="0" err="1"/>
              <a:t>Obninsk</a:t>
            </a:r>
            <a:r>
              <a:rPr lang="en-US" sz="1867" dirty="0"/>
              <a:t> (RUS), Chicago (USA), Hadassah (IS)</a:t>
            </a:r>
          </a:p>
        </p:txBody>
      </p:sp>
      <p:sp>
        <p:nvSpPr>
          <p:cNvPr id="3" name="Textfeld 2"/>
          <p:cNvSpPr txBox="1"/>
          <p:nvPr/>
        </p:nvSpPr>
        <p:spPr>
          <a:xfrm>
            <a:off x="7296591" y="6507399"/>
            <a:ext cx="3517310" cy="410433"/>
          </a:xfrm>
          <a:prstGeom prst="rect">
            <a:avLst/>
          </a:prstGeom>
        </p:spPr>
        <p:txBody>
          <a:bodyPr vert="horz" wrap="none" lIns="121920" tIns="60960" rIns="121920" bIns="60960" rtlCol="0" anchor="t">
            <a:spAutoFit/>
          </a:bodyPr>
          <a:lstStyle/>
          <a:p>
            <a:pPr algn="l"/>
            <a:r>
              <a:rPr lang="en-US" sz="1867" dirty="0" err="1">
                <a:solidFill>
                  <a:schemeClr val="bg1">
                    <a:lumMod val="75000"/>
                  </a:schemeClr>
                </a:solidFill>
              </a:rPr>
              <a:t>Graeff</a:t>
            </a:r>
            <a:r>
              <a:rPr lang="en-US" sz="1867" dirty="0">
                <a:solidFill>
                  <a:schemeClr val="bg1">
                    <a:lumMod val="75000"/>
                  </a:schemeClr>
                </a:solidFill>
              </a:rPr>
              <a:t>, Volz, Durante (2023) PPNP</a:t>
            </a:r>
          </a:p>
        </p:txBody>
      </p:sp>
    </p:spTree>
    <p:extLst>
      <p:ext uri="{BB962C8B-B14F-4D97-AF65-F5344CB8AC3E}">
        <p14:creationId xmlns:p14="http://schemas.microsoft.com/office/powerpoint/2010/main" val="76719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Current</a:t>
            </a:r>
            <a:r>
              <a:rPr lang="de-DE" dirty="0"/>
              <a:t> </a:t>
            </a:r>
            <a:r>
              <a:rPr lang="de-DE" dirty="0" err="1"/>
              <a:t>main</a:t>
            </a:r>
            <a:r>
              <a:rPr lang="de-DE" dirty="0"/>
              <a:t> </a:t>
            </a:r>
            <a:r>
              <a:rPr lang="de-DE" dirty="0" err="1"/>
              <a:t>vendors</a:t>
            </a:r>
            <a:endParaRPr lang="de-DE" dirty="0"/>
          </a:p>
        </p:txBody>
      </p:sp>
      <p:sp>
        <p:nvSpPr>
          <p:cNvPr id="5" name="Foliennummernplatzhalter 4"/>
          <p:cNvSpPr>
            <a:spLocks noGrp="1"/>
          </p:cNvSpPr>
          <p:nvPr>
            <p:ph type="sldNum" sz="quarter" idx="12"/>
          </p:nvPr>
        </p:nvSpPr>
        <p:spPr/>
        <p:txBody>
          <a:bodyPr/>
          <a:lstStyle/>
          <a:p>
            <a:fld id="{125CBDDA-5CCF-8748-8988-9DC6C8981774}" type="slidenum">
              <a:rPr lang="de-DE" smtClean="0"/>
              <a:t>6</a:t>
            </a:fld>
            <a:endParaRPr lang="de-DE"/>
          </a:p>
        </p:txBody>
      </p:sp>
      <p:pic>
        <p:nvPicPr>
          <p:cNvPr id="6" name="Immagine 8">
            <a:extLst>
              <a:ext uri="{FF2B5EF4-FFF2-40B4-BE49-F238E27FC236}">
                <a16:creationId xmlns:a16="http://schemas.microsoft.com/office/drawing/2014/main" id="{810F9D62-67F9-9EB3-6D17-612BE8818A62}"/>
              </a:ext>
            </a:extLst>
          </p:cNvPr>
          <p:cNvPicPr>
            <a:picLocks noChangeAspect="1"/>
          </p:cNvPicPr>
          <p:nvPr/>
        </p:nvPicPr>
        <p:blipFill>
          <a:blip r:embed="rId2"/>
          <a:stretch>
            <a:fillRect/>
          </a:stretch>
        </p:blipFill>
        <p:spPr>
          <a:xfrm>
            <a:off x="1013935" y="2071770"/>
            <a:ext cx="4350995" cy="3130017"/>
          </a:xfrm>
          <a:prstGeom prst="rect">
            <a:avLst/>
          </a:prstGeom>
        </p:spPr>
      </p:pic>
      <p:pic>
        <p:nvPicPr>
          <p:cNvPr id="7" name="Immagine 11">
            <a:extLst>
              <a:ext uri="{FF2B5EF4-FFF2-40B4-BE49-F238E27FC236}">
                <a16:creationId xmlns:a16="http://schemas.microsoft.com/office/drawing/2014/main" id="{C985970F-A2AD-DFE0-DC73-29343CAB8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5084" y="2071770"/>
            <a:ext cx="5665331" cy="3130017"/>
          </a:xfrm>
          <a:prstGeom prst="rect">
            <a:avLst/>
          </a:prstGeom>
        </p:spPr>
      </p:pic>
      <p:sp>
        <p:nvSpPr>
          <p:cNvPr id="8" name="CasellaDiTesto 9">
            <a:extLst>
              <a:ext uri="{FF2B5EF4-FFF2-40B4-BE49-F238E27FC236}">
                <a16:creationId xmlns:a16="http://schemas.microsoft.com/office/drawing/2014/main" id="{F40299CD-E00D-A229-9735-B96BF6140513}"/>
              </a:ext>
            </a:extLst>
          </p:cNvPr>
          <p:cNvSpPr txBox="1"/>
          <p:nvPr/>
        </p:nvSpPr>
        <p:spPr>
          <a:xfrm>
            <a:off x="1603958" y="5276823"/>
            <a:ext cx="3170951" cy="461665"/>
          </a:xfrm>
          <a:prstGeom prst="rect">
            <a:avLst/>
          </a:prstGeom>
        </p:spPr>
        <p:txBody>
          <a:bodyPr vert="horz" wrap="square" lIns="91440" tIns="45720" rIns="91440" bIns="45720" rtlCol="0" anchor="t">
            <a:spAutoFit/>
          </a:bodyPr>
          <a:lstStyle/>
          <a:p>
            <a:pPr algn="ctr"/>
            <a:r>
              <a:rPr lang="it-IT" sz="1200" i="1" dirty="0">
                <a:solidFill>
                  <a:schemeClr val="tx1">
                    <a:lumMod val="65000"/>
                    <a:lumOff val="35000"/>
                  </a:schemeClr>
                </a:solidFill>
                <a:latin typeface="+mj-lt"/>
              </a:rPr>
              <a:t>Marie </a:t>
            </a:r>
            <a:r>
              <a:rPr lang="it-IT" sz="1200" i="1" baseline="30000" dirty="0">
                <a:solidFill>
                  <a:schemeClr val="tx1">
                    <a:lumMod val="65000"/>
                    <a:lumOff val="35000"/>
                  </a:schemeClr>
                </a:solidFill>
                <a:latin typeface="+mj-lt"/>
              </a:rPr>
              <a:t>TM </a:t>
            </a:r>
            <a:r>
              <a:rPr lang="it-IT" sz="1200" i="1" dirty="0">
                <a:solidFill>
                  <a:schemeClr val="tx1">
                    <a:lumMod val="65000"/>
                    <a:lumOff val="35000"/>
                  </a:schemeClr>
                </a:solidFill>
                <a:latin typeface="+mj-lt"/>
              </a:rPr>
              <a:t>-  </a:t>
            </a:r>
            <a:r>
              <a:rPr lang="it-IT" sz="1200" b="1" i="1" u="sng" dirty="0">
                <a:solidFill>
                  <a:schemeClr val="tx1">
                    <a:lumMod val="65000"/>
                    <a:lumOff val="35000"/>
                  </a:schemeClr>
                </a:solidFill>
                <a:latin typeface="+mj-lt"/>
              </a:rPr>
              <a:t>Leo </a:t>
            </a:r>
            <a:r>
              <a:rPr lang="it-IT" sz="1200" b="1" i="1" u="sng" dirty="0" err="1">
                <a:solidFill>
                  <a:schemeClr val="tx1">
                    <a:lumMod val="65000"/>
                    <a:lumOff val="35000"/>
                  </a:schemeClr>
                </a:solidFill>
                <a:latin typeface="+mj-lt"/>
              </a:rPr>
              <a:t>Cancer</a:t>
            </a:r>
            <a:r>
              <a:rPr lang="it-IT" sz="1200" b="1" i="1" u="sng" dirty="0">
                <a:solidFill>
                  <a:schemeClr val="tx1">
                    <a:lumMod val="65000"/>
                    <a:lumOff val="35000"/>
                  </a:schemeClr>
                </a:solidFill>
                <a:latin typeface="+mj-lt"/>
              </a:rPr>
              <a:t> Care </a:t>
            </a:r>
            <a:r>
              <a:rPr lang="it-IT" sz="1200" i="1" dirty="0" err="1">
                <a:solidFill>
                  <a:schemeClr val="tx1">
                    <a:lumMod val="65000"/>
                    <a:lumOff val="35000"/>
                  </a:schemeClr>
                </a:solidFill>
                <a:latin typeface="+mj-lt"/>
              </a:rPr>
              <a:t>upright</a:t>
            </a:r>
            <a:r>
              <a:rPr lang="it-IT" sz="1200" i="1" dirty="0">
                <a:solidFill>
                  <a:schemeClr val="tx1">
                    <a:lumMod val="65000"/>
                    <a:lumOff val="35000"/>
                  </a:schemeClr>
                </a:solidFill>
                <a:latin typeface="+mj-lt"/>
              </a:rPr>
              <a:t> </a:t>
            </a:r>
            <a:r>
              <a:rPr lang="it-IT" sz="1200" i="1" dirty="0" err="1">
                <a:solidFill>
                  <a:schemeClr val="tx1">
                    <a:lumMod val="65000"/>
                    <a:lumOff val="35000"/>
                  </a:schemeClr>
                </a:solidFill>
                <a:latin typeface="+mj-lt"/>
              </a:rPr>
              <a:t>patient</a:t>
            </a:r>
            <a:r>
              <a:rPr lang="it-IT" sz="1200" i="1" dirty="0">
                <a:solidFill>
                  <a:schemeClr val="tx1">
                    <a:lumMod val="65000"/>
                    <a:lumOff val="35000"/>
                  </a:schemeClr>
                </a:solidFill>
                <a:latin typeface="+mj-lt"/>
              </a:rPr>
              <a:t> </a:t>
            </a:r>
            <a:r>
              <a:rPr lang="it-IT" sz="1200" i="1" dirty="0" err="1">
                <a:solidFill>
                  <a:schemeClr val="tx1">
                    <a:lumMod val="65000"/>
                    <a:lumOff val="35000"/>
                  </a:schemeClr>
                </a:solidFill>
                <a:latin typeface="+mj-lt"/>
              </a:rPr>
              <a:t>positioning</a:t>
            </a:r>
            <a:r>
              <a:rPr lang="it-IT" sz="1200" i="1" dirty="0">
                <a:solidFill>
                  <a:schemeClr val="tx1">
                    <a:lumMod val="65000"/>
                    <a:lumOff val="35000"/>
                  </a:schemeClr>
                </a:solidFill>
                <a:latin typeface="+mj-lt"/>
              </a:rPr>
              <a:t> </a:t>
            </a:r>
            <a:r>
              <a:rPr lang="it-IT" sz="1200" i="1" dirty="0" err="1">
                <a:solidFill>
                  <a:schemeClr val="tx1">
                    <a:lumMod val="65000"/>
                    <a:lumOff val="35000"/>
                  </a:schemeClr>
                </a:solidFill>
                <a:latin typeface="+mj-lt"/>
              </a:rPr>
              <a:t>system</a:t>
            </a:r>
            <a:r>
              <a:rPr lang="it-IT" sz="1200" i="1" dirty="0">
                <a:solidFill>
                  <a:schemeClr val="tx1">
                    <a:lumMod val="65000"/>
                    <a:lumOff val="35000"/>
                  </a:schemeClr>
                </a:solidFill>
                <a:latin typeface="+mj-lt"/>
              </a:rPr>
              <a:t> and CT scanner </a:t>
            </a:r>
          </a:p>
        </p:txBody>
      </p:sp>
      <p:sp>
        <p:nvSpPr>
          <p:cNvPr id="9" name="CasellaDiTesto 13">
            <a:extLst>
              <a:ext uri="{FF2B5EF4-FFF2-40B4-BE49-F238E27FC236}">
                <a16:creationId xmlns:a16="http://schemas.microsoft.com/office/drawing/2014/main" id="{034FEC8A-A66B-B6D6-D777-7C8384D2D94E}"/>
              </a:ext>
            </a:extLst>
          </p:cNvPr>
          <p:cNvSpPr txBox="1"/>
          <p:nvPr/>
        </p:nvSpPr>
        <p:spPr>
          <a:xfrm>
            <a:off x="6877523" y="5261434"/>
            <a:ext cx="3880453" cy="461665"/>
          </a:xfrm>
          <a:prstGeom prst="rect">
            <a:avLst/>
          </a:prstGeom>
          <a:noFill/>
        </p:spPr>
        <p:txBody>
          <a:bodyPr wrap="square">
            <a:spAutoFit/>
          </a:bodyPr>
          <a:lstStyle/>
          <a:p>
            <a:pPr algn="ctr"/>
            <a:r>
              <a:rPr lang="en-GB" sz="1200" b="1" i="1" dirty="0">
                <a:solidFill>
                  <a:schemeClr val="tx1">
                    <a:lumMod val="65000"/>
                    <a:lumOff val="35000"/>
                  </a:schemeClr>
                </a:solidFill>
                <a:latin typeface="+mj-lt"/>
                <a:hlinkClick r:id="rId4">
                  <a:extLst>
                    <a:ext uri="{A12FA001-AC4F-418D-AE19-62706E023703}">
                      <ahyp:hlinkClr xmlns:ahyp="http://schemas.microsoft.com/office/drawing/2018/hyperlinkcolor" val="tx"/>
                    </a:ext>
                  </a:extLst>
                </a:hlinkClick>
              </a:rPr>
              <a:t>P-Cure Ltd.</a:t>
            </a:r>
            <a:r>
              <a:rPr lang="en-GB" sz="1200" i="1" dirty="0">
                <a:solidFill>
                  <a:schemeClr val="tx1">
                    <a:lumMod val="65000"/>
                    <a:lumOff val="35000"/>
                  </a:schemeClr>
                </a:solidFill>
                <a:latin typeface="+mj-lt"/>
              </a:rPr>
              <a:t>, compact 360° gantry-less adaptive </a:t>
            </a:r>
            <a:r>
              <a:rPr lang="en-GB" sz="1200" i="1" dirty="0">
                <a:solidFill>
                  <a:schemeClr val="tx1">
                    <a:lumMod val="65000"/>
                    <a:lumOff val="35000"/>
                  </a:schemeClr>
                </a:solidFill>
                <a:latin typeface="+mj-lt"/>
                <a:hlinkClick r:id="rId5">
                  <a:extLst>
                    <a:ext uri="{A12FA001-AC4F-418D-AE19-62706E023703}">
                      <ahyp:hlinkClr xmlns:ahyp="http://schemas.microsoft.com/office/drawing/2018/hyperlinkcolor" val="tx"/>
                    </a:ext>
                  </a:extLst>
                </a:hlinkClick>
              </a:rPr>
              <a:t>proton therapy</a:t>
            </a:r>
            <a:r>
              <a:rPr lang="en-GB" sz="1200" i="1" dirty="0">
                <a:solidFill>
                  <a:schemeClr val="tx1">
                    <a:lumMod val="65000"/>
                    <a:lumOff val="35000"/>
                  </a:schemeClr>
                </a:solidFill>
                <a:latin typeface="+mj-lt"/>
              </a:rPr>
              <a:t> system</a:t>
            </a:r>
          </a:p>
        </p:txBody>
      </p:sp>
      <p:sp>
        <p:nvSpPr>
          <p:cNvPr id="12" name="Abgerundetes Rechteck 11"/>
          <p:cNvSpPr/>
          <p:nvPr/>
        </p:nvSpPr>
        <p:spPr>
          <a:xfrm>
            <a:off x="207615" y="2580962"/>
            <a:ext cx="5777468" cy="2100270"/>
          </a:xfrm>
          <a:prstGeom prst="round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en-US" sz="2400" dirty="0"/>
              <a:t>(To be) set up at: </a:t>
            </a:r>
          </a:p>
          <a:p>
            <a:pPr marL="380990" indent="-380990">
              <a:buFont typeface="Arial" panose="020B0604020202020204" pitchFamily="34" charset="0"/>
              <a:buChar char="•"/>
            </a:pPr>
            <a:r>
              <a:rPr lang="en-US" sz="2133" dirty="0"/>
              <a:t>McLaren Proton Center, Flint, Michigan (US)</a:t>
            </a:r>
          </a:p>
          <a:p>
            <a:pPr marL="380990" indent="-380990">
              <a:buFont typeface="Arial" panose="020B0604020202020204" pitchFamily="34" charset="0"/>
              <a:buChar char="•"/>
            </a:pPr>
            <a:r>
              <a:rPr lang="en-US" sz="2133" dirty="0"/>
              <a:t>UW, Madison Wisconsin</a:t>
            </a:r>
          </a:p>
          <a:p>
            <a:pPr marL="380990" indent="-380990">
              <a:buFont typeface="Arial" panose="020B0604020202020204" pitchFamily="34" charset="0"/>
              <a:buChar char="•"/>
            </a:pPr>
            <a:r>
              <a:rPr lang="en-US" sz="2133" dirty="0"/>
              <a:t>Stanford (US)</a:t>
            </a:r>
          </a:p>
          <a:p>
            <a:pPr marL="380990" indent="-380990">
              <a:buFont typeface="Arial" panose="020B0604020202020204" pitchFamily="34" charset="0"/>
              <a:buChar char="•"/>
            </a:pPr>
            <a:r>
              <a:rPr lang="en-US" sz="2133" dirty="0"/>
              <a:t>CNAO (IT)</a:t>
            </a:r>
          </a:p>
          <a:p>
            <a:pPr marL="380990" indent="-380990">
              <a:buFont typeface="Arial" panose="020B0604020202020204" pitchFamily="34" charset="0"/>
              <a:buChar char="•"/>
            </a:pPr>
            <a:r>
              <a:rPr lang="en-US" sz="2133" dirty="0"/>
              <a:t>Centre Leon </a:t>
            </a:r>
            <a:r>
              <a:rPr lang="en-US" sz="2133" dirty="0" err="1"/>
              <a:t>Berard</a:t>
            </a:r>
            <a:r>
              <a:rPr lang="en-US" sz="2133" dirty="0"/>
              <a:t> (FR)</a:t>
            </a:r>
          </a:p>
        </p:txBody>
      </p:sp>
      <p:sp>
        <p:nvSpPr>
          <p:cNvPr id="13" name="Abgerundetes Rechteck 12"/>
          <p:cNvSpPr/>
          <p:nvPr/>
        </p:nvSpPr>
        <p:spPr>
          <a:xfrm>
            <a:off x="6414539" y="2580963"/>
            <a:ext cx="4806420" cy="2100270"/>
          </a:xfrm>
          <a:prstGeom prst="round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r>
              <a:rPr lang="en-US" sz="2400" dirty="0"/>
              <a:t>(To be) set up at: </a:t>
            </a:r>
          </a:p>
          <a:p>
            <a:pPr marL="380990" indent="-380990">
              <a:buFont typeface="Arial" panose="020B0604020202020204" pitchFamily="34" charset="0"/>
              <a:buChar char="•"/>
            </a:pPr>
            <a:r>
              <a:rPr lang="en-US" sz="2133" dirty="0"/>
              <a:t>Chicago Proton Center (US, CT only)</a:t>
            </a:r>
          </a:p>
          <a:p>
            <a:pPr marL="380990" indent="-380990">
              <a:buFont typeface="Arial" panose="020B0604020202020204" pitchFamily="34" charset="0"/>
              <a:buChar char="•"/>
            </a:pPr>
            <a:r>
              <a:rPr lang="en-US" sz="2133" dirty="0"/>
              <a:t>Hadassah Medical Center (IS)</a:t>
            </a:r>
          </a:p>
          <a:p>
            <a:pPr marL="380990" indent="-380990">
              <a:buFont typeface="Arial" panose="020B0604020202020204" pitchFamily="34" charset="0"/>
              <a:buChar char="•"/>
            </a:pPr>
            <a:r>
              <a:rPr lang="en-US" sz="2400" dirty="0" err="1"/>
              <a:t>Taian</a:t>
            </a:r>
            <a:r>
              <a:rPr lang="en-US" sz="2400" dirty="0"/>
              <a:t> Medical Center, Shandong, (CHN)</a:t>
            </a:r>
            <a:endParaRPr lang="en-US" sz="2133" dirty="0"/>
          </a:p>
        </p:txBody>
      </p:sp>
    </p:spTree>
    <p:extLst>
      <p:ext uri="{BB962C8B-B14F-4D97-AF65-F5344CB8AC3E}">
        <p14:creationId xmlns:p14="http://schemas.microsoft.com/office/powerpoint/2010/main" val="1815990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Imaging</a:t>
            </a:r>
          </a:p>
        </p:txBody>
      </p:sp>
      <p:pic>
        <p:nvPicPr>
          <p:cNvPr id="21" name="Grafik 20"/>
          <p:cNvPicPr>
            <a:picLocks noChangeAspect="1"/>
          </p:cNvPicPr>
          <p:nvPr/>
        </p:nvPicPr>
        <p:blipFill rotWithShape="1">
          <a:blip r:embed="rId2">
            <a:extLst>
              <a:ext uri="{28A0092B-C50C-407E-A947-70E740481C1C}">
                <a14:useLocalDpi xmlns:a14="http://schemas.microsoft.com/office/drawing/2010/main" val="0"/>
              </a:ext>
            </a:extLst>
          </a:blip>
          <a:srcRect r="51889" b="50337"/>
          <a:stretch/>
        </p:blipFill>
        <p:spPr>
          <a:xfrm>
            <a:off x="443557" y="1563624"/>
            <a:ext cx="2736444" cy="2160965"/>
          </a:xfrm>
          <a:prstGeom prst="rect">
            <a:avLst/>
          </a:prstGeom>
        </p:spPr>
      </p:pic>
      <p:pic>
        <p:nvPicPr>
          <p:cNvPr id="28" name="Grafik 27"/>
          <p:cNvPicPr>
            <a:picLocks noChangeAspect="1"/>
          </p:cNvPicPr>
          <p:nvPr/>
        </p:nvPicPr>
        <p:blipFill>
          <a:blip r:embed="rId3"/>
          <a:stretch>
            <a:fillRect/>
          </a:stretch>
        </p:blipFill>
        <p:spPr>
          <a:xfrm>
            <a:off x="3534565" y="1563624"/>
            <a:ext cx="2286703" cy="2160965"/>
          </a:xfrm>
          <a:prstGeom prst="rect">
            <a:avLst/>
          </a:prstGeom>
        </p:spPr>
      </p:pic>
      <p:pic>
        <p:nvPicPr>
          <p:cNvPr id="29" name="Grafik 28" descr="MROpen-brochure.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l="14894" t="26206" r="27022" b="5766"/>
          <a:stretch/>
        </p:blipFill>
        <p:spPr>
          <a:xfrm>
            <a:off x="8834080" y="1705602"/>
            <a:ext cx="2910381" cy="1743031"/>
          </a:xfrm>
          <a:prstGeom prst="rect">
            <a:avLst/>
          </a:prstGeom>
        </p:spPr>
      </p:pic>
      <p:pic>
        <p:nvPicPr>
          <p:cNvPr id="30" name="Picture 2" descr="009b.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3512" r="14933"/>
          <a:stretch/>
        </p:blipFill>
        <p:spPr bwMode="auto">
          <a:xfrm>
            <a:off x="6074491" y="1563624"/>
            <a:ext cx="2576220" cy="2026987"/>
          </a:xfrm>
          <a:prstGeom prst="rect">
            <a:avLst/>
          </a:prstGeom>
          <a:noFill/>
          <a:extLst>
            <a:ext uri="{909E8E84-426E-40DD-AFC4-6F175D3DCCD1}">
              <a14:hiddenFill xmlns:a14="http://schemas.microsoft.com/office/drawing/2010/main">
                <a:solidFill>
                  <a:srgbClr val="FFFFFF"/>
                </a:solidFill>
              </a14:hiddenFill>
            </a:ext>
          </a:extLst>
        </p:spPr>
      </p:pic>
      <p:sp>
        <p:nvSpPr>
          <p:cNvPr id="27" name="Abgerundetes Rechteck 26"/>
          <p:cNvSpPr/>
          <p:nvPr/>
        </p:nvSpPr>
        <p:spPr>
          <a:xfrm>
            <a:off x="2750788" y="4652032"/>
            <a:ext cx="6690423" cy="767188"/>
          </a:xfrm>
          <a:prstGeom prst="round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r>
              <a:rPr lang="en-US" sz="2400" dirty="0"/>
              <a:t>Not yet clear which modalities are essential</a:t>
            </a:r>
          </a:p>
        </p:txBody>
      </p:sp>
      <p:sp>
        <p:nvSpPr>
          <p:cNvPr id="2049" name="Textfeld 2048"/>
          <p:cNvSpPr txBox="1"/>
          <p:nvPr/>
        </p:nvSpPr>
        <p:spPr>
          <a:xfrm>
            <a:off x="0" y="3839433"/>
            <a:ext cx="3510898" cy="697755"/>
          </a:xfrm>
          <a:prstGeom prst="rect">
            <a:avLst/>
          </a:prstGeom>
        </p:spPr>
        <p:txBody>
          <a:bodyPr vert="horz" wrap="none" lIns="121920" tIns="60960" rIns="121920" bIns="60960" rtlCol="0" anchor="t">
            <a:spAutoFit/>
          </a:bodyPr>
          <a:lstStyle/>
          <a:p>
            <a:pPr algn="l"/>
            <a:r>
              <a:rPr lang="en-US" sz="1867" dirty="0" err="1">
                <a:solidFill>
                  <a:schemeClr val="bg1">
                    <a:lumMod val="75000"/>
                  </a:schemeClr>
                </a:solidFill>
              </a:rPr>
              <a:t>Jinsaki</a:t>
            </a:r>
            <a:r>
              <a:rPr lang="en-US" sz="1867" dirty="0">
                <a:solidFill>
                  <a:schemeClr val="bg1">
                    <a:lumMod val="75000"/>
                  </a:schemeClr>
                </a:solidFill>
              </a:rPr>
              <a:t> et al. (2020) Invest. </a:t>
            </a:r>
            <a:r>
              <a:rPr lang="en-US" sz="1867" dirty="0" err="1">
                <a:solidFill>
                  <a:schemeClr val="bg1">
                    <a:lumMod val="75000"/>
                  </a:schemeClr>
                </a:solidFill>
              </a:rPr>
              <a:t>Radiol</a:t>
            </a:r>
            <a:r>
              <a:rPr lang="en-US" sz="1867" dirty="0">
                <a:solidFill>
                  <a:schemeClr val="bg1">
                    <a:lumMod val="75000"/>
                  </a:schemeClr>
                </a:solidFill>
              </a:rPr>
              <a:t>.</a:t>
            </a:r>
          </a:p>
          <a:p>
            <a:pPr algn="l"/>
            <a:r>
              <a:rPr lang="en-US" sz="1867" dirty="0">
                <a:solidFill>
                  <a:schemeClr val="bg1">
                    <a:lumMod val="75000"/>
                  </a:schemeClr>
                </a:solidFill>
              </a:rPr>
              <a:t>Canon Medical</a:t>
            </a:r>
          </a:p>
        </p:txBody>
      </p:sp>
      <p:sp>
        <p:nvSpPr>
          <p:cNvPr id="2051" name="Textfeld 2050"/>
          <p:cNvSpPr txBox="1"/>
          <p:nvPr/>
        </p:nvSpPr>
        <p:spPr>
          <a:xfrm>
            <a:off x="4176495" y="3839431"/>
            <a:ext cx="895502"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P-Cure</a:t>
            </a:r>
          </a:p>
        </p:txBody>
      </p:sp>
      <p:sp>
        <p:nvSpPr>
          <p:cNvPr id="36" name="Textfeld 35"/>
          <p:cNvSpPr txBox="1"/>
          <p:nvPr/>
        </p:nvSpPr>
        <p:spPr>
          <a:xfrm>
            <a:off x="6331121" y="3765755"/>
            <a:ext cx="1815625"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Leo Cancer Care</a:t>
            </a:r>
          </a:p>
        </p:txBody>
      </p:sp>
      <p:sp>
        <p:nvSpPr>
          <p:cNvPr id="37" name="Textfeld 36"/>
          <p:cNvSpPr txBox="1"/>
          <p:nvPr/>
        </p:nvSpPr>
        <p:spPr>
          <a:xfrm>
            <a:off x="8977801" y="3724589"/>
            <a:ext cx="2337435" cy="410433"/>
          </a:xfrm>
          <a:prstGeom prst="rect">
            <a:avLst/>
          </a:prstGeom>
        </p:spPr>
        <p:txBody>
          <a:bodyPr vert="horz" wrap="none" lIns="121920" tIns="60960" rIns="121920" bIns="60960" rtlCol="0" anchor="t">
            <a:spAutoFit/>
          </a:bodyPr>
          <a:lstStyle/>
          <a:p>
            <a:pPr algn="l"/>
            <a:r>
              <a:rPr lang="en-US" sz="1867" dirty="0">
                <a:solidFill>
                  <a:schemeClr val="bg1">
                    <a:lumMod val="75000"/>
                  </a:schemeClr>
                </a:solidFill>
              </a:rPr>
              <a:t>ASG Superconductors</a:t>
            </a:r>
          </a:p>
        </p:txBody>
      </p:sp>
      <p:sp>
        <p:nvSpPr>
          <p:cNvPr id="3" name="Foliennummernplatzhalter 2"/>
          <p:cNvSpPr>
            <a:spLocks noGrp="1"/>
          </p:cNvSpPr>
          <p:nvPr>
            <p:ph type="sldNum" sz="quarter" idx="12"/>
          </p:nvPr>
        </p:nvSpPr>
        <p:spPr/>
        <p:txBody>
          <a:bodyPr/>
          <a:lstStyle/>
          <a:p>
            <a:fld id="{125CBDDA-5CCF-8748-8988-9DC6C8981774}" type="slidenum">
              <a:rPr lang="de-DE" smtClean="0"/>
              <a:t>7</a:t>
            </a:fld>
            <a:endParaRPr lang="de-DE"/>
          </a:p>
        </p:txBody>
      </p:sp>
    </p:spTree>
    <p:extLst>
      <p:ext uri="{BB962C8B-B14F-4D97-AF65-F5344CB8AC3E}">
        <p14:creationId xmlns:p14="http://schemas.microsoft.com/office/powerpoint/2010/main" val="399296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Upright proton therapy for </a:t>
            </a:r>
            <a:r>
              <a:rPr lang="en-US" dirty="0" err="1"/>
              <a:t>head&amp;neck</a:t>
            </a:r>
            <a:r>
              <a:rPr lang="en-US" dirty="0"/>
              <a:t> cancer </a:t>
            </a:r>
          </a:p>
        </p:txBody>
      </p:sp>
      <p:pic>
        <p:nvPicPr>
          <p:cNvPr id="4" name="Inhaltsplatzhalter 3" descr="Frontiers | Upright proton therapy for esthesioneuroblastoma: a single-institution experience – Mozilla Firefox"/>
          <p:cNvPicPr>
            <a:picLocks noGrp="1" noChangeAspect="1"/>
          </p:cNvPicPr>
          <p:nvPr>
            <p:ph idx="1"/>
          </p:nvPr>
        </p:nvPicPr>
        <p:blipFill rotWithShape="1">
          <a:blip r:embed="rId2">
            <a:extLst>
              <a:ext uri="{28A0092B-C50C-407E-A947-70E740481C1C}">
                <a14:useLocalDpi xmlns:a14="http://schemas.microsoft.com/office/drawing/2010/main" val="0"/>
              </a:ext>
            </a:extLst>
          </a:blip>
          <a:srcRect l="8944" t="27289" r="42528" b="19965"/>
          <a:stretch/>
        </p:blipFill>
        <p:spPr>
          <a:xfrm>
            <a:off x="6443203" y="3662390"/>
            <a:ext cx="5381942" cy="2991329"/>
          </a:xfrm>
        </p:spPr>
      </p:pic>
      <p:pic>
        <p:nvPicPr>
          <p:cNvPr id="5" name="Grafik 4" descr="Proton therapy with a fixed beamline for skull-base chordomas and chondrosarcomas: outcomes and toxicity | Radiation Oncology | Full Text – Mozilla Firefox"/>
          <p:cNvPicPr>
            <a:picLocks noChangeAspect="1"/>
          </p:cNvPicPr>
          <p:nvPr/>
        </p:nvPicPr>
        <p:blipFill rotWithShape="1">
          <a:blip r:embed="rId3">
            <a:extLst>
              <a:ext uri="{28A0092B-C50C-407E-A947-70E740481C1C}">
                <a14:useLocalDpi xmlns:a14="http://schemas.microsoft.com/office/drawing/2010/main" val="0"/>
              </a:ext>
            </a:extLst>
          </a:blip>
          <a:srcRect l="16435" t="48395" r="43478" b="18275"/>
          <a:stretch/>
        </p:blipFill>
        <p:spPr>
          <a:xfrm>
            <a:off x="6443203" y="1240456"/>
            <a:ext cx="5696491" cy="2421934"/>
          </a:xfrm>
          <a:prstGeom prst="rect">
            <a:avLst/>
          </a:prstGeom>
        </p:spPr>
      </p:pic>
      <p:sp>
        <p:nvSpPr>
          <p:cNvPr id="6" name="Textfeld 5"/>
          <p:cNvSpPr txBox="1"/>
          <p:nvPr/>
        </p:nvSpPr>
        <p:spPr>
          <a:xfrm>
            <a:off x="390529" y="1590028"/>
            <a:ext cx="5587116" cy="2072362"/>
          </a:xfrm>
          <a:prstGeom prst="rect">
            <a:avLst/>
          </a:prstGeom>
        </p:spPr>
        <p:txBody>
          <a:bodyPr vert="horz" wrap="square" lIns="121920" tIns="60960" rIns="121920" bIns="60960" rtlCol="0" anchor="t">
            <a:spAutoFit/>
          </a:bodyPr>
          <a:lstStyle/>
          <a:p>
            <a:pPr marL="380990" indent="-380990">
              <a:spcAft>
                <a:spcPts val="800"/>
              </a:spcAft>
              <a:buClr>
                <a:schemeClr val="accent1"/>
              </a:buClr>
              <a:buFont typeface="Wingdings" panose="05000000000000000000" pitchFamily="2" charset="2"/>
              <a:buChar char="§"/>
            </a:pPr>
            <a:r>
              <a:rPr lang="en-US" sz="2400" dirty="0"/>
              <a:t>Promising results reported in literature for head and neck cancer</a:t>
            </a:r>
          </a:p>
          <a:p>
            <a:pPr marL="380990" indent="-380990">
              <a:spcAft>
                <a:spcPts val="800"/>
              </a:spcAft>
              <a:buClr>
                <a:schemeClr val="accent1"/>
              </a:buClr>
              <a:buFont typeface="Wingdings" panose="05000000000000000000" pitchFamily="2" charset="2"/>
              <a:buChar char="§"/>
            </a:pPr>
            <a:r>
              <a:rPr lang="en-US" sz="2400" dirty="0"/>
              <a:t>Historically, always the first site that is treated, because of simplicity and anatomical stability between positions</a:t>
            </a:r>
          </a:p>
        </p:txBody>
      </p:sp>
      <p:sp>
        <p:nvSpPr>
          <p:cNvPr id="3" name="Foliennummernplatzhalter 2"/>
          <p:cNvSpPr>
            <a:spLocks noGrp="1"/>
          </p:cNvSpPr>
          <p:nvPr>
            <p:ph type="sldNum" sz="quarter" idx="12"/>
          </p:nvPr>
        </p:nvSpPr>
        <p:spPr/>
        <p:txBody>
          <a:bodyPr/>
          <a:lstStyle/>
          <a:p>
            <a:fld id="{125CBDDA-5CCF-8748-8988-9DC6C8981774}" type="slidenum">
              <a:rPr lang="de-DE" smtClean="0"/>
              <a:t>8</a:t>
            </a:fld>
            <a:endParaRPr lang="de-DE"/>
          </a:p>
        </p:txBody>
      </p:sp>
      <p:pic>
        <p:nvPicPr>
          <p:cNvPr id="8" name="Grafik 7" descr="Sci-Hub | Combination of photon and proton radiation therapy for chordomas and chondrosarcomas of the skull base: the Centre de Protonthérapie D’Orsay experience | 10.1016/s0360-3016(01)01634-0 – Mozilla Firefox"/>
          <p:cNvPicPr>
            <a:picLocks noChangeAspect="1"/>
          </p:cNvPicPr>
          <p:nvPr/>
        </p:nvPicPr>
        <p:blipFill rotWithShape="1">
          <a:blip r:embed="rId4">
            <a:extLst>
              <a:ext uri="{28A0092B-C50C-407E-A947-70E740481C1C}">
                <a14:useLocalDpi xmlns:a14="http://schemas.microsoft.com/office/drawing/2010/main" val="0"/>
              </a:ext>
            </a:extLst>
          </a:blip>
          <a:srcRect l="31037" t="35879" b="19496"/>
          <a:stretch/>
        </p:blipFill>
        <p:spPr>
          <a:xfrm>
            <a:off x="124505" y="3662390"/>
            <a:ext cx="6318698" cy="2090799"/>
          </a:xfrm>
          <a:prstGeom prst="rect">
            <a:avLst/>
          </a:prstGeom>
        </p:spPr>
      </p:pic>
      <p:sp>
        <p:nvSpPr>
          <p:cNvPr id="9" name="Textfeld 8"/>
          <p:cNvSpPr txBox="1"/>
          <p:nvPr/>
        </p:nvSpPr>
        <p:spPr>
          <a:xfrm>
            <a:off x="1619250" y="-1891241"/>
            <a:ext cx="2457450" cy="646331"/>
          </a:xfrm>
          <a:prstGeom prst="rect">
            <a:avLst/>
          </a:prstGeom>
          <a:noFill/>
        </p:spPr>
        <p:txBody>
          <a:bodyPr wrap="square" rtlCol="0">
            <a:spAutoFit/>
          </a:bodyPr>
          <a:lstStyle/>
          <a:p>
            <a:r>
              <a:rPr lang="en-US" dirty="0"/>
              <a:t>Photon combined with upright protons in 2000</a:t>
            </a:r>
          </a:p>
        </p:txBody>
      </p:sp>
      <p:sp>
        <p:nvSpPr>
          <p:cNvPr id="10" name="Abgerundetes Rechteck 9"/>
          <p:cNvSpPr/>
          <p:nvPr/>
        </p:nvSpPr>
        <p:spPr>
          <a:xfrm>
            <a:off x="1061261" y="4087193"/>
            <a:ext cx="3720289" cy="800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Photon combined with upright protons in 2000</a:t>
            </a:r>
          </a:p>
        </p:txBody>
      </p:sp>
    </p:spTree>
    <p:extLst>
      <p:ext uri="{BB962C8B-B14F-4D97-AF65-F5344CB8AC3E}">
        <p14:creationId xmlns:p14="http://schemas.microsoft.com/office/powerpoint/2010/main" val="215192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Patient comfort</a:t>
            </a:r>
          </a:p>
        </p:txBody>
      </p:sp>
      <p:sp>
        <p:nvSpPr>
          <p:cNvPr id="3" name="Inhaltsplatzhalter 2"/>
          <p:cNvSpPr>
            <a:spLocks noGrp="1"/>
          </p:cNvSpPr>
          <p:nvPr>
            <p:ph idx="1"/>
          </p:nvPr>
        </p:nvSpPr>
        <p:spPr>
          <a:xfrm>
            <a:off x="174776" y="1230096"/>
            <a:ext cx="9814257" cy="4903585"/>
          </a:xfrm>
        </p:spPr>
        <p:txBody>
          <a:bodyPr/>
          <a:lstStyle/>
          <a:p>
            <a:pPr marL="552954" indent="-552520">
              <a:spcBef>
                <a:spcPts val="775"/>
              </a:spcBef>
              <a:buClr>
                <a:srgbClr val="FFC000"/>
              </a:buClr>
              <a:buFont typeface="Wingdings" panose="05000000000000000000" pitchFamily="2" charset="2"/>
              <a:buChar char="Ø"/>
            </a:pPr>
            <a:r>
              <a:rPr lang="en-AU" spc="-1" dirty="0">
                <a:solidFill>
                  <a:srgbClr val="000000"/>
                </a:solidFill>
                <a:latin typeface="Calibri"/>
              </a:rPr>
              <a:t>“…all patients (with lung cancer) experienced the sitting position as more comfortable than the supine position” [1]</a:t>
            </a:r>
            <a:endParaRPr lang="en-US" spc="-1" dirty="0">
              <a:solidFill>
                <a:srgbClr val="000000"/>
              </a:solidFill>
              <a:latin typeface="Calibri"/>
            </a:endParaRPr>
          </a:p>
          <a:p>
            <a:pPr marL="552954" indent="-552520">
              <a:spcBef>
                <a:spcPts val="775"/>
              </a:spcBef>
              <a:buClr>
                <a:srgbClr val="FFC000"/>
              </a:buClr>
              <a:buFont typeface="Wingdings" panose="05000000000000000000" pitchFamily="2" charset="2"/>
              <a:buChar char="Ø"/>
            </a:pPr>
            <a:r>
              <a:rPr lang="en-AU" spc="-1" dirty="0">
                <a:solidFill>
                  <a:srgbClr val="000000"/>
                </a:solidFill>
                <a:latin typeface="Calibri"/>
              </a:rPr>
              <a:t>“…regarding comfort in the arms during treatment, patients (with HNC cancer) preferred the seated position over the supine position” [2]</a:t>
            </a:r>
            <a:endParaRPr lang="en-US" spc="-1" dirty="0">
              <a:solidFill>
                <a:srgbClr val="000000"/>
              </a:solidFill>
              <a:latin typeface="Calibri"/>
            </a:endParaRPr>
          </a:p>
          <a:p>
            <a:pPr marL="552954" indent="-552520">
              <a:spcBef>
                <a:spcPts val="775"/>
              </a:spcBef>
              <a:buClr>
                <a:srgbClr val="FFC000"/>
              </a:buClr>
              <a:buFont typeface="Wingdings" panose="05000000000000000000" pitchFamily="2" charset="2"/>
              <a:buChar char="Ø"/>
            </a:pPr>
            <a:r>
              <a:rPr lang="en-AU" spc="-1" dirty="0">
                <a:solidFill>
                  <a:srgbClr val="000000"/>
                </a:solidFill>
                <a:latin typeface="Calibri"/>
              </a:rPr>
              <a:t>“(pelvic) …the scores suggested positively in favour of the upright positioning system or at least similar…patients appreciated the easiness of getting in and out of the chair, they could breathe more easily, and most patients felt more stable in the upright position.” [3]</a:t>
            </a:r>
            <a:endParaRPr lang="en-US" spc="-1" dirty="0">
              <a:solidFill>
                <a:srgbClr val="000000"/>
              </a:solidFill>
              <a:latin typeface="Calibri"/>
            </a:endParaRPr>
          </a:p>
          <a:p>
            <a:pPr marL="552954" indent="-552520">
              <a:spcBef>
                <a:spcPts val="775"/>
              </a:spcBef>
              <a:buClr>
                <a:srgbClr val="FFC000"/>
              </a:buClr>
              <a:buFont typeface="Wingdings" panose="05000000000000000000" pitchFamily="2" charset="2"/>
              <a:buChar char="Ø"/>
            </a:pPr>
            <a:r>
              <a:rPr lang="en-AU" spc="-1" dirty="0">
                <a:solidFill>
                  <a:srgbClr val="000000"/>
                </a:solidFill>
                <a:latin typeface="Calibri"/>
              </a:rPr>
              <a:t>7 of 9 participants (breast) reported preferring the upright position [4]</a:t>
            </a:r>
            <a:endParaRPr lang="en-US" spc="-1" dirty="0">
              <a:solidFill>
                <a:srgbClr val="000000"/>
              </a:solidFill>
              <a:latin typeface="Calibri"/>
            </a:endParaRPr>
          </a:p>
          <a:p>
            <a:pPr>
              <a:spcBef>
                <a:spcPts val="775"/>
              </a:spcBef>
              <a:buClr>
                <a:srgbClr val="FFC000"/>
              </a:buClr>
              <a:buFont typeface="Wingdings" panose="05000000000000000000" pitchFamily="2" charset="2"/>
              <a:buChar char="Ø"/>
            </a:pPr>
            <a:endParaRPr lang="en-US" spc="-1" dirty="0">
              <a:solidFill>
                <a:srgbClr val="000000"/>
              </a:solidFill>
              <a:latin typeface="Calibri"/>
            </a:endParaRPr>
          </a:p>
          <a:p>
            <a:pPr>
              <a:spcBef>
                <a:spcPts val="775"/>
              </a:spcBef>
              <a:buClr>
                <a:srgbClr val="FFC000"/>
              </a:buClr>
              <a:buFont typeface="Wingdings" panose="05000000000000000000" pitchFamily="2" charset="2"/>
              <a:buChar char="Ø"/>
            </a:pPr>
            <a:endParaRPr lang="en-US" spc="-1" dirty="0">
              <a:solidFill>
                <a:srgbClr val="000000"/>
              </a:solidFill>
              <a:latin typeface="Calibri"/>
            </a:endParaRPr>
          </a:p>
          <a:p>
            <a:pPr>
              <a:spcBef>
                <a:spcPts val="775"/>
              </a:spcBef>
              <a:buClr>
                <a:srgbClr val="FFC000"/>
              </a:buClr>
              <a:buFont typeface="Wingdings" panose="05000000000000000000" pitchFamily="2" charset="2"/>
              <a:buChar char="Ø"/>
            </a:pPr>
            <a:endParaRPr lang="en-US" spc="-1" dirty="0">
              <a:solidFill>
                <a:srgbClr val="000000"/>
              </a:solidFill>
              <a:latin typeface="Calibri"/>
            </a:endParaRPr>
          </a:p>
          <a:p>
            <a:pPr>
              <a:buClr>
                <a:srgbClr val="FFC000"/>
              </a:buClr>
              <a:buFont typeface="Wingdings" panose="05000000000000000000" pitchFamily="2" charset="2"/>
              <a:buChar char="Ø"/>
            </a:pPr>
            <a:endParaRPr lang="en-US" dirty="0"/>
          </a:p>
        </p:txBody>
      </p:sp>
      <p:sp>
        <p:nvSpPr>
          <p:cNvPr id="5" name="CustomShape 3"/>
          <p:cNvSpPr/>
          <p:nvPr/>
        </p:nvSpPr>
        <p:spPr>
          <a:xfrm>
            <a:off x="727347" y="4509285"/>
            <a:ext cx="11401463" cy="1259198"/>
          </a:xfrm>
          <a:prstGeom prst="rect">
            <a:avLst/>
          </a:prstGeom>
          <a:noFill/>
          <a:ln>
            <a:noFill/>
          </a:ln>
        </p:spPr>
        <p:style>
          <a:lnRef idx="0">
            <a:scrgbClr r="0" g="0" b="0"/>
          </a:lnRef>
          <a:fillRef idx="0">
            <a:scrgbClr r="0" g="0" b="0"/>
          </a:fillRef>
          <a:effectRef idx="0">
            <a:scrgbClr r="0" g="0" b="0"/>
          </a:effectRef>
          <a:fontRef idx="minor"/>
        </p:style>
        <p:txBody>
          <a:bodyPr lIns="108847" tIns="54423" rIns="108847" bIns="54423">
            <a:spAutoFit/>
          </a:bodyPr>
          <a:lstStyle/>
          <a:p>
            <a:pPr>
              <a:lnSpc>
                <a:spcPct val="100000"/>
              </a:lnSpc>
            </a:pPr>
            <a:r>
              <a:rPr lang="en-AU" sz="1867" spc="-1" dirty="0">
                <a:solidFill>
                  <a:schemeClr val="bg1">
                    <a:lumMod val="65000"/>
                  </a:schemeClr>
                </a:solidFill>
                <a:latin typeface="Calibri"/>
              </a:rPr>
              <a:t>[1] </a:t>
            </a:r>
            <a:r>
              <a:rPr lang="en-AU" sz="1867" spc="-1" dirty="0" err="1">
                <a:solidFill>
                  <a:schemeClr val="bg1">
                    <a:lumMod val="65000"/>
                  </a:schemeClr>
                </a:solidFill>
                <a:latin typeface="Calibri"/>
              </a:rPr>
              <a:t>Duisters</a:t>
            </a:r>
            <a:r>
              <a:rPr lang="en-AU" sz="1867" spc="-1" dirty="0">
                <a:solidFill>
                  <a:schemeClr val="bg1">
                    <a:lumMod val="65000"/>
                  </a:schemeClr>
                </a:solidFill>
                <a:latin typeface="Calibri"/>
              </a:rPr>
              <a:t>, Cindy, et al. Radiotherapy and oncology 79.3 (2006): 285-287.</a:t>
            </a:r>
            <a:endParaRPr lang="en-US" sz="1867" spc="-1" dirty="0">
              <a:solidFill>
                <a:schemeClr val="bg1">
                  <a:lumMod val="65000"/>
                </a:schemeClr>
              </a:solidFill>
              <a:latin typeface="Arial"/>
            </a:endParaRPr>
          </a:p>
          <a:p>
            <a:pPr>
              <a:lnSpc>
                <a:spcPct val="100000"/>
              </a:lnSpc>
            </a:pPr>
            <a:r>
              <a:rPr lang="en-AU" sz="1867" spc="-1" dirty="0">
                <a:solidFill>
                  <a:schemeClr val="bg1">
                    <a:lumMod val="65000"/>
                  </a:schemeClr>
                </a:solidFill>
                <a:latin typeface="Calibri"/>
              </a:rPr>
              <a:t>[2] </a:t>
            </a:r>
            <a:r>
              <a:rPr lang="en-AU" sz="1867" spc="-1" dirty="0" err="1">
                <a:solidFill>
                  <a:schemeClr val="bg1">
                    <a:lumMod val="65000"/>
                  </a:schemeClr>
                </a:solidFill>
                <a:latin typeface="Calibri"/>
              </a:rPr>
              <a:t>McCarroll</a:t>
            </a:r>
            <a:r>
              <a:rPr lang="en-AU" sz="1867" spc="-1" dirty="0">
                <a:solidFill>
                  <a:schemeClr val="bg1">
                    <a:lumMod val="65000"/>
                  </a:schemeClr>
                </a:solidFill>
                <a:latin typeface="Calibri"/>
              </a:rPr>
              <a:t>, Rachel E., et al. JACMP 18.1 (2017): 223-229.</a:t>
            </a:r>
            <a:endParaRPr lang="en-US" sz="1867" spc="-1" dirty="0">
              <a:solidFill>
                <a:schemeClr val="bg1">
                  <a:lumMod val="65000"/>
                </a:schemeClr>
              </a:solidFill>
              <a:latin typeface="Arial"/>
            </a:endParaRPr>
          </a:p>
          <a:p>
            <a:pPr>
              <a:lnSpc>
                <a:spcPct val="100000"/>
              </a:lnSpc>
            </a:pPr>
            <a:r>
              <a:rPr lang="en-AU" sz="1867" spc="-1" dirty="0">
                <a:solidFill>
                  <a:schemeClr val="bg1">
                    <a:lumMod val="65000"/>
                  </a:schemeClr>
                </a:solidFill>
                <a:latin typeface="Calibri"/>
              </a:rPr>
              <a:t>[3] </a:t>
            </a:r>
            <a:r>
              <a:rPr lang="en-AU" sz="1867" spc="-1" dirty="0" err="1">
                <a:solidFill>
                  <a:schemeClr val="bg1">
                    <a:lumMod val="65000"/>
                  </a:schemeClr>
                </a:solidFill>
                <a:latin typeface="Calibri"/>
              </a:rPr>
              <a:t>Boisbouvier</a:t>
            </a:r>
            <a:r>
              <a:rPr lang="en-AU" sz="1867" spc="-1" dirty="0">
                <a:solidFill>
                  <a:schemeClr val="bg1">
                    <a:lumMod val="65000"/>
                  </a:schemeClr>
                </a:solidFill>
                <a:latin typeface="Calibri"/>
              </a:rPr>
              <a:t>, S., et al. Technical Innovations &amp; Patient Support in Radiation Oncology 24 (2022): 124-130.</a:t>
            </a:r>
            <a:endParaRPr lang="en-US" sz="1867" spc="-1" dirty="0">
              <a:solidFill>
                <a:schemeClr val="bg1">
                  <a:lumMod val="65000"/>
                </a:schemeClr>
              </a:solidFill>
              <a:latin typeface="Arial"/>
            </a:endParaRPr>
          </a:p>
          <a:p>
            <a:pPr>
              <a:lnSpc>
                <a:spcPct val="100000"/>
              </a:lnSpc>
            </a:pPr>
            <a:r>
              <a:rPr lang="en-AU" sz="1867" spc="-1" dirty="0">
                <a:solidFill>
                  <a:schemeClr val="bg1">
                    <a:lumMod val="65000"/>
                  </a:schemeClr>
                </a:solidFill>
                <a:latin typeface="Calibri"/>
              </a:rPr>
              <a:t>[4] </a:t>
            </a:r>
            <a:r>
              <a:rPr lang="en-AU" sz="1867" spc="-1" dirty="0" err="1">
                <a:solidFill>
                  <a:schemeClr val="bg1">
                    <a:lumMod val="65000"/>
                  </a:schemeClr>
                </a:solidFill>
                <a:latin typeface="Calibri"/>
              </a:rPr>
              <a:t>Boisbouvier</a:t>
            </a:r>
            <a:r>
              <a:rPr lang="en-AU" sz="1867" spc="-1" dirty="0">
                <a:solidFill>
                  <a:schemeClr val="bg1">
                    <a:lumMod val="65000"/>
                  </a:schemeClr>
                </a:solidFill>
                <a:latin typeface="Calibri"/>
              </a:rPr>
              <a:t>, S., et al. Frontiers in Oncology 13 (2023): 1250678.</a:t>
            </a:r>
            <a:endParaRPr lang="en-US" sz="1867" spc="-1" dirty="0">
              <a:solidFill>
                <a:schemeClr val="bg1">
                  <a:lumMod val="65000"/>
                </a:schemeClr>
              </a:solidFill>
              <a:latin typeface="Arial"/>
            </a:endParaRPr>
          </a:p>
        </p:txBody>
      </p:sp>
      <p:pic>
        <p:nvPicPr>
          <p:cNvPr id="6" name="Picture 6">
            <a:extLst>
              <a:ext uri="{FF2B5EF4-FFF2-40B4-BE49-F238E27FC236}">
                <a16:creationId xmlns:a16="http://schemas.microsoft.com/office/drawing/2014/main" id="{51A98845-DD5C-49B5-8D28-4869A78FB497}"/>
              </a:ext>
            </a:extLst>
          </p:cNvPr>
          <p:cNvPicPr>
            <a:picLocks noChangeAspect="1"/>
          </p:cNvPicPr>
          <p:nvPr/>
        </p:nvPicPr>
        <p:blipFill>
          <a:blip r:embed="rId2"/>
          <a:stretch>
            <a:fillRect/>
          </a:stretch>
        </p:blipFill>
        <p:spPr>
          <a:xfrm>
            <a:off x="9989033" y="1412619"/>
            <a:ext cx="2139777" cy="3695584"/>
          </a:xfrm>
          <a:prstGeom prst="rect">
            <a:avLst/>
          </a:prstGeom>
        </p:spPr>
      </p:pic>
      <p:sp>
        <p:nvSpPr>
          <p:cNvPr id="7" name="Textfeld 6"/>
          <p:cNvSpPr txBox="1"/>
          <p:nvPr/>
        </p:nvSpPr>
        <p:spPr>
          <a:xfrm>
            <a:off x="11680750" y="5011641"/>
            <a:ext cx="515526" cy="410433"/>
          </a:xfrm>
          <a:prstGeom prst="rect">
            <a:avLst/>
          </a:prstGeom>
        </p:spPr>
        <p:txBody>
          <a:bodyPr vert="horz" wrap="none" lIns="121920" tIns="60960" rIns="121920" bIns="60960" rtlCol="0" anchor="t">
            <a:spAutoFit/>
          </a:bodyPr>
          <a:lstStyle/>
          <a:p>
            <a:pPr algn="l"/>
            <a:r>
              <a:rPr lang="en-US" sz="1867" dirty="0">
                <a:solidFill>
                  <a:schemeClr val="bg1">
                    <a:lumMod val="65000"/>
                  </a:schemeClr>
                </a:solidFill>
              </a:rPr>
              <a:t>[2]</a:t>
            </a:r>
          </a:p>
        </p:txBody>
      </p:sp>
      <p:sp>
        <p:nvSpPr>
          <p:cNvPr id="4" name="Foliennummernplatzhalter 3"/>
          <p:cNvSpPr>
            <a:spLocks noGrp="1"/>
          </p:cNvSpPr>
          <p:nvPr>
            <p:ph type="sldNum" sz="quarter" idx="12"/>
          </p:nvPr>
        </p:nvSpPr>
        <p:spPr/>
        <p:txBody>
          <a:bodyPr/>
          <a:lstStyle/>
          <a:p>
            <a:fld id="{125CBDDA-5CCF-8748-8988-9DC6C8981774}" type="slidenum">
              <a:rPr lang="de-DE" smtClean="0"/>
              <a:t>9</a:t>
            </a:fld>
            <a:endParaRPr lang="de-DE"/>
          </a:p>
        </p:txBody>
      </p:sp>
    </p:spTree>
    <p:extLst>
      <p:ext uri="{BB962C8B-B14F-4D97-AF65-F5344CB8AC3E}">
        <p14:creationId xmlns:p14="http://schemas.microsoft.com/office/powerpoint/2010/main" val="402580072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1367</Words>
  <Application>Microsoft Office PowerPoint</Application>
  <PresentationFormat>Widescreen</PresentationFormat>
  <Paragraphs>186</Paragraphs>
  <Slides>23</Slides>
  <Notes>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23</vt:i4>
      </vt:variant>
    </vt:vector>
  </HeadingPairs>
  <TitlesOfParts>
    <vt:vector size="28" baseType="lpstr">
      <vt:lpstr>Arial</vt:lpstr>
      <vt:lpstr>Calibri</vt:lpstr>
      <vt:lpstr>Calibri Light</vt:lpstr>
      <vt:lpstr>Wingdings</vt:lpstr>
      <vt:lpstr>Tema di Office</vt:lpstr>
      <vt:lpstr>Upright patient positioning – renewed interest in a promising paradigm for particle therapy</vt:lpstr>
      <vt:lpstr>Rationale for upright particle therapy</vt:lpstr>
      <vt:lpstr>Gantry-less: move the patient, not the beam</vt:lpstr>
      <vt:lpstr>Footprint and room design</vt:lpstr>
      <vt:lpstr>Historical reflection of particle therapy chairs</vt:lpstr>
      <vt:lpstr>Current main vendors</vt:lpstr>
      <vt:lpstr>Imaging</vt:lpstr>
      <vt:lpstr>Upright proton therapy for head&amp;neck cancer </vt:lpstr>
      <vt:lpstr>Patient comfort</vt:lpstr>
      <vt:lpstr>Anatomical differences supine to upright</vt:lpstr>
      <vt:lpstr>Challenge: anatomical differences between postures</vt:lpstr>
      <vt:lpstr>Anatomical differences: Lung</vt:lpstr>
      <vt:lpstr>Upright versus Supine Carbon Ion Therapy</vt:lpstr>
      <vt:lpstr>Particle arc therapy: exploiting the upright posture</vt:lpstr>
      <vt:lpstr>Particle arc therapy: LETd advantage and new treatment options</vt:lpstr>
      <vt:lpstr>Advanced techniques</vt:lpstr>
      <vt:lpstr>The “Swiss Army knife” of Particle Therapy – Tony Lomax</vt:lpstr>
      <vt:lpstr>Gantry-less: a paradigm shift</vt:lpstr>
      <vt:lpstr>UPLIFT Doctoral network </vt:lpstr>
      <vt:lpstr>Presentazione standard di PowerPoint</vt:lpstr>
      <vt:lpstr>Literature on upright patient positioning </vt:lpstr>
      <vt:lpstr>Auto-contouring tools</vt:lpstr>
      <vt:lpstr>Technical challenge: one-fits-all solution?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Facoetti Angelica</cp:lastModifiedBy>
  <cp:revision>161</cp:revision>
  <dcterms:created xsi:type="dcterms:W3CDTF">2021-04-12T07:15:47Z</dcterms:created>
  <dcterms:modified xsi:type="dcterms:W3CDTF">2025-03-25T08:15:34Z</dcterms:modified>
</cp:coreProperties>
</file>