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sldIdLst>
    <p:sldId id="256" r:id="rId2"/>
    <p:sldId id="257" r:id="rId3"/>
    <p:sldId id="261" r:id="rId4"/>
    <p:sldId id="262" r:id="rId5"/>
    <p:sldId id="263" r:id="rId6"/>
    <p:sldId id="270" r:id="rId7"/>
    <p:sldId id="272" r:id="rId8"/>
    <p:sldId id="264" r:id="rId9"/>
    <p:sldId id="271" r:id="rId10"/>
    <p:sldId id="266" r:id="rId11"/>
    <p:sldId id="274" r:id="rId12"/>
    <p:sldId id="273" r:id="rId13"/>
    <p:sldId id="260" r:id="rId1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7C9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5394" autoAdjust="0"/>
  </p:normalViewPr>
  <p:slideViewPr>
    <p:cSldViewPr snapToGrid="0" showGuides="1">
      <p:cViewPr varScale="1">
        <p:scale>
          <a:sx n="70" d="100"/>
          <a:sy n="70" d="100"/>
        </p:scale>
        <p:origin x="536" y="5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28AAEF-438F-4B25-AEDA-67B56B404123}" type="datetimeFigureOut">
              <a:rPr lang="it-IT" smtClean="0"/>
              <a:t>24/03/2025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0D7264-8EFB-4D7A-9340-B7A167881855}" type="slidenum">
              <a:rPr lang="it-IT" smtClean="0"/>
              <a:t>‹#›</a:t>
            </a:fld>
            <a:endParaRPr lang="it-IT"/>
          </a:p>
        </p:txBody>
      </p:sp>
    </p:spTree>
    <p:extLst>
      <p:ext uri="{BB962C8B-B14F-4D97-AF65-F5344CB8AC3E}">
        <p14:creationId xmlns:p14="http://schemas.microsoft.com/office/powerpoint/2010/main" val="34677295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D20D7264-8EFB-4D7A-9340-B7A167881855}" type="slidenum">
              <a:rPr lang="it-IT" smtClean="0"/>
              <a:t>2</a:t>
            </a:fld>
            <a:endParaRPr lang="it-IT"/>
          </a:p>
        </p:txBody>
      </p:sp>
    </p:spTree>
    <p:extLst>
      <p:ext uri="{BB962C8B-B14F-4D97-AF65-F5344CB8AC3E}">
        <p14:creationId xmlns:p14="http://schemas.microsoft.com/office/powerpoint/2010/main" val="15283762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2" name="Titolo 1"/>
          <p:cNvSpPr>
            <a:spLocks noGrp="1"/>
          </p:cNvSpPr>
          <p:nvPr>
            <p:ph type="ctrTitle" hasCustomPrompt="1"/>
          </p:nvPr>
        </p:nvSpPr>
        <p:spPr>
          <a:xfrm>
            <a:off x="541537" y="1122363"/>
            <a:ext cx="11150353" cy="2387600"/>
          </a:xfrm>
        </p:spPr>
        <p:txBody>
          <a:bodyPr anchor="b">
            <a:normAutofit/>
          </a:bodyPr>
          <a:lstStyle>
            <a:lvl1pPr algn="l" defTabSz="914400" rtl="0" eaLnBrk="1" latinLnBrk="0" hangingPunct="1">
              <a:lnSpc>
                <a:spcPct val="85000"/>
              </a:lnSpc>
              <a:spcBef>
                <a:spcPct val="0"/>
              </a:spcBef>
              <a:buNone/>
              <a:defRPr lang="it-IT" sz="4000" b="1" kern="1200" spc="-50" baseline="0" dirty="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a:t>TITLE</a:t>
            </a:r>
          </a:p>
        </p:txBody>
      </p:sp>
      <p:sp>
        <p:nvSpPr>
          <p:cNvPr id="3" name="Sottotitolo 2"/>
          <p:cNvSpPr>
            <a:spLocks noGrp="1"/>
          </p:cNvSpPr>
          <p:nvPr>
            <p:ph type="subTitle" idx="1" hasCustomPrompt="1"/>
          </p:nvPr>
        </p:nvSpPr>
        <p:spPr>
          <a:xfrm>
            <a:off x="541536" y="3602038"/>
            <a:ext cx="11150353" cy="1655762"/>
          </a:xfrm>
        </p:spPr>
        <p:txBody>
          <a:bodyPr/>
          <a:lstStyle>
            <a:lvl1pPr marL="0" indent="0" algn="l">
              <a:buNone/>
              <a:defRPr lang="it-IT" sz="2400" kern="1200" cap="all" spc="200" baseline="0" smtClean="0">
                <a:solidFill>
                  <a:schemeClr val="tx2"/>
                </a:solidFill>
                <a:latin typeface="+mj-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Autor NAME</a:t>
            </a:r>
          </a:p>
        </p:txBody>
      </p:sp>
      <p:sp>
        <p:nvSpPr>
          <p:cNvPr id="12"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1" name="Immagine 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81022" y="-51247"/>
            <a:ext cx="2229954" cy="1115334"/>
          </a:xfrm>
          <a:prstGeom prst="rect">
            <a:avLst/>
          </a:prstGeom>
        </p:spPr>
      </p:pic>
      <p:pic>
        <p:nvPicPr>
          <p:cNvPr id="22" name="Immagine 2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55803" y="5650938"/>
            <a:ext cx="5042417" cy="586217"/>
          </a:xfrm>
          <a:prstGeom prst="rect">
            <a:avLst/>
          </a:prstGeom>
        </p:spPr>
      </p:pic>
      <p:sp>
        <p:nvSpPr>
          <p:cNvPr id="23"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Segnaposto data 3"/>
          <p:cNvSpPr>
            <a:spLocks noGrp="1"/>
          </p:cNvSpPr>
          <p:nvPr>
            <p:ph type="dt" sz="half" idx="2"/>
          </p:nvPr>
        </p:nvSpPr>
        <p:spPr>
          <a:xfrm>
            <a:off x="838200" y="6446837"/>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EF22BCDF-73DE-4056-9110-2C129C09140F}" type="datetime1">
              <a:rPr lang="it-IT" smtClean="0"/>
              <a:t>24/03/2025</a:t>
            </a:fld>
            <a:endParaRPr lang="it-IT"/>
          </a:p>
        </p:txBody>
      </p:sp>
      <p:sp>
        <p:nvSpPr>
          <p:cNvPr id="25" name="Segnaposto numero diapositiva 5"/>
          <p:cNvSpPr>
            <a:spLocks noGrp="1"/>
          </p:cNvSpPr>
          <p:nvPr>
            <p:ph type="sldNum" sz="quarter" idx="4"/>
          </p:nvPr>
        </p:nvSpPr>
        <p:spPr>
          <a:xfrm>
            <a:off x="8610600" y="6428764"/>
            <a:ext cx="27432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44B3000C-AF20-481F-AF4F-24E9E8451D0A}" type="slidenum">
              <a:rPr lang="it-IT" smtClean="0"/>
              <a:pPr/>
              <a:t>‹#›</a:t>
            </a:fld>
            <a:endParaRPr lang="it-IT"/>
          </a:p>
        </p:txBody>
      </p:sp>
    </p:spTree>
    <p:extLst>
      <p:ext uri="{BB962C8B-B14F-4D97-AF65-F5344CB8AC3E}">
        <p14:creationId xmlns:p14="http://schemas.microsoft.com/office/powerpoint/2010/main" val="812621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365125"/>
            <a:ext cx="11132598" cy="1325563"/>
          </a:xfrm>
        </p:spPr>
        <p:txBody>
          <a:bodyPr/>
          <a:lstStyle>
            <a:lvl1pPr>
              <a:defRPr lang="it-IT" sz="3000" kern="1200" spc="-50" baseline="0" smtClean="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p>
        </p:txBody>
      </p:sp>
      <p:sp>
        <p:nvSpPr>
          <p:cNvPr id="3" name="Segnaposto data 2"/>
          <p:cNvSpPr>
            <a:spLocks noGrp="1"/>
          </p:cNvSpPr>
          <p:nvPr>
            <p:ph type="dt" sz="half" idx="10"/>
          </p:nvPr>
        </p:nvSpPr>
        <p:spPr/>
        <p:txBody>
          <a:bodyPr/>
          <a:lstStyle/>
          <a:p>
            <a:fld id="{D6AEBDD3-F76E-4FD5-BC5B-7ACC4A9F697E}" type="datetime1">
              <a:rPr lang="it-IT" smtClean="0"/>
              <a:t>24/03/2025</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44B3000C-AF20-481F-AF4F-24E9E8451D0A}" type="slidenum">
              <a:rPr lang="it-IT" smtClean="0"/>
              <a:t>‹#›</a:t>
            </a:fld>
            <a:endParaRPr lang="it-IT"/>
          </a:p>
        </p:txBody>
      </p:sp>
      <p:pic>
        <p:nvPicPr>
          <p:cNvPr id="6" name="Immagine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41538" y="5598725"/>
            <a:ext cx="1384915" cy="749879"/>
          </a:xfrm>
          <a:prstGeom prst="rect">
            <a:avLst/>
          </a:prstGeom>
        </p:spPr>
      </p:pic>
      <p:pic>
        <p:nvPicPr>
          <p:cNvPr id="7" name="Immagin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4256737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365125"/>
            <a:ext cx="11132598" cy="1325563"/>
          </a:xfrm>
        </p:spPr>
        <p:txBody>
          <a:bodyPr/>
          <a:lstStyle>
            <a:lvl1pPr>
              <a:defRPr lang="it-IT" sz="3000" kern="1200" spc="-50" baseline="0" smtClean="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p>
        </p:txBody>
      </p:sp>
      <p:sp>
        <p:nvSpPr>
          <p:cNvPr id="3" name="Segnaposto contenuto 2"/>
          <p:cNvSpPr>
            <a:spLocks noGrp="1"/>
          </p:cNvSpPr>
          <p:nvPr>
            <p:ph idx="1"/>
          </p:nvPr>
        </p:nvSpPr>
        <p:spPr>
          <a:xfrm>
            <a:off x="541538" y="1825625"/>
            <a:ext cx="11132598" cy="3773100"/>
          </a:xfrm>
        </p:spPr>
        <p:txBody>
          <a:bodyPr/>
          <a:lstStyle>
            <a:lvl1pPr>
              <a:defRPr sz="2400">
                <a:solidFill>
                  <a:schemeClr val="tx1">
                    <a:lumMod val="85000"/>
                    <a:lumOff val="15000"/>
                  </a:schemeClr>
                </a:solidFill>
              </a:defRPr>
            </a:lvl1pPr>
            <a:lvl2pPr>
              <a:defRPr sz="2000">
                <a:solidFill>
                  <a:schemeClr val="tx1">
                    <a:lumMod val="85000"/>
                    <a:lumOff val="15000"/>
                  </a:schemeClr>
                </a:solidFill>
              </a:defRPr>
            </a:lvl2pPr>
            <a:lvl3pPr>
              <a:defRPr sz="1800">
                <a:solidFill>
                  <a:schemeClr val="tx1">
                    <a:lumMod val="85000"/>
                    <a:lumOff val="15000"/>
                  </a:schemeClr>
                </a:solidFill>
              </a:defRPr>
            </a:lvl3pPr>
            <a:lvl4pPr>
              <a:defRPr sz="1600">
                <a:solidFill>
                  <a:schemeClr val="tx1">
                    <a:lumMod val="85000"/>
                    <a:lumOff val="15000"/>
                  </a:schemeClr>
                </a:solidFill>
              </a:defRPr>
            </a:lvl4pPr>
            <a:lvl5pPr>
              <a:defRPr sz="1400">
                <a:solidFill>
                  <a:schemeClr val="tx1">
                    <a:lumMod val="85000"/>
                    <a:lumOff val="15000"/>
                  </a:schemeClr>
                </a:solidFill>
              </a:defRPr>
            </a:lvl5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data 3"/>
          <p:cNvSpPr>
            <a:spLocks noGrp="1"/>
          </p:cNvSpPr>
          <p:nvPr>
            <p:ph type="dt" sz="half" idx="10"/>
          </p:nvPr>
        </p:nvSpPr>
        <p:spPr/>
        <p:txBody>
          <a:bodyPr/>
          <a:lstStyle/>
          <a:p>
            <a:fld id="{E8EA834B-651A-4B43-A1FA-CEE7F282B40F}" type="datetime1">
              <a:rPr lang="it-IT" smtClean="0"/>
              <a:t>24/03/2025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B3000C-AF20-481F-AF4F-24E9E8451D0A}" type="slidenum">
              <a:rPr lang="it-IT" smtClean="0"/>
              <a:t>‹#›</a:t>
            </a:fld>
            <a:endParaRPr lang="it-IT"/>
          </a:p>
        </p:txBody>
      </p:sp>
      <p:pic>
        <p:nvPicPr>
          <p:cNvPr id="10" name="Immagine 9"/>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41538" y="5598725"/>
            <a:ext cx="1384915" cy="749879"/>
          </a:xfrm>
          <a:prstGeom prst="rect">
            <a:avLst/>
          </a:prstGeom>
        </p:spPr>
      </p:pic>
      <p:pic>
        <p:nvPicPr>
          <p:cNvPr id="11" name="Immagine 1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2007123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image">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457200"/>
            <a:ext cx="11141476" cy="1437186"/>
          </a:xfrm>
        </p:spPr>
        <p:txBody>
          <a:bodyPr anchor="b"/>
          <a:lstStyle>
            <a:lvl1pPr>
              <a:defRPr sz="3200"/>
            </a:lvl1pPr>
          </a:lstStyle>
          <a:p>
            <a:r>
              <a:rPr lang="it-IT" dirty="0"/>
              <a:t>FARE CLIC PER MODIFICARE LO STILE DEL TITOLO</a:t>
            </a:r>
          </a:p>
        </p:txBody>
      </p:sp>
      <p:sp>
        <p:nvSpPr>
          <p:cNvPr id="3" name="Segnaposto contenuto 2"/>
          <p:cNvSpPr>
            <a:spLocks noGrp="1"/>
          </p:cNvSpPr>
          <p:nvPr>
            <p:ph idx="1" hasCustomPrompt="1"/>
          </p:nvPr>
        </p:nvSpPr>
        <p:spPr>
          <a:xfrm>
            <a:off x="5183188" y="2057400"/>
            <a:ext cx="6499826" cy="354132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dirty="0"/>
              <a:t>Immagine</a:t>
            </a:r>
          </a:p>
        </p:txBody>
      </p:sp>
      <p:sp>
        <p:nvSpPr>
          <p:cNvPr id="4" name="Segnaposto testo 3"/>
          <p:cNvSpPr>
            <a:spLocks noGrp="1"/>
          </p:cNvSpPr>
          <p:nvPr>
            <p:ph type="body" sz="half" idx="2"/>
          </p:nvPr>
        </p:nvSpPr>
        <p:spPr>
          <a:xfrm>
            <a:off x="541538" y="2057400"/>
            <a:ext cx="4230487" cy="35413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dirty="0"/>
              <a:t>Fare clic per modificare stili del testo dello schema</a:t>
            </a:r>
          </a:p>
        </p:txBody>
      </p:sp>
      <p:sp>
        <p:nvSpPr>
          <p:cNvPr id="5" name="Segnaposto data 4"/>
          <p:cNvSpPr>
            <a:spLocks noGrp="1"/>
          </p:cNvSpPr>
          <p:nvPr>
            <p:ph type="dt" sz="half" idx="10"/>
          </p:nvPr>
        </p:nvSpPr>
        <p:spPr/>
        <p:txBody>
          <a:bodyPr/>
          <a:lstStyle/>
          <a:p>
            <a:fld id="{BE2D1D93-CA71-4357-A704-593D4B6835E9}" type="datetime1">
              <a:rPr lang="it-IT" smtClean="0"/>
              <a:t>24/03/2025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4B3000C-AF20-481F-AF4F-24E9E8451D0A}" type="slidenum">
              <a:rPr lang="it-IT" smtClean="0"/>
              <a:t>‹#›</a:t>
            </a:fld>
            <a:endParaRPr lang="it-IT"/>
          </a:p>
        </p:txBody>
      </p:sp>
      <p:pic>
        <p:nvPicPr>
          <p:cNvPr id="8" name="Immagin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41538" y="5598725"/>
            <a:ext cx="1384915" cy="749879"/>
          </a:xfrm>
          <a:prstGeom prst="rect">
            <a:avLst/>
          </a:prstGeom>
        </p:spPr>
      </p:pic>
      <p:pic>
        <p:nvPicPr>
          <p:cNvPr id="9" name="Immagin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1119372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ANK YOU PAGE">
    <p:spTree>
      <p:nvGrpSpPr>
        <p:cNvPr id="1" name=""/>
        <p:cNvGrpSpPr/>
        <p:nvPr/>
      </p:nvGrpSpPr>
      <p:grpSpPr>
        <a:xfrm>
          <a:off x="0" y="0"/>
          <a:ext cx="0" cy="0"/>
          <a:chOff x="0" y="0"/>
          <a:chExt cx="0" cy="0"/>
        </a:xfrm>
      </p:grpSpPr>
      <p:pic>
        <p:nvPicPr>
          <p:cNvPr id="5" name="Immagin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41538" y="5598725"/>
            <a:ext cx="1384915" cy="749879"/>
          </a:xfrm>
          <a:prstGeom prst="rect">
            <a:avLst/>
          </a:prstGeom>
        </p:spPr>
      </p:pic>
      <p:pic>
        <p:nvPicPr>
          <p:cNvPr id="6" name="Immagin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803472" y="5788112"/>
            <a:ext cx="4108465" cy="477638"/>
          </a:xfrm>
          <a:prstGeom prst="rect">
            <a:avLst/>
          </a:prstGeom>
        </p:spPr>
      </p:pic>
      <p:sp>
        <p:nvSpPr>
          <p:cNvPr id="7" name="Title 1"/>
          <p:cNvSpPr>
            <a:spLocks noGrp="1"/>
          </p:cNvSpPr>
          <p:nvPr>
            <p:ph type="ctrTitle" hasCustomPrompt="1"/>
          </p:nvPr>
        </p:nvSpPr>
        <p:spPr>
          <a:xfrm>
            <a:off x="541537" y="1651246"/>
            <a:ext cx="1113259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THANK YOU</a:t>
            </a:r>
            <a:endParaRPr lang="en-US" dirty="0"/>
          </a:p>
        </p:txBody>
      </p:sp>
    </p:spTree>
    <p:extLst>
      <p:ext uri="{BB962C8B-B14F-4D97-AF65-F5344CB8AC3E}">
        <p14:creationId xmlns:p14="http://schemas.microsoft.com/office/powerpoint/2010/main" val="41292080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dirty="0"/>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data 3"/>
          <p:cNvSpPr>
            <a:spLocks noGrp="1"/>
          </p:cNvSpPr>
          <p:nvPr>
            <p:ph type="dt" sz="half" idx="2"/>
          </p:nvPr>
        </p:nvSpPr>
        <p:spPr>
          <a:xfrm>
            <a:off x="838200" y="6446837"/>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370B799D-5FDD-4558-8391-65425D22255E}" type="datetime1">
              <a:rPr lang="it-IT" smtClean="0"/>
              <a:t>24/03/2025</a:t>
            </a:fld>
            <a:endParaRPr lang="it-IT"/>
          </a:p>
        </p:txBody>
      </p:sp>
      <p:sp>
        <p:nvSpPr>
          <p:cNvPr id="5" name="Segnaposto piè di pagina 4"/>
          <p:cNvSpPr>
            <a:spLocks noGrp="1"/>
          </p:cNvSpPr>
          <p:nvPr>
            <p:ph type="ftr" sz="quarter" idx="3"/>
          </p:nvPr>
        </p:nvSpPr>
        <p:spPr>
          <a:xfrm>
            <a:off x="4038600" y="6446836"/>
            <a:ext cx="4114800" cy="365125"/>
          </a:xfrm>
          <a:prstGeom prst="rect">
            <a:avLst/>
          </a:prstGeom>
        </p:spPr>
        <p:txBody>
          <a:bodyPr vert="horz" lIns="91440" tIns="45720" rIns="91440" bIns="45720" rtlCol="0" anchor="ctr"/>
          <a:lstStyle>
            <a:lvl1pPr algn="ctr">
              <a:defRPr sz="1200">
                <a:solidFill>
                  <a:schemeClr val="bg1"/>
                </a:solidFill>
                <a:latin typeface="Arial" panose="020B0604020202020204" pitchFamily="34" charset="0"/>
                <a:cs typeface="Arial" panose="020B0604020202020204" pitchFamily="34" charset="0"/>
              </a:defRPr>
            </a:lvl1pPr>
          </a:lstStyle>
          <a:p>
            <a:endParaRPr lang="it-IT"/>
          </a:p>
        </p:txBody>
      </p:sp>
      <p:sp>
        <p:nvSpPr>
          <p:cNvPr id="6" name="Segnaposto numero diapositiva 5"/>
          <p:cNvSpPr>
            <a:spLocks noGrp="1"/>
          </p:cNvSpPr>
          <p:nvPr>
            <p:ph type="sldNum" sz="quarter" idx="4"/>
          </p:nvPr>
        </p:nvSpPr>
        <p:spPr>
          <a:xfrm>
            <a:off x="8610600" y="6428764"/>
            <a:ext cx="27432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44B3000C-AF20-481F-AF4F-24E9E8451D0A}" type="slidenum">
              <a:rPr lang="it-IT" smtClean="0"/>
              <a:pPr/>
              <a:t>‹#›</a:t>
            </a:fld>
            <a:endParaRPr lang="it-IT"/>
          </a:p>
        </p:txBody>
      </p:sp>
    </p:spTree>
    <p:extLst>
      <p:ext uri="{BB962C8B-B14F-4D97-AF65-F5344CB8AC3E}">
        <p14:creationId xmlns:p14="http://schemas.microsoft.com/office/powerpoint/2010/main" val="3352897251"/>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0" r:id="rId3"/>
    <p:sldLayoutId id="2147483656" r:id="rId4"/>
    <p:sldLayoutId id="2147483655" r:id="rId5"/>
  </p:sldLayoutIdLst>
  <p:hf hdr="0"/>
  <p:txStyles>
    <p:titleStyle>
      <a:lvl1pPr algn="l" defTabSz="914400" rtl="0" eaLnBrk="1" latinLnBrk="0" hangingPunct="1">
        <a:lnSpc>
          <a:spcPct val="90000"/>
        </a:lnSpc>
        <a:spcBef>
          <a:spcPct val="0"/>
        </a:spcBef>
        <a:buNone/>
        <a:defRPr sz="4400" kern="1200">
          <a:solidFill>
            <a:schemeClr val="tx1">
              <a:lumMod val="85000"/>
              <a:lumOff val="15000"/>
            </a:schemeClr>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2F05508-8A6F-15C0-2035-A0879F22F57C}"/>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96000" y="1752899"/>
            <a:ext cx="5848417" cy="3504902"/>
          </a:xfrm>
          <a:prstGeom prst="rect">
            <a:avLst/>
          </a:prstGeom>
        </p:spPr>
      </p:pic>
      <p:sp>
        <p:nvSpPr>
          <p:cNvPr id="2" name="Titolo 1"/>
          <p:cNvSpPr>
            <a:spLocks noGrp="1"/>
          </p:cNvSpPr>
          <p:nvPr>
            <p:ph type="ctrTitle"/>
          </p:nvPr>
        </p:nvSpPr>
        <p:spPr>
          <a:xfrm>
            <a:off x="541537" y="1122363"/>
            <a:ext cx="7010331" cy="2387600"/>
          </a:xfrm>
        </p:spPr>
        <p:txBody>
          <a:bodyPr/>
          <a:lstStyle/>
          <a:p>
            <a:r>
              <a:rPr lang="en-US" dirty="0"/>
              <a:t>Options and perspectives for future ion therapy accelerator designs</a:t>
            </a:r>
            <a:endParaRPr lang="it-IT" dirty="0"/>
          </a:p>
        </p:txBody>
      </p:sp>
      <p:sp>
        <p:nvSpPr>
          <p:cNvPr id="3" name="Sottotitolo 2"/>
          <p:cNvSpPr>
            <a:spLocks noGrp="1"/>
          </p:cNvSpPr>
          <p:nvPr>
            <p:ph type="subTitle" idx="1"/>
          </p:nvPr>
        </p:nvSpPr>
        <p:spPr/>
        <p:txBody>
          <a:bodyPr/>
          <a:lstStyle/>
          <a:p>
            <a:r>
              <a:rPr lang="it-IT" dirty="0"/>
              <a:t>Maurizio Vretenar, CERN</a:t>
            </a:r>
          </a:p>
        </p:txBody>
      </p:sp>
      <p:sp>
        <p:nvSpPr>
          <p:cNvPr id="5" name="TextBox 4">
            <a:extLst>
              <a:ext uri="{FF2B5EF4-FFF2-40B4-BE49-F238E27FC236}">
                <a16:creationId xmlns:a16="http://schemas.microsoft.com/office/drawing/2014/main" id="{D532BB70-34E8-EB16-B869-721C8F15D964}"/>
              </a:ext>
            </a:extLst>
          </p:cNvPr>
          <p:cNvSpPr txBox="1"/>
          <p:nvPr/>
        </p:nvSpPr>
        <p:spPr>
          <a:xfrm>
            <a:off x="10108927" y="5349875"/>
            <a:ext cx="1835490" cy="338554"/>
          </a:xfrm>
          <a:prstGeom prst="rect">
            <a:avLst/>
          </a:prstGeom>
          <a:noFill/>
        </p:spPr>
        <p:txBody>
          <a:bodyPr wrap="square" rtlCol="0">
            <a:spAutoFit/>
          </a:bodyPr>
          <a:lstStyle/>
          <a:p>
            <a:r>
              <a:rPr lang="en-US" sz="1600" i="1" dirty="0"/>
              <a:t>Elwood Smith, NYT</a:t>
            </a:r>
            <a:endParaRPr lang="en-GB" sz="1600" i="1" dirty="0"/>
          </a:p>
        </p:txBody>
      </p:sp>
      <p:sp>
        <p:nvSpPr>
          <p:cNvPr id="6" name="TextBox 5">
            <a:extLst>
              <a:ext uri="{FF2B5EF4-FFF2-40B4-BE49-F238E27FC236}">
                <a16:creationId xmlns:a16="http://schemas.microsoft.com/office/drawing/2014/main" id="{D505CF88-D068-99C5-0338-CF2036311176}"/>
              </a:ext>
            </a:extLst>
          </p:cNvPr>
          <p:cNvSpPr txBox="1"/>
          <p:nvPr/>
        </p:nvSpPr>
        <p:spPr>
          <a:xfrm>
            <a:off x="541536" y="4429919"/>
            <a:ext cx="4041491" cy="646331"/>
          </a:xfrm>
          <a:prstGeom prst="rect">
            <a:avLst/>
          </a:prstGeom>
          <a:noFill/>
        </p:spPr>
        <p:txBody>
          <a:bodyPr wrap="none" rtlCol="0">
            <a:spAutoFit/>
          </a:bodyPr>
          <a:lstStyle/>
          <a:p>
            <a:r>
              <a:rPr lang="en-US" dirty="0">
                <a:latin typeface="Aharoni" panose="02010803020104030203" pitchFamily="2" charset="-79"/>
                <a:cs typeface="Aharoni" panose="02010803020104030203" pitchFamily="2" charset="-79"/>
              </a:rPr>
              <a:t>From Innovation to Implementation</a:t>
            </a:r>
          </a:p>
          <a:p>
            <a:r>
              <a:rPr lang="en-US" dirty="0">
                <a:latin typeface="Aharoni" panose="02010803020104030203" pitchFamily="2" charset="-79"/>
                <a:cs typeface="Aharoni" panose="02010803020104030203" pitchFamily="2" charset="-79"/>
              </a:rPr>
              <a:t>Podgorica, 24-25 March 2025</a:t>
            </a:r>
            <a:endParaRPr lang="en-CH"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6507750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AA4E62F-1D24-95DA-328A-0B79B5AE067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227300" y="1978015"/>
            <a:ext cx="4242567" cy="2083305"/>
          </a:xfrm>
          <a:prstGeom prst="rect">
            <a:avLst/>
          </a:prstGeom>
        </p:spPr>
      </p:pic>
      <p:sp>
        <p:nvSpPr>
          <p:cNvPr id="2" name="Title 1">
            <a:extLst>
              <a:ext uri="{FF2B5EF4-FFF2-40B4-BE49-F238E27FC236}">
                <a16:creationId xmlns:a16="http://schemas.microsoft.com/office/drawing/2014/main" id="{7B4A1A20-F1DA-4304-2C00-18F5E2688A4D}"/>
              </a:ext>
            </a:extLst>
          </p:cNvPr>
          <p:cNvSpPr>
            <a:spLocks noGrp="1"/>
          </p:cNvSpPr>
          <p:nvPr>
            <p:ph type="title"/>
          </p:nvPr>
        </p:nvSpPr>
        <p:spPr>
          <a:xfrm>
            <a:off x="569033" y="278659"/>
            <a:ext cx="11132598" cy="894150"/>
          </a:xfrm>
        </p:spPr>
        <p:txBody>
          <a:bodyPr>
            <a:normAutofit fontScale="90000"/>
          </a:bodyPr>
          <a:lstStyle/>
          <a:p>
            <a:r>
              <a:rPr lang="en-US" sz="3200" b="1" dirty="0">
                <a:solidFill>
                  <a:srgbClr val="0070C0"/>
                </a:solidFill>
              </a:rPr>
              <a:t>Innovative accelerators: superconducting carbon synchrotron</a:t>
            </a:r>
            <a:endParaRPr lang="en-CH" sz="3200" b="1" dirty="0">
              <a:solidFill>
                <a:srgbClr val="0070C0"/>
              </a:solidFill>
            </a:endParaRPr>
          </a:p>
        </p:txBody>
      </p:sp>
      <p:sp>
        <p:nvSpPr>
          <p:cNvPr id="4" name="Date Placeholder 3">
            <a:extLst>
              <a:ext uri="{FF2B5EF4-FFF2-40B4-BE49-F238E27FC236}">
                <a16:creationId xmlns:a16="http://schemas.microsoft.com/office/drawing/2014/main" id="{ED14F6EC-37CB-BEB7-879F-EF7F5CD5F637}"/>
              </a:ext>
            </a:extLst>
          </p:cNvPr>
          <p:cNvSpPr>
            <a:spLocks noGrp="1"/>
          </p:cNvSpPr>
          <p:nvPr>
            <p:ph type="dt" sz="half" idx="10"/>
          </p:nvPr>
        </p:nvSpPr>
        <p:spPr/>
        <p:txBody>
          <a:bodyPr/>
          <a:lstStyle/>
          <a:p>
            <a:fld id="{E8EA834B-651A-4B43-A1FA-CEE7F282B40F}" type="datetime1">
              <a:rPr lang="it-IT" smtClean="0"/>
              <a:t>24/03/2025</a:t>
            </a:fld>
            <a:endParaRPr lang="it-IT"/>
          </a:p>
        </p:txBody>
      </p:sp>
      <p:sp>
        <p:nvSpPr>
          <p:cNvPr id="5" name="Footer Placeholder 4">
            <a:extLst>
              <a:ext uri="{FF2B5EF4-FFF2-40B4-BE49-F238E27FC236}">
                <a16:creationId xmlns:a16="http://schemas.microsoft.com/office/drawing/2014/main" id="{931E4C7F-4B77-90CF-E5B7-9B88E1AA3C1E}"/>
              </a:ext>
            </a:extLst>
          </p:cNvPr>
          <p:cNvSpPr>
            <a:spLocks noGrp="1"/>
          </p:cNvSpPr>
          <p:nvPr>
            <p:ph type="ftr" sz="quarter" idx="11"/>
          </p:nvPr>
        </p:nvSpPr>
        <p:spPr/>
        <p:txBody>
          <a:bodyPr/>
          <a:lstStyle/>
          <a:p>
            <a:r>
              <a:rPr lang="en-GB" dirty="0"/>
              <a:t>M. Vretenar – Accelerator perspectives</a:t>
            </a:r>
          </a:p>
        </p:txBody>
      </p:sp>
      <p:sp>
        <p:nvSpPr>
          <p:cNvPr id="6" name="Slide Number Placeholder 5">
            <a:extLst>
              <a:ext uri="{FF2B5EF4-FFF2-40B4-BE49-F238E27FC236}">
                <a16:creationId xmlns:a16="http://schemas.microsoft.com/office/drawing/2014/main" id="{58C0406A-F662-2C00-9A9D-B968867BDED1}"/>
              </a:ext>
            </a:extLst>
          </p:cNvPr>
          <p:cNvSpPr>
            <a:spLocks noGrp="1"/>
          </p:cNvSpPr>
          <p:nvPr>
            <p:ph type="sldNum" sz="quarter" idx="12"/>
          </p:nvPr>
        </p:nvSpPr>
        <p:spPr/>
        <p:txBody>
          <a:bodyPr/>
          <a:lstStyle/>
          <a:p>
            <a:fld id="{44B3000C-AF20-481F-AF4F-24E9E8451D0A}" type="slidenum">
              <a:rPr lang="it-IT" smtClean="0"/>
              <a:t>10</a:t>
            </a:fld>
            <a:endParaRPr lang="it-IT"/>
          </a:p>
        </p:txBody>
      </p:sp>
      <p:sp>
        <p:nvSpPr>
          <p:cNvPr id="8" name="TextBox 7">
            <a:extLst>
              <a:ext uri="{FF2B5EF4-FFF2-40B4-BE49-F238E27FC236}">
                <a16:creationId xmlns:a16="http://schemas.microsoft.com/office/drawing/2014/main" id="{62B6B95E-505D-4341-A644-DE490379CDB5}"/>
              </a:ext>
            </a:extLst>
          </p:cNvPr>
          <p:cNvSpPr txBox="1"/>
          <p:nvPr/>
        </p:nvSpPr>
        <p:spPr>
          <a:xfrm>
            <a:off x="6169468" y="4037553"/>
            <a:ext cx="5286607" cy="553998"/>
          </a:xfrm>
          <a:prstGeom prst="rect">
            <a:avLst/>
          </a:prstGeom>
          <a:noFill/>
        </p:spPr>
        <p:txBody>
          <a:bodyPr wrap="square" lIns="0" tIns="0" rIns="0" bIns="0" rtlCol="0">
            <a:spAutoFit/>
          </a:bodyPr>
          <a:lstStyle/>
          <a:p>
            <a:pPr algn="l"/>
            <a:r>
              <a:rPr lang="en-US" dirty="0">
                <a:latin typeface="Calibri" panose="020F0502020204030204" pitchFamily="34" charset="0"/>
                <a:cs typeface="Calibri" panose="020F0502020204030204" pitchFamily="34" charset="0"/>
              </a:rPr>
              <a:t>Triangular synchrotron , similar lattice to </a:t>
            </a:r>
            <a:r>
              <a:rPr lang="en-US" dirty="0" err="1">
                <a:latin typeface="Calibri" panose="020F0502020204030204" pitchFamily="34" charset="0"/>
                <a:cs typeface="Calibri" panose="020F0502020204030204" pitchFamily="34" charset="0"/>
              </a:rPr>
              <a:t>HeLICS</a:t>
            </a:r>
            <a:r>
              <a:rPr lang="en-US" dirty="0">
                <a:latin typeface="Calibri" panose="020F0502020204030204" pitchFamily="34" charset="0"/>
                <a:cs typeface="Calibri" panose="020F0502020204030204" pitchFamily="34" charset="0"/>
              </a:rPr>
              <a:t>,</a:t>
            </a:r>
          </a:p>
          <a:p>
            <a:pPr algn="l"/>
            <a:r>
              <a:rPr lang="en-US" dirty="0">
                <a:latin typeface="Calibri" panose="020F0502020204030204" pitchFamily="34" charset="0"/>
                <a:cs typeface="Calibri" panose="020F0502020204030204" pitchFamily="34" charset="0"/>
              </a:rPr>
              <a:t>rep. rate 0.33 Hz, 3 T dipoles (CCT type), 56mx21m</a:t>
            </a:r>
          </a:p>
        </p:txBody>
      </p:sp>
      <p:sp>
        <p:nvSpPr>
          <p:cNvPr id="11" name="TextBox 10">
            <a:extLst>
              <a:ext uri="{FF2B5EF4-FFF2-40B4-BE49-F238E27FC236}">
                <a16:creationId xmlns:a16="http://schemas.microsoft.com/office/drawing/2014/main" id="{62520983-EC82-12CD-B392-3EAAA3105741}"/>
              </a:ext>
            </a:extLst>
          </p:cNvPr>
          <p:cNvSpPr txBox="1"/>
          <p:nvPr/>
        </p:nvSpPr>
        <p:spPr>
          <a:xfrm>
            <a:off x="569032" y="4061320"/>
            <a:ext cx="5179761" cy="646331"/>
          </a:xfrm>
          <a:prstGeom prst="rect">
            <a:avLst/>
          </a:prstGeom>
          <a:noFill/>
        </p:spPr>
        <p:txBody>
          <a:bodyPr wrap="square" rtlCol="0">
            <a:spAutoFit/>
          </a:bodyPr>
          <a:lstStyle/>
          <a:p>
            <a:r>
              <a:rPr lang="en-US" dirty="0"/>
              <a:t>Square synchrotron, rep. rate 0.1 Hz, 3 10</a:t>
            </a:r>
            <a:r>
              <a:rPr lang="en-US" baseline="30000" dirty="0"/>
              <a:t>8</a:t>
            </a:r>
            <a:r>
              <a:rPr lang="en-US" dirty="0"/>
              <a:t> </a:t>
            </a:r>
            <a:r>
              <a:rPr lang="en-US" dirty="0" err="1"/>
              <a:t>pps</a:t>
            </a:r>
            <a:r>
              <a:rPr lang="en-US" dirty="0"/>
              <a:t>, 3.5 T dipoles, 30 m circ., 45mx33m w/o shielding</a:t>
            </a:r>
          </a:p>
        </p:txBody>
      </p:sp>
      <p:sp>
        <p:nvSpPr>
          <p:cNvPr id="12" name="TextBox 11">
            <a:extLst>
              <a:ext uri="{FF2B5EF4-FFF2-40B4-BE49-F238E27FC236}">
                <a16:creationId xmlns:a16="http://schemas.microsoft.com/office/drawing/2014/main" id="{6FFE7381-43B5-4665-D66A-861C5B4AC8E6}"/>
              </a:ext>
            </a:extLst>
          </p:cNvPr>
          <p:cNvSpPr txBox="1"/>
          <p:nvPr/>
        </p:nvSpPr>
        <p:spPr>
          <a:xfrm>
            <a:off x="588147" y="4636212"/>
            <a:ext cx="4914406" cy="523220"/>
          </a:xfrm>
          <a:prstGeom prst="rect">
            <a:avLst/>
          </a:prstGeom>
          <a:noFill/>
        </p:spPr>
        <p:txBody>
          <a:bodyPr wrap="square" rtlCol="0">
            <a:spAutoFit/>
          </a:bodyPr>
          <a:lstStyle/>
          <a:p>
            <a:r>
              <a:rPr lang="en-US" sz="1400" dirty="0"/>
              <a:t>Y. Iwata et al. , Design of a compact superconducting accelerator for advanced heavy-ion therapy, NIM-A, 1053, 2023</a:t>
            </a:r>
            <a:endParaRPr lang="en-CH" sz="1400" dirty="0"/>
          </a:p>
        </p:txBody>
      </p:sp>
      <p:sp>
        <p:nvSpPr>
          <p:cNvPr id="14" name="TextBox 13">
            <a:extLst>
              <a:ext uri="{FF2B5EF4-FFF2-40B4-BE49-F238E27FC236}">
                <a16:creationId xmlns:a16="http://schemas.microsoft.com/office/drawing/2014/main" id="{26538B6C-6A66-01AE-2427-09F577E493BA}"/>
              </a:ext>
            </a:extLst>
          </p:cNvPr>
          <p:cNvSpPr txBox="1"/>
          <p:nvPr/>
        </p:nvSpPr>
        <p:spPr>
          <a:xfrm>
            <a:off x="6161687" y="4636212"/>
            <a:ext cx="4914405" cy="523220"/>
          </a:xfrm>
          <a:prstGeom prst="rect">
            <a:avLst/>
          </a:prstGeom>
          <a:noFill/>
        </p:spPr>
        <p:txBody>
          <a:bodyPr wrap="square" rtlCol="0">
            <a:spAutoFit/>
          </a:bodyPr>
          <a:lstStyle/>
          <a:p>
            <a:r>
              <a:rPr lang="en-US" sz="1400" dirty="0"/>
              <a:t>E. Benedetto, M. Vretenar, Innovations in the Next Generation Medical Accelerators for Therapy with Ion Beams, IPAC23, Venice</a:t>
            </a:r>
            <a:endParaRPr lang="en-CH" sz="1400" dirty="0"/>
          </a:p>
        </p:txBody>
      </p:sp>
      <p:pic>
        <p:nvPicPr>
          <p:cNvPr id="16" name="Picture 15">
            <a:extLst>
              <a:ext uri="{FF2B5EF4-FFF2-40B4-BE49-F238E27FC236}">
                <a16:creationId xmlns:a16="http://schemas.microsoft.com/office/drawing/2014/main" id="{997735E9-19A3-8F9D-2036-1A486301683D}"/>
              </a:ext>
            </a:extLst>
          </p:cNvPr>
          <p:cNvPicPr>
            <a:picLocks noChangeAspect="1"/>
          </p:cNvPicPr>
          <p:nvPr/>
        </p:nvPicPr>
        <p:blipFill>
          <a:blip r:embed="rId3"/>
          <a:stretch>
            <a:fillRect/>
          </a:stretch>
        </p:blipFill>
        <p:spPr>
          <a:xfrm>
            <a:off x="5958196" y="2138931"/>
            <a:ext cx="3812933" cy="1698618"/>
          </a:xfrm>
          <a:prstGeom prst="rect">
            <a:avLst/>
          </a:prstGeom>
        </p:spPr>
      </p:pic>
      <p:sp>
        <p:nvSpPr>
          <p:cNvPr id="17" name="TextBox 16">
            <a:extLst>
              <a:ext uri="{FF2B5EF4-FFF2-40B4-BE49-F238E27FC236}">
                <a16:creationId xmlns:a16="http://schemas.microsoft.com/office/drawing/2014/main" id="{A6C28812-D6AE-B19A-F3C6-1C010906734C}"/>
              </a:ext>
            </a:extLst>
          </p:cNvPr>
          <p:cNvSpPr txBox="1"/>
          <p:nvPr/>
        </p:nvSpPr>
        <p:spPr>
          <a:xfrm>
            <a:off x="341907" y="1121712"/>
            <a:ext cx="11394005" cy="400110"/>
          </a:xfrm>
          <a:prstGeom prst="rect">
            <a:avLst/>
          </a:prstGeom>
          <a:solidFill>
            <a:srgbClr val="FFC000"/>
          </a:solidFill>
        </p:spPr>
        <p:txBody>
          <a:bodyPr wrap="square" rtlCol="0">
            <a:spAutoFit/>
          </a:bodyPr>
          <a:lstStyle/>
          <a:p>
            <a:pPr algn="ctr"/>
            <a:r>
              <a:rPr lang="en-US" sz="2000" b="1" dirty="0"/>
              <a:t>Compact Carbon Ion therapy facilities based on a superconducting synchrotron</a:t>
            </a:r>
            <a:endParaRPr lang="en-CH" sz="1100" b="1" dirty="0"/>
          </a:p>
        </p:txBody>
      </p:sp>
      <p:sp>
        <p:nvSpPr>
          <p:cNvPr id="18" name="TextBox 17">
            <a:extLst>
              <a:ext uri="{FF2B5EF4-FFF2-40B4-BE49-F238E27FC236}">
                <a16:creationId xmlns:a16="http://schemas.microsoft.com/office/drawing/2014/main" id="{076BCF3D-5949-BE49-7D40-28FF508FDDAB}"/>
              </a:ext>
            </a:extLst>
          </p:cNvPr>
          <p:cNvSpPr txBox="1"/>
          <p:nvPr/>
        </p:nvSpPr>
        <p:spPr>
          <a:xfrm>
            <a:off x="341907" y="1608683"/>
            <a:ext cx="5406886"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t>HIMAC (Japan), prototype synchrotron in construction</a:t>
            </a:r>
            <a:endParaRPr lang="en-CH" dirty="0"/>
          </a:p>
        </p:txBody>
      </p:sp>
      <p:sp>
        <p:nvSpPr>
          <p:cNvPr id="19" name="TextBox 18">
            <a:extLst>
              <a:ext uri="{FF2B5EF4-FFF2-40B4-BE49-F238E27FC236}">
                <a16:creationId xmlns:a16="http://schemas.microsoft.com/office/drawing/2014/main" id="{105B47FC-58FC-0F64-20B0-C92900BC1B9E}"/>
              </a:ext>
            </a:extLst>
          </p:cNvPr>
          <p:cNvSpPr txBox="1"/>
          <p:nvPr/>
        </p:nvSpPr>
        <p:spPr>
          <a:xfrm>
            <a:off x="5958196" y="1625111"/>
            <a:ext cx="5777716"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t>NIMMS/HITRI+ (EU), demonstrator magnets in construction</a:t>
            </a:r>
            <a:endParaRPr lang="en-CH" dirty="0"/>
          </a:p>
        </p:txBody>
      </p:sp>
      <p:pic>
        <p:nvPicPr>
          <p:cNvPr id="21" name="Picture 20">
            <a:extLst>
              <a:ext uri="{FF2B5EF4-FFF2-40B4-BE49-F238E27FC236}">
                <a16:creationId xmlns:a16="http://schemas.microsoft.com/office/drawing/2014/main" id="{64D61816-52E6-5BAE-E542-FB1E6669D082}"/>
              </a:ext>
            </a:extLst>
          </p:cNvPr>
          <p:cNvPicPr>
            <a:picLocks noChangeAspect="1"/>
          </p:cNvPicPr>
          <p:nvPr/>
        </p:nvPicPr>
        <p:blipFill>
          <a:blip r:embed="rId4"/>
          <a:stretch>
            <a:fillRect/>
          </a:stretch>
        </p:blipFill>
        <p:spPr>
          <a:xfrm>
            <a:off x="9835461" y="2146115"/>
            <a:ext cx="1620614" cy="1510535"/>
          </a:xfrm>
          <a:prstGeom prst="rect">
            <a:avLst/>
          </a:prstGeom>
        </p:spPr>
      </p:pic>
      <p:sp>
        <p:nvSpPr>
          <p:cNvPr id="22" name="TextBox 21">
            <a:extLst>
              <a:ext uri="{FF2B5EF4-FFF2-40B4-BE49-F238E27FC236}">
                <a16:creationId xmlns:a16="http://schemas.microsoft.com/office/drawing/2014/main" id="{A513079F-3ABF-3EAD-2942-F53AAD0C04B2}"/>
              </a:ext>
            </a:extLst>
          </p:cNvPr>
          <p:cNvSpPr txBox="1"/>
          <p:nvPr/>
        </p:nvSpPr>
        <p:spPr>
          <a:xfrm>
            <a:off x="1974038" y="5266826"/>
            <a:ext cx="5487400" cy="830997"/>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1600" dirty="0"/>
              <a:t>Compact designs, but:</a:t>
            </a:r>
          </a:p>
          <a:p>
            <a:pPr marL="285750" indent="-285750">
              <a:buFont typeface="Wingdings" panose="05000000000000000000" pitchFamily="2" charset="2"/>
              <a:buChar char="Ø"/>
            </a:pPr>
            <a:r>
              <a:rPr lang="en-US" sz="1600" dirty="0"/>
              <a:t>Limited by magnet ramp rate to &lt;1 Hz operation</a:t>
            </a:r>
          </a:p>
          <a:p>
            <a:pPr marL="285750" indent="-285750">
              <a:buFont typeface="Wingdings" panose="05000000000000000000" pitchFamily="2" charset="2"/>
              <a:buChar char="Ø"/>
            </a:pPr>
            <a:r>
              <a:rPr lang="en-US" sz="1600" dirty="0"/>
              <a:t>Limited advantages in power consumption (small duty cycle)</a:t>
            </a:r>
            <a:endParaRPr lang="en-CH" sz="1600" dirty="0"/>
          </a:p>
        </p:txBody>
      </p:sp>
    </p:spTree>
    <p:extLst>
      <p:ext uri="{BB962C8B-B14F-4D97-AF65-F5344CB8AC3E}">
        <p14:creationId xmlns:p14="http://schemas.microsoft.com/office/powerpoint/2010/main" val="467990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9CA1B-E2A0-F325-389F-F22C09BF124C}"/>
              </a:ext>
            </a:extLst>
          </p:cNvPr>
          <p:cNvSpPr>
            <a:spLocks noGrp="1"/>
          </p:cNvSpPr>
          <p:nvPr>
            <p:ph type="title"/>
          </p:nvPr>
        </p:nvSpPr>
        <p:spPr>
          <a:xfrm>
            <a:off x="541538" y="365125"/>
            <a:ext cx="11132598" cy="741299"/>
          </a:xfrm>
        </p:spPr>
        <p:txBody>
          <a:bodyPr>
            <a:normAutofit/>
          </a:bodyPr>
          <a:lstStyle/>
          <a:p>
            <a:r>
              <a:rPr lang="en-US" sz="3200" b="1" dirty="0">
                <a:solidFill>
                  <a:srgbClr val="0070C0"/>
                </a:solidFill>
              </a:rPr>
              <a:t>Innovative accelerators: the impact of AI</a:t>
            </a:r>
            <a:endParaRPr lang="en-CH" sz="3200" b="1" dirty="0">
              <a:solidFill>
                <a:srgbClr val="0070C0"/>
              </a:solidFill>
            </a:endParaRPr>
          </a:p>
        </p:txBody>
      </p:sp>
      <p:sp>
        <p:nvSpPr>
          <p:cNvPr id="3" name="Content Placeholder 2">
            <a:extLst>
              <a:ext uri="{FF2B5EF4-FFF2-40B4-BE49-F238E27FC236}">
                <a16:creationId xmlns:a16="http://schemas.microsoft.com/office/drawing/2014/main" id="{2BDDA286-3038-765F-BAE0-9961A0F6684A}"/>
              </a:ext>
            </a:extLst>
          </p:cNvPr>
          <p:cNvSpPr>
            <a:spLocks noGrp="1"/>
          </p:cNvSpPr>
          <p:nvPr>
            <p:ph idx="1"/>
          </p:nvPr>
        </p:nvSpPr>
        <p:spPr>
          <a:xfrm>
            <a:off x="450098" y="1286128"/>
            <a:ext cx="8035534" cy="4136263"/>
          </a:xfrm>
        </p:spPr>
        <p:txBody>
          <a:bodyPr>
            <a:normAutofit fontScale="92500" lnSpcReduction="20000"/>
          </a:bodyPr>
          <a:lstStyle/>
          <a:p>
            <a:pPr>
              <a:lnSpc>
                <a:spcPct val="100000"/>
              </a:lnSpc>
            </a:pPr>
            <a:r>
              <a:rPr lang="en-US" dirty="0">
                <a:latin typeface="Calibri" panose="020F0502020204030204" pitchFamily="34" charset="0"/>
                <a:ea typeface="Calibri" panose="020F0502020204030204" pitchFamily="34" charset="0"/>
                <a:cs typeface="Calibri" panose="020F0502020204030204" pitchFamily="34" charset="0"/>
              </a:rPr>
              <a:t>The new generation of compact accelerators must be optimized and controlled by </a:t>
            </a:r>
            <a:r>
              <a:rPr lang="en-US" b="1" dirty="0">
                <a:solidFill>
                  <a:srgbClr val="C00000"/>
                </a:solidFill>
                <a:latin typeface="Calibri" panose="020F0502020204030204" pitchFamily="34" charset="0"/>
                <a:ea typeface="Calibri" panose="020F0502020204030204" pitchFamily="34" charset="0"/>
                <a:cs typeface="Calibri" panose="020F0502020204030204" pitchFamily="34" charset="0"/>
              </a:rPr>
              <a:t>Machine Learning </a:t>
            </a:r>
            <a:r>
              <a:rPr lang="en-US" dirty="0">
                <a:latin typeface="Calibri" panose="020F0502020204030204" pitchFamily="34" charset="0"/>
                <a:ea typeface="Calibri" panose="020F0502020204030204" pitchFamily="34" charset="0"/>
                <a:cs typeface="Calibri" panose="020F0502020204030204" pitchFamily="34" charset="0"/>
              </a:rPr>
              <a:t>and </a:t>
            </a:r>
            <a:r>
              <a:rPr lang="en-US" b="1" dirty="0">
                <a:solidFill>
                  <a:srgbClr val="C00000"/>
                </a:solidFill>
                <a:latin typeface="Calibri" panose="020F0502020204030204" pitchFamily="34" charset="0"/>
                <a:ea typeface="Calibri" panose="020F0502020204030204" pitchFamily="34" charset="0"/>
                <a:cs typeface="Calibri" panose="020F0502020204030204" pitchFamily="34" charset="0"/>
              </a:rPr>
              <a:t>Artificial Intelligence </a:t>
            </a:r>
            <a:r>
              <a:rPr lang="en-US" dirty="0">
                <a:latin typeface="Calibri" panose="020F0502020204030204" pitchFamily="34" charset="0"/>
                <a:ea typeface="Calibri" panose="020F0502020204030204" pitchFamily="34" charset="0"/>
                <a:cs typeface="Calibri" panose="020F0502020204030204" pitchFamily="34" charset="0"/>
              </a:rPr>
              <a:t>– significant efforts ongoing  in the particle accelerator community, small accelerators are the ideal test bed for new software.</a:t>
            </a:r>
          </a:p>
          <a:p>
            <a:pPr>
              <a:lnSpc>
                <a:spcPct val="100000"/>
              </a:lnSpc>
            </a:pPr>
            <a:r>
              <a:rPr lang="en-US" b="1" dirty="0">
                <a:solidFill>
                  <a:srgbClr val="0070C0"/>
                </a:solidFill>
                <a:latin typeface="Calibri" panose="020F0502020204030204" pitchFamily="34" charset="0"/>
                <a:ea typeface="Calibri" panose="020F0502020204030204" pitchFamily="34" charset="0"/>
                <a:cs typeface="Calibri" panose="020F0502020204030204" pitchFamily="34" charset="0"/>
              </a:rPr>
              <a:t>Can AI change the </a:t>
            </a:r>
            <a:r>
              <a:rPr lang="en-US" b="1" dirty="0">
                <a:solidFill>
                  <a:srgbClr val="C00000"/>
                </a:solidFill>
                <a:latin typeface="Calibri" panose="020F0502020204030204" pitchFamily="34" charset="0"/>
                <a:ea typeface="Calibri" panose="020F0502020204030204" pitchFamily="34" charset="0"/>
                <a:cs typeface="Calibri" panose="020F0502020204030204" pitchFamily="34" charset="0"/>
              </a:rPr>
              <a:t>business model </a:t>
            </a:r>
            <a:r>
              <a:rPr lang="en-US" b="1" dirty="0">
                <a:solidFill>
                  <a:srgbClr val="0070C0"/>
                </a:solidFill>
                <a:latin typeface="Calibri" panose="020F0502020204030204" pitchFamily="34" charset="0"/>
                <a:ea typeface="Calibri" panose="020F0502020204030204" pitchFamily="34" charset="0"/>
                <a:cs typeface="Calibri" panose="020F0502020204030204" pitchFamily="34" charset="0"/>
              </a:rPr>
              <a:t>of commercial particle therapy accelerators?</a:t>
            </a:r>
          </a:p>
          <a:p>
            <a:pPr>
              <a:lnSpc>
                <a:spcPct val="100000"/>
              </a:lnSpc>
            </a:pPr>
            <a:r>
              <a:rPr lang="en-US" sz="2100" dirty="0">
                <a:latin typeface="Calibri" panose="020F0502020204030204" pitchFamily="34" charset="0"/>
                <a:ea typeface="Calibri" panose="020F0502020204030204" pitchFamily="34" charset="0"/>
                <a:cs typeface="Calibri" panose="020F0502020204030204" pitchFamily="34" charset="0"/>
              </a:rPr>
              <a:t>So far, companies producing commercial particle therapy accelerators make their profit via expensive operation and maintenance contracts. The accelerator is operated by personnel provided by the company, and the local staff has no access to the accelerator. Besides costs, this makes impossible using the accelerator for development of new treatment modalities.</a:t>
            </a:r>
          </a:p>
          <a:p>
            <a:pPr>
              <a:lnSpc>
                <a:spcPct val="100000"/>
              </a:lnSpc>
            </a:pPr>
            <a:r>
              <a:rPr lang="en-US" dirty="0">
                <a:latin typeface="Calibri" panose="020F0502020204030204" pitchFamily="34" charset="0"/>
                <a:ea typeface="Calibri" panose="020F0502020204030204" pitchFamily="34" charset="0"/>
                <a:cs typeface="Calibri" panose="020F0502020204030204" pitchFamily="34" charset="0"/>
              </a:rPr>
              <a:t>In a not-so-far future, the operation of the accelerator could become completely AI-driven. The goal is that the accelerator becomes a simple button, to be operated by the clinical control room.  </a:t>
            </a:r>
          </a:p>
          <a:p>
            <a:pPr>
              <a:lnSpc>
                <a:spcPct val="100000"/>
              </a:lnSpc>
            </a:pPr>
            <a:endParaRPr lang="en-CH" dirty="0">
              <a:latin typeface="Calibri" panose="020F0502020204030204" pitchFamily="34" charset="0"/>
              <a:ea typeface="Calibri" panose="020F0502020204030204" pitchFamily="34" charset="0"/>
              <a:cs typeface="Calibri" panose="020F0502020204030204" pitchFamily="34" charset="0"/>
            </a:endParaRPr>
          </a:p>
        </p:txBody>
      </p:sp>
      <p:sp>
        <p:nvSpPr>
          <p:cNvPr id="4" name="Date Placeholder 3">
            <a:extLst>
              <a:ext uri="{FF2B5EF4-FFF2-40B4-BE49-F238E27FC236}">
                <a16:creationId xmlns:a16="http://schemas.microsoft.com/office/drawing/2014/main" id="{E3C8AD00-9227-BEE9-6AA1-6DCBB475CBED}"/>
              </a:ext>
            </a:extLst>
          </p:cNvPr>
          <p:cNvSpPr>
            <a:spLocks noGrp="1"/>
          </p:cNvSpPr>
          <p:nvPr>
            <p:ph type="dt" sz="half" idx="10"/>
          </p:nvPr>
        </p:nvSpPr>
        <p:spPr/>
        <p:txBody>
          <a:bodyPr/>
          <a:lstStyle/>
          <a:p>
            <a:fld id="{E8EA834B-651A-4B43-A1FA-CEE7F282B40F}" type="datetime1">
              <a:rPr lang="it-IT" smtClean="0"/>
              <a:t>24/03/2025</a:t>
            </a:fld>
            <a:endParaRPr lang="it-IT"/>
          </a:p>
        </p:txBody>
      </p:sp>
      <p:sp>
        <p:nvSpPr>
          <p:cNvPr id="5" name="Footer Placeholder 4">
            <a:extLst>
              <a:ext uri="{FF2B5EF4-FFF2-40B4-BE49-F238E27FC236}">
                <a16:creationId xmlns:a16="http://schemas.microsoft.com/office/drawing/2014/main" id="{88525A61-8A33-1D7E-F222-E9B813E6ACE1}"/>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FB061774-AD40-4096-8C56-F5850EFB9B96}"/>
              </a:ext>
            </a:extLst>
          </p:cNvPr>
          <p:cNvSpPr>
            <a:spLocks noGrp="1"/>
          </p:cNvSpPr>
          <p:nvPr>
            <p:ph type="sldNum" sz="quarter" idx="12"/>
          </p:nvPr>
        </p:nvSpPr>
        <p:spPr/>
        <p:txBody>
          <a:bodyPr/>
          <a:lstStyle/>
          <a:p>
            <a:fld id="{44B3000C-AF20-481F-AF4F-24E9E8451D0A}" type="slidenum">
              <a:rPr lang="it-IT" smtClean="0"/>
              <a:t>11</a:t>
            </a:fld>
            <a:endParaRPr lang="it-IT"/>
          </a:p>
        </p:txBody>
      </p:sp>
      <p:pic>
        <p:nvPicPr>
          <p:cNvPr id="8" name="Picture 7" descr="A hand holding a glowing light&#10;&#10;AI-generated content may be incorrect.">
            <a:extLst>
              <a:ext uri="{FF2B5EF4-FFF2-40B4-BE49-F238E27FC236}">
                <a16:creationId xmlns:a16="http://schemas.microsoft.com/office/drawing/2014/main" id="{CABB5982-1BFF-F825-1BD7-63C8463504F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684514" y="1244262"/>
            <a:ext cx="3159518" cy="1969136"/>
          </a:xfrm>
          <a:prstGeom prst="rect">
            <a:avLst/>
          </a:prstGeom>
        </p:spPr>
      </p:pic>
      <p:pic>
        <p:nvPicPr>
          <p:cNvPr id="9" name="Picture 8">
            <a:extLst>
              <a:ext uri="{FF2B5EF4-FFF2-40B4-BE49-F238E27FC236}">
                <a16:creationId xmlns:a16="http://schemas.microsoft.com/office/drawing/2014/main" id="{4DC21D15-4F94-B58F-DBD8-5B6800ECB00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440216" y="3498678"/>
            <a:ext cx="1403816" cy="2115060"/>
          </a:xfrm>
          <a:prstGeom prst="rect">
            <a:avLst/>
          </a:prstGeom>
        </p:spPr>
      </p:pic>
    </p:spTree>
    <p:extLst>
      <p:ext uri="{BB962C8B-B14F-4D97-AF65-F5344CB8AC3E}">
        <p14:creationId xmlns:p14="http://schemas.microsoft.com/office/powerpoint/2010/main" val="2906163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3BA94A-88D5-3B5A-2B05-6F7E9FB97DE5}"/>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E9A6A570-E690-8A4F-2B61-58B87DE9514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805672" y="850787"/>
            <a:ext cx="3328416" cy="1873821"/>
          </a:xfrm>
          <a:prstGeom prst="rect">
            <a:avLst/>
          </a:prstGeom>
        </p:spPr>
      </p:pic>
      <p:sp>
        <p:nvSpPr>
          <p:cNvPr id="2" name="Title 1">
            <a:extLst>
              <a:ext uri="{FF2B5EF4-FFF2-40B4-BE49-F238E27FC236}">
                <a16:creationId xmlns:a16="http://schemas.microsoft.com/office/drawing/2014/main" id="{9292D0BE-901D-99F8-23EB-7311FCA81DC5}"/>
              </a:ext>
            </a:extLst>
          </p:cNvPr>
          <p:cNvSpPr>
            <a:spLocks noGrp="1"/>
          </p:cNvSpPr>
          <p:nvPr>
            <p:ph type="title"/>
          </p:nvPr>
        </p:nvSpPr>
        <p:spPr>
          <a:xfrm>
            <a:off x="541538" y="346837"/>
            <a:ext cx="11132598" cy="759587"/>
          </a:xfrm>
        </p:spPr>
        <p:txBody>
          <a:bodyPr>
            <a:normAutofit/>
          </a:bodyPr>
          <a:lstStyle/>
          <a:p>
            <a:r>
              <a:rPr lang="en-US" sz="3200" b="1" dirty="0">
                <a:solidFill>
                  <a:srgbClr val="0070C0"/>
                </a:solidFill>
              </a:rPr>
              <a:t>Some conclusions: from innovation to implementation</a:t>
            </a:r>
            <a:endParaRPr lang="en-CH" sz="3200" b="1" dirty="0">
              <a:solidFill>
                <a:srgbClr val="0070C0"/>
              </a:solidFill>
            </a:endParaRPr>
          </a:p>
        </p:txBody>
      </p:sp>
      <p:sp>
        <p:nvSpPr>
          <p:cNvPr id="3" name="Content Placeholder 2">
            <a:extLst>
              <a:ext uri="{FF2B5EF4-FFF2-40B4-BE49-F238E27FC236}">
                <a16:creationId xmlns:a16="http://schemas.microsoft.com/office/drawing/2014/main" id="{CF6F7244-7D53-F1BD-27F7-E20CAD775E8B}"/>
              </a:ext>
            </a:extLst>
          </p:cNvPr>
          <p:cNvSpPr>
            <a:spLocks noGrp="1"/>
          </p:cNvSpPr>
          <p:nvPr>
            <p:ph idx="1"/>
          </p:nvPr>
        </p:nvSpPr>
        <p:spPr>
          <a:xfrm>
            <a:off x="325130" y="1086970"/>
            <a:ext cx="8285470" cy="4527232"/>
          </a:xfrm>
        </p:spPr>
        <p:txBody>
          <a:bodyPr>
            <a:normAutofit fontScale="85000" lnSpcReduction="20000"/>
          </a:bodyPr>
          <a:lstStyle/>
          <a:p>
            <a:pPr>
              <a:lnSpc>
                <a:spcPct val="120000"/>
              </a:lnSpc>
            </a:pPr>
            <a:r>
              <a:rPr lang="en-US" dirty="0"/>
              <a:t>We have already (too) many designs to choose from, what we miss is a clear </a:t>
            </a:r>
            <a:r>
              <a:rPr lang="en-US" b="1" dirty="0">
                <a:solidFill>
                  <a:srgbClr val="7030A0"/>
                </a:solidFill>
              </a:rPr>
              <a:t>path to implementation</a:t>
            </a:r>
            <a:r>
              <a:rPr lang="en-US" dirty="0"/>
              <a:t>:</a:t>
            </a:r>
          </a:p>
          <a:p>
            <a:pPr marL="457200" indent="-457200">
              <a:lnSpc>
                <a:spcPct val="120000"/>
              </a:lnSpc>
              <a:buFont typeface="+mj-lt"/>
              <a:buAutoNum type="arabicPeriod"/>
            </a:pPr>
            <a:r>
              <a:rPr lang="en-US" dirty="0"/>
              <a:t>Select the accelerator technology: an </a:t>
            </a:r>
            <a:r>
              <a:rPr lang="en-US" b="1" dirty="0">
                <a:solidFill>
                  <a:srgbClr val="7030A0"/>
                </a:solidFill>
              </a:rPr>
              <a:t>emerging technology </a:t>
            </a:r>
            <a:r>
              <a:rPr lang="en-US" dirty="0"/>
              <a:t>requires more time (and cost?) to implement but has an impact on regional industry and training – and on science. Avoid the costs and risk of competing with companies already present in a mature commercial market. </a:t>
            </a:r>
          </a:p>
          <a:p>
            <a:pPr marL="457200" indent="-457200">
              <a:lnSpc>
                <a:spcPct val="120000"/>
              </a:lnSpc>
              <a:buFont typeface="+mj-lt"/>
              <a:buAutoNum type="arabicPeriod"/>
            </a:pPr>
            <a:r>
              <a:rPr lang="en-US" dirty="0"/>
              <a:t>Develop a </a:t>
            </a:r>
            <a:r>
              <a:rPr lang="en-US" b="1" dirty="0">
                <a:solidFill>
                  <a:srgbClr val="7030A0"/>
                </a:solidFill>
              </a:rPr>
              <a:t>learning curve</a:t>
            </a:r>
            <a:r>
              <a:rPr lang="en-US" dirty="0"/>
              <a:t>: start small and advance in stages, to progressively build capacity and competence – and to demonstrate accountability.</a:t>
            </a:r>
          </a:p>
          <a:p>
            <a:pPr marL="457200" indent="-457200">
              <a:lnSpc>
                <a:spcPct val="120000"/>
              </a:lnSpc>
              <a:buFont typeface="+mj-lt"/>
              <a:buAutoNum type="arabicPeriod"/>
            </a:pPr>
            <a:r>
              <a:rPr lang="en-US" dirty="0"/>
              <a:t>Build </a:t>
            </a:r>
            <a:r>
              <a:rPr lang="en-US" b="1" dirty="0">
                <a:solidFill>
                  <a:srgbClr val="7030A0"/>
                </a:solidFill>
              </a:rPr>
              <a:t>collaborations</a:t>
            </a:r>
            <a:r>
              <a:rPr lang="en-US" dirty="0"/>
              <a:t> and associate </a:t>
            </a:r>
            <a:r>
              <a:rPr lang="en-US" b="1" dirty="0">
                <a:solidFill>
                  <a:srgbClr val="7030A0"/>
                </a:solidFill>
              </a:rPr>
              <a:t>industry</a:t>
            </a:r>
            <a:r>
              <a:rPr lang="en-US" dirty="0"/>
              <a:t> at the earliest possible stage - to develop a design that can be easily industrialized and reproduced. </a:t>
            </a:r>
          </a:p>
        </p:txBody>
      </p:sp>
      <p:sp>
        <p:nvSpPr>
          <p:cNvPr id="4" name="Date Placeholder 3">
            <a:extLst>
              <a:ext uri="{FF2B5EF4-FFF2-40B4-BE49-F238E27FC236}">
                <a16:creationId xmlns:a16="http://schemas.microsoft.com/office/drawing/2014/main" id="{4A876C49-4B97-299F-F5EA-E2F044684883}"/>
              </a:ext>
            </a:extLst>
          </p:cNvPr>
          <p:cNvSpPr>
            <a:spLocks noGrp="1"/>
          </p:cNvSpPr>
          <p:nvPr>
            <p:ph type="dt" sz="half" idx="10"/>
          </p:nvPr>
        </p:nvSpPr>
        <p:spPr/>
        <p:txBody>
          <a:bodyPr/>
          <a:lstStyle/>
          <a:p>
            <a:fld id="{E8EA834B-651A-4B43-A1FA-CEE7F282B40F}" type="datetime1">
              <a:rPr lang="it-IT" smtClean="0"/>
              <a:t>24/03/2025</a:t>
            </a:fld>
            <a:endParaRPr lang="it-IT"/>
          </a:p>
        </p:txBody>
      </p:sp>
      <p:sp>
        <p:nvSpPr>
          <p:cNvPr id="5" name="Footer Placeholder 4">
            <a:extLst>
              <a:ext uri="{FF2B5EF4-FFF2-40B4-BE49-F238E27FC236}">
                <a16:creationId xmlns:a16="http://schemas.microsoft.com/office/drawing/2014/main" id="{C2996B31-B926-D71D-D1D1-F7EA9C639CE6}"/>
              </a:ext>
            </a:extLst>
          </p:cNvPr>
          <p:cNvSpPr>
            <a:spLocks noGrp="1"/>
          </p:cNvSpPr>
          <p:nvPr>
            <p:ph type="ftr" sz="quarter" idx="11"/>
          </p:nvPr>
        </p:nvSpPr>
        <p:spPr/>
        <p:txBody>
          <a:bodyPr/>
          <a:lstStyle/>
          <a:p>
            <a:r>
              <a:rPr lang="en-GB" dirty="0"/>
              <a:t>M. Vretenar – Accelerator perspectives</a:t>
            </a:r>
          </a:p>
        </p:txBody>
      </p:sp>
      <p:sp>
        <p:nvSpPr>
          <p:cNvPr id="6" name="Slide Number Placeholder 5">
            <a:extLst>
              <a:ext uri="{FF2B5EF4-FFF2-40B4-BE49-F238E27FC236}">
                <a16:creationId xmlns:a16="http://schemas.microsoft.com/office/drawing/2014/main" id="{8F439DA5-64AE-44AF-3C67-B51AF0A05DEA}"/>
              </a:ext>
            </a:extLst>
          </p:cNvPr>
          <p:cNvSpPr>
            <a:spLocks noGrp="1"/>
          </p:cNvSpPr>
          <p:nvPr>
            <p:ph type="sldNum" sz="quarter" idx="12"/>
          </p:nvPr>
        </p:nvSpPr>
        <p:spPr/>
        <p:txBody>
          <a:bodyPr/>
          <a:lstStyle/>
          <a:p>
            <a:fld id="{44B3000C-AF20-481F-AF4F-24E9E8451D0A}" type="slidenum">
              <a:rPr lang="it-IT" smtClean="0"/>
              <a:t>12</a:t>
            </a:fld>
            <a:endParaRPr lang="it-IT"/>
          </a:p>
        </p:txBody>
      </p:sp>
      <p:sp>
        <p:nvSpPr>
          <p:cNvPr id="9" name="Rectangle 8">
            <a:extLst>
              <a:ext uri="{FF2B5EF4-FFF2-40B4-BE49-F238E27FC236}">
                <a16:creationId xmlns:a16="http://schemas.microsoft.com/office/drawing/2014/main" id="{5FACFEA3-EEB9-0E8C-B9BF-D1FAB126EA76}"/>
              </a:ext>
            </a:extLst>
          </p:cNvPr>
          <p:cNvSpPr/>
          <p:nvPr/>
        </p:nvSpPr>
        <p:spPr>
          <a:xfrm>
            <a:off x="8706503" y="2751504"/>
            <a:ext cx="3694176" cy="954107"/>
          </a:xfrm>
          <a:prstGeom prst="rect">
            <a:avLst/>
          </a:prstGeom>
        </p:spPr>
        <p:txBody>
          <a:bodyPr wrap="square">
            <a:spAutoFit/>
          </a:bodyPr>
          <a:lstStyle/>
          <a:p>
            <a:r>
              <a:rPr lang="bs-Latn-BA" sz="1400" dirty="0">
                <a:latin typeface="Garamond" panose="02020404030301010803" pitchFamily="18" charset="0"/>
              </a:rPr>
              <a:t>Sarajevski Akcelerator Jona (SARAI)</a:t>
            </a:r>
            <a:endParaRPr lang="en-US" sz="1400" dirty="0">
              <a:latin typeface="Garamond" panose="02020404030301010803" pitchFamily="18" charset="0"/>
            </a:endParaRPr>
          </a:p>
          <a:p>
            <a:r>
              <a:rPr lang="en-GB" sz="1400" dirty="0">
                <a:solidFill>
                  <a:srgbClr val="0070C0"/>
                </a:solidFill>
                <a:latin typeface="Garamond" panose="02020404030301010803" pitchFamily="18" charset="0"/>
              </a:rPr>
              <a:t>UNSA</a:t>
            </a:r>
            <a:r>
              <a:rPr lang="en-GB" sz="1400" dirty="0">
                <a:latin typeface="Garamond" panose="02020404030301010803" pitchFamily="18" charset="0"/>
              </a:rPr>
              <a:t>-</a:t>
            </a:r>
            <a:r>
              <a:rPr lang="en-GB" sz="1400" dirty="0">
                <a:solidFill>
                  <a:srgbClr val="FF0000"/>
                </a:solidFill>
                <a:latin typeface="Garamond" panose="02020404030301010803" pitchFamily="18" charset="0"/>
              </a:rPr>
              <a:t>CERN</a:t>
            </a:r>
            <a:r>
              <a:rPr lang="en-GB" sz="1400" dirty="0">
                <a:latin typeface="Garamond" panose="02020404030301010803" pitchFamily="18" charset="0"/>
              </a:rPr>
              <a:t>-</a:t>
            </a:r>
            <a:r>
              <a:rPr lang="bs-Latn-BA" sz="1400" dirty="0">
                <a:solidFill>
                  <a:srgbClr val="FF0000"/>
                </a:solidFill>
                <a:latin typeface="Garamond" panose="02020404030301010803" pitchFamily="18" charset="0"/>
              </a:rPr>
              <a:t>JSI</a:t>
            </a:r>
            <a:r>
              <a:rPr lang="bs-Latn-BA" sz="1400" dirty="0">
                <a:latin typeface="Garamond" panose="02020404030301010803" pitchFamily="18" charset="0"/>
              </a:rPr>
              <a:t>-</a:t>
            </a:r>
            <a:r>
              <a:rPr lang="bs-Latn-BA" sz="1400" dirty="0">
                <a:solidFill>
                  <a:srgbClr val="FF0000"/>
                </a:solidFill>
                <a:latin typeface="Garamond" panose="02020404030301010803" pitchFamily="18" charset="0"/>
              </a:rPr>
              <a:t>GSI</a:t>
            </a:r>
            <a:r>
              <a:rPr lang="bs-Latn-BA" sz="1400" dirty="0">
                <a:latin typeface="Garamond" panose="02020404030301010803" pitchFamily="18" charset="0"/>
              </a:rPr>
              <a:t>-</a:t>
            </a:r>
            <a:r>
              <a:rPr lang="en-GB" sz="1400" dirty="0">
                <a:solidFill>
                  <a:srgbClr val="00B050"/>
                </a:solidFill>
                <a:latin typeface="Garamond" panose="02020404030301010803" pitchFamily="18" charset="0"/>
              </a:rPr>
              <a:t>COSYLA</a:t>
            </a:r>
            <a:r>
              <a:rPr lang="bs-Latn-BA" sz="1400" dirty="0">
                <a:solidFill>
                  <a:srgbClr val="00B050"/>
                </a:solidFill>
                <a:latin typeface="Garamond" panose="02020404030301010803" pitchFamily="18" charset="0"/>
              </a:rPr>
              <a:t>B</a:t>
            </a:r>
            <a:r>
              <a:rPr lang="bs-Latn-BA" sz="1400" dirty="0">
                <a:latin typeface="Garamond" panose="02020404030301010803" pitchFamily="18" charset="0"/>
              </a:rPr>
              <a:t>-</a:t>
            </a:r>
            <a:r>
              <a:rPr lang="bs-Latn-BA" sz="1400" dirty="0">
                <a:solidFill>
                  <a:srgbClr val="00B050"/>
                </a:solidFill>
                <a:latin typeface="Garamond" panose="02020404030301010803" pitchFamily="18" charset="0"/>
              </a:rPr>
              <a:t>PANTECH</a:t>
            </a:r>
            <a:r>
              <a:rPr lang="en-US" sz="1400" dirty="0">
                <a:solidFill>
                  <a:srgbClr val="00B050"/>
                </a:solidFill>
                <a:latin typeface="Garamond" panose="02020404030301010803" pitchFamily="18" charset="0"/>
              </a:rPr>
              <a:t>.</a:t>
            </a:r>
            <a:r>
              <a:rPr lang="bs-Latn-BA" sz="1400" dirty="0">
                <a:latin typeface="Garamond" panose="02020404030301010803" pitchFamily="18" charset="0"/>
              </a:rPr>
              <a:t>-</a:t>
            </a:r>
            <a:r>
              <a:rPr lang="bs-Latn-BA" sz="1400" dirty="0">
                <a:solidFill>
                  <a:srgbClr val="00B050"/>
                </a:solidFill>
                <a:latin typeface="Garamond" panose="02020404030301010803" pitchFamily="18" charset="0"/>
              </a:rPr>
              <a:t>CIEMAT</a:t>
            </a:r>
            <a:r>
              <a:rPr lang="en-US" sz="1400" dirty="0">
                <a:solidFill>
                  <a:srgbClr val="00B050"/>
                </a:solidFill>
                <a:latin typeface="Garamond" panose="02020404030301010803" pitchFamily="18" charset="0"/>
              </a:rPr>
              <a:t>, </a:t>
            </a:r>
            <a:r>
              <a:rPr lang="en-GB" sz="1400" dirty="0">
                <a:latin typeface="Garamond" panose="02020404030301010803" pitchFamily="18" charset="0"/>
              </a:rPr>
              <a:t>3 Physicists Foundation </a:t>
            </a:r>
            <a:r>
              <a:rPr lang="bs-Latn-BA" sz="1400" dirty="0">
                <a:latin typeface="Garamond" panose="02020404030301010803" pitchFamily="18" charset="0"/>
              </a:rPr>
              <a:t>(3</a:t>
            </a:r>
            <a:r>
              <a:rPr lang="en-GB" sz="1400" dirty="0">
                <a:latin typeface="Garamond" panose="02020404030301010803" pitchFamily="18" charset="0"/>
              </a:rPr>
              <a:t>P</a:t>
            </a:r>
            <a:r>
              <a:rPr lang="bs-Latn-BA" sz="1400" dirty="0">
                <a:latin typeface="Garamond" panose="02020404030301010803" pitchFamily="18" charset="0"/>
              </a:rPr>
              <a:t>F) + Ministarstvo Nauke Kantona Sarajevo</a:t>
            </a:r>
            <a:endParaRPr lang="en-GB" sz="1400" dirty="0">
              <a:latin typeface="Garamond" panose="02020404030301010803" pitchFamily="18" charset="0"/>
            </a:endParaRPr>
          </a:p>
        </p:txBody>
      </p:sp>
      <p:pic>
        <p:nvPicPr>
          <p:cNvPr id="7" name="Picture 6">
            <a:extLst>
              <a:ext uri="{FF2B5EF4-FFF2-40B4-BE49-F238E27FC236}">
                <a16:creationId xmlns:a16="http://schemas.microsoft.com/office/drawing/2014/main" id="{BD67121C-19DF-6245-4C41-AF5E0F96411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889383" y="3656105"/>
            <a:ext cx="3160993" cy="1360769"/>
          </a:xfrm>
          <a:prstGeom prst="rect">
            <a:avLst/>
          </a:prstGeom>
        </p:spPr>
      </p:pic>
      <p:sp>
        <p:nvSpPr>
          <p:cNvPr id="12" name="TextBox 11">
            <a:extLst>
              <a:ext uri="{FF2B5EF4-FFF2-40B4-BE49-F238E27FC236}">
                <a16:creationId xmlns:a16="http://schemas.microsoft.com/office/drawing/2014/main" id="{2B7EED58-59FC-DAF8-54FC-80B2B5AF8919}"/>
              </a:ext>
            </a:extLst>
          </p:cNvPr>
          <p:cNvSpPr txBox="1"/>
          <p:nvPr/>
        </p:nvSpPr>
        <p:spPr>
          <a:xfrm>
            <a:off x="8815110" y="5016874"/>
            <a:ext cx="3476961" cy="861774"/>
          </a:xfrm>
          <a:prstGeom prst="rect">
            <a:avLst/>
          </a:prstGeom>
          <a:noFill/>
        </p:spPr>
        <p:txBody>
          <a:bodyPr wrap="square">
            <a:spAutoFit/>
          </a:bodyPr>
          <a:lstStyle/>
          <a:p>
            <a:pPr algn="l">
              <a:defRPr/>
            </a:pPr>
            <a:r>
              <a:rPr lang="en-US" altLang="en-US" sz="1400" kern="0" dirty="0">
                <a:solidFill>
                  <a:srgbClr val="C644C1"/>
                </a:solidFill>
                <a:latin typeface="ArialMT" charset="0"/>
              </a:rPr>
              <a:t>IFIGENEIA:  Excellence Hub HORIZON WIDERA </a:t>
            </a:r>
            <a:r>
              <a:rPr lang="en-US" altLang="en-US" sz="1100" kern="0" dirty="0">
                <a:solidFill>
                  <a:srgbClr val="C644C1"/>
                </a:solidFill>
                <a:latin typeface="ArialMT" charset="0"/>
              </a:rPr>
              <a:t>Innovative Facility for Isotope </a:t>
            </a:r>
            <a:r>
              <a:rPr lang="en-US" altLang="en-US" sz="1100" kern="0" dirty="0" err="1">
                <a:solidFill>
                  <a:srgbClr val="C644C1"/>
                </a:solidFill>
                <a:latin typeface="ArialMT" charset="0"/>
              </a:rPr>
              <a:t>GENeration</a:t>
            </a:r>
            <a:r>
              <a:rPr lang="en-US" altLang="en-US" sz="1100" kern="0" dirty="0">
                <a:solidFill>
                  <a:srgbClr val="C644C1"/>
                </a:solidFill>
                <a:latin typeface="ArialMT" charset="0"/>
              </a:rPr>
              <a:t> with Efficient Ion Accelerator : AUTH + 21 partners (GR, CY, SL)</a:t>
            </a:r>
          </a:p>
        </p:txBody>
      </p:sp>
      <p:sp>
        <p:nvSpPr>
          <p:cNvPr id="13" name="Arrow: Right 12">
            <a:extLst>
              <a:ext uri="{FF2B5EF4-FFF2-40B4-BE49-F238E27FC236}">
                <a16:creationId xmlns:a16="http://schemas.microsoft.com/office/drawing/2014/main" id="{D3CF5615-7032-27A4-6915-1EE46744F73E}"/>
              </a:ext>
            </a:extLst>
          </p:cNvPr>
          <p:cNvSpPr/>
          <p:nvPr/>
        </p:nvSpPr>
        <p:spPr>
          <a:xfrm>
            <a:off x="8032186" y="4566925"/>
            <a:ext cx="280416" cy="50292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TextBox 13">
            <a:extLst>
              <a:ext uri="{FF2B5EF4-FFF2-40B4-BE49-F238E27FC236}">
                <a16:creationId xmlns:a16="http://schemas.microsoft.com/office/drawing/2014/main" id="{15BA7FDC-2074-D283-4A56-B463FD22B676}"/>
              </a:ext>
            </a:extLst>
          </p:cNvPr>
          <p:cNvSpPr txBox="1"/>
          <p:nvPr/>
        </p:nvSpPr>
        <p:spPr>
          <a:xfrm>
            <a:off x="7687567" y="4801430"/>
            <a:ext cx="1118105" cy="646331"/>
          </a:xfrm>
          <a:prstGeom prst="rect">
            <a:avLst/>
          </a:prstGeom>
          <a:noFill/>
        </p:spPr>
        <p:txBody>
          <a:bodyPr wrap="square" rtlCol="0">
            <a:spAutoFit/>
          </a:bodyPr>
          <a:lstStyle/>
          <a:p>
            <a:r>
              <a:rPr lang="en-US" dirty="0"/>
              <a:t>2</a:t>
            </a:r>
          </a:p>
          <a:p>
            <a:r>
              <a:rPr lang="en-US" dirty="0"/>
              <a:t>examples</a:t>
            </a:r>
            <a:endParaRPr lang="en-CH" dirty="0"/>
          </a:p>
        </p:txBody>
      </p:sp>
    </p:spTree>
    <p:extLst>
      <p:ext uri="{BB962C8B-B14F-4D97-AF65-F5344CB8AC3E}">
        <p14:creationId xmlns:p14="http://schemas.microsoft.com/office/powerpoint/2010/main" val="11808149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035313" y="1293041"/>
            <a:ext cx="5310623" cy="2673865"/>
          </a:xfrm>
        </p:spPr>
        <p:txBody>
          <a:bodyPr/>
          <a:lstStyle/>
          <a:p>
            <a:r>
              <a:rPr lang="it-IT" dirty="0"/>
              <a:t>Thank </a:t>
            </a:r>
            <a:r>
              <a:rPr lang="it-IT" dirty="0" err="1"/>
              <a:t>you</a:t>
            </a:r>
            <a:r>
              <a:rPr lang="it-IT" dirty="0"/>
              <a:t> for </a:t>
            </a:r>
            <a:r>
              <a:rPr lang="it-IT" dirty="0" err="1"/>
              <a:t>your</a:t>
            </a:r>
            <a:r>
              <a:rPr lang="it-IT" dirty="0"/>
              <a:t> </a:t>
            </a:r>
            <a:r>
              <a:rPr lang="it-IT" dirty="0" err="1"/>
              <a:t>attention</a:t>
            </a:r>
            <a:endParaRPr lang="it-IT" dirty="0"/>
          </a:p>
        </p:txBody>
      </p:sp>
      <p:pic>
        <p:nvPicPr>
          <p:cNvPr id="3" name="Picture 2">
            <a:extLst>
              <a:ext uri="{FF2B5EF4-FFF2-40B4-BE49-F238E27FC236}">
                <a16:creationId xmlns:a16="http://schemas.microsoft.com/office/drawing/2014/main" id="{5A28A30E-C68E-48C4-78B2-255894D693E0}"/>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96000" y="1752899"/>
            <a:ext cx="5848417" cy="3504902"/>
          </a:xfrm>
          <a:prstGeom prst="rect">
            <a:avLst/>
          </a:prstGeom>
        </p:spPr>
      </p:pic>
      <p:sp>
        <p:nvSpPr>
          <p:cNvPr id="4" name="TextBox 3">
            <a:extLst>
              <a:ext uri="{FF2B5EF4-FFF2-40B4-BE49-F238E27FC236}">
                <a16:creationId xmlns:a16="http://schemas.microsoft.com/office/drawing/2014/main" id="{F5675B89-165C-80F8-9B20-9C8A543BE2F0}"/>
              </a:ext>
            </a:extLst>
          </p:cNvPr>
          <p:cNvSpPr txBox="1"/>
          <p:nvPr/>
        </p:nvSpPr>
        <p:spPr>
          <a:xfrm>
            <a:off x="10108927" y="5349875"/>
            <a:ext cx="1835490" cy="338554"/>
          </a:xfrm>
          <a:prstGeom prst="rect">
            <a:avLst/>
          </a:prstGeom>
          <a:noFill/>
        </p:spPr>
        <p:txBody>
          <a:bodyPr wrap="square" rtlCol="0">
            <a:spAutoFit/>
          </a:bodyPr>
          <a:lstStyle/>
          <a:p>
            <a:r>
              <a:rPr lang="en-US" sz="1600" i="1" dirty="0"/>
              <a:t>Elwood Smith, NYT</a:t>
            </a:r>
            <a:endParaRPr lang="en-GB" sz="1600" i="1" dirty="0"/>
          </a:p>
        </p:txBody>
      </p:sp>
    </p:spTree>
    <p:extLst>
      <p:ext uri="{BB962C8B-B14F-4D97-AF65-F5344CB8AC3E}">
        <p14:creationId xmlns:p14="http://schemas.microsoft.com/office/powerpoint/2010/main" val="1854250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85727" y="246144"/>
            <a:ext cx="11333095" cy="841883"/>
          </a:xfrm>
        </p:spPr>
        <p:txBody>
          <a:bodyPr>
            <a:normAutofit fontScale="90000"/>
          </a:bodyPr>
          <a:lstStyle/>
          <a:p>
            <a:r>
              <a:rPr lang="en-GB" sz="3200" b="1" dirty="0">
                <a:solidFill>
                  <a:schemeClr val="accent1"/>
                </a:solidFill>
              </a:rPr>
              <a:t>Particle therapy is changing – and we need to change with it</a:t>
            </a:r>
          </a:p>
        </p:txBody>
      </p:sp>
      <p:sp>
        <p:nvSpPr>
          <p:cNvPr id="3" name="Segnaposto data 2"/>
          <p:cNvSpPr>
            <a:spLocks noGrp="1"/>
          </p:cNvSpPr>
          <p:nvPr>
            <p:ph type="dt" sz="half" idx="10"/>
          </p:nvPr>
        </p:nvSpPr>
        <p:spPr/>
        <p:txBody>
          <a:bodyPr/>
          <a:lstStyle/>
          <a:p>
            <a:fld id="{A2264725-1486-4B3B-81D9-9D86B7F1A8C2}" type="datetime1">
              <a:rPr lang="it-IT" smtClean="0"/>
              <a:t>24/03/2025</a:t>
            </a:fld>
            <a:endParaRPr lang="it-IT"/>
          </a:p>
        </p:txBody>
      </p:sp>
      <p:sp>
        <p:nvSpPr>
          <p:cNvPr id="4" name="Segnaposto piè di pagina 3"/>
          <p:cNvSpPr>
            <a:spLocks noGrp="1"/>
          </p:cNvSpPr>
          <p:nvPr>
            <p:ph type="ftr" sz="quarter" idx="11"/>
          </p:nvPr>
        </p:nvSpPr>
        <p:spPr/>
        <p:txBody>
          <a:bodyPr/>
          <a:lstStyle/>
          <a:p>
            <a:r>
              <a:rPr lang="it-IT" dirty="0"/>
              <a:t>M. Vretenar – Accelerator </a:t>
            </a:r>
            <a:r>
              <a:rPr lang="it-IT" dirty="0" err="1"/>
              <a:t>perspectives</a:t>
            </a:r>
            <a:endParaRPr lang="it-IT" dirty="0"/>
          </a:p>
        </p:txBody>
      </p:sp>
      <p:sp>
        <p:nvSpPr>
          <p:cNvPr id="5" name="Segnaposto numero diapositiva 4"/>
          <p:cNvSpPr>
            <a:spLocks noGrp="1"/>
          </p:cNvSpPr>
          <p:nvPr>
            <p:ph type="sldNum" sz="quarter" idx="12"/>
          </p:nvPr>
        </p:nvSpPr>
        <p:spPr/>
        <p:txBody>
          <a:bodyPr/>
          <a:lstStyle/>
          <a:p>
            <a:fld id="{44B3000C-AF20-481F-AF4F-24E9E8451D0A}" type="slidenum">
              <a:rPr lang="it-IT" smtClean="0"/>
              <a:t>2</a:t>
            </a:fld>
            <a:endParaRPr lang="it-IT"/>
          </a:p>
        </p:txBody>
      </p:sp>
      <p:sp>
        <p:nvSpPr>
          <p:cNvPr id="6" name="TextBox 5">
            <a:extLst>
              <a:ext uri="{FF2B5EF4-FFF2-40B4-BE49-F238E27FC236}">
                <a16:creationId xmlns:a16="http://schemas.microsoft.com/office/drawing/2014/main" id="{E7D5DD8F-4396-883E-DBA5-EC60F6620227}"/>
              </a:ext>
            </a:extLst>
          </p:cNvPr>
          <p:cNvSpPr txBox="1"/>
          <p:nvPr/>
        </p:nvSpPr>
        <p:spPr>
          <a:xfrm>
            <a:off x="312982" y="4297875"/>
            <a:ext cx="11405841" cy="1169551"/>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2400" b="1" i="1" dirty="0"/>
              <a:t>7 years of work</a:t>
            </a:r>
            <a:r>
              <a:rPr lang="en-US" sz="2400" i="1" dirty="0"/>
              <a:t>, but in the meantime particle therapy has significantly changed. </a:t>
            </a:r>
          </a:p>
          <a:p>
            <a:endParaRPr lang="en-US" sz="1000" i="1" dirty="0"/>
          </a:p>
          <a:p>
            <a:r>
              <a:rPr lang="en-US" i="1" dirty="0"/>
              <a:t>The goal of this presentation is to identify the trends that will lead to the therapy accelerators of the future, and the related opportunities in the SEEIIST countries and outside.</a:t>
            </a:r>
            <a:endParaRPr lang="en-CH" i="1" dirty="0"/>
          </a:p>
        </p:txBody>
      </p:sp>
      <p:pic>
        <p:nvPicPr>
          <p:cNvPr id="8" name="Picture 7">
            <a:extLst>
              <a:ext uri="{FF2B5EF4-FFF2-40B4-BE49-F238E27FC236}">
                <a16:creationId xmlns:a16="http://schemas.microsoft.com/office/drawing/2014/main" id="{E02091C2-E283-59FB-C834-CCC2920B5CE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40529" y="1088027"/>
            <a:ext cx="4173187" cy="2097596"/>
          </a:xfrm>
          <a:prstGeom prst="rect">
            <a:avLst/>
          </a:prstGeom>
        </p:spPr>
      </p:pic>
      <p:pic>
        <p:nvPicPr>
          <p:cNvPr id="9" name="Picture 8">
            <a:extLst>
              <a:ext uri="{FF2B5EF4-FFF2-40B4-BE49-F238E27FC236}">
                <a16:creationId xmlns:a16="http://schemas.microsoft.com/office/drawing/2014/main" id="{C75EB6B2-2752-D275-A9CE-A28C8B83EFB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49682" y="1346426"/>
            <a:ext cx="1346318" cy="1928712"/>
          </a:xfrm>
          <a:prstGeom prst="rect">
            <a:avLst/>
          </a:prstGeom>
        </p:spPr>
      </p:pic>
      <p:sp>
        <p:nvSpPr>
          <p:cNvPr id="10" name="TextBox 9">
            <a:extLst>
              <a:ext uri="{FF2B5EF4-FFF2-40B4-BE49-F238E27FC236}">
                <a16:creationId xmlns:a16="http://schemas.microsoft.com/office/drawing/2014/main" id="{060759B4-C9D9-A3AC-965C-9892A1C8C268}"/>
              </a:ext>
            </a:extLst>
          </p:cNvPr>
          <p:cNvSpPr txBox="1"/>
          <p:nvPr/>
        </p:nvSpPr>
        <p:spPr>
          <a:xfrm>
            <a:off x="295661" y="3444022"/>
            <a:ext cx="11405841" cy="699404"/>
          </a:xfrm>
          <a:prstGeom prst="rect">
            <a:avLst/>
          </a:prstGeom>
        </p:spPr>
        <p:style>
          <a:lnRef idx="2">
            <a:schemeClr val="accent3"/>
          </a:lnRef>
          <a:fillRef idx="1">
            <a:schemeClr val="lt1"/>
          </a:fillRef>
          <a:effectRef idx="0">
            <a:schemeClr val="accent3"/>
          </a:effectRef>
          <a:fontRef idx="minor">
            <a:schemeClr val="dk1"/>
          </a:fontRef>
        </p:style>
        <p:txBody>
          <a:bodyPr wrap="square" lIns="72000" tIns="72000" rIns="72000" bIns="72000" rtlCol="0">
            <a:spAutoFit/>
          </a:bodyPr>
          <a:lstStyle/>
          <a:p>
            <a:pPr algn="l"/>
            <a:r>
              <a:rPr lang="en-GB" dirty="0"/>
              <a:t>Original SEEIIST concept 03/2018 (Yellow report) → Workshop 06/2018 aimed at starting a Technical Design → analysis of different options (therapy and research) → baseline defined, submission to ESFRI in 09/2020 → Yellow Report in 2024. </a:t>
            </a:r>
          </a:p>
        </p:txBody>
      </p:sp>
      <p:sp>
        <p:nvSpPr>
          <p:cNvPr id="11" name="Arrow: Right 10">
            <a:extLst>
              <a:ext uri="{FF2B5EF4-FFF2-40B4-BE49-F238E27FC236}">
                <a16:creationId xmlns:a16="http://schemas.microsoft.com/office/drawing/2014/main" id="{F6674F8A-C8EF-114B-F76A-F4EC40ED3FBF}"/>
              </a:ext>
            </a:extLst>
          </p:cNvPr>
          <p:cNvSpPr/>
          <p:nvPr/>
        </p:nvSpPr>
        <p:spPr>
          <a:xfrm>
            <a:off x="4313716" y="1883292"/>
            <a:ext cx="267629" cy="69940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Arrow: Right 11">
            <a:extLst>
              <a:ext uri="{FF2B5EF4-FFF2-40B4-BE49-F238E27FC236}">
                <a16:creationId xmlns:a16="http://schemas.microsoft.com/office/drawing/2014/main" id="{2672AD30-F6CB-C8ED-6146-36EA2ED7CA14}"/>
              </a:ext>
            </a:extLst>
          </p:cNvPr>
          <p:cNvSpPr/>
          <p:nvPr/>
        </p:nvSpPr>
        <p:spPr>
          <a:xfrm>
            <a:off x="6261951" y="1876638"/>
            <a:ext cx="267629" cy="69940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TextBox 12">
            <a:extLst>
              <a:ext uri="{FF2B5EF4-FFF2-40B4-BE49-F238E27FC236}">
                <a16:creationId xmlns:a16="http://schemas.microsoft.com/office/drawing/2014/main" id="{DE0AB66E-AB33-8FD0-C2B5-4BCB99DA7E07}"/>
              </a:ext>
            </a:extLst>
          </p:cNvPr>
          <p:cNvSpPr txBox="1"/>
          <p:nvPr/>
        </p:nvSpPr>
        <p:spPr>
          <a:xfrm>
            <a:off x="11040744" y="1564620"/>
            <a:ext cx="660758" cy="1323439"/>
          </a:xfrm>
          <a:prstGeom prst="rect">
            <a:avLst/>
          </a:prstGeom>
          <a:noFill/>
        </p:spPr>
        <p:txBody>
          <a:bodyPr wrap="none" rtlCol="0">
            <a:spAutoFit/>
          </a:bodyPr>
          <a:lstStyle/>
          <a:p>
            <a:r>
              <a:rPr lang="en-US" sz="8000" b="1" dirty="0"/>
              <a:t>?</a:t>
            </a:r>
            <a:endParaRPr lang="en-CH" sz="8000" b="1" dirty="0"/>
          </a:p>
        </p:txBody>
      </p:sp>
      <p:pic>
        <p:nvPicPr>
          <p:cNvPr id="14" name="Picture 13">
            <a:extLst>
              <a:ext uri="{FF2B5EF4-FFF2-40B4-BE49-F238E27FC236}">
                <a16:creationId xmlns:a16="http://schemas.microsoft.com/office/drawing/2014/main" id="{DF39EB7E-411C-0666-DED6-CB418F80C441}"/>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6575448" y="1195621"/>
            <a:ext cx="3868410" cy="2029762"/>
          </a:xfrm>
          <a:prstGeom prst="rect">
            <a:avLst/>
          </a:prstGeom>
        </p:spPr>
      </p:pic>
      <p:sp>
        <p:nvSpPr>
          <p:cNvPr id="15" name="Arrow: Right 14">
            <a:extLst>
              <a:ext uri="{FF2B5EF4-FFF2-40B4-BE49-F238E27FC236}">
                <a16:creationId xmlns:a16="http://schemas.microsoft.com/office/drawing/2014/main" id="{ECC80B25-DDF8-B5FE-32F7-A15CC9211DEA}"/>
              </a:ext>
            </a:extLst>
          </p:cNvPr>
          <p:cNvSpPr/>
          <p:nvPr/>
        </p:nvSpPr>
        <p:spPr>
          <a:xfrm>
            <a:off x="10693332" y="1912998"/>
            <a:ext cx="267629" cy="69940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6947625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0D0A6-8644-DDD6-2736-4E251F4AA026}"/>
              </a:ext>
            </a:extLst>
          </p:cNvPr>
          <p:cNvSpPr>
            <a:spLocks noGrp="1"/>
          </p:cNvSpPr>
          <p:nvPr>
            <p:ph type="title"/>
          </p:nvPr>
        </p:nvSpPr>
        <p:spPr>
          <a:xfrm>
            <a:off x="529701" y="236032"/>
            <a:ext cx="11132598" cy="841883"/>
          </a:xfrm>
        </p:spPr>
        <p:txBody>
          <a:bodyPr/>
          <a:lstStyle/>
          <a:p>
            <a:r>
              <a:rPr lang="en-US" b="1" dirty="0">
                <a:solidFill>
                  <a:schemeClr val="accent1"/>
                </a:solidFill>
              </a:rPr>
              <a:t>The pathway to the baseline SEEIIST design</a:t>
            </a:r>
            <a:endParaRPr lang="en-CH" b="1" dirty="0">
              <a:solidFill>
                <a:schemeClr val="accent1"/>
              </a:solidFill>
            </a:endParaRPr>
          </a:p>
        </p:txBody>
      </p:sp>
      <p:sp>
        <p:nvSpPr>
          <p:cNvPr id="3" name="Date Placeholder 2">
            <a:extLst>
              <a:ext uri="{FF2B5EF4-FFF2-40B4-BE49-F238E27FC236}">
                <a16:creationId xmlns:a16="http://schemas.microsoft.com/office/drawing/2014/main" id="{81D0E928-ECB8-2EF0-8BC0-E149B3FA9CDB}"/>
              </a:ext>
            </a:extLst>
          </p:cNvPr>
          <p:cNvSpPr>
            <a:spLocks noGrp="1"/>
          </p:cNvSpPr>
          <p:nvPr>
            <p:ph type="dt" sz="half" idx="10"/>
          </p:nvPr>
        </p:nvSpPr>
        <p:spPr/>
        <p:txBody>
          <a:bodyPr/>
          <a:lstStyle/>
          <a:p>
            <a:fld id="{D6AEBDD3-F76E-4FD5-BC5B-7ACC4A9F697E}" type="datetime1">
              <a:rPr lang="it-IT" smtClean="0"/>
              <a:t>24/03/2025</a:t>
            </a:fld>
            <a:endParaRPr lang="it-IT"/>
          </a:p>
        </p:txBody>
      </p:sp>
      <p:sp>
        <p:nvSpPr>
          <p:cNvPr id="4" name="Footer Placeholder 3">
            <a:extLst>
              <a:ext uri="{FF2B5EF4-FFF2-40B4-BE49-F238E27FC236}">
                <a16:creationId xmlns:a16="http://schemas.microsoft.com/office/drawing/2014/main" id="{43F5E015-DAEB-A928-ABA7-B223E47BED57}"/>
              </a:ext>
            </a:extLst>
          </p:cNvPr>
          <p:cNvSpPr>
            <a:spLocks noGrp="1"/>
          </p:cNvSpPr>
          <p:nvPr>
            <p:ph type="ftr" sz="quarter" idx="11"/>
          </p:nvPr>
        </p:nvSpPr>
        <p:spPr/>
        <p:txBody>
          <a:bodyPr/>
          <a:lstStyle/>
          <a:p>
            <a:r>
              <a:rPr lang="en-GB" dirty="0"/>
              <a:t>M. Vretenar – Accelerator perspectives</a:t>
            </a:r>
          </a:p>
        </p:txBody>
      </p:sp>
      <p:sp>
        <p:nvSpPr>
          <p:cNvPr id="5" name="Slide Number Placeholder 4">
            <a:extLst>
              <a:ext uri="{FF2B5EF4-FFF2-40B4-BE49-F238E27FC236}">
                <a16:creationId xmlns:a16="http://schemas.microsoft.com/office/drawing/2014/main" id="{1294635E-FE14-99DC-9349-0360344A9AD2}"/>
              </a:ext>
            </a:extLst>
          </p:cNvPr>
          <p:cNvSpPr>
            <a:spLocks noGrp="1"/>
          </p:cNvSpPr>
          <p:nvPr>
            <p:ph type="sldNum" sz="quarter" idx="12"/>
          </p:nvPr>
        </p:nvSpPr>
        <p:spPr/>
        <p:txBody>
          <a:bodyPr/>
          <a:lstStyle/>
          <a:p>
            <a:fld id="{44B3000C-AF20-481F-AF4F-24E9E8451D0A}" type="slidenum">
              <a:rPr lang="it-IT" smtClean="0"/>
              <a:t>3</a:t>
            </a:fld>
            <a:endParaRPr lang="it-IT"/>
          </a:p>
        </p:txBody>
      </p:sp>
      <p:sp>
        <p:nvSpPr>
          <p:cNvPr id="6" name="TextBox 5">
            <a:extLst>
              <a:ext uri="{FF2B5EF4-FFF2-40B4-BE49-F238E27FC236}">
                <a16:creationId xmlns:a16="http://schemas.microsoft.com/office/drawing/2014/main" id="{13144D0E-1FEF-56A2-EF86-1162B5CC02C1}"/>
              </a:ext>
            </a:extLst>
          </p:cNvPr>
          <p:cNvSpPr txBox="1"/>
          <p:nvPr/>
        </p:nvSpPr>
        <p:spPr>
          <a:xfrm>
            <a:off x="3716976" y="4469674"/>
            <a:ext cx="8244506" cy="923330"/>
          </a:xfrm>
          <a:prstGeom prst="rect">
            <a:avLst/>
          </a:prstGeom>
          <a:noFill/>
        </p:spPr>
        <p:txBody>
          <a:bodyPr wrap="square" rtlCol="0">
            <a:spAutoFit/>
          </a:bodyPr>
          <a:lstStyle/>
          <a:p>
            <a:r>
              <a:rPr lang="en-US" dirty="0"/>
              <a:t>Compared 3 accelerator options (conventional, superconducting, linear accelerator)</a:t>
            </a:r>
          </a:p>
          <a:p>
            <a:r>
              <a:rPr lang="en-US" b="1" dirty="0">
                <a:solidFill>
                  <a:schemeClr val="accent1"/>
                </a:solidFill>
              </a:rPr>
              <a:t>Baseline design is #1</a:t>
            </a:r>
            <a:r>
              <a:rPr lang="en-US" dirty="0"/>
              <a:t>, warm-magnet synchrotron based on PIMMS (CNAO and MedAustron), with novel features. Flexible design, allowing both therapy and research.</a:t>
            </a:r>
            <a:endParaRPr lang="en-CH" dirty="0"/>
          </a:p>
        </p:txBody>
      </p:sp>
      <p:pic>
        <p:nvPicPr>
          <p:cNvPr id="7" name="Picture 6">
            <a:extLst>
              <a:ext uri="{FF2B5EF4-FFF2-40B4-BE49-F238E27FC236}">
                <a16:creationId xmlns:a16="http://schemas.microsoft.com/office/drawing/2014/main" id="{E6E70F42-A7FD-9504-60D8-E2D0D3E85E1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18112" y="1369301"/>
            <a:ext cx="9244187" cy="2741920"/>
          </a:xfrm>
          <a:prstGeom prst="rect">
            <a:avLst/>
          </a:prstGeom>
        </p:spPr>
      </p:pic>
      <p:sp>
        <p:nvSpPr>
          <p:cNvPr id="9" name="Oval 8">
            <a:extLst>
              <a:ext uri="{FF2B5EF4-FFF2-40B4-BE49-F238E27FC236}">
                <a16:creationId xmlns:a16="http://schemas.microsoft.com/office/drawing/2014/main" id="{0EDEB187-C30F-E7CB-7718-E0A48E6FD166}"/>
              </a:ext>
            </a:extLst>
          </p:cNvPr>
          <p:cNvSpPr/>
          <p:nvPr/>
        </p:nvSpPr>
        <p:spPr>
          <a:xfrm>
            <a:off x="2285104" y="1230560"/>
            <a:ext cx="3324113" cy="2449664"/>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1" name="Picture 10">
            <a:extLst>
              <a:ext uri="{FF2B5EF4-FFF2-40B4-BE49-F238E27FC236}">
                <a16:creationId xmlns:a16="http://schemas.microsoft.com/office/drawing/2014/main" id="{5DFDD1A4-C2CF-722E-8C09-533229B2CF2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230518" y="4063765"/>
            <a:ext cx="3306923" cy="1735149"/>
          </a:xfrm>
          <a:prstGeom prst="rect">
            <a:avLst/>
          </a:prstGeom>
        </p:spPr>
      </p:pic>
      <p:cxnSp>
        <p:nvCxnSpPr>
          <p:cNvPr id="13" name="Straight Arrow Connector 12">
            <a:extLst>
              <a:ext uri="{FF2B5EF4-FFF2-40B4-BE49-F238E27FC236}">
                <a16:creationId xmlns:a16="http://schemas.microsoft.com/office/drawing/2014/main" id="{8FBB4B11-189D-125B-521F-4513C59EEEC5}"/>
              </a:ext>
            </a:extLst>
          </p:cNvPr>
          <p:cNvCxnSpPr>
            <a:cxnSpLocks/>
          </p:cNvCxnSpPr>
          <p:nvPr/>
        </p:nvCxnSpPr>
        <p:spPr>
          <a:xfrm flipH="1">
            <a:off x="1731981" y="3217143"/>
            <a:ext cx="686131" cy="846622"/>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06905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16411-E4B0-EC93-9560-7A50A4C54618}"/>
              </a:ext>
            </a:extLst>
          </p:cNvPr>
          <p:cNvSpPr>
            <a:spLocks noGrp="1"/>
          </p:cNvSpPr>
          <p:nvPr>
            <p:ph type="title"/>
          </p:nvPr>
        </p:nvSpPr>
        <p:spPr>
          <a:xfrm>
            <a:off x="529701" y="289822"/>
            <a:ext cx="11132598" cy="814451"/>
          </a:xfrm>
        </p:spPr>
        <p:txBody>
          <a:bodyPr/>
          <a:lstStyle/>
          <a:p>
            <a:r>
              <a:rPr lang="en-US" b="1" dirty="0">
                <a:solidFill>
                  <a:schemeClr val="accent1"/>
                </a:solidFill>
              </a:rPr>
              <a:t>Where is particle therapy nowadays?</a:t>
            </a:r>
            <a:endParaRPr lang="en-CH" b="1" dirty="0">
              <a:solidFill>
                <a:schemeClr val="accent1"/>
              </a:solidFill>
            </a:endParaRPr>
          </a:p>
        </p:txBody>
      </p:sp>
      <p:sp>
        <p:nvSpPr>
          <p:cNvPr id="3" name="Date Placeholder 2">
            <a:extLst>
              <a:ext uri="{FF2B5EF4-FFF2-40B4-BE49-F238E27FC236}">
                <a16:creationId xmlns:a16="http://schemas.microsoft.com/office/drawing/2014/main" id="{4B03EB0C-31FB-F842-507B-7B9EF4667828}"/>
              </a:ext>
            </a:extLst>
          </p:cNvPr>
          <p:cNvSpPr>
            <a:spLocks noGrp="1"/>
          </p:cNvSpPr>
          <p:nvPr>
            <p:ph type="dt" sz="half" idx="10"/>
          </p:nvPr>
        </p:nvSpPr>
        <p:spPr/>
        <p:txBody>
          <a:bodyPr/>
          <a:lstStyle/>
          <a:p>
            <a:fld id="{D6AEBDD3-F76E-4FD5-BC5B-7ACC4A9F697E}" type="datetime1">
              <a:rPr lang="it-IT" smtClean="0"/>
              <a:t>24/03/2025</a:t>
            </a:fld>
            <a:endParaRPr lang="it-IT"/>
          </a:p>
        </p:txBody>
      </p:sp>
      <p:sp>
        <p:nvSpPr>
          <p:cNvPr id="5" name="Slide Number Placeholder 4">
            <a:extLst>
              <a:ext uri="{FF2B5EF4-FFF2-40B4-BE49-F238E27FC236}">
                <a16:creationId xmlns:a16="http://schemas.microsoft.com/office/drawing/2014/main" id="{78920F91-87DC-6019-AC01-DBAF6FA0C7BB}"/>
              </a:ext>
            </a:extLst>
          </p:cNvPr>
          <p:cNvSpPr>
            <a:spLocks noGrp="1"/>
          </p:cNvSpPr>
          <p:nvPr>
            <p:ph type="sldNum" sz="quarter" idx="12"/>
          </p:nvPr>
        </p:nvSpPr>
        <p:spPr/>
        <p:txBody>
          <a:bodyPr/>
          <a:lstStyle/>
          <a:p>
            <a:fld id="{44B3000C-AF20-481F-AF4F-24E9E8451D0A}" type="slidenum">
              <a:rPr lang="it-IT" smtClean="0"/>
              <a:t>4</a:t>
            </a:fld>
            <a:endParaRPr lang="it-IT"/>
          </a:p>
        </p:txBody>
      </p:sp>
      <p:sp>
        <p:nvSpPr>
          <p:cNvPr id="6" name="TextBox 5">
            <a:extLst>
              <a:ext uri="{FF2B5EF4-FFF2-40B4-BE49-F238E27FC236}">
                <a16:creationId xmlns:a16="http://schemas.microsoft.com/office/drawing/2014/main" id="{78B2EC74-6A5A-BB94-46E7-696AA1D2EA06}"/>
              </a:ext>
            </a:extLst>
          </p:cNvPr>
          <p:cNvSpPr txBox="1"/>
          <p:nvPr/>
        </p:nvSpPr>
        <p:spPr>
          <a:xfrm>
            <a:off x="5625110" y="3050066"/>
            <a:ext cx="6037189" cy="2585323"/>
          </a:xfrm>
          <a:prstGeom prst="rect">
            <a:avLst/>
          </a:prstGeom>
          <a:noFill/>
        </p:spPr>
        <p:txBody>
          <a:bodyPr wrap="square" rtlCol="0">
            <a:spAutoFit/>
          </a:bodyPr>
          <a:lstStyle/>
          <a:p>
            <a:pPr marL="285750" indent="-285750">
              <a:buFont typeface="Wingdings" panose="05000000000000000000" pitchFamily="2" charset="2"/>
              <a:buChar char="q"/>
            </a:pPr>
            <a:r>
              <a:rPr lang="en-US" dirty="0"/>
              <a:t>Proton therapy is now a </a:t>
            </a:r>
            <a:r>
              <a:rPr lang="en-US" b="1" dirty="0">
                <a:solidFill>
                  <a:schemeClr val="accent1"/>
                </a:solidFill>
              </a:rPr>
              <a:t>mature commercial market </a:t>
            </a:r>
            <a:r>
              <a:rPr lang="en-US" dirty="0"/>
              <a:t>with a small number of competing companies.</a:t>
            </a:r>
          </a:p>
          <a:p>
            <a:pPr marL="285750" indent="-285750">
              <a:buFont typeface="Wingdings" panose="05000000000000000000" pitchFamily="2" charset="2"/>
              <a:buChar char="q"/>
            </a:pPr>
            <a:r>
              <a:rPr lang="en-US" b="1" dirty="0">
                <a:solidFill>
                  <a:schemeClr val="accent1"/>
                </a:solidFill>
              </a:rPr>
              <a:t>New initiatives </a:t>
            </a:r>
            <a:r>
              <a:rPr lang="en-US" dirty="0"/>
              <a:t>in the field have failed (AVO) because of          a) large investments needed to enter a mature market, and    b) technical challenges in industrialization. </a:t>
            </a:r>
          </a:p>
          <a:p>
            <a:pPr marL="285750" indent="-285750">
              <a:buFont typeface="Wingdings" panose="05000000000000000000" pitchFamily="2" charset="2"/>
              <a:buChar char="q"/>
            </a:pPr>
            <a:r>
              <a:rPr lang="en-US" dirty="0"/>
              <a:t>Carbon therapy is now moving from the pioneering facilities based on scientific design to new </a:t>
            </a:r>
            <a:r>
              <a:rPr lang="en-US" b="1" dirty="0" err="1">
                <a:solidFill>
                  <a:schemeClr val="accent1"/>
                </a:solidFill>
              </a:rPr>
              <a:t>industrialised</a:t>
            </a:r>
            <a:r>
              <a:rPr lang="en-US" b="1" dirty="0">
                <a:solidFill>
                  <a:schemeClr val="accent1"/>
                </a:solidFill>
              </a:rPr>
              <a:t> designs</a:t>
            </a:r>
            <a:r>
              <a:rPr lang="en-US" dirty="0"/>
              <a:t>.</a:t>
            </a:r>
          </a:p>
          <a:p>
            <a:pPr marL="285750" indent="-285750">
              <a:buFont typeface="Wingdings" panose="05000000000000000000" pitchFamily="2" charset="2"/>
              <a:buChar char="q"/>
            </a:pPr>
            <a:r>
              <a:rPr lang="en-US" b="1" dirty="0">
                <a:solidFill>
                  <a:schemeClr val="accent1"/>
                </a:solidFill>
              </a:rPr>
              <a:t>New options </a:t>
            </a:r>
            <a:r>
              <a:rPr lang="en-US" dirty="0"/>
              <a:t>are appearing: FLASH with electrons/ions, other ions, etc. </a:t>
            </a:r>
          </a:p>
        </p:txBody>
      </p:sp>
      <p:pic>
        <p:nvPicPr>
          <p:cNvPr id="7" name="Picture 6">
            <a:extLst>
              <a:ext uri="{FF2B5EF4-FFF2-40B4-BE49-F238E27FC236}">
                <a16:creationId xmlns:a16="http://schemas.microsoft.com/office/drawing/2014/main" id="{BA411ED1-51D2-862A-998C-A172B3F726F1}"/>
              </a:ext>
            </a:extLst>
          </p:cNvPr>
          <p:cNvPicPr>
            <a:picLocks noChangeAspect="1"/>
          </p:cNvPicPr>
          <p:nvPr/>
        </p:nvPicPr>
        <p:blipFill>
          <a:blip r:embed="rId2"/>
          <a:stretch>
            <a:fillRect/>
          </a:stretch>
        </p:blipFill>
        <p:spPr>
          <a:xfrm>
            <a:off x="529701" y="1205044"/>
            <a:ext cx="4950805" cy="3508186"/>
          </a:xfrm>
          <a:prstGeom prst="rect">
            <a:avLst/>
          </a:prstGeom>
        </p:spPr>
      </p:pic>
      <p:sp>
        <p:nvSpPr>
          <p:cNvPr id="8" name="TextBox 7">
            <a:extLst>
              <a:ext uri="{FF2B5EF4-FFF2-40B4-BE49-F238E27FC236}">
                <a16:creationId xmlns:a16="http://schemas.microsoft.com/office/drawing/2014/main" id="{BDC0EF6B-9EB8-4F7F-E209-5A81C3E21E4C}"/>
              </a:ext>
            </a:extLst>
          </p:cNvPr>
          <p:cNvSpPr txBox="1"/>
          <p:nvPr/>
        </p:nvSpPr>
        <p:spPr>
          <a:xfrm>
            <a:off x="2095353" y="4873170"/>
            <a:ext cx="3385153" cy="661720"/>
          </a:xfrm>
          <a:prstGeom prst="rect">
            <a:avLst/>
          </a:prstGeom>
          <a:solidFill>
            <a:srgbClr val="FFC000"/>
          </a:solidFill>
        </p:spPr>
        <p:txBody>
          <a:bodyPr wrap="square" rtlCol="0">
            <a:spAutoFit/>
          </a:bodyPr>
          <a:lstStyle/>
          <a:p>
            <a:r>
              <a:rPr lang="en-US" sz="1400" dirty="0"/>
              <a:t>119 proton and 16 carbon ion therapy facilities in operation worldwide (2024)</a:t>
            </a:r>
          </a:p>
          <a:p>
            <a:r>
              <a:rPr lang="en-US" sz="900" dirty="0"/>
              <a:t>(https://www.ptcog.org)</a:t>
            </a:r>
            <a:endParaRPr lang="en-CH" sz="900" dirty="0"/>
          </a:p>
        </p:txBody>
      </p:sp>
      <p:sp>
        <p:nvSpPr>
          <p:cNvPr id="9" name="TextBox 8">
            <a:extLst>
              <a:ext uri="{FF2B5EF4-FFF2-40B4-BE49-F238E27FC236}">
                <a16:creationId xmlns:a16="http://schemas.microsoft.com/office/drawing/2014/main" id="{76285FCB-3D57-B059-F3B6-97993925FFD2}"/>
              </a:ext>
            </a:extLst>
          </p:cNvPr>
          <p:cNvSpPr txBox="1"/>
          <p:nvPr/>
        </p:nvSpPr>
        <p:spPr>
          <a:xfrm>
            <a:off x="5625110" y="1104273"/>
            <a:ext cx="6321468" cy="1477328"/>
          </a:xfrm>
          <a:prstGeom prst="rect">
            <a:avLst/>
          </a:prstGeom>
          <a:noFill/>
        </p:spPr>
        <p:txBody>
          <a:bodyPr wrap="square" rtlCol="0">
            <a:spAutoFit/>
          </a:bodyPr>
          <a:lstStyle/>
          <a:p>
            <a:r>
              <a:rPr lang="en-US" dirty="0"/>
              <a:t>Despite all discussions on effectiveness versus cost, the number of particle therapy facilities worldwide is </a:t>
            </a:r>
            <a:r>
              <a:rPr lang="en-US" b="1" dirty="0">
                <a:solidFill>
                  <a:schemeClr val="accent1"/>
                </a:solidFill>
              </a:rPr>
              <a:t>steadily increasing</a:t>
            </a:r>
            <a:r>
              <a:rPr lang="en-US" dirty="0"/>
              <a:t>:  </a:t>
            </a:r>
          </a:p>
          <a:p>
            <a:pPr marL="285750" indent="-285750">
              <a:buFont typeface="Wingdings" panose="05000000000000000000" pitchFamily="2" charset="2"/>
              <a:buChar char="Ø"/>
            </a:pPr>
            <a:r>
              <a:rPr lang="en-US" dirty="0"/>
              <a:t>Proton therapy: </a:t>
            </a:r>
            <a:r>
              <a:rPr lang="en-US" b="1" dirty="0">
                <a:solidFill>
                  <a:schemeClr val="accent1"/>
                </a:solidFill>
              </a:rPr>
              <a:t>8.5/year </a:t>
            </a:r>
            <a:r>
              <a:rPr lang="en-US" dirty="0"/>
              <a:t>in 2013-26 </a:t>
            </a:r>
            <a:r>
              <a:rPr lang="en-US" sz="1400" dirty="0"/>
              <a:t>(decrease of 2021/22 overcome)</a:t>
            </a:r>
            <a:endParaRPr lang="en-US" dirty="0"/>
          </a:p>
          <a:p>
            <a:pPr marL="285750" indent="-285750">
              <a:buFont typeface="Wingdings" panose="05000000000000000000" pitchFamily="2" charset="2"/>
              <a:buChar char="Ø"/>
            </a:pPr>
            <a:r>
              <a:rPr lang="en-US" dirty="0"/>
              <a:t>Carbon therapy: </a:t>
            </a:r>
            <a:r>
              <a:rPr lang="en-US" b="1" dirty="0">
                <a:solidFill>
                  <a:schemeClr val="accent1"/>
                </a:solidFill>
              </a:rPr>
              <a:t>0.9/year </a:t>
            </a:r>
            <a:r>
              <a:rPr lang="en-US" dirty="0"/>
              <a:t>in 2008-2026 </a:t>
            </a:r>
          </a:p>
          <a:p>
            <a:pPr lvl="1"/>
            <a:r>
              <a:rPr lang="en-US" dirty="0"/>
              <a:t>Proton therapy grows 10 times faster than carbon therapy</a:t>
            </a:r>
            <a:endParaRPr lang="en-CH" dirty="0"/>
          </a:p>
        </p:txBody>
      </p:sp>
      <p:sp>
        <p:nvSpPr>
          <p:cNvPr id="10" name="Footer Placeholder 3">
            <a:extLst>
              <a:ext uri="{FF2B5EF4-FFF2-40B4-BE49-F238E27FC236}">
                <a16:creationId xmlns:a16="http://schemas.microsoft.com/office/drawing/2014/main" id="{79F894AE-7776-1BF3-37A9-B7B6AC712E1B}"/>
              </a:ext>
            </a:extLst>
          </p:cNvPr>
          <p:cNvSpPr>
            <a:spLocks noGrp="1"/>
          </p:cNvSpPr>
          <p:nvPr>
            <p:ph type="ftr" sz="quarter" idx="11"/>
          </p:nvPr>
        </p:nvSpPr>
        <p:spPr>
          <a:xfrm>
            <a:off x="4038600" y="6446836"/>
            <a:ext cx="4114800" cy="365125"/>
          </a:xfrm>
        </p:spPr>
        <p:txBody>
          <a:bodyPr/>
          <a:lstStyle/>
          <a:p>
            <a:r>
              <a:rPr lang="en-GB" dirty="0"/>
              <a:t>M. Vretenar – Accelerator perspectives</a:t>
            </a:r>
          </a:p>
        </p:txBody>
      </p:sp>
    </p:spTree>
    <p:extLst>
      <p:ext uri="{BB962C8B-B14F-4D97-AF65-F5344CB8AC3E}">
        <p14:creationId xmlns:p14="http://schemas.microsoft.com/office/powerpoint/2010/main" val="1461850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B7D5D2-4DCE-6DCE-1AAA-7AD7C4D9A196}"/>
              </a:ext>
            </a:extLst>
          </p:cNvPr>
          <p:cNvSpPr>
            <a:spLocks noGrp="1"/>
          </p:cNvSpPr>
          <p:nvPr>
            <p:ph type="title"/>
          </p:nvPr>
        </p:nvSpPr>
        <p:spPr>
          <a:xfrm>
            <a:off x="529701" y="234361"/>
            <a:ext cx="11132598" cy="905891"/>
          </a:xfrm>
        </p:spPr>
        <p:txBody>
          <a:bodyPr/>
          <a:lstStyle/>
          <a:p>
            <a:r>
              <a:rPr lang="en-US" b="1" dirty="0">
                <a:solidFill>
                  <a:schemeClr val="accent1"/>
                </a:solidFill>
              </a:rPr>
              <a:t>Carbon ion therapy is becoming commercial</a:t>
            </a:r>
            <a:endParaRPr lang="en-CH" b="1" dirty="0">
              <a:solidFill>
                <a:schemeClr val="accent1"/>
              </a:solidFill>
            </a:endParaRPr>
          </a:p>
        </p:txBody>
      </p:sp>
      <p:sp>
        <p:nvSpPr>
          <p:cNvPr id="3" name="Date Placeholder 2">
            <a:extLst>
              <a:ext uri="{FF2B5EF4-FFF2-40B4-BE49-F238E27FC236}">
                <a16:creationId xmlns:a16="http://schemas.microsoft.com/office/drawing/2014/main" id="{45CD0B2C-7591-D828-6774-464D29770272}"/>
              </a:ext>
            </a:extLst>
          </p:cNvPr>
          <p:cNvSpPr>
            <a:spLocks noGrp="1"/>
          </p:cNvSpPr>
          <p:nvPr>
            <p:ph type="dt" sz="half" idx="10"/>
          </p:nvPr>
        </p:nvSpPr>
        <p:spPr/>
        <p:txBody>
          <a:bodyPr/>
          <a:lstStyle/>
          <a:p>
            <a:fld id="{D6AEBDD3-F76E-4FD5-BC5B-7ACC4A9F697E}" type="datetime1">
              <a:rPr lang="it-IT" smtClean="0"/>
              <a:t>24/03/2025</a:t>
            </a:fld>
            <a:endParaRPr lang="it-IT"/>
          </a:p>
        </p:txBody>
      </p:sp>
      <p:sp>
        <p:nvSpPr>
          <p:cNvPr id="4" name="Footer Placeholder 3">
            <a:extLst>
              <a:ext uri="{FF2B5EF4-FFF2-40B4-BE49-F238E27FC236}">
                <a16:creationId xmlns:a16="http://schemas.microsoft.com/office/drawing/2014/main" id="{C4199FC6-214E-70CE-E6AD-8C52C0A44DF6}"/>
              </a:ext>
            </a:extLst>
          </p:cNvPr>
          <p:cNvSpPr>
            <a:spLocks noGrp="1"/>
          </p:cNvSpPr>
          <p:nvPr>
            <p:ph type="ftr" sz="quarter" idx="11"/>
          </p:nvPr>
        </p:nvSpPr>
        <p:spPr/>
        <p:txBody>
          <a:bodyPr/>
          <a:lstStyle/>
          <a:p>
            <a:r>
              <a:rPr lang="en-GB" dirty="0"/>
              <a:t>M. Vretenar – Accelerator perspectives</a:t>
            </a:r>
          </a:p>
        </p:txBody>
      </p:sp>
      <p:sp>
        <p:nvSpPr>
          <p:cNvPr id="5" name="Slide Number Placeholder 4">
            <a:extLst>
              <a:ext uri="{FF2B5EF4-FFF2-40B4-BE49-F238E27FC236}">
                <a16:creationId xmlns:a16="http://schemas.microsoft.com/office/drawing/2014/main" id="{B842AA91-59CF-E292-08AE-4AF4502BEEC4}"/>
              </a:ext>
            </a:extLst>
          </p:cNvPr>
          <p:cNvSpPr>
            <a:spLocks noGrp="1"/>
          </p:cNvSpPr>
          <p:nvPr>
            <p:ph type="sldNum" sz="quarter" idx="12"/>
          </p:nvPr>
        </p:nvSpPr>
        <p:spPr/>
        <p:txBody>
          <a:bodyPr/>
          <a:lstStyle/>
          <a:p>
            <a:fld id="{44B3000C-AF20-481F-AF4F-24E9E8451D0A}" type="slidenum">
              <a:rPr lang="it-IT" smtClean="0"/>
              <a:t>5</a:t>
            </a:fld>
            <a:endParaRPr lang="it-IT"/>
          </a:p>
        </p:txBody>
      </p:sp>
      <p:pic>
        <p:nvPicPr>
          <p:cNvPr id="8" name="Picture 7">
            <a:extLst>
              <a:ext uri="{FF2B5EF4-FFF2-40B4-BE49-F238E27FC236}">
                <a16:creationId xmlns:a16="http://schemas.microsoft.com/office/drawing/2014/main" id="{9D2AB936-53D3-9651-6613-CA8549DF57F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51152" y="1347456"/>
            <a:ext cx="4352480" cy="2565973"/>
          </a:xfrm>
          <a:prstGeom prst="rect">
            <a:avLst/>
          </a:prstGeom>
        </p:spPr>
      </p:pic>
      <p:pic>
        <p:nvPicPr>
          <p:cNvPr id="10" name="Picture 9" descr="A diagram of a hospital&#10;&#10;AI-generated content may be incorrect.">
            <a:extLst>
              <a:ext uri="{FF2B5EF4-FFF2-40B4-BE49-F238E27FC236}">
                <a16:creationId xmlns:a16="http://schemas.microsoft.com/office/drawing/2014/main" id="{094E3A48-80C8-96BF-8B64-3745384A3918}"/>
              </a:ext>
            </a:extLst>
          </p:cNvPr>
          <p:cNvPicPr>
            <a:picLocks noChangeAspect="1"/>
          </p:cNvPicPr>
          <p:nvPr/>
        </p:nvPicPr>
        <p:blipFill>
          <a:blip r:embed="rId3"/>
          <a:stretch>
            <a:fillRect/>
          </a:stretch>
        </p:blipFill>
        <p:spPr>
          <a:xfrm>
            <a:off x="6483998" y="1303955"/>
            <a:ext cx="3996402" cy="2573683"/>
          </a:xfrm>
          <a:prstGeom prst="rect">
            <a:avLst/>
          </a:prstGeom>
        </p:spPr>
      </p:pic>
      <p:sp>
        <p:nvSpPr>
          <p:cNvPr id="12" name="Text Placeholder 4">
            <a:extLst>
              <a:ext uri="{FF2B5EF4-FFF2-40B4-BE49-F238E27FC236}">
                <a16:creationId xmlns:a16="http://schemas.microsoft.com/office/drawing/2014/main" id="{14D725D8-CDDB-8E1E-B9B5-A99A51E4A34E}"/>
              </a:ext>
            </a:extLst>
          </p:cNvPr>
          <p:cNvSpPr txBox="1">
            <a:spLocks/>
          </p:cNvSpPr>
          <p:nvPr/>
        </p:nvSpPr>
        <p:spPr>
          <a:xfrm>
            <a:off x="729123" y="3566200"/>
            <a:ext cx="1458887" cy="395930"/>
          </a:xfrm>
          <a:prstGeom prst="rect">
            <a:avLst/>
          </a:prstGeom>
        </p:spPr>
        <p:txBody>
          <a:bodyPr vert="horz" lIns="0" tIns="0" rIns="0" bIns="0" rtlCol="0">
            <a:normAutofit/>
          </a:bodyPr>
          <a:lstStyle>
            <a:lvl1pPr marL="0" indent="0" algn="l" defTabSz="914400" rtl="0" eaLnBrk="1" latinLnBrk="0" hangingPunct="1">
              <a:lnSpc>
                <a:spcPct val="100000"/>
              </a:lnSpc>
              <a:spcBef>
                <a:spcPts val="1000"/>
              </a:spcBef>
              <a:buFont typeface="Arial" panose="020B0604020202020204" pitchFamily="34" charset="0"/>
              <a:buNone/>
              <a:defRPr sz="7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071E4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071E4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071E4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071E4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1"/>
                </a:solidFill>
              </a:rPr>
              <a:t>https://www.hitachi-hightech.com/global/en/products/healthcare/treatment/pbt/hybrid.html</a:t>
            </a:r>
            <a:endParaRPr lang="en-CH" dirty="0">
              <a:solidFill>
                <a:schemeClr val="accent1"/>
              </a:solidFill>
            </a:endParaRPr>
          </a:p>
        </p:txBody>
      </p:sp>
      <p:sp>
        <p:nvSpPr>
          <p:cNvPr id="13" name="TextBox 12">
            <a:extLst>
              <a:ext uri="{FF2B5EF4-FFF2-40B4-BE49-F238E27FC236}">
                <a16:creationId xmlns:a16="http://schemas.microsoft.com/office/drawing/2014/main" id="{12478B2D-6DD6-D4AB-5F64-2C12878FFDF3}"/>
              </a:ext>
            </a:extLst>
          </p:cNvPr>
          <p:cNvSpPr txBox="1"/>
          <p:nvPr/>
        </p:nvSpPr>
        <p:spPr>
          <a:xfrm>
            <a:off x="6745051" y="4096359"/>
            <a:ext cx="5040464"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t>C400 cyclotron from IBA, 7 m diameter over 3 floors (RF, cyclotron, ion sources)</a:t>
            </a:r>
            <a:endParaRPr lang="en-CH" dirty="0"/>
          </a:p>
        </p:txBody>
      </p:sp>
      <p:sp>
        <p:nvSpPr>
          <p:cNvPr id="9" name="Text Placeholder 4">
            <a:extLst>
              <a:ext uri="{FF2B5EF4-FFF2-40B4-BE49-F238E27FC236}">
                <a16:creationId xmlns:a16="http://schemas.microsoft.com/office/drawing/2014/main" id="{DB035A5A-B893-519D-D786-90FD0C0455F2}"/>
              </a:ext>
            </a:extLst>
          </p:cNvPr>
          <p:cNvSpPr txBox="1">
            <a:spLocks/>
          </p:cNvSpPr>
          <p:nvPr/>
        </p:nvSpPr>
        <p:spPr>
          <a:xfrm>
            <a:off x="10640848" y="3372962"/>
            <a:ext cx="1378867" cy="678613"/>
          </a:xfrm>
          <a:prstGeom prst="rect">
            <a:avLst/>
          </a:prstGeom>
        </p:spPr>
        <p:txBody>
          <a:bodyPr>
            <a:normAutofit fontScale="25000" lnSpcReduction="20000"/>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1"/>
                </a:solidFill>
              </a:rPr>
              <a:t>Chevalier, F. et al., (2022). CYCLHAD: A French Facility Dedicated for Research and Treatment in Hadrontherapy. Nuclear Physics News, 32(2), 27–31.</a:t>
            </a:r>
            <a:endParaRPr lang="en-CH" dirty="0">
              <a:solidFill>
                <a:schemeClr val="accent1"/>
              </a:solidFill>
            </a:endParaRPr>
          </a:p>
        </p:txBody>
      </p:sp>
      <p:sp>
        <p:nvSpPr>
          <p:cNvPr id="14" name="TextBox 13">
            <a:extLst>
              <a:ext uri="{FF2B5EF4-FFF2-40B4-BE49-F238E27FC236}">
                <a16:creationId xmlns:a16="http://schemas.microsoft.com/office/drawing/2014/main" id="{AE2D0DF1-D25D-160C-1874-F514FD17825E}"/>
              </a:ext>
            </a:extLst>
          </p:cNvPr>
          <p:cNvSpPr txBox="1"/>
          <p:nvPr/>
        </p:nvSpPr>
        <p:spPr>
          <a:xfrm>
            <a:off x="1704588" y="4829183"/>
            <a:ext cx="10080927" cy="1477328"/>
          </a:xfrm>
          <a:prstGeom prst="rect">
            <a:avLst/>
          </a:prstGeom>
          <a:noFill/>
        </p:spPr>
        <p:txBody>
          <a:bodyPr wrap="square" rtlCol="0">
            <a:spAutoFit/>
          </a:bodyPr>
          <a:lstStyle/>
          <a:p>
            <a:pPr marL="285750" indent="-285750">
              <a:buFont typeface="Wingdings" panose="05000000000000000000" pitchFamily="2" charset="2"/>
              <a:buChar char="Ø"/>
            </a:pPr>
            <a:r>
              <a:rPr lang="en-US" dirty="0"/>
              <a:t>Two carbon ion therapy facilities in construction designed and built by commercial companies: Hitachi for </a:t>
            </a:r>
            <a:r>
              <a:rPr lang="en-US" b="1" dirty="0"/>
              <a:t>Mayo Clinic </a:t>
            </a:r>
            <a:r>
              <a:rPr lang="en-US" dirty="0"/>
              <a:t>(Florida, USA) and IBA for </a:t>
            </a:r>
            <a:r>
              <a:rPr lang="en-US" b="1" dirty="0"/>
              <a:t>Cyclhade</a:t>
            </a:r>
            <a:r>
              <a:rPr lang="en-US" dirty="0"/>
              <a:t> (Normandy, France).</a:t>
            </a:r>
          </a:p>
          <a:p>
            <a:pPr marL="285750" indent="-285750">
              <a:buFont typeface="Wingdings" panose="05000000000000000000" pitchFamily="2" charset="2"/>
              <a:buChar char="Ø"/>
            </a:pPr>
            <a:r>
              <a:rPr lang="en-US" dirty="0"/>
              <a:t>Considering the large investment costs for technical development and medical licensing of a new therapy facility, is there space for a third new design?</a:t>
            </a:r>
          </a:p>
          <a:p>
            <a:r>
              <a:rPr lang="en-US" dirty="0"/>
              <a:t>Can we justify that this engages local industry and local talents?</a:t>
            </a:r>
            <a:endParaRPr lang="en-CH" dirty="0"/>
          </a:p>
        </p:txBody>
      </p:sp>
      <p:sp>
        <p:nvSpPr>
          <p:cNvPr id="15" name="TextBox 14">
            <a:extLst>
              <a:ext uri="{FF2B5EF4-FFF2-40B4-BE49-F238E27FC236}">
                <a16:creationId xmlns:a16="http://schemas.microsoft.com/office/drawing/2014/main" id="{5BD974E5-ABC0-5165-D480-53EB2E655A6B}"/>
              </a:ext>
            </a:extLst>
          </p:cNvPr>
          <p:cNvSpPr txBox="1"/>
          <p:nvPr/>
        </p:nvSpPr>
        <p:spPr>
          <a:xfrm>
            <a:off x="9456662" y="438903"/>
            <a:ext cx="2328853" cy="646331"/>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dirty="0"/>
              <a:t>Long time to market, &gt;30 years from 1</a:t>
            </a:r>
            <a:r>
              <a:rPr lang="en-US" baseline="30000" dirty="0"/>
              <a:t>st</a:t>
            </a:r>
            <a:r>
              <a:rPr lang="en-US" dirty="0"/>
              <a:t> unit</a:t>
            </a:r>
            <a:endParaRPr lang="en-CH" dirty="0"/>
          </a:p>
        </p:txBody>
      </p:sp>
      <p:sp>
        <p:nvSpPr>
          <p:cNvPr id="16" name="TextBox 15">
            <a:extLst>
              <a:ext uri="{FF2B5EF4-FFF2-40B4-BE49-F238E27FC236}">
                <a16:creationId xmlns:a16="http://schemas.microsoft.com/office/drawing/2014/main" id="{6528A9B2-7E2C-411A-2BE0-8B619D66ED85}"/>
              </a:ext>
            </a:extLst>
          </p:cNvPr>
          <p:cNvSpPr txBox="1"/>
          <p:nvPr/>
        </p:nvSpPr>
        <p:spPr>
          <a:xfrm>
            <a:off x="283360" y="4096359"/>
            <a:ext cx="6234166"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t>Hybrid particle therapy system from Hitachi (estimated $233M for entire facility incl. protons, X-ray), 19 m diameter over 1 floor </a:t>
            </a:r>
          </a:p>
        </p:txBody>
      </p:sp>
      <p:sp>
        <p:nvSpPr>
          <p:cNvPr id="17" name="TextBox 16">
            <a:extLst>
              <a:ext uri="{FF2B5EF4-FFF2-40B4-BE49-F238E27FC236}">
                <a16:creationId xmlns:a16="http://schemas.microsoft.com/office/drawing/2014/main" id="{FFCE0306-C01F-3C2B-D8D2-AF5E45705EE6}"/>
              </a:ext>
            </a:extLst>
          </p:cNvPr>
          <p:cNvSpPr txBox="1"/>
          <p:nvPr/>
        </p:nvSpPr>
        <p:spPr>
          <a:xfrm>
            <a:off x="541539" y="1246879"/>
            <a:ext cx="1009613"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400" dirty="0"/>
              <a:t>Mayo Clinic, USA</a:t>
            </a:r>
            <a:endParaRPr lang="en-CH" sz="2400" dirty="0"/>
          </a:p>
        </p:txBody>
      </p:sp>
      <p:sp>
        <p:nvSpPr>
          <p:cNvPr id="18" name="TextBox 17">
            <a:extLst>
              <a:ext uri="{FF2B5EF4-FFF2-40B4-BE49-F238E27FC236}">
                <a16:creationId xmlns:a16="http://schemas.microsoft.com/office/drawing/2014/main" id="{6D54F4C2-BF88-0AD0-D6EE-8BDFC2CECB00}"/>
              </a:ext>
            </a:extLst>
          </p:cNvPr>
          <p:cNvSpPr txBox="1"/>
          <p:nvPr/>
        </p:nvSpPr>
        <p:spPr>
          <a:xfrm>
            <a:off x="10527170" y="1303955"/>
            <a:ext cx="1378867" cy="83099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400" dirty="0"/>
              <a:t>Cyclhade, France</a:t>
            </a:r>
            <a:endParaRPr lang="en-CH" sz="2400" dirty="0"/>
          </a:p>
        </p:txBody>
      </p:sp>
    </p:spTree>
    <p:extLst>
      <p:ext uri="{BB962C8B-B14F-4D97-AF65-F5344CB8AC3E}">
        <p14:creationId xmlns:p14="http://schemas.microsoft.com/office/powerpoint/2010/main" val="19595616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B930E-276B-EF5D-C321-CD27212F0C5C}"/>
              </a:ext>
            </a:extLst>
          </p:cNvPr>
          <p:cNvSpPr>
            <a:spLocks noGrp="1"/>
          </p:cNvSpPr>
          <p:nvPr>
            <p:ph type="title"/>
          </p:nvPr>
        </p:nvSpPr>
        <p:spPr>
          <a:xfrm>
            <a:off x="490197" y="203861"/>
            <a:ext cx="11132598" cy="775518"/>
          </a:xfrm>
        </p:spPr>
        <p:txBody>
          <a:bodyPr/>
          <a:lstStyle/>
          <a:p>
            <a:r>
              <a:rPr lang="en-US" b="1" dirty="0">
                <a:solidFill>
                  <a:srgbClr val="0070C0"/>
                </a:solidFill>
              </a:rPr>
              <a:t>Innovative particles: helium ions</a:t>
            </a:r>
            <a:endParaRPr lang="en-CH" b="1" dirty="0">
              <a:solidFill>
                <a:srgbClr val="0070C0"/>
              </a:solidFill>
            </a:endParaRPr>
          </a:p>
        </p:txBody>
      </p:sp>
      <p:sp>
        <p:nvSpPr>
          <p:cNvPr id="3" name="Date Placeholder 2">
            <a:extLst>
              <a:ext uri="{FF2B5EF4-FFF2-40B4-BE49-F238E27FC236}">
                <a16:creationId xmlns:a16="http://schemas.microsoft.com/office/drawing/2014/main" id="{F309977C-705F-41D5-6EC0-1081F3AF2EEF}"/>
              </a:ext>
            </a:extLst>
          </p:cNvPr>
          <p:cNvSpPr>
            <a:spLocks noGrp="1"/>
          </p:cNvSpPr>
          <p:nvPr>
            <p:ph type="dt" sz="half" idx="10"/>
          </p:nvPr>
        </p:nvSpPr>
        <p:spPr/>
        <p:txBody>
          <a:bodyPr/>
          <a:lstStyle/>
          <a:p>
            <a:fld id="{D6AEBDD3-F76E-4FD5-BC5B-7ACC4A9F697E}" type="datetime1">
              <a:rPr lang="it-IT" smtClean="0"/>
              <a:t>24/03/2025</a:t>
            </a:fld>
            <a:endParaRPr lang="it-IT"/>
          </a:p>
        </p:txBody>
      </p:sp>
      <p:sp>
        <p:nvSpPr>
          <p:cNvPr id="4" name="Footer Placeholder 3">
            <a:extLst>
              <a:ext uri="{FF2B5EF4-FFF2-40B4-BE49-F238E27FC236}">
                <a16:creationId xmlns:a16="http://schemas.microsoft.com/office/drawing/2014/main" id="{EEA2AB73-DB68-0160-65E4-DEB962065F06}"/>
              </a:ext>
            </a:extLst>
          </p:cNvPr>
          <p:cNvSpPr>
            <a:spLocks noGrp="1"/>
          </p:cNvSpPr>
          <p:nvPr>
            <p:ph type="ftr" sz="quarter" idx="11"/>
          </p:nvPr>
        </p:nvSpPr>
        <p:spPr/>
        <p:txBody>
          <a:bodyPr/>
          <a:lstStyle/>
          <a:p>
            <a:r>
              <a:rPr lang="en-GB" dirty="0"/>
              <a:t>M. Vretenar – Accelerator perspectives</a:t>
            </a:r>
          </a:p>
        </p:txBody>
      </p:sp>
      <p:sp>
        <p:nvSpPr>
          <p:cNvPr id="5" name="Slide Number Placeholder 4">
            <a:extLst>
              <a:ext uri="{FF2B5EF4-FFF2-40B4-BE49-F238E27FC236}">
                <a16:creationId xmlns:a16="http://schemas.microsoft.com/office/drawing/2014/main" id="{CE46B81D-C264-7AF6-6BFA-3C14A3448B39}"/>
              </a:ext>
            </a:extLst>
          </p:cNvPr>
          <p:cNvSpPr>
            <a:spLocks noGrp="1"/>
          </p:cNvSpPr>
          <p:nvPr>
            <p:ph type="sldNum" sz="quarter" idx="12"/>
          </p:nvPr>
        </p:nvSpPr>
        <p:spPr/>
        <p:txBody>
          <a:bodyPr/>
          <a:lstStyle/>
          <a:p>
            <a:fld id="{44B3000C-AF20-481F-AF4F-24E9E8451D0A}" type="slidenum">
              <a:rPr lang="it-IT" smtClean="0"/>
              <a:t>6</a:t>
            </a:fld>
            <a:endParaRPr lang="it-IT"/>
          </a:p>
        </p:txBody>
      </p:sp>
      <p:sp>
        <p:nvSpPr>
          <p:cNvPr id="9" name="Taisnstūris 12">
            <a:extLst>
              <a:ext uri="{FF2B5EF4-FFF2-40B4-BE49-F238E27FC236}">
                <a16:creationId xmlns:a16="http://schemas.microsoft.com/office/drawing/2014/main" id="{D5B199A5-FC23-29F4-4907-2D8520C296A9}"/>
              </a:ext>
            </a:extLst>
          </p:cNvPr>
          <p:cNvSpPr/>
          <p:nvPr/>
        </p:nvSpPr>
        <p:spPr>
          <a:xfrm>
            <a:off x="352244" y="636414"/>
            <a:ext cx="7371760" cy="43032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spcBef>
                <a:spcPts val="0"/>
              </a:spcBef>
              <a:buClr>
                <a:srgbClr val="0A0056"/>
              </a:buClr>
            </a:pPr>
            <a:endParaRPr lang="en-US" sz="1100" dirty="0">
              <a:latin typeface="Calibri" panose="020F0502020204030204" pitchFamily="34" charset="0"/>
              <a:ea typeface="Calibri" panose="020F0502020204030204" pitchFamily="34" charset="0"/>
              <a:cs typeface="Calibri" panose="020F0502020204030204" pitchFamily="34" charset="0"/>
            </a:endParaRPr>
          </a:p>
          <a:p>
            <a:pPr>
              <a:lnSpc>
                <a:spcPct val="110000"/>
              </a:lnSpc>
              <a:buClr>
                <a:srgbClr val="0A0056"/>
              </a:buClr>
            </a:pPr>
            <a:r>
              <a:rPr lang="en-US" dirty="0">
                <a:solidFill>
                  <a:schemeClr val="tx1"/>
                </a:solidFill>
                <a:latin typeface="Calibri" panose="020F0502020204030204" pitchFamily="34" charset="0"/>
                <a:ea typeface="Calibri" panose="020F0502020204030204" pitchFamily="34" charset="0"/>
                <a:cs typeface="Calibri" panose="020F0502020204030204" pitchFamily="34" charset="0"/>
              </a:rPr>
              <a:t>Therapy with helium ions, under development at HIT, may provide at </a:t>
            </a:r>
            <a:r>
              <a:rPr lang="en-US" dirty="0">
                <a:solidFill>
                  <a:srgbClr val="0070C0"/>
                </a:solidFill>
                <a:latin typeface="Calibri" panose="020F0502020204030204" pitchFamily="34" charset="0"/>
                <a:ea typeface="Calibri" panose="020F0502020204030204" pitchFamily="34" charset="0"/>
                <a:cs typeface="Calibri" panose="020F0502020204030204" pitchFamily="34" charset="0"/>
              </a:rPr>
              <a:t>reasonable accelerator cost superior conformality </a:t>
            </a:r>
            <a:r>
              <a:rPr lang="en-US" dirty="0">
                <a:solidFill>
                  <a:schemeClr val="tx1"/>
                </a:solidFill>
                <a:latin typeface="Calibri" panose="020F0502020204030204" pitchFamily="34" charset="0"/>
                <a:ea typeface="Calibri" panose="020F0502020204030204" pitchFamily="34" charset="0"/>
                <a:cs typeface="Calibri" panose="020F0502020204030204" pitchFamily="34" charset="0"/>
              </a:rPr>
              <a:t>with excellent effectiveness. Ideal for pediatric patients.</a:t>
            </a:r>
          </a:p>
          <a:p>
            <a:pPr>
              <a:lnSpc>
                <a:spcPct val="110000"/>
              </a:lnSpc>
              <a:buClr>
                <a:srgbClr val="0A0056"/>
              </a:buClr>
            </a:pPr>
            <a:r>
              <a:rPr lang="en-US" dirty="0">
                <a:solidFill>
                  <a:schemeClr val="tx1"/>
                </a:solidFill>
                <a:latin typeface="Calibri" panose="020F0502020204030204" pitchFamily="34" charset="0"/>
                <a:ea typeface="Calibri" panose="020F0502020204030204" pitchFamily="34" charset="0"/>
                <a:cs typeface="Calibri" panose="020F0502020204030204" pitchFamily="34" charset="0"/>
              </a:rPr>
              <a:t>	Advantages in Physics:</a:t>
            </a:r>
          </a:p>
          <a:p>
            <a:pPr marL="285750" indent="-285750">
              <a:lnSpc>
                <a:spcPct val="110000"/>
              </a:lnSpc>
              <a:buClr>
                <a:srgbClr val="0A0056"/>
              </a:buClr>
              <a:buFont typeface="Wingdings" panose="05000000000000000000" pitchFamily="2" charset="2"/>
              <a:buChar char="Ø"/>
            </a:pPr>
            <a:r>
              <a:rPr lang="en-US" dirty="0">
                <a:solidFill>
                  <a:schemeClr val="tx1"/>
                </a:solidFill>
                <a:latin typeface="Calibri" panose="020F0502020204030204" pitchFamily="34" charset="0"/>
                <a:ea typeface="Calibri" panose="020F0502020204030204" pitchFamily="34" charset="0"/>
                <a:cs typeface="Calibri" panose="020F0502020204030204" pitchFamily="34" charset="0"/>
              </a:rPr>
              <a:t>reduced range straggling (</a:t>
            </a:r>
            <a:r>
              <a:rPr lang="en-US" i="1" dirty="0">
                <a:solidFill>
                  <a:schemeClr val="tx1"/>
                </a:solidFill>
                <a:latin typeface="Calibri" panose="020F0502020204030204" pitchFamily="34" charset="0"/>
                <a:ea typeface="Calibri" panose="020F0502020204030204" pitchFamily="34" charset="0"/>
                <a:cs typeface="Calibri" panose="020F0502020204030204" pitchFamily="34" charset="0"/>
              </a:rPr>
              <a:t>longitudinal conformality</a:t>
            </a:r>
            <a:r>
              <a:rPr lang="en-US" dirty="0">
                <a:solidFill>
                  <a:schemeClr val="tx1"/>
                </a:solidFill>
                <a:latin typeface="Calibri" panose="020F0502020204030204" pitchFamily="34" charset="0"/>
                <a:ea typeface="Calibri" panose="020F0502020204030204" pitchFamily="34" charset="0"/>
                <a:cs typeface="Calibri" panose="020F0502020204030204" pitchFamily="34" charset="0"/>
              </a:rPr>
              <a:t>) compared to protons</a:t>
            </a:r>
          </a:p>
          <a:p>
            <a:pPr marL="285750" indent="-285750">
              <a:lnSpc>
                <a:spcPct val="110000"/>
              </a:lnSpc>
              <a:buClr>
                <a:srgbClr val="0A0056"/>
              </a:buClr>
              <a:buFont typeface="Wingdings" panose="05000000000000000000" pitchFamily="2" charset="2"/>
              <a:buChar char="Ø"/>
            </a:pPr>
            <a:r>
              <a:rPr lang="en-US" dirty="0">
                <a:solidFill>
                  <a:schemeClr val="tx1"/>
                </a:solidFill>
                <a:latin typeface="Calibri" panose="020F0502020204030204" pitchFamily="34" charset="0"/>
                <a:ea typeface="Calibri" panose="020F0502020204030204" pitchFamily="34" charset="0"/>
                <a:cs typeface="Calibri" panose="020F0502020204030204" pitchFamily="34" charset="0"/>
              </a:rPr>
              <a:t>reduced penumbra (</a:t>
            </a:r>
            <a:r>
              <a:rPr lang="en-US" i="1" dirty="0">
                <a:solidFill>
                  <a:schemeClr val="tx1"/>
                </a:solidFill>
                <a:latin typeface="Calibri" panose="020F0502020204030204" pitchFamily="34" charset="0"/>
                <a:ea typeface="Calibri" panose="020F0502020204030204" pitchFamily="34" charset="0"/>
                <a:cs typeface="Calibri" panose="020F0502020204030204" pitchFamily="34" charset="0"/>
              </a:rPr>
              <a:t>lateral conformality</a:t>
            </a:r>
            <a:r>
              <a:rPr lang="en-US" dirty="0">
                <a:solidFill>
                  <a:schemeClr val="tx1"/>
                </a:solidFill>
                <a:latin typeface="Calibri" panose="020F0502020204030204" pitchFamily="34" charset="0"/>
                <a:ea typeface="Calibri" panose="020F0502020204030204" pitchFamily="34" charset="0"/>
                <a:cs typeface="Calibri" panose="020F0502020204030204" pitchFamily="34" charset="0"/>
              </a:rPr>
              <a:t>) compared to protons</a:t>
            </a:r>
          </a:p>
          <a:p>
            <a:pPr marL="285750" indent="-285750">
              <a:lnSpc>
                <a:spcPct val="110000"/>
              </a:lnSpc>
              <a:buClr>
                <a:srgbClr val="0A0056"/>
              </a:buClr>
              <a:buFont typeface="Wingdings" panose="05000000000000000000" pitchFamily="2" charset="2"/>
              <a:buChar char="Ø"/>
            </a:pPr>
            <a:r>
              <a:rPr lang="en-US" dirty="0">
                <a:solidFill>
                  <a:schemeClr val="tx1"/>
                </a:solidFill>
                <a:latin typeface="Calibri" panose="020F0502020204030204" pitchFamily="34" charset="0"/>
                <a:ea typeface="Calibri" panose="020F0502020204030204" pitchFamily="34" charset="0"/>
                <a:cs typeface="Calibri" panose="020F0502020204030204" pitchFamily="34" charset="0"/>
              </a:rPr>
              <a:t>reduced nuclear fragmentation tail (</a:t>
            </a:r>
            <a:r>
              <a:rPr lang="en-US" i="1" dirty="0">
                <a:solidFill>
                  <a:schemeClr val="tx1"/>
                </a:solidFill>
                <a:latin typeface="Calibri" panose="020F0502020204030204" pitchFamily="34" charset="0"/>
                <a:ea typeface="Calibri" panose="020F0502020204030204" pitchFamily="34" charset="0"/>
                <a:cs typeface="Calibri" panose="020F0502020204030204" pitchFamily="34" charset="0"/>
              </a:rPr>
              <a:t>distal conformality</a:t>
            </a:r>
            <a:r>
              <a:rPr lang="en-US" dirty="0">
                <a:solidFill>
                  <a:schemeClr val="tx1"/>
                </a:solidFill>
                <a:latin typeface="Calibri" panose="020F0502020204030204" pitchFamily="34" charset="0"/>
                <a:ea typeface="Calibri" panose="020F0502020204030204" pitchFamily="34" charset="0"/>
                <a:cs typeface="Calibri" panose="020F0502020204030204" pitchFamily="34" charset="0"/>
              </a:rPr>
              <a:t>) compared </a:t>
            </a:r>
            <a:r>
              <a:rPr lang="en-US" baseline="30000" dirty="0">
                <a:solidFill>
                  <a:schemeClr val="tx1"/>
                </a:solidFill>
                <a:latin typeface="Calibri" panose="020F0502020204030204" pitchFamily="34" charset="0"/>
                <a:ea typeface="Calibri" panose="020F0502020204030204" pitchFamily="34" charset="0"/>
                <a:cs typeface="Calibri" panose="020F0502020204030204" pitchFamily="34" charset="0"/>
              </a:rPr>
              <a:t>12</a:t>
            </a:r>
            <a:r>
              <a:rPr lang="en-US" dirty="0">
                <a:solidFill>
                  <a:schemeClr val="tx1"/>
                </a:solidFill>
                <a:latin typeface="Calibri" panose="020F0502020204030204" pitchFamily="34" charset="0"/>
                <a:ea typeface="Calibri" panose="020F0502020204030204" pitchFamily="34" charset="0"/>
                <a:cs typeface="Calibri" panose="020F0502020204030204" pitchFamily="34" charset="0"/>
              </a:rPr>
              <a:t>C</a:t>
            </a:r>
          </a:p>
          <a:p>
            <a:pPr>
              <a:lnSpc>
                <a:spcPct val="110000"/>
              </a:lnSpc>
              <a:buClr>
                <a:srgbClr val="0A0056"/>
              </a:buClr>
            </a:pPr>
            <a:r>
              <a:rPr lang="en-US" dirty="0">
                <a:solidFill>
                  <a:schemeClr val="tx1"/>
                </a:solidFill>
                <a:latin typeface="Calibri" panose="020F0502020204030204" pitchFamily="34" charset="0"/>
                <a:ea typeface="Calibri" panose="020F0502020204030204" pitchFamily="34" charset="0"/>
                <a:cs typeface="Calibri" panose="020F0502020204030204" pitchFamily="34" charset="0"/>
              </a:rPr>
              <a:t>	Advantages in Biology: </a:t>
            </a:r>
          </a:p>
          <a:p>
            <a:pPr marL="285750" indent="-285750">
              <a:lnSpc>
                <a:spcPct val="110000"/>
              </a:lnSpc>
              <a:buClr>
                <a:srgbClr val="0A0056"/>
              </a:buClr>
              <a:buFont typeface="Wingdings" panose="05000000000000000000" pitchFamily="2" charset="2"/>
              <a:buChar char="Ø"/>
            </a:pPr>
            <a:r>
              <a:rPr lang="en-US" dirty="0">
                <a:solidFill>
                  <a:schemeClr val="tx1"/>
                </a:solidFill>
                <a:latin typeface="Calibri" panose="020F0502020204030204" pitchFamily="34" charset="0"/>
                <a:ea typeface="Calibri" panose="020F0502020204030204" pitchFamily="34" charset="0"/>
                <a:cs typeface="Calibri" panose="020F0502020204030204" pitchFamily="34" charset="0"/>
              </a:rPr>
              <a:t>increased LET </a:t>
            </a:r>
            <a:r>
              <a:rPr lang="en-US" dirty="0">
                <a:solidFill>
                  <a:schemeClr val="tx1"/>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increased RBE and reduced OER compared to protons</a:t>
            </a:r>
          </a:p>
          <a:p>
            <a:pPr marL="285750" indent="-285750">
              <a:lnSpc>
                <a:spcPct val="110000"/>
              </a:lnSpc>
              <a:buClr>
                <a:srgbClr val="0A0056"/>
              </a:buClr>
              <a:buFont typeface="Wingdings" panose="05000000000000000000" pitchFamily="2" charset="2"/>
              <a:buChar char="Ø"/>
            </a:pPr>
            <a:r>
              <a:rPr lang="en-US" dirty="0">
                <a:solidFill>
                  <a:schemeClr val="tx1"/>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reduced RBE uncertainties and neutron dose compared to </a:t>
            </a:r>
            <a:r>
              <a:rPr lang="en-US" baseline="30000" dirty="0">
                <a:solidFill>
                  <a:schemeClr val="tx1"/>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12</a:t>
            </a:r>
            <a:r>
              <a:rPr lang="en-US" dirty="0">
                <a:solidFill>
                  <a:schemeClr val="tx1"/>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C</a:t>
            </a:r>
          </a:p>
          <a:p>
            <a:pPr>
              <a:lnSpc>
                <a:spcPct val="110000"/>
              </a:lnSpc>
              <a:buClr>
                <a:srgbClr val="0A0056"/>
              </a:buClr>
            </a:pPr>
            <a:r>
              <a:rPr lang="en-US" b="1" dirty="0">
                <a:solidFill>
                  <a:schemeClr val="tx1"/>
                </a:solidFill>
                <a:latin typeface="Calibri" panose="020F0502020204030204" pitchFamily="34" charset="0"/>
                <a:ea typeface="Calibri" panose="020F0502020204030204" pitchFamily="34" charset="0"/>
                <a:cs typeface="Calibri" panose="020F0502020204030204" pitchFamily="34" charset="0"/>
              </a:rPr>
              <a:t>First clinical application to patient cohort finalized at HIT</a:t>
            </a:r>
          </a:p>
          <a:p>
            <a:pPr>
              <a:lnSpc>
                <a:spcPct val="110000"/>
              </a:lnSpc>
              <a:buClr>
                <a:srgbClr val="0A0056"/>
              </a:buClr>
            </a:pPr>
            <a:endParaRPr lang="en-US"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pic>
        <p:nvPicPr>
          <p:cNvPr id="10" name="Picture 9">
            <a:extLst>
              <a:ext uri="{FF2B5EF4-FFF2-40B4-BE49-F238E27FC236}">
                <a16:creationId xmlns:a16="http://schemas.microsoft.com/office/drawing/2014/main" id="{9611410B-D5C0-73BF-EF5C-B30D333023A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724163" y="203861"/>
            <a:ext cx="3977640" cy="2968625"/>
          </a:xfrm>
          <a:prstGeom prst="rect">
            <a:avLst/>
          </a:prstGeom>
        </p:spPr>
      </p:pic>
      <p:pic>
        <p:nvPicPr>
          <p:cNvPr id="11" name="Picture 10">
            <a:extLst>
              <a:ext uri="{FF2B5EF4-FFF2-40B4-BE49-F238E27FC236}">
                <a16:creationId xmlns:a16="http://schemas.microsoft.com/office/drawing/2014/main" id="{30BDAC2A-9590-DA0E-3793-B85AC4F04A0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24480" y="3172486"/>
            <a:ext cx="3977005" cy="3080385"/>
          </a:xfrm>
          <a:prstGeom prst="rect">
            <a:avLst/>
          </a:prstGeom>
        </p:spPr>
      </p:pic>
      <p:sp>
        <p:nvSpPr>
          <p:cNvPr id="12" name="TextBox 11">
            <a:extLst>
              <a:ext uri="{FF2B5EF4-FFF2-40B4-BE49-F238E27FC236}">
                <a16:creationId xmlns:a16="http://schemas.microsoft.com/office/drawing/2014/main" id="{E1FFE272-4FE6-C7EC-0BB2-B1F8982FF4E2}"/>
              </a:ext>
            </a:extLst>
          </p:cNvPr>
          <p:cNvSpPr txBox="1"/>
          <p:nvPr/>
        </p:nvSpPr>
        <p:spPr>
          <a:xfrm>
            <a:off x="5882281" y="5621465"/>
            <a:ext cx="2219289" cy="584775"/>
          </a:xfrm>
          <a:prstGeom prst="rect">
            <a:avLst/>
          </a:prstGeom>
          <a:noFill/>
        </p:spPr>
        <p:txBody>
          <a:bodyPr wrap="square" rtlCol="0">
            <a:spAutoFit/>
          </a:bodyPr>
          <a:lstStyle/>
          <a:p>
            <a:r>
              <a:rPr lang="en-US" sz="1600" i="1" dirty="0"/>
              <a:t>Courtesy of K. Palskis, Riga Tech. University</a:t>
            </a:r>
            <a:endParaRPr lang="en-CH" sz="1600" i="1" dirty="0"/>
          </a:p>
        </p:txBody>
      </p:sp>
      <p:sp>
        <p:nvSpPr>
          <p:cNvPr id="13" name="TextBox 12">
            <a:extLst>
              <a:ext uri="{FF2B5EF4-FFF2-40B4-BE49-F238E27FC236}">
                <a16:creationId xmlns:a16="http://schemas.microsoft.com/office/drawing/2014/main" id="{92372933-EE8A-E12A-1F2C-093F561B96B4}"/>
              </a:ext>
            </a:extLst>
          </p:cNvPr>
          <p:cNvSpPr txBox="1"/>
          <p:nvPr/>
        </p:nvSpPr>
        <p:spPr>
          <a:xfrm>
            <a:off x="381411" y="4549360"/>
            <a:ext cx="6610515"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a:t>Development by the NIMMS Collaboration at CERN of the design of a helium research and therapy facility → Preliminary Technical Design in a CERN Yellow Report in preparation, to be published in 2025 </a:t>
            </a:r>
            <a:endParaRPr lang="en-CH" dirty="0"/>
          </a:p>
        </p:txBody>
      </p:sp>
    </p:spTree>
    <p:extLst>
      <p:ext uri="{BB962C8B-B14F-4D97-AF65-F5344CB8AC3E}">
        <p14:creationId xmlns:p14="http://schemas.microsoft.com/office/powerpoint/2010/main" val="3172769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A5D17F-D0F5-A34C-6CE0-BCE001C44850}"/>
              </a:ext>
            </a:extLst>
          </p:cNvPr>
          <p:cNvSpPr>
            <a:spLocks noGrp="1"/>
          </p:cNvSpPr>
          <p:nvPr>
            <p:ph type="title"/>
          </p:nvPr>
        </p:nvSpPr>
        <p:spPr>
          <a:xfrm>
            <a:off x="541538" y="339237"/>
            <a:ext cx="11132598" cy="747238"/>
          </a:xfrm>
        </p:spPr>
        <p:txBody>
          <a:bodyPr>
            <a:normAutofit/>
          </a:bodyPr>
          <a:lstStyle/>
          <a:p>
            <a:r>
              <a:rPr lang="en-US" sz="3200" b="1" dirty="0">
                <a:solidFill>
                  <a:srgbClr val="0070C0"/>
                </a:solidFill>
              </a:rPr>
              <a:t>Innovative accelerators: Helium synchrotron (</a:t>
            </a:r>
            <a:r>
              <a:rPr lang="en-US" sz="3200" b="1" dirty="0" err="1">
                <a:solidFill>
                  <a:srgbClr val="0070C0"/>
                </a:solidFill>
              </a:rPr>
              <a:t>HeLICS</a:t>
            </a:r>
            <a:r>
              <a:rPr lang="en-US" sz="3200" b="1" dirty="0">
                <a:solidFill>
                  <a:srgbClr val="0070C0"/>
                </a:solidFill>
              </a:rPr>
              <a:t>)</a:t>
            </a:r>
            <a:endParaRPr lang="en-CH" sz="3200" b="1" dirty="0">
              <a:solidFill>
                <a:srgbClr val="0070C0"/>
              </a:solidFill>
            </a:endParaRPr>
          </a:p>
        </p:txBody>
      </p:sp>
      <p:sp>
        <p:nvSpPr>
          <p:cNvPr id="3" name="Date Placeholder 2">
            <a:extLst>
              <a:ext uri="{FF2B5EF4-FFF2-40B4-BE49-F238E27FC236}">
                <a16:creationId xmlns:a16="http://schemas.microsoft.com/office/drawing/2014/main" id="{D9B913B7-A1D0-F51B-C31D-048C90B589FE}"/>
              </a:ext>
            </a:extLst>
          </p:cNvPr>
          <p:cNvSpPr>
            <a:spLocks noGrp="1"/>
          </p:cNvSpPr>
          <p:nvPr>
            <p:ph type="dt" sz="half" idx="10"/>
          </p:nvPr>
        </p:nvSpPr>
        <p:spPr/>
        <p:txBody>
          <a:bodyPr/>
          <a:lstStyle/>
          <a:p>
            <a:fld id="{D6AEBDD3-F76E-4FD5-BC5B-7ACC4A9F697E}" type="datetime1">
              <a:rPr lang="it-IT" smtClean="0"/>
              <a:t>24/03/2025</a:t>
            </a:fld>
            <a:endParaRPr lang="it-IT"/>
          </a:p>
        </p:txBody>
      </p:sp>
      <p:sp>
        <p:nvSpPr>
          <p:cNvPr id="4" name="Footer Placeholder 3">
            <a:extLst>
              <a:ext uri="{FF2B5EF4-FFF2-40B4-BE49-F238E27FC236}">
                <a16:creationId xmlns:a16="http://schemas.microsoft.com/office/drawing/2014/main" id="{4E54D8BA-B178-886C-D143-286B4E01AB86}"/>
              </a:ext>
            </a:extLst>
          </p:cNvPr>
          <p:cNvSpPr>
            <a:spLocks noGrp="1"/>
          </p:cNvSpPr>
          <p:nvPr>
            <p:ph type="ftr" sz="quarter" idx="11"/>
          </p:nvPr>
        </p:nvSpPr>
        <p:spPr/>
        <p:txBody>
          <a:bodyPr/>
          <a:lstStyle/>
          <a:p>
            <a:endParaRPr lang="it-IT"/>
          </a:p>
        </p:txBody>
      </p:sp>
      <p:sp>
        <p:nvSpPr>
          <p:cNvPr id="5" name="Slide Number Placeholder 4">
            <a:extLst>
              <a:ext uri="{FF2B5EF4-FFF2-40B4-BE49-F238E27FC236}">
                <a16:creationId xmlns:a16="http://schemas.microsoft.com/office/drawing/2014/main" id="{F130331B-25B3-C209-D25A-EC2DD8D1B2D9}"/>
              </a:ext>
            </a:extLst>
          </p:cNvPr>
          <p:cNvSpPr>
            <a:spLocks noGrp="1"/>
          </p:cNvSpPr>
          <p:nvPr>
            <p:ph type="sldNum" sz="quarter" idx="12"/>
          </p:nvPr>
        </p:nvSpPr>
        <p:spPr/>
        <p:txBody>
          <a:bodyPr/>
          <a:lstStyle/>
          <a:p>
            <a:fld id="{44B3000C-AF20-481F-AF4F-24E9E8451D0A}" type="slidenum">
              <a:rPr lang="it-IT" smtClean="0"/>
              <a:t>7</a:t>
            </a:fld>
            <a:endParaRPr lang="it-IT"/>
          </a:p>
        </p:txBody>
      </p:sp>
      <p:sp>
        <p:nvSpPr>
          <p:cNvPr id="6" name="TextBox 5">
            <a:extLst>
              <a:ext uri="{FF2B5EF4-FFF2-40B4-BE49-F238E27FC236}">
                <a16:creationId xmlns:a16="http://schemas.microsoft.com/office/drawing/2014/main" id="{77E6D6FE-9AF0-8CB4-E710-943472425AFB}"/>
              </a:ext>
            </a:extLst>
          </p:cNvPr>
          <p:cNvSpPr txBox="1"/>
          <p:nvPr/>
        </p:nvSpPr>
        <p:spPr>
          <a:xfrm>
            <a:off x="517864" y="1197229"/>
            <a:ext cx="5713254" cy="92333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b="1" dirty="0" err="1"/>
              <a:t>HeLICS</a:t>
            </a:r>
            <a:r>
              <a:rPr lang="en-US" dirty="0"/>
              <a:t> = Helium Light Ion Compact Synchrotron.</a:t>
            </a:r>
          </a:p>
          <a:p>
            <a:r>
              <a:rPr lang="en-US" dirty="0"/>
              <a:t>Triangular shape with 11 m side dimension.</a:t>
            </a:r>
          </a:p>
          <a:p>
            <a:r>
              <a:rPr lang="en-US" dirty="0"/>
              <a:t>FLASH extraction (RF phase displacement) under design.</a:t>
            </a:r>
            <a:endParaRPr lang="en-CH" dirty="0"/>
          </a:p>
        </p:txBody>
      </p:sp>
      <p:pic>
        <p:nvPicPr>
          <p:cNvPr id="10" name="Picture 9">
            <a:extLst>
              <a:ext uri="{FF2B5EF4-FFF2-40B4-BE49-F238E27FC236}">
                <a16:creationId xmlns:a16="http://schemas.microsoft.com/office/drawing/2014/main" id="{8BA75FE4-CEE3-600A-1E9B-DF1CD3335512}"/>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6567746" y="1167720"/>
            <a:ext cx="5106390" cy="2888572"/>
          </a:xfrm>
          <a:prstGeom prst="rect">
            <a:avLst/>
          </a:prstGeom>
        </p:spPr>
      </p:pic>
      <p:cxnSp>
        <p:nvCxnSpPr>
          <p:cNvPr id="8" name="Straight Arrow Connector 7">
            <a:extLst>
              <a:ext uri="{FF2B5EF4-FFF2-40B4-BE49-F238E27FC236}">
                <a16:creationId xmlns:a16="http://schemas.microsoft.com/office/drawing/2014/main" id="{3FAA8299-D797-8C99-8AE8-2AED926A8A17}"/>
              </a:ext>
            </a:extLst>
          </p:cNvPr>
          <p:cNvCxnSpPr>
            <a:cxnSpLocks/>
          </p:cNvCxnSpPr>
          <p:nvPr/>
        </p:nvCxnSpPr>
        <p:spPr>
          <a:xfrm>
            <a:off x="6885055" y="4198242"/>
            <a:ext cx="4630679" cy="0"/>
          </a:xfrm>
          <a:prstGeom prst="straightConnector1">
            <a:avLst/>
          </a:prstGeom>
          <a:ln w="34925">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17FEE27-41B8-1678-738F-6AC808C4B292}"/>
              </a:ext>
            </a:extLst>
          </p:cNvPr>
          <p:cNvSpPr txBox="1"/>
          <p:nvPr/>
        </p:nvSpPr>
        <p:spPr>
          <a:xfrm>
            <a:off x="10314720" y="3752820"/>
            <a:ext cx="655949" cy="369332"/>
          </a:xfrm>
          <a:prstGeom prst="rect">
            <a:avLst/>
          </a:prstGeom>
          <a:noFill/>
        </p:spPr>
        <p:txBody>
          <a:bodyPr wrap="none" rtlCol="0">
            <a:spAutoFit/>
          </a:bodyPr>
          <a:lstStyle/>
          <a:p>
            <a:r>
              <a:rPr lang="en-US" dirty="0"/>
              <a:t>11 m</a:t>
            </a:r>
            <a:endParaRPr lang="en-CH" dirty="0"/>
          </a:p>
        </p:txBody>
      </p:sp>
      <p:pic>
        <p:nvPicPr>
          <p:cNvPr id="15" name="Picture 14">
            <a:extLst>
              <a:ext uri="{FF2B5EF4-FFF2-40B4-BE49-F238E27FC236}">
                <a16:creationId xmlns:a16="http://schemas.microsoft.com/office/drawing/2014/main" id="{175F006D-1D3A-89DA-8E33-B3577143FEE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66787" y="4217750"/>
            <a:ext cx="3745998" cy="1758835"/>
          </a:xfrm>
          <a:prstGeom prst="rect">
            <a:avLst/>
          </a:prstGeom>
        </p:spPr>
      </p:pic>
      <p:sp>
        <p:nvSpPr>
          <p:cNvPr id="16" name="TextBox 15">
            <a:extLst>
              <a:ext uri="{FF2B5EF4-FFF2-40B4-BE49-F238E27FC236}">
                <a16:creationId xmlns:a16="http://schemas.microsoft.com/office/drawing/2014/main" id="{F4D73552-0672-6CDA-72C3-F86D21CF5713}"/>
              </a:ext>
            </a:extLst>
          </p:cNvPr>
          <p:cNvSpPr txBox="1"/>
          <p:nvPr/>
        </p:nvSpPr>
        <p:spPr>
          <a:xfrm>
            <a:off x="9696954" y="5413281"/>
            <a:ext cx="2495046" cy="276999"/>
          </a:xfrm>
          <a:prstGeom prst="rect">
            <a:avLst/>
          </a:prstGeom>
          <a:noFill/>
        </p:spPr>
        <p:txBody>
          <a:bodyPr wrap="square" lIns="0" tIns="0" rIns="0" bIns="0" rtlCol="0">
            <a:spAutoFit/>
          </a:bodyPr>
          <a:lstStyle/>
          <a:p>
            <a:pPr algn="l"/>
            <a:r>
              <a:rPr lang="en-US" dirty="0">
                <a:latin typeface="Calibri" panose="020F0502020204030204" pitchFamily="34" charset="0"/>
                <a:cs typeface="Calibri" panose="020F0502020204030204" pitchFamily="34" charset="0"/>
              </a:rPr>
              <a:t>Linac injector (8m)</a:t>
            </a:r>
            <a:endParaRPr lang="en-GB" dirty="0">
              <a:latin typeface="Calibri" panose="020F0502020204030204" pitchFamily="34" charset="0"/>
              <a:cs typeface="Calibri" panose="020F0502020204030204" pitchFamily="34" charset="0"/>
            </a:endParaRPr>
          </a:p>
        </p:txBody>
      </p:sp>
      <p:pic>
        <p:nvPicPr>
          <p:cNvPr id="17" name="Picture 16">
            <a:extLst>
              <a:ext uri="{FF2B5EF4-FFF2-40B4-BE49-F238E27FC236}">
                <a16:creationId xmlns:a16="http://schemas.microsoft.com/office/drawing/2014/main" id="{8E01A9F0-2EB6-EA3E-D499-83B5EBF1AE0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98390" y="2208094"/>
            <a:ext cx="3120550" cy="3828116"/>
          </a:xfrm>
          <a:prstGeom prst="rect">
            <a:avLst/>
          </a:prstGeom>
        </p:spPr>
      </p:pic>
      <p:sp>
        <p:nvSpPr>
          <p:cNvPr id="18" name="TextBox 17">
            <a:extLst>
              <a:ext uri="{FF2B5EF4-FFF2-40B4-BE49-F238E27FC236}">
                <a16:creationId xmlns:a16="http://schemas.microsoft.com/office/drawing/2014/main" id="{16BFB4A2-7D38-B384-7583-9E37990E7E9C}"/>
              </a:ext>
            </a:extLst>
          </p:cNvPr>
          <p:cNvSpPr txBox="1"/>
          <p:nvPr/>
        </p:nvSpPr>
        <p:spPr>
          <a:xfrm>
            <a:off x="885089" y="2341891"/>
            <a:ext cx="2313301"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i="1" dirty="0"/>
              <a:t>Implementation of the facility in 2,500 m</a:t>
            </a:r>
            <a:r>
              <a:rPr lang="en-US" i="1" baseline="30000" dirty="0"/>
              <a:t>2</a:t>
            </a:r>
            <a:endParaRPr lang="en-CH" i="1" baseline="30000" dirty="0"/>
          </a:p>
        </p:txBody>
      </p:sp>
      <p:sp>
        <p:nvSpPr>
          <p:cNvPr id="19" name="TextBox 18">
            <a:extLst>
              <a:ext uri="{FF2B5EF4-FFF2-40B4-BE49-F238E27FC236}">
                <a16:creationId xmlns:a16="http://schemas.microsoft.com/office/drawing/2014/main" id="{1965D972-13D5-3325-26DD-A026A4C577F3}"/>
              </a:ext>
            </a:extLst>
          </p:cNvPr>
          <p:cNvSpPr txBox="1"/>
          <p:nvPr/>
        </p:nvSpPr>
        <p:spPr>
          <a:xfrm>
            <a:off x="206340" y="3128755"/>
            <a:ext cx="3120550" cy="2585323"/>
          </a:xfrm>
          <a:prstGeom prst="rect">
            <a:avLst/>
          </a:prstGeom>
          <a:noFill/>
        </p:spPr>
        <p:txBody>
          <a:bodyPr wrap="square" rtlCol="0">
            <a:spAutoFit/>
          </a:bodyPr>
          <a:lstStyle/>
          <a:p>
            <a:r>
              <a:rPr lang="en-US" dirty="0"/>
              <a:t>Interest from:</a:t>
            </a:r>
          </a:p>
          <a:p>
            <a:pPr marL="285750" indent="-285750">
              <a:buFont typeface="Wingdings" panose="05000000000000000000" pitchFamily="2" charset="2"/>
              <a:buChar char="Ø"/>
            </a:pPr>
            <a:r>
              <a:rPr lang="en-US" dirty="0"/>
              <a:t>A Baltic consortium, for the Advanced Particle Therapy Centre for the Baltic States (APTCB).</a:t>
            </a:r>
          </a:p>
          <a:p>
            <a:pPr marL="285750" indent="-285750">
              <a:buFont typeface="Wingdings" panose="05000000000000000000" pitchFamily="2" charset="2"/>
              <a:buChar char="Ø"/>
            </a:pPr>
            <a:r>
              <a:rPr lang="en-US" dirty="0"/>
              <a:t>TERA-CARE Foundation, for the Clinical Helium Facility for Switzerland (</a:t>
            </a:r>
            <a:r>
              <a:rPr lang="en-US" dirty="0" err="1"/>
              <a:t>CHeFS</a:t>
            </a:r>
            <a:r>
              <a:rPr lang="en-US" dirty="0"/>
              <a:t>)</a:t>
            </a:r>
          </a:p>
          <a:p>
            <a:pPr marL="285750" indent="-285750">
              <a:buFontTx/>
              <a:buChar char="-"/>
            </a:pPr>
            <a:endParaRPr lang="en-CH" dirty="0"/>
          </a:p>
        </p:txBody>
      </p:sp>
    </p:spTree>
    <p:extLst>
      <p:ext uri="{BB962C8B-B14F-4D97-AF65-F5344CB8AC3E}">
        <p14:creationId xmlns:p14="http://schemas.microsoft.com/office/powerpoint/2010/main" val="1326247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1BEA5-AAF2-E504-2F69-BFAF7A34DDC3}"/>
              </a:ext>
            </a:extLst>
          </p:cNvPr>
          <p:cNvSpPr>
            <a:spLocks noGrp="1"/>
          </p:cNvSpPr>
          <p:nvPr>
            <p:ph type="title"/>
          </p:nvPr>
        </p:nvSpPr>
        <p:spPr>
          <a:xfrm>
            <a:off x="454286" y="232893"/>
            <a:ext cx="11132598" cy="979043"/>
          </a:xfrm>
        </p:spPr>
        <p:txBody>
          <a:bodyPr/>
          <a:lstStyle/>
          <a:p>
            <a:r>
              <a:rPr lang="en-US" b="1" dirty="0">
                <a:solidFill>
                  <a:srgbClr val="0070C0"/>
                </a:solidFill>
              </a:rPr>
              <a:t>Innovative accelerators: coupling therapy and radioisotopes</a:t>
            </a:r>
            <a:endParaRPr lang="en-CH" b="1" dirty="0">
              <a:solidFill>
                <a:srgbClr val="0070C0"/>
              </a:solidFill>
            </a:endParaRPr>
          </a:p>
        </p:txBody>
      </p:sp>
      <p:sp>
        <p:nvSpPr>
          <p:cNvPr id="3" name="Date Placeholder 2">
            <a:extLst>
              <a:ext uri="{FF2B5EF4-FFF2-40B4-BE49-F238E27FC236}">
                <a16:creationId xmlns:a16="http://schemas.microsoft.com/office/drawing/2014/main" id="{31553F48-2756-BD72-0601-997FBF81C191}"/>
              </a:ext>
            </a:extLst>
          </p:cNvPr>
          <p:cNvSpPr>
            <a:spLocks noGrp="1"/>
          </p:cNvSpPr>
          <p:nvPr>
            <p:ph type="dt" sz="half" idx="10"/>
          </p:nvPr>
        </p:nvSpPr>
        <p:spPr/>
        <p:txBody>
          <a:bodyPr/>
          <a:lstStyle/>
          <a:p>
            <a:fld id="{D6AEBDD3-F76E-4FD5-BC5B-7ACC4A9F697E}" type="datetime1">
              <a:rPr lang="it-IT" smtClean="0"/>
              <a:t>24/03/2025</a:t>
            </a:fld>
            <a:endParaRPr lang="it-IT"/>
          </a:p>
        </p:txBody>
      </p:sp>
      <p:sp>
        <p:nvSpPr>
          <p:cNvPr id="4" name="Footer Placeholder 3">
            <a:extLst>
              <a:ext uri="{FF2B5EF4-FFF2-40B4-BE49-F238E27FC236}">
                <a16:creationId xmlns:a16="http://schemas.microsoft.com/office/drawing/2014/main" id="{9D364B3A-06FA-C204-0066-16EF3CB261F2}"/>
              </a:ext>
            </a:extLst>
          </p:cNvPr>
          <p:cNvSpPr>
            <a:spLocks noGrp="1"/>
          </p:cNvSpPr>
          <p:nvPr>
            <p:ph type="ftr" sz="quarter" idx="11"/>
          </p:nvPr>
        </p:nvSpPr>
        <p:spPr/>
        <p:txBody>
          <a:bodyPr/>
          <a:lstStyle/>
          <a:p>
            <a:r>
              <a:rPr lang="en-GB" dirty="0"/>
              <a:t>M. Vretenar – Accelerator perspectives</a:t>
            </a:r>
          </a:p>
        </p:txBody>
      </p:sp>
      <p:sp>
        <p:nvSpPr>
          <p:cNvPr id="5" name="Slide Number Placeholder 4">
            <a:extLst>
              <a:ext uri="{FF2B5EF4-FFF2-40B4-BE49-F238E27FC236}">
                <a16:creationId xmlns:a16="http://schemas.microsoft.com/office/drawing/2014/main" id="{54310B08-AAB4-EC0A-3D04-23FF77338AB4}"/>
              </a:ext>
            </a:extLst>
          </p:cNvPr>
          <p:cNvSpPr>
            <a:spLocks noGrp="1"/>
          </p:cNvSpPr>
          <p:nvPr>
            <p:ph type="sldNum" sz="quarter" idx="12"/>
          </p:nvPr>
        </p:nvSpPr>
        <p:spPr/>
        <p:txBody>
          <a:bodyPr/>
          <a:lstStyle/>
          <a:p>
            <a:fld id="{44B3000C-AF20-481F-AF4F-24E9E8451D0A}" type="slidenum">
              <a:rPr lang="it-IT" smtClean="0"/>
              <a:t>8</a:t>
            </a:fld>
            <a:endParaRPr lang="it-IT"/>
          </a:p>
        </p:txBody>
      </p:sp>
      <p:sp>
        <p:nvSpPr>
          <p:cNvPr id="7" name="TextBox 6">
            <a:extLst>
              <a:ext uri="{FF2B5EF4-FFF2-40B4-BE49-F238E27FC236}">
                <a16:creationId xmlns:a16="http://schemas.microsoft.com/office/drawing/2014/main" id="{F803D7BE-F4A0-7776-7C6D-1DBCDECAFF70}"/>
              </a:ext>
            </a:extLst>
          </p:cNvPr>
          <p:cNvSpPr txBox="1"/>
          <p:nvPr/>
        </p:nvSpPr>
        <p:spPr>
          <a:xfrm>
            <a:off x="325473" y="1223194"/>
            <a:ext cx="7259947" cy="1277273"/>
          </a:xfrm>
          <a:prstGeom prst="rect">
            <a:avLst/>
          </a:prstGeom>
          <a:noFill/>
        </p:spPr>
        <p:txBody>
          <a:bodyPr wrap="square" rtlCol="0">
            <a:spAutoFit/>
          </a:bodyPr>
          <a:lstStyle/>
          <a:p>
            <a:pPr>
              <a:spcBef>
                <a:spcPts val="600"/>
              </a:spcBef>
            </a:pPr>
            <a:r>
              <a:rPr lang="en-GB" dirty="0">
                <a:latin typeface="Calibri" panose="020F0502020204030204" pitchFamily="34" charset="0"/>
                <a:cs typeface="Calibri" panose="020F0502020204030204" pitchFamily="34" charset="0"/>
              </a:rPr>
              <a:t>The linear injector of a helium therapy synchrotron can be used to produce radioisotopes for imaging and therapy, in parallel to operation for therapy.</a:t>
            </a:r>
          </a:p>
          <a:p>
            <a:pPr>
              <a:spcBef>
                <a:spcPts val="600"/>
              </a:spcBef>
            </a:pPr>
            <a:r>
              <a:rPr lang="en-GB" dirty="0">
                <a:latin typeface="Calibri" panose="020F0502020204030204" pitchFamily="34" charset="0"/>
                <a:cs typeface="Calibri" panose="020F0502020204030204" pitchFamily="34" charset="0"/>
              </a:rPr>
              <a:t>Linear accelerators are more efficient and less demanding than conventional cyclotrons for operation with helium ions.</a:t>
            </a:r>
          </a:p>
        </p:txBody>
      </p:sp>
      <p:sp>
        <p:nvSpPr>
          <p:cNvPr id="8" name="Content Placeholder 2">
            <a:extLst>
              <a:ext uri="{FF2B5EF4-FFF2-40B4-BE49-F238E27FC236}">
                <a16:creationId xmlns:a16="http://schemas.microsoft.com/office/drawing/2014/main" id="{0AA06B7A-DDA0-802B-9CBB-E64AA662BF79}"/>
              </a:ext>
            </a:extLst>
          </p:cNvPr>
          <p:cNvSpPr txBox="1">
            <a:spLocks/>
          </p:cNvSpPr>
          <p:nvPr/>
        </p:nvSpPr>
        <p:spPr>
          <a:xfrm>
            <a:off x="875174" y="4240019"/>
            <a:ext cx="6710246" cy="1426915"/>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a:solidFill>
                  <a:srgbClr val="FF0000"/>
                </a:solidFill>
                <a:latin typeface="Calibri" panose="020F0502020204030204" pitchFamily="34" charset="0"/>
                <a:cs typeface="Calibri" panose="020F0502020204030204" pitchFamily="34" charset="0"/>
              </a:rPr>
              <a:t>Targeted Alpha Therapy with Astatine 211</a:t>
            </a:r>
          </a:p>
          <a:p>
            <a:pPr marL="0" indent="0">
              <a:buNone/>
            </a:pPr>
            <a:r>
              <a:rPr lang="en-GB" sz="1800" dirty="0">
                <a:solidFill>
                  <a:srgbClr val="002060"/>
                </a:solidFill>
                <a:latin typeface="Calibri" panose="020F0502020204030204" pitchFamily="34" charset="0"/>
                <a:cs typeface="Calibri" panose="020F0502020204030204" pitchFamily="34" charset="0"/>
              </a:rPr>
              <a:t>211At emits alpha particles (2 protons+2 neutrons) that are the most dangerous radiation (short range and high toxicity). Attached to antibodies and injected to the patient, they can accumulate in the cancerous tissues and selectively deliver their dose. </a:t>
            </a:r>
          </a:p>
        </p:txBody>
      </p:sp>
      <p:pic>
        <p:nvPicPr>
          <p:cNvPr id="9" name="Picture 8">
            <a:extLst>
              <a:ext uri="{FF2B5EF4-FFF2-40B4-BE49-F238E27FC236}">
                <a16:creationId xmlns:a16="http://schemas.microsoft.com/office/drawing/2014/main" id="{F47D298D-CA43-C0F9-A770-93CCEA3D55E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172450" y="4133100"/>
            <a:ext cx="3948825" cy="1545684"/>
          </a:xfrm>
          <a:prstGeom prst="rect">
            <a:avLst/>
          </a:prstGeom>
        </p:spPr>
      </p:pic>
      <p:graphicFrame>
        <p:nvGraphicFramePr>
          <p:cNvPr id="10" name="Table 9">
            <a:extLst>
              <a:ext uri="{FF2B5EF4-FFF2-40B4-BE49-F238E27FC236}">
                <a16:creationId xmlns:a16="http://schemas.microsoft.com/office/drawing/2014/main" id="{6B56BAC8-1E0F-C9CF-F86F-B3043DC031C2}"/>
              </a:ext>
            </a:extLst>
          </p:cNvPr>
          <p:cNvGraphicFramePr>
            <a:graphicFrameLocks noGrp="1"/>
          </p:cNvGraphicFramePr>
          <p:nvPr>
            <p:extLst>
              <p:ext uri="{D42A27DB-BD31-4B8C-83A1-F6EECF244321}">
                <p14:modId xmlns:p14="http://schemas.microsoft.com/office/powerpoint/2010/main" val="4038894805"/>
              </p:ext>
            </p:extLst>
          </p:nvPr>
        </p:nvGraphicFramePr>
        <p:xfrm>
          <a:off x="7806427" y="1172395"/>
          <a:ext cx="4224469" cy="2504892"/>
        </p:xfrm>
        <a:graphic>
          <a:graphicData uri="http://schemas.openxmlformats.org/drawingml/2006/table">
            <a:tbl>
              <a:tblPr firstRow="1" firstCol="1" bandRow="1">
                <a:tableStyleId>{F5AB1C69-6EDB-4FF4-983F-18BD219EF322}</a:tableStyleId>
              </a:tblPr>
              <a:tblGrid>
                <a:gridCol w="1790248">
                  <a:extLst>
                    <a:ext uri="{9D8B030D-6E8A-4147-A177-3AD203B41FA5}">
                      <a16:colId xmlns:a16="http://schemas.microsoft.com/office/drawing/2014/main" val="20000"/>
                    </a:ext>
                  </a:extLst>
                </a:gridCol>
                <a:gridCol w="2434221">
                  <a:extLst>
                    <a:ext uri="{9D8B030D-6E8A-4147-A177-3AD203B41FA5}">
                      <a16:colId xmlns:a16="http://schemas.microsoft.com/office/drawing/2014/main" val="20001"/>
                    </a:ext>
                  </a:extLst>
                </a:gridCol>
              </a:tblGrid>
              <a:tr h="385198">
                <a:tc>
                  <a:txBody>
                    <a:bodyPr/>
                    <a:lstStyle/>
                    <a:p>
                      <a:pPr algn="ctr">
                        <a:spcAft>
                          <a:spcPts val="0"/>
                        </a:spcAft>
                      </a:pPr>
                      <a:r>
                        <a:rPr lang="en-GB" sz="2000" dirty="0">
                          <a:effectLst/>
                          <a:latin typeface="CMU Sans Serif" pitchFamily="2" charset="0"/>
                          <a:ea typeface="CMU Sans Serif" pitchFamily="2" charset="0"/>
                          <a:cs typeface="CMU Sans Serif" pitchFamily="2" charset="0"/>
                        </a:rPr>
                        <a:t>Radio</a:t>
                      </a:r>
                      <a:r>
                        <a:rPr lang="lv-LV" sz="2000" dirty="0">
                          <a:effectLst/>
                          <a:latin typeface="CMU Sans Serif" pitchFamily="2" charset="0"/>
                          <a:ea typeface="CMU Sans Serif" pitchFamily="2" charset="0"/>
                          <a:cs typeface="CMU Sans Serif" pitchFamily="2" charset="0"/>
                        </a:rPr>
                        <a:t>isotope</a:t>
                      </a:r>
                      <a:endParaRPr lang="en-GB" sz="18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25A6C"/>
                    </a:solidFill>
                  </a:tcPr>
                </a:tc>
                <a:tc>
                  <a:txBody>
                    <a:bodyPr/>
                    <a:lstStyle/>
                    <a:p>
                      <a:pPr algn="ctr">
                        <a:spcAft>
                          <a:spcPts val="0"/>
                        </a:spcAft>
                      </a:pPr>
                      <a:r>
                        <a:rPr lang="lv-LV" sz="2000" dirty="0">
                          <a:effectLst/>
                          <a:latin typeface="CMU Sans Serif" pitchFamily="2" charset="0"/>
                          <a:ea typeface="CMU Sans Serif" pitchFamily="2" charset="0"/>
                          <a:cs typeface="CMU Sans Serif" pitchFamily="2" charset="0"/>
                        </a:rPr>
                        <a:t>Usage</a:t>
                      </a:r>
                      <a:endParaRPr lang="en-GB" sz="18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25A6C"/>
                    </a:solidFill>
                  </a:tcPr>
                </a:tc>
                <a:extLst>
                  <a:ext uri="{0D108BD9-81ED-4DB2-BD59-A6C34878D82A}">
                    <a16:rowId xmlns:a16="http://schemas.microsoft.com/office/drawing/2014/main" val="10000"/>
                  </a:ext>
                </a:extLst>
              </a:tr>
              <a:tr h="233142">
                <a:tc>
                  <a:txBody>
                    <a:bodyPr/>
                    <a:lstStyle/>
                    <a:p>
                      <a:pPr algn="ctr">
                        <a:spcAft>
                          <a:spcPts val="0"/>
                        </a:spcAft>
                      </a:pPr>
                      <a:r>
                        <a:rPr lang="en-GB" sz="1400" dirty="0">
                          <a:effectLst/>
                          <a:latin typeface="CMU Sans Serif" pitchFamily="2" charset="0"/>
                          <a:ea typeface="CMU Sans Serif" pitchFamily="2" charset="0"/>
                          <a:cs typeface="CMU Sans Serif" pitchFamily="2" charset="0"/>
                        </a:rPr>
                        <a:t>Scandium-43, 44</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392B0"/>
                    </a:solidFill>
                  </a:tcPr>
                </a:tc>
                <a:tc>
                  <a:txBody>
                    <a:bodyPr/>
                    <a:lstStyle/>
                    <a:p>
                      <a:pPr algn="ctr">
                        <a:spcAft>
                          <a:spcPts val="0"/>
                        </a:spcAft>
                      </a:pPr>
                      <a:r>
                        <a:rPr lang="en-GB" sz="1400">
                          <a:effectLst/>
                          <a:latin typeface="CMU Sans Serif" pitchFamily="2" charset="0"/>
                          <a:ea typeface="CMU Sans Serif" pitchFamily="2" charset="0"/>
                          <a:cs typeface="CMU Sans Serif" pitchFamily="2" charset="0"/>
                        </a:rPr>
                        <a:t>Diagnostic – PET</a:t>
                      </a:r>
                      <a:endParaRPr lang="en-GB" sz="1400">
                        <a:solidFill>
                          <a:srgbClr val="00000A"/>
                        </a:solidFill>
                        <a:effectLst/>
                        <a:latin typeface="CMU Sans Serif" pitchFamily="2" charset="0"/>
                        <a:ea typeface="CMU Sans Serif" pitchFamily="2" charset="0"/>
                        <a:cs typeface="CMU Sans Serif" pitchFamily="2" charset="0"/>
                      </a:endParaRPr>
                    </a:p>
                  </a:txBody>
                  <a:tcPr marT="0" marB="0" anchor="ctr">
                    <a:solidFill>
                      <a:srgbClr val="B0CEDE"/>
                    </a:solidFill>
                  </a:tcPr>
                </a:tc>
                <a:extLst>
                  <a:ext uri="{0D108BD9-81ED-4DB2-BD59-A6C34878D82A}">
                    <a16:rowId xmlns:a16="http://schemas.microsoft.com/office/drawing/2014/main" val="10001"/>
                  </a:ext>
                </a:extLst>
              </a:tr>
              <a:tr h="240632">
                <a:tc>
                  <a:txBody>
                    <a:bodyPr/>
                    <a:lstStyle/>
                    <a:p>
                      <a:pPr algn="ctr">
                        <a:spcAft>
                          <a:spcPts val="0"/>
                        </a:spcAft>
                      </a:pPr>
                      <a:r>
                        <a:rPr lang="en-GB" sz="1400" dirty="0">
                          <a:effectLst/>
                          <a:latin typeface="CMU Sans Serif" pitchFamily="2" charset="0"/>
                          <a:ea typeface="CMU Sans Serif" pitchFamily="2" charset="0"/>
                          <a:cs typeface="CMU Sans Serif" pitchFamily="2" charset="0"/>
                        </a:rPr>
                        <a:t>Cobalt-57</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392B0"/>
                    </a:solidFill>
                  </a:tcPr>
                </a:tc>
                <a:tc>
                  <a:txBody>
                    <a:bodyPr/>
                    <a:lstStyle/>
                    <a:p>
                      <a:pPr algn="ctr">
                        <a:spcAft>
                          <a:spcPts val="0"/>
                        </a:spcAft>
                      </a:pPr>
                      <a:r>
                        <a:rPr lang="en-GB" sz="1400" dirty="0">
                          <a:effectLst/>
                          <a:latin typeface="CMU Sans Serif" pitchFamily="2" charset="0"/>
                          <a:ea typeface="CMU Sans Serif" pitchFamily="2" charset="0"/>
                          <a:cs typeface="CMU Sans Serif" pitchFamily="2" charset="0"/>
                        </a:rPr>
                        <a:t>Diagnostic – SPECT</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B0CEDE"/>
                    </a:solidFill>
                  </a:tcPr>
                </a:tc>
                <a:extLst>
                  <a:ext uri="{0D108BD9-81ED-4DB2-BD59-A6C34878D82A}">
                    <a16:rowId xmlns:a16="http://schemas.microsoft.com/office/drawing/2014/main" val="10003"/>
                  </a:ext>
                </a:extLst>
              </a:tr>
              <a:tr h="60158">
                <a:tc>
                  <a:txBody>
                    <a:bodyPr/>
                    <a:lstStyle/>
                    <a:p>
                      <a:pPr algn="ctr">
                        <a:spcAft>
                          <a:spcPts val="0"/>
                        </a:spcAft>
                      </a:pPr>
                      <a:r>
                        <a:rPr lang="en-GB" sz="1400" dirty="0">
                          <a:effectLst/>
                          <a:latin typeface="CMU Sans Serif" pitchFamily="2" charset="0"/>
                          <a:ea typeface="CMU Sans Serif" pitchFamily="2" charset="0"/>
                          <a:cs typeface="CMU Sans Serif" pitchFamily="2" charset="0"/>
                        </a:rPr>
                        <a:t>Copper-64</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392B0"/>
                    </a:solidFill>
                  </a:tcPr>
                </a:tc>
                <a:tc>
                  <a:txBody>
                    <a:bodyPr/>
                    <a:lstStyle/>
                    <a:p>
                      <a:pPr algn="ctr">
                        <a:spcAft>
                          <a:spcPts val="0"/>
                        </a:spcAft>
                      </a:pPr>
                      <a:r>
                        <a:rPr lang="en-GB" sz="1400" dirty="0" err="1">
                          <a:effectLst/>
                          <a:latin typeface="CMU Sans Serif" pitchFamily="2" charset="0"/>
                          <a:ea typeface="CMU Sans Serif" pitchFamily="2" charset="0"/>
                          <a:cs typeface="CMU Sans Serif" pitchFamily="2" charset="0"/>
                        </a:rPr>
                        <a:t>Theranostic</a:t>
                      </a:r>
                      <a:r>
                        <a:rPr lang="en-GB" sz="1400" dirty="0">
                          <a:effectLst/>
                          <a:latin typeface="CMU Sans Serif" pitchFamily="2" charset="0"/>
                          <a:ea typeface="CMU Sans Serif" pitchFamily="2" charset="0"/>
                          <a:cs typeface="CMU Sans Serif" pitchFamily="2" charset="0"/>
                        </a:rPr>
                        <a:t> (β</a:t>
                      </a:r>
                      <a:r>
                        <a:rPr lang="en-GB" sz="1400" baseline="30000" dirty="0">
                          <a:effectLst/>
                          <a:latin typeface="CMU Sans Serif" pitchFamily="2" charset="0"/>
                          <a:ea typeface="CMU Sans Serif" pitchFamily="2" charset="0"/>
                          <a:cs typeface="CMU Sans Serif" pitchFamily="2" charset="0"/>
                        </a:rPr>
                        <a:t>-</a:t>
                      </a:r>
                      <a:r>
                        <a:rPr lang="en-GB" sz="1400" dirty="0">
                          <a:effectLst/>
                          <a:latin typeface="CMU Sans Serif" pitchFamily="2" charset="0"/>
                          <a:ea typeface="CMU Sans Serif" pitchFamily="2" charset="0"/>
                          <a:cs typeface="CMU Sans Serif" pitchFamily="2" charset="0"/>
                        </a:rPr>
                        <a:t>)</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B0CEDE"/>
                    </a:solidFill>
                  </a:tcPr>
                </a:tc>
                <a:extLst>
                  <a:ext uri="{0D108BD9-81ED-4DB2-BD59-A6C34878D82A}">
                    <a16:rowId xmlns:a16="http://schemas.microsoft.com/office/drawing/2014/main" val="10004"/>
                  </a:ext>
                </a:extLst>
              </a:tr>
              <a:tr h="0">
                <a:tc>
                  <a:txBody>
                    <a:bodyPr/>
                    <a:lstStyle/>
                    <a:p>
                      <a:pPr algn="ctr">
                        <a:spcAft>
                          <a:spcPts val="0"/>
                        </a:spcAft>
                      </a:pPr>
                      <a:r>
                        <a:rPr lang="en-GB" sz="1400" dirty="0">
                          <a:effectLst/>
                          <a:latin typeface="CMU Sans Serif" pitchFamily="2" charset="0"/>
                          <a:ea typeface="CMU Sans Serif" pitchFamily="2" charset="0"/>
                          <a:cs typeface="CMU Sans Serif" pitchFamily="2" charset="0"/>
                        </a:rPr>
                        <a:t>Copper-67</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392B0"/>
                    </a:solidFill>
                  </a:tcPr>
                </a:tc>
                <a:tc>
                  <a:txBody>
                    <a:bodyPr/>
                    <a:lstStyle/>
                    <a:p>
                      <a:pPr algn="ctr">
                        <a:spcAft>
                          <a:spcPts val="0"/>
                        </a:spcAft>
                      </a:pPr>
                      <a:r>
                        <a:rPr lang="en-GB" sz="1400" dirty="0" err="1">
                          <a:effectLst/>
                          <a:latin typeface="CMU Sans Serif" pitchFamily="2" charset="0"/>
                          <a:ea typeface="CMU Sans Serif" pitchFamily="2" charset="0"/>
                          <a:cs typeface="CMU Sans Serif" pitchFamily="2" charset="0"/>
                        </a:rPr>
                        <a:t>Theranostic</a:t>
                      </a:r>
                      <a:r>
                        <a:rPr lang="en-GB" sz="1400" dirty="0">
                          <a:effectLst/>
                          <a:latin typeface="CMU Sans Serif" pitchFamily="2" charset="0"/>
                          <a:ea typeface="CMU Sans Serif" pitchFamily="2" charset="0"/>
                          <a:cs typeface="CMU Sans Serif" pitchFamily="2" charset="0"/>
                        </a:rPr>
                        <a:t> (β</a:t>
                      </a:r>
                      <a:r>
                        <a:rPr lang="en-GB" sz="1400" baseline="30000" dirty="0">
                          <a:effectLst/>
                          <a:latin typeface="CMU Sans Serif" pitchFamily="2" charset="0"/>
                          <a:ea typeface="CMU Sans Serif" pitchFamily="2" charset="0"/>
                          <a:cs typeface="CMU Sans Serif" pitchFamily="2" charset="0"/>
                        </a:rPr>
                        <a:t>-</a:t>
                      </a:r>
                      <a:r>
                        <a:rPr lang="en-GB" sz="1400" dirty="0">
                          <a:effectLst/>
                          <a:latin typeface="CMU Sans Serif" pitchFamily="2" charset="0"/>
                          <a:ea typeface="CMU Sans Serif" pitchFamily="2" charset="0"/>
                          <a:cs typeface="CMU Sans Serif" pitchFamily="2" charset="0"/>
                        </a:rPr>
                        <a:t>)</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B0CEDE"/>
                    </a:solidFill>
                  </a:tcPr>
                </a:tc>
                <a:extLst>
                  <a:ext uri="{0D108BD9-81ED-4DB2-BD59-A6C34878D82A}">
                    <a16:rowId xmlns:a16="http://schemas.microsoft.com/office/drawing/2014/main" val="10005"/>
                  </a:ext>
                </a:extLst>
              </a:tr>
              <a:tr h="0">
                <a:tc>
                  <a:txBody>
                    <a:bodyPr/>
                    <a:lstStyle/>
                    <a:p>
                      <a:pPr algn="ctr">
                        <a:spcAft>
                          <a:spcPts val="0"/>
                        </a:spcAft>
                      </a:pPr>
                      <a:r>
                        <a:rPr lang="en-GB" sz="1400" dirty="0">
                          <a:effectLst/>
                          <a:latin typeface="CMU Sans Serif" pitchFamily="2" charset="0"/>
                          <a:ea typeface="CMU Sans Serif" pitchFamily="2" charset="0"/>
                          <a:cs typeface="CMU Sans Serif" pitchFamily="2" charset="0"/>
                        </a:rPr>
                        <a:t>Indium-111</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392B0"/>
                    </a:solidFill>
                  </a:tcPr>
                </a:tc>
                <a:tc>
                  <a:txBody>
                    <a:bodyPr/>
                    <a:lstStyle/>
                    <a:p>
                      <a:pPr algn="ctr">
                        <a:spcAft>
                          <a:spcPts val="0"/>
                        </a:spcAft>
                      </a:pPr>
                      <a:r>
                        <a:rPr lang="en-GB" sz="1400" dirty="0">
                          <a:effectLst/>
                          <a:latin typeface="CMU Sans Serif" pitchFamily="2" charset="0"/>
                          <a:ea typeface="CMU Sans Serif" pitchFamily="2" charset="0"/>
                          <a:cs typeface="CMU Sans Serif" pitchFamily="2" charset="0"/>
                        </a:rPr>
                        <a:t>Diagnostic – SPECT</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B0CEDE"/>
                    </a:solidFill>
                  </a:tcPr>
                </a:tc>
                <a:extLst>
                  <a:ext uri="{0D108BD9-81ED-4DB2-BD59-A6C34878D82A}">
                    <a16:rowId xmlns:a16="http://schemas.microsoft.com/office/drawing/2014/main" val="10006"/>
                  </a:ext>
                </a:extLst>
              </a:tr>
              <a:tr h="0">
                <a:tc>
                  <a:txBody>
                    <a:bodyPr/>
                    <a:lstStyle/>
                    <a:p>
                      <a:pPr algn="ctr">
                        <a:spcAft>
                          <a:spcPts val="0"/>
                        </a:spcAft>
                      </a:pPr>
                      <a:r>
                        <a:rPr lang="en-GB" sz="1400" dirty="0">
                          <a:effectLst/>
                          <a:latin typeface="CMU Sans Serif" pitchFamily="2" charset="0"/>
                          <a:ea typeface="CMU Sans Serif" pitchFamily="2" charset="0"/>
                          <a:cs typeface="CMU Sans Serif" pitchFamily="2" charset="0"/>
                        </a:rPr>
                        <a:t>Tin-117m</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392B0"/>
                    </a:solidFill>
                  </a:tcPr>
                </a:tc>
                <a:tc>
                  <a:txBody>
                    <a:bodyPr/>
                    <a:lstStyle/>
                    <a:p>
                      <a:pPr algn="ctr">
                        <a:spcAft>
                          <a:spcPts val="0"/>
                        </a:spcAft>
                      </a:pPr>
                      <a:r>
                        <a:rPr lang="en-GB" sz="1400" dirty="0" err="1">
                          <a:effectLst/>
                          <a:latin typeface="CMU Sans Serif" pitchFamily="2" charset="0"/>
                          <a:ea typeface="CMU Sans Serif" pitchFamily="2" charset="0"/>
                          <a:cs typeface="CMU Sans Serif" pitchFamily="2" charset="0"/>
                        </a:rPr>
                        <a:t>Theranostic</a:t>
                      </a:r>
                      <a:r>
                        <a:rPr lang="en-GB" sz="1400" dirty="0">
                          <a:effectLst/>
                          <a:latin typeface="CMU Sans Serif" pitchFamily="2" charset="0"/>
                          <a:ea typeface="CMU Sans Serif" pitchFamily="2" charset="0"/>
                          <a:cs typeface="CMU Sans Serif" pitchFamily="2" charset="0"/>
                        </a:rPr>
                        <a:t> (β</a:t>
                      </a:r>
                      <a:r>
                        <a:rPr lang="en-GB" sz="1400" baseline="30000" dirty="0">
                          <a:effectLst/>
                          <a:latin typeface="CMU Sans Serif" pitchFamily="2" charset="0"/>
                          <a:ea typeface="CMU Sans Serif" pitchFamily="2" charset="0"/>
                          <a:cs typeface="CMU Sans Serif" pitchFamily="2" charset="0"/>
                        </a:rPr>
                        <a:t>-</a:t>
                      </a:r>
                      <a:r>
                        <a:rPr lang="en-GB" sz="1400" dirty="0">
                          <a:effectLst/>
                          <a:latin typeface="CMU Sans Serif" pitchFamily="2" charset="0"/>
                          <a:ea typeface="CMU Sans Serif" pitchFamily="2" charset="0"/>
                          <a:cs typeface="CMU Sans Serif" pitchFamily="2" charset="0"/>
                        </a:rPr>
                        <a:t>)</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B0CEDE"/>
                    </a:solidFill>
                  </a:tcPr>
                </a:tc>
                <a:extLst>
                  <a:ext uri="{0D108BD9-81ED-4DB2-BD59-A6C34878D82A}">
                    <a16:rowId xmlns:a16="http://schemas.microsoft.com/office/drawing/2014/main" val="10007"/>
                  </a:ext>
                </a:extLst>
              </a:tr>
              <a:tr h="0">
                <a:tc>
                  <a:txBody>
                    <a:bodyPr/>
                    <a:lstStyle/>
                    <a:p>
                      <a:pPr algn="ctr">
                        <a:spcAft>
                          <a:spcPts val="0"/>
                        </a:spcAft>
                      </a:pPr>
                      <a:r>
                        <a:rPr lang="en-GB" sz="1400" dirty="0">
                          <a:effectLst/>
                          <a:latin typeface="CMU Sans Serif" pitchFamily="2" charset="0"/>
                          <a:ea typeface="CMU Sans Serif" pitchFamily="2" charset="0"/>
                          <a:cs typeface="CMU Sans Serif" pitchFamily="2" charset="0"/>
                        </a:rPr>
                        <a:t>Samarium-153</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392B0"/>
                    </a:solidFill>
                  </a:tcPr>
                </a:tc>
                <a:tc>
                  <a:txBody>
                    <a:bodyPr/>
                    <a:lstStyle/>
                    <a:p>
                      <a:pPr algn="ctr">
                        <a:spcAft>
                          <a:spcPts val="0"/>
                        </a:spcAft>
                      </a:pPr>
                      <a:r>
                        <a:rPr lang="en-GB" sz="1400" dirty="0" err="1">
                          <a:effectLst/>
                          <a:latin typeface="CMU Sans Serif" pitchFamily="2" charset="0"/>
                          <a:ea typeface="CMU Sans Serif" pitchFamily="2" charset="0"/>
                          <a:cs typeface="CMU Sans Serif" pitchFamily="2" charset="0"/>
                        </a:rPr>
                        <a:t>Theranostic</a:t>
                      </a:r>
                      <a:r>
                        <a:rPr lang="en-GB" sz="1400" dirty="0">
                          <a:effectLst/>
                          <a:latin typeface="CMU Sans Serif" pitchFamily="2" charset="0"/>
                          <a:ea typeface="CMU Sans Serif" pitchFamily="2" charset="0"/>
                          <a:cs typeface="CMU Sans Serif" pitchFamily="2" charset="0"/>
                        </a:rPr>
                        <a:t> (β</a:t>
                      </a:r>
                      <a:r>
                        <a:rPr lang="en-GB" sz="1400" baseline="30000" dirty="0">
                          <a:effectLst/>
                          <a:latin typeface="CMU Sans Serif" pitchFamily="2" charset="0"/>
                          <a:ea typeface="CMU Sans Serif" pitchFamily="2" charset="0"/>
                          <a:cs typeface="CMU Sans Serif" pitchFamily="2" charset="0"/>
                        </a:rPr>
                        <a:t>-</a:t>
                      </a:r>
                      <a:r>
                        <a:rPr lang="en-GB" sz="1400" dirty="0">
                          <a:effectLst/>
                          <a:latin typeface="CMU Sans Serif" pitchFamily="2" charset="0"/>
                          <a:ea typeface="CMU Sans Serif" pitchFamily="2" charset="0"/>
                          <a:cs typeface="CMU Sans Serif" pitchFamily="2" charset="0"/>
                        </a:rPr>
                        <a:t>)</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B0CEDE"/>
                    </a:solidFill>
                  </a:tcPr>
                </a:tc>
                <a:extLst>
                  <a:ext uri="{0D108BD9-81ED-4DB2-BD59-A6C34878D82A}">
                    <a16:rowId xmlns:a16="http://schemas.microsoft.com/office/drawing/2014/main" val="10008"/>
                  </a:ext>
                </a:extLst>
              </a:tr>
              <a:tr h="0">
                <a:tc>
                  <a:txBody>
                    <a:bodyPr/>
                    <a:lstStyle/>
                    <a:p>
                      <a:pPr algn="ctr">
                        <a:spcAft>
                          <a:spcPts val="0"/>
                        </a:spcAft>
                      </a:pPr>
                      <a:r>
                        <a:rPr lang="en-GB" sz="1400" dirty="0">
                          <a:effectLst/>
                          <a:latin typeface="CMU Sans Serif" pitchFamily="2" charset="0"/>
                          <a:ea typeface="CMU Sans Serif" pitchFamily="2" charset="0"/>
                          <a:cs typeface="CMU Sans Serif" pitchFamily="2" charset="0"/>
                        </a:rPr>
                        <a:t>Rhenium-186</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392B0"/>
                    </a:solidFill>
                  </a:tcPr>
                </a:tc>
                <a:tc>
                  <a:txBody>
                    <a:bodyPr/>
                    <a:lstStyle/>
                    <a:p>
                      <a:pPr algn="ctr">
                        <a:spcAft>
                          <a:spcPts val="0"/>
                        </a:spcAft>
                      </a:pPr>
                      <a:r>
                        <a:rPr lang="en-GB" sz="1400" dirty="0" err="1">
                          <a:effectLst/>
                          <a:latin typeface="CMU Sans Serif" pitchFamily="2" charset="0"/>
                          <a:ea typeface="CMU Sans Serif" pitchFamily="2" charset="0"/>
                          <a:cs typeface="CMU Sans Serif" pitchFamily="2" charset="0"/>
                        </a:rPr>
                        <a:t>Theranostic</a:t>
                      </a:r>
                      <a:r>
                        <a:rPr lang="en-GB" sz="1400" dirty="0">
                          <a:effectLst/>
                          <a:latin typeface="CMU Sans Serif" pitchFamily="2" charset="0"/>
                          <a:ea typeface="CMU Sans Serif" pitchFamily="2" charset="0"/>
                          <a:cs typeface="CMU Sans Serif" pitchFamily="2" charset="0"/>
                        </a:rPr>
                        <a:t> (β</a:t>
                      </a:r>
                      <a:r>
                        <a:rPr lang="en-GB" sz="1400" baseline="30000" dirty="0">
                          <a:effectLst/>
                          <a:latin typeface="CMU Sans Serif" pitchFamily="2" charset="0"/>
                          <a:ea typeface="CMU Sans Serif" pitchFamily="2" charset="0"/>
                          <a:cs typeface="CMU Sans Serif" pitchFamily="2" charset="0"/>
                        </a:rPr>
                        <a:t>-</a:t>
                      </a:r>
                      <a:r>
                        <a:rPr lang="en-GB" sz="1400" dirty="0">
                          <a:effectLst/>
                          <a:latin typeface="CMU Sans Serif" pitchFamily="2" charset="0"/>
                          <a:ea typeface="CMU Sans Serif" pitchFamily="2" charset="0"/>
                          <a:cs typeface="CMU Sans Serif" pitchFamily="2" charset="0"/>
                        </a:rPr>
                        <a:t>)</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B0CEDE"/>
                    </a:solidFill>
                  </a:tcPr>
                </a:tc>
                <a:extLst>
                  <a:ext uri="{0D108BD9-81ED-4DB2-BD59-A6C34878D82A}">
                    <a16:rowId xmlns:a16="http://schemas.microsoft.com/office/drawing/2014/main" val="10009"/>
                  </a:ext>
                </a:extLst>
              </a:tr>
              <a:tr h="365760">
                <a:tc>
                  <a:txBody>
                    <a:bodyPr/>
                    <a:lstStyle/>
                    <a:p>
                      <a:pPr algn="ctr">
                        <a:spcAft>
                          <a:spcPts val="0"/>
                        </a:spcAft>
                      </a:pPr>
                      <a:r>
                        <a:rPr lang="en-GB" sz="1800" dirty="0">
                          <a:effectLst/>
                          <a:latin typeface="CMU Sans Serif" pitchFamily="2" charset="0"/>
                          <a:ea typeface="CMU Sans Serif" pitchFamily="2" charset="0"/>
                          <a:cs typeface="CMU Sans Serif" pitchFamily="2" charset="0"/>
                        </a:rPr>
                        <a:t>A</a:t>
                      </a:r>
                      <a:r>
                        <a:rPr lang="lv-LV" sz="1800" dirty="0">
                          <a:effectLst/>
                          <a:latin typeface="CMU Sans Serif" pitchFamily="2" charset="0"/>
                          <a:ea typeface="CMU Sans Serif" pitchFamily="2" charset="0"/>
                          <a:cs typeface="CMU Sans Serif" pitchFamily="2" charset="0"/>
                        </a:rPr>
                        <a:t>s</a:t>
                      </a:r>
                      <a:r>
                        <a:rPr lang="en-GB" sz="1800" dirty="0">
                          <a:effectLst/>
                          <a:latin typeface="CMU Sans Serif" pitchFamily="2" charset="0"/>
                          <a:ea typeface="CMU Sans Serif" pitchFamily="2" charset="0"/>
                          <a:cs typeface="CMU Sans Serif" pitchFamily="2" charset="0"/>
                        </a:rPr>
                        <a:t>tatine-211</a:t>
                      </a:r>
                      <a:endParaRPr lang="en-GB" sz="18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25A6C"/>
                    </a:solidFill>
                  </a:tcPr>
                </a:tc>
                <a:tc>
                  <a:txBody>
                    <a:bodyPr/>
                    <a:lstStyle/>
                    <a:p>
                      <a:pPr algn="ctr">
                        <a:spcAft>
                          <a:spcPts val="0"/>
                        </a:spcAft>
                      </a:pPr>
                      <a:r>
                        <a:rPr lang="en-GB" sz="1800" dirty="0">
                          <a:effectLst/>
                          <a:latin typeface="CMU Sans Serif" pitchFamily="2" charset="0"/>
                          <a:ea typeface="CMU Sans Serif" pitchFamily="2" charset="0"/>
                          <a:cs typeface="CMU Sans Serif" pitchFamily="2" charset="0"/>
                        </a:rPr>
                        <a:t>Therapeutic (α)</a:t>
                      </a:r>
                      <a:endParaRPr lang="en-GB" sz="18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B0CEDE"/>
                    </a:solidFill>
                  </a:tcPr>
                </a:tc>
                <a:extLst>
                  <a:ext uri="{0D108BD9-81ED-4DB2-BD59-A6C34878D82A}">
                    <a16:rowId xmlns:a16="http://schemas.microsoft.com/office/drawing/2014/main" val="10010"/>
                  </a:ext>
                </a:extLst>
              </a:tr>
            </a:tbl>
          </a:graphicData>
        </a:graphic>
      </p:graphicFrame>
      <p:pic>
        <p:nvPicPr>
          <p:cNvPr id="11" name="Picture 10">
            <a:extLst>
              <a:ext uri="{FF2B5EF4-FFF2-40B4-BE49-F238E27FC236}">
                <a16:creationId xmlns:a16="http://schemas.microsoft.com/office/drawing/2014/main" id="{18F9E0C3-5A3D-75D7-0A3A-DA495A200D1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149816" y="2648249"/>
            <a:ext cx="3745553" cy="1426914"/>
          </a:xfrm>
          <a:prstGeom prst="rect">
            <a:avLst/>
          </a:prstGeom>
        </p:spPr>
      </p:pic>
      <p:sp>
        <p:nvSpPr>
          <p:cNvPr id="12" name="ZoneTexte 13">
            <a:extLst>
              <a:ext uri="{FF2B5EF4-FFF2-40B4-BE49-F238E27FC236}">
                <a16:creationId xmlns:a16="http://schemas.microsoft.com/office/drawing/2014/main" id="{A3D58361-A736-ECC2-546D-66C6672D2F56}"/>
              </a:ext>
            </a:extLst>
          </p:cNvPr>
          <p:cNvSpPr txBox="1"/>
          <p:nvPr/>
        </p:nvSpPr>
        <p:spPr>
          <a:xfrm>
            <a:off x="8905270" y="5718834"/>
            <a:ext cx="3286611" cy="274049"/>
          </a:xfrm>
          <a:prstGeom prst="rect">
            <a:avLst/>
          </a:prstGeom>
          <a:noFill/>
        </p:spPr>
        <p:txBody>
          <a:bodyPr wrap="square">
            <a:spAutoFit/>
          </a:bodyPr>
          <a:lstStyle>
            <a:defPPr>
              <a:defRPr lang="fr-FR"/>
            </a:defPPr>
            <a:lvl1pPr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9pPr>
          </a:lstStyle>
          <a:p>
            <a:pPr marL="0" marR="0" lvl="0" indent="0" algn="l" defTabSz="385763" rtl="0" eaLnBrk="1" fontAlgn="auto" latinLnBrk="0" hangingPunct="1">
              <a:lnSpc>
                <a:spcPct val="100000"/>
              </a:lnSpc>
              <a:spcBef>
                <a:spcPts val="0"/>
              </a:spcBef>
              <a:spcAft>
                <a:spcPts val="0"/>
              </a:spcAft>
              <a:buClrTx/>
              <a:buSzTx/>
              <a:buFontTx/>
              <a:buNone/>
              <a:tabLst/>
              <a:defRPr/>
            </a:pPr>
            <a:r>
              <a:rPr lang="en-GB" sz="1181" b="0" i="1" dirty="0">
                <a:solidFill>
                  <a:prstClr val="black"/>
                </a:solidFill>
                <a:latin typeface="Calibri"/>
              </a:rPr>
              <a:t>Image credit: CERN Courier</a:t>
            </a:r>
            <a:endParaRPr kumimoji="0" lang="fr-CH" sz="1181" b="0" i="1" u="none" strike="noStrike" kern="1200" cap="none" spc="0" normalizeH="0" baseline="0" noProof="0" dirty="0">
              <a:ln>
                <a:noFill/>
              </a:ln>
              <a:solidFill>
                <a:prstClr val="black"/>
              </a:solidFill>
              <a:effectLst/>
              <a:uLnTx/>
              <a:uFillTx/>
              <a:latin typeface="Calibri"/>
              <a:ea typeface="+mn-ea"/>
              <a:cs typeface="Arial" panose="020B0604020202020204" pitchFamily="34" charset="0"/>
            </a:endParaRPr>
          </a:p>
        </p:txBody>
      </p:sp>
      <p:sp>
        <p:nvSpPr>
          <p:cNvPr id="13" name="ZoneTexte 13">
            <a:extLst>
              <a:ext uri="{FF2B5EF4-FFF2-40B4-BE49-F238E27FC236}">
                <a16:creationId xmlns:a16="http://schemas.microsoft.com/office/drawing/2014/main" id="{51F0B24D-3E09-B1FF-B1BD-BCA691070BEE}"/>
              </a:ext>
            </a:extLst>
          </p:cNvPr>
          <p:cNvSpPr txBox="1"/>
          <p:nvPr/>
        </p:nvSpPr>
        <p:spPr>
          <a:xfrm>
            <a:off x="9998835" y="3679496"/>
            <a:ext cx="2192927" cy="274049"/>
          </a:xfrm>
          <a:prstGeom prst="rect">
            <a:avLst/>
          </a:prstGeom>
          <a:noFill/>
        </p:spPr>
        <p:txBody>
          <a:bodyPr wrap="square">
            <a:spAutoFit/>
          </a:bodyPr>
          <a:lstStyle>
            <a:defPPr>
              <a:defRPr lang="fr-FR"/>
            </a:defPPr>
            <a:lvl1pPr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9pPr>
          </a:lstStyle>
          <a:p>
            <a:pPr marL="0" marR="0" lvl="0" indent="0" algn="l" defTabSz="385763" rtl="0" eaLnBrk="1" fontAlgn="auto" latinLnBrk="0" hangingPunct="1">
              <a:lnSpc>
                <a:spcPct val="100000"/>
              </a:lnSpc>
              <a:spcBef>
                <a:spcPts val="0"/>
              </a:spcBef>
              <a:spcAft>
                <a:spcPts val="0"/>
              </a:spcAft>
              <a:buClrTx/>
              <a:buSzTx/>
              <a:buFontTx/>
              <a:buNone/>
              <a:tabLst/>
              <a:defRPr/>
            </a:pPr>
            <a:r>
              <a:rPr lang="en-GB" sz="1181" b="0" i="1" dirty="0">
                <a:solidFill>
                  <a:prstClr val="black"/>
                </a:solidFill>
                <a:latin typeface="Calibri"/>
              </a:rPr>
              <a:t>Courtesy K. Palskis, RTU/CERN</a:t>
            </a:r>
            <a:endParaRPr kumimoji="0" lang="fr-CH" sz="1181" b="0" i="1" u="none" strike="noStrike" kern="1200" cap="none" spc="0" normalizeH="0" baseline="0" noProof="0" dirty="0">
              <a:ln>
                <a:noFill/>
              </a:ln>
              <a:solidFill>
                <a:prstClr val="black"/>
              </a:solidFill>
              <a:effectLst/>
              <a:uLnTx/>
              <a:uFillTx/>
              <a:latin typeface="Calibri"/>
              <a:ea typeface="+mn-ea"/>
              <a:cs typeface="Arial" panose="020B0604020202020204" pitchFamily="34" charset="0"/>
            </a:endParaRPr>
          </a:p>
        </p:txBody>
      </p:sp>
      <p:sp>
        <p:nvSpPr>
          <p:cNvPr id="14" name="TextBox 13">
            <a:extLst>
              <a:ext uri="{FF2B5EF4-FFF2-40B4-BE49-F238E27FC236}">
                <a16:creationId xmlns:a16="http://schemas.microsoft.com/office/drawing/2014/main" id="{1A2E3C14-4621-669A-9BCB-8971BDFEB917}"/>
              </a:ext>
            </a:extLst>
          </p:cNvPr>
          <p:cNvSpPr txBox="1"/>
          <p:nvPr/>
        </p:nvSpPr>
        <p:spPr>
          <a:xfrm>
            <a:off x="6161024" y="3498849"/>
            <a:ext cx="1645403" cy="523220"/>
          </a:xfrm>
          <a:prstGeom prst="rect">
            <a:avLst/>
          </a:prstGeom>
          <a:solidFill>
            <a:srgbClr val="FFFF00"/>
          </a:solidFill>
        </p:spPr>
        <p:txBody>
          <a:bodyPr wrap="square" rtlCol="0">
            <a:spAutoFit/>
          </a:bodyPr>
          <a:lstStyle/>
          <a:p>
            <a:r>
              <a:rPr lang="fr-CH" sz="1400" dirty="0"/>
              <a:t>radioisotope production </a:t>
            </a:r>
            <a:r>
              <a:rPr lang="fr-CH" sz="1400" dirty="0" err="1"/>
              <a:t>target</a:t>
            </a:r>
            <a:endParaRPr lang="en-GB" sz="1400" dirty="0"/>
          </a:p>
        </p:txBody>
      </p:sp>
      <p:sp>
        <p:nvSpPr>
          <p:cNvPr id="15" name="TextBox 14">
            <a:extLst>
              <a:ext uri="{FF2B5EF4-FFF2-40B4-BE49-F238E27FC236}">
                <a16:creationId xmlns:a16="http://schemas.microsoft.com/office/drawing/2014/main" id="{4DFFD36A-8216-3C17-604E-1256EEA22B66}"/>
              </a:ext>
            </a:extLst>
          </p:cNvPr>
          <p:cNvSpPr txBox="1"/>
          <p:nvPr/>
        </p:nvSpPr>
        <p:spPr>
          <a:xfrm>
            <a:off x="6294581" y="2421379"/>
            <a:ext cx="1119217" cy="307777"/>
          </a:xfrm>
          <a:prstGeom prst="rect">
            <a:avLst/>
          </a:prstGeom>
          <a:solidFill>
            <a:srgbClr val="FFFF00"/>
          </a:solidFill>
        </p:spPr>
        <p:txBody>
          <a:bodyPr wrap="none" rtlCol="0">
            <a:spAutoFit/>
          </a:bodyPr>
          <a:lstStyle/>
          <a:p>
            <a:r>
              <a:rPr lang="fr-CH" sz="1400" dirty="0"/>
              <a:t>synchrotron</a:t>
            </a:r>
            <a:endParaRPr lang="en-GB" sz="1400" dirty="0"/>
          </a:p>
        </p:txBody>
      </p:sp>
      <p:pic>
        <p:nvPicPr>
          <p:cNvPr id="16" name="Picture 15" descr="A picture containing toy, cartoon, LEGO&#10;&#10;Description automatically generated">
            <a:extLst>
              <a:ext uri="{FF2B5EF4-FFF2-40B4-BE49-F238E27FC236}">
                <a16:creationId xmlns:a16="http://schemas.microsoft.com/office/drawing/2014/main" id="{43C2F03E-548C-3057-E276-FBE50D2893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5756" y="2575267"/>
            <a:ext cx="3039776" cy="1427247"/>
          </a:xfrm>
          <a:prstGeom prst="rect">
            <a:avLst/>
          </a:prstGeom>
        </p:spPr>
      </p:pic>
    </p:spTree>
    <p:extLst>
      <p:ext uri="{BB962C8B-B14F-4D97-AF65-F5344CB8AC3E}">
        <p14:creationId xmlns:p14="http://schemas.microsoft.com/office/powerpoint/2010/main" val="799194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0736E-9184-6B88-80BD-3A6FF85B8534}"/>
              </a:ext>
            </a:extLst>
          </p:cNvPr>
          <p:cNvSpPr>
            <a:spLocks noGrp="1"/>
          </p:cNvSpPr>
          <p:nvPr>
            <p:ph type="title"/>
          </p:nvPr>
        </p:nvSpPr>
        <p:spPr>
          <a:xfrm>
            <a:off x="517864" y="241412"/>
            <a:ext cx="11132598" cy="869786"/>
          </a:xfrm>
        </p:spPr>
        <p:txBody>
          <a:bodyPr/>
          <a:lstStyle/>
          <a:p>
            <a:r>
              <a:rPr lang="en-US" b="1" dirty="0">
                <a:solidFill>
                  <a:srgbClr val="0070C0"/>
                </a:solidFill>
              </a:rPr>
              <a:t>Innovative accelerators: FLASH with electrons, BNCT</a:t>
            </a:r>
            <a:endParaRPr lang="en-CH" b="1" dirty="0">
              <a:solidFill>
                <a:srgbClr val="0070C0"/>
              </a:solidFill>
            </a:endParaRPr>
          </a:p>
        </p:txBody>
      </p:sp>
      <p:sp>
        <p:nvSpPr>
          <p:cNvPr id="3" name="Date Placeholder 2">
            <a:extLst>
              <a:ext uri="{FF2B5EF4-FFF2-40B4-BE49-F238E27FC236}">
                <a16:creationId xmlns:a16="http://schemas.microsoft.com/office/drawing/2014/main" id="{AF4198E5-4939-5A2E-7759-6EF516B2DD75}"/>
              </a:ext>
            </a:extLst>
          </p:cNvPr>
          <p:cNvSpPr>
            <a:spLocks noGrp="1"/>
          </p:cNvSpPr>
          <p:nvPr>
            <p:ph type="dt" sz="half" idx="10"/>
          </p:nvPr>
        </p:nvSpPr>
        <p:spPr/>
        <p:txBody>
          <a:bodyPr/>
          <a:lstStyle/>
          <a:p>
            <a:fld id="{D6AEBDD3-F76E-4FD5-BC5B-7ACC4A9F697E}" type="datetime1">
              <a:rPr lang="it-IT" smtClean="0"/>
              <a:t>24/03/2025</a:t>
            </a:fld>
            <a:endParaRPr lang="it-IT"/>
          </a:p>
        </p:txBody>
      </p:sp>
      <p:sp>
        <p:nvSpPr>
          <p:cNvPr id="4" name="Footer Placeholder 3">
            <a:extLst>
              <a:ext uri="{FF2B5EF4-FFF2-40B4-BE49-F238E27FC236}">
                <a16:creationId xmlns:a16="http://schemas.microsoft.com/office/drawing/2014/main" id="{F8420E33-8A9A-FEE1-45DB-DEFF16833D86}"/>
              </a:ext>
            </a:extLst>
          </p:cNvPr>
          <p:cNvSpPr>
            <a:spLocks noGrp="1"/>
          </p:cNvSpPr>
          <p:nvPr>
            <p:ph type="ftr" sz="quarter" idx="11"/>
          </p:nvPr>
        </p:nvSpPr>
        <p:spPr/>
        <p:txBody>
          <a:bodyPr/>
          <a:lstStyle/>
          <a:p>
            <a:endParaRPr lang="it-IT"/>
          </a:p>
        </p:txBody>
      </p:sp>
      <p:sp>
        <p:nvSpPr>
          <p:cNvPr id="5" name="Slide Number Placeholder 4">
            <a:extLst>
              <a:ext uri="{FF2B5EF4-FFF2-40B4-BE49-F238E27FC236}">
                <a16:creationId xmlns:a16="http://schemas.microsoft.com/office/drawing/2014/main" id="{DDFDD0C5-1601-B13A-09B8-9D1DF9369CF8}"/>
              </a:ext>
            </a:extLst>
          </p:cNvPr>
          <p:cNvSpPr>
            <a:spLocks noGrp="1"/>
          </p:cNvSpPr>
          <p:nvPr>
            <p:ph type="sldNum" sz="quarter" idx="12"/>
          </p:nvPr>
        </p:nvSpPr>
        <p:spPr/>
        <p:txBody>
          <a:bodyPr/>
          <a:lstStyle/>
          <a:p>
            <a:fld id="{44B3000C-AF20-481F-AF4F-24E9E8451D0A}" type="slidenum">
              <a:rPr lang="it-IT" smtClean="0"/>
              <a:t>9</a:t>
            </a:fld>
            <a:endParaRPr lang="it-IT"/>
          </a:p>
        </p:txBody>
      </p:sp>
      <p:sp>
        <p:nvSpPr>
          <p:cNvPr id="11" name="TextBox 10">
            <a:extLst>
              <a:ext uri="{FF2B5EF4-FFF2-40B4-BE49-F238E27FC236}">
                <a16:creationId xmlns:a16="http://schemas.microsoft.com/office/drawing/2014/main" id="{CF5D82C9-66D0-7803-64D1-9738401BDD54}"/>
              </a:ext>
            </a:extLst>
          </p:cNvPr>
          <p:cNvSpPr txBox="1"/>
          <p:nvPr/>
        </p:nvSpPr>
        <p:spPr>
          <a:xfrm>
            <a:off x="526681" y="1552075"/>
            <a:ext cx="5064935" cy="400110"/>
          </a:xfrm>
          <a:prstGeom prst="rect">
            <a:avLst/>
          </a:prstGeom>
          <a:solidFill>
            <a:srgbClr val="FFC000"/>
          </a:solidFill>
        </p:spPr>
        <p:txBody>
          <a:bodyPr wrap="square" rtlCol="0">
            <a:spAutoFit/>
          </a:bodyPr>
          <a:lstStyle/>
          <a:p>
            <a:r>
              <a:rPr lang="en-US" sz="2000" b="1" dirty="0"/>
              <a:t>Very High Energy Electrons for FLASH therapy</a:t>
            </a:r>
            <a:endParaRPr lang="en-CH" sz="1100" b="1" dirty="0"/>
          </a:p>
        </p:txBody>
      </p:sp>
      <p:sp>
        <p:nvSpPr>
          <p:cNvPr id="17" name="TextBox 16">
            <a:extLst>
              <a:ext uri="{FF2B5EF4-FFF2-40B4-BE49-F238E27FC236}">
                <a16:creationId xmlns:a16="http://schemas.microsoft.com/office/drawing/2014/main" id="{0433563E-A31E-FAD9-D515-7C97189F518A}"/>
              </a:ext>
            </a:extLst>
          </p:cNvPr>
          <p:cNvSpPr txBox="1"/>
          <p:nvPr/>
        </p:nvSpPr>
        <p:spPr>
          <a:xfrm>
            <a:off x="517864" y="1052764"/>
            <a:ext cx="11348663" cy="430887"/>
          </a:xfrm>
          <a:prstGeom prst="rect">
            <a:avLst/>
          </a:prstGeom>
          <a:noFill/>
        </p:spPr>
        <p:txBody>
          <a:bodyPr wrap="square" rtlCol="0">
            <a:spAutoFit/>
          </a:bodyPr>
          <a:lstStyle/>
          <a:p>
            <a:pPr>
              <a:spcBef>
                <a:spcPts val="600"/>
              </a:spcBef>
            </a:pPr>
            <a:r>
              <a:rPr lang="en-GB" sz="2200" dirty="0">
                <a:latin typeface="Calibri" panose="020F0502020204030204" pitchFamily="34" charset="0"/>
                <a:cs typeface="Calibri" panose="020F0502020204030204" pitchFamily="34" charset="0"/>
              </a:rPr>
              <a:t>Particle therapy in the wider sense is progressing in different directions. Here 2 major examples </a:t>
            </a:r>
          </a:p>
        </p:txBody>
      </p:sp>
      <p:pic>
        <p:nvPicPr>
          <p:cNvPr id="19" name="Picture 18">
            <a:extLst>
              <a:ext uri="{FF2B5EF4-FFF2-40B4-BE49-F238E27FC236}">
                <a16:creationId xmlns:a16="http://schemas.microsoft.com/office/drawing/2014/main" id="{80359789-0953-8DF9-F58A-8EF454AC163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4526" y="3040208"/>
            <a:ext cx="4629610" cy="1904489"/>
          </a:xfrm>
          <a:prstGeom prst="rect">
            <a:avLst/>
          </a:prstGeom>
        </p:spPr>
      </p:pic>
      <p:sp>
        <p:nvSpPr>
          <p:cNvPr id="16" name="Text Placeholder 4">
            <a:extLst>
              <a:ext uri="{FF2B5EF4-FFF2-40B4-BE49-F238E27FC236}">
                <a16:creationId xmlns:a16="http://schemas.microsoft.com/office/drawing/2014/main" id="{F9611B19-4D1D-BD85-726B-8B52AAD187A6}"/>
              </a:ext>
            </a:extLst>
          </p:cNvPr>
          <p:cNvSpPr txBox="1">
            <a:spLocks/>
          </p:cNvSpPr>
          <p:nvPr/>
        </p:nvSpPr>
        <p:spPr>
          <a:xfrm>
            <a:off x="602677" y="3124167"/>
            <a:ext cx="2733772" cy="516624"/>
          </a:xfrm>
          <a:prstGeom prst="rect">
            <a:avLst/>
          </a:prstGeom>
          <a:solidFill>
            <a:schemeClr val="bg1"/>
          </a:solidFill>
        </p:spPr>
        <p:txBody>
          <a:bodyPr vert="horz" lIns="0" tIns="0" rIns="0" bIns="0" rtlCol="0">
            <a:normAutofit fontScale="77500" lnSpcReduction="20000"/>
          </a:bodyPr>
          <a:lstStyle>
            <a:lvl1pPr marL="0" indent="0" algn="l" defTabSz="914400" rtl="0" eaLnBrk="1" latinLnBrk="0" hangingPunct="1">
              <a:lnSpc>
                <a:spcPct val="100000"/>
              </a:lnSpc>
              <a:spcBef>
                <a:spcPts val="1000"/>
              </a:spcBef>
              <a:buFont typeface="Arial" panose="020B0604020202020204" pitchFamily="34" charset="0"/>
              <a:buNone/>
              <a:defRPr sz="7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071E4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071E4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071E4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071E4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500" dirty="0">
                <a:solidFill>
                  <a:schemeClr val="tx1"/>
                </a:solidFill>
              </a:rPr>
              <a:t>The DEFT 12 GHz VHEE design (CERN, TERIQ, CHUV)</a:t>
            </a:r>
          </a:p>
          <a:p>
            <a:pPr algn="r"/>
            <a:r>
              <a:rPr lang="en-US" sz="900" dirty="0">
                <a:solidFill>
                  <a:schemeClr val="tx1"/>
                </a:solidFill>
              </a:rPr>
              <a:t> C. Rossi, Linac24, Chicago</a:t>
            </a:r>
            <a:endParaRPr lang="en-CH" sz="900" dirty="0">
              <a:solidFill>
                <a:schemeClr val="tx1"/>
              </a:solidFill>
            </a:endParaRPr>
          </a:p>
        </p:txBody>
      </p:sp>
      <p:sp>
        <p:nvSpPr>
          <p:cNvPr id="14" name="TextBox 13">
            <a:extLst>
              <a:ext uri="{FF2B5EF4-FFF2-40B4-BE49-F238E27FC236}">
                <a16:creationId xmlns:a16="http://schemas.microsoft.com/office/drawing/2014/main" id="{B025EB70-93C8-CA78-B3FD-14785ADBFFAA}"/>
              </a:ext>
            </a:extLst>
          </p:cNvPr>
          <p:cNvSpPr txBox="1"/>
          <p:nvPr/>
        </p:nvSpPr>
        <p:spPr>
          <a:xfrm>
            <a:off x="526681" y="4827732"/>
            <a:ext cx="5619536" cy="984885"/>
          </a:xfrm>
          <a:prstGeom prst="rect">
            <a:avLst/>
          </a:prstGeom>
          <a:solidFill>
            <a:schemeClr val="bg1"/>
          </a:solidFill>
        </p:spPr>
        <p:txBody>
          <a:bodyPr wrap="square" lIns="0" tIns="0" rIns="0" bIns="0" rtlCol="0">
            <a:spAutoFit/>
          </a:bodyPr>
          <a:lstStyle/>
          <a:p>
            <a:pPr algn="l"/>
            <a:r>
              <a:rPr lang="en-US" sz="1600" dirty="0">
                <a:latin typeface="Calibri" panose="020F0502020204030204" pitchFamily="34" charset="0"/>
                <a:cs typeface="Calibri" panose="020F0502020204030204" pitchFamily="34" charset="0"/>
              </a:rPr>
              <a:t>A FLASH electron linear accelerator will have an energy of 100 MeV, for a length of ~10 m.</a:t>
            </a:r>
          </a:p>
          <a:p>
            <a:pPr algn="l"/>
            <a:r>
              <a:rPr lang="en-US" sz="1600" dirty="0">
                <a:latin typeface="Calibri" panose="020F0502020204030204" pitchFamily="34" charset="0"/>
                <a:cs typeface="Calibri" panose="020F0502020204030204" pitchFamily="34" charset="0"/>
              </a:rPr>
              <a:t>Different prototype accelerators being developed, at 3 different frequency bands: 12 GHz, 6 GHz, 3 GHz.</a:t>
            </a:r>
            <a:endParaRPr lang="en-GB" sz="1600" dirty="0">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32675CC7-3EB6-3903-5410-88EC75D20740}"/>
              </a:ext>
            </a:extLst>
          </p:cNvPr>
          <p:cNvSpPr txBox="1"/>
          <p:nvPr/>
        </p:nvSpPr>
        <p:spPr>
          <a:xfrm>
            <a:off x="517864" y="1998635"/>
            <a:ext cx="5286607" cy="1107996"/>
          </a:xfrm>
          <a:prstGeom prst="rect">
            <a:avLst/>
          </a:prstGeom>
          <a:noFill/>
        </p:spPr>
        <p:txBody>
          <a:bodyPr wrap="square" lIns="0" tIns="0" rIns="0" bIns="0" rtlCol="0">
            <a:spAutoFit/>
          </a:bodyPr>
          <a:lstStyle/>
          <a:p>
            <a:pPr algn="l"/>
            <a:r>
              <a:rPr lang="en-US" dirty="0">
                <a:latin typeface="Calibri" panose="020F0502020204030204" pitchFamily="34" charset="0"/>
                <a:cs typeface="Calibri" panose="020F0502020204030204" pitchFamily="34" charset="0"/>
              </a:rPr>
              <a:t>Recent experimental evidence indicates that ultra-high dose rates can spare healthy tissues. Coupled with high-energy electron accelerators, may open a new avenue to cancer treatment. </a:t>
            </a:r>
            <a:endParaRPr lang="en-GB" dirty="0">
              <a:latin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219BED71-55B1-96FB-2A83-87FDB970A5E4}"/>
              </a:ext>
            </a:extLst>
          </p:cNvPr>
          <p:cNvSpPr txBox="1"/>
          <p:nvPr/>
        </p:nvSpPr>
        <p:spPr>
          <a:xfrm>
            <a:off x="6326305" y="1522440"/>
            <a:ext cx="5150012" cy="400110"/>
          </a:xfrm>
          <a:prstGeom prst="rect">
            <a:avLst/>
          </a:prstGeom>
          <a:solidFill>
            <a:srgbClr val="FFC000"/>
          </a:solidFill>
        </p:spPr>
        <p:txBody>
          <a:bodyPr wrap="square" rtlCol="0">
            <a:spAutoFit/>
          </a:bodyPr>
          <a:lstStyle/>
          <a:p>
            <a:r>
              <a:rPr lang="en-US" sz="2000" b="1" dirty="0"/>
              <a:t>Boron Neutron Capture Therapy</a:t>
            </a:r>
            <a:endParaRPr lang="en-CH" sz="1100" b="1" dirty="0"/>
          </a:p>
        </p:txBody>
      </p:sp>
      <p:sp>
        <p:nvSpPr>
          <p:cNvPr id="21" name="TextBox 20">
            <a:extLst>
              <a:ext uri="{FF2B5EF4-FFF2-40B4-BE49-F238E27FC236}">
                <a16:creationId xmlns:a16="http://schemas.microsoft.com/office/drawing/2014/main" id="{59727B24-D529-8630-5054-69AD426438D1}"/>
              </a:ext>
            </a:extLst>
          </p:cNvPr>
          <p:cNvSpPr txBox="1"/>
          <p:nvPr/>
        </p:nvSpPr>
        <p:spPr>
          <a:xfrm>
            <a:off x="6326305" y="1980931"/>
            <a:ext cx="5685150" cy="1107996"/>
          </a:xfrm>
          <a:prstGeom prst="rect">
            <a:avLst/>
          </a:prstGeom>
          <a:noFill/>
        </p:spPr>
        <p:txBody>
          <a:bodyPr wrap="square" lIns="0" tIns="0" rIns="0" bIns="0" rtlCol="0">
            <a:spAutoFit/>
          </a:bodyPr>
          <a:lstStyle/>
          <a:p>
            <a:pPr algn="l"/>
            <a:r>
              <a:rPr lang="en-US" dirty="0">
                <a:latin typeface="Calibri" panose="020F0502020204030204" pitchFamily="34" charset="0"/>
                <a:cs typeface="Calibri" panose="020F0502020204030204" pitchFamily="34" charset="0"/>
              </a:rPr>
              <a:t>Treatment of brain and HN cancers with alpha-particles emitted by decay of 10Boron. Patient injected with a tumor-localizing drug containing 10B, which is activated by an external accelerator-produced high-intensity neutron flux. </a:t>
            </a:r>
            <a:endParaRPr lang="en-GB" dirty="0">
              <a:latin typeface="Calibri" panose="020F0502020204030204" pitchFamily="34" charset="0"/>
              <a:cs typeface="Calibri" panose="020F0502020204030204" pitchFamily="34" charset="0"/>
            </a:endParaRPr>
          </a:p>
        </p:txBody>
      </p:sp>
      <p:pic>
        <p:nvPicPr>
          <p:cNvPr id="23" name="Picture 22">
            <a:extLst>
              <a:ext uri="{FF2B5EF4-FFF2-40B4-BE49-F238E27FC236}">
                <a16:creationId xmlns:a16="http://schemas.microsoft.com/office/drawing/2014/main" id="{0D6E715F-7911-55ED-3ACF-0B31692C439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8066" y="3028241"/>
            <a:ext cx="2937455" cy="2255931"/>
          </a:xfrm>
          <a:prstGeom prst="rect">
            <a:avLst/>
          </a:prstGeom>
        </p:spPr>
      </p:pic>
      <p:sp>
        <p:nvSpPr>
          <p:cNvPr id="24" name="Text Placeholder 4">
            <a:extLst>
              <a:ext uri="{FF2B5EF4-FFF2-40B4-BE49-F238E27FC236}">
                <a16:creationId xmlns:a16="http://schemas.microsoft.com/office/drawing/2014/main" id="{6229C45F-CB0C-614B-D3CC-EF188D322930}"/>
              </a:ext>
            </a:extLst>
          </p:cNvPr>
          <p:cNvSpPr txBox="1">
            <a:spLocks/>
          </p:cNvSpPr>
          <p:nvPr/>
        </p:nvSpPr>
        <p:spPr>
          <a:xfrm>
            <a:off x="9276712" y="3774260"/>
            <a:ext cx="1933427" cy="516624"/>
          </a:xfrm>
          <a:prstGeom prst="rect">
            <a:avLst/>
          </a:prstGeom>
          <a:solidFill>
            <a:schemeClr val="bg1"/>
          </a:solidFill>
        </p:spPr>
        <p:txBody>
          <a:bodyPr vert="horz" lIns="0" tIns="0" rIns="0" bIns="0" rtlCol="0">
            <a:normAutofit fontScale="77500" lnSpcReduction="20000"/>
          </a:bodyPr>
          <a:lstStyle>
            <a:lvl1pPr marL="0" indent="0" algn="l" defTabSz="914400" rtl="0" eaLnBrk="1" latinLnBrk="0" hangingPunct="1">
              <a:lnSpc>
                <a:spcPct val="100000"/>
              </a:lnSpc>
              <a:spcBef>
                <a:spcPts val="1000"/>
              </a:spcBef>
              <a:buFont typeface="Arial" panose="020B0604020202020204" pitchFamily="34" charset="0"/>
              <a:buNone/>
              <a:defRPr sz="7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071E4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071E4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071E4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071E4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500" dirty="0">
                <a:solidFill>
                  <a:schemeClr val="tx1"/>
                </a:solidFill>
              </a:rPr>
              <a:t>The Anthem BNCT design (INFN-LNL for Caserta (I)</a:t>
            </a:r>
          </a:p>
          <a:p>
            <a:pPr algn="r"/>
            <a:r>
              <a:rPr lang="en-US" sz="900" dirty="0">
                <a:solidFill>
                  <a:schemeClr val="tx1"/>
                </a:solidFill>
              </a:rPr>
              <a:t>A. Pisent et al., Linacc24, Chicago, </a:t>
            </a:r>
            <a:endParaRPr lang="en-CH" sz="900" dirty="0">
              <a:solidFill>
                <a:schemeClr val="tx1"/>
              </a:solidFill>
            </a:endParaRPr>
          </a:p>
        </p:txBody>
      </p:sp>
      <p:sp>
        <p:nvSpPr>
          <p:cNvPr id="25" name="TextBox 24">
            <a:extLst>
              <a:ext uri="{FF2B5EF4-FFF2-40B4-BE49-F238E27FC236}">
                <a16:creationId xmlns:a16="http://schemas.microsoft.com/office/drawing/2014/main" id="{F6DD9EB5-1E90-3FA3-D212-10B1F8F2D60C}"/>
              </a:ext>
            </a:extLst>
          </p:cNvPr>
          <p:cNvSpPr txBox="1"/>
          <p:nvPr/>
        </p:nvSpPr>
        <p:spPr>
          <a:xfrm>
            <a:off x="6852700" y="5335560"/>
            <a:ext cx="4848023" cy="492443"/>
          </a:xfrm>
          <a:prstGeom prst="rect">
            <a:avLst/>
          </a:prstGeom>
          <a:solidFill>
            <a:schemeClr val="bg1"/>
          </a:solidFill>
        </p:spPr>
        <p:txBody>
          <a:bodyPr wrap="square" lIns="0" tIns="0" rIns="0" bIns="0" rtlCol="0">
            <a:spAutoFit/>
          </a:bodyPr>
          <a:lstStyle/>
          <a:p>
            <a:pPr algn="l"/>
            <a:r>
              <a:rPr lang="en-US" sz="1600" dirty="0">
                <a:latin typeface="Calibri" panose="020F0502020204030204" pitchFamily="34" charset="0"/>
                <a:cs typeface="Calibri" panose="020F0502020204030204" pitchFamily="34" charset="0"/>
              </a:rPr>
              <a:t>A BNCT proton linear accelerator can be RF or DC. It will have an energy of ~5 MeV, for a length of about 5 m</a:t>
            </a:r>
            <a:endParaRPr lang="en-GB"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7032402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6324</TotalTime>
  <Words>1694</Words>
  <Application>Microsoft Office PowerPoint</Application>
  <PresentationFormat>Widescreen</PresentationFormat>
  <Paragraphs>161</Paragraphs>
  <Slides>13</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Aharoni</vt:lpstr>
      <vt:lpstr>Arial</vt:lpstr>
      <vt:lpstr>ArialMT</vt:lpstr>
      <vt:lpstr>Calibri</vt:lpstr>
      <vt:lpstr>CMU Sans Serif</vt:lpstr>
      <vt:lpstr>Garamond</vt:lpstr>
      <vt:lpstr>Wingdings</vt:lpstr>
      <vt:lpstr>Tema di Office</vt:lpstr>
      <vt:lpstr>Options and perspectives for future ion therapy accelerator designs</vt:lpstr>
      <vt:lpstr>Particle therapy is changing – and we need to change with it</vt:lpstr>
      <vt:lpstr>The pathway to the baseline SEEIIST design</vt:lpstr>
      <vt:lpstr>Where is particle therapy nowadays?</vt:lpstr>
      <vt:lpstr>Carbon ion therapy is becoming commercial</vt:lpstr>
      <vt:lpstr>Innovative particles: helium ions</vt:lpstr>
      <vt:lpstr>Innovative accelerators: Helium synchrotron (HeLICS)</vt:lpstr>
      <vt:lpstr>Innovative accelerators: coupling therapy and radioisotopes</vt:lpstr>
      <vt:lpstr>Innovative accelerators: FLASH with electrons, BNCT</vt:lpstr>
      <vt:lpstr>Innovative accelerators: superconducting carbon synchrotron</vt:lpstr>
      <vt:lpstr>Innovative accelerators: the impact of AI</vt:lpstr>
      <vt:lpstr>Some conclusions: from innovation to implementation</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Gaglianone Maria Teresa</dc:creator>
  <cp:lastModifiedBy>Maurizio Vretenar</cp:lastModifiedBy>
  <cp:revision>41</cp:revision>
  <dcterms:created xsi:type="dcterms:W3CDTF">2021-04-12T07:15:47Z</dcterms:created>
  <dcterms:modified xsi:type="dcterms:W3CDTF">2025-03-24T22:33:48Z</dcterms:modified>
</cp:coreProperties>
</file>