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8"/>
  </p:notesMasterIdLst>
  <p:sldIdLst>
    <p:sldId id="256" r:id="rId2"/>
    <p:sldId id="257" r:id="rId3"/>
    <p:sldId id="2073" r:id="rId4"/>
    <p:sldId id="265" r:id="rId5"/>
    <p:sldId id="2061" r:id="rId6"/>
    <p:sldId id="315" r:id="rId7"/>
    <p:sldId id="1985" r:id="rId8"/>
    <p:sldId id="2059" r:id="rId9"/>
    <p:sldId id="2060" r:id="rId10"/>
    <p:sldId id="2066" r:id="rId11"/>
    <p:sldId id="2063" r:id="rId12"/>
    <p:sldId id="2064" r:id="rId13"/>
    <p:sldId id="2065" r:id="rId14"/>
    <p:sldId id="2067" r:id="rId15"/>
    <p:sldId id="2053" r:id="rId16"/>
    <p:sldId id="260" r:id="rId17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1" clrIdx="0">
    <p:extLst>
      <p:ext uri="{19B8F6BF-5375-455C-9EA6-DF929625EA0E}">
        <p15:presenceInfo xmlns:p15="http://schemas.microsoft.com/office/powerpoint/2012/main" userId="Lucio Rossi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67C9F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essuno stile, griglia tabel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 showGuides="1">
      <p:cViewPr varScale="1">
        <p:scale>
          <a:sx n="141" d="100"/>
          <a:sy n="141" d="100"/>
        </p:scale>
        <p:origin x="120" y="52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21/03/2025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07 </a:t>
            </a:r>
            <a:r>
              <a:rPr lang="it-IT" dirty="0" err="1"/>
              <a:t>December</a:t>
            </a:r>
            <a:r>
              <a:rPr lang="it-IT" dirty="0"/>
              <a:t> 2021</a:t>
            </a:r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GB" dirty="0"/>
              <a:t>Rossi and de </a:t>
            </a:r>
            <a:r>
              <a:rPr lang="en-GB" dirty="0" err="1"/>
              <a:t>matteis</a:t>
            </a:r>
            <a:r>
              <a:rPr lang="en-GB" dirty="0"/>
              <a:t> - WP8 report at HITRI+ annual meeting </a:t>
            </a:r>
            <a:endParaRPr lang="it-IT" dirty="0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25924" y="234745"/>
            <a:ext cx="11073408" cy="1133558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dirty="0"/>
              <a:t>07 </a:t>
            </a:r>
            <a:r>
              <a:rPr lang="it-IT" dirty="0" err="1"/>
              <a:t>December</a:t>
            </a:r>
            <a:r>
              <a:rPr lang="it-IT" dirty="0"/>
              <a:t> 2021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Rossi </a:t>
            </a:r>
            <a:r>
              <a:rPr lang="en-GB" dirty="0" err="1"/>
              <a:t>AnD</a:t>
            </a:r>
            <a:r>
              <a:rPr lang="en-GB" dirty="0"/>
              <a:t> De Matteis- WP8 report at HITRI+ annual meeting </a:t>
            </a:r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June 2021</a:t>
            </a:r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WP8 report at HITRI+ WPL meeting </a:t>
            </a:r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/>
              <a:t>16 June 2021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Rossi - WP8 report at HITRI+ WPL meeting </a:t>
            </a:r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4 May 2022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Rossi, E. De Matteis @IFAST-1st Annual meeting - WP8 – Innovative Superconducting Magnets 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98649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sto e immagin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ACC78F0-B89B-414D-B4E9-151881F661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B8D947B9-3515-4E91-B890-57232D569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11987" y="1109632"/>
            <a:ext cx="11488949" cy="107285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7" name="Segnaposto contenuto 3">
            <a:extLst>
              <a:ext uri="{FF2B5EF4-FFF2-40B4-BE49-F238E27FC236}">
                <a16:creationId xmlns:a16="http://schemas.microsoft.com/office/drawing/2014/main" id="{0062F82F-EFEA-44F8-9D5C-67BF3A88406B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311987" y="6538185"/>
            <a:ext cx="11488948" cy="230832"/>
          </a:xfrm>
        </p:spPr>
        <p:txBody>
          <a:bodyPr anchor="b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100"/>
            </a:lvl1pPr>
          </a:lstStyle>
          <a:p>
            <a:pPr lvl="0"/>
            <a:r>
              <a:rPr lang="it-IT" dirty="0"/>
              <a:t>Fare clic per modificare gli stili del testo dello schema</a:t>
            </a:r>
          </a:p>
        </p:txBody>
      </p:sp>
      <p:sp>
        <p:nvSpPr>
          <p:cNvPr id="5" name="Segnaposto immagine 4">
            <a:extLst>
              <a:ext uri="{FF2B5EF4-FFF2-40B4-BE49-F238E27FC236}">
                <a16:creationId xmlns:a16="http://schemas.microsoft.com/office/drawing/2014/main" id="{BE77BFF5-9B4A-4237-9C6C-051756793B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11988" y="2459038"/>
            <a:ext cx="11489488" cy="372586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222495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4"/>
            <a:ext cx="10058400" cy="109801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502489"/>
            <a:ext cx="10058400" cy="4366605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/>
              <a:t>16 June 2021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Rossi - WP8 report at HITRI+ WPL meeting </a:t>
            </a:r>
            <a:endParaRPr lang="it-IT" dirty="0"/>
          </a:p>
        </p:txBody>
      </p: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  <p:sldLayoutId id="2147483681" r:id="rId6"/>
    <p:sldLayoutId id="2147483684" r:id="rId7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image" Target="../media/image45.png"/><Relationship Id="rId7" Type="http://schemas.openxmlformats.org/officeDocument/2006/relationships/image" Target="../media/image8.png"/><Relationship Id="rId12" Type="http://schemas.openxmlformats.org/officeDocument/2006/relationships/image" Target="../media/image5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7.png"/><Relationship Id="rId11" Type="http://schemas.openxmlformats.org/officeDocument/2006/relationships/image" Target="../media/image51.jpeg"/><Relationship Id="rId5" Type="http://schemas.openxmlformats.org/officeDocument/2006/relationships/image" Target="../media/image6.png"/><Relationship Id="rId10" Type="http://schemas.openxmlformats.org/officeDocument/2006/relationships/image" Target="../media/image50.png"/><Relationship Id="rId4" Type="http://schemas.openxmlformats.org/officeDocument/2006/relationships/image" Target="../media/image46.png"/><Relationship Id="rId9" Type="http://schemas.openxmlformats.org/officeDocument/2006/relationships/image" Target="../media/image4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jpeg"/><Relationship Id="rId3" Type="http://schemas.openxmlformats.org/officeDocument/2006/relationships/image" Target="../media/image7.png"/><Relationship Id="rId7" Type="http://schemas.openxmlformats.org/officeDocument/2006/relationships/image" Target="../media/image19.jpeg"/><Relationship Id="rId12" Type="http://schemas.openxmlformats.org/officeDocument/2006/relationships/image" Target="../media/image24.jpeg"/><Relationship Id="rId17" Type="http://schemas.openxmlformats.org/officeDocument/2006/relationships/hyperlink" Target="mailto:ernesto.dematteis@mi.infn.it" TargetMode="External"/><Relationship Id="rId2" Type="http://schemas.openxmlformats.org/officeDocument/2006/relationships/image" Target="../media/image6.png"/><Relationship Id="rId16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8.png"/><Relationship Id="rId11" Type="http://schemas.openxmlformats.org/officeDocument/2006/relationships/image" Target="../media/image23.svg"/><Relationship Id="rId5" Type="http://schemas.openxmlformats.org/officeDocument/2006/relationships/image" Target="../media/image63.jpg"/><Relationship Id="rId15" Type="http://schemas.openxmlformats.org/officeDocument/2006/relationships/image" Target="../media/image27.png"/><Relationship Id="rId10" Type="http://schemas.openxmlformats.org/officeDocument/2006/relationships/image" Target="../media/image22.png"/><Relationship Id="rId4" Type="http://schemas.openxmlformats.org/officeDocument/2006/relationships/image" Target="../media/image8.png"/><Relationship Id="rId9" Type="http://schemas.openxmlformats.org/officeDocument/2006/relationships/image" Target="../media/image21.jpg"/><Relationship Id="rId1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jpeg"/><Relationship Id="rId7" Type="http://schemas.microsoft.com/office/2007/relationships/hdphoto" Target="../media/hdphoto1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hyperlink" Target="https://doi.org/10.5281/zenodo.7875298" TargetMode="External"/><Relationship Id="rId3" Type="http://schemas.openxmlformats.org/officeDocument/2006/relationships/image" Target="../media/image19.jpeg"/><Relationship Id="rId7" Type="http://schemas.openxmlformats.org/officeDocument/2006/relationships/image" Target="../media/image23.svg"/><Relationship Id="rId12" Type="http://schemas.openxmlformats.org/officeDocument/2006/relationships/image" Target="../media/image28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11" Type="http://schemas.openxmlformats.org/officeDocument/2006/relationships/image" Target="../media/image27.png"/><Relationship Id="rId5" Type="http://schemas.openxmlformats.org/officeDocument/2006/relationships/image" Target="../media/image21.jpg"/><Relationship Id="rId15" Type="http://schemas.openxmlformats.org/officeDocument/2006/relationships/image" Target="../media/image30.png"/><Relationship Id="rId10" Type="http://schemas.openxmlformats.org/officeDocument/2006/relationships/image" Target="../media/image26.jpeg"/><Relationship Id="rId4" Type="http://schemas.openxmlformats.org/officeDocument/2006/relationships/image" Target="../media/image20.png"/><Relationship Id="rId9" Type="http://schemas.openxmlformats.org/officeDocument/2006/relationships/image" Target="../media/image25.jpeg"/><Relationship Id="rId14" Type="http://schemas.openxmlformats.org/officeDocument/2006/relationships/image" Target="../media/image2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5281/zenodo.7875298" TargetMode="External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hyperlink" Target="https://doi.org/10.5281/zenodo.8096053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emf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559296" y="2564447"/>
            <a:ext cx="11073409" cy="974083"/>
          </a:xfrm>
        </p:spPr>
        <p:txBody>
          <a:bodyPr>
            <a:noAutofit/>
          </a:bodyPr>
          <a:lstStyle/>
          <a:p>
            <a:r>
              <a:rPr lang="en-US" sz="2400" dirty="0"/>
              <a:t>Advancements in Superconducting Magnet Design for Carbon Ion Therapy</a:t>
            </a:r>
            <a:br>
              <a:rPr lang="en-US" sz="2400" dirty="0"/>
            </a:br>
            <a:br>
              <a:rPr lang="it-IT" sz="2400" dirty="0"/>
            </a:br>
            <a:r>
              <a:rPr lang="it-IT" sz="2000" b="0" dirty="0"/>
              <a:t>HITRIplus</a:t>
            </a:r>
            <a:r>
              <a:rPr lang="it-IT" sz="2000" dirty="0"/>
              <a:t> </a:t>
            </a:r>
            <a:r>
              <a:rPr lang="it-IT" sz="2000" b="0" dirty="0"/>
              <a:t>WP8 – </a:t>
            </a:r>
            <a:r>
              <a:rPr lang="it-IT" sz="2000" b="0" dirty="0" err="1"/>
              <a:t>Superconducting</a:t>
            </a:r>
            <a:r>
              <a:rPr lang="it-IT" sz="2000" b="0" dirty="0"/>
              <a:t> </a:t>
            </a:r>
            <a:r>
              <a:rPr lang="it-IT" sz="2000" b="0" dirty="0" err="1"/>
              <a:t>Magnet</a:t>
            </a:r>
            <a:r>
              <a:rPr lang="it-IT" sz="2000" b="0" dirty="0"/>
              <a:t> Design</a:t>
            </a:r>
            <a:endParaRPr lang="it-IT" sz="2400" b="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559296" y="3776026"/>
            <a:ext cx="11335717" cy="1602940"/>
          </a:xfrm>
        </p:spPr>
        <p:txBody>
          <a:bodyPr>
            <a:normAutofit fontScale="70000" lnSpcReduction="20000"/>
          </a:bodyPr>
          <a:lstStyle/>
          <a:p>
            <a:r>
              <a:rPr lang="it-IT" b="1" u="sng" dirty="0"/>
              <a:t>Ernesto De Matteis</a:t>
            </a:r>
            <a:r>
              <a:rPr lang="it-IT" b="1" dirty="0"/>
              <a:t> (wp8 coordinator) </a:t>
            </a:r>
          </a:p>
          <a:p>
            <a:r>
              <a:rPr lang="it-IT" dirty="0"/>
              <a:t>4th Project meeting and </a:t>
            </a:r>
            <a:r>
              <a:rPr lang="en-US" dirty="0" err="1"/>
              <a:t>Hadrontherapy</a:t>
            </a:r>
            <a:r>
              <a:rPr lang="en-US" dirty="0"/>
              <a:t> Workshop - From Innovation to Implementation</a:t>
            </a:r>
            <a:endParaRPr lang="it-IT" dirty="0"/>
          </a:p>
          <a:p>
            <a:r>
              <a:rPr lang="it-IT" dirty="0"/>
              <a:t>25 MARCH 2025, Podgorica, Montenegro</a:t>
            </a:r>
          </a:p>
          <a:p>
            <a:r>
              <a:rPr lang="it-IT" dirty="0"/>
              <a:t>On </a:t>
            </a:r>
            <a:r>
              <a:rPr lang="it-IT" dirty="0" err="1"/>
              <a:t>behalf</a:t>
            </a:r>
            <a:r>
              <a:rPr lang="it-IT" dirty="0"/>
              <a:t> of </a:t>
            </a:r>
            <a:r>
              <a:rPr lang="it-IT" dirty="0" err="1"/>
              <a:t>my</a:t>
            </a:r>
            <a:r>
              <a:rPr lang="it-IT" dirty="0"/>
              <a:t> wp8 </a:t>
            </a:r>
            <a:r>
              <a:rPr lang="it-IT" dirty="0" err="1"/>
              <a:t>hitriplus</a:t>
            </a:r>
            <a:r>
              <a:rPr lang="it-IT" dirty="0"/>
              <a:t> </a:t>
            </a:r>
            <a:r>
              <a:rPr lang="it-IT" dirty="0" err="1"/>
              <a:t>colleagues</a:t>
            </a:r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45B9C62-1722-45FB-BDFC-15966A6AF40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3403" y="4762944"/>
            <a:ext cx="1727294" cy="780737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EEFF3827-C3D5-4C9D-A85F-5557E77467E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88168" y="4519030"/>
            <a:ext cx="1378558" cy="1210099"/>
          </a:xfrm>
          <a:prstGeom prst="rect">
            <a:avLst/>
          </a:prstGeom>
        </p:spPr>
      </p:pic>
      <p:pic>
        <p:nvPicPr>
          <p:cNvPr id="9" name="Immagine 8" descr="Immagine che contiene testo, Carattere, Blu elettrico, schermata&#10;&#10;Descrizione generata automaticamente">
            <a:extLst>
              <a:ext uri="{FF2B5EF4-FFF2-40B4-BE49-F238E27FC236}">
                <a16:creationId xmlns:a16="http://schemas.microsoft.com/office/drawing/2014/main" id="{A87F4E29-4375-4A84-6059-9614B512514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62871" y="5220340"/>
            <a:ext cx="2129129" cy="474541"/>
          </a:xfrm>
          <a:prstGeom prst="rect">
            <a:avLst/>
          </a:prstGeom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8B8DBFAE-822E-6204-00E1-DF8C31BF756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66726" y="4545743"/>
            <a:ext cx="1828287" cy="578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ttangolo 12">
            <a:extLst>
              <a:ext uri="{FF2B5EF4-FFF2-40B4-BE49-F238E27FC236}">
                <a16:creationId xmlns:a16="http://schemas.microsoft.com/office/drawing/2014/main" id="{37E69DA0-B26B-4CC1-877C-17B4C298FF9B}"/>
              </a:ext>
            </a:extLst>
          </p:cNvPr>
          <p:cNvSpPr/>
          <p:nvPr/>
        </p:nvSpPr>
        <p:spPr>
          <a:xfrm>
            <a:off x="157786" y="780317"/>
            <a:ext cx="6168199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AC Loss Estimation Method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Based on 3D time-domain FEM simulation in COMSOL 6.1.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/>
              <a:t>Material</a:t>
            </a:r>
            <a:r>
              <a:rPr lang="it-IT" b="1" dirty="0"/>
              <a:t> </a:t>
            </a:r>
            <a:r>
              <a:rPr lang="it-IT" b="1" dirty="0" err="1"/>
              <a:t>Considerations</a:t>
            </a:r>
            <a:r>
              <a:rPr lang="it-IT" b="1" dirty="0"/>
              <a:t>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Eddy </a:t>
            </a:r>
            <a:r>
              <a:rPr lang="it-IT" dirty="0" err="1"/>
              <a:t>losses</a:t>
            </a:r>
            <a:r>
              <a:rPr lang="it-IT" dirty="0"/>
              <a:t> ∝ 1/</a:t>
            </a:r>
            <a:r>
              <a:rPr lang="el-GR" dirty="0"/>
              <a:t>ρ → </a:t>
            </a:r>
            <a:r>
              <a:rPr lang="it-IT" dirty="0" err="1"/>
              <a:t>resistivity</a:t>
            </a:r>
            <a:r>
              <a:rPr lang="it-IT" dirty="0"/>
              <a:t> </a:t>
            </a:r>
            <a:r>
              <a:rPr lang="it-IT" dirty="0" err="1"/>
              <a:t>sensitivity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Aluminum-Bronze</a:t>
            </a:r>
            <a:r>
              <a:rPr lang="it-IT" dirty="0"/>
              <a:t> </a:t>
            </a:r>
            <a:r>
              <a:rPr lang="it-IT" dirty="0" err="1"/>
              <a:t>chosen</a:t>
            </a:r>
            <a:r>
              <a:rPr lang="it-IT" dirty="0"/>
              <a:t> for the </a:t>
            </a:r>
            <a:r>
              <a:rPr lang="it-IT" dirty="0" err="1"/>
              <a:t>former</a:t>
            </a:r>
            <a:endParaRPr lang="it-IT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Total </a:t>
            </a:r>
            <a:r>
              <a:rPr lang="it-IT" b="1" dirty="0" err="1"/>
              <a:t>Estimated</a:t>
            </a:r>
            <a:r>
              <a:rPr lang="it-IT" b="1" dirty="0"/>
              <a:t> </a:t>
            </a:r>
            <a:r>
              <a:rPr lang="it-IT" b="1" dirty="0" err="1"/>
              <a:t>Losses</a:t>
            </a:r>
            <a:r>
              <a:rPr lang="it-IT" dirty="0"/>
              <a:t>: </a:t>
            </a:r>
          </a:p>
          <a:p>
            <a:pPr lvl="1"/>
            <a:r>
              <a:rPr lang="it-IT" dirty="0"/>
              <a:t>~15–16 W </a:t>
            </a:r>
            <a:r>
              <a:rPr lang="it-IT" dirty="0" err="1"/>
              <a:t>during</a:t>
            </a:r>
            <a:r>
              <a:rPr lang="it-IT" dirty="0"/>
              <a:t> </a:t>
            </a:r>
            <a:r>
              <a:rPr lang="it-IT" dirty="0" err="1"/>
              <a:t>ramping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0.4 T/s</a:t>
            </a:r>
          </a:p>
        </p:txBody>
      </p:sp>
      <p:sp>
        <p:nvSpPr>
          <p:cNvPr id="2" name="Titolo 1">
            <a:extLst>
              <a:ext uri="{FF2B5EF4-FFF2-40B4-BE49-F238E27FC236}">
                <a16:creationId xmlns:a16="http://schemas.microsoft.com/office/drawing/2014/main" id="{44FE01B0-4ECB-485F-8541-E5A4B1C4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924" y="141018"/>
            <a:ext cx="11073408" cy="686802"/>
          </a:xfrm>
        </p:spPr>
        <p:txBody>
          <a:bodyPr>
            <a:normAutofit/>
          </a:bodyPr>
          <a:lstStyle/>
          <a:p>
            <a:r>
              <a:rPr lang="it-IT" dirty="0" err="1"/>
              <a:t>Electromagnetic</a:t>
            </a:r>
            <a:r>
              <a:rPr lang="it-IT" dirty="0"/>
              <a:t> losses</a:t>
            </a:r>
            <a:r>
              <a:rPr lang="it-IT" baseline="30000" dirty="0"/>
              <a:t>1</a:t>
            </a:r>
            <a:r>
              <a:rPr lang="it-IT" dirty="0"/>
              <a:t> due to fast </a:t>
            </a:r>
            <a:r>
              <a:rPr lang="it-IT" dirty="0" err="1"/>
              <a:t>ramping</a:t>
            </a:r>
            <a:r>
              <a:rPr lang="it-IT" dirty="0"/>
              <a:t> (0.4 T/s) (TDR – D8.2) 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B0149F39-BF5A-4361-B48A-444A58EAFDC7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7" name="Slide Number Placeholder 4">
            <a:extLst>
              <a:ext uri="{FF2B5EF4-FFF2-40B4-BE49-F238E27FC236}">
                <a16:creationId xmlns:a16="http://schemas.microsoft.com/office/drawing/2014/main" id="{0762ED16-08A1-4344-A25E-08070AAFE81D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10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8742C0F1-E0BD-4A18-852B-EDD5BE33F9A9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7B6E3974-073C-416D-AB26-413016767EC2}"/>
              </a:ext>
            </a:extLst>
          </p:cNvPr>
          <p:cNvPicPr/>
          <p:nvPr/>
        </p:nvPicPr>
        <p:blipFill>
          <a:blip r:embed="rId2"/>
          <a:stretch>
            <a:fillRect/>
          </a:stretch>
        </p:blipFill>
        <p:spPr>
          <a:xfrm>
            <a:off x="443165" y="3879261"/>
            <a:ext cx="4609390" cy="2508368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C4698056-DB76-4F2E-9C94-728FC786BF8C}"/>
              </a:ext>
            </a:extLst>
          </p:cNvPr>
          <p:cNvSpPr/>
          <p:nvPr/>
        </p:nvSpPr>
        <p:spPr>
          <a:xfrm>
            <a:off x="671774" y="3607940"/>
            <a:ext cx="4145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Power losses due to metallic Al-Br formers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98FA51F-2B2A-4CBE-91E1-2D22C9ACE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7543" y="1135283"/>
            <a:ext cx="5726671" cy="221452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C7BFF2C6-6C8D-4E5F-8DC0-26189BD168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84092" y="2828097"/>
            <a:ext cx="2610168" cy="844466"/>
          </a:xfrm>
          <a:prstGeom prst="rect">
            <a:avLst/>
          </a:prstGeom>
        </p:spPr>
      </p:pic>
      <p:sp>
        <p:nvSpPr>
          <p:cNvPr id="5" name="Rettangolo 4">
            <a:extLst>
              <a:ext uri="{FF2B5EF4-FFF2-40B4-BE49-F238E27FC236}">
                <a16:creationId xmlns:a16="http://schemas.microsoft.com/office/drawing/2014/main" id="{B900A052-E650-4EC9-8C97-26353BC65ECE}"/>
              </a:ext>
            </a:extLst>
          </p:cNvPr>
          <p:cNvSpPr/>
          <p:nvPr/>
        </p:nvSpPr>
        <p:spPr>
          <a:xfrm>
            <a:off x="6288144" y="798263"/>
            <a:ext cx="576546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>
                <a:latin typeface="NimbusRomNo9L-Regu"/>
              </a:rPr>
              <a:t>Calculation Workflow of </a:t>
            </a:r>
            <a:r>
              <a:rPr lang="en-US" sz="1400" dirty="0" err="1">
                <a:latin typeface="NimbusRomNo9L-Regu"/>
              </a:rPr>
              <a:t>interfilament</a:t>
            </a:r>
            <a:r>
              <a:rPr lang="en-US" sz="1400" dirty="0">
                <a:latin typeface="NimbusRomNo9L-Regu"/>
              </a:rPr>
              <a:t> coupling losses in the superconductor</a:t>
            </a:r>
            <a:endParaRPr lang="it-IT" sz="1400" dirty="0"/>
          </a:p>
        </p:txBody>
      </p:sp>
      <p:grpSp>
        <p:nvGrpSpPr>
          <p:cNvPr id="19" name="Gruppo 18">
            <a:extLst>
              <a:ext uri="{FF2B5EF4-FFF2-40B4-BE49-F238E27FC236}">
                <a16:creationId xmlns:a16="http://schemas.microsoft.com/office/drawing/2014/main" id="{43F45A97-E9B2-448F-8DFF-00A856028FDE}"/>
              </a:ext>
            </a:extLst>
          </p:cNvPr>
          <p:cNvGrpSpPr/>
          <p:nvPr/>
        </p:nvGrpSpPr>
        <p:grpSpPr>
          <a:xfrm>
            <a:off x="9993809" y="3791062"/>
            <a:ext cx="2040405" cy="669464"/>
            <a:chOff x="8688168" y="4519030"/>
            <a:chExt cx="3503832" cy="1210099"/>
          </a:xfrm>
        </p:grpSpPr>
        <p:pic>
          <p:nvPicPr>
            <p:cNvPr id="16" name="Immagine 15">
              <a:extLst>
                <a:ext uri="{FF2B5EF4-FFF2-40B4-BE49-F238E27FC236}">
                  <a16:creationId xmlns:a16="http://schemas.microsoft.com/office/drawing/2014/main" id="{A955003A-8B4D-463A-919D-A3D8875DCF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688168" y="4519030"/>
              <a:ext cx="1378558" cy="1210099"/>
            </a:xfrm>
            <a:prstGeom prst="rect">
              <a:avLst/>
            </a:prstGeom>
          </p:spPr>
        </p:pic>
        <p:pic>
          <p:nvPicPr>
            <p:cNvPr id="17" name="Immagine 16" descr="Immagine che contiene testo, Carattere, Blu elettrico, schermata&#10;&#10;Descrizione generata automaticamente">
              <a:extLst>
                <a:ext uri="{FF2B5EF4-FFF2-40B4-BE49-F238E27FC236}">
                  <a16:creationId xmlns:a16="http://schemas.microsoft.com/office/drawing/2014/main" id="{A3904D9B-C624-4EA5-BAB6-7FF17389FBD9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062871" y="5220340"/>
              <a:ext cx="2129129" cy="474541"/>
            </a:xfrm>
            <a:prstGeom prst="rect">
              <a:avLst/>
            </a:prstGeom>
          </p:spPr>
        </p:pic>
        <p:pic>
          <p:nvPicPr>
            <p:cNvPr id="18" name="Immagine 17">
              <a:extLst>
                <a:ext uri="{FF2B5EF4-FFF2-40B4-BE49-F238E27FC236}">
                  <a16:creationId xmlns:a16="http://schemas.microsoft.com/office/drawing/2014/main" id="{A18D7F3C-F458-467B-BBE4-59901B690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0066726" y="4545743"/>
              <a:ext cx="1828287" cy="578336"/>
            </a:xfrm>
            <a:prstGeom prst="rect">
              <a:avLst/>
            </a:prstGeom>
          </p:spPr>
        </p:pic>
      </p:grpSp>
      <p:pic>
        <p:nvPicPr>
          <p:cNvPr id="21" name="Immagine 20">
            <a:extLst>
              <a:ext uri="{FF2B5EF4-FFF2-40B4-BE49-F238E27FC236}">
                <a16:creationId xmlns:a16="http://schemas.microsoft.com/office/drawing/2014/main" id="{B8A70DE4-CBCD-4265-8D2D-A6DEF35B381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00032" y="3598381"/>
            <a:ext cx="2511288" cy="1715514"/>
          </a:xfrm>
          <a:prstGeom prst="rect">
            <a:avLst/>
          </a:prstGeom>
        </p:spPr>
      </p:pic>
      <p:pic>
        <p:nvPicPr>
          <p:cNvPr id="22" name="Immagine 21">
            <a:extLst>
              <a:ext uri="{FF2B5EF4-FFF2-40B4-BE49-F238E27FC236}">
                <a16:creationId xmlns:a16="http://schemas.microsoft.com/office/drawing/2014/main" id="{FB344D40-EA6F-42E6-84D1-78EF94C80D9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042469" y="3898651"/>
            <a:ext cx="1838737" cy="642000"/>
          </a:xfrm>
          <a:prstGeom prst="rect">
            <a:avLst/>
          </a:prstGeom>
        </p:spPr>
      </p:pic>
      <p:sp>
        <p:nvSpPr>
          <p:cNvPr id="20" name="Rettangolo 19">
            <a:extLst>
              <a:ext uri="{FF2B5EF4-FFF2-40B4-BE49-F238E27FC236}">
                <a16:creationId xmlns:a16="http://schemas.microsoft.com/office/drawing/2014/main" id="{0BE174C0-D930-409B-B7A2-1A4BF45346DA}"/>
              </a:ext>
            </a:extLst>
          </p:cNvPr>
          <p:cNvSpPr/>
          <p:nvPr/>
        </p:nvSpPr>
        <p:spPr>
          <a:xfrm>
            <a:off x="6983131" y="3374808"/>
            <a:ext cx="43754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AC losses measurement system (IRIS project)</a:t>
            </a:r>
            <a:endParaRPr lang="it-IT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02C2307A-6BDB-45A4-805E-967EE7F2BCE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180617" y="5149341"/>
            <a:ext cx="1734471" cy="1354120"/>
          </a:xfrm>
          <a:prstGeom prst="rect">
            <a:avLst/>
          </a:prstGeom>
        </p:spPr>
      </p:pic>
      <p:pic>
        <p:nvPicPr>
          <p:cNvPr id="24" name="Picture 2" descr="NI cRIO-9049 (16GB Storage, 1.6 GHz, 8-Slot CompactRIO Controller) |  ArtisanTG™">
            <a:extLst>
              <a:ext uri="{FF2B5EF4-FFF2-40B4-BE49-F238E27FC236}">
                <a16:creationId xmlns:a16="http://schemas.microsoft.com/office/drawing/2014/main" id="{1105C653-FF34-4979-93AD-C18085978CB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1260" y="5294960"/>
            <a:ext cx="2543678" cy="1547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magine 24">
            <a:extLst>
              <a:ext uri="{FF2B5EF4-FFF2-40B4-BE49-F238E27FC236}">
                <a16:creationId xmlns:a16="http://schemas.microsoft.com/office/drawing/2014/main" id="{617DF137-93CD-4F7D-81E3-A0C10476F26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856940" y="5202926"/>
            <a:ext cx="1323677" cy="1423309"/>
          </a:xfrm>
          <a:prstGeom prst="rect">
            <a:avLst/>
          </a:prstGeom>
        </p:spPr>
      </p:pic>
      <p:sp>
        <p:nvSpPr>
          <p:cNvPr id="26" name="Rettangolo 25">
            <a:extLst>
              <a:ext uri="{FF2B5EF4-FFF2-40B4-BE49-F238E27FC236}">
                <a16:creationId xmlns:a16="http://schemas.microsoft.com/office/drawing/2014/main" id="{BD8C6F76-57BE-40F6-B73D-B6D65095E0B8}"/>
              </a:ext>
            </a:extLst>
          </p:cNvPr>
          <p:cNvSpPr/>
          <p:nvPr/>
        </p:nvSpPr>
        <p:spPr>
          <a:xfrm>
            <a:off x="6199222" y="5354875"/>
            <a:ext cx="1156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cRIO-9049</a:t>
            </a:r>
          </a:p>
        </p:txBody>
      </p:sp>
      <p:sp>
        <p:nvSpPr>
          <p:cNvPr id="27" name="Rettangolo 26">
            <a:extLst>
              <a:ext uri="{FF2B5EF4-FFF2-40B4-BE49-F238E27FC236}">
                <a16:creationId xmlns:a16="http://schemas.microsoft.com/office/drawing/2014/main" id="{1018C80C-85BB-444A-BD15-F65ECAC17444}"/>
              </a:ext>
            </a:extLst>
          </p:cNvPr>
          <p:cNvSpPr/>
          <p:nvPr/>
        </p:nvSpPr>
        <p:spPr>
          <a:xfrm>
            <a:off x="8858797" y="5024714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/>
              <a:t>NI-9239 </a:t>
            </a:r>
          </a:p>
        </p:txBody>
      </p:sp>
      <p:sp>
        <p:nvSpPr>
          <p:cNvPr id="28" name="Rettangolo 27">
            <a:extLst>
              <a:ext uri="{FF2B5EF4-FFF2-40B4-BE49-F238E27FC236}">
                <a16:creationId xmlns:a16="http://schemas.microsoft.com/office/drawing/2014/main" id="{E63D67F2-FCCC-400C-BB20-A3B34FD234C7}"/>
              </a:ext>
            </a:extLst>
          </p:cNvPr>
          <p:cNvSpPr/>
          <p:nvPr/>
        </p:nvSpPr>
        <p:spPr>
          <a:xfrm>
            <a:off x="10095347" y="4973146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 err="1"/>
              <a:t>Isoblock</a:t>
            </a:r>
            <a:endParaRPr lang="it-IT" dirty="0"/>
          </a:p>
        </p:txBody>
      </p:sp>
      <p:sp>
        <p:nvSpPr>
          <p:cNvPr id="29" name="Freccia curva 28">
            <a:extLst>
              <a:ext uri="{FF2B5EF4-FFF2-40B4-BE49-F238E27FC236}">
                <a16:creationId xmlns:a16="http://schemas.microsoft.com/office/drawing/2014/main" id="{683FFA46-CF8B-40F1-AA0A-FCE80A17217B}"/>
              </a:ext>
            </a:extLst>
          </p:cNvPr>
          <p:cNvSpPr/>
          <p:nvPr/>
        </p:nvSpPr>
        <p:spPr>
          <a:xfrm rot="5400000">
            <a:off x="4695965" y="2110807"/>
            <a:ext cx="825405" cy="1707920"/>
          </a:xfrm>
          <a:prstGeom prst="bentArrow">
            <a:avLst>
              <a:gd name="adj1" fmla="val 13246"/>
              <a:gd name="adj2" fmla="val 22062"/>
              <a:gd name="adj3" fmla="val 22649"/>
              <a:gd name="adj4" fmla="val 2964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>
              <a:solidFill>
                <a:schemeClr val="tx1"/>
              </a:solidFill>
            </a:endParaRPr>
          </a:p>
        </p:txBody>
      </p:sp>
      <p:sp>
        <p:nvSpPr>
          <p:cNvPr id="30" name="Rettangolo 29">
            <a:extLst>
              <a:ext uri="{FF2B5EF4-FFF2-40B4-BE49-F238E27FC236}">
                <a16:creationId xmlns:a16="http://schemas.microsoft.com/office/drawing/2014/main" id="{C512E306-615A-465D-94B2-C276D818919E}"/>
              </a:ext>
            </a:extLst>
          </p:cNvPr>
          <p:cNvSpPr/>
          <p:nvPr/>
        </p:nvSpPr>
        <p:spPr>
          <a:xfrm>
            <a:off x="5700032" y="3407734"/>
            <a:ext cx="6353580" cy="3413364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1" name="Rettangolo 30">
            <a:extLst>
              <a:ext uri="{FF2B5EF4-FFF2-40B4-BE49-F238E27FC236}">
                <a16:creationId xmlns:a16="http://schemas.microsoft.com/office/drawing/2014/main" id="{C66F7F04-561E-4F1C-A79A-C5EA59E057C0}"/>
              </a:ext>
            </a:extLst>
          </p:cNvPr>
          <p:cNvSpPr/>
          <p:nvPr/>
        </p:nvSpPr>
        <p:spPr>
          <a:xfrm>
            <a:off x="85910" y="6151689"/>
            <a:ext cx="5614122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900" baseline="30000" dirty="0">
                <a:solidFill>
                  <a:srgbClr val="000000"/>
                </a:solidFill>
                <a:ea typeface="Calibri" panose="020F0502020204030204" pitchFamily="34" charset="0"/>
              </a:rPr>
              <a:t>1</a:t>
            </a:r>
            <a:r>
              <a:rPr lang="en-GB" sz="900" dirty="0">
                <a:solidFill>
                  <a:srgbClr val="000000"/>
                </a:solidFill>
                <a:ea typeface="Calibri" panose="020F0502020204030204" pitchFamily="34" charset="0"/>
              </a:rPr>
              <a:t>S. Sorti et al., "Electromagnetic Losses in Fast-Ramped Canted-Cosine-Theta Magnets," in IEEE Transactions on Applied Superconductivity, vol. 34, no. 3, pp. 1-6, May 2024, Art no. 4003506, </a:t>
            </a:r>
            <a:r>
              <a:rPr lang="en-GB" sz="900" dirty="0" err="1">
                <a:solidFill>
                  <a:srgbClr val="000000"/>
                </a:solidFill>
                <a:ea typeface="Calibri" panose="020F0502020204030204" pitchFamily="34" charset="0"/>
              </a:rPr>
              <a:t>doi</a:t>
            </a:r>
            <a:r>
              <a:rPr lang="en-GB" sz="900" dirty="0">
                <a:solidFill>
                  <a:srgbClr val="000000"/>
                </a:solidFill>
                <a:ea typeface="Calibri" panose="020F0502020204030204" pitchFamily="34" charset="0"/>
              </a:rPr>
              <a:t>: 10.1109/TASC.2024.3360933.</a:t>
            </a:r>
            <a:endParaRPr lang="it-IT" sz="900" dirty="0"/>
          </a:p>
        </p:txBody>
      </p:sp>
    </p:spTree>
    <p:extLst>
      <p:ext uri="{BB962C8B-B14F-4D97-AF65-F5344CB8AC3E}">
        <p14:creationId xmlns:p14="http://schemas.microsoft.com/office/powerpoint/2010/main" val="41662746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FE01B0-4ECB-485F-8541-E5A4B1C4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924" y="234745"/>
            <a:ext cx="4822804" cy="686802"/>
          </a:xfrm>
        </p:spPr>
        <p:txBody>
          <a:bodyPr>
            <a:normAutofit fontScale="90000"/>
          </a:bodyPr>
          <a:lstStyle/>
          <a:p>
            <a:r>
              <a:rPr lang="it-IT" dirty="0" err="1"/>
              <a:t>Final</a:t>
            </a:r>
            <a:r>
              <a:rPr lang="it-IT" dirty="0"/>
              <a:t> and </a:t>
            </a:r>
            <a:r>
              <a:rPr lang="it-IT" dirty="0" err="1"/>
              <a:t>Simplified</a:t>
            </a:r>
            <a:r>
              <a:rPr lang="it-IT" dirty="0"/>
              <a:t> assembly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1626A5A6-6D83-481B-B88B-2E15D34C33B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7702991" y="1994355"/>
            <a:ext cx="5100957" cy="286928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01C547A3-BB16-43C1-BEAC-3EEB700F10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451795" y="1988186"/>
            <a:ext cx="4982962" cy="2802917"/>
          </a:xfrm>
          <a:prstGeom prst="rect">
            <a:avLst/>
          </a:prstGeom>
        </p:spPr>
      </p:pic>
      <p:sp>
        <p:nvSpPr>
          <p:cNvPr id="12" name="Rettangolo 11">
            <a:extLst>
              <a:ext uri="{FF2B5EF4-FFF2-40B4-BE49-F238E27FC236}">
                <a16:creationId xmlns:a16="http://schemas.microsoft.com/office/drawing/2014/main" id="{D3BA2E3A-3A1C-47B2-BB4C-074C94619EBF}"/>
              </a:ext>
            </a:extLst>
          </p:cNvPr>
          <p:cNvSpPr/>
          <p:nvPr/>
        </p:nvSpPr>
        <p:spPr>
          <a:xfrm>
            <a:off x="318954" y="1705507"/>
            <a:ext cx="4593287" cy="35702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600" dirty="0"/>
              <a:t>The </a:t>
            </a:r>
            <a:r>
              <a:rPr lang="it-IT" sz="1600" dirty="0" err="1"/>
              <a:t>magnet</a:t>
            </a:r>
            <a:r>
              <a:rPr lang="it-IT" sz="1600" dirty="0"/>
              <a:t> </a:t>
            </a:r>
            <a:r>
              <a:rPr lang="it-IT" sz="1600" dirty="0" err="1"/>
              <a:t>will</a:t>
            </a:r>
            <a:r>
              <a:rPr lang="it-IT" sz="1600" dirty="0"/>
              <a:t> </a:t>
            </a:r>
            <a:r>
              <a:rPr lang="it-IT" sz="1600" dirty="0" err="1"/>
              <a:t>reach</a:t>
            </a:r>
            <a:r>
              <a:rPr lang="it-IT" sz="1600" dirty="0"/>
              <a:t> 2.8 T </a:t>
            </a:r>
            <a:r>
              <a:rPr lang="it-IT" sz="1600" dirty="0" err="1"/>
              <a:t>without</a:t>
            </a:r>
            <a:r>
              <a:rPr lang="it-IT" sz="1600" dirty="0"/>
              <a:t> the </a:t>
            </a:r>
            <a:r>
              <a:rPr lang="it-IT" sz="1600" dirty="0" err="1"/>
              <a:t>iron</a:t>
            </a:r>
            <a:r>
              <a:rPr lang="it-IT" sz="1600" dirty="0"/>
              <a:t> </a:t>
            </a:r>
            <a:r>
              <a:rPr lang="it-IT" sz="1600" dirty="0" err="1"/>
              <a:t>yoke</a:t>
            </a:r>
            <a:r>
              <a:rPr lang="it-IT" sz="1600" dirty="0"/>
              <a:t>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600" dirty="0"/>
              <a:t>The </a:t>
            </a:r>
            <a:r>
              <a:rPr lang="it-IT" sz="1600" dirty="0" err="1"/>
              <a:t>iron</a:t>
            </a:r>
            <a:r>
              <a:rPr lang="it-IT" sz="1600" dirty="0"/>
              <a:t> </a:t>
            </a:r>
            <a:r>
              <a:rPr lang="it-IT" sz="1600" dirty="0" err="1"/>
              <a:t>yoke</a:t>
            </a:r>
            <a:r>
              <a:rPr lang="it-IT" sz="1600" dirty="0"/>
              <a:t> needs resources (funds + R&amp;D);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600" dirty="0"/>
              <a:t>To </a:t>
            </a:r>
            <a:r>
              <a:rPr lang="it-IT" sz="1600" dirty="0" err="1"/>
              <a:t>reach</a:t>
            </a:r>
            <a:r>
              <a:rPr lang="it-IT" sz="1600" dirty="0"/>
              <a:t> the target of the deliverable for the HITRIplus project ( D8.3 </a:t>
            </a:r>
            <a:r>
              <a:rPr lang="it-IT" sz="1600" dirty="0" err="1"/>
              <a:t>Magnet</a:t>
            </a:r>
            <a:r>
              <a:rPr lang="it-IT" sz="1600" dirty="0"/>
              <a:t> </a:t>
            </a:r>
            <a:r>
              <a:rPr lang="it-IT" sz="1600" dirty="0" err="1"/>
              <a:t>demonstrator</a:t>
            </a:r>
            <a:r>
              <a:rPr lang="it-IT" sz="1600" dirty="0"/>
              <a:t>);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600" dirty="0"/>
              <a:t>CERN workshop </a:t>
            </a:r>
            <a:r>
              <a:rPr lang="it-IT" sz="1600" dirty="0" err="1"/>
              <a:t>will</a:t>
            </a:r>
            <a:r>
              <a:rPr lang="it-IT" sz="1600" dirty="0"/>
              <a:t> </a:t>
            </a:r>
            <a:r>
              <a:rPr lang="it-IT" sz="1600" dirty="0" err="1"/>
              <a:t>manufacture</a:t>
            </a:r>
            <a:r>
              <a:rPr lang="it-IT" sz="1600" dirty="0"/>
              <a:t> the assembly </a:t>
            </a:r>
            <a:r>
              <a:rPr lang="it-IT" sz="1600" dirty="0" err="1"/>
              <a:t>parts</a:t>
            </a:r>
            <a:r>
              <a:rPr lang="it-IT" sz="1600" dirty="0"/>
              <a:t>;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it-IT" sz="1600" dirty="0"/>
              <a:t>The R&amp;D of the </a:t>
            </a:r>
            <a:r>
              <a:rPr lang="it-IT" sz="1600" dirty="0" err="1"/>
              <a:t>Iron</a:t>
            </a:r>
            <a:r>
              <a:rPr lang="it-IT" sz="1600" dirty="0"/>
              <a:t> </a:t>
            </a:r>
            <a:r>
              <a:rPr lang="it-IT" sz="1600" dirty="0" err="1"/>
              <a:t>yoke</a:t>
            </a:r>
            <a:r>
              <a:rPr lang="it-IT" sz="1600" dirty="0"/>
              <a:t> </a:t>
            </a:r>
            <a:r>
              <a:rPr lang="it-IT" sz="1600" dirty="0" err="1"/>
              <a:t>will</a:t>
            </a:r>
            <a:r>
              <a:rPr lang="it-IT" sz="1600" dirty="0"/>
              <a:t> continue with the CERN (</a:t>
            </a:r>
            <a:r>
              <a:rPr lang="it-IT" sz="1600" dirty="0" err="1"/>
              <a:t>we</a:t>
            </a:r>
            <a:r>
              <a:rPr lang="it-IT" sz="1600" dirty="0"/>
              <a:t> </a:t>
            </a:r>
            <a:r>
              <a:rPr lang="it-IT" sz="1600" dirty="0" err="1"/>
              <a:t>have</a:t>
            </a:r>
            <a:r>
              <a:rPr lang="it-IT" sz="1600" dirty="0"/>
              <a:t> budget available just for a </a:t>
            </a:r>
            <a:r>
              <a:rPr lang="it-IT" sz="1600" dirty="0" err="1"/>
              <a:t>prototype</a:t>
            </a:r>
            <a:r>
              <a:rPr lang="it-IT" sz="1600" dirty="0"/>
              <a:t>)</a:t>
            </a:r>
            <a:r>
              <a:rPr lang="it-IT" sz="1600" dirty="0">
                <a:sym typeface="Wingdings" panose="05000000000000000000" pitchFamily="2" charset="2"/>
              </a:rPr>
              <a:t>.</a:t>
            </a: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D188407A-A164-49F9-B923-DC90C7CCDA47}"/>
              </a:ext>
            </a:extLst>
          </p:cNvPr>
          <p:cNvSpPr txBox="1"/>
          <p:nvPr/>
        </p:nvSpPr>
        <p:spPr>
          <a:xfrm>
            <a:off x="318955" y="846217"/>
            <a:ext cx="486754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err="1"/>
              <a:t>Final</a:t>
            </a:r>
            <a:r>
              <a:rPr lang="it-IT" sz="2000" dirty="0"/>
              <a:t> Assembly of the </a:t>
            </a:r>
            <a:r>
              <a:rPr lang="it-IT" sz="2000" dirty="0" err="1"/>
              <a:t>magnet</a:t>
            </a:r>
            <a:r>
              <a:rPr lang="it-IT" sz="2000" dirty="0"/>
              <a:t> </a:t>
            </a:r>
            <a:r>
              <a:rPr lang="it-IT" sz="2000" dirty="0" err="1"/>
              <a:t>demonstrator</a:t>
            </a:r>
            <a:r>
              <a:rPr lang="it-IT" sz="2000" dirty="0"/>
              <a:t> </a:t>
            </a:r>
            <a:r>
              <a:rPr lang="it-IT" sz="2000" dirty="0" err="1"/>
              <a:t>without</a:t>
            </a:r>
            <a:r>
              <a:rPr lang="it-IT" sz="2000" dirty="0"/>
              <a:t> the </a:t>
            </a:r>
            <a:r>
              <a:rPr lang="it-IT" sz="2000" dirty="0" err="1"/>
              <a:t>Iron</a:t>
            </a:r>
            <a:r>
              <a:rPr lang="it-IT" sz="2000" dirty="0"/>
              <a:t> </a:t>
            </a:r>
            <a:r>
              <a:rPr lang="it-IT" sz="2000" dirty="0" err="1"/>
              <a:t>Yoke</a:t>
            </a:r>
            <a:r>
              <a:rPr lang="it-IT" sz="2000" dirty="0"/>
              <a:t>:</a:t>
            </a:r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515A0991-73CF-4D3C-B5D7-4D6FDE58D9A9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4745C8CA-7553-4A64-8157-E3258FEC72DE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11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9AD4CBB4-872E-414E-9995-77FCFBB5B3C1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2500F53D-EEDF-44C0-B836-459E49982CC4}"/>
              </a:ext>
            </a:extLst>
          </p:cNvPr>
          <p:cNvSpPr txBox="1"/>
          <p:nvPr/>
        </p:nvSpPr>
        <p:spPr>
          <a:xfrm>
            <a:off x="7081732" y="234880"/>
            <a:ext cx="3171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u="sng" dirty="0" err="1"/>
              <a:t>Courtesy</a:t>
            </a:r>
            <a:r>
              <a:rPr lang="it-IT" sz="1400" b="1" u="sng" dirty="0"/>
              <a:t> of N. </a:t>
            </a:r>
            <a:r>
              <a:rPr lang="it-IT" sz="1400" b="1" u="sng" dirty="0" err="1"/>
              <a:t>Ciarchi</a:t>
            </a:r>
            <a:r>
              <a:rPr lang="it-IT" sz="1400" b="1" u="sng" dirty="0"/>
              <a:t> (INFN-LASA)</a:t>
            </a:r>
          </a:p>
        </p:txBody>
      </p:sp>
    </p:spTree>
    <p:extLst>
      <p:ext uri="{BB962C8B-B14F-4D97-AF65-F5344CB8AC3E}">
        <p14:creationId xmlns:p14="http://schemas.microsoft.com/office/powerpoint/2010/main" val="31839394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FE01B0-4ECB-485F-8541-E5A4B1C4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5767" y="323014"/>
            <a:ext cx="11073408" cy="686802"/>
          </a:xfrm>
        </p:spPr>
        <p:txBody>
          <a:bodyPr/>
          <a:lstStyle/>
          <a:p>
            <a:r>
              <a:rPr lang="it-IT" dirty="0" err="1"/>
              <a:t>Mechanical</a:t>
            </a:r>
            <a:r>
              <a:rPr lang="it-IT" dirty="0"/>
              <a:t> study- Assembly </a:t>
            </a:r>
            <a:r>
              <a:rPr lang="it-IT" dirty="0" err="1"/>
              <a:t>magnet</a:t>
            </a:r>
            <a:r>
              <a:rPr lang="it-IT" dirty="0"/>
              <a:t> </a:t>
            </a:r>
          </a:p>
        </p:txBody>
      </p:sp>
      <p:grpSp>
        <p:nvGrpSpPr>
          <p:cNvPr id="5" name="Gruppo 4">
            <a:extLst>
              <a:ext uri="{FF2B5EF4-FFF2-40B4-BE49-F238E27FC236}">
                <a16:creationId xmlns:a16="http://schemas.microsoft.com/office/drawing/2014/main" id="{98A602F5-8F33-4207-B887-C83739CA1C1D}"/>
              </a:ext>
            </a:extLst>
          </p:cNvPr>
          <p:cNvGrpSpPr/>
          <p:nvPr/>
        </p:nvGrpSpPr>
        <p:grpSpPr>
          <a:xfrm>
            <a:off x="4010732" y="1120520"/>
            <a:ext cx="4675896" cy="3709462"/>
            <a:chOff x="4069241" y="1061699"/>
            <a:chExt cx="4675896" cy="3709462"/>
          </a:xfrm>
        </p:grpSpPr>
        <p:pic>
          <p:nvPicPr>
            <p:cNvPr id="7" name="Picture 4">
              <a:extLst>
                <a:ext uri="{FF2B5EF4-FFF2-40B4-BE49-F238E27FC236}">
                  <a16:creationId xmlns:a16="http://schemas.microsoft.com/office/drawing/2014/main" id="{F0075247-A4F1-438C-9D81-9DCB7D9F5C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68253" y="1061699"/>
              <a:ext cx="2376884" cy="3709462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  <p:pic>
          <p:nvPicPr>
            <p:cNvPr id="8" name="Picture 8">
              <a:extLst>
                <a:ext uri="{FF2B5EF4-FFF2-40B4-BE49-F238E27FC236}">
                  <a16:creationId xmlns:a16="http://schemas.microsoft.com/office/drawing/2014/main" id="{A96B7198-F178-4329-8A10-113D964C1E6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069241" y="1061700"/>
              <a:ext cx="2317581" cy="3709461"/>
            </a:xfrm>
            <a:prstGeom prst="rect">
              <a:avLst/>
            </a:prstGeom>
            <a:ln>
              <a:solidFill>
                <a:schemeClr val="accent1">
                  <a:shade val="50000"/>
                </a:schemeClr>
              </a:solidFill>
            </a:ln>
          </p:spPr>
        </p:pic>
      </p:grpSp>
      <p:pic>
        <p:nvPicPr>
          <p:cNvPr id="9" name="Picture 12">
            <a:extLst>
              <a:ext uri="{FF2B5EF4-FFF2-40B4-BE49-F238E27FC236}">
                <a16:creationId xmlns:a16="http://schemas.microsoft.com/office/drawing/2014/main" id="{210BE854-65C4-4973-A967-FD193F71A23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955609" y="1072322"/>
            <a:ext cx="2555083" cy="3694251"/>
          </a:xfrm>
          <a:prstGeom prst="rect">
            <a:avLst/>
          </a:prstGeom>
        </p:spPr>
      </p:pic>
      <p:pic>
        <p:nvPicPr>
          <p:cNvPr id="10" name="Picture 17">
            <a:extLst>
              <a:ext uri="{FF2B5EF4-FFF2-40B4-BE49-F238E27FC236}">
                <a16:creationId xmlns:a16="http://schemas.microsoft.com/office/drawing/2014/main" id="{56F38F02-9F8E-4154-83EE-DC89CB2960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76157" y="4698903"/>
            <a:ext cx="2031658" cy="1964962"/>
          </a:xfrm>
          <a:prstGeom prst="rect">
            <a:avLst/>
          </a:prstGeom>
        </p:spPr>
      </p:pic>
      <p:sp>
        <p:nvSpPr>
          <p:cNvPr id="11" name="TextBox 6">
            <a:extLst>
              <a:ext uri="{FF2B5EF4-FFF2-40B4-BE49-F238E27FC236}">
                <a16:creationId xmlns:a16="http://schemas.microsoft.com/office/drawing/2014/main" id="{0CE5272F-08AC-4AEB-8B52-286D1A7D3D40}"/>
              </a:ext>
            </a:extLst>
          </p:cNvPr>
          <p:cNvSpPr txBox="1"/>
          <p:nvPr/>
        </p:nvSpPr>
        <p:spPr>
          <a:xfrm>
            <a:off x="4522683" y="4814660"/>
            <a:ext cx="1738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+ Energization</a:t>
            </a:r>
            <a:endParaRPr lang="en-GB" dirty="0"/>
          </a:p>
        </p:txBody>
      </p:sp>
      <p:sp>
        <p:nvSpPr>
          <p:cNvPr id="12" name="TextBox 9">
            <a:extLst>
              <a:ext uri="{FF2B5EF4-FFF2-40B4-BE49-F238E27FC236}">
                <a16:creationId xmlns:a16="http://schemas.microsoft.com/office/drawing/2014/main" id="{A3AF81DB-5CF6-4003-9229-8D2EF817371F}"/>
              </a:ext>
            </a:extLst>
          </p:cNvPr>
          <p:cNvSpPr txBox="1"/>
          <p:nvPr/>
        </p:nvSpPr>
        <p:spPr>
          <a:xfrm>
            <a:off x="6850675" y="4766573"/>
            <a:ext cx="173896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Energization</a:t>
            </a:r>
            <a:endParaRPr lang="en-GB" dirty="0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id="{513A8DB9-7A28-4B95-944B-755F5F2542CE}"/>
              </a:ext>
            </a:extLst>
          </p:cNvPr>
          <p:cNvSpPr txBox="1"/>
          <p:nvPr/>
        </p:nvSpPr>
        <p:spPr>
          <a:xfrm>
            <a:off x="8728196" y="4768748"/>
            <a:ext cx="17389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Thermal + Energization</a:t>
            </a:r>
            <a:endParaRPr lang="en-GB" dirty="0"/>
          </a:p>
        </p:txBody>
      </p:sp>
      <p:sp>
        <p:nvSpPr>
          <p:cNvPr id="3" name="CasellaDiTesto 2">
            <a:extLst>
              <a:ext uri="{FF2B5EF4-FFF2-40B4-BE49-F238E27FC236}">
                <a16:creationId xmlns:a16="http://schemas.microsoft.com/office/drawing/2014/main" id="{40012F9D-3F6E-4689-A47A-94A884F55F32}"/>
              </a:ext>
            </a:extLst>
          </p:cNvPr>
          <p:cNvSpPr txBox="1"/>
          <p:nvPr/>
        </p:nvSpPr>
        <p:spPr>
          <a:xfrm>
            <a:off x="365767" y="1136985"/>
            <a:ext cx="361761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FEM Analysis of the CCT </a:t>
            </a:r>
            <a:r>
              <a:rPr lang="it-IT" sz="1600" dirty="0" err="1"/>
              <a:t>structure</a:t>
            </a:r>
            <a:r>
              <a:rPr lang="it-IT" sz="1600" dirty="0"/>
              <a:t> by </a:t>
            </a:r>
            <a:r>
              <a:rPr lang="it-IT" sz="1600" dirty="0" err="1"/>
              <a:t>Ansys</a:t>
            </a:r>
            <a:r>
              <a:rPr lang="it-IT" sz="1600" dirty="0"/>
              <a:t> </a:t>
            </a:r>
            <a:r>
              <a:rPr lang="it-IT" sz="1600" dirty="0" err="1"/>
              <a:t>simulations</a:t>
            </a:r>
            <a:r>
              <a:rPr lang="it-IT" sz="16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Linear models,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Magnet is entirely made in Aluminum Bronze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Structure is entirely made in stainless steel (Rp0.2 = 200 MPa / </a:t>
            </a:r>
            <a:r>
              <a:rPr lang="en-US" sz="1400" dirty="0" err="1"/>
              <a:t>fadm</a:t>
            </a:r>
            <a:r>
              <a:rPr lang="en-US" sz="1400" dirty="0"/>
              <a:t>=200 MPa /1.5= 133 MPa)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Only the bottom face of the magnet is bonded to the structure</a:t>
            </a:r>
          </a:p>
          <a:p>
            <a:endParaRPr lang="it-IT" sz="1600" dirty="0"/>
          </a:p>
          <a:p>
            <a:r>
              <a:rPr lang="it-IT" sz="1600" dirty="0"/>
              <a:t>Net </a:t>
            </a:r>
            <a:r>
              <a:rPr lang="it-IT" sz="1600" dirty="0" err="1"/>
              <a:t>forces</a:t>
            </a:r>
            <a:r>
              <a:rPr lang="it-IT" sz="1600" dirty="0"/>
              <a:t> are </a:t>
            </a:r>
            <a:r>
              <a:rPr lang="it-IT" sz="1600" dirty="0" err="1"/>
              <a:t>evaluated</a:t>
            </a:r>
            <a:r>
              <a:rPr lang="it-IT" sz="1600" dirty="0"/>
              <a:t> for </a:t>
            </a:r>
            <a:r>
              <a:rPr lang="it-IT" sz="1600" dirty="0" err="1"/>
              <a:t>simplicity</a:t>
            </a:r>
            <a:r>
              <a:rPr lang="it-IT" sz="1600" dirty="0"/>
              <a:t> (</a:t>
            </a:r>
            <a:r>
              <a:rPr lang="it-IT" sz="1600" dirty="0" err="1"/>
              <a:t>conductor</a:t>
            </a:r>
            <a:r>
              <a:rPr lang="it-IT" sz="1600" dirty="0"/>
              <a:t> </a:t>
            </a:r>
            <a:r>
              <a:rPr lang="it-IT" sz="1600" dirty="0" err="1"/>
              <a:t>is</a:t>
            </a:r>
            <a:r>
              <a:rPr lang="it-IT" sz="1600" dirty="0"/>
              <a:t> </a:t>
            </a:r>
            <a:r>
              <a:rPr lang="it-IT" sz="1600" dirty="0" err="1"/>
              <a:t>not</a:t>
            </a:r>
            <a:r>
              <a:rPr lang="it-IT" sz="1600" dirty="0"/>
              <a:t> </a:t>
            </a:r>
            <a:r>
              <a:rPr lang="it-IT" sz="1600" dirty="0" err="1"/>
              <a:t>considered</a:t>
            </a:r>
            <a:r>
              <a:rPr lang="it-IT" sz="1600" dirty="0"/>
              <a:t>);</a:t>
            </a:r>
          </a:p>
          <a:p>
            <a:endParaRPr lang="it-IT" sz="1600" dirty="0"/>
          </a:p>
          <a:p>
            <a:r>
              <a:rPr lang="it-IT" sz="1600" dirty="0"/>
              <a:t>A </a:t>
            </a:r>
            <a:r>
              <a:rPr lang="it-IT" sz="1600" dirty="0" err="1"/>
              <a:t>numerical</a:t>
            </a:r>
            <a:r>
              <a:rPr lang="it-IT" sz="1600" dirty="0"/>
              <a:t> </a:t>
            </a:r>
            <a:r>
              <a:rPr lang="it-IT" sz="1600" dirty="0" err="1"/>
              <a:t>error</a:t>
            </a:r>
            <a:r>
              <a:rPr lang="it-IT" sz="1600" dirty="0"/>
              <a:t> of the net force due to the </a:t>
            </a:r>
            <a:r>
              <a:rPr lang="it-IT" sz="1600" dirty="0" err="1"/>
              <a:t>asymmetry</a:t>
            </a:r>
            <a:r>
              <a:rPr lang="it-IT" sz="1600" dirty="0"/>
              <a:t> of the </a:t>
            </a:r>
            <a:r>
              <a:rPr lang="it-IT" sz="1600" dirty="0" err="1"/>
              <a:t>magnet</a:t>
            </a:r>
            <a:r>
              <a:rPr lang="it-IT" sz="1600" dirty="0">
                <a:sym typeface="Wingdings" panose="05000000000000000000" pitchFamily="2" charset="2"/>
              </a:rPr>
              <a:t> </a:t>
            </a:r>
            <a:r>
              <a:rPr lang="it-IT" sz="1600" dirty="0" err="1">
                <a:sym typeface="Wingdings" panose="05000000000000000000" pitchFamily="2" charset="2"/>
              </a:rPr>
              <a:t>solution</a:t>
            </a:r>
            <a:r>
              <a:rPr lang="it-IT" sz="1600" dirty="0">
                <a:sym typeface="Wingdings" panose="05000000000000000000" pitchFamily="2" charset="2"/>
              </a:rPr>
              <a:t> </a:t>
            </a:r>
            <a:r>
              <a:rPr lang="it-IT" sz="1600" dirty="0" err="1">
                <a:sym typeface="Wingdings" panose="05000000000000000000" pitchFamily="2" charset="2"/>
              </a:rPr>
              <a:t>could</a:t>
            </a:r>
            <a:r>
              <a:rPr lang="it-IT" sz="1600" dirty="0">
                <a:sym typeface="Wingdings" panose="05000000000000000000" pitchFamily="2" charset="2"/>
              </a:rPr>
              <a:t> be a full 3D </a:t>
            </a:r>
            <a:r>
              <a:rPr lang="it-IT" sz="1600" dirty="0" err="1">
                <a:sym typeface="Wingdings" panose="05000000000000000000" pitchFamily="2" charset="2"/>
              </a:rPr>
              <a:t>simulation</a:t>
            </a:r>
            <a:r>
              <a:rPr lang="it-IT" sz="1600" dirty="0">
                <a:sym typeface="Wingdings" panose="05000000000000000000" pitchFamily="2" charset="2"/>
              </a:rPr>
              <a:t> (</a:t>
            </a:r>
            <a:r>
              <a:rPr lang="it-IT" sz="1600" dirty="0" err="1">
                <a:sym typeface="Wingdings" panose="05000000000000000000" pitchFamily="2" charset="2"/>
              </a:rPr>
              <a:t>very</a:t>
            </a:r>
            <a:r>
              <a:rPr lang="it-IT" sz="1600" dirty="0">
                <a:sym typeface="Wingdings" panose="05000000000000000000" pitchFamily="2" charset="2"/>
              </a:rPr>
              <a:t> heavy to </a:t>
            </a:r>
            <a:r>
              <a:rPr lang="it-IT" sz="1600" dirty="0" err="1">
                <a:sym typeface="Wingdings" panose="05000000000000000000" pitchFamily="2" charset="2"/>
              </a:rPr>
              <a:t>run</a:t>
            </a:r>
            <a:r>
              <a:rPr lang="it-IT" sz="1600" dirty="0">
                <a:sym typeface="Wingdings" panose="05000000000000000000" pitchFamily="2" charset="2"/>
              </a:rPr>
              <a:t>).</a:t>
            </a:r>
            <a:endParaRPr lang="it-IT" sz="1600" dirty="0"/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4779C01E-7532-46E1-8E8F-4F4B246EF815}"/>
              </a:ext>
            </a:extLst>
          </p:cNvPr>
          <p:cNvSpPr txBox="1"/>
          <p:nvPr/>
        </p:nvSpPr>
        <p:spPr>
          <a:xfrm>
            <a:off x="7061412" y="423408"/>
            <a:ext cx="3171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u="sng" dirty="0" err="1"/>
              <a:t>Courtesy</a:t>
            </a:r>
            <a:r>
              <a:rPr lang="it-IT" sz="1400" b="1" u="sng" dirty="0"/>
              <a:t> of </a:t>
            </a:r>
            <a:r>
              <a:rPr lang="it-IT" sz="1400" b="1" u="sng" dirty="0" err="1"/>
              <a:t>L.Dassa</a:t>
            </a:r>
            <a:r>
              <a:rPr lang="it-IT" sz="1400" b="1" u="sng" dirty="0"/>
              <a:t> and G. Ceruti (CERN)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5965C2C9-0061-4402-925C-3F30D24359D5}"/>
              </a:ext>
            </a:extLst>
          </p:cNvPr>
          <p:cNvSpPr txBox="1"/>
          <p:nvPr/>
        </p:nvSpPr>
        <p:spPr>
          <a:xfrm>
            <a:off x="6124181" y="5368147"/>
            <a:ext cx="24654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u="sng" dirty="0">
                <a:solidFill>
                  <a:srgbClr val="FF0000"/>
                </a:solidFill>
              </a:rPr>
              <a:t>Work in progress!!</a:t>
            </a:r>
          </a:p>
        </p:txBody>
      </p:sp>
      <p:sp>
        <p:nvSpPr>
          <p:cNvPr id="15" name="Date Placeholder 2">
            <a:extLst>
              <a:ext uri="{FF2B5EF4-FFF2-40B4-BE49-F238E27FC236}">
                <a16:creationId xmlns:a16="http://schemas.microsoft.com/office/drawing/2014/main" id="{1074CB93-5192-4DD6-8C69-AE134ADDDD49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16" name="Slide Number Placeholder 4">
            <a:extLst>
              <a:ext uri="{FF2B5EF4-FFF2-40B4-BE49-F238E27FC236}">
                <a16:creationId xmlns:a16="http://schemas.microsoft.com/office/drawing/2014/main" id="{EAC02DEF-91CF-421B-81D6-699154C06061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12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Footer Placeholder 3">
            <a:extLst>
              <a:ext uri="{FF2B5EF4-FFF2-40B4-BE49-F238E27FC236}">
                <a16:creationId xmlns:a16="http://schemas.microsoft.com/office/drawing/2014/main" id="{E11FB10A-8DA8-4672-A02D-6CB8C252E2E4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73955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FE01B0-4ECB-485F-8541-E5A4B1C4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7461" y="126461"/>
            <a:ext cx="11073408" cy="686802"/>
          </a:xfrm>
        </p:spPr>
        <p:txBody>
          <a:bodyPr/>
          <a:lstStyle/>
          <a:p>
            <a:r>
              <a:rPr lang="it-IT" dirty="0"/>
              <a:t>Construction </a:t>
            </a:r>
            <a:r>
              <a:rPr lang="it-IT" dirty="0" err="1"/>
              <a:t>aspects</a:t>
            </a:r>
            <a:r>
              <a:rPr lang="it-IT" dirty="0"/>
              <a:t> – </a:t>
            </a:r>
            <a:r>
              <a:rPr lang="it-IT" dirty="0" err="1"/>
              <a:t>curved</a:t>
            </a:r>
            <a:r>
              <a:rPr lang="it-IT" dirty="0"/>
              <a:t> </a:t>
            </a:r>
            <a:r>
              <a:rPr lang="it-IT" dirty="0" err="1"/>
              <a:t>formers</a:t>
            </a:r>
            <a:r>
              <a:rPr lang="it-IT" dirty="0"/>
              <a:t> (</a:t>
            </a:r>
            <a:r>
              <a:rPr lang="it-IT" dirty="0" err="1"/>
              <a:t>key</a:t>
            </a:r>
            <a:r>
              <a:rPr lang="it-IT" dirty="0"/>
              <a:t> </a:t>
            </a:r>
            <a:r>
              <a:rPr lang="it-IT" dirty="0" err="1"/>
              <a:t>parts</a:t>
            </a:r>
            <a:r>
              <a:rPr lang="it-IT" dirty="0"/>
              <a:t> of the </a:t>
            </a:r>
            <a:r>
              <a:rPr lang="it-IT" dirty="0" err="1"/>
              <a:t>magnet</a:t>
            </a:r>
            <a:r>
              <a:rPr lang="it-IT" dirty="0"/>
              <a:t>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C2789571-9A44-4159-906C-3A1221BD58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9852" y="1052113"/>
            <a:ext cx="3150312" cy="2138036"/>
          </a:xfrm>
          <a:prstGeom prst="rect">
            <a:avLst/>
          </a:prstGeom>
        </p:spPr>
      </p:pic>
      <p:sp>
        <p:nvSpPr>
          <p:cNvPr id="8" name="Rettangolo 7">
            <a:extLst>
              <a:ext uri="{FF2B5EF4-FFF2-40B4-BE49-F238E27FC236}">
                <a16:creationId xmlns:a16="http://schemas.microsoft.com/office/drawing/2014/main" id="{718AC0EC-FCFA-4E86-A0F0-286A5D9C919E}"/>
              </a:ext>
            </a:extLst>
          </p:cNvPr>
          <p:cNvSpPr/>
          <p:nvPr/>
        </p:nvSpPr>
        <p:spPr>
          <a:xfrm>
            <a:off x="308720" y="982540"/>
            <a:ext cx="4702459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600" b="1" u="sng" dirty="0"/>
              <a:t>Partner Selection Challenge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Difficulty in finding companies with required expertise;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 err="1"/>
              <a:t>Tosti</a:t>
            </a:r>
            <a:r>
              <a:rPr lang="en-US" sz="1600" dirty="0"/>
              <a:t> </a:t>
            </a:r>
            <a:r>
              <a:rPr lang="en-US" sz="1600" dirty="0" err="1"/>
              <a:t>Srl</a:t>
            </a:r>
            <a:r>
              <a:rPr lang="en-US" sz="1600" dirty="0"/>
              <a:t> (</a:t>
            </a:r>
            <a:r>
              <a:rPr lang="en-US" sz="1600" dirty="0" err="1"/>
              <a:t>Castelpiano</a:t>
            </a:r>
            <a:r>
              <a:rPr lang="en-US" sz="1600" dirty="0"/>
              <a:t>, Italy) selected after successful prototyping.</a:t>
            </a:r>
          </a:p>
          <a:p>
            <a:pPr algn="just"/>
            <a:r>
              <a:rPr lang="en-US" sz="1600" b="1" u="sng" dirty="0"/>
              <a:t>Progress Overview 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3D model of curved formers completed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Technical drawings for first formers delivered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3 inner former segments produced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One remade (initially out of tolerance)</a:t>
            </a:r>
          </a:p>
          <a:p>
            <a:pPr marL="1200150" lvl="2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One under correction</a:t>
            </a:r>
          </a:p>
          <a:p>
            <a:pPr algn="just"/>
            <a:r>
              <a:rPr lang="en-US" sz="1600" b="1" u="sng" dirty="0"/>
              <a:t>Production Insights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b="1" u="sng" dirty="0">
                <a:solidFill>
                  <a:srgbClr val="FF0000"/>
                </a:solidFill>
              </a:rPr>
              <a:t>Machining more time-consuming than expected</a:t>
            </a:r>
            <a:r>
              <a:rPr lang="en-US" sz="1600" dirty="0">
                <a:solidFill>
                  <a:srgbClr val="FF0000"/>
                </a:solidFill>
              </a:rPr>
              <a:t>;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Multiple steps needed to minimize vibrations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b="1" u="sng" dirty="0"/>
              <a:t>Measurements is not trivial !!</a:t>
            </a:r>
          </a:p>
          <a:p>
            <a:pPr algn="just"/>
            <a:r>
              <a:rPr lang="en-US" sz="1600" b="1" u="sng" dirty="0"/>
              <a:t>Next Milestones (by July 2025)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Complete first and second layer formers;</a:t>
            </a:r>
          </a:p>
          <a:p>
            <a:pPr marL="742950" lvl="1" indent="-285750" algn="just">
              <a:buFont typeface="Arial" panose="020B0604020202020204" pitchFamily="34" charset="0"/>
              <a:buChar char="•"/>
            </a:pPr>
            <a:r>
              <a:rPr lang="en-US" sz="1600" dirty="0"/>
              <a:t>Final assembly using slotted pins.</a:t>
            </a:r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41F0C89-CA14-4854-B4EF-8B70DFB1D1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75168" y="3624152"/>
            <a:ext cx="2339680" cy="3107387"/>
          </a:xfrm>
          <a:prstGeom prst="rect">
            <a:avLst/>
          </a:prstGeom>
        </p:spPr>
      </p:pic>
      <p:pic>
        <p:nvPicPr>
          <p:cNvPr id="13" name="Immagine 12">
            <a:extLst>
              <a:ext uri="{FF2B5EF4-FFF2-40B4-BE49-F238E27FC236}">
                <a16:creationId xmlns:a16="http://schemas.microsoft.com/office/drawing/2014/main" id="{15590C45-D04D-40DA-A68E-A386BABCA3C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7510" y="1222273"/>
            <a:ext cx="3778054" cy="5017727"/>
          </a:xfrm>
          <a:prstGeom prst="rect">
            <a:avLst/>
          </a:prstGeom>
        </p:spPr>
      </p:pic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963D32F6-B49D-46D0-BBE0-37FA3FC84178}"/>
              </a:ext>
            </a:extLst>
          </p:cNvPr>
          <p:cNvSpPr txBox="1"/>
          <p:nvPr/>
        </p:nvSpPr>
        <p:spPr>
          <a:xfrm>
            <a:off x="8561383" y="813263"/>
            <a:ext cx="35277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dirty="0"/>
              <a:t>Assembly of #3 </a:t>
            </a:r>
            <a:r>
              <a:rPr lang="it-IT" sz="1600" dirty="0" err="1"/>
              <a:t>segments</a:t>
            </a:r>
            <a:r>
              <a:rPr lang="it-IT" sz="1600" dirty="0"/>
              <a:t> (</a:t>
            </a:r>
            <a:r>
              <a:rPr lang="it-IT" sz="1600" dirty="0" err="1"/>
              <a:t>inner</a:t>
            </a:r>
            <a:r>
              <a:rPr lang="it-IT" sz="1600" dirty="0"/>
              <a:t> </a:t>
            </a:r>
            <a:r>
              <a:rPr lang="it-IT" sz="1600" dirty="0" err="1"/>
              <a:t>former</a:t>
            </a:r>
            <a:r>
              <a:rPr lang="it-IT" sz="1600" dirty="0"/>
              <a:t>) </a:t>
            </a:r>
          </a:p>
        </p:txBody>
      </p:sp>
      <p:sp>
        <p:nvSpPr>
          <p:cNvPr id="15" name="CasellaDiTesto 14">
            <a:extLst>
              <a:ext uri="{FF2B5EF4-FFF2-40B4-BE49-F238E27FC236}">
                <a16:creationId xmlns:a16="http://schemas.microsoft.com/office/drawing/2014/main" id="{CCB7717B-08DE-496E-8F2C-A22661AF963A}"/>
              </a:ext>
            </a:extLst>
          </p:cNvPr>
          <p:cNvSpPr txBox="1"/>
          <p:nvPr/>
        </p:nvSpPr>
        <p:spPr>
          <a:xfrm>
            <a:off x="5285566" y="3275110"/>
            <a:ext cx="2790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One </a:t>
            </a:r>
            <a:r>
              <a:rPr lang="it-IT" sz="1400" dirty="0" err="1"/>
              <a:t>segment</a:t>
            </a:r>
            <a:r>
              <a:rPr lang="it-IT" sz="1400" dirty="0"/>
              <a:t> on the </a:t>
            </a:r>
            <a:r>
              <a:rPr lang="it-IT" sz="1400" dirty="0" err="1"/>
              <a:t>meas</a:t>
            </a:r>
            <a:r>
              <a:rPr lang="it-IT" sz="1400" dirty="0"/>
              <a:t>. step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8DF7DB2A-4065-465A-A77E-1B175A4C9D98}"/>
              </a:ext>
            </a:extLst>
          </p:cNvPr>
          <p:cNvSpPr txBox="1"/>
          <p:nvPr/>
        </p:nvSpPr>
        <p:spPr>
          <a:xfrm>
            <a:off x="5377006" y="723703"/>
            <a:ext cx="2790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/>
              <a:t>3D model of the </a:t>
            </a:r>
            <a:r>
              <a:rPr lang="it-IT" sz="1400" dirty="0" err="1"/>
              <a:t>inner</a:t>
            </a:r>
            <a:r>
              <a:rPr lang="it-IT" sz="1400" dirty="0"/>
              <a:t> </a:t>
            </a:r>
            <a:r>
              <a:rPr lang="it-IT" sz="1400" dirty="0" err="1"/>
              <a:t>former</a:t>
            </a:r>
            <a:endParaRPr lang="it-IT" sz="1400" dirty="0"/>
          </a:p>
        </p:txBody>
      </p:sp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0380A824-A6B2-4C03-97A5-F96772DE729C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BFEAE244-1F7B-4ECC-B36B-93DDD10EDF5A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13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F08520C5-2DBB-439A-AB80-168EE9A99FB7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20097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97F5ECDE-6F97-4C1A-A6B6-FDF4B0060B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924" y="234745"/>
            <a:ext cx="6611569" cy="1133558"/>
          </a:xfrm>
        </p:spPr>
        <p:txBody>
          <a:bodyPr/>
          <a:lstStyle/>
          <a:p>
            <a:r>
              <a:rPr lang="en-US" dirty="0"/>
              <a:t>Timeline of D8.3 Magnet demonstrator</a:t>
            </a:r>
            <a:endParaRPr lang="it-IT" dirty="0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9ACE500C-5F9A-4C1B-BAA6-A613091EA078}"/>
              </a:ext>
            </a:extLst>
          </p:cNvPr>
          <p:cNvSpPr txBox="1"/>
          <p:nvPr/>
        </p:nvSpPr>
        <p:spPr>
          <a:xfrm>
            <a:off x="811071" y="4612776"/>
            <a:ext cx="1044836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Critical points for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magnet</a:t>
            </a:r>
            <a:r>
              <a:rPr lang="it-IT" dirty="0"/>
              <a:t> are the construction of the </a:t>
            </a:r>
            <a:r>
              <a:rPr lang="it-IT" dirty="0" err="1"/>
              <a:t>curved</a:t>
            </a:r>
            <a:r>
              <a:rPr lang="it-IT" dirty="0"/>
              <a:t> </a:t>
            </a:r>
            <a:r>
              <a:rPr lang="it-IT" dirty="0" err="1"/>
              <a:t>formers</a:t>
            </a:r>
            <a:r>
              <a:rPr lang="it-IT" dirty="0"/>
              <a:t> and the </a:t>
            </a:r>
            <a:r>
              <a:rPr lang="it-IT" dirty="0" err="1"/>
              <a:t>overlapping</a:t>
            </a:r>
            <a:r>
              <a:rPr lang="it-IT" dirty="0"/>
              <a:t> with the construction of the </a:t>
            </a:r>
            <a:r>
              <a:rPr lang="it-IT" dirty="0" err="1"/>
              <a:t>combined</a:t>
            </a:r>
            <a:r>
              <a:rPr lang="it-IT" dirty="0"/>
              <a:t> </a:t>
            </a:r>
            <a:r>
              <a:rPr lang="it-IT" dirty="0" err="1"/>
              <a:t>function</a:t>
            </a:r>
            <a:r>
              <a:rPr lang="it-IT" dirty="0"/>
              <a:t> CCT (I.FAST) </a:t>
            </a:r>
            <a:r>
              <a:rPr lang="it-IT" dirty="0">
                <a:sym typeface="Wingdings" panose="05000000000000000000" pitchFamily="2" charset="2"/>
              </a:rPr>
              <a:t> </a:t>
            </a:r>
            <a:r>
              <a:rPr lang="it-IT" dirty="0" err="1"/>
              <a:t>both</a:t>
            </a:r>
            <a:r>
              <a:rPr lang="it-IT" dirty="0"/>
              <a:t> are </a:t>
            </a:r>
            <a:r>
              <a:rPr lang="it-IT" dirty="0" err="1"/>
              <a:t>foreseen</a:t>
            </a:r>
            <a:r>
              <a:rPr lang="it-IT" dirty="0"/>
              <a:t> </a:t>
            </a:r>
            <a:r>
              <a:rPr lang="it-IT" dirty="0" err="1"/>
              <a:t>at</a:t>
            </a:r>
            <a:r>
              <a:rPr lang="it-IT" dirty="0"/>
              <a:t> CIEMAT</a:t>
            </a:r>
          </a:p>
          <a:p>
            <a:r>
              <a:rPr lang="it-IT" b="1" u="sng" dirty="0"/>
              <a:t>Additional extension up to March 2026 for </a:t>
            </a:r>
            <a:r>
              <a:rPr lang="it-IT" b="1" u="sng" dirty="0" err="1"/>
              <a:t>finalizing</a:t>
            </a:r>
            <a:r>
              <a:rPr lang="it-IT" b="1" u="sng" dirty="0"/>
              <a:t> the </a:t>
            </a:r>
            <a:r>
              <a:rPr lang="it-IT" b="1" u="sng" dirty="0" err="1"/>
              <a:t>magnet</a:t>
            </a:r>
            <a:r>
              <a:rPr lang="it-IT" b="1" u="sng" dirty="0"/>
              <a:t>!!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332DEBDD-8939-411C-960A-D4D9942EEA26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8" name="Slide Number Placeholder 4">
            <a:extLst>
              <a:ext uri="{FF2B5EF4-FFF2-40B4-BE49-F238E27FC236}">
                <a16:creationId xmlns:a16="http://schemas.microsoft.com/office/drawing/2014/main" id="{36226343-7AC0-48FC-B0ED-30515CF7310F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14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7B16F20B-A2E0-4AEE-8F19-D482C5F01470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77115845-075D-4B9B-8869-671F459489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924" y="1536982"/>
            <a:ext cx="10783147" cy="2876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34496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85C2CFF1-4A69-4718-BB1E-0EB97BB75D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0499" y="129655"/>
            <a:ext cx="11073408" cy="860129"/>
          </a:xfrm>
        </p:spPr>
        <p:txBody>
          <a:bodyPr/>
          <a:lstStyle/>
          <a:p>
            <a:r>
              <a:rPr lang="it-IT" dirty="0" err="1"/>
              <a:t>Conclusions</a:t>
            </a:r>
            <a:r>
              <a:rPr lang="it-IT" dirty="0"/>
              <a:t> and </a:t>
            </a:r>
            <a:r>
              <a:rPr lang="it-IT" dirty="0" err="1"/>
              <a:t>next</a:t>
            </a:r>
            <a:r>
              <a:rPr lang="it-IT" dirty="0"/>
              <a:t> steps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1298E6D0-70FB-4C23-8458-0893357E3422}"/>
              </a:ext>
            </a:extLst>
          </p:cNvPr>
          <p:cNvSpPr txBox="1"/>
          <p:nvPr/>
        </p:nvSpPr>
        <p:spPr>
          <a:xfrm>
            <a:off x="558093" y="818805"/>
            <a:ext cx="11380346" cy="480131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Summary of Progress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WP8 superconducting magnet design advanced significantly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TDR – D8.2 highlights presented: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Conductor design, fabrication procedures</a:t>
            </a:r>
          </a:p>
          <a:p>
            <a:pPr marL="742950" lvl="1" indent="-285750">
              <a:buFontTx/>
              <a:buChar char="-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Magnetic design, field quality, AC losses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Final assembly without iron yoke (Plan B) due to resource limitations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CERN workshop will produce assembly components (and R&amp;D of Iron yoke)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Current Status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Curved formers production delayed – machining more complex than expected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Extension required to complete magnet construction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Next Steps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Complete curved formers, envelope tube, and impregnation tooling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Finalize assembly parts with CERN support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Final conductor rope delivered by CIEMAT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Winding &amp; impregnation at CIEMAT – winding machine adaptation ongoing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Magnetic measurements at warm with 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Senis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 (INFN-LASA) – pending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Cold test at 4.2 K at INFN-LASA (planned for late 2026 – post-</a:t>
            </a:r>
            <a:r>
              <a:rPr lang="en-US" dirty="0" err="1">
                <a:latin typeface="Calibri" panose="020F0502020204030204" pitchFamily="34" charset="0"/>
                <a:cs typeface="Calibri" panose="020F0502020204030204" pitchFamily="34" charset="0"/>
              </a:rPr>
              <a:t>HITRIplus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dirty="0"/>
          </a:p>
        </p:txBody>
      </p:sp>
      <p:sp>
        <p:nvSpPr>
          <p:cNvPr id="9" name="Date Placeholder 2">
            <a:extLst>
              <a:ext uri="{FF2B5EF4-FFF2-40B4-BE49-F238E27FC236}">
                <a16:creationId xmlns:a16="http://schemas.microsoft.com/office/drawing/2014/main" id="{A311B310-E159-4AEE-AB8C-EB0F08F8B590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98A5F37A-098B-44F1-AA3A-B7BC1211E048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15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oter Placeholder 3">
            <a:extLst>
              <a:ext uri="{FF2B5EF4-FFF2-40B4-BE49-F238E27FC236}">
                <a16:creationId xmlns:a16="http://schemas.microsoft.com/office/drawing/2014/main" id="{4D1C04AA-5BCA-4197-BC90-8AA34E6D752A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767358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361301" y="687256"/>
            <a:ext cx="11073409" cy="1617029"/>
          </a:xfrm>
        </p:spPr>
        <p:txBody>
          <a:bodyPr/>
          <a:lstStyle/>
          <a:p>
            <a:pPr algn="ctr"/>
            <a:r>
              <a:rPr lang="it-IT" dirty="0" err="1"/>
              <a:t>Thanks</a:t>
            </a:r>
            <a:r>
              <a:rPr lang="it-IT" dirty="0"/>
              <a:t> for the </a:t>
            </a:r>
            <a:r>
              <a:rPr lang="it-IT" dirty="0" err="1"/>
              <a:t>attention</a:t>
            </a:r>
            <a:r>
              <a:rPr lang="it-IT" dirty="0"/>
              <a:t>!!!</a:t>
            </a:r>
          </a:p>
        </p:txBody>
      </p:sp>
      <p:pic>
        <p:nvPicPr>
          <p:cNvPr id="3" name="Google Shape;385;p28">
            <a:extLst>
              <a:ext uri="{FF2B5EF4-FFF2-40B4-BE49-F238E27FC236}">
                <a16:creationId xmlns:a16="http://schemas.microsoft.com/office/drawing/2014/main" id="{0A0E8F75-2B9C-464F-9569-F1E8C84F0E71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33176" y="2396980"/>
            <a:ext cx="1378558" cy="1210099"/>
          </a:xfrm>
          <a:prstGeom prst="rect">
            <a:avLst/>
          </a:prstGeom>
          <a:solidFill>
            <a:schemeClr val="lt1"/>
          </a:solidFill>
          <a:ln>
            <a:noFill/>
          </a:ln>
        </p:spPr>
      </p:pic>
      <p:pic>
        <p:nvPicPr>
          <p:cNvPr id="5" name="Google Shape;387;p28" descr="Immagine che contiene testo, Carattere, Blu elettrico, schermata&#10;&#10;Descrizione generata automaticamente">
            <a:extLst>
              <a:ext uri="{FF2B5EF4-FFF2-40B4-BE49-F238E27FC236}">
                <a16:creationId xmlns:a16="http://schemas.microsoft.com/office/drawing/2014/main" id="{DEC57B3A-9A70-4BAE-A01C-8B322C942328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831216" y="3200271"/>
            <a:ext cx="2129129" cy="474541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388;p28">
            <a:extLst>
              <a:ext uri="{FF2B5EF4-FFF2-40B4-BE49-F238E27FC236}">
                <a16:creationId xmlns:a16="http://schemas.microsoft.com/office/drawing/2014/main" id="{F17F905B-7C04-4CED-9E6C-ADB1F5C71AD1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4770586" y="2545394"/>
            <a:ext cx="1828287" cy="57833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389;p28">
            <a:extLst>
              <a:ext uri="{FF2B5EF4-FFF2-40B4-BE49-F238E27FC236}">
                <a16:creationId xmlns:a16="http://schemas.microsoft.com/office/drawing/2014/main" id="{4CC94F95-41AF-4A43-A727-00DD63F0C999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015576" y="2752166"/>
            <a:ext cx="1794484" cy="811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5" descr="Logo&#10;&#10;Description automatically generated">
            <a:extLst>
              <a:ext uri="{FF2B5EF4-FFF2-40B4-BE49-F238E27FC236}">
                <a16:creationId xmlns:a16="http://schemas.microsoft.com/office/drawing/2014/main" id="{310DFBE0-6246-41C0-B76B-3A1D213F74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408" y="2144743"/>
            <a:ext cx="720480" cy="587866"/>
          </a:xfrm>
          <a:prstGeom prst="rect">
            <a:avLst/>
          </a:prstGeom>
        </p:spPr>
      </p:pic>
      <p:pic>
        <p:nvPicPr>
          <p:cNvPr id="9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CB79FE7B-B8D0-4E1D-8A45-7B4358A825CA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2100" y="2834562"/>
            <a:ext cx="898660" cy="599107"/>
          </a:xfrm>
          <a:prstGeom prst="rect">
            <a:avLst/>
          </a:prstGeom>
        </p:spPr>
      </p:pic>
      <p:pic>
        <p:nvPicPr>
          <p:cNvPr id="10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8D1B04A3-98AA-434B-91C1-72134F6A128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2861" y="2143364"/>
            <a:ext cx="580258" cy="580258"/>
          </a:xfrm>
          <a:prstGeom prst="rect">
            <a:avLst/>
          </a:prstGeom>
        </p:spPr>
      </p:pic>
      <p:pic>
        <p:nvPicPr>
          <p:cNvPr id="11" name="Picture 8" descr="Timeline&#10;&#10;Description automatically generated">
            <a:extLst>
              <a:ext uri="{FF2B5EF4-FFF2-40B4-BE49-F238E27FC236}">
                <a16:creationId xmlns:a16="http://schemas.microsoft.com/office/drawing/2014/main" id="{FE22C9CB-BD29-4A25-8020-F4A916E539BC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3120" y="2124369"/>
            <a:ext cx="976489" cy="572874"/>
          </a:xfrm>
          <a:prstGeom prst="rect">
            <a:avLst/>
          </a:prstGeom>
        </p:spPr>
      </p:pic>
      <p:pic>
        <p:nvPicPr>
          <p:cNvPr id="12" name="Graphic 9">
            <a:extLst>
              <a:ext uri="{FF2B5EF4-FFF2-40B4-BE49-F238E27FC236}">
                <a16:creationId xmlns:a16="http://schemas.microsoft.com/office/drawing/2014/main" id="{9FFEF019-6880-443E-8FE8-D541C08EE829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259912" y="2842498"/>
            <a:ext cx="1194309" cy="426539"/>
          </a:xfrm>
          <a:prstGeom prst="rect">
            <a:avLst/>
          </a:prstGeom>
        </p:spPr>
      </p:pic>
      <p:pic>
        <p:nvPicPr>
          <p:cNvPr id="13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80E0FD42-39BC-45E8-A969-D376420565C4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7003" y="2622763"/>
            <a:ext cx="628112" cy="599107"/>
          </a:xfrm>
          <a:prstGeom prst="rect">
            <a:avLst/>
          </a:prstGeom>
        </p:spPr>
      </p:pic>
      <p:pic>
        <p:nvPicPr>
          <p:cNvPr id="14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ADC85520-66E6-4651-95DB-8ADD9E5632A0}"/>
              </a:ext>
            </a:extLst>
          </p:cNvPr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4225" y="2072847"/>
            <a:ext cx="976084" cy="549048"/>
          </a:xfrm>
          <a:prstGeom prst="rect">
            <a:avLst/>
          </a:prstGeom>
        </p:spPr>
      </p:pic>
      <p:sp>
        <p:nvSpPr>
          <p:cNvPr id="15" name="Rectangle: Rounded Corners 17">
            <a:extLst>
              <a:ext uri="{FF2B5EF4-FFF2-40B4-BE49-F238E27FC236}">
                <a16:creationId xmlns:a16="http://schemas.microsoft.com/office/drawing/2014/main" id="{6B299F09-C2D8-4EDE-B117-7FD3D92A8E28}"/>
              </a:ext>
            </a:extLst>
          </p:cNvPr>
          <p:cNvSpPr/>
          <p:nvPr/>
        </p:nvSpPr>
        <p:spPr>
          <a:xfrm>
            <a:off x="7148739" y="1965632"/>
            <a:ext cx="3499471" cy="2336965"/>
          </a:xfrm>
          <a:prstGeom prst="roundRect">
            <a:avLst/>
          </a:prstGeom>
          <a:solidFill>
            <a:srgbClr val="F204C5">
              <a:alpha val="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6" name="Picture 12" descr="Diagram, text&#10;&#10;Description automatically generated">
            <a:extLst>
              <a:ext uri="{FF2B5EF4-FFF2-40B4-BE49-F238E27FC236}">
                <a16:creationId xmlns:a16="http://schemas.microsoft.com/office/drawing/2014/main" id="{DCBF8DCB-E6BA-4D1E-8A29-AC8B16B05D2A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2688" y="3458798"/>
            <a:ext cx="894685" cy="594898"/>
          </a:xfrm>
          <a:prstGeom prst="rect">
            <a:avLst/>
          </a:prstGeom>
        </p:spPr>
      </p:pic>
      <p:pic>
        <p:nvPicPr>
          <p:cNvPr id="17" name="Immagine 16">
            <a:extLst>
              <a:ext uri="{FF2B5EF4-FFF2-40B4-BE49-F238E27FC236}">
                <a16:creationId xmlns:a16="http://schemas.microsoft.com/office/drawing/2014/main" id="{F3633A8C-57B9-409E-8A6C-A8FE37A2DBCC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7487535" y="3503548"/>
            <a:ext cx="1272164" cy="377409"/>
          </a:xfrm>
          <a:prstGeom prst="rect">
            <a:avLst/>
          </a:prstGeom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70E1BBD8-B2A9-4E32-9C4D-D20B733B28FF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7901995" y="3956907"/>
            <a:ext cx="1145093" cy="263372"/>
          </a:xfrm>
          <a:prstGeom prst="rect">
            <a:avLst/>
          </a:prstGeom>
        </p:spPr>
      </p:pic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4417CFC1-31DA-4D21-A40C-FA8A1FEC6548}"/>
              </a:ext>
            </a:extLst>
          </p:cNvPr>
          <p:cNvSpPr txBox="1"/>
          <p:nvPr/>
        </p:nvSpPr>
        <p:spPr>
          <a:xfrm>
            <a:off x="4390718" y="4723483"/>
            <a:ext cx="3942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email: </a:t>
            </a:r>
            <a:r>
              <a:rPr lang="it-IT" b="1" dirty="0">
                <a:hlinkClick r:id="rId17"/>
              </a:rPr>
              <a:t>ernesto.dematteis@mi.infn.it</a:t>
            </a:r>
            <a:r>
              <a:rPr lang="it-IT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Date Placeholder 2">
            <a:extLst>
              <a:ext uri="{FF2B5EF4-FFF2-40B4-BE49-F238E27FC236}">
                <a16:creationId xmlns:a16="http://schemas.microsoft.com/office/drawing/2014/main" id="{A55C9F11-8954-4C91-915F-C88A6C6A490A}"/>
              </a:ext>
            </a:extLst>
          </p:cNvPr>
          <p:cNvSpPr txBox="1">
            <a:spLocks/>
          </p:cNvSpPr>
          <p:nvPr/>
        </p:nvSpPr>
        <p:spPr>
          <a:xfrm>
            <a:off x="1076961" y="6382226"/>
            <a:ext cx="1086452" cy="365125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</a:t>
            </a:r>
            <a:r>
              <a:rPr lang="it-IT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2024</a:t>
            </a:r>
          </a:p>
        </p:txBody>
      </p:sp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CE6B1A26-74BC-4586-9BF7-5E5312EF996E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itolo 7">
            <a:extLst>
              <a:ext uri="{FF2B5EF4-FFF2-40B4-BE49-F238E27FC236}">
                <a16:creationId xmlns:a16="http://schemas.microsoft.com/office/drawing/2014/main" id="{0B6959C9-A0FB-4C45-868A-07F31FA339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0900" y="0"/>
            <a:ext cx="10763250" cy="682625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Superconductivity can reduce the footprint of medical facilities</a:t>
            </a:r>
            <a:endParaRPr lang="it-IT" sz="24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13DE686-FC86-40AA-841C-1E113A19E3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07889" y="1008515"/>
            <a:ext cx="2700081" cy="3962367"/>
          </a:xfrm>
          <a:prstGeom prst="rect">
            <a:avLst/>
          </a:prstGeom>
        </p:spPr>
      </p:pic>
      <p:pic>
        <p:nvPicPr>
          <p:cNvPr id="5" name="Immagine 4">
            <a:extLst>
              <a:ext uri="{FF2B5EF4-FFF2-40B4-BE49-F238E27FC236}">
                <a16:creationId xmlns:a16="http://schemas.microsoft.com/office/drawing/2014/main" id="{1D2CFCD7-7B22-4897-B84B-D8B14C1898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4221" y="831360"/>
            <a:ext cx="4047511" cy="2543079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602D10DC-9FAC-4A6D-B085-981A92F740B0}"/>
              </a:ext>
            </a:extLst>
          </p:cNvPr>
          <p:cNvSpPr/>
          <p:nvPr/>
        </p:nvSpPr>
        <p:spPr>
          <a:xfrm>
            <a:off x="5017505" y="496819"/>
            <a:ext cx="7174495" cy="369332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Accelerator hall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US" b="1" u="sng" dirty="0">
                <a:latin typeface="Calibri" panose="020F0502020204030204" pitchFamily="34" charset="0"/>
                <a:cs typeface="Calibri" panose="020F0502020204030204" pitchFamily="34" charset="0"/>
              </a:rPr>
              <a:t>standard resistive magnet synchrotron vs SC magnets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CF4FDD5A-598B-4C13-A5C0-C2B30612587E}"/>
              </a:ext>
            </a:extLst>
          </p:cNvPr>
          <p:cNvSpPr/>
          <p:nvPr/>
        </p:nvSpPr>
        <p:spPr>
          <a:xfrm>
            <a:off x="484030" y="487405"/>
            <a:ext cx="424423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HIT - Heidelberg 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Ion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IT" dirty="0" err="1">
                <a:latin typeface="Calibri" panose="020F0502020204030204" pitchFamily="34" charset="0"/>
                <a:cs typeface="Calibri" panose="020F0502020204030204" pitchFamily="34" charset="0"/>
              </a:rPr>
              <a:t>Beam</a:t>
            </a:r>
            <a:r>
              <a:rPr lang="it-IT" dirty="0">
                <a:latin typeface="Calibri" panose="020F0502020204030204" pitchFamily="34" charset="0"/>
                <a:cs typeface="Calibri" panose="020F0502020204030204" pitchFamily="34" charset="0"/>
              </a:rPr>
              <a:t> Therapy Center 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E1F0C8FC-4571-49CC-B98E-713AB1088723}"/>
              </a:ext>
            </a:extLst>
          </p:cNvPr>
          <p:cNvSpPr txBox="1"/>
          <p:nvPr/>
        </p:nvSpPr>
        <p:spPr>
          <a:xfrm>
            <a:off x="6010545" y="2647683"/>
            <a:ext cx="28447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err="1">
                <a:solidFill>
                  <a:srgbClr val="00B050"/>
                </a:solidFill>
              </a:rPr>
              <a:t>Four</a:t>
            </a:r>
            <a:r>
              <a:rPr lang="it-IT" sz="1600" b="1" dirty="0">
                <a:solidFill>
                  <a:srgbClr val="00B050"/>
                </a:solidFill>
              </a:rPr>
              <a:t> 90 degree </a:t>
            </a:r>
            <a:r>
              <a:rPr lang="it-IT" sz="1600" b="1" dirty="0" err="1">
                <a:solidFill>
                  <a:srgbClr val="00B050"/>
                </a:solidFill>
              </a:rPr>
              <a:t>dipoles</a:t>
            </a:r>
            <a:r>
              <a:rPr lang="it-IT" sz="1600" b="1" dirty="0">
                <a:solidFill>
                  <a:srgbClr val="00B050"/>
                </a:solidFill>
              </a:rPr>
              <a:t> </a:t>
            </a:r>
            <a:r>
              <a:rPr lang="it-IT" sz="1600" b="1" dirty="0" err="1">
                <a:solidFill>
                  <a:srgbClr val="00B050"/>
                </a:solidFill>
              </a:rPr>
              <a:t>at</a:t>
            </a:r>
            <a:r>
              <a:rPr lang="it-IT" sz="1600" b="1" dirty="0">
                <a:solidFill>
                  <a:srgbClr val="00B050"/>
                </a:solidFill>
              </a:rPr>
              <a:t> 3.5 T</a:t>
            </a:r>
          </a:p>
          <a:p>
            <a:r>
              <a:rPr lang="it-IT" sz="1600" b="1" dirty="0">
                <a:solidFill>
                  <a:srgbClr val="00B050"/>
                </a:solidFill>
              </a:rPr>
              <a:t>Curvature </a:t>
            </a:r>
            <a:r>
              <a:rPr lang="it-IT" sz="1600" b="1" dirty="0" err="1">
                <a:solidFill>
                  <a:srgbClr val="00B050"/>
                </a:solidFill>
              </a:rPr>
              <a:t>radius</a:t>
            </a:r>
            <a:r>
              <a:rPr lang="it-IT" sz="1600" b="1" dirty="0">
                <a:solidFill>
                  <a:srgbClr val="00B050"/>
                </a:solidFill>
              </a:rPr>
              <a:t> of </a:t>
            </a:r>
            <a:r>
              <a:rPr lang="it-IT" sz="1600" b="1" dirty="0" err="1">
                <a:solidFill>
                  <a:srgbClr val="00B050"/>
                </a:solidFill>
              </a:rPr>
              <a:t>about</a:t>
            </a:r>
            <a:r>
              <a:rPr lang="it-IT" sz="1600" b="1" dirty="0">
                <a:solidFill>
                  <a:srgbClr val="00B050"/>
                </a:solidFill>
              </a:rPr>
              <a:t> 2 m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893D8121-78AB-41BA-AD00-EC50D5D0F469}"/>
              </a:ext>
            </a:extLst>
          </p:cNvPr>
          <p:cNvSpPr txBox="1"/>
          <p:nvPr/>
        </p:nvSpPr>
        <p:spPr>
          <a:xfrm>
            <a:off x="5939481" y="1104534"/>
            <a:ext cx="30228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rgbClr val="FF0000"/>
                </a:solidFill>
              </a:rPr>
              <a:t>Resistive </a:t>
            </a:r>
            <a:r>
              <a:rPr lang="it-IT" sz="1600" b="1" dirty="0" err="1">
                <a:solidFill>
                  <a:srgbClr val="FF0000"/>
                </a:solidFill>
              </a:rPr>
              <a:t>dipoles</a:t>
            </a:r>
            <a:r>
              <a:rPr lang="it-IT" sz="1600" b="1" dirty="0">
                <a:solidFill>
                  <a:srgbClr val="FF0000"/>
                </a:solidFill>
              </a:rPr>
              <a:t>  1.5 T</a:t>
            </a:r>
          </a:p>
          <a:p>
            <a:r>
              <a:rPr lang="it-IT" sz="1600" b="1" dirty="0">
                <a:solidFill>
                  <a:srgbClr val="FF0000"/>
                </a:solidFill>
              </a:rPr>
              <a:t>Curvature </a:t>
            </a:r>
            <a:r>
              <a:rPr lang="it-IT" sz="1600" b="1" dirty="0" err="1">
                <a:solidFill>
                  <a:srgbClr val="FF0000"/>
                </a:solidFill>
              </a:rPr>
              <a:t>radius</a:t>
            </a:r>
            <a:r>
              <a:rPr lang="it-IT" sz="1600" b="1" dirty="0">
                <a:solidFill>
                  <a:srgbClr val="FF0000"/>
                </a:solidFill>
              </a:rPr>
              <a:t> of </a:t>
            </a:r>
            <a:r>
              <a:rPr lang="it-IT" sz="1600" b="1" dirty="0" err="1">
                <a:solidFill>
                  <a:srgbClr val="FF0000"/>
                </a:solidFill>
              </a:rPr>
              <a:t>about</a:t>
            </a:r>
            <a:r>
              <a:rPr lang="it-IT" sz="1600" b="1" dirty="0">
                <a:solidFill>
                  <a:srgbClr val="FF0000"/>
                </a:solidFill>
              </a:rPr>
              <a:t> 4.5 m </a:t>
            </a:r>
          </a:p>
        </p:txBody>
      </p:sp>
      <p:sp>
        <p:nvSpPr>
          <p:cNvPr id="10" name="Freccia a destra 9">
            <a:extLst>
              <a:ext uri="{FF2B5EF4-FFF2-40B4-BE49-F238E27FC236}">
                <a16:creationId xmlns:a16="http://schemas.microsoft.com/office/drawing/2014/main" id="{A22DFEAB-2A45-4F53-9252-2EA1630CE14F}"/>
              </a:ext>
            </a:extLst>
          </p:cNvPr>
          <p:cNvSpPr/>
          <p:nvPr/>
        </p:nvSpPr>
        <p:spPr>
          <a:xfrm>
            <a:off x="8428867" y="3395102"/>
            <a:ext cx="487946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Freccia a destra 10">
            <a:extLst>
              <a:ext uri="{FF2B5EF4-FFF2-40B4-BE49-F238E27FC236}">
                <a16:creationId xmlns:a16="http://schemas.microsoft.com/office/drawing/2014/main" id="{43951A8E-0096-4DB3-A1EE-815BE3E182FC}"/>
              </a:ext>
            </a:extLst>
          </p:cNvPr>
          <p:cNvSpPr/>
          <p:nvPr/>
        </p:nvSpPr>
        <p:spPr>
          <a:xfrm>
            <a:off x="8428867" y="1680467"/>
            <a:ext cx="369617" cy="2308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7BD2999-AE5D-4CEC-B6C1-0665D2A5835C}"/>
              </a:ext>
            </a:extLst>
          </p:cNvPr>
          <p:cNvSpPr txBox="1"/>
          <p:nvPr/>
        </p:nvSpPr>
        <p:spPr>
          <a:xfrm>
            <a:off x="8719113" y="4978300"/>
            <a:ext cx="3298501" cy="8803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t-IT" u="sng" dirty="0">
                <a:solidFill>
                  <a:srgbClr val="00B050"/>
                </a:solidFill>
              </a:rPr>
              <a:t>Footprint and cost reduction;</a:t>
            </a:r>
          </a:p>
          <a:p>
            <a:pPr>
              <a:lnSpc>
                <a:spcPct val="150000"/>
              </a:lnSpc>
            </a:pPr>
            <a:r>
              <a:rPr lang="it-IT" u="sng" dirty="0">
                <a:solidFill>
                  <a:srgbClr val="00B050"/>
                </a:solidFill>
              </a:rPr>
              <a:t>Reduce the power </a:t>
            </a:r>
            <a:r>
              <a:rPr lang="it-IT" u="sng" dirty="0" err="1">
                <a:solidFill>
                  <a:srgbClr val="00B050"/>
                </a:solidFill>
              </a:rPr>
              <a:t>consumption</a:t>
            </a:r>
            <a:r>
              <a:rPr lang="it-IT" u="sng" dirty="0">
                <a:solidFill>
                  <a:srgbClr val="00B050"/>
                </a:solidFill>
              </a:rPr>
              <a:t>;</a:t>
            </a:r>
          </a:p>
        </p:txBody>
      </p:sp>
      <p:pic>
        <p:nvPicPr>
          <p:cNvPr id="14" name="Picture 5">
            <a:extLst>
              <a:ext uri="{FF2B5EF4-FFF2-40B4-BE49-F238E27FC236}">
                <a16:creationId xmlns:a16="http://schemas.microsoft.com/office/drawing/2014/main" id="{1E59F8BF-4AB2-4BA8-B637-FA80AC1796C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9163" y="2920883"/>
            <a:ext cx="2624742" cy="3937117"/>
          </a:xfrm>
          <a:prstGeom prst="rect">
            <a:avLst/>
          </a:prstGeom>
        </p:spPr>
      </p:pic>
      <p:sp>
        <p:nvSpPr>
          <p:cNvPr id="15" name="Rectangle: Rounded Corners 4">
            <a:extLst>
              <a:ext uri="{FF2B5EF4-FFF2-40B4-BE49-F238E27FC236}">
                <a16:creationId xmlns:a16="http://schemas.microsoft.com/office/drawing/2014/main" id="{75CE1979-AD79-43DC-9367-19B0E531C3A7}"/>
              </a:ext>
            </a:extLst>
          </p:cNvPr>
          <p:cNvSpPr/>
          <p:nvPr/>
        </p:nvSpPr>
        <p:spPr>
          <a:xfrm>
            <a:off x="2215762" y="5657980"/>
            <a:ext cx="1416285" cy="100952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CH" sz="1200" b="1" dirty="0"/>
              <a:t>25 m long</a:t>
            </a:r>
          </a:p>
          <a:p>
            <a:pPr algn="ctr"/>
            <a:r>
              <a:rPr lang="fr-CH" sz="1200" b="1" dirty="0"/>
              <a:t>13 m </a:t>
            </a:r>
            <a:r>
              <a:rPr lang="fr-CH" sz="1200" b="1" dirty="0" err="1"/>
              <a:t>diameter</a:t>
            </a:r>
            <a:endParaRPr lang="fr-CH" sz="1200" b="1" dirty="0"/>
          </a:p>
          <a:p>
            <a:pPr algn="ctr"/>
            <a:r>
              <a:rPr lang="fr-CH" sz="1200" b="1" dirty="0"/>
              <a:t>600 tons rotation</a:t>
            </a:r>
          </a:p>
          <a:p>
            <a:pPr algn="ctr"/>
            <a:r>
              <a:rPr lang="fr-CH" sz="1200" b="1" dirty="0"/>
              <a:t>670 tons total</a:t>
            </a:r>
            <a:endParaRPr lang="en-US" sz="1200" b="1" dirty="0"/>
          </a:p>
        </p:txBody>
      </p:sp>
      <p:sp>
        <p:nvSpPr>
          <p:cNvPr id="16" name="Freccia a destra 15">
            <a:extLst>
              <a:ext uri="{FF2B5EF4-FFF2-40B4-BE49-F238E27FC236}">
                <a16:creationId xmlns:a16="http://schemas.microsoft.com/office/drawing/2014/main" id="{2A2F8366-0E73-4B40-B266-479E3C1D217D}"/>
              </a:ext>
            </a:extLst>
          </p:cNvPr>
          <p:cNvSpPr/>
          <p:nvPr/>
        </p:nvSpPr>
        <p:spPr>
          <a:xfrm>
            <a:off x="3234169" y="4475608"/>
            <a:ext cx="563634" cy="4952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8BCF3320-5637-48EC-8030-0932C6BE5C5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1639" y="3763829"/>
            <a:ext cx="4848721" cy="2691816"/>
          </a:xfrm>
          <a:prstGeom prst="rect">
            <a:avLst/>
          </a:prstGeom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73F5BF3C-C11E-472E-82C7-D6B7D7390E90}"/>
              </a:ext>
            </a:extLst>
          </p:cNvPr>
          <p:cNvSpPr/>
          <p:nvPr/>
        </p:nvSpPr>
        <p:spPr>
          <a:xfrm>
            <a:off x="3076485" y="3371025"/>
            <a:ext cx="35848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Heavy Ion Therapy Rotating Gantry </a:t>
            </a:r>
            <a:endParaRPr lang="it-IT" b="1" u="sng" dirty="0"/>
          </a:p>
        </p:txBody>
      </p:sp>
      <p:sp>
        <p:nvSpPr>
          <p:cNvPr id="19" name="CasellaDiTesto 18">
            <a:extLst>
              <a:ext uri="{FF2B5EF4-FFF2-40B4-BE49-F238E27FC236}">
                <a16:creationId xmlns:a16="http://schemas.microsoft.com/office/drawing/2014/main" id="{E311D12B-2233-4EC1-8C0F-DE79438C7933}"/>
              </a:ext>
            </a:extLst>
          </p:cNvPr>
          <p:cNvSpPr txBox="1"/>
          <p:nvPr/>
        </p:nvSpPr>
        <p:spPr>
          <a:xfrm>
            <a:off x="6425108" y="2098232"/>
            <a:ext cx="26396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Courtesy</a:t>
            </a:r>
            <a:r>
              <a:rPr lang="it-IT" sz="1400" b="1" dirty="0"/>
              <a:t> of E. Benedetto (TERA, SEEIST study)</a:t>
            </a:r>
          </a:p>
        </p:txBody>
      </p:sp>
      <p:sp>
        <p:nvSpPr>
          <p:cNvPr id="23" name="Slide Number Placeholder 4">
            <a:extLst>
              <a:ext uri="{FF2B5EF4-FFF2-40B4-BE49-F238E27FC236}">
                <a16:creationId xmlns:a16="http://schemas.microsoft.com/office/drawing/2014/main" id="{034A2A11-AAB5-475B-8BFF-BA7B8B15FEBA}"/>
              </a:ext>
            </a:extLst>
          </p:cNvPr>
          <p:cNvSpPr txBox="1">
            <a:spLocks/>
          </p:cNvSpPr>
          <p:nvPr/>
        </p:nvSpPr>
        <p:spPr>
          <a:xfrm>
            <a:off x="10564546" y="645978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2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B7BC5FFB-FE8C-4836-A5F3-024955BFF6D4}"/>
              </a:ext>
            </a:extLst>
          </p:cNvPr>
          <p:cNvSpPr txBox="1"/>
          <p:nvPr/>
        </p:nvSpPr>
        <p:spPr>
          <a:xfrm>
            <a:off x="5358539" y="6008851"/>
            <a:ext cx="247609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Courtesy</a:t>
            </a:r>
            <a:r>
              <a:rPr lang="it-IT" sz="1400" b="1" dirty="0"/>
              <a:t> of E. Felcini (CNAO)</a:t>
            </a:r>
          </a:p>
        </p:txBody>
      </p:sp>
    </p:spTree>
    <p:extLst>
      <p:ext uri="{BB962C8B-B14F-4D97-AF65-F5344CB8AC3E}">
        <p14:creationId xmlns:p14="http://schemas.microsoft.com/office/powerpoint/2010/main" val="20536682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9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017D5CD5-ED04-49AF-91D2-39BDA9D036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6362" y="3743830"/>
            <a:ext cx="3251200" cy="2810064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95CAC9D0-5ED5-48C0-9B40-13BFA87F1D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7288" y="122409"/>
            <a:ext cx="11073409" cy="829465"/>
          </a:xfrm>
        </p:spPr>
        <p:txBody>
          <a:bodyPr>
            <a:normAutofit/>
          </a:bodyPr>
          <a:lstStyle/>
          <a:p>
            <a:r>
              <a:rPr lang="it-IT" sz="3200" b="1" dirty="0" err="1"/>
              <a:t>Superconducting</a:t>
            </a:r>
            <a:r>
              <a:rPr lang="it-IT" sz="3200" b="1" dirty="0"/>
              <a:t> </a:t>
            </a:r>
            <a:r>
              <a:rPr lang="it-IT" sz="3200" b="1" dirty="0" err="1"/>
              <a:t>magnet</a:t>
            </a:r>
            <a:r>
              <a:rPr lang="it-IT" sz="3200" b="1" dirty="0"/>
              <a:t> technology: EU </a:t>
            </a:r>
            <a:r>
              <a:rPr lang="it-IT" sz="3200" b="1" dirty="0" err="1"/>
              <a:t>initiatives</a:t>
            </a:r>
            <a:endParaRPr lang="en-CH" sz="3200" b="1" dirty="0"/>
          </a:p>
        </p:txBody>
      </p:sp>
      <p:sp>
        <p:nvSpPr>
          <p:cNvPr id="8" name="Rettangolo 7">
            <a:extLst>
              <a:ext uri="{FF2B5EF4-FFF2-40B4-BE49-F238E27FC236}">
                <a16:creationId xmlns:a16="http://schemas.microsoft.com/office/drawing/2014/main" id="{DBC204CD-FF39-447D-BED2-CE0933CD537F}"/>
              </a:ext>
            </a:extLst>
          </p:cNvPr>
          <p:cNvSpPr/>
          <p:nvPr/>
        </p:nvSpPr>
        <p:spPr>
          <a:xfrm>
            <a:off x="307287" y="821297"/>
            <a:ext cx="7367299" cy="507831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dirty="0"/>
              <a:t>Application of the Superconducting magnet technology for size and cost reduction (energy saving) </a:t>
            </a:r>
          </a:p>
          <a:p>
            <a:endParaRPr lang="en-US" dirty="0"/>
          </a:p>
          <a:p>
            <a:r>
              <a:rPr lang="en-US" dirty="0"/>
              <a:t>EU initiatives started by CERN in 2018-2020:</a:t>
            </a:r>
          </a:p>
          <a:p>
            <a:r>
              <a:rPr lang="en-US" dirty="0"/>
              <a:t> 1) Concept of </a:t>
            </a:r>
            <a:r>
              <a:rPr lang="en-US" dirty="0" err="1"/>
              <a:t>GaToroid</a:t>
            </a:r>
            <a:r>
              <a:rPr lang="en-US" dirty="0"/>
              <a:t> (CERN);</a:t>
            </a:r>
          </a:p>
          <a:p>
            <a:r>
              <a:rPr lang="en-US" dirty="0"/>
              <a:t> 2) Concept of compact rotatable gantry SIGRUM(TERA, CERN); </a:t>
            </a:r>
          </a:p>
          <a:p>
            <a:endParaRPr lang="en-US" dirty="0"/>
          </a:p>
          <a:p>
            <a:r>
              <a:rPr lang="en-US" dirty="0"/>
              <a:t>End 2020: review to decide between </a:t>
            </a:r>
            <a:r>
              <a:rPr lang="en-US" dirty="0" err="1"/>
              <a:t>GaToroid</a:t>
            </a:r>
            <a:r>
              <a:rPr lang="en-US" dirty="0"/>
              <a:t> and </a:t>
            </a:r>
            <a:r>
              <a:rPr lang="en-US" dirty="0" err="1"/>
              <a:t>Sigrum</a:t>
            </a:r>
            <a:r>
              <a:rPr lang="en-US" dirty="0"/>
              <a:t> rotatable gantry</a:t>
            </a:r>
            <a:r>
              <a:rPr lang="en-US" dirty="0">
                <a:sym typeface="Wingdings" panose="05000000000000000000" pitchFamily="2" charset="2"/>
              </a:rPr>
              <a:t> decision to explore more in detail rotatable gantry and continue the study on the </a:t>
            </a:r>
            <a:r>
              <a:rPr lang="en-US" dirty="0" err="1">
                <a:sym typeface="Wingdings" panose="05000000000000000000" pitchFamily="2" charset="2"/>
              </a:rPr>
              <a:t>Gatoroid</a:t>
            </a:r>
            <a:r>
              <a:rPr lang="en-US" dirty="0"/>
              <a:t>; </a:t>
            </a:r>
            <a:endParaRPr lang="it-IT" dirty="0"/>
          </a:p>
          <a:p>
            <a:endParaRPr lang="en-US" dirty="0"/>
          </a:p>
          <a:p>
            <a:r>
              <a:rPr lang="en-US" dirty="0"/>
              <a:t>2021: setting up of the </a:t>
            </a:r>
            <a:r>
              <a:rPr lang="en-US" dirty="0" err="1"/>
              <a:t>HITRIplus</a:t>
            </a:r>
            <a:r>
              <a:rPr lang="en-US" dirty="0"/>
              <a:t> and IFAST projects with WPs for accelerator and  gantry based on superconducting magnets (CCT dipoles);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2022: setting up of INFN call SIG, then EUROSIG, focused on the study of a rotatable superconducting gantry based on Curved </a:t>
            </a:r>
            <a:r>
              <a:rPr lang="en-US" dirty="0" err="1"/>
              <a:t>CosTheta</a:t>
            </a:r>
            <a:r>
              <a:rPr lang="en-US" dirty="0"/>
              <a:t> magnet.</a:t>
            </a:r>
          </a:p>
          <a:p>
            <a:endParaRPr lang="en-US" dirty="0"/>
          </a:p>
        </p:txBody>
      </p:sp>
      <p:pic>
        <p:nvPicPr>
          <p:cNvPr id="1026" name="Picture 2" descr="GaToroid: A novel toroidal gantry for hadron therapy - ScienceDirect">
            <a:extLst>
              <a:ext uri="{FF2B5EF4-FFF2-40B4-BE49-F238E27FC236}">
                <a16:creationId xmlns:a16="http://schemas.microsoft.com/office/drawing/2014/main" id="{7789F1CC-FEAB-4BCC-A04C-DFFB00A285C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4586" y="929488"/>
            <a:ext cx="4080182" cy="2761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CasellaDiTesto 10">
            <a:extLst>
              <a:ext uri="{FF2B5EF4-FFF2-40B4-BE49-F238E27FC236}">
                <a16:creationId xmlns:a16="http://schemas.microsoft.com/office/drawing/2014/main" id="{7CE789BA-CFCF-4562-9550-8AB267AC8649}"/>
              </a:ext>
            </a:extLst>
          </p:cNvPr>
          <p:cNvSpPr txBox="1"/>
          <p:nvPr/>
        </p:nvSpPr>
        <p:spPr>
          <a:xfrm>
            <a:off x="10274308" y="3910069"/>
            <a:ext cx="10244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/>
              <a:t>SIGRUM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742491A-976A-4005-B92C-7C305C25D65C}"/>
              </a:ext>
            </a:extLst>
          </p:cNvPr>
          <p:cNvSpPr txBox="1"/>
          <p:nvPr/>
        </p:nvSpPr>
        <p:spPr>
          <a:xfrm>
            <a:off x="10487807" y="1356163"/>
            <a:ext cx="12489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dirty="0">
                <a:solidFill>
                  <a:schemeClr val="bg1"/>
                </a:solidFill>
              </a:rPr>
              <a:t>GATOROID</a:t>
            </a:r>
          </a:p>
        </p:txBody>
      </p:sp>
      <p:pic>
        <p:nvPicPr>
          <p:cNvPr id="13" name="Immagine 12">
            <a:extLst>
              <a:ext uri="{FF2B5EF4-FFF2-40B4-BE49-F238E27FC236}">
                <a16:creationId xmlns:a16="http://schemas.microsoft.com/office/drawing/2014/main" id="{F03E7129-4124-47F8-97AD-E8004CC701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1869439" y="4343070"/>
            <a:ext cx="1297361" cy="702472"/>
          </a:xfrm>
          <a:prstGeom prst="rect">
            <a:avLst/>
          </a:prstGeom>
        </p:spPr>
      </p:pic>
      <p:pic>
        <p:nvPicPr>
          <p:cNvPr id="14" name="Picture 12">
            <a:extLst>
              <a:ext uri="{FF2B5EF4-FFF2-40B4-BE49-F238E27FC236}">
                <a16:creationId xmlns:a16="http://schemas.microsoft.com/office/drawing/2014/main" id="{0E9BA105-4EAE-4CA1-A62D-43D0B4F13FEB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7767" y="4393619"/>
            <a:ext cx="1056931" cy="601373"/>
          </a:xfrm>
          <a:prstGeom prst="rect">
            <a:avLst/>
          </a:prstGeom>
        </p:spPr>
      </p:pic>
      <p:pic>
        <p:nvPicPr>
          <p:cNvPr id="15" name="Immagine 14">
            <a:extLst>
              <a:ext uri="{FF2B5EF4-FFF2-40B4-BE49-F238E27FC236}">
                <a16:creationId xmlns:a16="http://schemas.microsoft.com/office/drawing/2014/main" id="{FBFEE05F-DB77-4D1C-85BE-94B212E4CAB8}"/>
              </a:ext>
            </a:extLst>
          </p:cNvPr>
          <p:cNvPicPr/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21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994" y="5495588"/>
            <a:ext cx="1098309" cy="784387"/>
          </a:xfrm>
          <a:prstGeom prst="rect">
            <a:avLst/>
          </a:prstGeom>
          <a:effectLst>
            <a:glow>
              <a:schemeClr val="accent1">
                <a:alpha val="40000"/>
              </a:schemeClr>
            </a:glow>
            <a:reflection endPos="0" dir="5400000" sy="-100000" algn="bl" rotWithShape="0"/>
          </a:effectLst>
        </p:spPr>
      </p:pic>
      <p:pic>
        <p:nvPicPr>
          <p:cNvPr id="16" name="Immagine 15">
            <a:extLst>
              <a:ext uri="{FF2B5EF4-FFF2-40B4-BE49-F238E27FC236}">
                <a16:creationId xmlns:a16="http://schemas.microsoft.com/office/drawing/2014/main" id="{2724E4D9-91CB-4810-8D9E-AC29B1EDA2A7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2737" y="5526773"/>
            <a:ext cx="1663923" cy="722019"/>
          </a:xfrm>
          <a:prstGeom prst="rect">
            <a:avLst/>
          </a:prstGeom>
        </p:spPr>
      </p:pic>
      <p:sp>
        <p:nvSpPr>
          <p:cNvPr id="17" name="Date Placeholder 2">
            <a:extLst>
              <a:ext uri="{FF2B5EF4-FFF2-40B4-BE49-F238E27FC236}">
                <a16:creationId xmlns:a16="http://schemas.microsoft.com/office/drawing/2014/main" id="{831C8246-775D-4B5C-9524-C3FA255061C8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18" name="Slide Number Placeholder 4">
            <a:extLst>
              <a:ext uri="{FF2B5EF4-FFF2-40B4-BE49-F238E27FC236}">
                <a16:creationId xmlns:a16="http://schemas.microsoft.com/office/drawing/2014/main" id="{658BADDB-8B34-4759-B4C3-F551491C7C24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3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Footer Placeholder 3">
            <a:extLst>
              <a:ext uri="{FF2B5EF4-FFF2-40B4-BE49-F238E27FC236}">
                <a16:creationId xmlns:a16="http://schemas.microsoft.com/office/drawing/2014/main" id="{6AFB1CE5-B328-46F1-8C3F-406F461D9FEC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042684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olo 5">
            <a:extLst>
              <a:ext uri="{FF2B5EF4-FFF2-40B4-BE49-F238E27FC236}">
                <a16:creationId xmlns:a16="http://schemas.microsoft.com/office/drawing/2014/main" id="{9C640473-2AA6-4247-B259-757D541C6A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1987" y="176538"/>
            <a:ext cx="8567318" cy="513173"/>
          </a:xfrm>
        </p:spPr>
        <p:txBody>
          <a:bodyPr>
            <a:normAutofit/>
          </a:bodyPr>
          <a:lstStyle/>
          <a:p>
            <a:r>
              <a:rPr lang="en-US" sz="2800" dirty="0" err="1"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2800" dirty="0">
                <a:latin typeface="Arial" panose="020B0604020202020204" pitchFamily="34" charset="0"/>
                <a:cs typeface="Arial" panose="020B0604020202020204" pitchFamily="34" charset="0"/>
              </a:rPr>
              <a:t> WP8 – Superconducting magnet design</a:t>
            </a:r>
            <a:endParaRPr lang="it-IT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C442F34-4BAB-4C58-ACF1-83FA5831F013}"/>
              </a:ext>
            </a:extLst>
          </p:cNvPr>
          <p:cNvSpPr txBox="1">
            <a:spLocks/>
          </p:cNvSpPr>
          <p:nvPr/>
        </p:nvSpPr>
        <p:spPr>
          <a:xfrm>
            <a:off x="358947" y="839515"/>
            <a:ext cx="7630811" cy="2017992"/>
          </a:xfrm>
          <a:prstGeom prst="rect">
            <a:avLst/>
          </a:prstGeom>
          <a:solidFill>
            <a:schemeClr val="bg1"/>
          </a:solidFill>
        </p:spPr>
        <p:txBody>
          <a:bodyPr vert="horz" lIns="0" tIns="45720" rIns="0" bIns="45720" rtlCol="0">
            <a:normAutofit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" marR="0" lvl="0" indent="-9144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n-US" sz="1600" b="1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First technical and financial assessment of various magnet designs</a:t>
            </a:r>
            <a:r>
              <a:rPr kumimoji="0" lang="en-US" sz="1600" b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: Canted cosine theta and Cosine theta layouts with several superconductors (</a:t>
            </a:r>
            <a:r>
              <a:rPr kumimoji="0" lang="en-US" sz="1600" b="0" u="none" strike="noStrike" kern="1200" cap="none" spc="0" normalizeH="0" baseline="0" noProof="0" dirty="0" err="1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NbTi</a:t>
            </a:r>
            <a:r>
              <a:rPr kumimoji="0" lang="en-US" sz="1600" b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, Nb3Sn and HTS);</a:t>
            </a:r>
          </a:p>
          <a:p>
            <a:pPr marL="91440" marR="0" lvl="0" indent="-9144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n-US" sz="1600" b="1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Preliminary engineering design </a:t>
            </a:r>
            <a:r>
              <a:rPr kumimoji="0" lang="en-US" sz="1600" b="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the new concept of accelerator magnets and innovative gantry magnet;</a:t>
            </a:r>
          </a:p>
          <a:p>
            <a:pPr marL="91440" marR="0" lvl="0" indent="-91440" algn="l" defTabSz="914400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  <a:tabLst/>
              <a:defRPr/>
            </a:pPr>
            <a:r>
              <a:rPr kumimoji="0" lang="en-GB" sz="1600" b="1" u="sng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Construction and test of a small demonstrator </a:t>
            </a:r>
            <a:r>
              <a:rPr kumimoji="0" lang="en-GB" sz="1600" u="none" strike="noStrike" kern="1200" cap="none" spc="0" normalizeH="0" baseline="0" noProof="0" dirty="0">
                <a:ln>
                  <a:noFill/>
                </a:ln>
                <a:solidFill>
                  <a:srgbClr val="000000">
                    <a:lumMod val="75000"/>
                    <a:lumOff val="25000"/>
                  </a:srgbClr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for feedback useful for accelerator as well as gantry final magnet design.</a:t>
            </a:r>
          </a:p>
        </p:txBody>
      </p:sp>
      <p:pic>
        <p:nvPicPr>
          <p:cNvPr id="60" name="Picture 5" descr="Logo&#10;&#10;Description automatically generated">
            <a:extLst>
              <a:ext uri="{FF2B5EF4-FFF2-40B4-BE49-F238E27FC236}">
                <a16:creationId xmlns:a16="http://schemas.microsoft.com/office/drawing/2014/main" id="{2C6F5CF2-0851-4FC0-B049-51D666DF1BD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8929" y="861345"/>
            <a:ext cx="720480" cy="587866"/>
          </a:xfrm>
          <a:prstGeom prst="rect">
            <a:avLst/>
          </a:prstGeom>
        </p:spPr>
      </p:pic>
      <p:pic>
        <p:nvPicPr>
          <p:cNvPr id="61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6E2643B0-F9EB-4E5C-AC47-762D377CD12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621" y="1551164"/>
            <a:ext cx="898660" cy="599107"/>
          </a:xfrm>
          <a:prstGeom prst="rect">
            <a:avLst/>
          </a:prstGeom>
        </p:spPr>
      </p:pic>
      <p:pic>
        <p:nvPicPr>
          <p:cNvPr id="62" name="Picture 7" descr="A picture containing diagram&#10;&#10;Description automatically generated">
            <a:extLst>
              <a:ext uri="{FF2B5EF4-FFF2-40B4-BE49-F238E27FC236}">
                <a16:creationId xmlns:a16="http://schemas.microsoft.com/office/drawing/2014/main" id="{2CE49E9C-C2B5-42BF-8F2A-1E81DBDF23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35382" y="859966"/>
            <a:ext cx="580258" cy="580258"/>
          </a:xfrm>
          <a:prstGeom prst="rect">
            <a:avLst/>
          </a:prstGeom>
        </p:spPr>
      </p:pic>
      <p:pic>
        <p:nvPicPr>
          <p:cNvPr id="63" name="Picture 8" descr="Timeline&#10;&#10;Description automatically generated">
            <a:extLst>
              <a:ext uri="{FF2B5EF4-FFF2-40B4-BE49-F238E27FC236}">
                <a16:creationId xmlns:a16="http://schemas.microsoft.com/office/drawing/2014/main" id="{8BC4AF07-AC17-4082-9DD9-CA521F37E14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15641" y="840971"/>
            <a:ext cx="976489" cy="572874"/>
          </a:xfrm>
          <a:prstGeom prst="rect">
            <a:avLst/>
          </a:prstGeom>
        </p:spPr>
      </p:pic>
      <p:pic>
        <p:nvPicPr>
          <p:cNvPr id="64" name="Graphic 9">
            <a:extLst>
              <a:ext uri="{FF2B5EF4-FFF2-40B4-BE49-F238E27FC236}">
                <a16:creationId xmlns:a16="http://schemas.microsoft.com/office/drawing/2014/main" id="{75D334F6-164E-42A3-B9A6-7EAC51754A75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552433" y="1559100"/>
            <a:ext cx="1194309" cy="426539"/>
          </a:xfrm>
          <a:prstGeom prst="rect">
            <a:avLst/>
          </a:prstGeom>
        </p:spPr>
      </p:pic>
      <p:pic>
        <p:nvPicPr>
          <p:cNvPr id="65" name="Picture 10" descr="A picture containing text&#10;&#10;Description automatically generated">
            <a:extLst>
              <a:ext uri="{FF2B5EF4-FFF2-40B4-BE49-F238E27FC236}">
                <a16:creationId xmlns:a16="http://schemas.microsoft.com/office/drawing/2014/main" id="{BF676C40-50D0-4B42-B9CF-EF5C3121E50F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9524" y="1339365"/>
            <a:ext cx="628112" cy="599107"/>
          </a:xfrm>
          <a:prstGeom prst="rect">
            <a:avLst/>
          </a:prstGeom>
        </p:spPr>
      </p:pic>
      <p:pic>
        <p:nvPicPr>
          <p:cNvPr id="66" name="Picture 11" descr="Logo, company name&#10;&#10;Description automatically generated">
            <a:extLst>
              <a:ext uri="{FF2B5EF4-FFF2-40B4-BE49-F238E27FC236}">
                <a16:creationId xmlns:a16="http://schemas.microsoft.com/office/drawing/2014/main" id="{9C322331-D3EC-4B2C-AFFB-B30714197171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6746" y="789449"/>
            <a:ext cx="976084" cy="549048"/>
          </a:xfrm>
          <a:prstGeom prst="rect">
            <a:avLst/>
          </a:prstGeom>
        </p:spPr>
      </p:pic>
      <p:sp>
        <p:nvSpPr>
          <p:cNvPr id="67" name="Rectangle: Rounded Corners 17">
            <a:extLst>
              <a:ext uri="{FF2B5EF4-FFF2-40B4-BE49-F238E27FC236}">
                <a16:creationId xmlns:a16="http://schemas.microsoft.com/office/drawing/2014/main" id="{7D85E9B0-1DBE-40FF-BF7E-6807A22C5600}"/>
              </a:ext>
            </a:extLst>
          </p:cNvPr>
          <p:cNvSpPr/>
          <p:nvPr/>
        </p:nvSpPr>
        <p:spPr>
          <a:xfrm>
            <a:off x="8399851" y="728493"/>
            <a:ext cx="3499471" cy="2336965"/>
          </a:xfrm>
          <a:prstGeom prst="roundRect">
            <a:avLst/>
          </a:prstGeom>
          <a:solidFill>
            <a:srgbClr val="F204C5">
              <a:alpha val="9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0" name="Picture 12" descr="Diagram, text&#10;&#10;Description automatically generated">
            <a:extLst>
              <a:ext uri="{FF2B5EF4-FFF2-40B4-BE49-F238E27FC236}">
                <a16:creationId xmlns:a16="http://schemas.microsoft.com/office/drawing/2014/main" id="{5190DCC9-1DFA-41D2-BCBE-F3570B1B907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5209" y="2175400"/>
            <a:ext cx="894685" cy="594898"/>
          </a:xfrm>
          <a:prstGeom prst="rect">
            <a:avLst/>
          </a:prstGeom>
        </p:spPr>
      </p:pic>
      <p:pic>
        <p:nvPicPr>
          <p:cNvPr id="72" name="Immagine 71">
            <a:extLst>
              <a:ext uri="{FF2B5EF4-FFF2-40B4-BE49-F238E27FC236}">
                <a16:creationId xmlns:a16="http://schemas.microsoft.com/office/drawing/2014/main" id="{19674C17-17E8-47B2-9460-B28FF2A09FC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80056" y="2220150"/>
            <a:ext cx="1272164" cy="377409"/>
          </a:xfrm>
          <a:prstGeom prst="rect">
            <a:avLst/>
          </a:prstGeom>
        </p:spPr>
      </p:pic>
      <p:pic>
        <p:nvPicPr>
          <p:cNvPr id="73" name="Immagine 72">
            <a:extLst>
              <a:ext uri="{FF2B5EF4-FFF2-40B4-BE49-F238E27FC236}">
                <a16:creationId xmlns:a16="http://schemas.microsoft.com/office/drawing/2014/main" id="{CAF93C08-4436-43D0-875A-2953AC9B36F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94516" y="2673509"/>
            <a:ext cx="1145093" cy="263372"/>
          </a:xfrm>
          <a:prstGeom prst="rect">
            <a:avLst/>
          </a:prstGeom>
        </p:spPr>
      </p:pic>
      <p:sp>
        <p:nvSpPr>
          <p:cNvPr id="74" name="Rettangolo 73">
            <a:extLst>
              <a:ext uri="{FF2B5EF4-FFF2-40B4-BE49-F238E27FC236}">
                <a16:creationId xmlns:a16="http://schemas.microsoft.com/office/drawing/2014/main" id="{0E38FEB6-B207-47BA-AB9E-6D4E999016AF}"/>
              </a:ext>
            </a:extLst>
          </p:cNvPr>
          <p:cNvSpPr/>
          <p:nvPr/>
        </p:nvSpPr>
        <p:spPr>
          <a:xfrm>
            <a:off x="3967608" y="3662881"/>
            <a:ext cx="3008233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dirty="0"/>
              <a:t>The decision</a:t>
            </a:r>
            <a:r>
              <a:rPr lang="it-IT" baseline="30000" dirty="0"/>
              <a:t>1</a:t>
            </a:r>
            <a:r>
              <a:rPr lang="it-IT" dirty="0"/>
              <a:t> to </a:t>
            </a:r>
            <a:r>
              <a:rPr lang="it-IT" dirty="0" err="1"/>
              <a:t>explore</a:t>
            </a:r>
            <a:r>
              <a:rPr lang="it-IT" dirty="0"/>
              <a:t> a </a:t>
            </a:r>
            <a:r>
              <a:rPr lang="it-IT" b="1" u="sng" dirty="0" err="1"/>
              <a:t>curved</a:t>
            </a:r>
            <a:r>
              <a:rPr lang="it-IT" b="1" u="sng" dirty="0"/>
              <a:t> </a:t>
            </a:r>
            <a:r>
              <a:rPr lang="it-IT" b="1" u="sng" dirty="0" err="1"/>
              <a:t>Canted</a:t>
            </a:r>
            <a:r>
              <a:rPr lang="it-IT" b="1" u="sng" dirty="0"/>
              <a:t> Cosine Theta layout </a:t>
            </a:r>
            <a:r>
              <a:rPr lang="it-IT" b="1" u="sng" dirty="0" err="1"/>
              <a:t>magnet</a:t>
            </a:r>
            <a:r>
              <a:rPr lang="it-IT" b="1" u="sng" dirty="0"/>
              <a:t> </a:t>
            </a:r>
            <a:r>
              <a:rPr lang="it-IT" b="1" u="sng" dirty="0" err="1"/>
              <a:t>based</a:t>
            </a:r>
            <a:r>
              <a:rPr lang="it-IT" b="1" u="sng" dirty="0"/>
              <a:t> on </a:t>
            </a:r>
            <a:r>
              <a:rPr lang="it-IT" b="1" u="sng" dirty="0" err="1"/>
              <a:t>NbTi</a:t>
            </a:r>
            <a:r>
              <a:rPr lang="it-IT" b="1" u="sng" dirty="0"/>
              <a:t> </a:t>
            </a:r>
            <a:r>
              <a:rPr lang="en-US" dirty="0"/>
              <a:t>(Low losses strand) and conductor (rope 6+1 strands):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28" name="Date Placeholder 2">
            <a:extLst>
              <a:ext uri="{FF2B5EF4-FFF2-40B4-BE49-F238E27FC236}">
                <a16:creationId xmlns:a16="http://schemas.microsoft.com/office/drawing/2014/main" id="{33B67462-603F-41F7-9768-9252FCD7E6D3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30" name="Slide Number Placeholder 4">
            <a:extLst>
              <a:ext uri="{FF2B5EF4-FFF2-40B4-BE49-F238E27FC236}">
                <a16:creationId xmlns:a16="http://schemas.microsoft.com/office/drawing/2014/main" id="{19A87A18-E419-4698-AF7E-57622CF0E665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4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18D16D49-4A80-420B-ADF4-044EE9959DFB}"/>
              </a:ext>
            </a:extLst>
          </p:cNvPr>
          <p:cNvSpPr/>
          <p:nvPr/>
        </p:nvSpPr>
        <p:spPr>
          <a:xfrm>
            <a:off x="7097506" y="4250365"/>
            <a:ext cx="903085" cy="55289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CasellaDiTesto 31">
            <a:extLst>
              <a:ext uri="{FF2B5EF4-FFF2-40B4-BE49-F238E27FC236}">
                <a16:creationId xmlns:a16="http://schemas.microsoft.com/office/drawing/2014/main" id="{54CE6B9B-693B-4C73-AE3B-CDF397243C8B}"/>
              </a:ext>
            </a:extLst>
          </p:cNvPr>
          <p:cNvSpPr txBox="1"/>
          <p:nvPr/>
        </p:nvSpPr>
        <p:spPr>
          <a:xfrm>
            <a:off x="258540" y="6019266"/>
            <a:ext cx="11119178" cy="461665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aseline="30000" dirty="0"/>
              <a:t>1</a:t>
            </a:r>
            <a:r>
              <a:rPr lang="it-IT" sz="1200" dirty="0"/>
              <a:t>E. De Matteis, S. Mariotto, T. </a:t>
            </a:r>
            <a:r>
              <a:rPr lang="it-IT" sz="1200" dirty="0" err="1"/>
              <a:t>Lecrevisse</a:t>
            </a:r>
            <a:r>
              <a:rPr lang="it-IT" sz="1200" dirty="0"/>
              <a:t>, M. Prioli, S. Sorti, M. Statera, L. Rossi</a:t>
            </a:r>
            <a:r>
              <a:rPr lang="en-US" sz="1200" dirty="0"/>
              <a:t>, </a:t>
            </a:r>
            <a:r>
              <a:rPr lang="en-US" sz="1200" b="1" dirty="0"/>
              <a:t>“Magnet Assessment for SC accelerator and gantry”, </a:t>
            </a:r>
            <a:r>
              <a:rPr lang="en-US" sz="1200" dirty="0" err="1"/>
              <a:t>HITRIplus</a:t>
            </a:r>
            <a:r>
              <a:rPr lang="en-US" sz="1200" dirty="0"/>
              <a:t> WP8 - Deliverable 8.1, </a:t>
            </a:r>
            <a:r>
              <a:rPr lang="nl-NL" sz="1200" dirty="0"/>
              <a:t>Zenodo. </a:t>
            </a:r>
            <a:r>
              <a:rPr lang="nl-NL" sz="1200" dirty="0">
                <a:hlinkClick r:id="rId13"/>
              </a:rPr>
              <a:t>https://doi.org/10.5281/zenodo.7875298</a:t>
            </a:r>
            <a:r>
              <a:rPr lang="nl-NL" sz="1200" dirty="0"/>
              <a:t> </a:t>
            </a:r>
            <a:endParaRPr lang="it-CH" sz="1200" dirty="0"/>
          </a:p>
        </p:txBody>
      </p:sp>
      <p:sp>
        <p:nvSpPr>
          <p:cNvPr id="27" name="Footer Placeholder 3">
            <a:extLst>
              <a:ext uri="{FF2B5EF4-FFF2-40B4-BE49-F238E27FC236}">
                <a16:creationId xmlns:a16="http://schemas.microsoft.com/office/drawing/2014/main" id="{972DF8D8-A06E-4E0F-8AA6-568443FD1563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E7AB742C-3751-4B25-9B2F-BB753B012337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97803" y="2906197"/>
            <a:ext cx="3156728" cy="3156728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75A467DB-73D3-4294-BC1F-19520169F0F1}"/>
              </a:ext>
            </a:extLst>
          </p:cNvPr>
          <p:cNvSpPr txBox="1"/>
          <p:nvPr/>
        </p:nvSpPr>
        <p:spPr>
          <a:xfrm>
            <a:off x="8756359" y="3262771"/>
            <a:ext cx="25712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 err="1"/>
              <a:t>Final</a:t>
            </a:r>
            <a:r>
              <a:rPr lang="it-IT" sz="2000" b="1" dirty="0"/>
              <a:t> </a:t>
            </a:r>
            <a:r>
              <a:rPr lang="it-IT" sz="2000" b="1" dirty="0" err="1"/>
              <a:t>magnet</a:t>
            </a:r>
            <a:r>
              <a:rPr lang="it-IT" sz="2000" b="1" dirty="0"/>
              <a:t> design</a:t>
            </a:r>
          </a:p>
        </p:txBody>
      </p:sp>
      <p:pic>
        <p:nvPicPr>
          <p:cNvPr id="23" name="Immagine 22">
            <a:extLst>
              <a:ext uri="{FF2B5EF4-FFF2-40B4-BE49-F238E27FC236}">
                <a16:creationId xmlns:a16="http://schemas.microsoft.com/office/drawing/2014/main" id="{775EA7C1-66BA-46F0-AFC2-3CAD4F971268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6419" y="3784563"/>
            <a:ext cx="3211601" cy="2037390"/>
          </a:xfrm>
          <a:prstGeom prst="rect">
            <a:avLst/>
          </a:prstGeom>
        </p:spPr>
      </p:pic>
      <p:sp>
        <p:nvSpPr>
          <p:cNvPr id="3" name="Rettangolo 2">
            <a:extLst>
              <a:ext uri="{FF2B5EF4-FFF2-40B4-BE49-F238E27FC236}">
                <a16:creationId xmlns:a16="http://schemas.microsoft.com/office/drawing/2014/main" id="{E8056E6A-C9BC-46D9-A506-7C2043F59E25}"/>
              </a:ext>
            </a:extLst>
          </p:cNvPr>
          <p:cNvSpPr/>
          <p:nvPr/>
        </p:nvSpPr>
        <p:spPr>
          <a:xfrm>
            <a:off x="194765" y="2770298"/>
            <a:ext cx="45191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Comparison of various magnet designs</a:t>
            </a:r>
            <a:endParaRPr lang="it-IT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0531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80B2BF7-A0E1-4BFC-A184-1BF6F63E5B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1980" y="740867"/>
            <a:ext cx="6653320" cy="307777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GB" sz="1800" dirty="0">
                <a:solidFill>
                  <a:schemeClr val="tx1"/>
                </a:solidFill>
              </a:rPr>
              <a:t>The CCT design is based on pairs of canted conductor layers: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D430859-9994-438F-996D-30E891CC4F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1888" y="133732"/>
            <a:ext cx="11376025" cy="607135"/>
          </a:xfrm>
        </p:spPr>
        <p:txBody>
          <a:bodyPr>
            <a:normAutofit/>
          </a:bodyPr>
          <a:lstStyle/>
          <a:p>
            <a:pPr algn="ctr"/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Canted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-Cosine-Theta (CCT) </a:t>
            </a:r>
            <a:r>
              <a:rPr lang="it-IT" sz="3200" dirty="0" err="1">
                <a:latin typeface="Arial" panose="020B0604020202020204" pitchFamily="34" charset="0"/>
                <a:cs typeface="Arial" panose="020B0604020202020204" pitchFamily="34" charset="0"/>
              </a:rPr>
              <a:t>Magnet</a:t>
            </a:r>
            <a:r>
              <a:rPr lang="it-IT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2651EE3-A890-40D4-9744-85288EAAFB6E}"/>
              </a:ext>
            </a:extLst>
          </p:cNvPr>
          <p:cNvSpPr txBox="1"/>
          <p:nvPr/>
        </p:nvSpPr>
        <p:spPr>
          <a:xfrm>
            <a:off x="345838" y="1075189"/>
            <a:ext cx="10776183" cy="42383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</a:pPr>
            <a:r>
              <a:rPr lang="en-GB" sz="1700" dirty="0"/>
              <a:t>Current I  flows in the two conductors so that the transverse magnetic field components sum and axial field components cancel each other.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D6CCA9F-60A7-2D88-DB4F-EA949B2B8389}"/>
              </a:ext>
            </a:extLst>
          </p:cNvPr>
          <p:cNvSpPr txBox="1"/>
          <p:nvPr/>
        </p:nvSpPr>
        <p:spPr>
          <a:xfrm>
            <a:off x="8721201" y="706209"/>
            <a:ext cx="3138819" cy="307777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1400" b="1" dirty="0"/>
              <a:t>G. Ceruti – CERN (ex INFN-Milano-LASA)</a:t>
            </a:r>
          </a:p>
        </p:txBody>
      </p:sp>
      <p:sp>
        <p:nvSpPr>
          <p:cNvPr id="28" name="Date Placeholder 2">
            <a:extLst>
              <a:ext uri="{FF2B5EF4-FFF2-40B4-BE49-F238E27FC236}">
                <a16:creationId xmlns:a16="http://schemas.microsoft.com/office/drawing/2014/main" id="{3CB0ED32-96C6-48BE-B6F9-636408C461CF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29" name="Slide Number Placeholder 4">
            <a:extLst>
              <a:ext uri="{FF2B5EF4-FFF2-40B4-BE49-F238E27FC236}">
                <a16:creationId xmlns:a16="http://schemas.microsoft.com/office/drawing/2014/main" id="{03185A96-4782-42F9-AD7F-C6B40A10DAFF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5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Footer Placeholder 3">
            <a:extLst>
              <a:ext uri="{FF2B5EF4-FFF2-40B4-BE49-F238E27FC236}">
                <a16:creationId xmlns:a16="http://schemas.microsoft.com/office/drawing/2014/main" id="{0AA78A88-259A-45D2-B48F-FE47C7B13A21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B8DA9244-2A5B-4861-BBB7-E69D40DE60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5838" y="1655779"/>
            <a:ext cx="5597318" cy="115228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AA27618D-6FE8-427A-B3E6-7A5360D3450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49440" y="1287106"/>
            <a:ext cx="5910580" cy="1664562"/>
          </a:xfrm>
          <a:prstGeom prst="rect">
            <a:avLst/>
          </a:prstGeom>
        </p:spPr>
      </p:pic>
      <p:pic>
        <p:nvPicPr>
          <p:cNvPr id="36" name="Picture 5">
            <a:extLst>
              <a:ext uri="{FF2B5EF4-FFF2-40B4-BE49-F238E27FC236}">
                <a16:creationId xmlns:a16="http://schemas.microsoft.com/office/drawing/2014/main" id="{70F53E84-456E-42CB-9B7F-94AD05690C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7004" y="3627871"/>
            <a:ext cx="2231255" cy="2241633"/>
          </a:xfrm>
          <a:prstGeom prst="rect">
            <a:avLst/>
          </a:prstGeom>
        </p:spPr>
      </p:pic>
      <p:sp>
        <p:nvSpPr>
          <p:cNvPr id="18" name="Rettangolo 17">
            <a:extLst>
              <a:ext uri="{FF2B5EF4-FFF2-40B4-BE49-F238E27FC236}">
                <a16:creationId xmlns:a16="http://schemas.microsoft.com/office/drawing/2014/main" id="{F452771A-92DC-49F6-A39E-B056EBFFF849}"/>
              </a:ext>
            </a:extLst>
          </p:cNvPr>
          <p:cNvSpPr/>
          <p:nvPr/>
        </p:nvSpPr>
        <p:spPr>
          <a:xfrm>
            <a:off x="1040866" y="3038531"/>
            <a:ext cx="32403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Canted Cosine Theta schematics</a:t>
            </a:r>
            <a:endParaRPr lang="it-IT" b="1" dirty="0"/>
          </a:p>
        </p:txBody>
      </p:sp>
      <p:pic>
        <p:nvPicPr>
          <p:cNvPr id="21" name="Immagine 20">
            <a:extLst>
              <a:ext uri="{FF2B5EF4-FFF2-40B4-BE49-F238E27FC236}">
                <a16:creationId xmlns:a16="http://schemas.microsoft.com/office/drawing/2014/main" id="{AE7AACE0-8F9E-4A43-B114-8679720F43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042787" y="3209035"/>
            <a:ext cx="4661494" cy="3061226"/>
          </a:xfrm>
          <a:prstGeom prst="rect">
            <a:avLst/>
          </a:prstGeom>
        </p:spPr>
      </p:pic>
      <p:sp>
        <p:nvSpPr>
          <p:cNvPr id="4" name="Freccia a destra 3">
            <a:extLst>
              <a:ext uri="{FF2B5EF4-FFF2-40B4-BE49-F238E27FC236}">
                <a16:creationId xmlns:a16="http://schemas.microsoft.com/office/drawing/2014/main" id="{124853EE-3704-42E0-BC7D-C46CE2A5FEBC}"/>
              </a:ext>
            </a:extLst>
          </p:cNvPr>
          <p:cNvSpPr/>
          <p:nvPr/>
        </p:nvSpPr>
        <p:spPr>
          <a:xfrm>
            <a:off x="7791845" y="4402675"/>
            <a:ext cx="629141" cy="4186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1B0CD20E-D2DF-453A-974F-4AD332F93C6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2" r="38978"/>
          <a:stretch/>
        </p:blipFill>
        <p:spPr>
          <a:xfrm rot="16200000">
            <a:off x="9286437" y="3087714"/>
            <a:ext cx="1986990" cy="3576590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1D726973-D565-49D7-B98A-A89C6B05D958}"/>
              </a:ext>
            </a:extLst>
          </p:cNvPr>
          <p:cNvSpPr/>
          <p:nvPr/>
        </p:nvSpPr>
        <p:spPr>
          <a:xfrm>
            <a:off x="4209631" y="3548186"/>
            <a:ext cx="9308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Straight</a:t>
            </a:r>
            <a:endParaRPr lang="it-IT" b="1" u="sng" dirty="0"/>
          </a:p>
        </p:txBody>
      </p:sp>
      <p:sp>
        <p:nvSpPr>
          <p:cNvPr id="20" name="Rettangolo 19">
            <a:extLst>
              <a:ext uri="{FF2B5EF4-FFF2-40B4-BE49-F238E27FC236}">
                <a16:creationId xmlns:a16="http://schemas.microsoft.com/office/drawing/2014/main" id="{3DD885EF-3A99-460B-A27A-F4C61CEE6CE3}"/>
              </a:ext>
            </a:extLst>
          </p:cNvPr>
          <p:cNvSpPr/>
          <p:nvPr/>
        </p:nvSpPr>
        <p:spPr>
          <a:xfrm>
            <a:off x="9495866" y="3492505"/>
            <a:ext cx="13238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u="sng" dirty="0"/>
              <a:t>Curved CCT </a:t>
            </a:r>
            <a:endParaRPr lang="it-IT" b="1" u="sng" dirty="0"/>
          </a:p>
        </p:txBody>
      </p:sp>
    </p:spTree>
    <p:extLst>
      <p:ext uri="{BB962C8B-B14F-4D97-AF65-F5344CB8AC3E}">
        <p14:creationId xmlns:p14="http://schemas.microsoft.com/office/powerpoint/2010/main" val="39688929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olo 1"/>
          <p:cNvSpPr>
            <a:spLocks noGrp="1"/>
          </p:cNvSpPr>
          <p:nvPr>
            <p:ph type="title"/>
          </p:nvPr>
        </p:nvSpPr>
        <p:spPr>
          <a:xfrm>
            <a:off x="760903" y="114366"/>
            <a:ext cx="10756949" cy="915648"/>
          </a:xfrm>
        </p:spPr>
        <p:txBody>
          <a:bodyPr>
            <a:normAutofit/>
          </a:bodyPr>
          <a:lstStyle/>
          <a:p>
            <a:r>
              <a:rPr lang="en-US" sz="3600" dirty="0"/>
              <a:t>Parameters of demonstrator magnet </a:t>
            </a:r>
            <a:r>
              <a:rPr lang="en-US" sz="3600" b="1" dirty="0"/>
              <a:t> </a:t>
            </a:r>
            <a:endParaRPr lang="it-IT" sz="3600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2675710"/>
              </p:ext>
            </p:extLst>
          </p:nvPr>
        </p:nvGraphicFramePr>
        <p:xfrm>
          <a:off x="485352" y="1108982"/>
          <a:ext cx="5501351" cy="489106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233901">
                  <a:extLst>
                    <a:ext uri="{9D8B030D-6E8A-4147-A177-3AD203B41FA5}">
                      <a16:colId xmlns:a16="http://schemas.microsoft.com/office/drawing/2014/main" val="857920390"/>
                    </a:ext>
                  </a:extLst>
                </a:gridCol>
                <a:gridCol w="1317191">
                  <a:extLst>
                    <a:ext uri="{9D8B030D-6E8A-4147-A177-3AD203B41FA5}">
                      <a16:colId xmlns:a16="http://schemas.microsoft.com/office/drawing/2014/main" val="3810367080"/>
                    </a:ext>
                  </a:extLst>
                </a:gridCol>
                <a:gridCol w="950259">
                  <a:extLst>
                    <a:ext uri="{9D8B030D-6E8A-4147-A177-3AD203B41FA5}">
                      <a16:colId xmlns:a16="http://schemas.microsoft.com/office/drawing/2014/main" val="3608450117"/>
                    </a:ext>
                  </a:extLst>
                </a:gridCol>
              </a:tblGrid>
              <a:tr h="352418">
                <a:tc>
                  <a:txBody>
                    <a:bodyPr/>
                    <a:lstStyle/>
                    <a:p>
                      <a:r>
                        <a:rPr lang="it-IT" b="1" dirty="0" err="1"/>
                        <a:t>Parameters</a:t>
                      </a:r>
                      <a:endParaRPr lang="it-IT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err="1"/>
                        <a:t>Values</a:t>
                      </a:r>
                      <a:endParaRPr lang="it-IT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err="1"/>
                        <a:t>unit</a:t>
                      </a:r>
                      <a:endParaRPr lang="it-IT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625778"/>
                  </a:ext>
                </a:extLst>
              </a:tr>
              <a:tr h="352418">
                <a:tc>
                  <a:txBody>
                    <a:bodyPr/>
                    <a:lstStyle/>
                    <a:p>
                      <a:r>
                        <a:rPr lang="it-IT" dirty="0" err="1"/>
                        <a:t>Magnet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type</a:t>
                      </a:r>
                      <a:endParaRPr lang="it-IT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CCT + </a:t>
                      </a:r>
                      <a:r>
                        <a:rPr lang="it-IT" dirty="0" err="1"/>
                        <a:t>Iron</a:t>
                      </a:r>
                      <a:endParaRPr lang="it-I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-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8071581"/>
                  </a:ext>
                </a:extLst>
              </a:tr>
              <a:tr h="352418">
                <a:tc>
                  <a:txBody>
                    <a:bodyPr/>
                    <a:lstStyle/>
                    <a:p>
                      <a:r>
                        <a:rPr lang="it-IT" b="1" dirty="0" err="1"/>
                        <a:t>Geometry</a:t>
                      </a:r>
                      <a:endParaRPr lang="it-IT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err="1"/>
                        <a:t>Curved</a:t>
                      </a:r>
                      <a:endParaRPr lang="it-IT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-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347227"/>
                  </a:ext>
                </a:extLst>
              </a:tr>
              <a:tr h="352418">
                <a:tc>
                  <a:txBody>
                    <a:bodyPr/>
                    <a:lstStyle/>
                    <a:p>
                      <a:r>
                        <a:rPr lang="it-IT" b="1" dirty="0"/>
                        <a:t>Central </a:t>
                      </a:r>
                      <a:r>
                        <a:rPr lang="it-IT" b="1" dirty="0" err="1"/>
                        <a:t>magnetic</a:t>
                      </a:r>
                      <a:r>
                        <a:rPr lang="it-IT" b="1" dirty="0"/>
                        <a:t> field B</a:t>
                      </a:r>
                      <a:r>
                        <a:rPr lang="it-IT" b="1" baseline="-25000" dirty="0"/>
                        <a:t>0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4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48715204"/>
                  </a:ext>
                </a:extLst>
              </a:tr>
              <a:tr h="352418">
                <a:tc>
                  <a:txBody>
                    <a:bodyPr/>
                    <a:lstStyle/>
                    <a:p>
                      <a:r>
                        <a:rPr lang="it-IT" b="1" dirty="0"/>
                        <a:t>Curvature </a:t>
                      </a:r>
                      <a:r>
                        <a:rPr lang="it-IT" b="1" dirty="0" err="1"/>
                        <a:t>radius</a:t>
                      </a:r>
                      <a:r>
                        <a:rPr lang="it-IT" b="1" dirty="0"/>
                        <a:t> </a:t>
                      </a:r>
                      <a:r>
                        <a:rPr lang="el-GR" b="1" dirty="0"/>
                        <a:t>ρ</a:t>
                      </a:r>
                      <a:endParaRPr lang="it-IT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1.65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32479135"/>
                  </a:ext>
                </a:extLst>
              </a:tr>
              <a:tr h="616731">
                <a:tc>
                  <a:txBody>
                    <a:bodyPr/>
                    <a:lstStyle/>
                    <a:p>
                      <a:r>
                        <a:rPr lang="it-IT" b="1" dirty="0"/>
                        <a:t>Bending angle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30°-</a:t>
                      </a:r>
                      <a:r>
                        <a:rPr lang="it-IT" dirty="0"/>
                        <a:t>45°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 err="1"/>
                        <a:t>degree</a:t>
                      </a:r>
                      <a:endParaRPr lang="it-IT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7650594"/>
                  </a:ext>
                </a:extLst>
              </a:tr>
              <a:tr h="352418">
                <a:tc>
                  <a:txBody>
                    <a:bodyPr/>
                    <a:lstStyle/>
                    <a:p>
                      <a:r>
                        <a:rPr lang="it-IT" dirty="0" err="1"/>
                        <a:t>Magnetic</a:t>
                      </a:r>
                      <a:r>
                        <a:rPr lang="it-IT" dirty="0"/>
                        <a:t> and </a:t>
                      </a:r>
                      <a:r>
                        <a:rPr lang="it-IT" dirty="0" err="1"/>
                        <a:t>physical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length</a:t>
                      </a:r>
                      <a:endParaRPr lang="it-IT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0.8, 1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5018209"/>
                  </a:ext>
                </a:extLst>
              </a:tr>
              <a:tr h="352418">
                <a:tc>
                  <a:txBody>
                    <a:bodyPr/>
                    <a:lstStyle/>
                    <a:p>
                      <a:r>
                        <a:rPr lang="it-IT" b="1" dirty="0"/>
                        <a:t>Bore</a:t>
                      </a:r>
                      <a:r>
                        <a:rPr lang="it-IT" b="1" baseline="0" dirty="0"/>
                        <a:t> </a:t>
                      </a:r>
                      <a:r>
                        <a:rPr lang="it-IT" b="1" baseline="0" dirty="0" err="1"/>
                        <a:t>diameter</a:t>
                      </a:r>
                      <a:r>
                        <a:rPr lang="it-IT" b="1" baseline="0" dirty="0"/>
                        <a:t> </a:t>
                      </a:r>
                      <a:endParaRPr lang="it-IT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80 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mm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75748502"/>
                  </a:ext>
                </a:extLst>
              </a:tr>
              <a:tr h="352418">
                <a:tc>
                  <a:txBody>
                    <a:bodyPr/>
                    <a:lstStyle/>
                    <a:p>
                      <a:r>
                        <a:rPr lang="it-IT" b="1" dirty="0"/>
                        <a:t>dB/</a:t>
                      </a:r>
                      <a:r>
                        <a:rPr lang="it-IT" b="1" dirty="0" err="1"/>
                        <a:t>dt</a:t>
                      </a:r>
                      <a:endParaRPr lang="it-IT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0.4</a:t>
                      </a:r>
                      <a:r>
                        <a:rPr lang="it-IT" b="1" baseline="0" dirty="0"/>
                        <a:t> </a:t>
                      </a:r>
                      <a:endParaRPr lang="it-IT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T/s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6167370"/>
                  </a:ext>
                </a:extLst>
              </a:tr>
              <a:tr h="352418">
                <a:tc>
                  <a:txBody>
                    <a:bodyPr/>
                    <a:lstStyle/>
                    <a:p>
                      <a:r>
                        <a:rPr lang="it-IT" b="1" dirty="0" err="1"/>
                        <a:t>Operation</a:t>
                      </a:r>
                      <a:r>
                        <a:rPr lang="it-IT" b="1" dirty="0"/>
                        <a:t> temperature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4.7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/>
                        <a:t>K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6657967"/>
                  </a:ext>
                </a:extLst>
              </a:tr>
              <a:tr h="616731">
                <a:tc>
                  <a:txBody>
                    <a:bodyPr/>
                    <a:lstStyle/>
                    <a:p>
                      <a:r>
                        <a:rPr lang="it-IT" dirty="0" err="1"/>
                        <a:t>Loadline</a:t>
                      </a:r>
                      <a:r>
                        <a:rPr lang="it-IT" dirty="0"/>
                        <a:t> </a:t>
                      </a:r>
                      <a:r>
                        <a:rPr lang="it-IT" dirty="0" err="1"/>
                        <a:t>margin</a:t>
                      </a:r>
                      <a:r>
                        <a:rPr lang="it-IT" dirty="0"/>
                        <a:t> (@4.7 K) </a:t>
                      </a:r>
                      <a:r>
                        <a:rPr lang="it-IT" dirty="0" err="1"/>
                        <a:t>static</a:t>
                      </a:r>
                      <a:endParaRPr lang="it-IT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25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%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39892504"/>
                  </a:ext>
                </a:extLst>
              </a:tr>
              <a:tr h="352418">
                <a:tc>
                  <a:txBody>
                    <a:bodyPr/>
                    <a:lstStyle/>
                    <a:p>
                      <a:r>
                        <a:rPr lang="it-IT" b="1" dirty="0" err="1"/>
                        <a:t>Superconductor</a:t>
                      </a:r>
                      <a:endParaRPr lang="it-IT" b="1" dirty="0"/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b="1" dirty="0" err="1"/>
                        <a:t>NbTi</a:t>
                      </a:r>
                      <a:endParaRPr lang="it-IT" b="1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dirty="0"/>
                        <a:t>-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2140883"/>
                  </a:ext>
                </a:extLst>
              </a:tr>
            </a:tbl>
          </a:graphicData>
        </a:graphic>
      </p:graphicFrame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38456FBE-F74B-3BF4-A354-D18A5EA5DF12}"/>
              </a:ext>
            </a:extLst>
          </p:cNvPr>
          <p:cNvSpPr txBox="1"/>
          <p:nvPr/>
        </p:nvSpPr>
        <p:spPr>
          <a:xfrm>
            <a:off x="7008202" y="3358313"/>
            <a:ext cx="39148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CH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Superconducting</a:t>
            </a:r>
            <a:r>
              <a:rPr lang="it-CH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CH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Rotating</a:t>
            </a:r>
            <a:r>
              <a:rPr lang="it-CH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it-CH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Gantry</a:t>
            </a:r>
            <a:endParaRPr lang="it-CH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Date Placeholder 2">
            <a:extLst>
              <a:ext uri="{FF2B5EF4-FFF2-40B4-BE49-F238E27FC236}">
                <a16:creationId xmlns:a16="http://schemas.microsoft.com/office/drawing/2014/main" id="{919DECDF-6EBF-42E5-93CF-473CD6A425A0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15" name="Slide Number Placeholder 4">
            <a:extLst>
              <a:ext uri="{FF2B5EF4-FFF2-40B4-BE49-F238E27FC236}">
                <a16:creationId xmlns:a16="http://schemas.microsoft.com/office/drawing/2014/main" id="{5DE4FC7A-0C22-4EA1-8723-D763A2411844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6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ooter Placeholder 3">
            <a:extLst>
              <a:ext uri="{FF2B5EF4-FFF2-40B4-BE49-F238E27FC236}">
                <a16:creationId xmlns:a16="http://schemas.microsoft.com/office/drawing/2014/main" id="{89208EF5-03A2-4127-8039-1CDF1FF29890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00FFACB5-8621-47BF-A5E8-DEB977C43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2554" y="3756108"/>
            <a:ext cx="5763126" cy="1821230"/>
          </a:xfrm>
          <a:prstGeom prst="rect">
            <a:avLst/>
          </a:prstGeom>
        </p:spPr>
      </p:pic>
      <p:sp>
        <p:nvSpPr>
          <p:cNvPr id="17" name="CasellaDiTesto 16">
            <a:extLst>
              <a:ext uri="{FF2B5EF4-FFF2-40B4-BE49-F238E27FC236}">
                <a16:creationId xmlns:a16="http://schemas.microsoft.com/office/drawing/2014/main" id="{1053D72E-FB95-4D4F-9A8F-86E6CD9BB95B}"/>
              </a:ext>
            </a:extLst>
          </p:cNvPr>
          <p:cNvSpPr txBox="1"/>
          <p:nvPr/>
        </p:nvSpPr>
        <p:spPr>
          <a:xfrm>
            <a:off x="6252554" y="5493852"/>
            <a:ext cx="54261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b="1" dirty="0" err="1"/>
              <a:t>Courtesy</a:t>
            </a:r>
            <a:r>
              <a:rPr lang="it-IT" sz="1400" b="1" dirty="0"/>
              <a:t> of M. </a:t>
            </a:r>
            <a:r>
              <a:rPr lang="it-IT" sz="1400" b="1" dirty="0" err="1"/>
              <a:t>Vretenar</a:t>
            </a:r>
            <a:r>
              <a:rPr lang="it-IT" sz="1400" b="1" dirty="0"/>
              <a:t> (CERN) and L. Piacentini  (RTU)- WP7 HITRIplus </a:t>
            </a: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80A1F935-D448-4A4D-8743-841FAB5C8EAB}"/>
              </a:ext>
            </a:extLst>
          </p:cNvPr>
          <p:cNvSpPr txBox="1"/>
          <p:nvPr/>
        </p:nvSpPr>
        <p:spPr>
          <a:xfrm>
            <a:off x="8176381" y="262926"/>
            <a:ext cx="37779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>
                <a:solidFill>
                  <a:srgbClr val="FF0000"/>
                </a:solidFill>
              </a:rPr>
              <a:t>Carbon </a:t>
            </a:r>
            <a:r>
              <a:rPr lang="it-IT" dirty="0" err="1">
                <a:solidFill>
                  <a:srgbClr val="FF0000"/>
                </a:solidFill>
              </a:rPr>
              <a:t>Ion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Beam</a:t>
            </a:r>
            <a:r>
              <a:rPr lang="it-IT" dirty="0">
                <a:solidFill>
                  <a:srgbClr val="FF0000"/>
                </a:solidFill>
              </a:rPr>
              <a:t> </a:t>
            </a:r>
            <a:r>
              <a:rPr lang="it-IT" dirty="0" err="1">
                <a:solidFill>
                  <a:srgbClr val="FF0000"/>
                </a:solidFill>
              </a:rPr>
              <a:t>rigidity</a:t>
            </a:r>
            <a:r>
              <a:rPr lang="it-IT" dirty="0">
                <a:solidFill>
                  <a:srgbClr val="FF0000"/>
                </a:solidFill>
              </a:rPr>
              <a:t> (6.6 Tm)</a:t>
            </a:r>
          </a:p>
        </p:txBody>
      </p:sp>
      <p:pic>
        <p:nvPicPr>
          <p:cNvPr id="13" name="Picture 4">
            <a:extLst>
              <a:ext uri="{FF2B5EF4-FFF2-40B4-BE49-F238E27FC236}">
                <a16:creationId xmlns:a16="http://schemas.microsoft.com/office/drawing/2014/main" id="{5483F0C4-9D3C-4FE3-AE39-AB1C0E45B9F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2376" y="780818"/>
            <a:ext cx="4848721" cy="2691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1180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999135-C510-47A0-9202-9F98F01914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7994" y="218857"/>
            <a:ext cx="5054362" cy="970918"/>
          </a:xfrm>
        </p:spPr>
        <p:txBody>
          <a:bodyPr>
            <a:normAutofit/>
          </a:bodyPr>
          <a:lstStyle/>
          <a:p>
            <a:r>
              <a:rPr lang="en-US" sz="2800" dirty="0"/>
              <a:t>WP8 Timeline – MLS and DLVs</a:t>
            </a:r>
          </a:p>
        </p:txBody>
      </p:sp>
      <p:sp>
        <p:nvSpPr>
          <p:cNvPr id="16" name="TextBox 4">
            <a:extLst>
              <a:ext uri="{FF2B5EF4-FFF2-40B4-BE49-F238E27FC236}">
                <a16:creationId xmlns:a16="http://schemas.microsoft.com/office/drawing/2014/main" id="{F42A02C3-6534-4AC2-9723-A6FDFCAE4261}"/>
              </a:ext>
            </a:extLst>
          </p:cNvPr>
          <p:cNvSpPr txBox="1"/>
          <p:nvPr/>
        </p:nvSpPr>
        <p:spPr>
          <a:xfrm>
            <a:off x="0" y="2086084"/>
            <a:ext cx="77700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Montserrat ExtraBold" panose="00000900000000000000"/>
              </a:rPr>
              <a:t>Task 8.1</a:t>
            </a:r>
          </a:p>
          <a:p>
            <a:r>
              <a:rPr lang="en-US" sz="1400" b="1" dirty="0">
                <a:latin typeface="Montserrat ExtraBold" panose="00000900000000000000"/>
              </a:rPr>
              <a:t>Task 8.2</a:t>
            </a:r>
          </a:p>
          <a:p>
            <a:r>
              <a:rPr lang="en-US" sz="1400" b="1" dirty="0">
                <a:latin typeface="Montserrat ExtraBold" panose="00000900000000000000"/>
              </a:rPr>
              <a:t>Task 8.3</a:t>
            </a:r>
          </a:p>
          <a:p>
            <a:r>
              <a:rPr lang="en-US" sz="1400" b="1" dirty="0">
                <a:latin typeface="Montserrat ExtraBold" panose="00000900000000000000"/>
              </a:rPr>
              <a:t>Task 8.4</a:t>
            </a:r>
          </a:p>
        </p:txBody>
      </p:sp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3F20E591-D38D-49B9-80EE-6604B6F1538B}"/>
              </a:ext>
            </a:extLst>
          </p:cNvPr>
          <p:cNvSpPr txBox="1">
            <a:spLocks/>
          </p:cNvSpPr>
          <p:nvPr/>
        </p:nvSpPr>
        <p:spPr>
          <a:xfrm>
            <a:off x="255505" y="3126010"/>
            <a:ext cx="9643407" cy="2594307"/>
          </a:xfrm>
          <a:prstGeom prst="rect">
            <a:avLst/>
          </a:prstGeom>
        </p:spPr>
        <p:txBody>
          <a:bodyPr>
            <a:normAutofit fontScale="77500" lnSpcReduction="2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Deliverables </a:t>
            </a:r>
          </a:p>
          <a:p>
            <a:pPr lvl="1"/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D8.1 (05/2022):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Magnet Assessment for SC accelerator and gantry 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sz="2000" b="1" dirty="0">
                <a:solidFill>
                  <a:srgbClr val="00B050"/>
                </a:solidFill>
              </a:rPr>
              <a:t>ACHIEVED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US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D8.2 (08/2024): TDR (Technical Design Report)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100" b="1" dirty="0">
                <a:solidFill>
                  <a:srgbClr val="00B050"/>
                </a:solidFill>
              </a:rPr>
              <a:t>ACHIEVED</a:t>
            </a:r>
            <a:r>
              <a:rPr lang="en-US" sz="20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D8.3 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03/2025</a:t>
            </a:r>
            <a:r>
              <a:rPr lang="en-US" sz="2000" dirty="0">
                <a:solidFill>
                  <a:srgbClr val="FF7C8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09/2025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2026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): Magnet Demonstrator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en-US" sz="2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need an additional extension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);</a:t>
            </a:r>
            <a:endParaRPr lang="en-US" sz="2000" dirty="0"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  <a:p>
            <a:pPr lvl="2"/>
            <a:r>
              <a:rPr lang="en-US" sz="1600" b="1" u="sng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postponement of the deliverables was necessary due to the difficulty to machine the curved formers.</a:t>
            </a:r>
          </a:p>
          <a:p>
            <a:r>
              <a:rPr lang="it-IT" sz="2400" dirty="0" err="1">
                <a:latin typeface="Arial" panose="020B0604020202020204" pitchFamily="34" charset="0"/>
                <a:cs typeface="Arial" panose="020B0604020202020204" pitchFamily="34" charset="0"/>
              </a:rPr>
              <a:t>Milestones</a:t>
            </a:r>
            <a:r>
              <a:rPr lang="it-IT" sz="24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lvl="1"/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Mi1 – </a:t>
            </a:r>
            <a:r>
              <a:rPr lang="it-IT" sz="2000" dirty="0" err="1">
                <a:latin typeface="Arial" panose="020B0604020202020204" pitchFamily="34" charset="0"/>
                <a:cs typeface="Arial" panose="020B0604020202020204" pitchFamily="34" charset="0"/>
              </a:rPr>
              <a:t>Internal</a:t>
            </a:r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 (01/2022):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Decision on layout of demonstrator magnet (</a:t>
            </a:r>
            <a:r>
              <a:rPr lang="en-US" sz="2000" b="1" dirty="0">
                <a:solidFill>
                  <a:srgbClr val="00B050"/>
                </a:solidFill>
              </a:rPr>
              <a:t>ACHIEVED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); </a:t>
            </a:r>
          </a:p>
          <a:p>
            <a:pPr lvl="1"/>
            <a:r>
              <a:rPr lang="it-IT" sz="2000" dirty="0">
                <a:latin typeface="Arial" panose="020B0604020202020204" pitchFamily="34" charset="0"/>
                <a:cs typeface="Arial" panose="020B0604020202020204" pitchFamily="34" charset="0"/>
              </a:rPr>
              <a:t>M8 (11/2022): 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Magnet Layout decision and Engineering design </a:t>
            </a:r>
            <a:r>
              <a:rPr lang="en-US" sz="2000" dirty="0"/>
              <a:t>(</a:t>
            </a:r>
            <a:r>
              <a:rPr lang="en-US" sz="2000" b="1" dirty="0">
                <a:solidFill>
                  <a:srgbClr val="00B050"/>
                </a:solidFill>
              </a:rPr>
              <a:t>ACHIEVED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lvl="1"/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Mi2 – Internal 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01/2024): Manufacturing readiness of demonstrator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b="1" dirty="0">
                <a:solidFill>
                  <a:srgbClr val="00B050"/>
                </a:solidFill>
              </a:rPr>
              <a:t>ACHIEVED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:</a:t>
            </a:r>
          </a:p>
          <a:p>
            <a:pPr lvl="2"/>
            <a:r>
              <a:rPr lang="en-US" sz="1600" b="1" u="sng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Conductor, curved formers and part of the tooling are defined – simplified assembly without Iron yoke. </a:t>
            </a:r>
            <a:endParaRPr lang="en-US" sz="16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9183BD41-F6FC-4ABB-8967-3E62378862D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17993" y="154004"/>
            <a:ext cx="6525500" cy="1223900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3F6153F5-7A16-436F-8E68-308E890F94E8}"/>
              </a:ext>
            </a:extLst>
          </p:cNvPr>
          <p:cNvSpPr/>
          <p:nvPr/>
        </p:nvSpPr>
        <p:spPr>
          <a:xfrm>
            <a:off x="8754706" y="3104744"/>
            <a:ext cx="3171156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1100" dirty="0"/>
              <a:t>De Matteis, E., </a:t>
            </a:r>
            <a:r>
              <a:rPr lang="it-IT" sz="1100" dirty="0" err="1"/>
              <a:t>Lecrevisse</a:t>
            </a:r>
            <a:r>
              <a:rPr lang="it-IT" sz="1100" dirty="0"/>
              <a:t>, T., Mariotto, S., </a:t>
            </a:r>
            <a:r>
              <a:rPr lang="it-IT" sz="1100" dirty="0" err="1"/>
              <a:t>Prioli</a:t>
            </a:r>
            <a:r>
              <a:rPr lang="it-IT" sz="1100" dirty="0"/>
              <a:t>, M., Sorti, S., </a:t>
            </a:r>
            <a:r>
              <a:rPr lang="it-IT" sz="1100" dirty="0" err="1"/>
              <a:t>Statera</a:t>
            </a:r>
            <a:r>
              <a:rPr lang="it-IT" sz="1100" dirty="0"/>
              <a:t>, M., &amp; Rossi, L. (2022). </a:t>
            </a:r>
            <a:r>
              <a:rPr lang="it-IT" sz="1100" dirty="0" err="1"/>
              <a:t>Magnet</a:t>
            </a:r>
            <a:r>
              <a:rPr lang="it-IT" sz="1100" dirty="0"/>
              <a:t> </a:t>
            </a:r>
            <a:r>
              <a:rPr lang="it-IT" sz="1100" dirty="0" err="1"/>
              <a:t>Assessment</a:t>
            </a:r>
            <a:r>
              <a:rPr lang="it-IT" sz="1100" dirty="0"/>
              <a:t> for SC </a:t>
            </a:r>
            <a:r>
              <a:rPr lang="it-IT" sz="1100" dirty="0" err="1"/>
              <a:t>accelerator</a:t>
            </a:r>
            <a:r>
              <a:rPr lang="it-IT" sz="1100" dirty="0"/>
              <a:t> and </a:t>
            </a:r>
            <a:r>
              <a:rPr lang="it-IT" sz="1100" dirty="0" err="1"/>
              <a:t>gantry</a:t>
            </a:r>
            <a:r>
              <a:rPr lang="it-IT" sz="1100" dirty="0"/>
              <a:t> (1.0). </a:t>
            </a:r>
            <a:r>
              <a:rPr lang="it-IT" sz="1100" dirty="0" err="1"/>
              <a:t>Zenodo</a:t>
            </a:r>
            <a:r>
              <a:rPr lang="it-IT" sz="1100" dirty="0"/>
              <a:t>. </a:t>
            </a:r>
            <a:r>
              <a:rPr lang="it-IT" sz="1100" dirty="0">
                <a:hlinkClick r:id="rId3"/>
              </a:rPr>
              <a:t>https://doi.org/10.5281/zenodo.7875298</a:t>
            </a:r>
            <a:r>
              <a:rPr lang="it-IT" sz="1100" dirty="0"/>
              <a:t>  </a:t>
            </a:r>
          </a:p>
        </p:txBody>
      </p:sp>
      <p:cxnSp>
        <p:nvCxnSpPr>
          <p:cNvPr id="23" name="Connettore 2 22">
            <a:extLst>
              <a:ext uri="{FF2B5EF4-FFF2-40B4-BE49-F238E27FC236}">
                <a16:creationId xmlns:a16="http://schemas.microsoft.com/office/drawing/2014/main" id="{4D0D175B-FCBC-40DA-B0F6-5C92291E5D72}"/>
              </a:ext>
            </a:extLst>
          </p:cNvPr>
          <p:cNvCxnSpPr/>
          <p:nvPr/>
        </p:nvCxnSpPr>
        <p:spPr>
          <a:xfrm>
            <a:off x="7860440" y="3429000"/>
            <a:ext cx="730107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ttangolo 23">
            <a:extLst>
              <a:ext uri="{FF2B5EF4-FFF2-40B4-BE49-F238E27FC236}">
                <a16:creationId xmlns:a16="http://schemas.microsoft.com/office/drawing/2014/main" id="{A8E78AC5-838B-489D-9991-A178B3C17E55}"/>
              </a:ext>
            </a:extLst>
          </p:cNvPr>
          <p:cNvSpPr/>
          <p:nvPr/>
        </p:nvSpPr>
        <p:spPr>
          <a:xfrm>
            <a:off x="8629539" y="4566244"/>
            <a:ext cx="3444960" cy="93871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1100" dirty="0"/>
              <a:t>Barna, D., Ceruti, G., De Matteis, E., Sorti, S., </a:t>
            </a:r>
            <a:r>
              <a:rPr lang="it-IT" sz="1100" dirty="0" err="1"/>
              <a:t>Felcini</a:t>
            </a:r>
            <a:r>
              <a:rPr lang="it-IT" sz="1100" dirty="0"/>
              <a:t>, E., &amp; Benedetto, E. (2023). </a:t>
            </a:r>
            <a:r>
              <a:rPr lang="it-IT" sz="1100" dirty="0" err="1"/>
              <a:t>Magnet</a:t>
            </a:r>
            <a:r>
              <a:rPr lang="it-IT" sz="1100" dirty="0"/>
              <a:t> Layout </a:t>
            </a:r>
            <a:r>
              <a:rPr lang="it-IT" sz="1100" dirty="0" err="1"/>
              <a:t>decision</a:t>
            </a:r>
            <a:r>
              <a:rPr lang="it-IT" sz="1100" dirty="0"/>
              <a:t> and engineering design report of the </a:t>
            </a:r>
            <a:r>
              <a:rPr lang="it-IT" sz="1100" dirty="0" err="1"/>
              <a:t>curved</a:t>
            </a:r>
            <a:r>
              <a:rPr lang="it-IT" sz="1100" dirty="0"/>
              <a:t> CCT </a:t>
            </a:r>
            <a:r>
              <a:rPr lang="it-IT" sz="1100" dirty="0" err="1"/>
              <a:t>dipole</a:t>
            </a:r>
            <a:r>
              <a:rPr lang="it-IT" sz="1100" dirty="0"/>
              <a:t> </a:t>
            </a:r>
            <a:r>
              <a:rPr lang="it-IT" sz="1100" dirty="0" err="1"/>
              <a:t>magnet</a:t>
            </a:r>
            <a:r>
              <a:rPr lang="it-IT" sz="1100" dirty="0"/>
              <a:t> </a:t>
            </a:r>
            <a:r>
              <a:rPr lang="it-IT" sz="1100" dirty="0" err="1"/>
              <a:t>demonstrator</a:t>
            </a:r>
            <a:r>
              <a:rPr lang="it-IT" sz="1100" dirty="0"/>
              <a:t> (1.0). </a:t>
            </a:r>
            <a:r>
              <a:rPr lang="it-IT" sz="1100" dirty="0" err="1"/>
              <a:t>Zenodo</a:t>
            </a:r>
            <a:r>
              <a:rPr lang="it-IT" sz="1100" dirty="0"/>
              <a:t>. </a:t>
            </a:r>
            <a:r>
              <a:rPr lang="it-IT" sz="1100" dirty="0">
                <a:hlinkClick r:id="rId4"/>
              </a:rPr>
              <a:t>https://doi.org/10.5281/zenodo.8096053</a:t>
            </a:r>
            <a:r>
              <a:rPr lang="it-IT" sz="1100" dirty="0"/>
              <a:t> </a:t>
            </a:r>
          </a:p>
        </p:txBody>
      </p:sp>
      <p:cxnSp>
        <p:nvCxnSpPr>
          <p:cNvPr id="25" name="Connettore 2 24">
            <a:extLst>
              <a:ext uri="{FF2B5EF4-FFF2-40B4-BE49-F238E27FC236}">
                <a16:creationId xmlns:a16="http://schemas.microsoft.com/office/drawing/2014/main" id="{79339C81-135A-44BF-A3BB-80F836EFE61D}"/>
              </a:ext>
            </a:extLst>
          </p:cNvPr>
          <p:cNvCxnSpPr>
            <a:cxnSpLocks/>
            <a:endCxn id="24" idx="1"/>
          </p:cNvCxnSpPr>
          <p:nvPr/>
        </p:nvCxnSpPr>
        <p:spPr>
          <a:xfrm>
            <a:off x="7495386" y="5035603"/>
            <a:ext cx="1134153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Date Placeholder 2">
            <a:extLst>
              <a:ext uri="{FF2B5EF4-FFF2-40B4-BE49-F238E27FC236}">
                <a16:creationId xmlns:a16="http://schemas.microsoft.com/office/drawing/2014/main" id="{720501D9-77E3-41E8-A946-56D677CA8CA7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21" name="Slide Number Placeholder 4">
            <a:extLst>
              <a:ext uri="{FF2B5EF4-FFF2-40B4-BE49-F238E27FC236}">
                <a16:creationId xmlns:a16="http://schemas.microsoft.com/office/drawing/2014/main" id="{3B0DE97F-C073-4C86-89C3-5CD75AD26B69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7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Footer Placeholder 3">
            <a:extLst>
              <a:ext uri="{FF2B5EF4-FFF2-40B4-BE49-F238E27FC236}">
                <a16:creationId xmlns:a16="http://schemas.microsoft.com/office/drawing/2014/main" id="{AE949F30-EB0B-481C-943C-81563A41C19F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8FEDEC60-7C5A-4A30-A198-E6146C301E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0870" y="1519408"/>
            <a:ext cx="10586721" cy="1542049"/>
          </a:xfrm>
          <a:prstGeom prst="rect">
            <a:avLst/>
          </a:prstGeom>
        </p:spPr>
      </p:pic>
      <p:cxnSp>
        <p:nvCxnSpPr>
          <p:cNvPr id="8" name="Connettore 2 7">
            <a:extLst>
              <a:ext uri="{FF2B5EF4-FFF2-40B4-BE49-F238E27FC236}">
                <a16:creationId xmlns:a16="http://schemas.microsoft.com/office/drawing/2014/main" id="{87773676-FD39-48A6-91D9-5FABE7E86D00}"/>
              </a:ext>
            </a:extLst>
          </p:cNvPr>
          <p:cNvCxnSpPr>
            <a:cxnSpLocks/>
          </p:cNvCxnSpPr>
          <p:nvPr/>
        </p:nvCxnSpPr>
        <p:spPr>
          <a:xfrm>
            <a:off x="7408728" y="2486343"/>
            <a:ext cx="583805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>
            <a:extLst>
              <a:ext uri="{FF2B5EF4-FFF2-40B4-BE49-F238E27FC236}">
                <a16:creationId xmlns:a16="http://schemas.microsoft.com/office/drawing/2014/main" id="{C5D8610F-555B-4F6B-975F-5143F0B91887}"/>
              </a:ext>
            </a:extLst>
          </p:cNvPr>
          <p:cNvCxnSpPr>
            <a:cxnSpLocks/>
          </p:cNvCxnSpPr>
          <p:nvPr/>
        </p:nvCxnSpPr>
        <p:spPr>
          <a:xfrm>
            <a:off x="9880131" y="2886548"/>
            <a:ext cx="1092669" cy="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Freccia destra con strisce 27">
            <a:extLst>
              <a:ext uri="{FF2B5EF4-FFF2-40B4-BE49-F238E27FC236}">
                <a16:creationId xmlns:a16="http://schemas.microsoft.com/office/drawing/2014/main" id="{ACF5C89D-3378-431F-839B-0ECADC15BC18}"/>
              </a:ext>
            </a:extLst>
          </p:cNvPr>
          <p:cNvSpPr/>
          <p:nvPr/>
        </p:nvSpPr>
        <p:spPr>
          <a:xfrm>
            <a:off x="11341166" y="2781666"/>
            <a:ext cx="433494" cy="255001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9" name="Rettangolo 28">
            <a:extLst>
              <a:ext uri="{FF2B5EF4-FFF2-40B4-BE49-F238E27FC236}">
                <a16:creationId xmlns:a16="http://schemas.microsoft.com/office/drawing/2014/main" id="{6427BBBC-55E7-4145-BB2D-B29918F3A4ED}"/>
              </a:ext>
            </a:extLst>
          </p:cNvPr>
          <p:cNvSpPr/>
          <p:nvPr/>
        </p:nvSpPr>
        <p:spPr>
          <a:xfrm>
            <a:off x="11446963" y="2493646"/>
            <a:ext cx="58221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2026</a:t>
            </a:r>
            <a:endParaRPr lang="it-IT" sz="1400" b="1" dirty="0"/>
          </a:p>
        </p:txBody>
      </p:sp>
    </p:spTree>
    <p:extLst>
      <p:ext uri="{BB962C8B-B14F-4D97-AF65-F5344CB8AC3E}">
        <p14:creationId xmlns:p14="http://schemas.microsoft.com/office/powerpoint/2010/main" val="8663411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FE01B0-4ECB-485F-8541-E5A4B1C4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924" y="234745"/>
            <a:ext cx="11073408" cy="686802"/>
          </a:xfrm>
        </p:spPr>
        <p:txBody>
          <a:bodyPr/>
          <a:lstStyle/>
          <a:p>
            <a:r>
              <a:rPr lang="it-IT" dirty="0" err="1"/>
              <a:t>Conductor</a:t>
            </a:r>
            <a:r>
              <a:rPr lang="it-IT" dirty="0"/>
              <a:t> layout, </a:t>
            </a:r>
            <a:r>
              <a:rPr lang="it-IT" dirty="0" err="1"/>
              <a:t>Materials</a:t>
            </a:r>
            <a:r>
              <a:rPr lang="it-IT" dirty="0"/>
              <a:t> and </a:t>
            </a:r>
            <a:r>
              <a:rPr lang="it-IT" dirty="0" err="1"/>
              <a:t>Procedures</a:t>
            </a:r>
            <a:r>
              <a:rPr lang="it-IT" dirty="0"/>
              <a:t> (TDR</a:t>
            </a:r>
            <a:r>
              <a:rPr lang="it-IT" baseline="30000" dirty="0"/>
              <a:t>1</a:t>
            </a:r>
            <a:r>
              <a:rPr lang="it-IT" dirty="0"/>
              <a:t> – D8.2)  </a:t>
            </a:r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CE451111-627F-4303-89C3-26F5686F7F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298" y="1067844"/>
            <a:ext cx="7133918" cy="2361156"/>
          </a:xfrm>
          <a:prstGeom prst="rect">
            <a:avLst/>
          </a:prstGeom>
          <a:noFill/>
        </p:spPr>
      </p:pic>
      <p:sp>
        <p:nvSpPr>
          <p:cNvPr id="7" name="Rettangolo 6">
            <a:extLst>
              <a:ext uri="{FF2B5EF4-FFF2-40B4-BE49-F238E27FC236}">
                <a16:creationId xmlns:a16="http://schemas.microsoft.com/office/drawing/2014/main" id="{44A0B717-791A-40BA-A055-B2C596E5DA71}"/>
              </a:ext>
            </a:extLst>
          </p:cNvPr>
          <p:cNvSpPr/>
          <p:nvPr/>
        </p:nvSpPr>
        <p:spPr>
          <a:xfrm>
            <a:off x="423784" y="944574"/>
            <a:ext cx="4524815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/>
              <a:t>Rope Conductor Design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6 </a:t>
            </a:r>
            <a:r>
              <a:rPr lang="en-US" sz="1600" dirty="0" err="1"/>
              <a:t>NbTi</a:t>
            </a:r>
            <a:r>
              <a:rPr lang="en-US" sz="1600" dirty="0"/>
              <a:t> strands + 1 copper core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Double braided polyester insulation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Low-loss </a:t>
            </a:r>
            <a:r>
              <a:rPr lang="en-US" sz="1600" dirty="0" err="1"/>
              <a:t>NbTi</a:t>
            </a:r>
            <a:r>
              <a:rPr lang="en-US" sz="1600" dirty="0"/>
              <a:t> strand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Industrial low-cost cabling</a:t>
            </a:r>
          </a:p>
          <a:p>
            <a:endParaRPr lang="en-US" sz="1600" dirty="0"/>
          </a:p>
          <a:p>
            <a:r>
              <a:rPr lang="en-US" sz="1600" b="1" dirty="0"/>
              <a:t>Simplified Manufacturing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Easy winding with minimal tooling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Reduced tool count for fabrication</a:t>
            </a:r>
          </a:p>
          <a:p>
            <a:endParaRPr lang="en-US" sz="1600" dirty="0"/>
          </a:p>
          <a:p>
            <a:r>
              <a:rPr lang="en-US" sz="1600" b="1" dirty="0"/>
              <a:t>Wax-Based Impregnation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Magnet structure serves as impregnation mold;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Reversible process – allows recovery of components;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Enables non-quench operation;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Excellent thermal conductivity – ideal for conduction-cooled systems (e.g., gantries).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54A4C586-3A9A-4B7D-84FB-F13A87978BE5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9" name="Slide Number Placeholder 4">
            <a:extLst>
              <a:ext uri="{FF2B5EF4-FFF2-40B4-BE49-F238E27FC236}">
                <a16:creationId xmlns:a16="http://schemas.microsoft.com/office/drawing/2014/main" id="{482DD482-F6D6-4A77-8CAF-FDBE46E89D37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8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1F012ADA-9602-474D-800E-30A55F90ABEC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760088F2-C2A0-4868-A689-9723575322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48600" y="3644374"/>
            <a:ext cx="3667125" cy="2676525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D10C468F-9BFC-4AD7-8BED-72ECCD0D95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75548" y="3644374"/>
            <a:ext cx="2323784" cy="3041983"/>
          </a:xfrm>
          <a:prstGeom prst="rect">
            <a:avLst/>
          </a:prstGeom>
        </p:spPr>
      </p:pic>
      <p:sp>
        <p:nvSpPr>
          <p:cNvPr id="13" name="Rettangolo 12">
            <a:extLst>
              <a:ext uri="{FF2B5EF4-FFF2-40B4-BE49-F238E27FC236}">
                <a16:creationId xmlns:a16="http://schemas.microsoft.com/office/drawing/2014/main" id="{2048B718-776A-4A9A-974A-4741378EC66C}"/>
              </a:ext>
            </a:extLst>
          </p:cNvPr>
          <p:cNvSpPr/>
          <p:nvPr/>
        </p:nvSpPr>
        <p:spPr>
          <a:xfrm>
            <a:off x="1686477" y="5401773"/>
            <a:ext cx="3363352" cy="769441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1100" baseline="30000" dirty="0"/>
              <a:t>1 </a:t>
            </a:r>
            <a:r>
              <a:rPr lang="it-IT" sz="1100" dirty="0"/>
              <a:t>E. De Matteis, D. Barna, M. Castoldi, N. </a:t>
            </a:r>
            <a:r>
              <a:rPr lang="it-IT" sz="1100" dirty="0" err="1"/>
              <a:t>Ciarchi</a:t>
            </a:r>
            <a:r>
              <a:rPr lang="it-IT" sz="1100" dirty="0"/>
              <a:t>, G.</a:t>
            </a:r>
          </a:p>
          <a:p>
            <a:r>
              <a:rPr lang="it-IT" sz="1100" dirty="0"/>
              <a:t>Ceruti, S. Sorti, F. </a:t>
            </a:r>
            <a:r>
              <a:rPr lang="it-IT" sz="1100" dirty="0" err="1"/>
              <a:t>Toral</a:t>
            </a:r>
            <a:r>
              <a:rPr lang="it-IT" sz="1100" dirty="0"/>
              <a:t> (2024). </a:t>
            </a:r>
            <a:r>
              <a:rPr lang="en-US" sz="1100" b="1" dirty="0"/>
              <a:t>Technical Design Report: Final report on Magnet design for SC synchrotron and SC gantry.</a:t>
            </a:r>
            <a:r>
              <a:rPr lang="en-US" sz="1100" dirty="0"/>
              <a:t> to be submitted on </a:t>
            </a:r>
            <a:r>
              <a:rPr lang="it-IT" sz="1100" dirty="0" err="1"/>
              <a:t>Zenodo</a:t>
            </a:r>
            <a:r>
              <a:rPr lang="it-IT" sz="11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26065241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4FE01B0-4ECB-485F-8541-E5A4B1C4A4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5924" y="202846"/>
            <a:ext cx="11073408" cy="686802"/>
          </a:xfrm>
        </p:spPr>
        <p:txBody>
          <a:bodyPr/>
          <a:lstStyle/>
          <a:p>
            <a:r>
              <a:rPr lang="it-IT" dirty="0" err="1"/>
              <a:t>Magnetic</a:t>
            </a:r>
            <a:r>
              <a:rPr lang="it-IT" dirty="0"/>
              <a:t> design and field quality (TDR</a:t>
            </a:r>
            <a:r>
              <a:rPr lang="it-IT" baseline="30000" dirty="0"/>
              <a:t>1</a:t>
            </a:r>
            <a:r>
              <a:rPr lang="it-IT" dirty="0"/>
              <a:t> – D8.2) </a:t>
            </a:r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D2441FCA-E624-48FB-96AE-8262F93F0A07}"/>
              </a:ext>
            </a:extLst>
          </p:cNvPr>
          <p:cNvSpPr txBox="1">
            <a:spLocks/>
          </p:cNvSpPr>
          <p:nvPr/>
        </p:nvSpPr>
        <p:spPr>
          <a:xfrm>
            <a:off x="1040866" y="6508107"/>
            <a:ext cx="1086452" cy="224882"/>
          </a:xfrm>
          <a:prstGeom prst="rect">
            <a:avLst/>
          </a:prstGeom>
        </p:spPr>
        <p:txBody>
          <a:bodyPr vert="horz" lIns="0" tIns="45720" rIns="0" bIns="45720" rtlCol="0" anchor="b" anchorCtr="0">
            <a:noAutofit/>
          </a:bodyPr>
          <a:lstStyle>
            <a:lvl1pPr marL="0" indent="0" algn="r" defTabSz="914400" rtl="0" eaLnBrk="1" latinLnBrk="0" hangingPunct="1">
              <a:lnSpc>
                <a:spcPct val="90000"/>
              </a:lnSpc>
              <a:spcBef>
                <a:spcPts val="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25 March 2025</a:t>
            </a:r>
          </a:p>
        </p:txBody>
      </p:sp>
      <p:sp>
        <p:nvSpPr>
          <p:cNvPr id="14" name="Slide Number Placeholder 4">
            <a:extLst>
              <a:ext uri="{FF2B5EF4-FFF2-40B4-BE49-F238E27FC236}">
                <a16:creationId xmlns:a16="http://schemas.microsoft.com/office/drawing/2014/main" id="{B01A3D54-6BD4-49E0-8D22-78245A3641C0}"/>
              </a:ext>
            </a:extLst>
          </p:cNvPr>
          <p:cNvSpPr txBox="1">
            <a:spLocks/>
          </p:cNvSpPr>
          <p:nvPr/>
        </p:nvSpPr>
        <p:spPr>
          <a:xfrm>
            <a:off x="11097269" y="6476766"/>
            <a:ext cx="460644" cy="287565"/>
          </a:xfrm>
          <a:prstGeom prst="rect">
            <a:avLst/>
          </a:prstGeom>
        </p:spPr>
        <p:txBody>
          <a:bodyPr/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7A0FA2E-2223-4FE8-9E15-7906F6757A08}" type="slidenum">
              <a:rPr lang="it-IT" sz="900" cap="all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pPr/>
              <a:t>9</a:t>
            </a:fld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Footer Placeholder 3">
            <a:extLst>
              <a:ext uri="{FF2B5EF4-FFF2-40B4-BE49-F238E27FC236}">
                <a16:creationId xmlns:a16="http://schemas.microsoft.com/office/drawing/2014/main" id="{D538244F-4D1B-4280-88A1-3ABE94E5530B}"/>
              </a:ext>
            </a:extLst>
          </p:cNvPr>
          <p:cNvSpPr txBox="1">
            <a:spLocks/>
          </p:cNvSpPr>
          <p:nvPr/>
        </p:nvSpPr>
        <p:spPr>
          <a:xfrm>
            <a:off x="3368153" y="6508108"/>
            <a:ext cx="7069242" cy="224882"/>
          </a:xfrm>
          <a:prstGeom prst="rect">
            <a:avLst/>
          </a:prstGeom>
        </p:spPr>
        <p:txBody>
          <a:bodyPr vert="horz" lIns="0" tIns="45720" rIns="0" bIns="45720" rtlCol="0">
            <a:normAutofit fontScale="925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 De. </a:t>
            </a:r>
            <a:r>
              <a:rPr lang="en-GB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MaTTeis</a:t>
            </a:r>
            <a:r>
              <a:rPr lang="en-GB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Advancements in Superconducting Magnet Design for Carbon Ion Therapy – 4</a:t>
            </a:r>
            <a:r>
              <a:rPr lang="en-US" sz="900" cap="all" baseline="300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900" cap="all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HITRIplus</a:t>
            </a:r>
            <a:r>
              <a:rPr lang="en-US" sz="900" cap="all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Project meeting </a:t>
            </a:r>
            <a:endParaRPr lang="it-IT" sz="900" cap="all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4769149D-CB12-4B26-AD9F-71D01502E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02774" y="704074"/>
            <a:ext cx="4764598" cy="2856180"/>
          </a:xfrm>
          <a:prstGeom prst="rect">
            <a:avLst/>
          </a:prstGeom>
        </p:spPr>
      </p:pic>
      <p:pic>
        <p:nvPicPr>
          <p:cNvPr id="4" name="Immagine 3">
            <a:extLst>
              <a:ext uri="{FF2B5EF4-FFF2-40B4-BE49-F238E27FC236}">
                <a16:creationId xmlns:a16="http://schemas.microsoft.com/office/drawing/2014/main" id="{7530F68E-9DD2-489E-BB7E-41CC765D799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2774" y="3757166"/>
            <a:ext cx="3998206" cy="2396760"/>
          </a:xfrm>
          <a:prstGeom prst="rect">
            <a:avLst/>
          </a:prstGeom>
        </p:spPr>
      </p:pic>
      <p:sp>
        <p:nvSpPr>
          <p:cNvPr id="6" name="Rettangolo 5">
            <a:extLst>
              <a:ext uri="{FF2B5EF4-FFF2-40B4-BE49-F238E27FC236}">
                <a16:creationId xmlns:a16="http://schemas.microsoft.com/office/drawing/2014/main" id="{365AC4BB-DABE-49E3-AA10-02F7DCF86A51}"/>
              </a:ext>
            </a:extLst>
          </p:cNvPr>
          <p:cNvSpPr/>
          <p:nvPr/>
        </p:nvSpPr>
        <p:spPr>
          <a:xfrm>
            <a:off x="350019" y="875531"/>
            <a:ext cx="629322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/>
              <a:t>Yoke</a:t>
            </a:r>
            <a:r>
              <a:rPr lang="it-IT" b="1" dirty="0"/>
              <a:t> Optimization Challenge: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/>
              <a:t>Coil optimization </a:t>
            </a:r>
            <a:r>
              <a:rPr lang="it-IT" dirty="0" err="1"/>
              <a:t>handles</a:t>
            </a:r>
            <a:r>
              <a:rPr lang="it-IT" dirty="0"/>
              <a:t> linear </a:t>
            </a:r>
            <a:r>
              <a:rPr lang="it-IT" dirty="0" err="1"/>
              <a:t>sources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Iron</a:t>
            </a:r>
            <a:r>
              <a:rPr lang="it-IT" dirty="0"/>
              <a:t> </a:t>
            </a:r>
            <a:r>
              <a:rPr lang="it-IT" dirty="0" err="1"/>
              <a:t>yoke</a:t>
            </a:r>
            <a:r>
              <a:rPr lang="it-IT" dirty="0"/>
              <a:t> </a:t>
            </a:r>
            <a:r>
              <a:rPr lang="it-IT" dirty="0" err="1"/>
              <a:t>introduces</a:t>
            </a:r>
            <a:r>
              <a:rPr lang="it-IT" dirty="0"/>
              <a:t> </a:t>
            </a:r>
            <a:r>
              <a:rPr lang="it-IT" dirty="0" err="1"/>
              <a:t>nonlinearities</a:t>
            </a:r>
            <a:r>
              <a:rPr lang="it-IT" dirty="0"/>
              <a:t> (e.g. </a:t>
            </a:r>
            <a:r>
              <a:rPr lang="it-IT" dirty="0" err="1"/>
              <a:t>sextupole</a:t>
            </a:r>
            <a:r>
              <a:rPr lang="it-IT" dirty="0"/>
              <a:t> component)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 err="1"/>
              <a:t>Sextupole</a:t>
            </a:r>
            <a:r>
              <a:rPr lang="it-IT" b="1" dirty="0"/>
              <a:t> </a:t>
            </a:r>
            <a:r>
              <a:rPr lang="it-IT" b="1" dirty="0" err="1"/>
              <a:t>Mitigation</a:t>
            </a:r>
            <a:r>
              <a:rPr lang="it-IT" b="1" dirty="0"/>
              <a:t> </a:t>
            </a:r>
            <a:r>
              <a:rPr lang="it-IT" b="1" dirty="0" err="1"/>
              <a:t>Strategy</a:t>
            </a:r>
            <a:r>
              <a:rPr lang="it-IT" b="1" dirty="0"/>
              <a:t>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Cannot</a:t>
            </a:r>
            <a:r>
              <a:rPr lang="it-IT" dirty="0"/>
              <a:t> be </a:t>
            </a:r>
            <a:r>
              <a:rPr lang="it-IT" dirty="0" err="1"/>
              <a:t>corrected</a:t>
            </a:r>
            <a:r>
              <a:rPr lang="it-IT" dirty="0"/>
              <a:t> by coil tuning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Requires</a:t>
            </a:r>
            <a:r>
              <a:rPr lang="it-IT" dirty="0"/>
              <a:t> </a:t>
            </a:r>
            <a:r>
              <a:rPr lang="it-IT" b="1" dirty="0" err="1"/>
              <a:t>active</a:t>
            </a:r>
            <a:r>
              <a:rPr lang="it-IT" b="1" dirty="0"/>
              <a:t> </a:t>
            </a:r>
            <a:r>
              <a:rPr lang="it-IT" b="1" dirty="0" err="1"/>
              <a:t>yoke</a:t>
            </a:r>
            <a:r>
              <a:rPr lang="it-IT" b="1" dirty="0"/>
              <a:t> </a:t>
            </a:r>
            <a:r>
              <a:rPr lang="it-IT" b="1" dirty="0" err="1"/>
              <a:t>shaping</a:t>
            </a:r>
            <a:endParaRPr lang="it-IT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Optimization Techniques: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dirty="0" err="1"/>
              <a:t>Insertion</a:t>
            </a:r>
            <a:r>
              <a:rPr lang="it-IT" dirty="0"/>
              <a:t> of </a:t>
            </a:r>
            <a:r>
              <a:rPr lang="it-IT" dirty="0" err="1"/>
              <a:t>holes</a:t>
            </a:r>
            <a:r>
              <a:rPr lang="it-IT" dirty="0"/>
              <a:t> in </a:t>
            </a:r>
            <a:r>
              <a:rPr lang="it-IT" dirty="0" err="1"/>
              <a:t>specific</a:t>
            </a:r>
            <a:r>
              <a:rPr lang="it-IT" dirty="0"/>
              <a:t> </a:t>
            </a:r>
            <a:r>
              <a:rPr lang="it-IT" dirty="0" err="1"/>
              <a:t>yoke</a:t>
            </a:r>
            <a:r>
              <a:rPr lang="it-IT" dirty="0"/>
              <a:t> </a:t>
            </a:r>
            <a:r>
              <a:rPr lang="it-IT" dirty="0" err="1"/>
              <a:t>regions</a:t>
            </a:r>
            <a:r>
              <a:rPr lang="it-IT" dirty="0"/>
              <a:t> (e.g. ~60° from </a:t>
            </a:r>
            <a:r>
              <a:rPr lang="it-IT" dirty="0" err="1"/>
              <a:t>midplane</a:t>
            </a:r>
            <a:r>
              <a:rPr lang="it-IT" dirty="0"/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Pole </a:t>
            </a:r>
            <a:r>
              <a:rPr lang="it-IT" b="1" dirty="0" err="1"/>
              <a:t>shaping</a:t>
            </a:r>
            <a:r>
              <a:rPr lang="it-IT" b="1" dirty="0"/>
              <a:t> </a:t>
            </a:r>
            <a:r>
              <a:rPr lang="it-IT" dirty="0" err="1"/>
              <a:t>as</a:t>
            </a:r>
            <a:r>
              <a:rPr lang="it-IT" dirty="0"/>
              <a:t> </a:t>
            </a:r>
            <a:r>
              <a:rPr lang="it-IT" dirty="0" err="1"/>
              <a:t>complementary</a:t>
            </a:r>
            <a:r>
              <a:rPr lang="it-IT" dirty="0"/>
              <a:t> method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Modeling Approach: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2D </a:t>
            </a:r>
            <a:r>
              <a:rPr lang="it-IT" b="1" dirty="0" err="1"/>
              <a:t>asymmetric</a:t>
            </a:r>
            <a:r>
              <a:rPr lang="it-IT" b="1" dirty="0"/>
              <a:t> model </a:t>
            </a:r>
            <a:r>
              <a:rPr lang="it-IT" dirty="0"/>
              <a:t>with </a:t>
            </a:r>
            <a:r>
              <a:rPr lang="it-IT" dirty="0" err="1"/>
              <a:t>homogenized</a:t>
            </a:r>
            <a:r>
              <a:rPr lang="it-IT" dirty="0"/>
              <a:t> coils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b="1" dirty="0"/>
              <a:t>Results: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2D optimization</a:t>
            </a:r>
            <a:r>
              <a:rPr lang="it-IT" dirty="0"/>
              <a:t>: </a:t>
            </a:r>
            <a:r>
              <a:rPr lang="it-IT" dirty="0" err="1"/>
              <a:t>homogeneity</a:t>
            </a:r>
            <a:r>
              <a:rPr lang="it-IT" dirty="0"/>
              <a:t> ~25 </a:t>
            </a:r>
            <a:r>
              <a:rPr lang="it-IT" dirty="0" err="1"/>
              <a:t>units</a:t>
            </a:r>
            <a:endParaRPr lang="it-IT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b="1" dirty="0"/>
              <a:t>3D model (30° section)</a:t>
            </a:r>
            <a:r>
              <a:rPr lang="it-IT" dirty="0"/>
              <a:t>:  </a:t>
            </a:r>
            <a:r>
              <a:rPr lang="it-IT" dirty="0" err="1"/>
              <a:t>final</a:t>
            </a:r>
            <a:r>
              <a:rPr lang="it-IT" dirty="0"/>
              <a:t> </a:t>
            </a:r>
            <a:r>
              <a:rPr lang="it-IT" dirty="0" err="1"/>
              <a:t>homogeneity</a:t>
            </a:r>
            <a:r>
              <a:rPr lang="it-IT" dirty="0"/>
              <a:t> &lt;7 </a:t>
            </a:r>
            <a:r>
              <a:rPr lang="it-IT" dirty="0" err="1"/>
              <a:t>units</a:t>
            </a:r>
            <a:endParaRPr lang="it-IT" dirty="0"/>
          </a:p>
        </p:txBody>
      </p:sp>
      <p:sp>
        <p:nvSpPr>
          <p:cNvPr id="16" name="Rettangolo 15">
            <a:extLst>
              <a:ext uri="{FF2B5EF4-FFF2-40B4-BE49-F238E27FC236}">
                <a16:creationId xmlns:a16="http://schemas.microsoft.com/office/drawing/2014/main" id="{DE17F6E3-A61C-46C7-8B1E-B778C69AEBDD}"/>
              </a:ext>
            </a:extLst>
          </p:cNvPr>
          <p:cNvSpPr/>
          <p:nvPr/>
        </p:nvSpPr>
        <p:spPr>
          <a:xfrm>
            <a:off x="1774530" y="5480640"/>
            <a:ext cx="5202003" cy="60016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it-IT" sz="1100" baseline="30000" dirty="0"/>
              <a:t>1 </a:t>
            </a:r>
            <a:r>
              <a:rPr lang="it-IT" sz="1100" dirty="0"/>
              <a:t>E. De Matteis, D. Barna, M. Castoldi, N. </a:t>
            </a:r>
            <a:r>
              <a:rPr lang="it-IT" sz="1100" dirty="0" err="1"/>
              <a:t>Ciarchi</a:t>
            </a:r>
            <a:r>
              <a:rPr lang="it-IT" sz="1100" dirty="0"/>
              <a:t>, G. Ceruti, S. Sorti, F. </a:t>
            </a:r>
            <a:r>
              <a:rPr lang="it-IT" sz="1100" dirty="0" err="1"/>
              <a:t>Toral</a:t>
            </a:r>
            <a:r>
              <a:rPr lang="it-IT" sz="1100" dirty="0"/>
              <a:t> (2024). </a:t>
            </a:r>
            <a:r>
              <a:rPr lang="en-US" sz="1100" b="1" dirty="0"/>
              <a:t>Technical Design Report: Final report on Magnet design for SC synchrotron and SC gantry.</a:t>
            </a:r>
            <a:r>
              <a:rPr lang="en-US" sz="1100" dirty="0"/>
              <a:t> to be submitted on </a:t>
            </a:r>
            <a:r>
              <a:rPr lang="it-IT" sz="1100" dirty="0" err="1"/>
              <a:t>Zenodo</a:t>
            </a:r>
            <a:r>
              <a:rPr lang="it-IT" sz="11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996634495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43013</TotalTime>
  <Words>2153</Words>
  <Application>Microsoft Office PowerPoint</Application>
  <PresentationFormat>Widescreen</PresentationFormat>
  <Paragraphs>266</Paragraphs>
  <Slides>16</Slides>
  <Notes>2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16</vt:i4>
      </vt:variant>
    </vt:vector>
  </HeadingPairs>
  <TitlesOfParts>
    <vt:vector size="23" baseType="lpstr">
      <vt:lpstr>Arial</vt:lpstr>
      <vt:lpstr>Calibri</vt:lpstr>
      <vt:lpstr>Calibri Light</vt:lpstr>
      <vt:lpstr>Montserrat ExtraBold</vt:lpstr>
      <vt:lpstr>NimbusRomNo9L-Regu</vt:lpstr>
      <vt:lpstr>Wingdings</vt:lpstr>
      <vt:lpstr>Retrospettivo</vt:lpstr>
      <vt:lpstr>Advancements in Superconducting Magnet Design for Carbon Ion Therapy  HITRIplus WP8 – Superconducting Magnet Design</vt:lpstr>
      <vt:lpstr>Superconductivity can reduce the footprint of medical facilities</vt:lpstr>
      <vt:lpstr>Superconducting magnet technology: EU initiatives</vt:lpstr>
      <vt:lpstr>HITRIplus WP8 – Superconducting magnet design</vt:lpstr>
      <vt:lpstr>Canted-Cosine-Theta (CCT) Magnet </vt:lpstr>
      <vt:lpstr>Parameters of demonstrator magnet  </vt:lpstr>
      <vt:lpstr>WP8 Timeline – MLS and DLVs</vt:lpstr>
      <vt:lpstr>Conductor layout, Materials and Procedures (TDR1 – D8.2)  </vt:lpstr>
      <vt:lpstr>Magnetic design and field quality (TDR1 – D8.2) </vt:lpstr>
      <vt:lpstr>Electromagnetic losses1 due to fast ramping (0.4 T/s) (TDR – D8.2) </vt:lpstr>
      <vt:lpstr>Final and Simplified assembly</vt:lpstr>
      <vt:lpstr>Mechanical study- Assembly magnet </vt:lpstr>
      <vt:lpstr>Construction aspects – curved formers (key parts of the magnet)</vt:lpstr>
      <vt:lpstr>Timeline of D8.3 Magnet demonstrator</vt:lpstr>
      <vt:lpstr>Conclusions and next steps</vt:lpstr>
      <vt:lpstr>Thanks for the attention!!!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Ernesto De Matteis</cp:lastModifiedBy>
  <cp:revision>639</cp:revision>
  <dcterms:created xsi:type="dcterms:W3CDTF">2021-02-25T08:52:29Z</dcterms:created>
  <dcterms:modified xsi:type="dcterms:W3CDTF">2025-03-24T14:33:17Z</dcterms:modified>
</cp:coreProperties>
</file>