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3" r:id="rId3"/>
    <p:sldId id="257" r:id="rId4"/>
    <p:sldId id="269" r:id="rId5"/>
    <p:sldId id="276" r:id="rId6"/>
    <p:sldId id="259" r:id="rId7"/>
    <p:sldId id="268" r:id="rId8"/>
    <p:sldId id="271" r:id="rId9"/>
    <p:sldId id="273" r:id="rId10"/>
    <p:sldId id="282" r:id="rId11"/>
    <p:sldId id="267" r:id="rId12"/>
    <p:sldId id="283" r:id="rId13"/>
    <p:sldId id="284" r:id="rId14"/>
    <p:sldId id="286" r:id="rId15"/>
    <p:sldId id="287" r:id="rId16"/>
    <p:sldId id="288" r:id="rId17"/>
    <p:sldId id="285" r:id="rId18"/>
    <p:sldId id="289" r:id="rId19"/>
    <p:sldId id="290" r:id="rId20"/>
    <p:sldId id="291" r:id="rId21"/>
    <p:sldId id="292" r:id="rId22"/>
    <p:sldId id="293" r:id="rId23"/>
    <p:sldId id="294" r:id="rId24"/>
    <p:sldId id="260" r:id="rId2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66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192" y="3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336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2FD5C96-D677-F146-8A7C-D0F7983868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A81BFD-DC5A-A440-B783-CC97FF8D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A69A7-8F86-C145-A975-8BD99616D50B}" type="datetimeFigureOut">
              <a:rPr lang="en-GB" smtClean="0"/>
              <a:t>21/03/2025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B4EFE1-1DDB-3E44-909B-E013EC1E20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60C49-CDD2-6E4A-AF27-D260FFF8FC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DF2ED-D0FF-484C-8C52-DA626AFF4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17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21/03/25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96148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14217" y="172357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-29011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13" Type="http://schemas.openxmlformats.org/officeDocument/2006/relationships/image" Target="../media/image14.tiff"/><Relationship Id="rId18" Type="http://schemas.openxmlformats.org/officeDocument/2006/relationships/image" Target="../media/image19.tiff"/><Relationship Id="rId3" Type="http://schemas.openxmlformats.org/officeDocument/2006/relationships/image" Target="../media/image4.tiff"/><Relationship Id="rId21" Type="http://schemas.openxmlformats.org/officeDocument/2006/relationships/image" Target="../media/image22.png"/><Relationship Id="rId7" Type="http://schemas.openxmlformats.org/officeDocument/2006/relationships/image" Target="../media/image8.jpeg"/><Relationship Id="rId12" Type="http://schemas.openxmlformats.org/officeDocument/2006/relationships/image" Target="../media/image13.tiff"/><Relationship Id="rId17" Type="http://schemas.openxmlformats.org/officeDocument/2006/relationships/image" Target="../media/image18.tif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jpeg"/><Relationship Id="rId20" Type="http://schemas.openxmlformats.org/officeDocument/2006/relationships/image" Target="../media/image2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tiff"/><Relationship Id="rId11" Type="http://schemas.openxmlformats.org/officeDocument/2006/relationships/image" Target="../media/image12.tiff"/><Relationship Id="rId5" Type="http://schemas.openxmlformats.org/officeDocument/2006/relationships/image" Target="../media/image6.tiff"/><Relationship Id="rId15" Type="http://schemas.openxmlformats.org/officeDocument/2006/relationships/image" Target="../media/image16.tiff"/><Relationship Id="rId10" Type="http://schemas.openxmlformats.org/officeDocument/2006/relationships/image" Target="../media/image11.tiff"/><Relationship Id="rId19" Type="http://schemas.openxmlformats.org/officeDocument/2006/relationships/image" Target="../media/image20.tiff"/><Relationship Id="rId4" Type="http://schemas.openxmlformats.org/officeDocument/2006/relationships/image" Target="../media/image5.tiff"/><Relationship Id="rId9" Type="http://schemas.openxmlformats.org/officeDocument/2006/relationships/image" Target="../media/image10.tiff"/><Relationship Id="rId14" Type="http://schemas.openxmlformats.org/officeDocument/2006/relationships/image" Target="../media/image15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5" Type="http://schemas.openxmlformats.org/officeDocument/2006/relationships/image" Target="https://indico.cern.ch/event/1248018/attachments/2600454/4642543/Locandina%203rd%20Hitriplus%20school%20(1)%20(1).png" TargetMode="Externa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18" Type="http://schemas.openxmlformats.org/officeDocument/2006/relationships/image" Target="../media/image50.png"/><Relationship Id="rId26" Type="http://schemas.openxmlformats.org/officeDocument/2006/relationships/image" Target="../media/image58.png"/><Relationship Id="rId3" Type="http://schemas.openxmlformats.org/officeDocument/2006/relationships/image" Target="../media/image35.png"/><Relationship Id="rId21" Type="http://schemas.openxmlformats.org/officeDocument/2006/relationships/image" Target="../media/image53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5" Type="http://schemas.openxmlformats.org/officeDocument/2006/relationships/image" Target="../media/image57.png"/><Relationship Id="rId2" Type="http://schemas.openxmlformats.org/officeDocument/2006/relationships/image" Target="../media/image34.tiff"/><Relationship Id="rId16" Type="http://schemas.openxmlformats.org/officeDocument/2006/relationships/image" Target="../media/image48.png"/><Relationship Id="rId20" Type="http://schemas.openxmlformats.org/officeDocument/2006/relationships/image" Target="../media/image52.png"/><Relationship Id="rId29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24" Type="http://schemas.openxmlformats.org/officeDocument/2006/relationships/image" Target="../media/image56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23" Type="http://schemas.openxmlformats.org/officeDocument/2006/relationships/image" Target="../media/image55.png"/><Relationship Id="rId28" Type="http://schemas.openxmlformats.org/officeDocument/2006/relationships/image" Target="../media/image60.png"/><Relationship Id="rId10" Type="http://schemas.openxmlformats.org/officeDocument/2006/relationships/image" Target="../media/image42.png"/><Relationship Id="rId19" Type="http://schemas.openxmlformats.org/officeDocument/2006/relationships/image" Target="../media/image51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Relationship Id="rId22" Type="http://schemas.openxmlformats.org/officeDocument/2006/relationships/image" Target="../media/image54.png"/><Relationship Id="rId27" Type="http://schemas.openxmlformats.org/officeDocument/2006/relationships/image" Target="../media/image59.png"/><Relationship Id="rId30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5.tiff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s://indico.cern.ch/event/1248018/attachments/2600454/4642543/Locandina%203rd%20Hitriplus%20school%20(1)%20(1).png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59294" y="1010048"/>
            <a:ext cx="11073409" cy="2673865"/>
          </a:xfrm>
        </p:spPr>
        <p:txBody>
          <a:bodyPr>
            <a:normAutofit/>
          </a:bodyPr>
          <a:lstStyle/>
          <a:p>
            <a:pPr algn="ctr"/>
            <a:r>
              <a:rPr lang="en-GB" sz="6000" dirty="0"/>
              <a:t>Education and Training of Heavy Ion Therapy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3FB793-2913-F44E-9263-DC757A5306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924" y="4033199"/>
            <a:ext cx="1738413" cy="5707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01AE586-4059-114A-B266-0EE6C93519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3000" y="3978930"/>
            <a:ext cx="1178643" cy="7841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D26604-AB7C-4A41-BEED-9B2F8B8DE95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6222" y="4056834"/>
            <a:ext cx="1880982" cy="5542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DA8E0C-51F0-0940-AFC0-E2EA18733A1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2355" y="3941512"/>
            <a:ext cx="1547634" cy="49052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EBD8DC2-59CE-7440-A792-0D194292F013}"/>
              </a:ext>
            </a:extLst>
          </p:cNvPr>
          <p:cNvCxnSpPr>
            <a:cxnSpLocks/>
          </p:cNvCxnSpPr>
          <p:nvPr/>
        </p:nvCxnSpPr>
        <p:spPr>
          <a:xfrm>
            <a:off x="806824" y="3345988"/>
            <a:ext cx="1032522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F8967D97-1E94-D04A-B329-C0D0BFD042A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036" y="5037090"/>
            <a:ext cx="877393" cy="3630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84C2E5-439C-3F44-9EF8-1CB46909F81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828" y="5010199"/>
            <a:ext cx="550395" cy="4485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73B92B8-E15E-6446-BC56-04102DBC8E3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498" y="4990605"/>
            <a:ext cx="563426" cy="5577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E526F36-41AB-EC44-A4F7-EDAABF244D5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3512" y="5051086"/>
            <a:ext cx="1228656" cy="33506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5BC4143-7791-9440-A233-4147C5843304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8952" y="4990605"/>
            <a:ext cx="595693" cy="59569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6D7F3F6-A1A7-0342-947A-AC482322F2B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0187" y="5060180"/>
            <a:ext cx="476577" cy="47370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3D3A976-30B7-B04D-B11B-DAEE41A3071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9027" y="5103402"/>
            <a:ext cx="601992" cy="30381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D1820DA-1983-6E43-B8E8-5C60BC5BB5F7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934" y="5070832"/>
            <a:ext cx="1143000" cy="444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4BA7760-DE3A-1B4F-A963-193A54F93E3C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7434" y="5055519"/>
            <a:ext cx="1097476" cy="49287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A224D52-A01C-6C4A-993A-8C3650E43D26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5840" y="5130703"/>
            <a:ext cx="749300" cy="31549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1C72ACA-D773-BA40-94EB-CB61C83FEB07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6070" y="5131115"/>
            <a:ext cx="1214559" cy="41885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7233BC4-E098-2245-916E-2803A810126F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5337" y="5062703"/>
            <a:ext cx="694838" cy="66287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19EF4DD-EB88-BA4F-8594-CEC26D5FC191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8143" y="5116396"/>
            <a:ext cx="738122" cy="41749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9D05541-4511-0A4B-9694-1CD7D8F98B35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0175" y="5037090"/>
            <a:ext cx="737194" cy="6118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8860D5C-9AA7-3F4B-A079-09AB2736F9EF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3F13BC-A86B-5647-835B-E0F176F7279D}"/>
              </a:ext>
            </a:extLst>
          </p:cNvPr>
          <p:cNvSpPr txBox="1"/>
          <p:nvPr/>
        </p:nvSpPr>
        <p:spPr>
          <a:xfrm>
            <a:off x="0" y="3371602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25</a:t>
            </a:r>
            <a:r>
              <a:rPr lang="en-GB" baseline="30000" dirty="0"/>
              <a:t>th</a:t>
            </a:r>
            <a:r>
              <a:rPr lang="en-GB" dirty="0"/>
              <a:t> March 2025</a:t>
            </a:r>
          </a:p>
        </p:txBody>
      </p:sp>
      <p:pic>
        <p:nvPicPr>
          <p:cNvPr id="29" name="Immagine 22">
            <a:extLst>
              <a:ext uri="{FF2B5EF4-FFF2-40B4-BE49-F238E27FC236}">
                <a16:creationId xmlns:a16="http://schemas.microsoft.com/office/drawing/2014/main" id="{C7D42214-FFF3-1B4D-9A60-B1D74A4057BE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499" y="-71613"/>
            <a:ext cx="3126090" cy="156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24" y="295069"/>
            <a:ext cx="7539569" cy="1450757"/>
          </a:xfrm>
        </p:spPr>
        <p:txBody>
          <a:bodyPr>
            <a:noAutofit/>
          </a:bodyPr>
          <a:lstStyle/>
          <a:p>
            <a:r>
              <a:rPr lang="en-GB" sz="3600" b="1" dirty="0">
                <a:solidFill>
                  <a:schemeClr val="tx1"/>
                </a:solidFill>
              </a:rPr>
              <a:t>Extra Initiative 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250723" y="1424093"/>
            <a:ext cx="9617671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- 1 train-the-trainer event on 22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October 2024 (after Hadron Therapy Symposium)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Focus on Treatment Planning 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In-person in Thessaloniki, Greece 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Organised by Yiota Foka (SEEIIST, GSI) 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Funded by savings made by SEEIIST</a:t>
            </a:r>
          </a:p>
          <a:p>
            <a:pPr>
              <a:lnSpc>
                <a:spcPct val="150000"/>
              </a:lnSpc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Plan to include in D5.2 reporting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9EA16E-1BEA-384D-8DDA-7DCA299349E3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9B8F8A-8246-3741-9DE2-FBDC9697F916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</p:spTree>
    <p:extLst>
      <p:ext uri="{BB962C8B-B14F-4D97-AF65-F5344CB8AC3E}">
        <p14:creationId xmlns:p14="http://schemas.microsoft.com/office/powerpoint/2010/main" val="3344598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Task 5.3 – e-learning Material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541539" y="1387447"/>
            <a:ext cx="6363757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led by UM 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conversion of task 5.1 and 5.2 into e-learning courses</a:t>
            </a:r>
          </a:p>
          <a:p>
            <a:pPr>
              <a:spcBef>
                <a:spcPts val="600"/>
              </a:spcBef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editing and cleaning; </a:t>
            </a:r>
          </a:p>
          <a:p>
            <a:pPr>
              <a:spcBef>
                <a:spcPts val="600"/>
              </a:spcBef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course overview, objectives, learning outcomes; suggested reference books, complementary material </a:t>
            </a:r>
          </a:p>
          <a:p>
            <a:pPr>
              <a:spcBef>
                <a:spcPts val="600"/>
              </a:spcBef>
            </a:pP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Task 5.1 1</a:t>
            </a:r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specialised school recorded and made available online (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4,420 views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to date)</a:t>
            </a:r>
          </a:p>
          <a:p>
            <a:pPr>
              <a:spcBef>
                <a:spcPts val="600"/>
              </a:spcBef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Task 5.1 2</a:t>
            </a:r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specialised school recorded and made available online (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16,672 views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to date)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Task 5.2 masterclass school recorded and made available online  (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5,079 views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to date)</a:t>
            </a:r>
          </a:p>
          <a:p>
            <a:pPr>
              <a:spcBef>
                <a:spcPts val="600"/>
              </a:spcBef>
            </a:pP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1,638 total hours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watched by students</a:t>
            </a:r>
            <a:endParaRPr lang="en-GB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>
              <a:spcBef>
                <a:spcPts val="600"/>
              </a:spcBef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CFED1A-736E-3149-A0A3-3F890CE76E6D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E174D3-6C27-094E-81E5-1A07B84435A4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9FF092-ACF8-694A-9AF2-1B5E687898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8870" y="1600200"/>
            <a:ext cx="5051250" cy="383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0835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>
            <a:extLst>
              <a:ext uri="{FF2B5EF4-FFF2-40B4-BE49-F238E27FC236}">
                <a16:creationId xmlns:a16="http://schemas.microsoft.com/office/drawing/2014/main" id="{62C7351E-DC44-1C44-83F8-DFF9F867B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161224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3 Online Courses on Heavy Ion Therapy Research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000BA4-6050-934B-AA21-F5C88F8C4948}"/>
              </a:ext>
            </a:extLst>
          </p:cNvPr>
          <p:cNvSpPr txBox="1"/>
          <p:nvPr/>
        </p:nvSpPr>
        <p:spPr>
          <a:xfrm>
            <a:off x="11535715" y="6453943"/>
            <a:ext cx="687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9C1045-B6DF-464A-944D-6D98AD50ADCD}"/>
              </a:ext>
            </a:extLst>
          </p:cNvPr>
          <p:cNvSpPr txBox="1"/>
          <p:nvPr/>
        </p:nvSpPr>
        <p:spPr>
          <a:xfrm>
            <a:off x="0" y="6500109"/>
            <a:ext cx="12223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E-Learning Courses on Heavy Ion Therapy Research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5476FA-B837-534B-83C5-8707FFDBF1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520" y="2190305"/>
            <a:ext cx="2410467" cy="34168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68C5F9-4E25-8640-8C37-9F09C6DDC5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325" y="2222156"/>
            <a:ext cx="2394689" cy="338500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6F8537B-C63B-5C43-BC65-A72DDB42B3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6778" y="173736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025" name="Picture 21" descr="https://indico.cern.ch/event/1248018/attachments/2600454/4642543/Locandina%203rd%20Hitriplus%20school%20(1)%20(1).png">
            <a:extLst>
              <a:ext uri="{FF2B5EF4-FFF2-40B4-BE49-F238E27FC236}">
                <a16:creationId xmlns:a16="http://schemas.microsoft.com/office/drawing/2014/main" id="{CC34ED87-3B7C-464E-8F72-D9C3FC0E6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4960" y="2199208"/>
            <a:ext cx="2409987" cy="3407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35EEC8-6FDA-D040-9F5B-87B292B6925A}"/>
              </a:ext>
            </a:extLst>
          </p:cNvPr>
          <p:cNvSpPr txBox="1"/>
          <p:nvPr/>
        </p:nvSpPr>
        <p:spPr>
          <a:xfrm>
            <a:off x="1175139" y="1846728"/>
            <a:ext cx="2683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Treatment Planning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FEFF72-7BAB-2F45-AC94-3EB6223F1E6F}"/>
              </a:ext>
            </a:extLst>
          </p:cNvPr>
          <p:cNvSpPr txBox="1"/>
          <p:nvPr/>
        </p:nvSpPr>
        <p:spPr>
          <a:xfrm>
            <a:off x="4521525" y="1820973"/>
            <a:ext cx="329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Medical Physics and Engineering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9DF4F7-01B4-E24A-9F0D-966A18642D1D}"/>
              </a:ext>
            </a:extLst>
          </p:cNvPr>
          <p:cNvSpPr txBox="1"/>
          <p:nvPr/>
        </p:nvSpPr>
        <p:spPr>
          <a:xfrm>
            <a:off x="9407860" y="1820973"/>
            <a:ext cx="2004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Clinical Aspects</a:t>
            </a:r>
          </a:p>
        </p:txBody>
      </p:sp>
    </p:spTree>
    <p:extLst>
      <p:ext uri="{BB962C8B-B14F-4D97-AF65-F5344CB8AC3E}">
        <p14:creationId xmlns:p14="http://schemas.microsoft.com/office/powerpoint/2010/main" val="3341263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Course 1 – Treatment Planning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466102" y="1605588"/>
            <a:ext cx="750824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Faculty: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36 lecturers </a:t>
            </a:r>
          </a:p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Chair: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Yiota Foka (GSI)</a:t>
            </a:r>
          </a:p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Views: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circa 5000 to date </a:t>
            </a:r>
          </a:p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Duration: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34 hours</a:t>
            </a:r>
          </a:p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Language: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English</a:t>
            </a:r>
          </a:p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Fees: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Free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Learning Outcomes: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underpinning theory, techniques and methods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design and planning skills 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technical knowledge on the design of heavy ion therapy machines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analytical, critical and evaluation skills of treatment scenarios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D73A00-1FB8-8541-9B70-519332B41C5D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FB9A5E-B80B-DD47-BA47-68298301FF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6238" y="1417797"/>
            <a:ext cx="5915745" cy="31569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EB9AF6-AB99-CA40-812A-866BFE169265}"/>
              </a:ext>
            </a:extLst>
          </p:cNvPr>
          <p:cNvSpPr txBox="1"/>
          <p:nvPr/>
        </p:nvSpPr>
        <p:spPr>
          <a:xfrm>
            <a:off x="0" y="6500109"/>
            <a:ext cx="12223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E-Learning Courses on Heavy Ion Therapy Research</a:t>
            </a:r>
          </a:p>
        </p:txBody>
      </p:sp>
    </p:spTree>
    <p:extLst>
      <p:ext uri="{BB962C8B-B14F-4D97-AF65-F5344CB8AC3E}">
        <p14:creationId xmlns:p14="http://schemas.microsoft.com/office/powerpoint/2010/main" val="1179859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A000BA4-6050-934B-AA21-F5C88F8C4948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E19797-3269-F747-8A8A-9703D2408F8F}"/>
              </a:ext>
            </a:extLst>
          </p:cNvPr>
          <p:cNvSpPr txBox="1"/>
          <p:nvPr/>
        </p:nvSpPr>
        <p:spPr>
          <a:xfrm>
            <a:off x="541539" y="6500109"/>
            <a:ext cx="14377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13/04/2021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8A36A2-9755-3D4B-8FDF-546464F7067E}"/>
              </a:ext>
            </a:extLst>
          </p:cNvPr>
          <p:cNvSpPr txBox="1"/>
          <p:nvPr/>
        </p:nvSpPr>
        <p:spPr>
          <a:xfrm>
            <a:off x="1260405" y="1292772"/>
            <a:ext cx="6180083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1. </a:t>
            </a:r>
            <a:r>
              <a:rPr lang="en-GB" sz="1600" dirty="0" err="1"/>
              <a:t>Amer</a:t>
            </a:r>
            <a:r>
              <a:rPr lang="en-GB" sz="1600" dirty="0"/>
              <a:t> </a:t>
            </a:r>
            <a:r>
              <a:rPr lang="en-GB" sz="1600" dirty="0" err="1"/>
              <a:t>Ajanović</a:t>
            </a:r>
            <a:r>
              <a:rPr lang="en-GB" sz="1600" dirty="0"/>
              <a:t>  	ICL</a:t>
            </a:r>
            <a:endParaRPr lang="en-US" sz="1600" dirty="0"/>
          </a:p>
          <a:p>
            <a:r>
              <a:rPr lang="en-GB" sz="1600" dirty="0"/>
              <a:t>2. Elena Benedetto	SEEIIST</a:t>
            </a:r>
            <a:endParaRPr lang="en-US" sz="1600" dirty="0"/>
          </a:p>
          <a:p>
            <a:r>
              <a:rPr lang="en-GB" sz="1600" dirty="0"/>
              <a:t>3. </a:t>
            </a:r>
            <a:r>
              <a:rPr lang="en-GB" sz="1600" dirty="0" err="1"/>
              <a:t>Uta</a:t>
            </a:r>
            <a:r>
              <a:rPr lang="en-GB" sz="1600" dirty="0"/>
              <a:t> </a:t>
            </a:r>
            <a:r>
              <a:rPr lang="en-GB" sz="1600" dirty="0" err="1"/>
              <a:t>Bilow</a:t>
            </a:r>
            <a:r>
              <a:rPr lang="en-GB" sz="1600" dirty="0"/>
              <a:t>	TU Dresden</a:t>
            </a:r>
            <a:endParaRPr lang="en-US" sz="1600" dirty="0"/>
          </a:p>
          <a:p>
            <a:r>
              <a:rPr lang="en-GB" sz="1600" dirty="0"/>
              <a:t>4. Giovanni </a:t>
            </a:r>
            <a:r>
              <a:rPr lang="en-GB" sz="1600" dirty="0" err="1"/>
              <a:t>Bisoffi</a:t>
            </a:r>
            <a:r>
              <a:rPr lang="en-GB" sz="1600" dirty="0"/>
              <a:t>	INFN</a:t>
            </a:r>
            <a:endParaRPr lang="en-US" sz="1600" dirty="0"/>
          </a:p>
          <a:p>
            <a:r>
              <a:rPr lang="en-GB" sz="1600" dirty="0"/>
              <a:t>5. </a:t>
            </a:r>
            <a:r>
              <a:rPr lang="en-GB" sz="1600" dirty="0" err="1"/>
              <a:t>Manuella</a:t>
            </a:r>
            <a:r>
              <a:rPr lang="en-GB" sz="1600" dirty="0"/>
              <a:t> </a:t>
            </a:r>
            <a:r>
              <a:rPr lang="en-GB" sz="1600" dirty="0" err="1"/>
              <a:t>Cirili</a:t>
            </a:r>
            <a:r>
              <a:rPr lang="en-GB" sz="1600" dirty="0"/>
              <a:t>	CERN</a:t>
            </a:r>
            <a:endParaRPr lang="en-US" sz="1600" dirty="0"/>
          </a:p>
          <a:p>
            <a:r>
              <a:rPr lang="en-GB" sz="1600" dirty="0"/>
              <a:t>6. </a:t>
            </a:r>
            <a:r>
              <a:rPr lang="en-GB" sz="1600" dirty="0" err="1"/>
              <a:t>Haris</a:t>
            </a:r>
            <a:r>
              <a:rPr lang="en-GB" sz="1600" dirty="0"/>
              <a:t> </a:t>
            </a:r>
            <a:r>
              <a:rPr lang="en-GB" sz="1600" dirty="0" err="1"/>
              <a:t>Dapo</a:t>
            </a:r>
            <a:r>
              <a:rPr lang="en-GB" sz="1600" dirty="0"/>
              <a:t>	ANKARA Univ./TARLA</a:t>
            </a:r>
            <a:endParaRPr lang="en-US" sz="1600" dirty="0"/>
          </a:p>
          <a:p>
            <a:r>
              <a:rPr lang="en-GB" sz="1600" dirty="0"/>
              <a:t>7. Mirza </a:t>
            </a:r>
            <a:r>
              <a:rPr lang="en-GB" sz="1600" dirty="0" err="1"/>
              <a:t>Dautbasic</a:t>
            </a:r>
            <a:r>
              <a:rPr lang="en-GB" sz="1600" dirty="0"/>
              <a:t>	UNSA</a:t>
            </a:r>
            <a:endParaRPr lang="en-US" sz="1600" dirty="0"/>
          </a:p>
          <a:p>
            <a:r>
              <a:rPr lang="en-GB" sz="1600" dirty="0"/>
              <a:t>8. Manjit Dosanjh	ENLIGHT/SEEIIST/CERN</a:t>
            </a:r>
            <a:endParaRPr lang="en-US" sz="1600" dirty="0"/>
          </a:p>
          <a:p>
            <a:r>
              <a:rPr lang="en-GB" sz="1600" dirty="0"/>
              <a:t>9. Ana </a:t>
            </a:r>
            <a:r>
              <a:rPr lang="en-GB" sz="1600" dirty="0" err="1"/>
              <a:t>Đorđević</a:t>
            </a:r>
            <a:r>
              <a:rPr lang="en-GB" sz="1600" dirty="0"/>
              <a:t>	CERN</a:t>
            </a:r>
            <a:endParaRPr lang="en-US" sz="1600" dirty="0"/>
          </a:p>
          <a:p>
            <a:r>
              <a:rPr lang="en-GB" sz="1600" dirty="0"/>
              <a:t>10. Angelica </a:t>
            </a:r>
            <a:r>
              <a:rPr lang="en-GB" sz="1600" dirty="0" err="1"/>
              <a:t>Facoetti</a:t>
            </a:r>
            <a:r>
              <a:rPr lang="en-GB" sz="1600" dirty="0"/>
              <a:t>	CNAO</a:t>
            </a:r>
            <a:endParaRPr lang="en-US" sz="1600" dirty="0"/>
          </a:p>
          <a:p>
            <a:r>
              <a:rPr lang="en-GB" sz="1600" dirty="0"/>
              <a:t>11. Yiota Foka	GSI/EMMI</a:t>
            </a:r>
            <a:endParaRPr lang="en-US" sz="1600" dirty="0"/>
          </a:p>
          <a:p>
            <a:r>
              <a:rPr lang="en-GB" sz="1600" dirty="0"/>
              <a:t>12. Piero </a:t>
            </a:r>
            <a:r>
              <a:rPr lang="en-GB" sz="1600" dirty="0" err="1"/>
              <a:t>Fossati</a:t>
            </a:r>
            <a:r>
              <a:rPr lang="en-GB" sz="1600" dirty="0"/>
              <a:t>	</a:t>
            </a:r>
            <a:r>
              <a:rPr lang="en-GB" sz="1600" dirty="0" err="1"/>
              <a:t>MedAustron</a:t>
            </a:r>
            <a:endParaRPr lang="en-US" sz="1600" dirty="0"/>
          </a:p>
          <a:p>
            <a:r>
              <a:rPr lang="en-GB" sz="1600" dirty="0"/>
              <a:t>13. Nadia Gambino	</a:t>
            </a:r>
            <a:r>
              <a:rPr lang="en-GB" sz="1600" dirty="0" err="1"/>
              <a:t>MedAustron</a:t>
            </a:r>
            <a:endParaRPr lang="en-US" sz="1600" dirty="0"/>
          </a:p>
          <a:p>
            <a:r>
              <a:rPr lang="en-GB" sz="1600" dirty="0"/>
              <a:t>14. Christian </a:t>
            </a:r>
            <a:r>
              <a:rPr lang="en-GB" sz="1600" dirty="0" err="1"/>
              <a:t>Graeff</a:t>
            </a:r>
            <a:r>
              <a:rPr lang="en-GB" sz="1600" dirty="0"/>
              <a:t>	GSI</a:t>
            </a:r>
            <a:endParaRPr lang="en-US" sz="1600" dirty="0"/>
          </a:p>
          <a:p>
            <a:r>
              <a:rPr lang="en-GB" sz="1600" dirty="0"/>
              <a:t>15. </a:t>
            </a:r>
            <a:r>
              <a:rPr lang="en-GB" sz="1600" dirty="0" err="1"/>
              <a:t>Milkos</a:t>
            </a:r>
            <a:r>
              <a:rPr lang="en-GB" sz="1600" dirty="0"/>
              <a:t> </a:t>
            </a:r>
            <a:r>
              <a:rPr lang="en-GB" sz="1600" dirty="0" err="1"/>
              <a:t>Jaksic</a:t>
            </a:r>
            <a:r>
              <a:rPr lang="en-GB" sz="1600" dirty="0"/>
              <a:t>	IRB</a:t>
            </a:r>
            <a:endParaRPr lang="en-US" sz="1600" dirty="0"/>
          </a:p>
          <a:p>
            <a:r>
              <a:rPr lang="en-GB" sz="1600" dirty="0"/>
              <a:t>16. Silvia </a:t>
            </a:r>
            <a:r>
              <a:rPr lang="en-GB" sz="1600" dirty="0" err="1"/>
              <a:t>Meneghello</a:t>
            </a:r>
            <a:r>
              <a:rPr lang="en-GB" sz="1600" dirty="0"/>
              <a:t>	CNAO</a:t>
            </a:r>
            <a:endParaRPr lang="en-US" sz="1600" dirty="0"/>
          </a:p>
          <a:p>
            <a:r>
              <a:rPr lang="en-GB" sz="1600" dirty="0"/>
              <a:t>17. </a:t>
            </a:r>
            <a:r>
              <a:rPr lang="en-GB" sz="1600" dirty="0" err="1"/>
              <a:t>Uros</a:t>
            </a:r>
            <a:r>
              <a:rPr lang="en-GB" sz="1600" dirty="0"/>
              <a:t> </a:t>
            </a:r>
            <a:r>
              <a:rPr lang="en-GB" sz="1600" dirty="0" err="1"/>
              <a:t>Mitrović</a:t>
            </a:r>
            <a:r>
              <a:rPr lang="en-GB" sz="1600" dirty="0"/>
              <a:t>	</a:t>
            </a:r>
            <a:r>
              <a:rPr lang="en-GB" sz="1600" dirty="0" err="1"/>
              <a:t>Cosylab</a:t>
            </a:r>
            <a:r>
              <a:rPr lang="en-GB" sz="1600" dirty="0"/>
              <a:t> JSC</a:t>
            </a:r>
            <a:endParaRPr lang="en-US" sz="1600" dirty="0"/>
          </a:p>
          <a:p>
            <a:r>
              <a:rPr lang="en-GB" sz="1600" dirty="0"/>
              <a:t>18. Silvia </a:t>
            </a:r>
            <a:r>
              <a:rPr lang="en-GB" sz="1600" dirty="0" err="1"/>
              <a:t>Molinelli</a:t>
            </a:r>
            <a:r>
              <a:rPr lang="en-GB" sz="1600" dirty="0"/>
              <a:t>	CNAO</a:t>
            </a:r>
            <a:endParaRPr lang="en-US" sz="1600" dirty="0"/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3B2B4E-B848-B14F-95F9-AACE6D259987}"/>
              </a:ext>
            </a:extLst>
          </p:cNvPr>
          <p:cNvSpPr txBox="1"/>
          <p:nvPr/>
        </p:nvSpPr>
        <p:spPr>
          <a:xfrm>
            <a:off x="6663559" y="1280340"/>
            <a:ext cx="567025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19. Monica </a:t>
            </a:r>
            <a:r>
              <a:rPr lang="en-GB" sz="1600" dirty="0" err="1"/>
              <a:t>Necchi</a:t>
            </a:r>
            <a:r>
              <a:rPr lang="en-GB" sz="1600" dirty="0"/>
              <a:t>	CNAO</a:t>
            </a:r>
            <a:endParaRPr lang="en-US" sz="1600" dirty="0"/>
          </a:p>
          <a:p>
            <a:r>
              <a:rPr lang="en-GB" sz="1600" dirty="0"/>
              <a:t>20. Ester </a:t>
            </a:r>
            <a:r>
              <a:rPr lang="en-GB" sz="1600" dirty="0" err="1"/>
              <a:t>Orlandi</a:t>
            </a:r>
            <a:r>
              <a:rPr lang="en-GB" sz="1600" dirty="0"/>
              <a:t>	CNAO</a:t>
            </a:r>
            <a:endParaRPr lang="en-US" sz="1600" dirty="0"/>
          </a:p>
          <a:p>
            <a:r>
              <a:rPr lang="en-GB" sz="1600" dirty="0"/>
              <a:t>21. Matej </a:t>
            </a:r>
            <a:r>
              <a:rPr lang="en-GB" sz="1600" dirty="0" err="1"/>
              <a:t>Polzelnik</a:t>
            </a:r>
            <a:r>
              <a:rPr lang="en-GB" sz="1600" dirty="0"/>
              <a:t>	</a:t>
            </a:r>
            <a:r>
              <a:rPr lang="en-GB" sz="1600" dirty="0" err="1"/>
              <a:t>Cosylab</a:t>
            </a:r>
            <a:r>
              <a:rPr lang="en-GB" sz="1600" dirty="0"/>
              <a:t> JSC</a:t>
            </a:r>
            <a:endParaRPr lang="en-US" sz="1600" dirty="0"/>
          </a:p>
          <a:p>
            <a:r>
              <a:rPr lang="en-GB" sz="1600" dirty="0"/>
              <a:t>22. Marco </a:t>
            </a:r>
            <a:r>
              <a:rPr lang="en-GB" sz="1600" dirty="0" err="1"/>
              <a:t>Pullia</a:t>
            </a:r>
            <a:r>
              <a:rPr lang="en-GB" sz="1600" dirty="0"/>
              <a:t>	CNAO</a:t>
            </a:r>
            <a:endParaRPr lang="en-US" sz="1600" dirty="0"/>
          </a:p>
          <a:p>
            <a:r>
              <a:rPr lang="en-GB" sz="1600" dirty="0"/>
              <a:t>23. Ash Ravikumar	CERN</a:t>
            </a:r>
            <a:endParaRPr lang="en-US" sz="1600" dirty="0"/>
          </a:p>
          <a:p>
            <a:r>
              <a:rPr lang="en-GB" sz="1600" dirty="0"/>
              <a:t>24. </a:t>
            </a:r>
            <a:r>
              <a:rPr lang="en-GB" sz="1600" dirty="0" err="1"/>
              <a:t>Mimoza</a:t>
            </a:r>
            <a:r>
              <a:rPr lang="en-GB" sz="1600" dirty="0"/>
              <a:t> </a:t>
            </a:r>
            <a:r>
              <a:rPr lang="en-GB" sz="1600" dirty="0" err="1"/>
              <a:t>Ristova</a:t>
            </a:r>
            <a:r>
              <a:rPr lang="en-GB" sz="1600" dirty="0"/>
              <a:t>	UKIM</a:t>
            </a:r>
            <a:endParaRPr lang="en-US" sz="1600" dirty="0"/>
          </a:p>
          <a:p>
            <a:r>
              <a:rPr lang="en-GB" sz="1600" dirty="0"/>
              <a:t>25. Mariusz </a:t>
            </a:r>
            <a:r>
              <a:rPr lang="en-GB" sz="1600" dirty="0" err="1"/>
              <a:t>Sapinksi</a:t>
            </a:r>
            <a:r>
              <a:rPr lang="en-GB" sz="1600" dirty="0"/>
              <a:t>	SEEIIST</a:t>
            </a:r>
            <a:endParaRPr lang="en-US" sz="1600" dirty="0"/>
          </a:p>
          <a:p>
            <a:r>
              <a:rPr lang="en-GB" sz="1600" dirty="0"/>
              <a:t>26. Joao Seco	 DKFZ</a:t>
            </a:r>
            <a:endParaRPr lang="en-US" sz="1600" dirty="0"/>
          </a:p>
          <a:p>
            <a:r>
              <a:rPr lang="en-GB" sz="1600" dirty="0"/>
              <a:t>27. Rebecca Taylor	ICL</a:t>
            </a:r>
            <a:endParaRPr lang="en-US" sz="1600" dirty="0"/>
          </a:p>
          <a:p>
            <a:r>
              <a:rPr lang="en-GB" sz="1600" dirty="0"/>
              <a:t>28. Markus Stock	</a:t>
            </a:r>
            <a:r>
              <a:rPr lang="en-GB" sz="1600" dirty="0" err="1"/>
              <a:t>MedAustron</a:t>
            </a:r>
            <a:endParaRPr lang="en-US" sz="1600" dirty="0"/>
          </a:p>
          <a:p>
            <a:r>
              <a:rPr lang="en-GB" sz="1600" dirty="0"/>
              <a:t>29. </a:t>
            </a:r>
            <a:r>
              <a:rPr lang="en-GB" sz="1600" dirty="0" err="1"/>
              <a:t>Dasa</a:t>
            </a:r>
            <a:r>
              <a:rPr lang="en-GB" sz="1600" dirty="0"/>
              <a:t> </a:t>
            </a:r>
            <a:r>
              <a:rPr lang="en-GB" sz="1600" dirty="0" err="1"/>
              <a:t>Stupica</a:t>
            </a:r>
            <a:r>
              <a:rPr lang="en-GB" sz="1600" dirty="0"/>
              <a:t>	</a:t>
            </a:r>
            <a:r>
              <a:rPr lang="en-GB" sz="1600" dirty="0" err="1"/>
              <a:t>Cosylab</a:t>
            </a:r>
            <a:r>
              <a:rPr lang="en-GB" sz="1600" dirty="0"/>
              <a:t> JSC</a:t>
            </a:r>
            <a:endParaRPr lang="en-US" sz="1600" dirty="0"/>
          </a:p>
          <a:p>
            <a:r>
              <a:rPr lang="en-GB" sz="1600" dirty="0"/>
              <a:t>30. </a:t>
            </a:r>
            <a:r>
              <a:rPr lang="en-GB" sz="1600" dirty="0" err="1"/>
              <a:t>Albana</a:t>
            </a:r>
            <a:r>
              <a:rPr lang="en-GB" sz="1600" dirty="0"/>
              <a:t> </a:t>
            </a:r>
            <a:r>
              <a:rPr lang="en-GB" sz="1600" dirty="0" err="1"/>
              <a:t>Topi</a:t>
            </a:r>
            <a:r>
              <a:rPr lang="en-GB" sz="1600" dirty="0"/>
              <a:t>	GSI</a:t>
            </a:r>
            <a:endParaRPr lang="en-US" sz="1600" dirty="0"/>
          </a:p>
          <a:p>
            <a:r>
              <a:rPr lang="en-GB" sz="1600" dirty="0"/>
              <a:t>31. </a:t>
            </a:r>
            <a:r>
              <a:rPr lang="en-GB" sz="1600" dirty="0" err="1"/>
              <a:t>Slavisa</a:t>
            </a:r>
            <a:r>
              <a:rPr lang="en-GB" sz="1600" dirty="0"/>
              <a:t> </a:t>
            </a:r>
            <a:r>
              <a:rPr lang="en-GB" sz="1600" dirty="0" err="1"/>
              <a:t>Tubin</a:t>
            </a:r>
            <a:r>
              <a:rPr lang="en-GB" sz="1600" dirty="0"/>
              <a:t>	</a:t>
            </a:r>
            <a:r>
              <a:rPr lang="en-GB" sz="1600" dirty="0" err="1"/>
              <a:t>MedAustron</a:t>
            </a:r>
            <a:endParaRPr lang="en-US" sz="1600" dirty="0"/>
          </a:p>
          <a:p>
            <a:r>
              <a:rPr lang="en-GB" sz="1600" dirty="0"/>
              <a:t>32. Vasilis </a:t>
            </a:r>
            <a:r>
              <a:rPr lang="en-GB" sz="1600" dirty="0" err="1"/>
              <a:t>Vlachoudis</a:t>
            </a:r>
            <a:r>
              <a:rPr lang="en-GB" sz="1600" dirty="0"/>
              <a:t>	 CERN</a:t>
            </a:r>
            <a:endParaRPr lang="en-US" sz="1600" dirty="0"/>
          </a:p>
          <a:p>
            <a:r>
              <a:rPr lang="en-GB" sz="1600" dirty="0"/>
              <a:t>33. Maurizio </a:t>
            </a:r>
            <a:r>
              <a:rPr lang="en-GB" sz="1600" dirty="0" err="1"/>
              <a:t>Vretenar</a:t>
            </a:r>
            <a:r>
              <a:rPr lang="en-GB" sz="1600" dirty="0"/>
              <a:t>	 CERN</a:t>
            </a:r>
            <a:endParaRPr lang="en-US" sz="1600" dirty="0"/>
          </a:p>
          <a:p>
            <a:r>
              <a:rPr lang="en-GB" sz="1600" dirty="0"/>
              <a:t>34. </a:t>
            </a:r>
            <a:r>
              <a:rPr lang="en-GB" sz="1600" dirty="0" err="1"/>
              <a:t>Niklas</a:t>
            </a:r>
            <a:r>
              <a:rPr lang="en-GB" sz="1600" dirty="0"/>
              <a:t> Wahl	 DKFZ</a:t>
            </a:r>
            <a:endParaRPr lang="en-US" sz="1600" dirty="0"/>
          </a:p>
          <a:p>
            <a:r>
              <a:rPr lang="en-GB" sz="1600" dirty="0"/>
              <a:t>35. Hans Peter </a:t>
            </a:r>
            <a:r>
              <a:rPr lang="en-GB" sz="1600" dirty="0" err="1"/>
              <a:t>Wieser</a:t>
            </a:r>
            <a:r>
              <a:rPr lang="en-GB" sz="1600" dirty="0"/>
              <a:t> LMU</a:t>
            </a:r>
            <a:endParaRPr lang="en-US" sz="1600" dirty="0"/>
          </a:p>
          <a:p>
            <a:endParaRPr lang="en-GB" dirty="0"/>
          </a:p>
        </p:txBody>
      </p:sp>
      <p:sp>
        <p:nvSpPr>
          <p:cNvPr id="17" name="Titolo 1">
            <a:extLst>
              <a:ext uri="{FF2B5EF4-FFF2-40B4-BE49-F238E27FC236}">
                <a16:creationId xmlns:a16="http://schemas.microsoft.com/office/drawing/2014/main" id="{7EAF5092-C294-6446-8997-FFABCC6D8AB1}"/>
              </a:ext>
            </a:extLst>
          </p:cNvPr>
          <p:cNvSpPr txBox="1">
            <a:spLocks/>
          </p:cNvSpPr>
          <p:nvPr/>
        </p:nvSpPr>
        <p:spPr>
          <a:xfrm>
            <a:off x="541539" y="28784"/>
            <a:ext cx="11073408" cy="14507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6600" b="1" dirty="0">
                <a:solidFill>
                  <a:schemeClr val="tx1"/>
                </a:solidFill>
              </a:rPr>
              <a:t>Course 1 – Treatment Planning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89C466-3AC7-2345-B19D-6E3D168C31D7}"/>
              </a:ext>
            </a:extLst>
          </p:cNvPr>
          <p:cNvSpPr txBox="1"/>
          <p:nvPr/>
        </p:nvSpPr>
        <p:spPr>
          <a:xfrm>
            <a:off x="0" y="6500109"/>
            <a:ext cx="12223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E-Learning Courses on Heavy Ion Therapy Research</a:t>
            </a:r>
          </a:p>
        </p:txBody>
      </p:sp>
    </p:spTree>
    <p:extLst>
      <p:ext uri="{BB962C8B-B14F-4D97-AF65-F5344CB8AC3E}">
        <p14:creationId xmlns:p14="http://schemas.microsoft.com/office/powerpoint/2010/main" val="194267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74246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Course 2 – Medical Physics and Engineering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541539" y="1737360"/>
            <a:ext cx="818910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Faculty: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36 lecturers </a:t>
            </a:r>
          </a:p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Chair: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Manjit Dosanjh (SEEIIST &amp; Uni Oxford)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Views: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circa 4400 to date </a:t>
            </a:r>
          </a:p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Duration: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35 hours</a:t>
            </a:r>
          </a:p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Language: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English</a:t>
            </a:r>
          </a:p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Fees: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Free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Learning Outcomes: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underpinning theory, techniques and methods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specialised medical physics knowledge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technical expertise in fundamental building blocks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analytical, critical and evaluation skills of medical physics and engineering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D73A00-1FB8-8541-9B70-519332B41C5D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45834C-BFD9-984B-A3BD-C7C9FB44A9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1822" y="2049606"/>
            <a:ext cx="5486401" cy="31419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E2A25A-03D9-8C4C-AEC3-1CE590624191}"/>
              </a:ext>
            </a:extLst>
          </p:cNvPr>
          <p:cNvSpPr txBox="1"/>
          <p:nvPr/>
        </p:nvSpPr>
        <p:spPr>
          <a:xfrm>
            <a:off x="0" y="6500109"/>
            <a:ext cx="12223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E-Learning Courses on Heavy Ion Therapy Research</a:t>
            </a:r>
          </a:p>
        </p:txBody>
      </p:sp>
    </p:spTree>
    <p:extLst>
      <p:ext uri="{BB962C8B-B14F-4D97-AF65-F5344CB8AC3E}">
        <p14:creationId xmlns:p14="http://schemas.microsoft.com/office/powerpoint/2010/main" val="2361574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A000BA4-6050-934B-AA21-F5C88F8C4948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84EAF81-81F2-3D4A-80F5-52F38318D75E}"/>
              </a:ext>
            </a:extLst>
          </p:cNvPr>
          <p:cNvSpPr/>
          <p:nvPr/>
        </p:nvSpPr>
        <p:spPr>
          <a:xfrm>
            <a:off x="4877190" y="1443023"/>
            <a:ext cx="5975171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Scientific Committee 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- Manjit Dosanjh (in the chair)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Ugo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Amaldi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(TERA)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Maurizio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Vretenar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(CERN)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Elena Benedetto (SEEIIST)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Mariusz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Sapinski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(PSI)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Kenneth Long (Imperial College)</a:t>
            </a:r>
          </a:p>
          <a:p>
            <a:pPr>
              <a:spcBef>
                <a:spcPts val="600"/>
              </a:spcBef>
            </a:pP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Klemens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Zink (Marburg-MIT)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Eleanor Blakely (Berkeley)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Piero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Fossati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MedAustron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Karen Kirby (INSPIRE - Uni Manchester)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Alex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Gerbershagen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(Uni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Groeningen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Angelica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Facoetti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(CNAO) 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Monica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Necchi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(CNAO) 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Nicholas Sammut (Uni Malta) 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Sandro Rossi (CNAO) 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Giovanni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Anelli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(CERN)</a:t>
            </a:r>
          </a:p>
          <a:p>
            <a:pPr>
              <a:spcBef>
                <a:spcPts val="600"/>
              </a:spcBef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E66D71-4964-E644-B510-AFC9F5C4D3A4}"/>
              </a:ext>
            </a:extLst>
          </p:cNvPr>
          <p:cNvSpPr/>
          <p:nvPr/>
        </p:nvSpPr>
        <p:spPr>
          <a:xfrm>
            <a:off x="8565651" y="1481390"/>
            <a:ext cx="3225572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Mario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Schrenk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MedAustron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Thomas Schreiner (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MEdAustron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Yiota Foka (GSI) 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Suzie Sheehy (Uni – Melbourne)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Andrea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Mairani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Joao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Seco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(DKFZ)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Anna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Subiel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(NPL)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Marco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Pullia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(CNAO)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Lucio Rossi (INFN)</a:t>
            </a:r>
          </a:p>
          <a:p>
            <a:pPr>
              <a:spcBef>
                <a:spcPts val="600"/>
              </a:spcBef>
            </a:pP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Giusy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Bisogni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(INFN)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Katia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Parodi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(Uni Munich)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Steve Myers (ADAM) 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Adriano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Garonna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(EBAMED)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Manuela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Cirilli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(CERN)</a:t>
            </a: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8BC0BC-DFA6-2747-8F1A-5E73E3B216B3}"/>
              </a:ext>
            </a:extLst>
          </p:cNvPr>
          <p:cNvSpPr/>
          <p:nvPr/>
        </p:nvSpPr>
        <p:spPr>
          <a:xfrm>
            <a:off x="10117284" y="2054934"/>
            <a:ext cx="3225572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2A891AD-B286-5D4B-8C43-A521B8B8DED4}"/>
              </a:ext>
            </a:extLst>
          </p:cNvPr>
          <p:cNvSpPr/>
          <p:nvPr/>
        </p:nvSpPr>
        <p:spPr>
          <a:xfrm>
            <a:off x="217143" y="1443023"/>
            <a:ext cx="405787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Organising committee: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Manjit Dosanjh (SEEIIST) (Chair) 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Monica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Necchi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(CNAO)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Angelica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Facoetti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(CNAO)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Petya Georgieva (SEEIIST/CERN)		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Nicholas Sammut (Uni Malta)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Rebecca Taylor (CERN)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Joseph Bateman (Uni Oxford) 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Cameron Robertson (Uni Oxford) 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Kristaps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Palskis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(CERN)</a:t>
            </a:r>
          </a:p>
          <a:p>
            <a:pPr>
              <a:spcBef>
                <a:spcPts val="600"/>
              </a:spcBef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4C59E0B3-3E43-9E47-AE35-773CA2373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559" y="30633"/>
            <a:ext cx="11073408" cy="1450757"/>
          </a:xfrm>
        </p:spPr>
        <p:txBody>
          <a:bodyPr>
            <a:noAutofit/>
          </a:bodyPr>
          <a:lstStyle/>
          <a:p>
            <a:pPr algn="ctr"/>
            <a:r>
              <a:rPr lang="en-GB" sz="4000" b="1" dirty="0">
                <a:solidFill>
                  <a:schemeClr val="tx1"/>
                </a:solidFill>
              </a:rPr>
              <a:t>Course 2 – Medical Physics and Engineering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D91B71-A75A-9840-9AEB-CF011A5CD49F}"/>
              </a:ext>
            </a:extLst>
          </p:cNvPr>
          <p:cNvSpPr txBox="1"/>
          <p:nvPr/>
        </p:nvSpPr>
        <p:spPr>
          <a:xfrm>
            <a:off x="0" y="6500109"/>
            <a:ext cx="12223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E-Learning Courses on Heavy Ion Therapy Research</a:t>
            </a:r>
          </a:p>
        </p:txBody>
      </p:sp>
    </p:spTree>
    <p:extLst>
      <p:ext uri="{BB962C8B-B14F-4D97-AF65-F5344CB8AC3E}">
        <p14:creationId xmlns:p14="http://schemas.microsoft.com/office/powerpoint/2010/main" val="25534650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559" y="123072"/>
            <a:ext cx="11073408" cy="1450757"/>
          </a:xfrm>
        </p:spPr>
        <p:txBody>
          <a:bodyPr>
            <a:normAutofit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Course 3 – Clinical Aspects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493559" y="1780579"/>
            <a:ext cx="7197422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Faculty: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27 lecturers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Chair: Yiota Foka (GSI &amp; SEEIIST) &amp; Piero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Fossati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MedAustron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Views: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circa 16,700 to date </a:t>
            </a:r>
          </a:p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Duration: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27 hours</a:t>
            </a:r>
          </a:p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Language: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English</a:t>
            </a:r>
          </a:p>
          <a:p>
            <a:pPr>
              <a:spcBef>
                <a:spcPts val="600"/>
              </a:spcBef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Fees: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Free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Learning Outcomes: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underpinning theory, techniques and methods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specialised clinical knowledge on the design of heavy ion therapy machines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analytical, critical and evaluation skills of clinical aspects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D73A00-1FB8-8541-9B70-519332B41C5D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4BAF4E-535E-9E4C-BF8C-AB2587A5053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71727" y="1331087"/>
            <a:ext cx="2775931" cy="43768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AAF6A8-6CBD-AD4E-8BB5-7574A0A697C2}"/>
              </a:ext>
            </a:extLst>
          </p:cNvPr>
          <p:cNvSpPr txBox="1"/>
          <p:nvPr/>
        </p:nvSpPr>
        <p:spPr>
          <a:xfrm>
            <a:off x="0" y="6500109"/>
            <a:ext cx="12223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E-Learning Courses on Heavy Ion Therapy Research</a:t>
            </a:r>
          </a:p>
        </p:txBody>
      </p:sp>
    </p:spTree>
    <p:extLst>
      <p:ext uri="{BB962C8B-B14F-4D97-AF65-F5344CB8AC3E}">
        <p14:creationId xmlns:p14="http://schemas.microsoft.com/office/powerpoint/2010/main" val="19381602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6A000BA4-6050-934B-AA21-F5C88F8C4948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091A26-E87A-D746-B371-EB5CBB550AA0}"/>
              </a:ext>
            </a:extLst>
          </p:cNvPr>
          <p:cNvSpPr/>
          <p:nvPr/>
        </p:nvSpPr>
        <p:spPr>
          <a:xfrm>
            <a:off x="541539" y="1435078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Piero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Fossati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	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MedAustron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Ester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Orlandi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	CNAO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Semi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Harrabi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	HIT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Yiota Foka 		GSI/SEEIIST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Manuela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Cirilli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	CERN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Arnold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Pompos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	UTSW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Amelia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Barcellini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	CNAO 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Alexander Helm 		GSI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Barbara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Vischioni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	CNAO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Bradford S. Hoppe 		Mayo Clinic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Carola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Lütgendorf-Caucig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MedAustron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Giulia Riva 		CNAO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Jacques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Balosso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	ARCHADE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Joao Seco 		DKFZ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Katharina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Seidensaal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HIT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dirty="0">
              <a:ea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0AF8B8-1E05-CE4F-A690-532E2E526E8C}"/>
              </a:ext>
            </a:extLst>
          </p:cNvPr>
          <p:cNvSpPr/>
          <p:nvPr/>
        </p:nvSpPr>
        <p:spPr>
          <a:xfrm>
            <a:off x="6313143" y="1435078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Maciej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Pelak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	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MedAustron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Maria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Bonora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	CNAO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Maria Rosaria Fiore 	CNAO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Mack Roach 		UCSF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Niklas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Wahl 		DKFZ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Razvan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Galalae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Klinikum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Bremerhaven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Roberto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Orecchia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	IEO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Rossana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Ingargiola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	CNAO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Silvia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Molinelli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	CNAO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Slavisa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Tubin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	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MedAustron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Thomas Held 		HIT</a:t>
            </a:r>
            <a:endParaRPr lang="en-US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Walter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</a:rPr>
              <a:t>Tinganelli</a:t>
            </a: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</a:rPr>
              <a:t> 		GSI</a:t>
            </a:r>
            <a:endParaRPr lang="en-GB" dirty="0"/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793FC246-0636-7B49-A391-F9D47EF81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559" y="123072"/>
            <a:ext cx="11073408" cy="1450757"/>
          </a:xfrm>
        </p:spPr>
        <p:txBody>
          <a:bodyPr>
            <a:normAutofit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Course 3 – Clinical Aspects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D5915F-0A51-FF45-9C3D-10333A3ABEA6}"/>
              </a:ext>
            </a:extLst>
          </p:cNvPr>
          <p:cNvSpPr txBox="1"/>
          <p:nvPr/>
        </p:nvSpPr>
        <p:spPr>
          <a:xfrm>
            <a:off x="0" y="6500109"/>
            <a:ext cx="12223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E-Learning Courses on Heavy Ion Therapy Research</a:t>
            </a:r>
          </a:p>
        </p:txBody>
      </p:sp>
    </p:spTree>
    <p:extLst>
      <p:ext uri="{BB962C8B-B14F-4D97-AF65-F5344CB8AC3E}">
        <p14:creationId xmlns:p14="http://schemas.microsoft.com/office/powerpoint/2010/main" val="32556362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>
            <a:extLst>
              <a:ext uri="{FF2B5EF4-FFF2-40B4-BE49-F238E27FC236}">
                <a16:creationId xmlns:a16="http://schemas.microsoft.com/office/drawing/2014/main" id="{62C7351E-DC44-1C44-83F8-DFF9F867B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Top Institutions World-Wide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000BA4-6050-934B-AA21-F5C88F8C4948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9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8DCD99-D78E-0943-94E8-02AF3D9DBA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099" y="1482491"/>
            <a:ext cx="12201728" cy="171827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CC774F9-289C-494A-B062-7DBC619EC8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1706" y="3139780"/>
            <a:ext cx="767140" cy="3746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29DAC4-B02B-FC40-AAA4-3EB984F113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79649" y="2374570"/>
            <a:ext cx="940917" cy="7150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993353-F8AC-FA49-8118-F6369B8787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220" y="3111981"/>
            <a:ext cx="901167" cy="6827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34F659-FDF3-EF4B-A6A8-A552CCC21D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1618" y="3234576"/>
            <a:ext cx="753646" cy="3270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138C09F-F8F8-A54C-B3E7-CDA4C5F2078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1847" y="3071567"/>
            <a:ext cx="1068806" cy="5474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01E3A9-2261-2345-831A-304EE78440D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3782" y="3196904"/>
            <a:ext cx="1245937" cy="3036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CF14AC8-B4DB-864F-B3AE-DDFA7543007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730" y="3097081"/>
            <a:ext cx="1215040" cy="6075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5A56F8-238F-2D4D-B3C4-CF17FCFA412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86289" y="3060931"/>
            <a:ext cx="534068" cy="6573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4AF3999-F0BF-D24E-BCA8-E94F166E8AD8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501" y="3088269"/>
            <a:ext cx="573549" cy="5735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A29CD19-9021-BF46-8246-2632D74122E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21890" y="3060106"/>
            <a:ext cx="501524" cy="5015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C54960B-38E6-8743-8802-4104816FD51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33313" y="3071567"/>
            <a:ext cx="618118" cy="61811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69E63E2-BC96-6347-8639-3E474F408268}"/>
              </a:ext>
            </a:extLst>
          </p:cNvPr>
          <p:cNvSpPr txBox="1"/>
          <p:nvPr/>
        </p:nvSpPr>
        <p:spPr>
          <a:xfrm>
            <a:off x="9315967" y="5077400"/>
            <a:ext cx="1687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&amp; Edmond </a:t>
            </a:r>
            <a:r>
              <a:rPr lang="en-GB" sz="1200" dirty="0" err="1"/>
              <a:t>Offermann</a:t>
            </a:r>
            <a:r>
              <a:rPr lang="en-GB" sz="1200" dirty="0"/>
              <a:t> (Private Sponsor)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06692B6-8136-354B-B015-5C4A853D8383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3562" y="3172697"/>
            <a:ext cx="1314359" cy="34173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507C6A1-55F3-6F4E-8A5E-47DCB53CED54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3652" y="4241037"/>
            <a:ext cx="701176" cy="70117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34E393E-FD6D-5C4E-BA62-71332DF37915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171" y="3860622"/>
            <a:ext cx="836864" cy="41843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FF0E647-528D-D24E-B9D8-F35E56FA4D44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5924" y="3717187"/>
            <a:ext cx="805923" cy="5238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5BB2576-DFE9-074D-9A0B-6F3853D94B00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2736" y="3834824"/>
            <a:ext cx="1204956" cy="40621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82166B4-7B89-5742-A423-D2CFC1794FFA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581" y="3860622"/>
            <a:ext cx="714845" cy="38041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E2AD411-3391-144C-A4BD-5F8D921F77AA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7122" y="3926591"/>
            <a:ext cx="1187479" cy="49574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52D6860-3E87-B749-92EB-277A5F1B8A1B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3121" y="4574606"/>
            <a:ext cx="549243" cy="54924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B1FE054-7A03-5D41-BEAB-54466089A040}"/>
              </a:ext>
            </a:extLst>
          </p:cNvPr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6548" y="3756505"/>
            <a:ext cx="1105467" cy="6076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9693D0B-4495-B348-897A-864F62C6AC05}"/>
              </a:ext>
            </a:extLst>
          </p:cNvPr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1795" y="3844454"/>
            <a:ext cx="1299911" cy="39658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06E3B97-B0C8-F641-BAD5-5A0CFB86DFE2}"/>
              </a:ext>
            </a:extLst>
          </p:cNvPr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9691" y="3837978"/>
            <a:ext cx="1390380" cy="38646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C2F1B34-A8CB-DB4C-B2A3-FC37FD6D1113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1221" y="3803126"/>
            <a:ext cx="787382" cy="75785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CC13465-D5F0-004C-8A45-38FCA5C2A55F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764" y="4560981"/>
            <a:ext cx="1331257" cy="47544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9B9E541-51D8-B941-8424-E93717307457}"/>
              </a:ext>
            </a:extLst>
          </p:cNvPr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9774" y="4560981"/>
            <a:ext cx="1051560" cy="39762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CCEB4A4-CEC6-FF49-AEE4-6EFD8183A324}"/>
              </a:ext>
            </a:extLst>
          </p:cNvPr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0624" y="4579672"/>
            <a:ext cx="1412878" cy="49450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D93A2720-BA7D-6C44-B1BC-47DA6EC1495C}"/>
              </a:ext>
            </a:extLst>
          </p:cNvPr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3033" y="4553271"/>
            <a:ext cx="1152496" cy="53783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1F04EC80-C3C3-F44C-91E7-D7A073068A6E}"/>
              </a:ext>
            </a:extLst>
          </p:cNvPr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890" y="4741445"/>
            <a:ext cx="1480448" cy="51078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5936210E-E588-D34B-BB30-34E317E9CF31}"/>
              </a:ext>
            </a:extLst>
          </p:cNvPr>
          <p:cNvSpPr txBox="1"/>
          <p:nvPr/>
        </p:nvSpPr>
        <p:spPr>
          <a:xfrm>
            <a:off x="0" y="6500109"/>
            <a:ext cx="12223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E-Learning Courses on Heavy Ion Therapy Research</a:t>
            </a:r>
          </a:p>
        </p:txBody>
      </p:sp>
    </p:spTree>
    <p:extLst>
      <p:ext uri="{BB962C8B-B14F-4D97-AF65-F5344CB8AC3E}">
        <p14:creationId xmlns:p14="http://schemas.microsoft.com/office/powerpoint/2010/main" val="3217087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6600" b="1" dirty="0">
                <a:solidFill>
                  <a:schemeClr val="tx1"/>
                </a:solidFill>
              </a:rPr>
              <a:t>Objectives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CC0A7A-DBA7-8A46-B5FE-D6ADBC0C9DCD}"/>
              </a:ext>
            </a:extLst>
          </p:cNvPr>
          <p:cNvSpPr txBox="1"/>
          <p:nvPr/>
        </p:nvSpPr>
        <p:spPr>
          <a:xfrm>
            <a:off x="541539" y="1749823"/>
            <a:ext cx="1126336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- Educate and provide hands-on experience to a new generation of researchers</a:t>
            </a:r>
          </a:p>
          <a:p>
            <a:endParaRPr lang="en-GB" dirty="0"/>
          </a:p>
          <a:p>
            <a:r>
              <a:rPr lang="en-GB" sz="2400" dirty="0"/>
              <a:t>- Allow them to optimally access and exploit the European research infrastructures</a:t>
            </a:r>
          </a:p>
          <a:p>
            <a:endParaRPr lang="en-GB" dirty="0"/>
          </a:p>
          <a:p>
            <a:r>
              <a:rPr lang="en-GB" sz="2400" dirty="0"/>
              <a:t>- Students, postdocs, technical staff, early stage researchers from multidisciplinary background and not involved in the field, oncology practitioners  </a:t>
            </a:r>
          </a:p>
          <a:p>
            <a:endParaRPr lang="en-GB" dirty="0"/>
          </a:p>
          <a:p>
            <a:r>
              <a:rPr lang="en-GB" sz="2400" dirty="0"/>
              <a:t>- Specialised courses</a:t>
            </a:r>
          </a:p>
          <a:p>
            <a:endParaRPr lang="en-GB" dirty="0"/>
          </a:p>
          <a:p>
            <a:r>
              <a:rPr lang="en-GB" sz="2400" dirty="0"/>
              <a:t>- Secondments and internships so that they become facility users and learn best practice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814050-1F68-8744-88B5-4663A3F17B25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D4BD7B-23CD-0644-AA8D-40EA9FD6411F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</p:spTree>
    <p:extLst>
      <p:ext uri="{BB962C8B-B14F-4D97-AF65-F5344CB8AC3E}">
        <p14:creationId xmlns:p14="http://schemas.microsoft.com/office/powerpoint/2010/main" val="32770748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1042" y="150280"/>
            <a:ext cx="4009682" cy="1450757"/>
          </a:xfrm>
        </p:spPr>
        <p:txBody>
          <a:bodyPr>
            <a:normAutofit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Snapshot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CFED1A-736E-3149-A0A3-3F890CE76E6D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F083DC-F5F3-534A-8333-EEBBE34C19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97"/>
            <a:ext cx="7749791" cy="68662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163C51A-EEED-6B4C-B920-86FF65E3BB7B}"/>
              </a:ext>
            </a:extLst>
          </p:cNvPr>
          <p:cNvSpPr txBox="1"/>
          <p:nvPr/>
        </p:nvSpPr>
        <p:spPr>
          <a:xfrm>
            <a:off x="0" y="6500109"/>
            <a:ext cx="12223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E-Learning Courses on Heavy Ion Therapy Research</a:t>
            </a:r>
          </a:p>
        </p:txBody>
      </p:sp>
    </p:spTree>
    <p:extLst>
      <p:ext uri="{BB962C8B-B14F-4D97-AF65-F5344CB8AC3E}">
        <p14:creationId xmlns:p14="http://schemas.microsoft.com/office/powerpoint/2010/main" val="10683725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805" y="286603"/>
            <a:ext cx="4372367" cy="1450757"/>
          </a:xfrm>
        </p:spPr>
        <p:txBody>
          <a:bodyPr>
            <a:normAutofit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Snapshot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CFED1A-736E-3149-A0A3-3F890CE76E6D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9FF092-ACF8-694A-9AF2-1B5E687898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7172" y="286602"/>
            <a:ext cx="6942045" cy="52718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55CA1A-FA91-5941-83E3-07CD1F7E30F6}"/>
              </a:ext>
            </a:extLst>
          </p:cNvPr>
          <p:cNvSpPr txBox="1"/>
          <p:nvPr/>
        </p:nvSpPr>
        <p:spPr>
          <a:xfrm>
            <a:off x="0" y="6500109"/>
            <a:ext cx="12223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E-Learning Courses on Heavy Ion Therapy Research</a:t>
            </a:r>
          </a:p>
        </p:txBody>
      </p:sp>
    </p:spTree>
    <p:extLst>
      <p:ext uri="{BB962C8B-B14F-4D97-AF65-F5344CB8AC3E}">
        <p14:creationId xmlns:p14="http://schemas.microsoft.com/office/powerpoint/2010/main" val="12308011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Autofit/>
          </a:bodyPr>
          <a:lstStyle/>
          <a:p>
            <a:pPr algn="ctr"/>
            <a:r>
              <a:rPr lang="en-GB" sz="4800" b="1" dirty="0">
                <a:solidFill>
                  <a:schemeClr val="tx1"/>
                </a:solidFill>
              </a:rPr>
              <a:t>A Few Snapshots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9EA16E-1BEA-384D-8DDA-7DCA299349E3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7EF945-19CE-BE46-9809-B9E197816F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1539" y="1592322"/>
            <a:ext cx="2589238" cy="14504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E19A32A-5E88-D04E-A82D-2C176924038C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1921" y="1592322"/>
            <a:ext cx="2594503" cy="14504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F0316DE-2A00-DC4F-AE49-DAAB53C781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1539" y="3294338"/>
            <a:ext cx="2589238" cy="15767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8C21379-601B-CD4A-85D4-8B9DB84AB7CF}"/>
              </a:ext>
            </a:extLst>
          </p:cNvPr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4627" y="1592322"/>
            <a:ext cx="2583444" cy="14504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D003DCB-094D-8D4E-BD76-7C6889C02ADC}"/>
              </a:ext>
            </a:extLst>
          </p:cNvPr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4627" y="3294338"/>
            <a:ext cx="2583444" cy="157677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76E860C-6647-C246-A36A-34B38C5A0548}"/>
              </a:ext>
            </a:extLst>
          </p:cNvPr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91198" y="1854859"/>
            <a:ext cx="2788285" cy="30162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067BEDE-7EAA-F145-9052-2EDE40F638B0}"/>
              </a:ext>
            </a:extLst>
          </p:cNvPr>
          <p:cNvPicPr/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1921" y="3269293"/>
            <a:ext cx="2649277" cy="1601815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7FEF8A0-1C24-1647-A8FB-D24871294340}"/>
              </a:ext>
            </a:extLst>
          </p:cNvPr>
          <p:cNvSpPr txBox="1"/>
          <p:nvPr/>
        </p:nvSpPr>
        <p:spPr>
          <a:xfrm>
            <a:off x="0" y="6500109"/>
            <a:ext cx="12223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E-Learning Courses on Heavy Ion Therapy Research</a:t>
            </a:r>
          </a:p>
        </p:txBody>
      </p:sp>
    </p:spTree>
    <p:extLst>
      <p:ext uri="{BB962C8B-B14F-4D97-AF65-F5344CB8AC3E}">
        <p14:creationId xmlns:p14="http://schemas.microsoft.com/office/powerpoint/2010/main" val="498678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>
                <a:solidFill>
                  <a:schemeClr val="tx1"/>
                </a:solidFill>
              </a:rPr>
              <a:t>Link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250723" y="1737360"/>
            <a:ext cx="11941277" cy="552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https://</a:t>
            </a:r>
            <a:r>
              <a:rPr lang="en-GB" sz="6000" dirty="0" err="1">
                <a:latin typeface="Arial" panose="020B0604020202020204" pitchFamily="34" charset="0"/>
                <a:cs typeface="Arial" panose="020B0604020202020204" pitchFamily="34" charset="0"/>
              </a:rPr>
              <a:t>www.hitriplus.eu</a:t>
            </a:r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</a:p>
          <a:p>
            <a:pPr algn="ctr"/>
            <a:endParaRPr lang="en-GB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3200" i="1" dirty="0">
                <a:latin typeface="Arial" panose="020B0604020202020204" pitchFamily="34" charset="0"/>
                <a:cs typeface="Arial" panose="020B0604020202020204" pitchFamily="34" charset="0"/>
              </a:rPr>
              <a:t>Look for Training and Events from the </a:t>
            </a:r>
          </a:p>
          <a:p>
            <a:pPr algn="ctr"/>
            <a:r>
              <a:rPr lang="en-GB" sz="3200" i="1" dirty="0">
                <a:latin typeface="Arial" panose="020B0604020202020204" pitchFamily="34" charset="0"/>
                <a:cs typeface="Arial" panose="020B0604020202020204" pitchFamily="34" charset="0"/>
              </a:rPr>
              <a:t>Top Navigation bar and select E-Learning Courses</a:t>
            </a:r>
          </a:p>
          <a:p>
            <a:pPr algn="ctr"/>
            <a:endParaRPr lang="en-GB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sz="5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9EA16E-1BEA-384D-8DDA-7DCA299349E3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D5E246-DB93-C043-9739-FB94CCEAA9CF}"/>
              </a:ext>
            </a:extLst>
          </p:cNvPr>
          <p:cNvSpPr txBox="1"/>
          <p:nvPr/>
        </p:nvSpPr>
        <p:spPr>
          <a:xfrm>
            <a:off x="0" y="6500109"/>
            <a:ext cx="12223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E-Learning Courses on Heavy Ion Therapy Research</a:t>
            </a:r>
          </a:p>
        </p:txBody>
      </p:sp>
    </p:spTree>
    <p:extLst>
      <p:ext uri="{BB962C8B-B14F-4D97-AF65-F5344CB8AC3E}">
        <p14:creationId xmlns:p14="http://schemas.microsoft.com/office/powerpoint/2010/main" val="29199358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0828833-50C7-8B47-8A21-C5DC3DDA67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9382" y="4532848"/>
            <a:ext cx="1685530" cy="11040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E3352B-6F5A-7D49-A6FA-C6A7E5BF77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919" y="4532848"/>
            <a:ext cx="1657651" cy="11040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F39D44-9AA2-0F4C-A90F-459E24B9C8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7850" y="4532848"/>
            <a:ext cx="1656033" cy="11040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2F4C4C-9A30-0242-984B-7B421FEB6DE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3364" y="4532848"/>
            <a:ext cx="1656033" cy="11040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FD125B-92E1-094F-B914-B3763D6E6E54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C2A357-9B3E-7D44-A20D-686BF40F657D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1F8E6F-8A25-4547-BFD8-FD58890F07E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6048" y="443629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112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>
            <a:extLst>
              <a:ext uri="{FF2B5EF4-FFF2-40B4-BE49-F238E27FC236}">
                <a16:creationId xmlns:a16="http://schemas.microsoft.com/office/drawing/2014/main" id="{62C7351E-DC44-1C44-83F8-DFF9F867B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Tasks &amp; Deliverables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CFC282-CAEA-3444-9F84-1715E21BBEF3}"/>
              </a:ext>
            </a:extLst>
          </p:cNvPr>
          <p:cNvSpPr txBox="1"/>
          <p:nvPr/>
        </p:nvSpPr>
        <p:spPr>
          <a:xfrm>
            <a:off x="11572227" y="6453943"/>
            <a:ext cx="56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B11694-083A-2944-9313-329FAFF5267A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80052D7-A994-C74D-812A-99305DD218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675433"/>
              </p:ext>
            </p:extLst>
          </p:nvPr>
        </p:nvGraphicFramePr>
        <p:xfrm>
          <a:off x="397761" y="1737360"/>
          <a:ext cx="11458572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7943">
                  <a:extLst>
                    <a:ext uri="{9D8B030D-6E8A-4147-A177-3AD203B41FA5}">
                      <a16:colId xmlns:a16="http://schemas.microsoft.com/office/drawing/2014/main" val="3321906196"/>
                    </a:ext>
                  </a:extLst>
                </a:gridCol>
                <a:gridCol w="4569615">
                  <a:extLst>
                    <a:ext uri="{9D8B030D-6E8A-4147-A177-3AD203B41FA5}">
                      <a16:colId xmlns:a16="http://schemas.microsoft.com/office/drawing/2014/main" val="2880172972"/>
                    </a:ext>
                  </a:extLst>
                </a:gridCol>
                <a:gridCol w="951470">
                  <a:extLst>
                    <a:ext uri="{9D8B030D-6E8A-4147-A177-3AD203B41FA5}">
                      <a16:colId xmlns:a16="http://schemas.microsoft.com/office/drawing/2014/main" val="824256935"/>
                    </a:ext>
                  </a:extLst>
                </a:gridCol>
                <a:gridCol w="1136822">
                  <a:extLst>
                    <a:ext uri="{9D8B030D-6E8A-4147-A177-3AD203B41FA5}">
                      <a16:colId xmlns:a16="http://schemas.microsoft.com/office/drawing/2014/main" val="3963850010"/>
                    </a:ext>
                  </a:extLst>
                </a:gridCol>
                <a:gridCol w="1594021">
                  <a:extLst>
                    <a:ext uri="{9D8B030D-6E8A-4147-A177-3AD203B41FA5}">
                      <a16:colId xmlns:a16="http://schemas.microsoft.com/office/drawing/2014/main" val="1931935578"/>
                    </a:ext>
                  </a:extLst>
                </a:gridCol>
                <a:gridCol w="2378701">
                  <a:extLst>
                    <a:ext uri="{9D8B030D-6E8A-4147-A177-3AD203B41FA5}">
                      <a16:colId xmlns:a16="http://schemas.microsoft.com/office/drawing/2014/main" val="18893957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Task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Deliverable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Lead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Due 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% Completed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5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5.1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Delivery of Specialised Training Courses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SEEIIST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Completed</a:t>
                      </a:r>
                    </a:p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Deliverable submitted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8564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Delivery of Masterclasses and train-the-trainer masterclasses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GSI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rgbClr val="00B050"/>
                          </a:solidFill>
                        </a:rPr>
                        <a:t>Completed </a:t>
                      </a:r>
                    </a:p>
                    <a:p>
                      <a:pPr algn="ctr"/>
                      <a:r>
                        <a:rPr lang="en-GB" b="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Report being finalised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416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Provision of e-learning courses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Completed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Deliverable submitted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06490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Organisation of secondments and internships: calendar of events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Completed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Deliverable submitted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5283122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CB01D35-C483-9246-A8D9-DA6ADCA36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497808"/>
              </p:ext>
            </p:extLst>
          </p:nvPr>
        </p:nvGraphicFramePr>
        <p:xfrm>
          <a:off x="397761" y="4843569"/>
          <a:ext cx="11458572" cy="64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7943">
                  <a:extLst>
                    <a:ext uri="{9D8B030D-6E8A-4147-A177-3AD203B41FA5}">
                      <a16:colId xmlns:a16="http://schemas.microsoft.com/office/drawing/2014/main" val="3321906196"/>
                    </a:ext>
                  </a:extLst>
                </a:gridCol>
                <a:gridCol w="4569615">
                  <a:extLst>
                    <a:ext uri="{9D8B030D-6E8A-4147-A177-3AD203B41FA5}">
                      <a16:colId xmlns:a16="http://schemas.microsoft.com/office/drawing/2014/main" val="2880172972"/>
                    </a:ext>
                  </a:extLst>
                </a:gridCol>
                <a:gridCol w="964989">
                  <a:extLst>
                    <a:ext uri="{9D8B030D-6E8A-4147-A177-3AD203B41FA5}">
                      <a16:colId xmlns:a16="http://schemas.microsoft.com/office/drawing/2014/main" val="824256935"/>
                    </a:ext>
                  </a:extLst>
                </a:gridCol>
                <a:gridCol w="1123303">
                  <a:extLst>
                    <a:ext uri="{9D8B030D-6E8A-4147-A177-3AD203B41FA5}">
                      <a16:colId xmlns:a16="http://schemas.microsoft.com/office/drawing/2014/main" val="3963850010"/>
                    </a:ext>
                  </a:extLst>
                </a:gridCol>
                <a:gridCol w="1604266">
                  <a:extLst>
                    <a:ext uri="{9D8B030D-6E8A-4147-A177-3AD203B41FA5}">
                      <a16:colId xmlns:a16="http://schemas.microsoft.com/office/drawing/2014/main" val="1931935578"/>
                    </a:ext>
                  </a:extLst>
                </a:gridCol>
                <a:gridCol w="2368456">
                  <a:extLst>
                    <a:ext uri="{9D8B030D-6E8A-4147-A177-3AD203B41FA5}">
                      <a16:colId xmlns:a16="http://schemas.microsoft.com/office/drawing/2014/main" val="18893957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M5.1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Specialised Courses and Masterclass Definition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SEEIIST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100%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Completed</a:t>
                      </a:r>
                    </a:p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Deliverable </a:t>
                      </a:r>
                      <a:r>
                        <a:rPr lang="en-GB" b="0" dirty="0">
                          <a:solidFill>
                            <a:srgbClr val="00B050"/>
                          </a:solidFill>
                        </a:rPr>
                        <a:t>Submitted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5283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2676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>
            <a:extLst>
              <a:ext uri="{FF2B5EF4-FFF2-40B4-BE49-F238E27FC236}">
                <a16:creationId xmlns:a16="http://schemas.microsoft.com/office/drawing/2014/main" id="{62C7351E-DC44-1C44-83F8-DFF9F867B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Task 5.1 – Specialised Courses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000BA4-6050-934B-AA21-F5C88F8C4948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9C1045-B6DF-464A-944D-6D98AD50ADCD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24E42A0-B587-A74B-86D6-495E8E81F10D}"/>
              </a:ext>
            </a:extLst>
          </p:cNvPr>
          <p:cNvSpPr/>
          <p:nvPr/>
        </p:nvSpPr>
        <p:spPr>
          <a:xfrm>
            <a:off x="370390" y="1434692"/>
            <a:ext cx="9557381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- 1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course  - led by SEEIIST; 4-8 July 2022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held online limited to 60 participants to maximise student interaction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targeting advanced masters, Ph.D., postdocs and researchers from close fields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- 36 faculty members, 35 hours of material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accelerators, magnet tech, biophysics, clinical aspects, radiobiology, treatment 	planning, simulations, dosimetry, moving targets, arc delivery, imaging, gantry 	design, beam dynamics, business development, entrepreneurship, certification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- 44 students obtained attendance certificate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included train the trainer session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students from 30 countries + 8 through nationality (44 EU, 11 third countries, 4 Balkan,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 Ukraine)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5476FA-B837-534B-83C5-8707FFDBF1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2630" y="2766448"/>
            <a:ext cx="2096854" cy="297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755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>
            <a:extLst>
              <a:ext uri="{FF2B5EF4-FFF2-40B4-BE49-F238E27FC236}">
                <a16:creationId xmlns:a16="http://schemas.microsoft.com/office/drawing/2014/main" id="{62C7351E-DC44-1C44-83F8-DFF9F867B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Task 5.1 – Specialised Courses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000BA4-6050-934B-AA21-F5C88F8C4948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9C1045-B6DF-464A-944D-6D98AD50ADCD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24E42A0-B587-A74B-86D6-495E8E81F10D}"/>
              </a:ext>
            </a:extLst>
          </p:cNvPr>
          <p:cNvSpPr/>
          <p:nvPr/>
        </p:nvSpPr>
        <p:spPr>
          <a:xfrm>
            <a:off x="199702" y="1329463"/>
            <a:ext cx="11244557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tabLst>
                <a:tab pos="1198563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- 2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course - clinical aspects - SEEIIST in collaboration with GSI </a:t>
            </a:r>
          </a:p>
          <a:p>
            <a:pPr>
              <a:spcBef>
                <a:spcPts val="600"/>
              </a:spcBef>
              <a:tabLst>
                <a:tab pos="1198563" algn="l"/>
              </a:tabLst>
            </a:pPr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held online 3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to 7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July 2023: 		</a:t>
            </a:r>
          </a:p>
          <a:p>
            <a:pPr>
              <a:spcBef>
                <a:spcPts val="600"/>
              </a:spcBef>
              <a:tabLst>
                <a:tab pos="1198563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- 557 students registered with 150 to 180 students logged in at any one time</a:t>
            </a:r>
          </a:p>
          <a:p>
            <a:pPr>
              <a:spcBef>
                <a:spcPts val="600"/>
              </a:spcBef>
              <a:tabLst>
                <a:tab pos="1198563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targeting medical students, clinicians, oncologists</a:t>
            </a:r>
          </a:p>
          <a:p>
            <a:pPr>
              <a:spcBef>
                <a:spcPts val="600"/>
              </a:spcBef>
              <a:tabLst>
                <a:tab pos="1198563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- 39 hours of lectures, 39 faculty members</a:t>
            </a:r>
          </a:p>
          <a:p>
            <a:pPr>
              <a:spcBef>
                <a:spcPts val="600"/>
              </a:spcBef>
              <a:tabLst>
                <a:tab pos="1198563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head and neck, sarcoma, prostate, liver, pancreas, organ motion, treatment planning, </a:t>
            </a:r>
          </a:p>
          <a:p>
            <a:pPr>
              <a:spcBef>
                <a:spcPts val="600"/>
              </a:spcBef>
              <a:tabLst>
                <a:tab pos="1198563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re-irradiation, gynae and rare indications, innovative methods, present and future 			clinical trials and radiobiology		</a:t>
            </a:r>
          </a:p>
          <a:p>
            <a:pPr>
              <a:spcBef>
                <a:spcPts val="600"/>
              </a:spcBef>
              <a:tabLst>
                <a:tab pos="1198563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included train the trainer session</a:t>
            </a:r>
          </a:p>
          <a:p>
            <a:pPr>
              <a:spcBef>
                <a:spcPts val="600"/>
              </a:spcBef>
              <a:tabLst>
                <a:tab pos="1198563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- 67 countries world wide; 36% from EU, 17% from SEE, 56% third countries</a:t>
            </a:r>
          </a:p>
          <a:p>
            <a:pPr>
              <a:spcBef>
                <a:spcPts val="600"/>
              </a:spcBef>
              <a:tabLst>
                <a:tab pos="1198563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- 77 students awarded certificate of attendance (80% attendance, 80% of polls); 27 train the 	trainer mention</a:t>
            </a:r>
          </a:p>
          <a:p>
            <a:pPr>
              <a:spcBef>
                <a:spcPts val="600"/>
              </a:spcBef>
              <a:tabLst>
                <a:tab pos="1198563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- network data (students, specialists, contact institutions used in marketing) inputted into WP2</a:t>
            </a:r>
          </a:p>
          <a:p>
            <a:pPr>
              <a:spcBef>
                <a:spcPts val="600"/>
              </a:spcBef>
              <a:tabLst>
                <a:tab pos="1198563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1" descr="https://indico.cern.ch/event/1248018/attachments/2600454/4642543/Locandina%203rd%20Hitriplus%20school%20(1)%20(1).png">
            <a:extLst>
              <a:ext uri="{FF2B5EF4-FFF2-40B4-BE49-F238E27FC236}">
                <a16:creationId xmlns:a16="http://schemas.microsoft.com/office/drawing/2014/main" id="{091BF6F5-EDCB-0B45-BB40-2E677EA797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51007" y="1329463"/>
            <a:ext cx="1751619" cy="2476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951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Task 5.2 – Masterclass School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443566" y="1693337"/>
            <a:ext cx="583611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led by GSI – Yiota Foka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Online 17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- 22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May 2021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Report underway</a:t>
            </a:r>
            <a:endParaRPr lang="en-GB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- 36 lecturers (15 female)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undergrads, masters, PhDs postdocs, researchers from close fields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1050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registrants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- 992 attended at some point – average of 600 per day (50% from EU, 12% from Balkan region)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- 158 attendance certificates awarded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- 33 hours of engagement 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D73A00-1FB8-8541-9B70-519332B41C5D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61AC82-17B8-3647-80B4-3A78697271D2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B3F6ED-D642-B34E-BD14-344FA873D2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9678" y="1693337"/>
            <a:ext cx="2737654" cy="386980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BA1CBCC-B867-F341-AA00-948E5468D2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893" y="1704702"/>
            <a:ext cx="2767590" cy="385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144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Autofit/>
          </a:bodyPr>
          <a:lstStyle/>
          <a:p>
            <a:pPr algn="ctr"/>
            <a:r>
              <a:rPr lang="en-GB" sz="4800" b="1" dirty="0">
                <a:solidFill>
                  <a:schemeClr val="tx1"/>
                </a:solidFill>
              </a:rPr>
              <a:t>Task 5.4 – Secondments &amp; Internships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633046" y="1451610"/>
            <a:ext cx="11558954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UM in collaboration with CNAO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- 8 opportunities available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€2000/month for internships; €3000/month for secondments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- 56 applications (40 form EU or Balkan states) 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- 25 eligible applications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- 2 internships offered ;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Microdosimetry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Accelerator Physics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- 3 secondments offered; Radiation Oncology, Medical Physics, Radiotherapy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- 59 weeks in total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countries represented: Italy/Palestine, Turkey, Albania, Romania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All internships and secondments are complete</a:t>
            </a:r>
          </a:p>
          <a:p>
            <a:pPr>
              <a:spcBef>
                <a:spcPts val="600"/>
              </a:spcBef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9EA16E-1BEA-384D-8DDA-7DCA299349E3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9B8F8A-8246-3741-9DE2-FBDC9697F916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</p:spTree>
    <p:extLst>
      <p:ext uri="{BB962C8B-B14F-4D97-AF65-F5344CB8AC3E}">
        <p14:creationId xmlns:p14="http://schemas.microsoft.com/office/powerpoint/2010/main" val="580577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>
                <a:solidFill>
                  <a:schemeClr val="tx1"/>
                </a:solidFill>
              </a:rPr>
              <a:t>Milestone 5.1 – Courses and Masterclass Definition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250723" y="1737360"/>
            <a:ext cx="11941277" cy="3793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- Led by UM</a:t>
            </a:r>
          </a:p>
          <a:p>
            <a:pPr>
              <a:lnSpc>
                <a:spcPct val="150000"/>
              </a:lnSpc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- scoping the content and level of current courses in particle therapy</a:t>
            </a:r>
          </a:p>
          <a:p>
            <a:pPr>
              <a:lnSpc>
                <a:spcPct val="150000"/>
              </a:lnSpc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- identifying content that can be adapted to focus on heavy ion therapy </a:t>
            </a:r>
          </a:p>
          <a:p>
            <a:pPr>
              <a:lnSpc>
                <a:spcPct val="150000"/>
              </a:lnSpc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- singling out gaps related to heavy ion therapy</a:t>
            </a:r>
          </a:p>
          <a:p>
            <a:pPr>
              <a:lnSpc>
                <a:spcPct val="150000"/>
              </a:lnSpc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- drawing up a syllabus based on a number of discussions with experts and specialists in the field</a:t>
            </a:r>
          </a:p>
          <a:p>
            <a:pPr>
              <a:lnSpc>
                <a:spcPct val="150000"/>
              </a:lnSpc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- report was submitted in M18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9EA16E-1BEA-384D-8DDA-7DCA299349E3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9B8F8A-8246-3741-9DE2-FBDC9697F916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</p:spTree>
    <p:extLst>
      <p:ext uri="{BB962C8B-B14F-4D97-AF65-F5344CB8AC3E}">
        <p14:creationId xmlns:p14="http://schemas.microsoft.com/office/powerpoint/2010/main" val="293398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24" y="295069"/>
            <a:ext cx="7539569" cy="1450757"/>
          </a:xfrm>
        </p:spPr>
        <p:txBody>
          <a:bodyPr>
            <a:noAutofit/>
          </a:bodyPr>
          <a:lstStyle/>
          <a:p>
            <a:r>
              <a:rPr lang="en-GB" sz="3600" b="1" dirty="0">
                <a:solidFill>
                  <a:schemeClr val="tx1"/>
                </a:solidFill>
              </a:rPr>
              <a:t>Extra Initiative 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250724" y="1424093"/>
            <a:ext cx="7830384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School of Hadron Radiotherapy in collaboration with ICTP  8-12 April</a:t>
            </a:r>
          </a:p>
          <a:p>
            <a:pPr>
              <a:lnSpc>
                <a:spcPct val="150000"/>
              </a:lnSpc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Organised by P.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Grubling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(SEEIIST), S.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Galic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(Uni Mostar B&amp;H), M Esposito (ICTP)</a:t>
            </a:r>
          </a:p>
          <a:p>
            <a:pPr>
              <a:lnSpc>
                <a:spcPct val="150000"/>
              </a:lnSpc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school in-person training + recording</a:t>
            </a:r>
          </a:p>
          <a:p>
            <a:pPr>
              <a:lnSpc>
                <a:spcPct val="150000"/>
              </a:lnSpc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hadron (including heavy ions) radiotherapy, accelerator technology, radiobiology, dosimetry and dose computation radiation protection, treatment planning</a:t>
            </a:r>
          </a:p>
          <a:p>
            <a:pPr>
              <a:lnSpc>
                <a:spcPct val="150000"/>
              </a:lnSpc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funded through some SEEIIST savings</a:t>
            </a:r>
          </a:p>
          <a:p>
            <a:pPr>
              <a:lnSpc>
                <a:spcPct val="150000"/>
              </a:lnSpc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- 54 students (48% Third countries, 35% EU, 17% SEE)</a:t>
            </a:r>
          </a:p>
          <a:p>
            <a:pPr>
              <a:lnSpc>
                <a:spcPct val="150000"/>
              </a:lnSpc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- 14 lecturers, 24 hours of lectures</a:t>
            </a:r>
          </a:p>
          <a:p>
            <a:pPr>
              <a:lnSpc>
                <a:spcPct val="150000"/>
              </a:lnSpc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- plan to re-open D5.1 for reporting purposes</a:t>
            </a:r>
          </a:p>
          <a:p>
            <a:pPr>
              <a:lnSpc>
                <a:spcPct val="150000"/>
              </a:lnSpc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9EA16E-1BEA-384D-8DDA-7DCA299349E3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9B8F8A-8246-3741-9DE2-FBDC9697F916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C1962B-ECAA-8941-9AB4-C43CC7C6EB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1108" y="151897"/>
            <a:ext cx="3915508" cy="5533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7886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4777</TotalTime>
  <Words>1998</Words>
  <Application>Microsoft Macintosh PowerPoint</Application>
  <PresentationFormat>Widescreen</PresentationFormat>
  <Paragraphs>347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Retrospettivo</vt:lpstr>
      <vt:lpstr>Education and Training of Heavy Ion Therapy</vt:lpstr>
      <vt:lpstr>Objectives</vt:lpstr>
      <vt:lpstr>Tasks &amp; Deliverables</vt:lpstr>
      <vt:lpstr>Task 5.1 – Specialised Courses</vt:lpstr>
      <vt:lpstr>Task 5.1 – Specialised Courses</vt:lpstr>
      <vt:lpstr>Task 5.2 – Masterclass School</vt:lpstr>
      <vt:lpstr>Task 5.4 – Secondments &amp; Internships</vt:lpstr>
      <vt:lpstr>Milestone 5.1 – Courses and Masterclass Definition</vt:lpstr>
      <vt:lpstr>Extra Initiative 1</vt:lpstr>
      <vt:lpstr>Extra Initiative 2</vt:lpstr>
      <vt:lpstr>Task 5.3 – e-learning Material</vt:lpstr>
      <vt:lpstr>3 Online Courses on Heavy Ion Therapy Research </vt:lpstr>
      <vt:lpstr>Course 1 – Treatment Planning</vt:lpstr>
      <vt:lpstr>PowerPoint Presentation</vt:lpstr>
      <vt:lpstr>Course 2 – Medical Physics and Engineering</vt:lpstr>
      <vt:lpstr>Course 2 – Medical Physics and Engineering</vt:lpstr>
      <vt:lpstr>Course 3 – Clinical Aspects</vt:lpstr>
      <vt:lpstr>Course 3 – Clinical Aspects</vt:lpstr>
      <vt:lpstr>Top Institutions World-Wide</vt:lpstr>
      <vt:lpstr>Snapshot</vt:lpstr>
      <vt:lpstr>Snapshot</vt:lpstr>
      <vt:lpstr>A Few Snapshots</vt:lpstr>
      <vt:lpstr>Link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Gaglianone Maria Teresa</dc:creator>
  <cp:keywords/>
  <dc:description/>
  <cp:lastModifiedBy>Nicholas Sammut</cp:lastModifiedBy>
  <cp:revision>153</cp:revision>
  <cp:lastPrinted>2021-04-11T14:57:59Z</cp:lastPrinted>
  <dcterms:created xsi:type="dcterms:W3CDTF">2021-02-25T08:52:29Z</dcterms:created>
  <dcterms:modified xsi:type="dcterms:W3CDTF">2025-03-21T16:59:04Z</dcterms:modified>
  <cp:category/>
</cp:coreProperties>
</file>