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61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306" r:id="rId11"/>
    <p:sldId id="307" r:id="rId12"/>
    <p:sldId id="308" r:id="rId13"/>
    <p:sldId id="269" r:id="rId14"/>
    <p:sldId id="1226" r:id="rId15"/>
    <p:sldId id="1229" r:id="rId16"/>
    <p:sldId id="391" r:id="rId17"/>
    <p:sldId id="5647" r:id="rId18"/>
    <p:sldId id="280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394" autoAdjust="0"/>
  </p:normalViewPr>
  <p:slideViewPr>
    <p:cSldViewPr snapToGrid="0" showGuides="1">
      <p:cViewPr varScale="1">
        <p:scale>
          <a:sx n="79" d="100"/>
          <a:sy n="79" d="100"/>
        </p:scale>
        <p:origin x="773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8AAEF-438F-4B25-AEDA-67B56B404123}" type="datetimeFigureOut">
              <a:rPr lang="it-IT" smtClean="0"/>
              <a:t>23/03/2025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D7264-8EFB-4D7A-9340-B7A1678818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7729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A01497-C7CF-B51E-DEB5-EBE29863DC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D43F8D-0C1C-2E7F-CB47-E80C7DB8B7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984CE8-DA42-3BBE-105E-5B02D29879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25969-57E2-1532-2CFF-31A68B2EE9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FA5DB5-162B-904F-BE6B-EC60EFF5CDE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25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541537" y="1122363"/>
            <a:ext cx="11150353" cy="2387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4000" b="1" kern="1200" spc="-5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541536" y="3602038"/>
            <a:ext cx="11150353" cy="1655762"/>
          </a:xfrm>
        </p:spPr>
        <p:txBody>
          <a:bodyPr/>
          <a:lstStyle>
            <a:lvl1pPr marL="0" indent="0" algn="l">
              <a:buNone/>
              <a:defRPr lang="it-IT" sz="2400" kern="1200" cap="all" spc="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Autor NAME</a:t>
            </a:r>
          </a:p>
        </p:txBody>
      </p:sp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  <p:sp>
        <p:nvSpPr>
          <p:cNvPr id="23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F22BCDF-73DE-4056-9110-2C129C09140F}" type="datetime1">
              <a:rPr lang="it-IT" smtClean="0"/>
              <a:t>23/03/2025</a:t>
            </a:fld>
            <a:endParaRPr lang="it-IT"/>
          </a:p>
        </p:txBody>
      </p:sp>
      <p:sp>
        <p:nvSpPr>
          <p:cNvPr id="2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621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23/03/2025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3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8" y="1825625"/>
            <a:ext cx="11132598" cy="3773100"/>
          </a:xfr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2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141476" cy="14371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5183188" y="2057400"/>
            <a:ext cx="6499826" cy="3541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2057400"/>
            <a:ext cx="4230487" cy="35413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1D93-CA71-4357-A704-593D4B6835E9}" type="datetime1">
              <a:rPr lang="it-IT" smtClean="0"/>
              <a:t>23/03/2025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72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13259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08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70B799D-5FDD-4558-8391-65425D22255E}" type="datetime1">
              <a:rPr lang="it-IT" smtClean="0"/>
              <a:t>23/03/2025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4468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289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6" r:id="rId4"/>
    <p:sldLayoutId id="2147483655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6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5.sv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European Registries for oncology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41536" y="3913323"/>
            <a:ext cx="11150353" cy="1655762"/>
          </a:xfrm>
        </p:spPr>
        <p:txBody>
          <a:bodyPr/>
          <a:lstStyle/>
          <a:p>
            <a:r>
              <a:rPr lang="it-IT" dirty="0"/>
              <a:t>Annalisa trama</a:t>
            </a:r>
          </a:p>
          <a:p>
            <a:r>
              <a:rPr lang="it-IT" dirty="0"/>
              <a:t>Fondazione IRCCS Istituto Nazionale Tumori – Milano- Italy</a:t>
            </a:r>
          </a:p>
        </p:txBody>
      </p:sp>
    </p:spTree>
    <p:extLst>
      <p:ext uri="{BB962C8B-B14F-4D97-AF65-F5344CB8AC3E}">
        <p14:creationId xmlns:p14="http://schemas.microsoft.com/office/powerpoint/2010/main" val="1650775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981200" y="407988"/>
            <a:ext cx="6851104" cy="1143000"/>
          </a:xfrm>
        </p:spPr>
        <p:txBody>
          <a:bodyPr>
            <a:normAutofit/>
          </a:bodyPr>
          <a:lstStyle/>
          <a:p>
            <a:pPr algn="l"/>
            <a:r>
              <a:rPr lang="it-IT" sz="3200" dirty="0" err="1">
                <a:solidFill>
                  <a:schemeClr val="tx1"/>
                </a:solidFill>
                <a:latin typeface="Arial Narrow" pitchFamily="34" charset="0"/>
              </a:rPr>
              <a:t>Inclusion</a:t>
            </a:r>
            <a:r>
              <a:rPr lang="it-IT" sz="32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it-IT" sz="3200" dirty="0" err="1">
                <a:solidFill>
                  <a:schemeClr val="tx1"/>
                </a:solidFill>
                <a:latin typeface="Arial Narrow" pitchFamily="34" charset="0"/>
              </a:rPr>
              <a:t>criteria</a:t>
            </a:r>
            <a:endParaRPr lang="it-IT" sz="3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274638"/>
            <a:ext cx="16478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7360696A-265E-E0A1-2D16-A3797E8A2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299" y="1684338"/>
            <a:ext cx="10280837" cy="4853622"/>
          </a:xfrm>
        </p:spPr>
        <p:txBody>
          <a:bodyPr>
            <a:normAutofit/>
          </a:bodyPr>
          <a:lstStyle/>
          <a:p>
            <a:pPr lvl="0"/>
            <a:r>
              <a:rPr lang="en-GB" sz="1800" b="1" dirty="0">
                <a:solidFill>
                  <a:schemeClr val="tx1"/>
                </a:solidFill>
                <a:latin typeface="Arial Narrow" pitchFamily="34" charset="0"/>
              </a:rPr>
              <a:t>Patients with epithelial tumours  of the rare head and neck cancers (</a:t>
            </a:r>
            <a:r>
              <a:rPr lang="en-GB" sz="1800" b="1" dirty="0" err="1">
                <a:solidFill>
                  <a:schemeClr val="tx1"/>
                </a:solidFill>
                <a:latin typeface="Arial Narrow" pitchFamily="34" charset="0"/>
              </a:rPr>
              <a:t>sinonasal</a:t>
            </a:r>
            <a:r>
              <a:rPr lang="en-GB" sz="1800" b="1" dirty="0">
                <a:solidFill>
                  <a:schemeClr val="tx1"/>
                </a:solidFill>
                <a:latin typeface="Arial Narrow" pitchFamily="34" charset="0"/>
              </a:rPr>
              <a:t>, NPC, salivary gland, middle ear)</a:t>
            </a:r>
          </a:p>
          <a:p>
            <a:pPr lvl="1"/>
            <a:r>
              <a:rPr lang="en-GB" sz="1800" dirty="0">
                <a:latin typeface="Arial Narrow" pitchFamily="34" charset="0"/>
              </a:rPr>
              <a:t>Squamous; </a:t>
            </a:r>
            <a:r>
              <a:rPr lang="en-GB" sz="1800" b="1" dirty="0">
                <a:latin typeface="Arial Narrow" pitchFamily="34" charset="0"/>
              </a:rPr>
              <a:t>Adenocarcinoma; Neuroendocrine</a:t>
            </a:r>
            <a:r>
              <a:rPr lang="en-GB" sz="1800" dirty="0">
                <a:latin typeface="Arial Narrow" pitchFamily="34" charset="0"/>
              </a:rPr>
              <a:t>; </a:t>
            </a:r>
            <a:r>
              <a:rPr lang="en-GB" sz="1800" dirty="0" err="1">
                <a:latin typeface="Arial Narrow" pitchFamily="34" charset="0"/>
              </a:rPr>
              <a:t>adenosquamous</a:t>
            </a:r>
            <a:r>
              <a:rPr lang="en-GB" sz="1800" dirty="0">
                <a:latin typeface="Arial Narrow" pitchFamily="34" charset="0"/>
              </a:rPr>
              <a:t> carcinoma, </a:t>
            </a:r>
            <a:r>
              <a:rPr lang="en-GB" sz="1800" dirty="0" err="1">
                <a:latin typeface="Arial Narrow" pitchFamily="34" charset="0"/>
              </a:rPr>
              <a:t>teratocarcinosarcoma</a:t>
            </a:r>
            <a:r>
              <a:rPr lang="en-GB" sz="1800" dirty="0">
                <a:latin typeface="Arial Narrow" pitchFamily="34" charset="0"/>
              </a:rPr>
              <a:t>, NUT carcinoma </a:t>
            </a:r>
            <a:r>
              <a:rPr lang="en-GB" sz="1800" u="sng" dirty="0">
                <a:latin typeface="Arial Narrow" pitchFamily="34" charset="0"/>
              </a:rPr>
              <a:t>(NO sarcoma, melanoma  or other histologies)</a:t>
            </a:r>
          </a:p>
          <a:p>
            <a:pPr lvl="1">
              <a:buNone/>
            </a:pPr>
            <a:endParaRPr lang="en-GB" sz="1200" dirty="0">
              <a:latin typeface="Arial Narrow" pitchFamily="34" charset="0"/>
            </a:endParaRPr>
          </a:p>
          <a:p>
            <a:r>
              <a:rPr lang="en-GB" sz="1800" b="1" dirty="0">
                <a:latin typeface="Arial Narrow" pitchFamily="34" charset="0"/>
              </a:rPr>
              <a:t> </a:t>
            </a:r>
            <a:r>
              <a:rPr lang="en-GB" sz="1800" b="1" dirty="0">
                <a:solidFill>
                  <a:schemeClr val="tx1"/>
                </a:solidFill>
                <a:latin typeface="Arial Narrow" pitchFamily="34" charset="0"/>
              </a:rPr>
              <a:t>Adult rare head and neck cancer patients; age ≥ 18 years old </a:t>
            </a:r>
            <a:r>
              <a:rPr lang="en-GB" sz="1800" u="sng" dirty="0">
                <a:latin typeface="Arial Narrow" pitchFamily="34" charset="0"/>
              </a:rPr>
              <a:t>(EURACAN </a:t>
            </a:r>
            <a:r>
              <a:rPr lang="en-GB" sz="1800" i="1" u="sng" dirty="0" err="1">
                <a:latin typeface="Arial Narrow" pitchFamily="34" charset="0"/>
              </a:rPr>
              <a:t>vs</a:t>
            </a:r>
            <a:r>
              <a:rPr lang="en-GB" sz="1800" u="sng" dirty="0">
                <a:latin typeface="Arial Narrow" pitchFamily="34" charset="0"/>
              </a:rPr>
              <a:t> </a:t>
            </a:r>
            <a:r>
              <a:rPr lang="en-GB" sz="1800" u="sng" dirty="0" err="1">
                <a:latin typeface="Arial Narrow" pitchFamily="34" charset="0"/>
              </a:rPr>
              <a:t>PaedCan</a:t>
            </a:r>
            <a:r>
              <a:rPr lang="en-GB" sz="1800" u="sng" dirty="0">
                <a:latin typeface="Arial Narrow" pitchFamily="34" charset="0"/>
              </a:rPr>
              <a:t>) </a:t>
            </a:r>
          </a:p>
          <a:p>
            <a:endParaRPr lang="en-GB" sz="1200" dirty="0">
              <a:latin typeface="Arial Narrow" pitchFamily="34" charset="0"/>
            </a:endParaRPr>
          </a:p>
          <a:p>
            <a:r>
              <a:rPr lang="en-GB" sz="1800" b="1" dirty="0">
                <a:solidFill>
                  <a:schemeClr val="tx1"/>
                </a:solidFill>
                <a:latin typeface="Arial Narrow" pitchFamily="34" charset="0"/>
              </a:rPr>
              <a:t>Patients with a diagnosis done and/or confirmed by the expert centre contributing data to the registry</a:t>
            </a:r>
          </a:p>
          <a:p>
            <a:pPr>
              <a:buNone/>
            </a:pPr>
            <a:endParaRPr lang="en-GB" sz="1200" b="1" dirty="0">
              <a:latin typeface="Arial Narrow" pitchFamily="34" charset="0"/>
            </a:endParaRPr>
          </a:p>
          <a:p>
            <a:pPr lvl="0"/>
            <a:r>
              <a:rPr lang="en-GB" sz="1800" dirty="0">
                <a:solidFill>
                  <a:schemeClr val="tx1"/>
                </a:solidFill>
                <a:latin typeface="Arial Narrow" pitchFamily="34" charset="0"/>
              </a:rPr>
              <a:t>Patients entering the hospital for </a:t>
            </a:r>
            <a:r>
              <a:rPr lang="en-GB" sz="1800" b="1" dirty="0">
                <a:solidFill>
                  <a:srgbClr val="C00000"/>
                </a:solidFill>
                <a:latin typeface="Arial Narrow" pitchFamily="34" charset="0"/>
              </a:rPr>
              <a:t>any clinical phase </a:t>
            </a:r>
            <a:r>
              <a:rPr lang="en-GB" sz="1800" dirty="0">
                <a:solidFill>
                  <a:schemeClr val="tx1"/>
                </a:solidFill>
                <a:latin typeface="Arial Narrow" pitchFamily="34" charset="0"/>
              </a:rPr>
              <a:t>of the disease (diagnosis, treatment of primary localised, of primary local advanced, of primary metastatic, treatment of recurrence).</a:t>
            </a:r>
            <a:r>
              <a:rPr lang="en-GB" sz="1800" dirty="0">
                <a:solidFill>
                  <a:srgbClr val="C00000"/>
                </a:solidFill>
                <a:latin typeface="Arial Narrow" pitchFamily="34" charset="0"/>
              </a:rPr>
              <a:t>The hospital will collect information on the entire disease regardless of when it started to manage the patient. </a:t>
            </a:r>
            <a:endParaRPr lang="en-GB" sz="1800" b="1" dirty="0">
              <a:latin typeface="Arial Narrow" pitchFamily="34" charset="0"/>
            </a:endParaRPr>
          </a:p>
          <a:p>
            <a:r>
              <a:rPr lang="en-GB" sz="1800" b="1" dirty="0">
                <a:solidFill>
                  <a:schemeClr val="tx1"/>
                </a:solidFill>
                <a:latin typeface="Arial Narrow" pitchFamily="34" charset="0"/>
              </a:rPr>
              <a:t>Prospective registry</a:t>
            </a:r>
            <a:endParaRPr lang="en-GB" sz="1800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22642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2483" y="1796547"/>
            <a:ext cx="10631057" cy="348557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Demographic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and lifestyle (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eg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, age, sex,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education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, alcohol, smoking, comorbidities)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Previous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cancer and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genetic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syndrome</a:t>
            </a:r>
            <a:endParaRPr lang="it-IT" sz="20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Primary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cancer (site,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histology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, EBV, HPV status)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Staging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(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procedures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,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cTNM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,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pTNM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Treatment (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surgey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, </a:t>
            </a:r>
            <a:r>
              <a:rPr lang="it-IT" b="1" dirty="0" err="1">
                <a:solidFill>
                  <a:schemeClr val="tx1"/>
                </a:solidFill>
                <a:latin typeface="Arial Narrow" panose="020B0606020202030204" pitchFamily="34" charset="0"/>
              </a:rPr>
              <a:t>radiotherapy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,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systemic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: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intent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, setting,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regimen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Progression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/relapse (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local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,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regional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,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metastic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+ treatment)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Adverse</a:t>
            </a: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it-IT" sz="2000" dirty="0" err="1">
                <a:solidFill>
                  <a:schemeClr val="tx1"/>
                </a:solidFill>
                <a:latin typeface="Arial Narrow" panose="020B0606020202030204" pitchFamily="34" charset="0"/>
              </a:rPr>
              <a:t>events</a:t>
            </a:r>
            <a:endParaRPr lang="it-IT" sz="20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chemeClr val="tx1"/>
                </a:solidFill>
                <a:latin typeface="Arial Narrow" panose="020B0606020202030204" pitchFamily="34" charset="0"/>
              </a:rPr>
              <a:t>Life 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000" dirty="0">
              <a:solidFill>
                <a:srgbClr val="002060"/>
              </a:solidFill>
              <a:latin typeface="Aptos Narrow" panose="020B0004020202020204" pitchFamily="34" charset="0"/>
            </a:endParaRPr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893651" y="341313"/>
            <a:ext cx="6851104" cy="1143000"/>
          </a:xfrm>
        </p:spPr>
        <p:txBody>
          <a:bodyPr>
            <a:normAutofit/>
          </a:bodyPr>
          <a:lstStyle/>
          <a:p>
            <a:pPr algn="l"/>
            <a:r>
              <a:rPr lang="it-IT" sz="3200" dirty="0">
                <a:solidFill>
                  <a:schemeClr val="tx1"/>
                </a:solidFill>
                <a:latin typeface="Arial Narrow" pitchFamily="34" charset="0"/>
              </a:rPr>
              <a:t>Information </a:t>
            </a:r>
            <a:r>
              <a:rPr lang="it-IT" sz="3200" dirty="0" err="1">
                <a:solidFill>
                  <a:schemeClr val="tx1"/>
                </a:solidFill>
                <a:latin typeface="Arial Narrow" pitchFamily="34" charset="0"/>
              </a:rPr>
              <a:t>available</a:t>
            </a:r>
            <a:endParaRPr lang="it-IT" sz="3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274638"/>
            <a:ext cx="16478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0579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magine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9107" y="721593"/>
            <a:ext cx="7660514" cy="569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469889" y="3927326"/>
            <a:ext cx="260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3836988" y="3932238"/>
            <a:ext cx="25876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4540250" y="4583113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4268789" y="3502025"/>
            <a:ext cx="1873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4268789" y="3429000"/>
            <a:ext cx="1873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4467226" y="3429000"/>
            <a:ext cx="18891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53048" y="4989478"/>
            <a:ext cx="25876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656138" y="4521201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4597400" y="4414045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902200" y="4475957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4799856" y="3933056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6096000" y="2204864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4902200" y="5011737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440238" y="4583113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4700588" y="4475957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4700588" y="4368801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4700588" y="4832300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5068888" y="5191957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4830763" y="4735513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4641850" y="4414045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5046663" y="5084801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390323" y="2166531"/>
            <a:ext cx="505425" cy="21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4727575" y="4583113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382686" y="2898737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6" name="Rectangle 23"/>
          <p:cNvSpPr/>
          <p:nvPr/>
        </p:nvSpPr>
        <p:spPr>
          <a:xfrm>
            <a:off x="526702" y="1962634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gradFill>
                  <a:gsLst>
                    <a:gs pos="74000">
                      <a:srgbClr val="3EA6DA"/>
                    </a:gs>
                    <a:gs pos="4000">
                      <a:srgbClr val="1783A5"/>
                    </a:gs>
                    <a:gs pos="38000">
                      <a:srgbClr val="3980B1"/>
                    </a:gs>
                  </a:gsLst>
                  <a:path path="circle">
                    <a:fillToRect l="50000" t="-80000" r="50000" b="180000"/>
                  </a:path>
                </a:gradFill>
              </a:rPr>
              <a:t>EURACAN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719" y="2538697"/>
            <a:ext cx="936104" cy="468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726" y="3042753"/>
            <a:ext cx="864096" cy="566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4367808" y="3356992"/>
            <a:ext cx="260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2347" y="124817"/>
            <a:ext cx="16478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4871865" y="4797152"/>
            <a:ext cx="505425" cy="21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chemeClr val="bg1">
                    <a:lumMod val="50000"/>
                  </a:schemeClr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48" name="Rettangolo 47"/>
          <p:cNvSpPr/>
          <p:nvPr/>
        </p:nvSpPr>
        <p:spPr>
          <a:xfrm>
            <a:off x="742726" y="3834841"/>
            <a:ext cx="864096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latin typeface="Arial Narrow" pitchFamily="34" charset="0"/>
              </a:rPr>
              <a:t>UK </a:t>
            </a:r>
            <a:r>
              <a:rPr lang="it-IT" sz="1200" dirty="0" err="1">
                <a:latin typeface="Arial Narrow" pitchFamily="34" charset="0"/>
              </a:rPr>
              <a:t>registry</a:t>
            </a:r>
            <a:endParaRPr lang="it-IT" sz="1200" dirty="0">
              <a:latin typeface="Arial Narrow" pitchFamily="34" charset="0"/>
            </a:endParaRPr>
          </a:p>
        </p:txBody>
      </p:sp>
      <p:sp>
        <p:nvSpPr>
          <p:cNvPr id="49" name="Rectangle 7"/>
          <p:cNvSpPr>
            <a:spLocks noChangeArrowheads="1"/>
          </p:cNvSpPr>
          <p:nvPr/>
        </p:nvSpPr>
        <p:spPr bwMode="auto">
          <a:xfrm>
            <a:off x="382687" y="3834841"/>
            <a:ext cx="505425" cy="21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chemeClr val="accent6">
                    <a:lumMod val="75000"/>
                  </a:schemeClr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51" name="Rectangle 7"/>
          <p:cNvSpPr>
            <a:spLocks noChangeArrowheads="1"/>
          </p:cNvSpPr>
          <p:nvPr/>
        </p:nvSpPr>
        <p:spPr bwMode="auto">
          <a:xfrm>
            <a:off x="3719737" y="3212976"/>
            <a:ext cx="505425" cy="212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chemeClr val="accent6">
                    <a:lumMod val="75000"/>
                  </a:schemeClr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52" name="Titolo 1"/>
          <p:cNvSpPr txBox="1">
            <a:spLocks/>
          </p:cNvSpPr>
          <p:nvPr/>
        </p:nvSpPr>
        <p:spPr>
          <a:xfrm>
            <a:off x="1466800" y="6275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it-IT" sz="2800" b="1" dirty="0">
                <a:solidFill>
                  <a:srgbClr val="002060"/>
                </a:solidFill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it-IT" sz="3200" dirty="0" err="1">
                <a:latin typeface="Arial Narrow" pitchFamily="34" charset="0"/>
                <a:ea typeface="+mj-ea"/>
                <a:cs typeface="+mj-cs"/>
              </a:rPr>
              <a:t>Exploiting</a:t>
            </a:r>
            <a:r>
              <a:rPr lang="it-IT" sz="3200" dirty="0"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it-IT" sz="3200" dirty="0" err="1">
                <a:latin typeface="Arial Narrow" pitchFamily="34" charset="0"/>
                <a:ea typeface="+mj-ea"/>
                <a:cs typeface="+mj-cs"/>
              </a:rPr>
              <a:t>what</a:t>
            </a:r>
            <a:r>
              <a:rPr lang="it-IT" sz="3200" dirty="0"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it-IT" sz="3200" dirty="0" err="1">
                <a:latin typeface="Arial Narrow" pitchFamily="34" charset="0"/>
                <a:ea typeface="+mj-ea"/>
                <a:cs typeface="+mj-cs"/>
              </a:rPr>
              <a:t>is</a:t>
            </a:r>
            <a:r>
              <a:rPr lang="it-IT" sz="3200" dirty="0">
                <a:latin typeface="Arial Narrow" pitchFamily="34" charset="0"/>
                <a:ea typeface="+mj-ea"/>
                <a:cs typeface="+mj-cs"/>
              </a:rPr>
              <a:t> </a:t>
            </a:r>
            <a:r>
              <a:rPr lang="it-IT" sz="3200" dirty="0" err="1">
                <a:latin typeface="Arial Narrow" pitchFamily="34" charset="0"/>
                <a:ea typeface="+mj-ea"/>
                <a:cs typeface="+mj-cs"/>
              </a:rPr>
              <a:t>available</a:t>
            </a:r>
            <a:endParaRPr lang="it-IT" sz="3200" dirty="0"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2" name="Rectangle 7">
            <a:extLst>
              <a:ext uri="{FF2B5EF4-FFF2-40B4-BE49-F238E27FC236}">
                <a16:creationId xmlns:a16="http://schemas.microsoft.com/office/drawing/2014/main" id="{B3B38209-08CF-A5C4-A165-19A9A66A1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2351" y="2926090"/>
            <a:ext cx="25876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marL="381000" indent="-381000" algn="just" defTabSz="960438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E5F6E3-CF3A-DE45-EFF0-16AB11CFB2E8}"/>
              </a:ext>
            </a:extLst>
          </p:cNvPr>
          <p:cNvSpPr txBox="1"/>
          <p:nvPr/>
        </p:nvSpPr>
        <p:spPr>
          <a:xfrm>
            <a:off x="3048623" y="5943217"/>
            <a:ext cx="315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  <a:latin typeface="Arial Narrow" panose="020B0606020202030204" pitchFamily="34" charset="0"/>
              </a:rPr>
              <a:t>Data collection started in April 2022</a:t>
            </a:r>
          </a:p>
        </p:txBody>
      </p:sp>
      <p:pic>
        <p:nvPicPr>
          <p:cNvPr id="40" name="Picture 3">
            <a:extLst>
              <a:ext uri="{FF2B5EF4-FFF2-40B4-BE49-F238E27FC236}">
                <a16:creationId xmlns:a16="http://schemas.microsoft.com/office/drawing/2014/main" id="{6DF6375B-AE82-474C-91A3-84405AF22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0888" y="4488609"/>
            <a:ext cx="1083509" cy="108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7">
            <a:extLst>
              <a:ext uri="{FF2B5EF4-FFF2-40B4-BE49-F238E27FC236}">
                <a16:creationId xmlns:a16="http://schemas.microsoft.com/office/drawing/2014/main" id="{193D11EB-594D-422A-A9D5-F608278D53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63713" y="805281"/>
            <a:ext cx="2263243" cy="927725"/>
          </a:xfrm>
          <a:prstGeom prst="rect">
            <a:avLst/>
          </a:prstGeom>
        </p:spPr>
      </p:pic>
      <p:pic>
        <p:nvPicPr>
          <p:cNvPr id="43" name="Picture 5">
            <a:extLst>
              <a:ext uri="{FF2B5EF4-FFF2-40B4-BE49-F238E27FC236}">
                <a16:creationId xmlns:a16="http://schemas.microsoft.com/office/drawing/2014/main" id="{2DE7AD71-8936-4727-9B28-D60945C34F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63713" y="1591899"/>
            <a:ext cx="2143817" cy="1017066"/>
          </a:xfrm>
          <a:prstGeom prst="rect">
            <a:avLst/>
          </a:prstGeom>
        </p:spPr>
      </p:pic>
      <p:pic>
        <p:nvPicPr>
          <p:cNvPr id="44" name="Immagine 43">
            <a:extLst>
              <a:ext uri="{FF2B5EF4-FFF2-40B4-BE49-F238E27FC236}">
                <a16:creationId xmlns:a16="http://schemas.microsoft.com/office/drawing/2014/main" id="{F16C4419-5052-4018-9F2E-4A84AC1392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63713" y="2621438"/>
            <a:ext cx="2357568" cy="4388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07421-A3DE-375D-A8CE-47ABD18B3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547" y="128837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tx1"/>
                </a:solidFill>
                <a:latin typeface="Arial Narrow" panose="020B0606020202030204" pitchFamily="34" charset="0"/>
              </a:rPr>
              <a:t>IT infrastructure vs legal framework</a:t>
            </a:r>
          </a:p>
        </p:txBody>
      </p:sp>
      <p:grpSp>
        <p:nvGrpSpPr>
          <p:cNvPr id="5" name="Group 87">
            <a:extLst>
              <a:ext uri="{FF2B5EF4-FFF2-40B4-BE49-F238E27FC236}">
                <a16:creationId xmlns:a16="http://schemas.microsoft.com/office/drawing/2014/main" id="{B0DD7EBF-76C3-33C9-006A-4AEA656B3737}"/>
              </a:ext>
            </a:extLst>
          </p:cNvPr>
          <p:cNvGrpSpPr/>
          <p:nvPr/>
        </p:nvGrpSpPr>
        <p:grpSpPr>
          <a:xfrm>
            <a:off x="4724254" y="2095098"/>
            <a:ext cx="2461597" cy="2791651"/>
            <a:chOff x="855806" y="1861011"/>
            <a:chExt cx="2502355" cy="2897780"/>
          </a:xfrm>
        </p:grpSpPr>
        <p:grpSp>
          <p:nvGrpSpPr>
            <p:cNvPr id="6" name="Group 53">
              <a:extLst>
                <a:ext uri="{FF2B5EF4-FFF2-40B4-BE49-F238E27FC236}">
                  <a16:creationId xmlns:a16="http://schemas.microsoft.com/office/drawing/2014/main" id="{AB638C3B-C212-933B-E0AA-5CAAC21EFE70}"/>
                </a:ext>
              </a:extLst>
            </p:cNvPr>
            <p:cNvGrpSpPr/>
            <p:nvPr/>
          </p:nvGrpSpPr>
          <p:grpSpPr>
            <a:xfrm>
              <a:off x="855806" y="1861011"/>
              <a:ext cx="2502355" cy="2484000"/>
              <a:chOff x="855806" y="1861011"/>
              <a:chExt cx="2502355" cy="2484000"/>
            </a:xfrm>
          </p:grpSpPr>
          <p:pic>
            <p:nvPicPr>
              <p:cNvPr id="8" name="Graphic 7">
                <a:extLst>
                  <a:ext uri="{FF2B5EF4-FFF2-40B4-BE49-F238E27FC236}">
                    <a16:creationId xmlns:a16="http://schemas.microsoft.com/office/drawing/2014/main" id="{386DA87D-2804-B0D9-EE34-48E88C11A2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55806" y="1861011"/>
                <a:ext cx="2502355" cy="2484000"/>
              </a:xfrm>
              <a:prstGeom prst="rect">
                <a:avLst/>
              </a:prstGeom>
            </p:spPr>
          </p:pic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83529D00-9E57-260A-ADC9-ADC7114751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2520" y="2480310"/>
                <a:ext cx="1028700" cy="47625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6441642D-B272-2CB3-74D1-04C57FD982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38350" y="2480310"/>
                <a:ext cx="163830" cy="44196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1CCC9797-9FA9-DE1A-9F07-13CFDDCDFE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43150" y="2480310"/>
                <a:ext cx="621030" cy="44196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0078E5F4-11F1-D1AE-B979-AB064575F6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38350" y="3576320"/>
                <a:ext cx="0" cy="365760"/>
              </a:xfrm>
              <a:prstGeom prst="straightConnector1">
                <a:avLst/>
              </a:prstGeom>
              <a:ln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B87C727-A79B-EF91-8282-76643CA92E48}"/>
                </a:ext>
              </a:extLst>
            </p:cNvPr>
            <p:cNvSpPr txBox="1"/>
            <p:nvPr/>
          </p:nvSpPr>
          <p:spPr>
            <a:xfrm>
              <a:off x="928687" y="4423340"/>
              <a:ext cx="2219325" cy="3354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52396" algn="ctr"/>
              <a:r>
                <a:rPr lang="en-US" sz="1500" dirty="0">
                  <a:solidFill>
                    <a:schemeClr val="tx2"/>
                  </a:solidFill>
                  <a:latin typeface="Arial Narrow" pitchFamily="34" charset="0"/>
                  <a:cs typeface="Poppins"/>
                  <a:sym typeface="Poppins"/>
                </a:rPr>
                <a:t>Centralized</a:t>
              </a:r>
            </a:p>
          </p:txBody>
        </p:sp>
      </p:grpSp>
      <p:grpSp>
        <p:nvGrpSpPr>
          <p:cNvPr id="15" name="Group 86">
            <a:extLst>
              <a:ext uri="{FF2B5EF4-FFF2-40B4-BE49-F238E27FC236}">
                <a16:creationId xmlns:a16="http://schemas.microsoft.com/office/drawing/2014/main" id="{586A363D-7E0B-39EF-0C1D-70BD36CEF972}"/>
              </a:ext>
            </a:extLst>
          </p:cNvPr>
          <p:cNvGrpSpPr/>
          <p:nvPr/>
        </p:nvGrpSpPr>
        <p:grpSpPr>
          <a:xfrm>
            <a:off x="1255006" y="2078096"/>
            <a:ext cx="2471655" cy="2921495"/>
            <a:chOff x="5847710" y="1825011"/>
            <a:chExt cx="2471655" cy="2921494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817571EE-C931-1835-3178-CEDAA33D0E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47710" y="1825011"/>
              <a:ext cx="2471655" cy="25200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AAC654D-5351-47EF-96C1-06EE99F651C3}"/>
                </a:ext>
              </a:extLst>
            </p:cNvPr>
            <p:cNvSpPr txBox="1"/>
            <p:nvPr/>
          </p:nvSpPr>
          <p:spPr>
            <a:xfrm>
              <a:off x="5973874" y="4423340"/>
              <a:ext cx="2219325" cy="3231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52396" algn="ctr"/>
              <a:r>
                <a:rPr lang="en-US" sz="1500" dirty="0">
                  <a:solidFill>
                    <a:schemeClr val="tx2"/>
                  </a:solidFill>
                  <a:latin typeface="Arial Narrow" pitchFamily="34" charset="0"/>
                  <a:cs typeface="Poppins"/>
                  <a:sym typeface="Poppins"/>
                </a:rPr>
                <a:t>Federated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8D67CB3-F8A0-D5F8-0C02-28EA64EAC5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56680" y="3345180"/>
              <a:ext cx="561340" cy="386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ED13076-71E5-676C-2EA1-19A998FC686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74631" y="3316180"/>
              <a:ext cx="774700" cy="5003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8ADE38B-2360-7CB8-E132-6C85FB5D8A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8020" y="3345180"/>
              <a:ext cx="65516" cy="51816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BCB728C-AF57-D3CD-A27A-270A4DEB2AE1}"/>
                </a:ext>
              </a:extLst>
            </p:cNvPr>
            <p:cNvCxnSpPr/>
            <p:nvPr/>
          </p:nvCxnSpPr>
          <p:spPr>
            <a:xfrm>
              <a:off x="7083536" y="2256282"/>
              <a:ext cx="0" cy="542544"/>
            </a:xfrm>
            <a:prstGeom prst="straightConnector1">
              <a:avLst/>
            </a:prstGeom>
            <a:ln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5">
            <a:extLst>
              <a:ext uri="{FF2B5EF4-FFF2-40B4-BE49-F238E27FC236}">
                <a16:creationId xmlns:a16="http://schemas.microsoft.com/office/drawing/2014/main" id="{C78A4815-7112-4F0B-D1A1-3B29A45BEC48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0" t="10829" r="10172" b="14792"/>
          <a:stretch>
            <a:fillRect/>
          </a:stretch>
        </p:blipFill>
        <p:spPr bwMode="auto">
          <a:xfrm>
            <a:off x="1056366" y="2648559"/>
            <a:ext cx="1510362" cy="773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CC8914D-F640-9DC9-BDDF-61C041D528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5272" y="1934603"/>
            <a:ext cx="3539582" cy="2903405"/>
          </a:xfrm>
          <a:prstGeom prst="rect">
            <a:avLst/>
          </a:prstGeom>
        </p:spPr>
      </p:pic>
      <p:pic>
        <p:nvPicPr>
          <p:cNvPr id="25" name="Picture 5">
            <a:extLst>
              <a:ext uri="{FF2B5EF4-FFF2-40B4-BE49-F238E27FC236}">
                <a16:creationId xmlns:a16="http://schemas.microsoft.com/office/drawing/2014/main" id="{F5FEC594-3696-1EE0-0C3B-7F373AEE90FC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0" t="10829" r="10172" b="14792"/>
          <a:stretch>
            <a:fillRect/>
          </a:stretch>
        </p:blipFill>
        <p:spPr bwMode="auto">
          <a:xfrm>
            <a:off x="10181813" y="3046403"/>
            <a:ext cx="1510362" cy="77305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8D281B2-64AE-9B3A-E439-821116CB5243}"/>
              </a:ext>
            </a:extLst>
          </p:cNvPr>
          <p:cNvSpPr txBox="1"/>
          <p:nvPr/>
        </p:nvSpPr>
        <p:spPr>
          <a:xfrm>
            <a:off x="9153921" y="4595133"/>
            <a:ext cx="2219325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396" algn="ctr"/>
            <a:r>
              <a:rPr lang="en-US" sz="1500" dirty="0">
                <a:solidFill>
                  <a:schemeClr val="tx2"/>
                </a:solidFill>
                <a:latin typeface="Arial Narrow" pitchFamily="34" charset="0"/>
                <a:cs typeface="Poppins"/>
                <a:sym typeface="Poppins"/>
              </a:rPr>
              <a:t>Hybrid</a:t>
            </a:r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A4CB0AC2-B385-4561-85B0-652AE42B1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2347" y="124817"/>
            <a:ext cx="16478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302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85957" y="1639414"/>
            <a:ext cx="47651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>
                <a:solidFill>
                  <a:srgbClr val="C00000"/>
                </a:solidFill>
                <a:latin typeface="Arial Narrow" pitchFamily="34" charset="0"/>
              </a:rPr>
              <a:t>Common </a:t>
            </a:r>
            <a:r>
              <a:rPr lang="it-IT" sz="2000" dirty="0" err="1">
                <a:solidFill>
                  <a:srgbClr val="C00000"/>
                </a:solidFill>
                <a:latin typeface="Arial Narrow" pitchFamily="34" charset="0"/>
              </a:rPr>
              <a:t>sarcomas</a:t>
            </a:r>
            <a:endParaRPr lang="it-IT" sz="2000" dirty="0">
              <a:solidFill>
                <a:srgbClr val="C00000"/>
              </a:solidFill>
              <a:latin typeface="Arial Narrow" pitchFamily="34" charset="0"/>
            </a:endParaRPr>
          </a:p>
          <a:p>
            <a:pPr marL="0" indent="0">
              <a:buNone/>
            </a:pPr>
            <a:r>
              <a:rPr lang="it-IT" sz="2000" b="1" dirty="0">
                <a:latin typeface="Arial Narrow" pitchFamily="34" charset="0"/>
              </a:rPr>
              <a:t>Core data set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7756" y="3459734"/>
            <a:ext cx="3240359" cy="218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52AE263C-BFF6-F078-B06C-ACF89799B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140" y="348916"/>
            <a:ext cx="822701" cy="857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6AC00F49-C773-3380-AFB4-3B46978174FB}"/>
              </a:ext>
            </a:extLst>
          </p:cNvPr>
          <p:cNvSpPr txBox="1">
            <a:spLocks/>
          </p:cNvSpPr>
          <p:nvPr/>
        </p:nvSpPr>
        <p:spPr>
          <a:xfrm>
            <a:off x="7248128" y="1196753"/>
            <a:ext cx="47651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2000" dirty="0">
              <a:solidFill>
                <a:srgbClr val="002060"/>
              </a:solidFill>
              <a:latin typeface="Arial Narrow" pitchFamily="34" charset="0"/>
            </a:endParaRPr>
          </a:p>
          <a:p>
            <a:pPr marL="0" indent="0">
              <a:buNone/>
            </a:pPr>
            <a:endParaRPr lang="it-IT" sz="2000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1716523" y="242543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dirty="0">
                <a:solidFill>
                  <a:schemeClr val="tx1"/>
                </a:solidFill>
                <a:latin typeface="Arial Narrow" pitchFamily="34" charset="0"/>
              </a:rPr>
              <a:t>Soft </a:t>
            </a:r>
            <a:r>
              <a:rPr lang="it-IT" sz="3200" dirty="0" err="1">
                <a:solidFill>
                  <a:schemeClr val="tx1"/>
                </a:solidFill>
                <a:latin typeface="Arial Narrow" pitchFamily="34" charset="0"/>
              </a:rPr>
              <a:t>tissue</a:t>
            </a:r>
            <a:r>
              <a:rPr lang="it-IT" sz="3200" dirty="0">
                <a:solidFill>
                  <a:schemeClr val="tx1"/>
                </a:solidFill>
                <a:latin typeface="Arial Narrow" pitchFamily="34" charset="0"/>
              </a:rPr>
              <a:t> sarcoma registry</a:t>
            </a:r>
          </a:p>
        </p:txBody>
      </p:sp>
      <p:sp>
        <p:nvSpPr>
          <p:cNvPr id="13" name="Rettangolo 3">
            <a:extLst>
              <a:ext uri="{FF2B5EF4-FFF2-40B4-BE49-F238E27FC236}">
                <a16:creationId xmlns:a16="http://schemas.microsoft.com/office/drawing/2014/main" id="{DBFB7AB2-38DB-42FC-9347-5EB27012831A}"/>
              </a:ext>
            </a:extLst>
          </p:cNvPr>
          <p:cNvSpPr/>
          <p:nvPr/>
        </p:nvSpPr>
        <p:spPr>
          <a:xfrm>
            <a:off x="795166" y="2916072"/>
            <a:ext cx="419773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latin typeface="Arial Narrow" pitchFamily="34" charset="0"/>
              </a:rPr>
              <a:t>The Observational Medical Outcomes Partnership  (OMOP) Common Data Model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8EF3E9C3-D6FA-4855-A44A-CF5B1BDCB5AF}"/>
              </a:ext>
            </a:extLst>
          </p:cNvPr>
          <p:cNvSpPr/>
          <p:nvPr/>
        </p:nvSpPr>
        <p:spPr>
          <a:xfrm>
            <a:off x="795166" y="2519983"/>
            <a:ext cx="4001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Arial Narrow" pitchFamily="34" charset="0"/>
              </a:rPr>
              <a:t>Data integration from </a:t>
            </a:r>
            <a:r>
              <a:rPr lang="it-IT" dirty="0" err="1">
                <a:latin typeface="Arial Narrow" pitchFamily="34" charset="0"/>
              </a:rPr>
              <a:t>already</a:t>
            </a:r>
            <a:r>
              <a:rPr lang="it-IT" dirty="0">
                <a:latin typeface="Arial Narrow" pitchFamily="34" charset="0"/>
              </a:rPr>
              <a:t> available </a:t>
            </a:r>
            <a:r>
              <a:rPr lang="it-IT" dirty="0" err="1">
                <a:latin typeface="Arial Narrow" pitchFamily="34" charset="0"/>
              </a:rPr>
              <a:t>DBs</a:t>
            </a:r>
            <a:r>
              <a:rPr lang="it-IT" dirty="0">
                <a:latin typeface="Arial Narrow" pitchFamily="34" charset="0"/>
              </a:rPr>
              <a:t>   </a:t>
            </a:r>
            <a:endParaRPr lang="it-IT" u="sng" dirty="0">
              <a:latin typeface="Arial Narrow" pitchFamily="34" charset="0"/>
            </a:endParaRPr>
          </a:p>
        </p:txBody>
      </p:sp>
      <p:pic>
        <p:nvPicPr>
          <p:cNvPr id="12" name="Picture 1">
            <a:extLst>
              <a:ext uri="{FF2B5EF4-FFF2-40B4-BE49-F238E27FC236}">
                <a16:creationId xmlns:a16="http://schemas.microsoft.com/office/drawing/2014/main" id="{787ADB13-06BD-46B7-BA1C-49C81581A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2196" y="1206850"/>
            <a:ext cx="1640819" cy="105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908B81F9-7459-4D0A-977A-5240481E5DF4}"/>
              </a:ext>
            </a:extLst>
          </p:cNvPr>
          <p:cNvSpPr/>
          <p:nvPr/>
        </p:nvSpPr>
        <p:spPr>
          <a:xfrm>
            <a:off x="6369947" y="1970421"/>
            <a:ext cx="1385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latin typeface="Arial Narrow" pitchFamily="34" charset="0"/>
              </a:rPr>
              <a:t>Core data set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9F588C61-212C-439E-A962-3F13E6E4F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6989" y="3542678"/>
            <a:ext cx="3240359" cy="218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ttangolo 3">
            <a:extLst>
              <a:ext uri="{FF2B5EF4-FFF2-40B4-BE49-F238E27FC236}">
                <a16:creationId xmlns:a16="http://schemas.microsoft.com/office/drawing/2014/main" id="{3BF47301-64EA-4E78-8C94-64BBD580F277}"/>
              </a:ext>
            </a:extLst>
          </p:cNvPr>
          <p:cNvSpPr/>
          <p:nvPr/>
        </p:nvSpPr>
        <p:spPr>
          <a:xfrm>
            <a:off x="6242196" y="2944088"/>
            <a:ext cx="419773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latin typeface="Arial Narrow" pitchFamily="34" charset="0"/>
              </a:rPr>
              <a:t>The Observational Medical Outcomes Partnership  (OMOP) Common Data Model</a:t>
            </a:r>
          </a:p>
        </p:txBody>
      </p:sp>
    </p:spTree>
    <p:extLst>
      <p:ext uri="{BB962C8B-B14F-4D97-AF65-F5344CB8AC3E}">
        <p14:creationId xmlns:p14="http://schemas.microsoft.com/office/powerpoint/2010/main" val="215948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A4061-7BC8-C3E3-4A4F-ECE63316F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136" y="28210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dirty="0">
                <a:solidFill>
                  <a:schemeClr val="tx1"/>
                </a:solidFill>
                <a:latin typeface="Arial Narrow" pitchFamily="34" charset="0"/>
              </a:rPr>
              <a:t>Registry </a:t>
            </a:r>
            <a:r>
              <a:rPr lang="it-IT" sz="3200" dirty="0" err="1">
                <a:solidFill>
                  <a:schemeClr val="tx1"/>
                </a:solidFill>
                <a:latin typeface="Arial Narrow" pitchFamily="34" charset="0"/>
              </a:rPr>
              <a:t>quality</a:t>
            </a:r>
            <a:r>
              <a:rPr lang="it-IT" sz="32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it-IT" sz="3200" dirty="0" err="1">
                <a:solidFill>
                  <a:schemeClr val="tx1"/>
                </a:solidFill>
                <a:latin typeface="Arial Narrow" pitchFamily="34" charset="0"/>
              </a:rPr>
              <a:t>assurance</a:t>
            </a:r>
            <a:br>
              <a:rPr lang="it-IT" sz="4400" b="1" dirty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B9119-66A1-BA78-CF6D-7472D443B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417" y="1126760"/>
            <a:ext cx="10820400" cy="4800600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rgbClr val="C00000"/>
                </a:solidFill>
                <a:latin typeface="Arial Narrow" panose="020B0606020202030204" pitchFamily="34" charset="0"/>
              </a:rPr>
              <a:t>Health care provider level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Automated data quality checks are in place at data entry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Data quality checks can be run by users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Training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Guidelines </a:t>
            </a:r>
          </a:p>
          <a:p>
            <a:endParaRPr lang="en-GB" dirty="0">
              <a:latin typeface="Arial Narrow" panose="020B0606020202030204" pitchFamily="34" charset="0"/>
            </a:endParaRPr>
          </a:p>
          <a:p>
            <a:r>
              <a:rPr lang="en-GB" sz="3000" dirty="0">
                <a:solidFill>
                  <a:srgbClr val="C00000"/>
                </a:solidFill>
                <a:latin typeface="Arial Narrow" panose="020B0606020202030204" pitchFamily="34" charset="0"/>
              </a:rPr>
              <a:t>Central level 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Centralised data manager monitoring (data quality reports issued, contact with data providers)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Routine meetings discussing data quality (including data retrieval and data sources)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Bench mark </a:t>
            </a:r>
          </a:p>
          <a:p>
            <a:pPr lvl="1"/>
            <a:r>
              <a:rPr lang="en-GB" sz="2200" dirty="0">
                <a:latin typeface="Arial Narrow" panose="020B0606020202030204" pitchFamily="34" charset="0"/>
              </a:rPr>
              <a:t>Data checked and accessible for the analyses yearly</a:t>
            </a:r>
          </a:p>
          <a:p>
            <a:pPr lvl="1"/>
            <a:endParaRPr lang="en-GB" dirty="0">
              <a:latin typeface="Arial Narrow" panose="020B0606020202030204" pitchFamily="34" charset="0"/>
            </a:endParaRPr>
          </a:p>
          <a:p>
            <a:pPr lvl="1"/>
            <a:endParaRPr lang="en-GB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066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5472" y="28983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chemeClr val="tx1"/>
                </a:solidFill>
                <a:latin typeface="Arial Narrow" pitchFamily="34" charset="0"/>
              </a:rPr>
              <a:t>Data access rules</a:t>
            </a:r>
            <a:br>
              <a:rPr lang="it-IT" sz="2800" dirty="0">
                <a:solidFill>
                  <a:srgbClr val="002060"/>
                </a:solidFill>
                <a:latin typeface="Arial Narrow" pitchFamily="34" charset="0"/>
              </a:rPr>
            </a:br>
            <a:endParaRPr lang="it-IT" sz="2800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3021" y="1155826"/>
            <a:ext cx="11421056" cy="5256584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GB" sz="1600" dirty="0">
                <a:latin typeface="Arial Narrow" pitchFamily="34" charset="0"/>
              </a:rPr>
              <a:t>Data remain the property of the contributing HCPs or registries </a:t>
            </a:r>
          </a:p>
          <a:p>
            <a:pPr lvl="0">
              <a:buNone/>
            </a:pPr>
            <a:r>
              <a:rPr lang="en-US" sz="1600" b="1" dirty="0">
                <a:latin typeface="Arial Narrow" pitchFamily="34" charset="0"/>
              </a:rPr>
              <a:t>Each HCP or national registry is free to access and use its own data for research purposes</a:t>
            </a:r>
          </a:p>
          <a:p>
            <a:pPr lvl="0">
              <a:buNone/>
            </a:pPr>
            <a:endParaRPr lang="en-US" sz="800" b="1" dirty="0">
              <a:latin typeface="Arial Narrow" pitchFamily="34" charset="0"/>
            </a:endParaRPr>
          </a:p>
          <a:p>
            <a:pPr lvl="0">
              <a:buNone/>
            </a:pPr>
            <a:r>
              <a:rPr lang="en-US" sz="1600" b="1" dirty="0">
                <a:solidFill>
                  <a:srgbClr val="C00000"/>
                </a:solidFill>
                <a:latin typeface="Arial Narrow" pitchFamily="34" charset="0"/>
              </a:rPr>
              <a:t>Who can use the registry data (upon the presentation of a study protocol)</a:t>
            </a:r>
            <a:endParaRPr lang="it-IT" sz="1600" dirty="0">
              <a:solidFill>
                <a:srgbClr val="C00000"/>
              </a:solidFill>
              <a:latin typeface="Arial Narrow" pitchFamily="34" charset="0"/>
            </a:endParaRPr>
          </a:p>
          <a:p>
            <a:pPr lvl="0"/>
            <a:r>
              <a:rPr lang="en-GB" sz="1600" dirty="0">
                <a:latin typeface="Arial Narrow" pitchFamily="34" charset="0"/>
              </a:rPr>
              <a:t>each HCP or national registry including data in the EURACAN Registry</a:t>
            </a:r>
            <a:endParaRPr lang="it-IT" sz="1600" dirty="0">
              <a:latin typeface="Arial Narrow" pitchFamily="34" charset="0"/>
            </a:endParaRPr>
          </a:p>
          <a:p>
            <a:pPr lvl="0"/>
            <a:r>
              <a:rPr lang="en-GB" sz="1600" b="1" dirty="0">
                <a:latin typeface="Arial Narrow" pitchFamily="34" charset="0"/>
              </a:rPr>
              <a:t>third parties</a:t>
            </a:r>
            <a:r>
              <a:rPr lang="en-GB" sz="1600" dirty="0">
                <a:latin typeface="Arial Narrow" pitchFamily="34" charset="0"/>
              </a:rPr>
              <a:t> (e.g., pharmaceutical companies, patient organisations, competent authorities etc.)</a:t>
            </a:r>
            <a:endParaRPr lang="it-IT" sz="1600" dirty="0">
              <a:latin typeface="Arial Narrow" pitchFamily="34" charset="0"/>
            </a:endParaRPr>
          </a:p>
          <a:p>
            <a:pPr lvl="0"/>
            <a:r>
              <a:rPr lang="en-GB" sz="1600" b="1" dirty="0">
                <a:latin typeface="Arial Narrow" pitchFamily="34" charset="0"/>
              </a:rPr>
              <a:t>commercial companies, depending on the study, may be asked to contribute funding</a:t>
            </a:r>
            <a:r>
              <a:rPr lang="en-GB" sz="1600" dirty="0">
                <a:latin typeface="Arial Narrow" pitchFamily="34" charset="0"/>
              </a:rPr>
              <a:t>. </a:t>
            </a:r>
            <a:r>
              <a:rPr lang="en-GB" sz="1600" b="1" dirty="0">
                <a:latin typeface="Arial Narrow" pitchFamily="34" charset="0"/>
              </a:rPr>
              <a:t>Data do not move from the HCPs or national registries and the commercial companies will not access the EURACAN registry federated database</a:t>
            </a:r>
            <a:r>
              <a:rPr lang="en-GB" sz="1600" dirty="0">
                <a:latin typeface="Arial Narrow" pitchFamily="34" charset="0"/>
              </a:rPr>
              <a:t>. </a:t>
            </a:r>
            <a:endParaRPr lang="it-IT" sz="1600" dirty="0">
              <a:latin typeface="Arial Narrow" pitchFamily="34" charset="0"/>
            </a:endParaRPr>
          </a:p>
          <a:p>
            <a:pPr lvl="0">
              <a:buNone/>
            </a:pPr>
            <a:endParaRPr lang="en-US" sz="800" dirty="0">
              <a:latin typeface="Arial Narrow" pitchFamily="34" charset="0"/>
            </a:endParaRPr>
          </a:p>
          <a:p>
            <a:pPr lvl="0">
              <a:buNone/>
            </a:pPr>
            <a:r>
              <a:rPr lang="en-US" sz="1600" b="1" dirty="0">
                <a:solidFill>
                  <a:srgbClr val="C00000"/>
                </a:solidFill>
                <a:latin typeface="Arial Narrow" pitchFamily="34" charset="0"/>
              </a:rPr>
              <a:t>Review of the study protocol</a:t>
            </a:r>
          </a:p>
          <a:p>
            <a:r>
              <a:rPr lang="en-US" sz="1600" dirty="0">
                <a:latin typeface="Arial Narrow" pitchFamily="34" charset="0"/>
              </a:rPr>
              <a:t>domain registry working group (RWG), made up of 3 to 5 members including an </a:t>
            </a:r>
            <a:r>
              <a:rPr lang="en-US" sz="1600" dirty="0" err="1">
                <a:latin typeface="Arial Narrow" pitchFamily="34" charset="0"/>
              </a:rPr>
              <a:t>ePAG</a:t>
            </a:r>
            <a:r>
              <a:rPr lang="en-US" sz="1600" dirty="0">
                <a:latin typeface="Arial Narrow" pitchFamily="34" charset="0"/>
              </a:rPr>
              <a:t>, to review the study protocols presented for the domain. </a:t>
            </a:r>
            <a:r>
              <a:rPr lang="en-GB" sz="1600" dirty="0">
                <a:latin typeface="Arial Narrow" pitchFamily="34" charset="0"/>
              </a:rPr>
              <a:t>Additional expertise may be brought in as required. </a:t>
            </a:r>
            <a:endParaRPr lang="it-IT" sz="1600" dirty="0">
              <a:latin typeface="Arial Narrow" pitchFamily="34" charset="0"/>
            </a:endParaRPr>
          </a:p>
          <a:p>
            <a:pPr lvl="0">
              <a:buNone/>
            </a:pPr>
            <a:endParaRPr lang="it-IT" sz="800" dirty="0">
              <a:latin typeface="Arial Narrow" pitchFamily="34" charset="0"/>
            </a:endParaRPr>
          </a:p>
          <a:p>
            <a:pPr lvl="0">
              <a:buNone/>
            </a:pPr>
            <a:r>
              <a:rPr lang="en-GB" sz="1600" b="1" dirty="0">
                <a:solidFill>
                  <a:srgbClr val="C00000"/>
                </a:solidFill>
                <a:latin typeface="Arial Narrow" pitchFamily="34" charset="0"/>
              </a:rPr>
              <a:t>HCP/registries agreement</a:t>
            </a:r>
          </a:p>
          <a:p>
            <a:pPr lvl="0"/>
            <a:endParaRPr lang="en-GB" sz="1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17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6136" y="435107"/>
            <a:ext cx="8229600" cy="572700"/>
          </a:xfrm>
        </p:spPr>
        <p:txBody>
          <a:bodyPr>
            <a:noAutofit/>
          </a:bodyPr>
          <a:lstStyle/>
          <a:p>
            <a:pPr algn="l">
              <a:buSzPts val="3200"/>
            </a:pPr>
            <a:r>
              <a:rPr lang="it-IT" sz="3200" dirty="0">
                <a:solidFill>
                  <a:schemeClr val="tx1"/>
                </a:solidFill>
                <a:latin typeface="Arial Narrow" panose="020B0606020202030204" pitchFamily="34" charset="0"/>
              </a:rPr>
              <a:t>Legal </a:t>
            </a:r>
            <a:r>
              <a:rPr lang="it-IT" sz="3200" dirty="0" err="1">
                <a:solidFill>
                  <a:schemeClr val="tx1"/>
                </a:solidFill>
                <a:latin typeface="Arial Narrow" panose="020B0606020202030204" pitchFamily="34" charset="0"/>
              </a:rPr>
              <a:t>basis</a:t>
            </a:r>
            <a:r>
              <a:rPr lang="it-IT" sz="3200" dirty="0">
                <a:solidFill>
                  <a:schemeClr val="tx1"/>
                </a:solidFill>
                <a:latin typeface="Arial Narrow" panose="020B0606020202030204" pitchFamily="34" charset="0"/>
              </a:rPr>
              <a:t>: </a:t>
            </a:r>
            <a:r>
              <a:rPr lang="it-IT" sz="3200" u="sng" dirty="0">
                <a:solidFill>
                  <a:schemeClr val="tx1"/>
                </a:solidFill>
                <a:latin typeface="Arial Narrow" panose="020B0606020202030204" pitchFamily="34" charset="0"/>
              </a:rPr>
              <a:t>country </a:t>
            </a:r>
            <a:r>
              <a:rPr lang="it-IT" sz="3200" u="sng" dirty="0" err="1">
                <a:solidFill>
                  <a:schemeClr val="tx1"/>
                </a:solidFill>
                <a:latin typeface="Arial Narrow" panose="020B0606020202030204" pitchFamily="34" charset="0"/>
              </a:rPr>
              <a:t>specific</a:t>
            </a:r>
            <a:endParaRPr lang="it-IT" sz="3200" u="sng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48510" y="1095356"/>
            <a:ext cx="8229600" cy="2112265"/>
          </a:xfrm>
        </p:spPr>
        <p:txBody>
          <a:bodyPr>
            <a:noAutofit/>
          </a:bodyPr>
          <a:lstStyle/>
          <a:p>
            <a:endParaRPr lang="en-GB" sz="1800" dirty="0"/>
          </a:p>
          <a:p>
            <a:r>
              <a:rPr lang="en-GB" sz="1800" b="1" dirty="0">
                <a:latin typeface="Arial Narrow" panose="020B0606020202030204" pitchFamily="34" charset="0"/>
              </a:rPr>
              <a:t>General Data Protection Regulation</a:t>
            </a:r>
          </a:p>
          <a:p>
            <a:endParaRPr lang="en-GB" sz="1800" dirty="0">
              <a:latin typeface="Arial Narrow" panose="020B0606020202030204" pitchFamily="34" charset="0"/>
            </a:endParaRPr>
          </a:p>
          <a:p>
            <a:r>
              <a:rPr lang="en-GB" sz="1800" dirty="0">
                <a:latin typeface="Arial Narrow" panose="020B0606020202030204" pitchFamily="34" charset="0"/>
              </a:rPr>
              <a:t>Under Article 9(2) of the GDPR, lawful processing of personal data for scientific research entails: </a:t>
            </a:r>
          </a:p>
          <a:p>
            <a:r>
              <a:rPr lang="en-GB" sz="1800" dirty="0">
                <a:latin typeface="Arial Narrow" panose="020B0606020202030204" pitchFamily="34" charset="0"/>
              </a:rPr>
              <a:t>- the consent of data subjects, </a:t>
            </a:r>
          </a:p>
          <a:p>
            <a:r>
              <a:rPr lang="en-GB" sz="1800" dirty="0">
                <a:latin typeface="Arial Narrow" panose="020B0606020202030204" pitchFamily="34" charset="0"/>
              </a:rPr>
              <a:t>- the pursuing of a substantial public interest, </a:t>
            </a:r>
          </a:p>
          <a:p>
            <a:r>
              <a:rPr lang="en-GB" sz="1800" dirty="0">
                <a:latin typeface="Arial Narrow" panose="020B0606020202030204" pitchFamily="34" charset="0"/>
              </a:rPr>
              <a:t>- the pursuing of a scientific research purpose.</a:t>
            </a:r>
          </a:p>
          <a:p>
            <a:endParaRPr lang="en-GB" sz="1800" b="1" dirty="0">
              <a:latin typeface="Arial Narrow" pitchFamily="34" charset="0"/>
            </a:endParaRPr>
          </a:p>
          <a:p>
            <a:endParaRPr lang="en-GB" sz="1800" b="1" dirty="0">
              <a:solidFill>
                <a:srgbClr val="000099"/>
              </a:solidFill>
              <a:latin typeface="Arial Narrow" pitchFamily="34" charset="0"/>
            </a:endParaRP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8E72F6CA-1BB8-4F5B-A5A0-4664D0FC4285}"/>
              </a:ext>
            </a:extLst>
          </p:cNvPr>
          <p:cNvSpPr/>
          <p:nvPr/>
        </p:nvSpPr>
        <p:spPr>
          <a:xfrm>
            <a:off x="530468" y="3988339"/>
            <a:ext cx="10510426" cy="1371351"/>
          </a:xfrm>
          <a:prstGeom prst="rect">
            <a:avLst/>
          </a:prstGeom>
          <a:solidFill>
            <a:schemeClr val="bg1"/>
          </a:solidFill>
          <a:ln>
            <a:solidFill>
              <a:srgbClr val="67C9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sz="1350" b="1" dirty="0">
              <a:solidFill>
                <a:schemeClr val="tx1"/>
              </a:solidFill>
              <a:latin typeface="Arial Narrow" pitchFamily="34" charset="0"/>
            </a:endParaRPr>
          </a:p>
          <a:p>
            <a:r>
              <a:rPr lang="it-IT" dirty="0">
                <a:solidFill>
                  <a:schemeClr val="tx1"/>
                </a:solidFill>
                <a:latin typeface="Arial Narrow" panose="020B0606020202030204" pitchFamily="34" charset="0"/>
              </a:rPr>
              <a:t>Institutional </a:t>
            </a:r>
            <a:r>
              <a:rPr lang="it-IT" dirty="0" err="1">
                <a:solidFill>
                  <a:schemeClr val="tx1"/>
                </a:solidFill>
                <a:latin typeface="Arial Narrow" panose="020B0606020202030204" pitchFamily="34" charset="0"/>
              </a:rPr>
              <a:t>consent</a:t>
            </a:r>
            <a:r>
              <a:rPr lang="it-IT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Arial Narrow" panose="020B0606020202030204" pitchFamily="34" charset="0"/>
              </a:rPr>
              <a:t>already</a:t>
            </a:r>
            <a:r>
              <a:rPr lang="it-IT" dirty="0">
                <a:solidFill>
                  <a:schemeClr val="tx1"/>
                </a:solidFill>
                <a:latin typeface="Arial Narrow" panose="020B0606020202030204" pitchFamily="34" charset="0"/>
              </a:rPr>
              <a:t> collecting the </a:t>
            </a:r>
            <a:r>
              <a:rPr lang="it-IT" dirty="0" err="1">
                <a:solidFill>
                  <a:schemeClr val="tx1"/>
                </a:solidFill>
                <a:latin typeface="Arial Narrow" panose="020B0606020202030204" pitchFamily="34" charset="0"/>
              </a:rPr>
              <a:t>consent</a:t>
            </a:r>
            <a:r>
              <a:rPr lang="it-IT" dirty="0">
                <a:solidFill>
                  <a:schemeClr val="tx1"/>
                </a:solidFill>
                <a:latin typeface="Arial Narrow" panose="020B0606020202030204" pitchFamily="34" charset="0"/>
              </a:rPr>
              <a:t> of the </a:t>
            </a:r>
            <a:r>
              <a:rPr lang="it-IT" dirty="0" err="1">
                <a:solidFill>
                  <a:schemeClr val="tx1"/>
                </a:solidFill>
                <a:latin typeface="Arial Narrow" panose="020B0606020202030204" pitchFamily="34" charset="0"/>
              </a:rPr>
              <a:t>patients</a:t>
            </a:r>
            <a:r>
              <a:rPr lang="it-IT" dirty="0">
                <a:solidFill>
                  <a:schemeClr val="tx1"/>
                </a:solidFill>
                <a:latin typeface="Arial Narrow" panose="020B0606020202030204" pitchFamily="34" charset="0"/>
              </a:rPr>
              <a:t> for </a:t>
            </a:r>
            <a:r>
              <a:rPr lang="it-IT" dirty="0" err="1">
                <a:solidFill>
                  <a:schemeClr val="tx1"/>
                </a:solidFill>
                <a:latin typeface="Arial Narrow" panose="020B0606020202030204" pitchFamily="34" charset="0"/>
              </a:rPr>
              <a:t>using</a:t>
            </a:r>
            <a:r>
              <a:rPr lang="it-IT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Arial Narrow" panose="020B0606020202030204" pitchFamily="34" charset="0"/>
              </a:rPr>
              <a:t>their</a:t>
            </a:r>
            <a:r>
              <a:rPr lang="it-IT" dirty="0">
                <a:solidFill>
                  <a:schemeClr val="tx1"/>
                </a:solidFill>
                <a:latin typeface="Arial Narrow" panose="020B0606020202030204" pitchFamily="34" charset="0"/>
              </a:rPr>
              <a:t> data for future research can be </a:t>
            </a:r>
            <a:r>
              <a:rPr lang="it-IT" dirty="0" err="1">
                <a:solidFill>
                  <a:schemeClr val="tx1"/>
                </a:solidFill>
                <a:latin typeface="Arial Narrow" panose="020B0606020202030204" pitchFamily="34" charset="0"/>
              </a:rPr>
              <a:t>used</a:t>
            </a:r>
            <a:endParaRPr lang="it-IT" dirty="0">
              <a:solidFill>
                <a:srgbClr val="C00000"/>
              </a:solidFill>
              <a:latin typeface="Arial Narrow" panose="020B0606020202030204" pitchFamily="34" charset="0"/>
            </a:endParaRPr>
          </a:p>
          <a:p>
            <a:endParaRPr lang="it-IT" dirty="0">
              <a:solidFill>
                <a:schemeClr val="tx1"/>
              </a:solidFill>
              <a:latin typeface="Arial Narrow" pitchFamily="34" charset="0"/>
            </a:endParaRPr>
          </a:p>
          <a:p>
            <a:r>
              <a:rPr lang="it-IT" dirty="0">
                <a:solidFill>
                  <a:schemeClr val="tx1"/>
                </a:solidFill>
                <a:latin typeface="Arial Narrow" pitchFamily="34" charset="0"/>
              </a:rPr>
              <a:t>Ad hoc </a:t>
            </a:r>
            <a:r>
              <a:rPr lang="it-IT" dirty="0" err="1">
                <a:solidFill>
                  <a:schemeClr val="tx1"/>
                </a:solidFill>
                <a:latin typeface="Arial Narrow" panose="020B0606020202030204" pitchFamily="34" charset="0"/>
              </a:rPr>
              <a:t>registry</a:t>
            </a:r>
            <a:r>
              <a:rPr lang="it-IT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it-IT" dirty="0" err="1">
                <a:solidFill>
                  <a:schemeClr val="tx1"/>
                </a:solidFill>
                <a:latin typeface="Arial Narrow" panose="020B0606020202030204" pitchFamily="34" charset="0"/>
              </a:rPr>
              <a:t>consent</a:t>
            </a:r>
            <a:r>
              <a:rPr lang="it-IT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it-IT" dirty="0">
                <a:solidFill>
                  <a:srgbClr val="C00000"/>
                </a:solidFill>
                <a:latin typeface="Arial Narrow" panose="020B0606020202030204" pitchFamily="34" charset="0"/>
              </a:rPr>
              <a:t>(template available in </a:t>
            </a:r>
            <a:r>
              <a:rPr lang="it-IT" dirty="0" err="1">
                <a:solidFill>
                  <a:srgbClr val="C00000"/>
                </a:solidFill>
                <a:latin typeface="Arial Narrow" panose="020B0606020202030204" pitchFamily="34" charset="0"/>
              </a:rPr>
              <a:t>english</a:t>
            </a:r>
            <a:r>
              <a:rPr lang="it-IT" dirty="0">
                <a:solidFill>
                  <a:srgbClr val="C00000"/>
                </a:solidFill>
                <a:latin typeface="Arial Narrow" panose="020B0606020202030204" pitchFamily="34" charset="0"/>
              </a:rPr>
              <a:t>)</a:t>
            </a:r>
          </a:p>
          <a:p>
            <a:pPr algn="ctr"/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3156973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6B918-BDA8-98B1-C45C-75BB20964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capsule&#10;&#10;Description automatically generated">
            <a:extLst>
              <a:ext uri="{FF2B5EF4-FFF2-40B4-BE49-F238E27FC236}">
                <a16:creationId xmlns:a16="http://schemas.microsoft.com/office/drawing/2014/main" id="{C1F03E43-E693-5CDF-3E84-3B07D6F8D8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696" y="97634"/>
            <a:ext cx="10758607" cy="61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948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SzPct val="90000"/>
              <a:buFont typeface="Courier New" panose="02070309020205020404" pitchFamily="49" charset="0"/>
              <a:buChar char="o"/>
            </a:pPr>
            <a:r>
              <a:rPr lang="en-US" dirty="0"/>
              <a:t>Population-based cancer registries</a:t>
            </a:r>
          </a:p>
          <a:p>
            <a:pPr marL="285750" indent="-285750">
              <a:buSzPct val="90000"/>
              <a:buFont typeface="Courier New" panose="02070309020205020404" pitchFamily="49" charset="0"/>
              <a:buChar char="o"/>
            </a:pPr>
            <a:r>
              <a:rPr lang="en-US" dirty="0"/>
              <a:t>Hospital-based/clinical cancer registries</a:t>
            </a:r>
          </a:p>
          <a:p>
            <a:pPr marL="285750" indent="-285750">
              <a:buSzPct val="90000"/>
              <a:buFont typeface="Courier New" panose="02070309020205020404" pitchFamily="49" charset="0"/>
              <a:buChar char="o"/>
            </a:pPr>
            <a:r>
              <a:rPr lang="en-US" dirty="0"/>
              <a:t>New approaches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0CE4-9704-4F1F-9835-65FE4EF498B0}" type="datetime1">
              <a:rPr lang="it-IT" smtClean="0"/>
              <a:t>23/03/2025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757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Population-based</a:t>
            </a:r>
            <a:r>
              <a:rPr lang="it-IT" dirty="0"/>
              <a:t> </a:t>
            </a:r>
            <a:r>
              <a:rPr lang="it-IT" dirty="0" err="1"/>
              <a:t>cancer</a:t>
            </a:r>
            <a:r>
              <a:rPr lang="it-IT" dirty="0"/>
              <a:t> </a:t>
            </a:r>
            <a:r>
              <a:rPr lang="it-IT" dirty="0" err="1"/>
              <a:t>registries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0CE4-9704-4F1F-9835-65FE4EF498B0}" type="datetime1">
              <a:rPr lang="it-IT" smtClean="0"/>
              <a:t>23/03/2025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3</a:t>
            </a:fld>
            <a:endParaRPr lang="it-IT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EC146717-1B66-4012-8658-11AF84A29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041" y="2053251"/>
            <a:ext cx="6284718" cy="48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3037EE7C-3B0F-4B68-9AE2-07C2108DF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873" y="2732781"/>
            <a:ext cx="5451159" cy="50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2EB80E72-3F8C-487C-865A-E0196EE5631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1873" y="3786599"/>
            <a:ext cx="4476433" cy="132556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DCE5C585-7116-4C54-9D08-56406960876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22810" y="1882751"/>
            <a:ext cx="4165164" cy="1524016"/>
          </a:xfrm>
          <a:prstGeom prst="rect">
            <a:avLst/>
          </a:prstGeom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41F6A446-9D56-4A49-BA9F-B3E1E596F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07837" y="3873980"/>
            <a:ext cx="5004296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5168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97D6D6-783B-4427-B6C7-21D32F084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01" y="46038"/>
            <a:ext cx="11132598" cy="1325563"/>
          </a:xfrm>
        </p:spPr>
        <p:txBody>
          <a:bodyPr/>
          <a:lstStyle/>
          <a:p>
            <a:r>
              <a:rPr lang="it-IT" dirty="0"/>
              <a:t>Burden and </a:t>
            </a:r>
            <a:r>
              <a:rPr lang="it-IT" dirty="0" err="1"/>
              <a:t>centralised</a:t>
            </a:r>
            <a:r>
              <a:rPr lang="it-IT" dirty="0"/>
              <a:t> treatment of rare </a:t>
            </a:r>
            <a:r>
              <a:rPr lang="it-IT" dirty="0" err="1"/>
              <a:t>tumors</a:t>
            </a:r>
            <a:r>
              <a:rPr lang="it-IT" dirty="0"/>
              <a:t>: results of RARECAREnet – a </a:t>
            </a:r>
            <a:r>
              <a:rPr lang="it-IT" dirty="0" err="1"/>
              <a:t>populaiton-based</a:t>
            </a:r>
            <a:r>
              <a:rPr lang="it-IT" dirty="0"/>
              <a:t> study</a:t>
            </a:r>
            <a:endParaRPr lang="en-GB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AAC40D2-602F-4D5D-A685-E51822EF6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23/03/2025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5E7BA83-7ED3-4B70-AB85-59BCB3488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5866B42-74BF-4300-8DA8-9E4DC217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4</a:t>
            </a:fld>
            <a:endParaRPr lang="it-IT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DE11C79F-E366-4382-B714-4129FB7ED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314" y="1602610"/>
            <a:ext cx="5406571" cy="460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A35E0865-B151-43BC-8544-DED19D53C168}"/>
              </a:ext>
            </a:extLst>
          </p:cNvPr>
          <p:cNvSpPr/>
          <p:nvPr/>
        </p:nvSpPr>
        <p:spPr>
          <a:xfrm>
            <a:off x="8268416" y="2738496"/>
            <a:ext cx="3709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>
                <a:solidFill>
                  <a:srgbClr val="5B616B"/>
                </a:solidFill>
                <a:latin typeface="BlinkMacSystemFont"/>
              </a:rPr>
              <a:t>doi</a:t>
            </a:r>
            <a:r>
              <a:rPr lang="en-GB" dirty="0">
                <a:solidFill>
                  <a:srgbClr val="5B616B"/>
                </a:solidFill>
                <a:latin typeface="BlinkMacSystemFont"/>
              </a:rPr>
              <a:t>: 10.1016/S1470-2045(17)30445-X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9627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B84CF7-C91C-4A32-A6E7-632CDB6B4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229" y="143710"/>
            <a:ext cx="11132598" cy="1325563"/>
          </a:xfrm>
        </p:spPr>
        <p:txBody>
          <a:bodyPr/>
          <a:lstStyle/>
          <a:p>
            <a:r>
              <a:rPr lang="it-IT" dirty="0"/>
              <a:t>Quality of care for head and </a:t>
            </a:r>
            <a:r>
              <a:rPr lang="it-IT" dirty="0" err="1"/>
              <a:t>neck</a:t>
            </a:r>
            <a:r>
              <a:rPr lang="it-IT" dirty="0"/>
              <a:t> </a:t>
            </a:r>
            <a:r>
              <a:rPr lang="it-IT" dirty="0" err="1"/>
              <a:t>cancers</a:t>
            </a:r>
            <a:endParaRPr lang="en-GB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7A84E34-5081-40E8-BDF9-4F5C1EB31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23/03/2025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171ABBA-EAC5-46C4-AAD0-6F3418BF0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99FEA15-16E9-452E-8C7A-5B53C17C0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5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DCE830C-7CB2-4AF1-B5F5-A97E8388A87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02223" y="604936"/>
            <a:ext cx="2748239" cy="86433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B36CB998-03DF-4725-BE35-CE22EE1EF90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6481" y="2062264"/>
            <a:ext cx="10869346" cy="323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800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25207D-2A09-4EFF-8290-CD590F290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01" y="92696"/>
            <a:ext cx="11132598" cy="1325563"/>
          </a:xfrm>
        </p:spPr>
        <p:txBody>
          <a:bodyPr/>
          <a:lstStyle/>
          <a:p>
            <a:r>
              <a:rPr lang="it-IT" dirty="0" err="1"/>
              <a:t>Population-based</a:t>
            </a:r>
            <a:r>
              <a:rPr lang="it-IT" dirty="0"/>
              <a:t> </a:t>
            </a:r>
            <a:r>
              <a:rPr lang="it-IT" dirty="0" err="1"/>
              <a:t>registries</a:t>
            </a:r>
            <a:r>
              <a:rPr lang="it-IT" dirty="0"/>
              <a:t>… </a:t>
            </a:r>
            <a:r>
              <a:rPr lang="it-IT" dirty="0" err="1"/>
              <a:t>enrichments</a:t>
            </a:r>
            <a:endParaRPr lang="en-GB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3E722EE-9792-4B08-B5D0-366308D6E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23/03/2025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036AA74-F83B-45F3-979C-576B6C3C2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E001530-3FAF-4EF5-AA9E-766D6F3C6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6</a:t>
            </a:fld>
            <a:endParaRPr lang="it-IT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5E43F968-E6DA-41E9-841E-B3E1CF8C297D}"/>
              </a:ext>
            </a:extLst>
          </p:cNvPr>
          <p:cNvSpPr txBox="1">
            <a:spLocks/>
          </p:cNvSpPr>
          <p:nvPr/>
        </p:nvSpPr>
        <p:spPr>
          <a:xfrm>
            <a:off x="6462410" y="1834010"/>
            <a:ext cx="5729590" cy="35478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400" b="1" dirty="0">
                <a:solidFill>
                  <a:srgbClr val="67C9FA"/>
                </a:solidFill>
                <a:latin typeface="Arial Narrow" panose="020B0606020202030204" pitchFamily="34" charset="0"/>
              </a:rPr>
              <a:t>Pros</a:t>
            </a:r>
          </a:p>
          <a:p>
            <a:pPr algn="l"/>
            <a:r>
              <a:rPr lang="fr-FR" sz="2400" dirty="0" err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Unbiased</a:t>
            </a:r>
            <a:endParaRPr lang="fr-FR" sz="24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l"/>
            <a:r>
              <a:rPr lang="fr-FR" sz="2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High </a:t>
            </a:r>
            <a:r>
              <a:rPr lang="fr-FR" sz="2400" dirty="0" err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number</a:t>
            </a:r>
            <a:r>
              <a:rPr lang="fr-FR" sz="2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 of cases</a:t>
            </a:r>
          </a:p>
          <a:p>
            <a:pPr algn="l"/>
            <a:r>
              <a:rPr lang="fr-FR" sz="2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Rare </a:t>
            </a:r>
            <a:r>
              <a:rPr lang="fr-FR" sz="2400" dirty="0" err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events</a:t>
            </a:r>
            <a:endParaRPr lang="fr-FR" sz="24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l"/>
            <a:r>
              <a:rPr lang="fr-FR" sz="2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Long-</a:t>
            </a:r>
            <a:r>
              <a:rPr lang="fr-FR" sz="2400" dirty="0" err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term</a:t>
            </a:r>
            <a:r>
              <a:rPr lang="fr-FR" sz="2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 follow-up </a:t>
            </a:r>
          </a:p>
          <a:p>
            <a:pPr algn="l"/>
            <a:r>
              <a:rPr lang="fr-FR" sz="2400" b="1" dirty="0">
                <a:solidFill>
                  <a:srgbClr val="67C9FA"/>
                </a:solidFill>
                <a:latin typeface="Arial Narrow" panose="020B0606020202030204" pitchFamily="34" charset="0"/>
              </a:rPr>
              <a:t>Cons</a:t>
            </a:r>
          </a:p>
          <a:p>
            <a:pPr algn="l"/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Diagnostic uncertainty</a:t>
            </a:r>
            <a:endParaRPr lang="fr-FR" sz="24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l"/>
            <a:r>
              <a:rPr lang="fr-FR" sz="2400" dirty="0" err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Missing</a:t>
            </a:r>
            <a:r>
              <a:rPr lang="fr-FR" sz="2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fr-FR" sz="2400" dirty="0" err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clinical</a:t>
            </a:r>
            <a:r>
              <a:rPr lang="fr-FR" sz="2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fr-FR" sz="2400" dirty="0" err="1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details</a:t>
            </a:r>
            <a:r>
              <a:rPr lang="fr-FR" sz="2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 </a:t>
            </a:r>
          </a:p>
          <a:p>
            <a:pPr algn="l"/>
            <a:r>
              <a:rPr lang="en-GB" sz="2400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Heterogeneity in measurements of treatment outcomes</a:t>
            </a:r>
            <a:endParaRPr lang="fr-FR" sz="2400" dirty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7DF92B2-79F2-436A-A3A5-0B57A082A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7124" y="2142822"/>
            <a:ext cx="4756401" cy="308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52F136A9-047D-4E4E-B5D7-52E71A2679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124" y="2067475"/>
            <a:ext cx="5043407" cy="308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99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082864-705C-4989-AE39-D9A41ACEC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09" y="64111"/>
            <a:ext cx="11132598" cy="1325563"/>
          </a:xfrm>
        </p:spPr>
        <p:txBody>
          <a:bodyPr/>
          <a:lstStyle/>
          <a:p>
            <a:r>
              <a:rPr lang="it-IT" dirty="0"/>
              <a:t>Clinical </a:t>
            </a:r>
            <a:r>
              <a:rPr lang="it-IT" dirty="0" err="1"/>
              <a:t>cancer</a:t>
            </a:r>
            <a:r>
              <a:rPr lang="it-IT" dirty="0"/>
              <a:t> registry</a:t>
            </a:r>
            <a:endParaRPr lang="en-GB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29D54AD-75B4-4C13-8389-EFC80A511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23/03/2025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350D7A2-C580-4CA0-B857-8660C330F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507A846-0665-4883-8FC0-72AFB6554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7</a:t>
            </a:fld>
            <a:endParaRPr lang="it-IT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46EB97-3860-4157-B64B-B181B346292E}"/>
              </a:ext>
            </a:extLst>
          </p:cNvPr>
          <p:cNvSpPr txBox="1"/>
          <p:nvPr/>
        </p:nvSpPr>
        <p:spPr>
          <a:xfrm>
            <a:off x="1854436" y="2548793"/>
            <a:ext cx="8719529" cy="144156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26670" rIns="0" bIns="26670" numCol="1" spcCol="1270" anchor="ctr" anchorCtr="0">
            <a:noAutofit/>
          </a:bodyPr>
          <a:lstStyle/>
          <a:p>
            <a:pPr algn="ctr"/>
            <a:r>
              <a:rPr lang="en-GB" sz="2000" i="1" dirty="0"/>
              <a:t>“</a:t>
            </a:r>
            <a:r>
              <a:rPr lang="en-GB" sz="2000" i="1" dirty="0">
                <a:latin typeface="Arial Narrow" panose="020B0606020202030204" pitchFamily="34" charset="0"/>
              </a:rPr>
              <a:t>an organized system that uses </a:t>
            </a:r>
            <a:r>
              <a:rPr lang="en-GB" sz="2000" b="1" i="1" dirty="0">
                <a:latin typeface="Arial Narrow" panose="020B0606020202030204" pitchFamily="34" charset="0"/>
              </a:rPr>
              <a:t>observational study methods </a:t>
            </a:r>
            <a:r>
              <a:rPr lang="en-GB" sz="2000" i="1" dirty="0">
                <a:latin typeface="Arial Narrow" panose="020B0606020202030204" pitchFamily="34" charset="0"/>
              </a:rPr>
              <a:t>to collect uniform data </a:t>
            </a:r>
          </a:p>
          <a:p>
            <a:pPr algn="ctr"/>
            <a:r>
              <a:rPr lang="en-GB" sz="2000" i="1" dirty="0">
                <a:latin typeface="Arial Narrow" panose="020B0606020202030204" pitchFamily="34" charset="0"/>
              </a:rPr>
              <a:t>(clinical and other) for a population defined by a particular disease, condition, or exposure, and that serves one or more predetermined scientific, clinical, or policy purposes”</a:t>
            </a:r>
            <a:endParaRPr lang="en-GB" sz="2000" i="1" kern="12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lvl="0" indent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000" i="1" kern="1200" dirty="0">
                <a:solidFill>
                  <a:srgbClr val="000000"/>
                </a:solidFill>
              </a:rPr>
              <a:t> </a:t>
            </a:r>
            <a:endParaRPr lang="x-none" sz="2000" i="1" kern="1200" dirty="0">
              <a:solidFill>
                <a:srgbClr val="000000"/>
              </a:solidFill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E7AD1CA-3447-4296-BFD0-F1A3B0F89B2D}"/>
              </a:ext>
            </a:extLst>
          </p:cNvPr>
          <p:cNvSpPr/>
          <p:nvPr/>
        </p:nvSpPr>
        <p:spPr>
          <a:xfrm>
            <a:off x="7025007" y="484846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i="1" dirty="0" err="1">
                <a:latin typeface="Arial Narrow" pitchFamily="34" charset="0"/>
              </a:rPr>
              <a:t>Gliklich</a:t>
            </a:r>
            <a:r>
              <a:rPr lang="en-GB" sz="1200" i="1" dirty="0">
                <a:latin typeface="Arial Narrow" pitchFamily="34" charset="0"/>
              </a:rPr>
              <a:t> RE, </a:t>
            </a:r>
            <a:r>
              <a:rPr lang="en-GB" sz="1200" i="1" dirty="0" err="1">
                <a:latin typeface="Arial Narrow" pitchFamily="34" charset="0"/>
              </a:rPr>
              <a:t>DreyerNA.Registries</a:t>
            </a:r>
            <a:r>
              <a:rPr lang="en-GB" sz="1200" i="1" dirty="0">
                <a:latin typeface="Arial Narrow" pitchFamily="34" charset="0"/>
              </a:rPr>
              <a:t> </a:t>
            </a:r>
            <a:r>
              <a:rPr lang="en-GB" sz="1200" i="1" dirty="0" err="1">
                <a:latin typeface="Arial Narrow" pitchFamily="34" charset="0"/>
              </a:rPr>
              <a:t>fo</a:t>
            </a:r>
            <a:r>
              <a:rPr lang="en-GB" sz="1200" i="1" dirty="0">
                <a:latin typeface="Arial Narrow" pitchFamily="34" charset="0"/>
              </a:rPr>
              <a:t> </a:t>
            </a:r>
            <a:r>
              <a:rPr lang="en-GB" sz="1200" i="1" dirty="0" err="1">
                <a:latin typeface="Arial Narrow" pitchFamily="34" charset="0"/>
              </a:rPr>
              <a:t>rEvaluating</a:t>
            </a:r>
            <a:r>
              <a:rPr lang="en-GB" sz="1200" i="1" dirty="0">
                <a:latin typeface="Arial Narrow" pitchFamily="34" charset="0"/>
              </a:rPr>
              <a:t> Patient Outcomes: A User’s Guide(2nded.).</a:t>
            </a:r>
            <a:r>
              <a:rPr lang="en-GB" sz="1200" i="1" dirty="0" err="1">
                <a:latin typeface="Arial Narrow" pitchFamily="34" charset="0"/>
              </a:rPr>
              <a:t>Rockville,MD:AgencyforHealthcareResearch</a:t>
            </a:r>
            <a:r>
              <a:rPr lang="en-GB" sz="1200" i="1" dirty="0">
                <a:latin typeface="Arial Narrow" pitchFamily="34" charset="0"/>
              </a:rPr>
              <a:t> and Quality,2010. </a:t>
            </a:r>
          </a:p>
        </p:txBody>
      </p:sp>
    </p:spTree>
    <p:extLst>
      <p:ext uri="{BB962C8B-B14F-4D97-AF65-F5344CB8AC3E}">
        <p14:creationId xmlns:p14="http://schemas.microsoft.com/office/powerpoint/2010/main" val="2918128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0449" y="114899"/>
            <a:ext cx="11132598" cy="1325563"/>
          </a:xfrm>
        </p:spPr>
        <p:txBody>
          <a:bodyPr>
            <a:normAutofit/>
          </a:bodyPr>
          <a:lstStyle/>
          <a:p>
            <a:pPr algn="l"/>
            <a:r>
              <a:rPr lang="it-IT" sz="3200" dirty="0">
                <a:solidFill>
                  <a:schemeClr val="tx1"/>
                </a:solidFill>
                <a:latin typeface="Arial Narrow" pitchFamily="34" charset="0"/>
              </a:rPr>
              <a:t>EURACAN registry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F7B17B3-C2DF-459B-AB66-0CA4BCC1308B}"/>
              </a:ext>
            </a:extLst>
          </p:cNvPr>
          <p:cNvSpPr txBox="1"/>
          <p:nvPr/>
        </p:nvSpPr>
        <p:spPr>
          <a:xfrm>
            <a:off x="6419528" y="1340768"/>
            <a:ext cx="4248472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2925" indent="-542925">
              <a:buClr>
                <a:srgbClr val="800080"/>
              </a:buClr>
              <a:buFont typeface="+mj-lt"/>
              <a:buAutoNum type="arabicPeriod"/>
              <a:defRPr/>
            </a:pPr>
            <a:endParaRPr lang="it-IT" sz="1600" b="1" kern="0" dirty="0">
              <a:solidFill>
                <a:srgbClr val="777777"/>
              </a:solidFill>
            </a:endParaRPr>
          </a:p>
          <a:p>
            <a:pPr marL="542925" indent="-542925">
              <a:buClr>
                <a:schemeClr val="accent3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it-IT" sz="2000" b="1" kern="0" dirty="0">
                <a:solidFill>
                  <a:schemeClr val="accent1"/>
                </a:solidFill>
                <a:latin typeface="Arial Narrow" pitchFamily="34" charset="0"/>
                <a:cs typeface="Arial" pitchFamily="34" charset="0"/>
              </a:rPr>
              <a:t>Head &amp; </a:t>
            </a:r>
            <a:r>
              <a:rPr lang="it-IT" sz="2000" b="1" kern="0" dirty="0" err="1">
                <a:solidFill>
                  <a:schemeClr val="accent1"/>
                </a:solidFill>
                <a:latin typeface="Arial Narrow" pitchFamily="34" charset="0"/>
                <a:cs typeface="Arial" pitchFamily="34" charset="0"/>
              </a:rPr>
              <a:t>neck</a:t>
            </a:r>
            <a:r>
              <a:rPr lang="it-IT" sz="2000" b="1" kern="0" dirty="0">
                <a:solidFill>
                  <a:schemeClr val="accent1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it-IT" sz="2000" b="1" kern="0" dirty="0" err="1">
                <a:solidFill>
                  <a:schemeClr val="accent1"/>
                </a:solidFill>
                <a:latin typeface="Arial Narrow" pitchFamily="34" charset="0"/>
                <a:cs typeface="Arial" pitchFamily="34" charset="0"/>
              </a:rPr>
              <a:t>cancers</a:t>
            </a:r>
            <a:endParaRPr lang="it-IT" sz="2000" b="1" kern="0" dirty="0">
              <a:solidFill>
                <a:schemeClr val="accent1"/>
              </a:solidFill>
              <a:latin typeface="Arial Narrow" pitchFamily="34" charset="0"/>
              <a:cs typeface="Arial" pitchFamily="34" charset="0"/>
            </a:endParaRPr>
          </a:p>
          <a:p>
            <a:pPr marL="542925" indent="-542925">
              <a:buClr>
                <a:schemeClr val="accent3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it-IT" sz="2000" b="1" kern="0" dirty="0" err="1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Sarcomas</a:t>
            </a:r>
            <a:r>
              <a:rPr lang="it-IT" sz="2000" b="1" kern="0" dirty="0">
                <a:latin typeface="Arial Narrow" pitchFamily="34" charset="0"/>
                <a:cs typeface="Arial" pitchFamily="34" charset="0"/>
              </a:rPr>
              <a:t>	</a:t>
            </a:r>
          </a:p>
          <a:p>
            <a:pPr marL="542925" indent="-542925">
              <a:buClr>
                <a:schemeClr val="accent3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it-IT" sz="2000" kern="0" dirty="0">
                <a:latin typeface="Arial Narrow" pitchFamily="34" charset="0"/>
                <a:cs typeface="Arial" pitchFamily="34" charset="0"/>
              </a:rPr>
              <a:t>Digestive rare </a:t>
            </a:r>
            <a:r>
              <a:rPr lang="it-IT" sz="2000" kern="0" dirty="0" err="1">
                <a:latin typeface="Arial Narrow" pitchFamily="34" charset="0"/>
                <a:cs typeface="Arial" pitchFamily="34" charset="0"/>
              </a:rPr>
              <a:t>cancers</a:t>
            </a:r>
            <a:r>
              <a:rPr lang="it-IT" sz="2000" kern="0" dirty="0">
                <a:latin typeface="Arial Narrow" pitchFamily="34" charset="0"/>
                <a:cs typeface="Arial" pitchFamily="34" charset="0"/>
              </a:rPr>
              <a:t> </a:t>
            </a:r>
          </a:p>
          <a:p>
            <a:pPr marL="542925" indent="-542925">
              <a:buClr>
                <a:schemeClr val="accent3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it-IT" sz="2000" kern="0" dirty="0">
                <a:latin typeface="Arial Narrow" pitchFamily="34" charset="0"/>
                <a:cs typeface="Arial" pitchFamily="34" charset="0"/>
              </a:rPr>
              <a:t>Neuroendocrine </a:t>
            </a:r>
            <a:r>
              <a:rPr lang="it-IT" sz="2000" kern="0" dirty="0" err="1">
                <a:latin typeface="Arial Narrow" pitchFamily="34" charset="0"/>
                <a:cs typeface="Arial" pitchFamily="34" charset="0"/>
              </a:rPr>
              <a:t>tumours</a:t>
            </a:r>
            <a:endParaRPr lang="it-IT" sz="2000" kern="0" dirty="0">
              <a:latin typeface="Arial Narrow" pitchFamily="34" charset="0"/>
              <a:cs typeface="Arial" pitchFamily="34" charset="0"/>
            </a:endParaRPr>
          </a:p>
          <a:p>
            <a:pPr marL="542925" indent="-542925">
              <a:buClr>
                <a:schemeClr val="accent3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it-IT" sz="2000" kern="0" dirty="0">
                <a:latin typeface="Arial Narrow" pitchFamily="34" charset="0"/>
                <a:cs typeface="Arial" pitchFamily="34" charset="0"/>
              </a:rPr>
              <a:t>Rare </a:t>
            </a:r>
            <a:r>
              <a:rPr lang="it-IT" sz="2000" kern="0" dirty="0" err="1">
                <a:latin typeface="Arial Narrow" pitchFamily="34" charset="0"/>
                <a:cs typeface="Arial" pitchFamily="34" charset="0"/>
              </a:rPr>
              <a:t>thoracic</a:t>
            </a:r>
            <a:r>
              <a:rPr lang="it-IT" sz="2000" kern="0" dirty="0">
                <a:latin typeface="Arial Narrow" pitchFamily="34" charset="0"/>
                <a:cs typeface="Arial" pitchFamily="34" charset="0"/>
              </a:rPr>
              <a:t> </a:t>
            </a:r>
            <a:r>
              <a:rPr lang="it-IT" sz="2000" kern="0" dirty="0" err="1">
                <a:latin typeface="Arial Narrow" pitchFamily="34" charset="0"/>
                <a:cs typeface="Arial" pitchFamily="34" charset="0"/>
              </a:rPr>
              <a:t>cancers</a:t>
            </a:r>
            <a:endParaRPr lang="it-IT" sz="2000" kern="0" dirty="0">
              <a:latin typeface="Arial Narrow" pitchFamily="34" charset="0"/>
              <a:cs typeface="Arial" pitchFamily="34" charset="0"/>
            </a:endParaRPr>
          </a:p>
          <a:p>
            <a:pPr marL="542925" indent="-542925">
              <a:buClr>
                <a:schemeClr val="accent3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it-IT" sz="2000" kern="0" dirty="0">
                <a:latin typeface="Arial Narrow" pitchFamily="34" charset="0"/>
                <a:cs typeface="Arial" pitchFamily="34" charset="0"/>
              </a:rPr>
              <a:t>Endocrine </a:t>
            </a:r>
            <a:r>
              <a:rPr lang="it-IT" sz="2000" kern="0" dirty="0" err="1">
                <a:latin typeface="Arial Narrow" pitchFamily="34" charset="0"/>
                <a:cs typeface="Arial" pitchFamily="34" charset="0"/>
              </a:rPr>
              <a:t>gland</a:t>
            </a:r>
            <a:r>
              <a:rPr lang="it-IT" sz="2000" kern="0" dirty="0">
                <a:latin typeface="Arial Narrow" pitchFamily="34" charset="0"/>
                <a:cs typeface="Arial" pitchFamily="34" charset="0"/>
              </a:rPr>
              <a:t> </a:t>
            </a:r>
            <a:r>
              <a:rPr lang="it-IT" sz="2000" kern="0" dirty="0" err="1">
                <a:latin typeface="Arial Narrow" pitchFamily="34" charset="0"/>
                <a:cs typeface="Arial" pitchFamily="34" charset="0"/>
              </a:rPr>
              <a:t>tumours</a:t>
            </a:r>
            <a:endParaRPr lang="it-IT" sz="2000" kern="0" dirty="0">
              <a:latin typeface="Arial Narrow" pitchFamily="34" charset="0"/>
              <a:cs typeface="Arial" pitchFamily="34" charset="0"/>
            </a:endParaRPr>
          </a:p>
          <a:p>
            <a:pPr marL="542925" indent="-542925">
              <a:buClr>
                <a:schemeClr val="accent3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GB" sz="2000" kern="0" dirty="0">
                <a:latin typeface="Arial Narrow" pitchFamily="34" charset="0"/>
                <a:cs typeface="Arial" pitchFamily="34" charset="0"/>
              </a:rPr>
              <a:t>Central nervous system tumours </a:t>
            </a:r>
            <a:endParaRPr lang="it-IT" sz="2000" kern="0" dirty="0">
              <a:latin typeface="Arial Narrow" pitchFamily="34" charset="0"/>
              <a:cs typeface="Arial" pitchFamily="34" charset="0"/>
            </a:endParaRPr>
          </a:p>
          <a:p>
            <a:pPr marL="542925" indent="-542925">
              <a:buClr>
                <a:schemeClr val="accent3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it-IT" sz="2000" kern="0" dirty="0">
                <a:latin typeface="Arial Narrow" pitchFamily="34" charset="0"/>
                <a:cs typeface="Arial" pitchFamily="34" charset="0"/>
              </a:rPr>
              <a:t>Rare female </a:t>
            </a:r>
            <a:r>
              <a:rPr lang="it-IT" sz="2000" kern="0" dirty="0" err="1">
                <a:latin typeface="Arial Narrow" pitchFamily="34" charset="0"/>
                <a:cs typeface="Arial" pitchFamily="34" charset="0"/>
              </a:rPr>
              <a:t>genital</a:t>
            </a:r>
            <a:r>
              <a:rPr lang="it-IT" sz="2000" kern="0" dirty="0">
                <a:latin typeface="Arial Narrow" pitchFamily="34" charset="0"/>
                <a:cs typeface="Arial" pitchFamily="34" charset="0"/>
              </a:rPr>
              <a:t> </a:t>
            </a:r>
            <a:r>
              <a:rPr lang="it-IT" sz="2000" kern="0" dirty="0" err="1">
                <a:latin typeface="Arial Narrow" pitchFamily="34" charset="0"/>
                <a:cs typeface="Arial" pitchFamily="34" charset="0"/>
              </a:rPr>
              <a:t>cancers</a:t>
            </a:r>
            <a:endParaRPr lang="it-IT" sz="2000" kern="0" dirty="0">
              <a:latin typeface="Arial Narrow" pitchFamily="34" charset="0"/>
              <a:cs typeface="Arial" pitchFamily="34" charset="0"/>
            </a:endParaRPr>
          </a:p>
          <a:p>
            <a:pPr marL="542925" indent="-542925">
              <a:buClr>
                <a:schemeClr val="accent3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it-IT" sz="2000" kern="0" dirty="0">
                <a:latin typeface="Arial Narrow" pitchFamily="34" charset="0"/>
                <a:cs typeface="Arial" pitchFamily="34" charset="0"/>
              </a:rPr>
              <a:t>Rare </a:t>
            </a:r>
            <a:r>
              <a:rPr lang="it-IT" sz="2000" kern="0" dirty="0" err="1">
                <a:latin typeface="Arial Narrow" pitchFamily="34" charset="0"/>
                <a:cs typeface="Arial" pitchFamily="34" charset="0"/>
              </a:rPr>
              <a:t>urological</a:t>
            </a:r>
            <a:r>
              <a:rPr lang="it-IT" sz="2000" kern="0" dirty="0">
                <a:latin typeface="Arial Narrow" pitchFamily="34" charset="0"/>
                <a:cs typeface="Arial" pitchFamily="34" charset="0"/>
              </a:rPr>
              <a:t> and male </a:t>
            </a:r>
            <a:r>
              <a:rPr lang="it-IT" sz="2000" kern="0" dirty="0" err="1">
                <a:latin typeface="Arial Narrow" pitchFamily="34" charset="0"/>
                <a:cs typeface="Arial" pitchFamily="34" charset="0"/>
              </a:rPr>
              <a:t>genital</a:t>
            </a:r>
            <a:r>
              <a:rPr lang="it-IT" sz="2000" kern="0" dirty="0">
                <a:latin typeface="Arial Narrow" pitchFamily="34" charset="0"/>
                <a:cs typeface="Arial" pitchFamily="34" charset="0"/>
              </a:rPr>
              <a:t> tumours	</a:t>
            </a:r>
          </a:p>
          <a:p>
            <a:pPr marL="542925" indent="-542925">
              <a:buClr>
                <a:schemeClr val="accent3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en-GB" sz="2000" kern="0" dirty="0">
                <a:latin typeface="Arial Narrow" pitchFamily="34" charset="0"/>
                <a:cs typeface="Arial" pitchFamily="34" charset="0"/>
              </a:rPr>
              <a:t>Rare skin cancers &amp; non-cutaneous melanoma</a:t>
            </a:r>
            <a:endParaRPr lang="it-IT" sz="2000" kern="0" dirty="0">
              <a:latin typeface="Arial Narrow" pitchFamily="34" charset="0"/>
              <a:cs typeface="Arial" pitchFamily="34" charset="0"/>
            </a:endParaRPr>
          </a:p>
          <a:p>
            <a:pPr>
              <a:defRPr/>
            </a:pPr>
            <a:endParaRPr lang="it-IT" kern="0" dirty="0">
              <a:solidFill>
                <a:srgbClr val="FCFEB9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8236" y="1642050"/>
            <a:ext cx="4608512" cy="392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1415483" y="4253641"/>
            <a:ext cx="1800200" cy="1512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B4BF5E8-CE19-49C5-B069-773227258FE1}"/>
              </a:ext>
            </a:extLst>
          </p:cNvPr>
          <p:cNvSpPr/>
          <p:nvPr/>
        </p:nvSpPr>
        <p:spPr>
          <a:xfrm>
            <a:off x="2727554" y="1642050"/>
            <a:ext cx="1182965" cy="11497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11692" y="2042106"/>
            <a:ext cx="9932633" cy="3196952"/>
          </a:xfrm>
        </p:spPr>
        <p:txBody>
          <a:bodyPr>
            <a:normAutofit/>
          </a:bodyPr>
          <a:lstStyle/>
          <a:p>
            <a:pPr lvl="0"/>
            <a:r>
              <a:rPr lang="en-US" sz="2000" dirty="0">
                <a:solidFill>
                  <a:srgbClr val="002060"/>
                </a:solidFill>
                <a:latin typeface="Arial Narrow" pitchFamily="34" charset="0"/>
              </a:rPr>
              <a:t>to help describe the natural history of rare head and neck cancers; </a:t>
            </a:r>
            <a:endParaRPr lang="it-IT" sz="2000" dirty="0">
              <a:solidFill>
                <a:srgbClr val="002060"/>
              </a:solidFill>
              <a:latin typeface="Arial Narrow" pitchFamily="34" charset="0"/>
            </a:endParaRPr>
          </a:p>
          <a:p>
            <a:pPr lvl="0"/>
            <a:r>
              <a:rPr lang="en-US" sz="2000" dirty="0">
                <a:solidFill>
                  <a:srgbClr val="002060"/>
                </a:solidFill>
                <a:latin typeface="Arial Narrow" pitchFamily="34" charset="0"/>
              </a:rPr>
              <a:t>to evaluate factors that influence prognosis (e.g. mortality, survival, progression free survival and treatment response; </a:t>
            </a:r>
            <a:endParaRPr lang="it-IT" sz="2000" dirty="0">
              <a:solidFill>
                <a:srgbClr val="002060"/>
              </a:solidFill>
              <a:latin typeface="Arial Narrow" pitchFamily="34" charset="0"/>
            </a:endParaRPr>
          </a:p>
          <a:p>
            <a:pPr lvl="0"/>
            <a:r>
              <a:rPr lang="en-US" sz="2000" dirty="0">
                <a:solidFill>
                  <a:srgbClr val="002060"/>
                </a:solidFill>
                <a:latin typeface="Arial Narrow" pitchFamily="34" charset="0"/>
              </a:rPr>
              <a:t>to assess treatments effectiveness (systemic, radiotherapy, surgery, target therapy, immunotherapy and possible combinations); </a:t>
            </a:r>
            <a:endParaRPr lang="it-IT" sz="2000" dirty="0">
              <a:solidFill>
                <a:srgbClr val="002060"/>
              </a:solidFill>
              <a:latin typeface="Arial Narrow" pitchFamily="34" charset="0"/>
            </a:endParaRPr>
          </a:p>
          <a:p>
            <a:pPr lvl="0"/>
            <a:r>
              <a:rPr lang="en-US" sz="2000" dirty="0">
                <a:solidFill>
                  <a:srgbClr val="002060"/>
                </a:solidFill>
                <a:latin typeface="Arial Narrow" pitchFamily="34" charset="0"/>
              </a:rPr>
              <a:t>to measure indicators of quality of care (diagnostic and staging procedures, treatment strategies, follow-up etc.).</a:t>
            </a:r>
            <a:endParaRPr lang="it-IT" sz="2000" dirty="0">
              <a:solidFill>
                <a:srgbClr val="002060"/>
              </a:solidFill>
              <a:latin typeface="Arial Narrow" pitchFamily="34" charset="0"/>
            </a:endParaRPr>
          </a:p>
          <a:p>
            <a:pPr>
              <a:buNone/>
            </a:pP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1981200" y="407988"/>
            <a:ext cx="6851104" cy="1143000"/>
          </a:xfrm>
        </p:spPr>
        <p:txBody>
          <a:bodyPr>
            <a:normAutofit/>
          </a:bodyPr>
          <a:lstStyle/>
          <a:p>
            <a:pPr algn="l"/>
            <a:r>
              <a:rPr lang="it-IT" sz="3200" dirty="0" err="1">
                <a:solidFill>
                  <a:schemeClr val="tx1"/>
                </a:solidFill>
                <a:latin typeface="Arial Narrow" pitchFamily="34" charset="0"/>
              </a:rPr>
              <a:t>Registry</a:t>
            </a:r>
            <a:r>
              <a:rPr lang="it-IT" sz="32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it-IT" sz="3200" dirty="0" err="1">
                <a:solidFill>
                  <a:schemeClr val="tx1"/>
                </a:solidFill>
                <a:latin typeface="Arial Narrow" pitchFamily="34" charset="0"/>
              </a:rPr>
              <a:t>objectives</a:t>
            </a:r>
            <a:endParaRPr lang="it-IT" sz="3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274638"/>
            <a:ext cx="16478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12D4C0D-4A0A-55AB-C1F6-EFEFC0EC7C9E}"/>
              </a:ext>
            </a:extLst>
          </p:cNvPr>
          <p:cNvSpPr/>
          <p:nvPr/>
        </p:nvSpPr>
        <p:spPr>
          <a:xfrm>
            <a:off x="861133" y="4599243"/>
            <a:ext cx="9783192" cy="66154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>
                <a:solidFill>
                  <a:schemeClr val="bg1"/>
                </a:solidFill>
                <a:latin typeface="Arial Narrow" panose="020B0606020202030204" pitchFamily="34" charset="0"/>
              </a:rPr>
              <a:t>Virtual </a:t>
            </a:r>
            <a:r>
              <a:rPr lang="it-IT" sz="2800" dirty="0" err="1">
                <a:solidFill>
                  <a:schemeClr val="bg1"/>
                </a:solidFill>
                <a:latin typeface="Arial Narrow" panose="020B0606020202030204" pitchFamily="34" charset="0"/>
              </a:rPr>
              <a:t>bio</a:t>
            </a:r>
            <a:r>
              <a:rPr lang="it-IT" sz="2800" dirty="0">
                <a:solidFill>
                  <a:schemeClr val="bg1"/>
                </a:solidFill>
                <a:latin typeface="Arial Narrow" panose="020B0606020202030204" pitchFamily="34" charset="0"/>
              </a:rPr>
              <a:t> and imaging bank</a:t>
            </a:r>
            <a:endParaRPr lang="en-GB" sz="28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2" name="Tabella 13">
            <a:extLst>
              <a:ext uri="{FF2B5EF4-FFF2-40B4-BE49-F238E27FC236}">
                <a16:creationId xmlns:a16="http://schemas.microsoft.com/office/drawing/2014/main" id="{FA8F4FD1-FC54-E8D8-EC9C-8957FC0636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184390"/>
              </p:ext>
            </p:extLst>
          </p:nvPr>
        </p:nvGraphicFramePr>
        <p:xfrm>
          <a:off x="5333063" y="1597210"/>
          <a:ext cx="5671185" cy="335280"/>
        </p:xfrm>
        <a:graphic>
          <a:graphicData uri="http://schemas.openxmlformats.org/drawingml/2006/table">
            <a:tbl>
              <a:tblPr/>
              <a:tblGrid>
                <a:gridCol w="5671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ClinicalTrials.gov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it-IT" sz="1600" dirty="0" err="1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Identifier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: NCT05483374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910</Words>
  <Application>Microsoft Office PowerPoint</Application>
  <PresentationFormat>Widescreen</PresentationFormat>
  <Paragraphs>157</Paragraphs>
  <Slides>18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9" baseType="lpstr">
      <vt:lpstr>ＭＳ Ｐゴシック</vt:lpstr>
      <vt:lpstr>Aptos Narrow</vt:lpstr>
      <vt:lpstr>Arial</vt:lpstr>
      <vt:lpstr>Arial Narrow</vt:lpstr>
      <vt:lpstr>BlinkMacSystemFont</vt:lpstr>
      <vt:lpstr>Calibri</vt:lpstr>
      <vt:lpstr>Calibri Light</vt:lpstr>
      <vt:lpstr>Courier New</vt:lpstr>
      <vt:lpstr>Poppins</vt:lpstr>
      <vt:lpstr>Wingdings</vt:lpstr>
      <vt:lpstr>Tema di Office</vt:lpstr>
      <vt:lpstr>European Registries for oncology</vt:lpstr>
      <vt:lpstr>Presentazione standard di PowerPoint</vt:lpstr>
      <vt:lpstr>Population-based cancer registries</vt:lpstr>
      <vt:lpstr>Burden and centralised treatment of rare tumors: results of RARECAREnet – a populaiton-based study</vt:lpstr>
      <vt:lpstr>Quality of care for head and neck cancers</vt:lpstr>
      <vt:lpstr>Population-based registries… enrichments</vt:lpstr>
      <vt:lpstr>Clinical cancer registry</vt:lpstr>
      <vt:lpstr>EURACAN registry</vt:lpstr>
      <vt:lpstr>Registry objectives</vt:lpstr>
      <vt:lpstr>Inclusion criteria</vt:lpstr>
      <vt:lpstr>Information available</vt:lpstr>
      <vt:lpstr>Presentazione standard di PowerPoint</vt:lpstr>
      <vt:lpstr>IT infrastructure vs legal framework</vt:lpstr>
      <vt:lpstr>Soft tissue sarcoma registry</vt:lpstr>
      <vt:lpstr>Registry quality assurance </vt:lpstr>
      <vt:lpstr>Data access rules </vt:lpstr>
      <vt:lpstr>Legal basis: country specific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Trama Annalisa</cp:lastModifiedBy>
  <cp:revision>12</cp:revision>
  <dcterms:created xsi:type="dcterms:W3CDTF">2021-04-12T07:15:47Z</dcterms:created>
  <dcterms:modified xsi:type="dcterms:W3CDTF">2025-03-23T12:27:14Z</dcterms:modified>
</cp:coreProperties>
</file>